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03" r:id="rId3"/>
    <p:sldId id="610" r:id="rId4"/>
    <p:sldId id="264" r:id="rId5"/>
    <p:sldId id="611" r:id="rId6"/>
    <p:sldId id="612" r:id="rId7"/>
    <p:sldId id="764" r:id="rId8"/>
    <p:sldId id="654" r:id="rId9"/>
    <p:sldId id="539" r:id="rId10"/>
    <p:sldId id="771" r:id="rId11"/>
    <p:sldId id="664" r:id="rId12"/>
    <p:sldId id="625" r:id="rId13"/>
    <p:sldId id="655" r:id="rId14"/>
    <p:sldId id="669" r:id="rId15"/>
    <p:sldId id="660" r:id="rId16"/>
    <p:sldId id="741" r:id="rId17"/>
    <p:sldId id="748" r:id="rId18"/>
    <p:sldId id="634" r:id="rId19"/>
    <p:sldId id="635" r:id="rId20"/>
    <p:sldId id="702" r:id="rId21"/>
    <p:sldId id="739" r:id="rId22"/>
    <p:sldId id="738" r:id="rId23"/>
    <p:sldId id="639" r:id="rId24"/>
    <p:sldId id="749" r:id="rId25"/>
    <p:sldId id="672" r:id="rId26"/>
    <p:sldId id="736" r:id="rId27"/>
    <p:sldId id="756" r:id="rId28"/>
    <p:sldId id="725" r:id="rId29"/>
    <p:sldId id="766" r:id="rId30"/>
    <p:sldId id="750" r:id="rId31"/>
    <p:sldId id="697" r:id="rId32"/>
    <p:sldId id="695" r:id="rId33"/>
    <p:sldId id="728" r:id="rId34"/>
    <p:sldId id="759" r:id="rId35"/>
    <p:sldId id="751" r:id="rId36"/>
    <p:sldId id="770" r:id="rId37"/>
    <p:sldId id="698" r:id="rId38"/>
    <p:sldId id="760" r:id="rId39"/>
    <p:sldId id="761" r:id="rId40"/>
    <p:sldId id="752" r:id="rId41"/>
    <p:sldId id="769" r:id="rId42"/>
    <p:sldId id="755" r:id="rId43"/>
    <p:sldId id="762" r:id="rId44"/>
    <p:sldId id="768" r:id="rId45"/>
    <p:sldId id="597" r:id="rId46"/>
    <p:sldId id="774" r:id="rId47"/>
    <p:sldId id="726" r:id="rId48"/>
    <p:sldId id="727" r:id="rId49"/>
    <p:sldId id="772" r:id="rId50"/>
    <p:sldId id="609" r:id="rId51"/>
    <p:sldId id="707" r:id="rId52"/>
    <p:sldId id="718" r:id="rId53"/>
    <p:sldId id="719" r:id="rId54"/>
    <p:sldId id="715" r:id="rId55"/>
    <p:sldId id="716" r:id="rId56"/>
    <p:sldId id="717" r:id="rId57"/>
    <p:sldId id="742" r:id="rId58"/>
    <p:sldId id="743" r:id="rId59"/>
    <p:sldId id="744" r:id="rId60"/>
    <p:sldId id="745" r:id="rId61"/>
    <p:sldId id="74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5A5"/>
    <a:srgbClr val="0070B9"/>
    <a:srgbClr val="ABA7A7"/>
    <a:srgbClr val="0070BB"/>
    <a:srgbClr val="ADA9A9"/>
    <a:srgbClr val="0070BD"/>
    <a:srgbClr val="0070BF"/>
    <a:srgbClr val="A3A3A3"/>
    <a:srgbClr val="A5A5A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9" autoAdjust="0"/>
    <p:restoredTop sz="83842" autoAdjust="0"/>
  </p:normalViewPr>
  <p:slideViewPr>
    <p:cSldViewPr snapToGrid="0">
      <p:cViewPr>
        <p:scale>
          <a:sx n="60" d="100"/>
          <a:sy n="60" d="100"/>
        </p:scale>
        <p:origin x="367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wford\Dropbox\ASEN_senior_design\Budget\MEDUSA%20Budget%202.26.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wford\Dropbox\ASEN_senior_design\Budget\MEDUSA%20Budget%202.26.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wford\Dropbox\ASEN_senior_design\Budget\MEDUSA%20Budget%202.26.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6213284542752"/>
          <c:y val="2.0882144336947735E-2"/>
          <c:w val="0.83248222084272661"/>
          <c:h val="0.7951458192157467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'Expenditures Over Time'!$C$68</c:f>
              <c:strCache>
                <c:ptCount val="1"/>
                <c:pt idx="0">
                  <c:v>Already Spent (MSR)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461502996772702E-2"/>
                  <c:y val="-7.3827980804726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9031811894882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545873674504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851083448593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'Expenditures Over Time'!$B$69:$B$72</c:f>
              <c:strCache>
                <c:ptCount val="4"/>
                <c:pt idx="0">
                  <c:v>ECU</c:v>
                </c:pt>
                <c:pt idx="1">
                  <c:v>FDS</c:v>
                </c:pt>
                <c:pt idx="2">
                  <c:v>Testing</c:v>
                </c:pt>
                <c:pt idx="3">
                  <c:v>Other</c:v>
                </c:pt>
              </c:strCache>
            </c:strRef>
          </c:cat>
          <c:val>
            <c:numRef>
              <c:f>'Expenditures Over Time'!$C$69:$C$72</c:f>
              <c:numCache>
                <c:formatCode>"$"#,##0;[Red]"$"#,##0</c:formatCode>
                <c:ptCount val="4"/>
                <c:pt idx="0">
                  <c:v>265.56</c:v>
                </c:pt>
                <c:pt idx="1">
                  <c:v>2697.22</c:v>
                </c:pt>
                <c:pt idx="2">
                  <c:v>149.27000000000001</c:v>
                </c:pt>
                <c:pt idx="3">
                  <c:v>111.2</c:v>
                </c:pt>
              </c:numCache>
            </c:numRef>
          </c:val>
        </c:ser>
        <c:ser>
          <c:idx val="3"/>
          <c:order val="1"/>
          <c:tx>
            <c:strRef>
              <c:f>'Expenditures Over Time'!$D$68</c:f>
              <c:strCache>
                <c:ptCount val="1"/>
                <c:pt idx="0">
                  <c:v>Remaining (MSR)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987551867219872E-2"/>
                  <c:y val="-1.8456995201181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6071922544951501E-2"/>
                  <c:y val="-3.6913990402362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240663900414939E-2"/>
                  <c:y val="-7.3827980804726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85108344859382E-2"/>
                  <c:y val="-7.3827980804726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'Expenditures Over Time'!$B$69:$B$72</c:f>
              <c:strCache>
                <c:ptCount val="4"/>
                <c:pt idx="0">
                  <c:v>ECU</c:v>
                </c:pt>
                <c:pt idx="1">
                  <c:v>FDS</c:v>
                </c:pt>
                <c:pt idx="2">
                  <c:v>Testing</c:v>
                </c:pt>
                <c:pt idx="3">
                  <c:v>Other</c:v>
                </c:pt>
              </c:strCache>
            </c:strRef>
          </c:cat>
          <c:val>
            <c:numRef>
              <c:f>'Expenditures Over Time'!$D$69:$D$72</c:f>
              <c:numCache>
                <c:formatCode>"$"#,##0;[Red]"$"#,##0</c:formatCode>
                <c:ptCount val="4"/>
                <c:pt idx="0">
                  <c:v>700</c:v>
                </c:pt>
                <c:pt idx="1">
                  <c:v>350</c:v>
                </c:pt>
                <c:pt idx="2">
                  <c:v>900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319248"/>
        <c:axId val="413325520"/>
      </c:barChart>
      <c:catAx>
        <c:axId val="4133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25520"/>
        <c:crosses val="autoZero"/>
        <c:auto val="1"/>
        <c:lblAlgn val="ctr"/>
        <c:lblOffset val="100"/>
        <c:noMultiLvlLbl val="0"/>
      </c:catAx>
      <c:valAx>
        <c:axId val="41332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1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6213284542752"/>
          <c:y val="3.8151688249168543E-2"/>
          <c:w val="0.83248222084272661"/>
          <c:h val="0.777022120510803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'Expenditures Over Time'!$C$60</c:f>
              <c:strCache>
                <c:ptCount val="1"/>
                <c:pt idx="0">
                  <c:v>Already Spent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pct75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6.9156293222683268E-2"/>
                  <c:y val="7.3827980804724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66675742295699E-2"/>
                  <c:y val="3.56844929267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934161756751366E-2"/>
                  <c:y val="-5.6908584101405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0719225449515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6572E-3"/>
                  <c:y val="-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'Expenditures Over Time'!$B$61:$B$65</c:f>
              <c:strCache>
                <c:ptCount val="5"/>
                <c:pt idx="0">
                  <c:v>ECU</c:v>
                </c:pt>
                <c:pt idx="1">
                  <c:v>FDS</c:v>
                </c:pt>
                <c:pt idx="2">
                  <c:v>Testing</c:v>
                </c:pt>
                <c:pt idx="3">
                  <c:v>Other</c:v>
                </c:pt>
                <c:pt idx="4">
                  <c:v>Remaining Available</c:v>
                </c:pt>
              </c:strCache>
            </c:strRef>
          </c:cat>
          <c:val>
            <c:numRef>
              <c:f>'Expenditures Over Time'!$C$61:$C$65</c:f>
              <c:numCache>
                <c:formatCode>"$"#,##0;[Red]"$"#,##0</c:formatCode>
                <c:ptCount val="5"/>
                <c:pt idx="0">
                  <c:v>516.78</c:v>
                </c:pt>
                <c:pt idx="1">
                  <c:v>2945.3299999999995</c:v>
                </c:pt>
                <c:pt idx="2">
                  <c:v>149.27000000000001</c:v>
                </c:pt>
                <c:pt idx="3">
                  <c:v>192.19</c:v>
                </c:pt>
                <c:pt idx="4">
                  <c:v>1196.4300000000003</c:v>
                </c:pt>
              </c:numCache>
            </c:numRef>
          </c:val>
        </c:ser>
        <c:ser>
          <c:idx val="1"/>
          <c:order val="1"/>
          <c:tx>
            <c:strRef>
              <c:f>'Expenditures Over Time'!$D$60</c:f>
              <c:strCache>
                <c:ptCount val="1"/>
                <c:pt idx="0">
                  <c:v>Expected Future Expenses</c:v>
                </c:pt>
              </c:strCache>
            </c:strRef>
          </c:tx>
          <c:spPr>
            <a:pattFill prst="lgCheck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408112886304148E-2"/>
                  <c:y val="-5.01108873018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132319041032654E-2"/>
                  <c:y val="1.5073697183200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796219455970572E-2"/>
                  <c:y val="-8.5056228436561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'Expenditures Over Time'!$B$61:$B$65</c:f>
              <c:strCache>
                <c:ptCount val="5"/>
                <c:pt idx="0">
                  <c:v>ECU</c:v>
                </c:pt>
                <c:pt idx="1">
                  <c:v>FDS</c:v>
                </c:pt>
                <c:pt idx="2">
                  <c:v>Testing</c:v>
                </c:pt>
                <c:pt idx="3">
                  <c:v>Other</c:v>
                </c:pt>
                <c:pt idx="4">
                  <c:v>Remaining Available</c:v>
                </c:pt>
              </c:strCache>
            </c:strRef>
          </c:cat>
          <c:val>
            <c:numRef>
              <c:f>'Expenditures Over Time'!$D$61:$D$65</c:f>
              <c:numCache>
                <c:formatCode>"$"#,##0;[Red]"$"#,##0</c:formatCode>
                <c:ptCount val="5"/>
                <c:pt idx="0">
                  <c:v>740</c:v>
                </c:pt>
                <c:pt idx="1">
                  <c:v>200</c:v>
                </c:pt>
                <c:pt idx="2">
                  <c:v>0</c:v>
                </c:pt>
                <c:pt idx="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323560"/>
        <c:axId val="413323168"/>
      </c:barChart>
      <c:catAx>
        <c:axId val="41332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23168"/>
        <c:crosses val="autoZero"/>
        <c:auto val="1"/>
        <c:lblAlgn val="ctr"/>
        <c:lblOffset val="100"/>
        <c:noMultiLvlLbl val="0"/>
      </c:catAx>
      <c:valAx>
        <c:axId val="41332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2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'Expenditures Over Time'!$F$69</c:f>
              <c:strCache>
                <c:ptCount val="1"/>
                <c:pt idx="0">
                  <c:v>ECU, FDS, Other Expected</c:v>
                </c:pt>
              </c:strCache>
            </c:strRef>
          </c:tx>
          <c:spPr>
            <a:pattFill prst="lgCheck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chemeClr val="accent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$1,240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'Expenditures Over Time'!$F$68</c:f>
              <c:strCache>
                <c:ptCount val="1"/>
                <c:pt idx="0">
                  <c:v>Future Costs</c:v>
                </c:pt>
              </c:strCache>
            </c:strRef>
          </c:cat>
          <c:val>
            <c:numRef>
              <c:f>'Expenditures Over Time'!$G$69</c:f>
              <c:numCache>
                <c:formatCode>"$"#,##0;[Red]"$"#,##0</c:formatCode>
                <c:ptCount val="1"/>
                <c:pt idx="0">
                  <c:v>1240</c:v>
                </c:pt>
              </c:numCache>
            </c:numRef>
          </c:val>
        </c:ser>
        <c:ser>
          <c:idx val="1"/>
          <c:order val="1"/>
          <c:tx>
            <c:strRef>
              <c:f>'Expenditures Over Time'!$F$70</c:f>
              <c:strCache>
                <c:ptCount val="1"/>
                <c:pt idx="0">
                  <c:v>Remaining Available</c:v>
                </c:pt>
              </c:strCache>
            </c:strRef>
          </c:tx>
          <c:spPr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8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'Expenditures Over Time'!$F$68</c:f>
              <c:strCache>
                <c:ptCount val="1"/>
                <c:pt idx="0">
                  <c:v>Future Costs</c:v>
                </c:pt>
              </c:strCache>
            </c:strRef>
          </c:cat>
          <c:val>
            <c:numRef>
              <c:f>'Expenditures Over Time'!$G$70</c:f>
              <c:numCache>
                <c:formatCode>"$"#,##0;[Red]"$"#,##0</c:formatCode>
                <c:ptCount val="1"/>
                <c:pt idx="0">
                  <c:v>1196.4300000000003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333360"/>
        <c:axId val="413328656"/>
      </c:barChart>
      <c:catAx>
        <c:axId val="41333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28656"/>
        <c:crosses val="autoZero"/>
        <c:auto val="0"/>
        <c:lblAlgn val="ctr"/>
        <c:lblOffset val="100"/>
        <c:noMultiLvlLbl val="0"/>
      </c:catAx>
      <c:valAx>
        <c:axId val="413328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3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8E4DEDE4-D364-4D1D-A5A6-B745BBDA71AF}" type="presOf" srcId="{A9B30B69-3D84-48C6-8287-BB447EA5AF4B}" destId="{21CEC055-3253-4D3A-9A1D-2E863CAC866A}" srcOrd="0" destOrd="0" presId="urn:microsoft.com/office/officeart/2005/8/layout/chevron1"/>
    <dgm:cxn modelId="{DF8E1EB1-F4C8-4309-91CD-E2DF3F5D7B92}" type="presOf" srcId="{CBEB939E-7FEA-494D-B3C8-EFFB55F85B1D}" destId="{2A9AF1F9-D5E8-414C-BC06-AC1DF83E1A2D}" srcOrd="0" destOrd="0" presId="urn:microsoft.com/office/officeart/2005/8/layout/chevron1"/>
    <dgm:cxn modelId="{BFF24346-4C37-440B-B2AE-F693075045D5}" type="presOf" srcId="{BA6CE828-C5F7-4E51-8B8E-3800B9E9ADE5}" destId="{1EFCD728-E91F-4AB6-A824-212D7FD8A9CC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3F50BE4E-2539-433D-87A5-30947DCCE3AF}" type="presOf" srcId="{C1E92BD7-1505-4B20-9DC9-3140E9873181}" destId="{05F0406B-4616-4452-90DB-A5E2C31B0632}" srcOrd="0" destOrd="0" presId="urn:microsoft.com/office/officeart/2005/8/layout/chevron1"/>
    <dgm:cxn modelId="{05B9E5DE-C563-41B6-BDFD-4FBAC6763D9B}" type="presOf" srcId="{EB5252CC-9A82-4C8A-ABD4-E1F4C1DC98E8}" destId="{1DF227B9-48E8-4E4E-9563-400F533B60D5}" srcOrd="0" destOrd="0" presId="urn:microsoft.com/office/officeart/2005/8/layout/chevron1"/>
    <dgm:cxn modelId="{4BF9AC46-D182-4BD7-907B-DCEAE52CE523}" type="presOf" srcId="{291A3E0F-6820-460A-8C7B-B3564AA1F020}" destId="{65D95FC5-D8F7-42FC-B42B-007603303B0C}" srcOrd="0" destOrd="0" presId="urn:microsoft.com/office/officeart/2005/8/layout/chevron1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FCCD1EA5-DFC0-46E3-83F7-A051636FF3CA}" type="presParOf" srcId="{1EFCD728-E91F-4AB6-A824-212D7FD8A9CC}" destId="{1DF227B9-48E8-4E4E-9563-400F533B60D5}" srcOrd="0" destOrd="0" presId="urn:microsoft.com/office/officeart/2005/8/layout/chevron1"/>
    <dgm:cxn modelId="{7F535F4D-BD36-4EC1-AFA8-9443896524F6}" type="presParOf" srcId="{1EFCD728-E91F-4AB6-A824-212D7FD8A9CC}" destId="{78082861-C276-477F-8273-EF6D34F02994}" srcOrd="1" destOrd="0" presId="urn:microsoft.com/office/officeart/2005/8/layout/chevron1"/>
    <dgm:cxn modelId="{980410E0-1358-4CE9-A28E-F1B39E157010}" type="presParOf" srcId="{1EFCD728-E91F-4AB6-A824-212D7FD8A9CC}" destId="{2A9AF1F9-D5E8-414C-BC06-AC1DF83E1A2D}" srcOrd="2" destOrd="0" presId="urn:microsoft.com/office/officeart/2005/8/layout/chevron1"/>
    <dgm:cxn modelId="{4DE78198-E21D-43A7-B3E7-C692723FB746}" type="presParOf" srcId="{1EFCD728-E91F-4AB6-A824-212D7FD8A9CC}" destId="{F6105A94-CBDC-48CF-88A4-58E6ACA5FE99}" srcOrd="3" destOrd="0" presId="urn:microsoft.com/office/officeart/2005/8/layout/chevron1"/>
    <dgm:cxn modelId="{F0BA9085-063A-471D-958B-E0BA84236AC9}" type="presParOf" srcId="{1EFCD728-E91F-4AB6-A824-212D7FD8A9CC}" destId="{65D95FC5-D8F7-42FC-B42B-007603303B0C}" srcOrd="4" destOrd="0" presId="urn:microsoft.com/office/officeart/2005/8/layout/chevron1"/>
    <dgm:cxn modelId="{A33C70D6-1A52-41BE-A0D0-AFA0178C9C6A}" type="presParOf" srcId="{1EFCD728-E91F-4AB6-A824-212D7FD8A9CC}" destId="{56C595B6-7A6B-4446-972C-0461DC705182}" srcOrd="5" destOrd="0" presId="urn:microsoft.com/office/officeart/2005/8/layout/chevron1"/>
    <dgm:cxn modelId="{E2B03CEE-1A70-4CEB-93AC-A539D96B30EC}" type="presParOf" srcId="{1EFCD728-E91F-4AB6-A824-212D7FD8A9CC}" destId="{05F0406B-4616-4452-90DB-A5E2C31B0632}" srcOrd="6" destOrd="0" presId="urn:microsoft.com/office/officeart/2005/8/layout/chevron1"/>
    <dgm:cxn modelId="{7C1C5910-93DB-4E16-AC2C-83A4723AD746}" type="presParOf" srcId="{1EFCD728-E91F-4AB6-A824-212D7FD8A9CC}" destId="{A2C3C467-AD10-4A38-98C4-81B51787F713}" srcOrd="7" destOrd="0" presId="urn:microsoft.com/office/officeart/2005/8/layout/chevron1"/>
    <dgm:cxn modelId="{FC6594E7-2B84-40FE-8137-B6DECDB6A16C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rgbClr val="0070BD"/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A5D65-D18D-416E-8E56-3E59F09A2B8C}" type="presOf" srcId="{EB5252CC-9A82-4C8A-ABD4-E1F4C1DC98E8}" destId="{1DF227B9-48E8-4E4E-9563-400F533B60D5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F293CD6E-6E44-4E51-A2CC-073F5F485911}" type="presOf" srcId="{C1E92BD7-1505-4B20-9DC9-3140E9873181}" destId="{05F0406B-4616-4452-90DB-A5E2C31B0632}" srcOrd="0" destOrd="0" presId="urn:microsoft.com/office/officeart/2005/8/layout/chevron1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7E8A4CEC-5D35-4C6B-A61B-1302CE42767E}" type="presOf" srcId="{A9B30B69-3D84-48C6-8287-BB447EA5AF4B}" destId="{21CEC055-3253-4D3A-9A1D-2E863CAC866A}" srcOrd="0" destOrd="0" presId="urn:microsoft.com/office/officeart/2005/8/layout/chevron1"/>
    <dgm:cxn modelId="{AA6787B3-E183-4DCD-85E2-F809EFE58471}" type="presOf" srcId="{291A3E0F-6820-460A-8C7B-B3564AA1F020}" destId="{65D95FC5-D8F7-42FC-B42B-007603303B0C}" srcOrd="0" destOrd="0" presId="urn:microsoft.com/office/officeart/2005/8/layout/chevron1"/>
    <dgm:cxn modelId="{495FEF09-AE64-4D09-AC0D-6D797E0396DC}" type="presOf" srcId="{BA6CE828-C5F7-4E51-8B8E-3800B9E9ADE5}" destId="{1EFCD728-E91F-4AB6-A824-212D7FD8A9CC}" srcOrd="0" destOrd="0" presId="urn:microsoft.com/office/officeart/2005/8/layout/chevron1"/>
    <dgm:cxn modelId="{1099FD9F-3CB4-4668-ABE5-60F60A600F55}" type="presOf" srcId="{CBEB939E-7FEA-494D-B3C8-EFFB55F85B1D}" destId="{2A9AF1F9-D5E8-414C-BC06-AC1DF83E1A2D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EEB7E207-81EE-457F-B539-9043A1BDC63C}" type="presParOf" srcId="{1EFCD728-E91F-4AB6-A824-212D7FD8A9CC}" destId="{1DF227B9-48E8-4E4E-9563-400F533B60D5}" srcOrd="0" destOrd="0" presId="urn:microsoft.com/office/officeart/2005/8/layout/chevron1"/>
    <dgm:cxn modelId="{5D69F555-5E78-47DF-9820-32D2AA81C36E}" type="presParOf" srcId="{1EFCD728-E91F-4AB6-A824-212D7FD8A9CC}" destId="{78082861-C276-477F-8273-EF6D34F02994}" srcOrd="1" destOrd="0" presId="urn:microsoft.com/office/officeart/2005/8/layout/chevron1"/>
    <dgm:cxn modelId="{E0507273-8CA9-44C2-A79A-37DD12A85BB1}" type="presParOf" srcId="{1EFCD728-E91F-4AB6-A824-212D7FD8A9CC}" destId="{2A9AF1F9-D5E8-414C-BC06-AC1DF83E1A2D}" srcOrd="2" destOrd="0" presId="urn:microsoft.com/office/officeart/2005/8/layout/chevron1"/>
    <dgm:cxn modelId="{D07E0FC0-7AEB-43E1-970B-403E5728F7BE}" type="presParOf" srcId="{1EFCD728-E91F-4AB6-A824-212D7FD8A9CC}" destId="{F6105A94-CBDC-48CF-88A4-58E6ACA5FE99}" srcOrd="3" destOrd="0" presId="urn:microsoft.com/office/officeart/2005/8/layout/chevron1"/>
    <dgm:cxn modelId="{16B4E646-6CF5-4252-AE06-FB3697D67DF0}" type="presParOf" srcId="{1EFCD728-E91F-4AB6-A824-212D7FD8A9CC}" destId="{65D95FC5-D8F7-42FC-B42B-007603303B0C}" srcOrd="4" destOrd="0" presId="urn:microsoft.com/office/officeart/2005/8/layout/chevron1"/>
    <dgm:cxn modelId="{1E22FE84-3D6B-4ADD-A2BA-630F94A493D1}" type="presParOf" srcId="{1EFCD728-E91F-4AB6-A824-212D7FD8A9CC}" destId="{56C595B6-7A6B-4446-972C-0461DC705182}" srcOrd="5" destOrd="0" presId="urn:microsoft.com/office/officeart/2005/8/layout/chevron1"/>
    <dgm:cxn modelId="{07D8C2C7-A84E-4E29-9717-66A7AEADA3FD}" type="presParOf" srcId="{1EFCD728-E91F-4AB6-A824-212D7FD8A9CC}" destId="{05F0406B-4616-4452-90DB-A5E2C31B0632}" srcOrd="6" destOrd="0" presId="urn:microsoft.com/office/officeart/2005/8/layout/chevron1"/>
    <dgm:cxn modelId="{91B4AC4B-AE51-4A66-B499-A5029FC03AA8}" type="presParOf" srcId="{1EFCD728-E91F-4AB6-A824-212D7FD8A9CC}" destId="{A2C3C467-AD10-4A38-98C4-81B51787F713}" srcOrd="7" destOrd="0" presId="urn:microsoft.com/office/officeart/2005/8/layout/chevron1"/>
    <dgm:cxn modelId="{ECD600AC-675D-47F8-806D-4C02BA2B4F5E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rgbClr val="0070BD"/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2F9CE531-6056-470F-BB10-AE6AD28699E4}" type="presOf" srcId="{EB5252CC-9A82-4C8A-ABD4-E1F4C1DC98E8}" destId="{1DF227B9-48E8-4E4E-9563-400F533B60D5}" srcOrd="0" destOrd="0" presId="urn:microsoft.com/office/officeart/2005/8/layout/chevron1"/>
    <dgm:cxn modelId="{3DDD0994-8558-4E06-84FD-58D2FD66F31F}" type="presOf" srcId="{291A3E0F-6820-460A-8C7B-B3564AA1F020}" destId="{65D95FC5-D8F7-42FC-B42B-007603303B0C}" srcOrd="0" destOrd="0" presId="urn:microsoft.com/office/officeart/2005/8/layout/chevron1"/>
    <dgm:cxn modelId="{0374D860-2535-404C-9F36-D4BA3ABF446D}" type="presOf" srcId="{BA6CE828-C5F7-4E51-8B8E-3800B9E9ADE5}" destId="{1EFCD728-E91F-4AB6-A824-212D7FD8A9CC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8BE7A532-16B0-4DC2-9E2A-238903F8ED30}" type="presOf" srcId="{C1E92BD7-1505-4B20-9DC9-3140E9873181}" destId="{05F0406B-4616-4452-90DB-A5E2C31B0632}" srcOrd="0" destOrd="0" presId="urn:microsoft.com/office/officeart/2005/8/layout/chevron1"/>
    <dgm:cxn modelId="{87E6D5DD-D165-4983-9D4B-897791D02BEF}" type="presOf" srcId="{A9B30B69-3D84-48C6-8287-BB447EA5AF4B}" destId="{21CEC055-3253-4D3A-9A1D-2E863CAC866A}" srcOrd="0" destOrd="0" presId="urn:microsoft.com/office/officeart/2005/8/layout/chevron1"/>
    <dgm:cxn modelId="{3F5F3699-3B63-49C3-93C7-54C7217AA608}" type="presOf" srcId="{CBEB939E-7FEA-494D-B3C8-EFFB55F85B1D}" destId="{2A9AF1F9-D5E8-414C-BC06-AC1DF83E1A2D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C24E9947-E7F4-436E-9EED-329E7373819F}" type="presParOf" srcId="{1EFCD728-E91F-4AB6-A824-212D7FD8A9CC}" destId="{1DF227B9-48E8-4E4E-9563-400F533B60D5}" srcOrd="0" destOrd="0" presId="urn:microsoft.com/office/officeart/2005/8/layout/chevron1"/>
    <dgm:cxn modelId="{A132E632-3AAB-4A9C-9440-C0B36DA915A5}" type="presParOf" srcId="{1EFCD728-E91F-4AB6-A824-212D7FD8A9CC}" destId="{78082861-C276-477F-8273-EF6D34F02994}" srcOrd="1" destOrd="0" presId="urn:microsoft.com/office/officeart/2005/8/layout/chevron1"/>
    <dgm:cxn modelId="{497213E4-CA88-44E7-B0BF-BCA804E614C0}" type="presParOf" srcId="{1EFCD728-E91F-4AB6-A824-212D7FD8A9CC}" destId="{2A9AF1F9-D5E8-414C-BC06-AC1DF83E1A2D}" srcOrd="2" destOrd="0" presId="urn:microsoft.com/office/officeart/2005/8/layout/chevron1"/>
    <dgm:cxn modelId="{643BB0B8-C40D-4A1E-B456-878A2B2581EE}" type="presParOf" srcId="{1EFCD728-E91F-4AB6-A824-212D7FD8A9CC}" destId="{F6105A94-CBDC-48CF-88A4-58E6ACA5FE99}" srcOrd="3" destOrd="0" presId="urn:microsoft.com/office/officeart/2005/8/layout/chevron1"/>
    <dgm:cxn modelId="{32215188-BBCE-4EC5-8872-8E4FB3550388}" type="presParOf" srcId="{1EFCD728-E91F-4AB6-A824-212D7FD8A9CC}" destId="{65D95FC5-D8F7-42FC-B42B-007603303B0C}" srcOrd="4" destOrd="0" presId="urn:microsoft.com/office/officeart/2005/8/layout/chevron1"/>
    <dgm:cxn modelId="{B348F3C4-A4FC-4DF5-9794-A0D360B7452E}" type="presParOf" srcId="{1EFCD728-E91F-4AB6-A824-212D7FD8A9CC}" destId="{56C595B6-7A6B-4446-972C-0461DC705182}" srcOrd="5" destOrd="0" presId="urn:microsoft.com/office/officeart/2005/8/layout/chevron1"/>
    <dgm:cxn modelId="{A7A60478-8E74-4564-B715-84DB8CAB1A21}" type="presParOf" srcId="{1EFCD728-E91F-4AB6-A824-212D7FD8A9CC}" destId="{05F0406B-4616-4452-90DB-A5E2C31B0632}" srcOrd="6" destOrd="0" presId="urn:microsoft.com/office/officeart/2005/8/layout/chevron1"/>
    <dgm:cxn modelId="{91D2D740-8ABF-48A5-95D5-72CFC77EA2B3}" type="presParOf" srcId="{1EFCD728-E91F-4AB6-A824-212D7FD8A9CC}" destId="{A2C3C467-AD10-4A38-98C4-81B51787F713}" srcOrd="7" destOrd="0" presId="urn:microsoft.com/office/officeart/2005/8/layout/chevron1"/>
    <dgm:cxn modelId="{E31518AD-A68F-4761-9BD2-FA7140CF7BAF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rgbClr val="0070BD"/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32D11356-5BD2-436B-A54D-1317EE989C13}" type="presOf" srcId="{C1E92BD7-1505-4B20-9DC9-3140E9873181}" destId="{05F0406B-4616-4452-90DB-A5E2C31B0632}" srcOrd="0" destOrd="0" presId="urn:microsoft.com/office/officeart/2005/8/layout/chevron1"/>
    <dgm:cxn modelId="{D4382EC7-BF9E-405E-B1EA-65553B3722E6}" type="presOf" srcId="{EB5252CC-9A82-4C8A-ABD4-E1F4C1DC98E8}" destId="{1DF227B9-48E8-4E4E-9563-400F533B60D5}" srcOrd="0" destOrd="0" presId="urn:microsoft.com/office/officeart/2005/8/layout/chevron1"/>
    <dgm:cxn modelId="{25A13E1B-3875-40F6-862E-778858183CAC}" type="presOf" srcId="{A9B30B69-3D84-48C6-8287-BB447EA5AF4B}" destId="{21CEC055-3253-4D3A-9A1D-2E863CAC866A}" srcOrd="0" destOrd="0" presId="urn:microsoft.com/office/officeart/2005/8/layout/chevron1"/>
    <dgm:cxn modelId="{5DF9ED6A-CE17-4C22-9324-DC9766241F3B}" type="presOf" srcId="{BA6CE828-C5F7-4E51-8B8E-3800B9E9ADE5}" destId="{1EFCD728-E91F-4AB6-A824-212D7FD8A9CC}" srcOrd="0" destOrd="0" presId="urn:microsoft.com/office/officeart/2005/8/layout/chevron1"/>
    <dgm:cxn modelId="{AF967983-CFA5-4638-A9A4-90257B5C3747}" type="presOf" srcId="{CBEB939E-7FEA-494D-B3C8-EFFB55F85B1D}" destId="{2A9AF1F9-D5E8-414C-BC06-AC1DF83E1A2D}" srcOrd="0" destOrd="0" presId="urn:microsoft.com/office/officeart/2005/8/layout/chevron1"/>
    <dgm:cxn modelId="{A02F5BBE-65E1-44B5-831C-511A6D69AD2B}" type="presOf" srcId="{291A3E0F-6820-460A-8C7B-B3564AA1F020}" destId="{65D95FC5-D8F7-42FC-B42B-007603303B0C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68C2378E-71A4-4D69-8A28-926CF54289A2}" type="presParOf" srcId="{1EFCD728-E91F-4AB6-A824-212D7FD8A9CC}" destId="{1DF227B9-48E8-4E4E-9563-400F533B60D5}" srcOrd="0" destOrd="0" presId="urn:microsoft.com/office/officeart/2005/8/layout/chevron1"/>
    <dgm:cxn modelId="{FF009278-ADF4-420D-92C8-86E732916825}" type="presParOf" srcId="{1EFCD728-E91F-4AB6-A824-212D7FD8A9CC}" destId="{78082861-C276-477F-8273-EF6D34F02994}" srcOrd="1" destOrd="0" presId="urn:microsoft.com/office/officeart/2005/8/layout/chevron1"/>
    <dgm:cxn modelId="{0F2D0CC1-4004-4112-AFD1-958ADC70E36D}" type="presParOf" srcId="{1EFCD728-E91F-4AB6-A824-212D7FD8A9CC}" destId="{2A9AF1F9-D5E8-414C-BC06-AC1DF83E1A2D}" srcOrd="2" destOrd="0" presId="urn:microsoft.com/office/officeart/2005/8/layout/chevron1"/>
    <dgm:cxn modelId="{56BFDC3D-3770-417B-8942-2A04A4568E39}" type="presParOf" srcId="{1EFCD728-E91F-4AB6-A824-212D7FD8A9CC}" destId="{F6105A94-CBDC-48CF-88A4-58E6ACA5FE99}" srcOrd="3" destOrd="0" presId="urn:microsoft.com/office/officeart/2005/8/layout/chevron1"/>
    <dgm:cxn modelId="{EF5A0224-EABF-45EA-A1DA-B14AB5385059}" type="presParOf" srcId="{1EFCD728-E91F-4AB6-A824-212D7FD8A9CC}" destId="{65D95FC5-D8F7-42FC-B42B-007603303B0C}" srcOrd="4" destOrd="0" presId="urn:microsoft.com/office/officeart/2005/8/layout/chevron1"/>
    <dgm:cxn modelId="{D328F830-7E6B-4864-90E8-F62988008A36}" type="presParOf" srcId="{1EFCD728-E91F-4AB6-A824-212D7FD8A9CC}" destId="{56C595B6-7A6B-4446-972C-0461DC705182}" srcOrd="5" destOrd="0" presId="urn:microsoft.com/office/officeart/2005/8/layout/chevron1"/>
    <dgm:cxn modelId="{AB738868-1FBA-4D93-8D2C-8B9AD199D67D}" type="presParOf" srcId="{1EFCD728-E91F-4AB6-A824-212D7FD8A9CC}" destId="{05F0406B-4616-4452-90DB-A5E2C31B0632}" srcOrd="6" destOrd="0" presId="urn:microsoft.com/office/officeart/2005/8/layout/chevron1"/>
    <dgm:cxn modelId="{CD4F72F2-3BD3-41AA-9237-312C2F0DC4B3}" type="presParOf" srcId="{1EFCD728-E91F-4AB6-A824-212D7FD8A9CC}" destId="{A2C3C467-AD10-4A38-98C4-81B51787F713}" srcOrd="7" destOrd="0" presId="urn:microsoft.com/office/officeart/2005/8/layout/chevron1"/>
    <dgm:cxn modelId="{F5EAE043-2825-46CF-85F2-8EBE8DDB704E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rgbClr val="0070BD"/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989E9-DABC-4885-A7C5-56F8D11E8F71}" type="presOf" srcId="{CBEB939E-7FEA-494D-B3C8-EFFB55F85B1D}" destId="{2A9AF1F9-D5E8-414C-BC06-AC1DF83E1A2D}" srcOrd="0" destOrd="0" presId="urn:microsoft.com/office/officeart/2005/8/layout/chevron1"/>
    <dgm:cxn modelId="{AB755C9F-2D2F-460C-B40D-FB5ED016274B}" type="presOf" srcId="{C1E92BD7-1505-4B20-9DC9-3140E9873181}" destId="{05F0406B-4616-4452-90DB-A5E2C31B0632}" srcOrd="0" destOrd="0" presId="urn:microsoft.com/office/officeart/2005/8/layout/chevron1"/>
    <dgm:cxn modelId="{9E3B55C6-B641-41C6-8219-2DA222FF9DCE}" type="presOf" srcId="{291A3E0F-6820-460A-8C7B-B3564AA1F020}" destId="{65D95FC5-D8F7-42FC-B42B-007603303B0C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E142CA53-717F-4718-9063-5E9565EDAC82}" type="presOf" srcId="{EB5252CC-9A82-4C8A-ABD4-E1F4C1DC98E8}" destId="{1DF227B9-48E8-4E4E-9563-400F533B60D5}" srcOrd="0" destOrd="0" presId="urn:microsoft.com/office/officeart/2005/8/layout/chevron1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BB746E9C-AB49-4F4D-98B4-3CE8A758E311}" type="presOf" srcId="{A9B30B69-3D84-48C6-8287-BB447EA5AF4B}" destId="{21CEC055-3253-4D3A-9A1D-2E863CAC866A}" srcOrd="0" destOrd="0" presId="urn:microsoft.com/office/officeart/2005/8/layout/chevron1"/>
    <dgm:cxn modelId="{531F5A44-E8FC-4A85-8F0F-58B287E07D57}" type="presOf" srcId="{BA6CE828-C5F7-4E51-8B8E-3800B9E9ADE5}" destId="{1EFCD728-E91F-4AB6-A824-212D7FD8A9CC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86D17E62-FD92-40B3-B11B-F9AE29459086}" type="presParOf" srcId="{1EFCD728-E91F-4AB6-A824-212D7FD8A9CC}" destId="{1DF227B9-48E8-4E4E-9563-400F533B60D5}" srcOrd="0" destOrd="0" presId="urn:microsoft.com/office/officeart/2005/8/layout/chevron1"/>
    <dgm:cxn modelId="{4AFE8F06-0379-416C-9834-8C731966B473}" type="presParOf" srcId="{1EFCD728-E91F-4AB6-A824-212D7FD8A9CC}" destId="{78082861-C276-477F-8273-EF6D34F02994}" srcOrd="1" destOrd="0" presId="urn:microsoft.com/office/officeart/2005/8/layout/chevron1"/>
    <dgm:cxn modelId="{1ABDF04F-4DAB-4608-B53A-3848EF6AE477}" type="presParOf" srcId="{1EFCD728-E91F-4AB6-A824-212D7FD8A9CC}" destId="{2A9AF1F9-D5E8-414C-BC06-AC1DF83E1A2D}" srcOrd="2" destOrd="0" presId="urn:microsoft.com/office/officeart/2005/8/layout/chevron1"/>
    <dgm:cxn modelId="{B44C9DDC-2E6D-4F2C-8E89-CBD016136CD3}" type="presParOf" srcId="{1EFCD728-E91F-4AB6-A824-212D7FD8A9CC}" destId="{F6105A94-CBDC-48CF-88A4-58E6ACA5FE99}" srcOrd="3" destOrd="0" presId="urn:microsoft.com/office/officeart/2005/8/layout/chevron1"/>
    <dgm:cxn modelId="{1163F63E-24B2-4A59-B6F7-E45E20E83F55}" type="presParOf" srcId="{1EFCD728-E91F-4AB6-A824-212D7FD8A9CC}" destId="{65D95FC5-D8F7-42FC-B42B-007603303B0C}" srcOrd="4" destOrd="0" presId="urn:microsoft.com/office/officeart/2005/8/layout/chevron1"/>
    <dgm:cxn modelId="{857245E8-B0C4-479A-ABCD-D4E883ACE301}" type="presParOf" srcId="{1EFCD728-E91F-4AB6-A824-212D7FD8A9CC}" destId="{56C595B6-7A6B-4446-972C-0461DC705182}" srcOrd="5" destOrd="0" presId="urn:microsoft.com/office/officeart/2005/8/layout/chevron1"/>
    <dgm:cxn modelId="{776442A6-7079-4716-A02A-884A84D8DE45}" type="presParOf" srcId="{1EFCD728-E91F-4AB6-A824-212D7FD8A9CC}" destId="{05F0406B-4616-4452-90DB-A5E2C31B0632}" srcOrd="6" destOrd="0" presId="urn:microsoft.com/office/officeart/2005/8/layout/chevron1"/>
    <dgm:cxn modelId="{C28B4C54-8C14-4597-B46A-CDD3843B4F64}" type="presParOf" srcId="{1EFCD728-E91F-4AB6-A824-212D7FD8A9CC}" destId="{A2C3C467-AD10-4A38-98C4-81B51787F713}" srcOrd="7" destOrd="0" presId="urn:microsoft.com/office/officeart/2005/8/layout/chevron1"/>
    <dgm:cxn modelId="{EE0F80AD-A28B-4C0B-A88E-6C802F0CAFF1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rgbClr val="ABA7A7"/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rgbClr val="0070BB"/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3586431A-24FF-421A-85FF-E1A83B0B124C}" type="presOf" srcId="{C1E92BD7-1505-4B20-9DC9-3140E9873181}" destId="{05F0406B-4616-4452-90DB-A5E2C31B0632}" srcOrd="0" destOrd="0" presId="urn:microsoft.com/office/officeart/2005/8/layout/chevron1"/>
    <dgm:cxn modelId="{42DEEFB5-0D84-4B76-AD3F-66F50FFC6693}" type="presOf" srcId="{A9B30B69-3D84-48C6-8287-BB447EA5AF4B}" destId="{21CEC055-3253-4D3A-9A1D-2E863CAC866A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C2D073F4-A4DD-42F2-9D2F-85B2158AC334}" type="presOf" srcId="{CBEB939E-7FEA-494D-B3C8-EFFB55F85B1D}" destId="{2A9AF1F9-D5E8-414C-BC06-AC1DF83E1A2D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9CE5FE8A-491A-4E53-AA33-A33918E3E895}" type="presOf" srcId="{BA6CE828-C5F7-4E51-8B8E-3800B9E9ADE5}" destId="{1EFCD728-E91F-4AB6-A824-212D7FD8A9CC}" srcOrd="0" destOrd="0" presId="urn:microsoft.com/office/officeart/2005/8/layout/chevron1"/>
    <dgm:cxn modelId="{4ECF962C-DA56-4CEF-91F6-9F6AE061AFB7}" type="presOf" srcId="{291A3E0F-6820-460A-8C7B-B3564AA1F020}" destId="{65D95FC5-D8F7-42FC-B42B-007603303B0C}" srcOrd="0" destOrd="0" presId="urn:microsoft.com/office/officeart/2005/8/layout/chevron1"/>
    <dgm:cxn modelId="{E066DB08-9DC9-42C9-87C9-BA3CFC885EE8}" type="presOf" srcId="{EB5252CC-9A82-4C8A-ABD4-E1F4C1DC98E8}" destId="{1DF227B9-48E8-4E4E-9563-400F533B60D5}" srcOrd="0" destOrd="0" presId="urn:microsoft.com/office/officeart/2005/8/layout/chevron1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9C9AD22B-66E2-4DD1-96F5-989476BA2B22}" type="presParOf" srcId="{1EFCD728-E91F-4AB6-A824-212D7FD8A9CC}" destId="{1DF227B9-48E8-4E4E-9563-400F533B60D5}" srcOrd="0" destOrd="0" presId="urn:microsoft.com/office/officeart/2005/8/layout/chevron1"/>
    <dgm:cxn modelId="{14815529-B4CB-4B73-981F-0C07259A8261}" type="presParOf" srcId="{1EFCD728-E91F-4AB6-A824-212D7FD8A9CC}" destId="{78082861-C276-477F-8273-EF6D34F02994}" srcOrd="1" destOrd="0" presId="urn:microsoft.com/office/officeart/2005/8/layout/chevron1"/>
    <dgm:cxn modelId="{F7AE827B-9A23-4C69-A2DB-C2A6E92B4960}" type="presParOf" srcId="{1EFCD728-E91F-4AB6-A824-212D7FD8A9CC}" destId="{2A9AF1F9-D5E8-414C-BC06-AC1DF83E1A2D}" srcOrd="2" destOrd="0" presId="urn:microsoft.com/office/officeart/2005/8/layout/chevron1"/>
    <dgm:cxn modelId="{98AD5C76-7E52-452C-8FB3-FFA31D0394E7}" type="presParOf" srcId="{1EFCD728-E91F-4AB6-A824-212D7FD8A9CC}" destId="{F6105A94-CBDC-48CF-88A4-58E6ACA5FE99}" srcOrd="3" destOrd="0" presId="urn:microsoft.com/office/officeart/2005/8/layout/chevron1"/>
    <dgm:cxn modelId="{41CB0BF6-378D-4B83-82E3-1A6BD69E1591}" type="presParOf" srcId="{1EFCD728-E91F-4AB6-A824-212D7FD8A9CC}" destId="{65D95FC5-D8F7-42FC-B42B-007603303B0C}" srcOrd="4" destOrd="0" presId="urn:microsoft.com/office/officeart/2005/8/layout/chevron1"/>
    <dgm:cxn modelId="{4B047D96-8760-43AD-B4BE-C2DD5264C9CC}" type="presParOf" srcId="{1EFCD728-E91F-4AB6-A824-212D7FD8A9CC}" destId="{56C595B6-7A6B-4446-972C-0461DC705182}" srcOrd="5" destOrd="0" presId="urn:microsoft.com/office/officeart/2005/8/layout/chevron1"/>
    <dgm:cxn modelId="{3E2C7B52-97FC-4D78-B114-9D784C84D869}" type="presParOf" srcId="{1EFCD728-E91F-4AB6-A824-212D7FD8A9CC}" destId="{05F0406B-4616-4452-90DB-A5E2C31B0632}" srcOrd="6" destOrd="0" presId="urn:microsoft.com/office/officeart/2005/8/layout/chevron1"/>
    <dgm:cxn modelId="{5593EA05-67EF-491E-A821-34A1AF2B3D1F}" type="presParOf" srcId="{1EFCD728-E91F-4AB6-A824-212D7FD8A9CC}" destId="{A2C3C467-AD10-4A38-98C4-81B51787F713}" srcOrd="7" destOrd="0" presId="urn:microsoft.com/office/officeart/2005/8/layout/chevron1"/>
    <dgm:cxn modelId="{0CBA1196-CF75-4A93-AABA-B4E84834AF41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8972FE75-13CC-4409-B473-8B3E43EE2037}" type="presOf" srcId="{A9B30B69-3D84-48C6-8287-BB447EA5AF4B}" destId="{21CEC055-3253-4D3A-9A1D-2E863CAC866A}" srcOrd="0" destOrd="0" presId="urn:microsoft.com/office/officeart/2005/8/layout/chevron1"/>
    <dgm:cxn modelId="{3E01419A-2FFC-4F98-9594-13792D162F30}" type="presOf" srcId="{CBEB939E-7FEA-494D-B3C8-EFFB55F85B1D}" destId="{2A9AF1F9-D5E8-414C-BC06-AC1DF83E1A2D}" srcOrd="0" destOrd="0" presId="urn:microsoft.com/office/officeart/2005/8/layout/chevron1"/>
    <dgm:cxn modelId="{4739F476-DED5-4F89-9794-9FAE7F91B652}" type="presOf" srcId="{291A3E0F-6820-460A-8C7B-B3564AA1F020}" destId="{65D95FC5-D8F7-42FC-B42B-007603303B0C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5EC3E7C6-72EF-4DD2-9112-A56FB269CEB0}" type="presOf" srcId="{C1E92BD7-1505-4B20-9DC9-3140E9873181}" destId="{05F0406B-4616-4452-90DB-A5E2C31B0632}" srcOrd="0" destOrd="0" presId="urn:microsoft.com/office/officeart/2005/8/layout/chevron1"/>
    <dgm:cxn modelId="{2CB1EE93-004E-4DCB-A1B8-9ABBFF8A786E}" type="presOf" srcId="{BA6CE828-C5F7-4E51-8B8E-3800B9E9ADE5}" destId="{1EFCD728-E91F-4AB6-A824-212D7FD8A9CC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E49AFA70-24FF-4637-BD6F-0528466B9CAE}" type="presOf" srcId="{EB5252CC-9A82-4C8A-ABD4-E1F4C1DC98E8}" destId="{1DF227B9-48E8-4E4E-9563-400F533B60D5}" srcOrd="0" destOrd="0" presId="urn:microsoft.com/office/officeart/2005/8/layout/chevron1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EC50D113-55DB-4881-B46D-03EFE7C38F50}" type="presParOf" srcId="{1EFCD728-E91F-4AB6-A824-212D7FD8A9CC}" destId="{1DF227B9-48E8-4E4E-9563-400F533B60D5}" srcOrd="0" destOrd="0" presId="urn:microsoft.com/office/officeart/2005/8/layout/chevron1"/>
    <dgm:cxn modelId="{D874A56C-BADC-4765-8AD7-95B57DF1582E}" type="presParOf" srcId="{1EFCD728-E91F-4AB6-A824-212D7FD8A9CC}" destId="{78082861-C276-477F-8273-EF6D34F02994}" srcOrd="1" destOrd="0" presId="urn:microsoft.com/office/officeart/2005/8/layout/chevron1"/>
    <dgm:cxn modelId="{DAB22535-C372-4BD8-9304-A690AB62BE18}" type="presParOf" srcId="{1EFCD728-E91F-4AB6-A824-212D7FD8A9CC}" destId="{2A9AF1F9-D5E8-414C-BC06-AC1DF83E1A2D}" srcOrd="2" destOrd="0" presId="urn:microsoft.com/office/officeart/2005/8/layout/chevron1"/>
    <dgm:cxn modelId="{54976AC1-3FB0-4108-9A19-576CF19720A3}" type="presParOf" srcId="{1EFCD728-E91F-4AB6-A824-212D7FD8A9CC}" destId="{F6105A94-CBDC-48CF-88A4-58E6ACA5FE99}" srcOrd="3" destOrd="0" presId="urn:microsoft.com/office/officeart/2005/8/layout/chevron1"/>
    <dgm:cxn modelId="{CBCAD1A4-5BEA-49F4-9A26-57150EDCB62A}" type="presParOf" srcId="{1EFCD728-E91F-4AB6-A824-212D7FD8A9CC}" destId="{65D95FC5-D8F7-42FC-B42B-007603303B0C}" srcOrd="4" destOrd="0" presId="urn:microsoft.com/office/officeart/2005/8/layout/chevron1"/>
    <dgm:cxn modelId="{6610FCE7-F185-4C4E-A3F1-B18F595A7E79}" type="presParOf" srcId="{1EFCD728-E91F-4AB6-A824-212D7FD8A9CC}" destId="{56C595B6-7A6B-4446-972C-0461DC705182}" srcOrd="5" destOrd="0" presId="urn:microsoft.com/office/officeart/2005/8/layout/chevron1"/>
    <dgm:cxn modelId="{E90BEEE4-ECCB-4C3A-93EA-776546D03552}" type="presParOf" srcId="{1EFCD728-E91F-4AB6-A824-212D7FD8A9CC}" destId="{05F0406B-4616-4452-90DB-A5E2C31B0632}" srcOrd="6" destOrd="0" presId="urn:microsoft.com/office/officeart/2005/8/layout/chevron1"/>
    <dgm:cxn modelId="{E0AED8F9-C956-4C5B-927D-DCBB5A834647}" type="presParOf" srcId="{1EFCD728-E91F-4AB6-A824-212D7FD8A9CC}" destId="{A2C3C467-AD10-4A38-98C4-81B51787F713}" srcOrd="7" destOrd="0" presId="urn:microsoft.com/office/officeart/2005/8/layout/chevron1"/>
    <dgm:cxn modelId="{79922A6B-E622-4BC6-B8BF-518A93D22021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rgbClr val="ABA7A7"/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rgbClr val="0070B9"/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rgbClr val="A9A5A5"/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C99DA2F0-2A5A-437A-82D4-A263F76FF341}" type="presOf" srcId="{EB5252CC-9A82-4C8A-ABD4-E1F4C1DC98E8}" destId="{1DF227B9-48E8-4E4E-9563-400F533B60D5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8A8B2F40-D240-4BC9-B2EC-FF9AEEEE7511}" type="presOf" srcId="{BA6CE828-C5F7-4E51-8B8E-3800B9E9ADE5}" destId="{1EFCD728-E91F-4AB6-A824-212D7FD8A9CC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7EDD0D32-C61B-4EF0-B424-55C123F5C076}" type="presOf" srcId="{CBEB939E-7FEA-494D-B3C8-EFFB55F85B1D}" destId="{2A9AF1F9-D5E8-414C-BC06-AC1DF83E1A2D}" srcOrd="0" destOrd="0" presId="urn:microsoft.com/office/officeart/2005/8/layout/chevron1"/>
    <dgm:cxn modelId="{05544A0E-BB90-48E7-A831-BFA3929E9FAD}" type="presOf" srcId="{A9B30B69-3D84-48C6-8287-BB447EA5AF4B}" destId="{21CEC055-3253-4D3A-9A1D-2E863CAC866A}" srcOrd="0" destOrd="0" presId="urn:microsoft.com/office/officeart/2005/8/layout/chevron1"/>
    <dgm:cxn modelId="{822CA4C1-EECA-4D83-B904-9FF8D6C3B130}" type="presOf" srcId="{C1E92BD7-1505-4B20-9DC9-3140E9873181}" destId="{05F0406B-4616-4452-90DB-A5E2C31B0632}" srcOrd="0" destOrd="0" presId="urn:microsoft.com/office/officeart/2005/8/layout/chevron1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2090278C-573E-46B9-AE36-CD72498EBB4C}" type="presOf" srcId="{291A3E0F-6820-460A-8C7B-B3564AA1F020}" destId="{65D95FC5-D8F7-42FC-B42B-007603303B0C}" srcOrd="0" destOrd="0" presId="urn:microsoft.com/office/officeart/2005/8/layout/chevron1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0F409CF0-518A-4742-B6D5-0FE1FFCF921F}" type="presParOf" srcId="{1EFCD728-E91F-4AB6-A824-212D7FD8A9CC}" destId="{1DF227B9-48E8-4E4E-9563-400F533B60D5}" srcOrd="0" destOrd="0" presId="urn:microsoft.com/office/officeart/2005/8/layout/chevron1"/>
    <dgm:cxn modelId="{D30630B5-055D-4203-9261-0F525E0A7A76}" type="presParOf" srcId="{1EFCD728-E91F-4AB6-A824-212D7FD8A9CC}" destId="{78082861-C276-477F-8273-EF6D34F02994}" srcOrd="1" destOrd="0" presId="urn:microsoft.com/office/officeart/2005/8/layout/chevron1"/>
    <dgm:cxn modelId="{58CE177E-1717-4147-B9B2-2F312B5D12E8}" type="presParOf" srcId="{1EFCD728-E91F-4AB6-A824-212D7FD8A9CC}" destId="{2A9AF1F9-D5E8-414C-BC06-AC1DF83E1A2D}" srcOrd="2" destOrd="0" presId="urn:microsoft.com/office/officeart/2005/8/layout/chevron1"/>
    <dgm:cxn modelId="{ADA085FB-783F-49EC-8411-04755A00EC0F}" type="presParOf" srcId="{1EFCD728-E91F-4AB6-A824-212D7FD8A9CC}" destId="{F6105A94-CBDC-48CF-88A4-58E6ACA5FE99}" srcOrd="3" destOrd="0" presId="urn:microsoft.com/office/officeart/2005/8/layout/chevron1"/>
    <dgm:cxn modelId="{0D3274D2-434A-4679-A163-C068D5C6AE0A}" type="presParOf" srcId="{1EFCD728-E91F-4AB6-A824-212D7FD8A9CC}" destId="{65D95FC5-D8F7-42FC-B42B-007603303B0C}" srcOrd="4" destOrd="0" presId="urn:microsoft.com/office/officeart/2005/8/layout/chevron1"/>
    <dgm:cxn modelId="{6A00B81C-FED4-441D-AF52-DF24045D38DE}" type="presParOf" srcId="{1EFCD728-E91F-4AB6-A824-212D7FD8A9CC}" destId="{56C595B6-7A6B-4446-972C-0461DC705182}" srcOrd="5" destOrd="0" presId="urn:microsoft.com/office/officeart/2005/8/layout/chevron1"/>
    <dgm:cxn modelId="{4D7F2AEF-183A-4F0F-80D3-76B0631E9958}" type="presParOf" srcId="{1EFCD728-E91F-4AB6-A824-212D7FD8A9CC}" destId="{05F0406B-4616-4452-90DB-A5E2C31B0632}" srcOrd="6" destOrd="0" presId="urn:microsoft.com/office/officeart/2005/8/layout/chevron1"/>
    <dgm:cxn modelId="{A9B2A69B-B13C-44E5-873C-653D58A7E910}" type="presParOf" srcId="{1EFCD728-E91F-4AB6-A824-212D7FD8A9CC}" destId="{A2C3C467-AD10-4A38-98C4-81B51787F713}" srcOrd="7" destOrd="0" presId="urn:microsoft.com/office/officeart/2005/8/layout/chevron1"/>
    <dgm:cxn modelId="{D78D5059-B5DF-408C-9C2D-C79D09F53B03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47D9AF97-2AA2-49EA-A0C5-1AB61DFC1D59}" type="presOf" srcId="{A9B30B69-3D84-48C6-8287-BB447EA5AF4B}" destId="{21CEC055-3253-4D3A-9A1D-2E863CAC866A}" srcOrd="0" destOrd="0" presId="urn:microsoft.com/office/officeart/2005/8/layout/chevron1"/>
    <dgm:cxn modelId="{190C0BA0-EE40-4131-BB87-9E7268FD729D}" type="presOf" srcId="{BA6CE828-C5F7-4E51-8B8E-3800B9E9ADE5}" destId="{1EFCD728-E91F-4AB6-A824-212D7FD8A9CC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CDD4EC99-31EE-4483-8CA6-CDD89DABBA99}" type="presOf" srcId="{CBEB939E-7FEA-494D-B3C8-EFFB55F85B1D}" destId="{2A9AF1F9-D5E8-414C-BC06-AC1DF83E1A2D}" srcOrd="0" destOrd="0" presId="urn:microsoft.com/office/officeart/2005/8/layout/chevron1"/>
    <dgm:cxn modelId="{887E01BE-A6AB-405F-B865-C444E8CD737A}" type="presOf" srcId="{EB5252CC-9A82-4C8A-ABD4-E1F4C1DC98E8}" destId="{1DF227B9-48E8-4E4E-9563-400F533B60D5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DA47F688-2ABE-4BFE-9FCE-98AA926AEA16}" type="presOf" srcId="{C1E92BD7-1505-4B20-9DC9-3140E9873181}" destId="{05F0406B-4616-4452-90DB-A5E2C31B0632}" srcOrd="0" destOrd="0" presId="urn:microsoft.com/office/officeart/2005/8/layout/chevron1"/>
    <dgm:cxn modelId="{60EDA104-2355-4F9C-BE9A-51E3698EBAF7}" type="presOf" srcId="{291A3E0F-6820-460A-8C7B-B3564AA1F020}" destId="{65D95FC5-D8F7-42FC-B42B-007603303B0C}" srcOrd="0" destOrd="0" presId="urn:microsoft.com/office/officeart/2005/8/layout/chevron1"/>
    <dgm:cxn modelId="{FE31109B-4087-46DB-B65B-CEB306C39B88}" type="presParOf" srcId="{1EFCD728-E91F-4AB6-A824-212D7FD8A9CC}" destId="{1DF227B9-48E8-4E4E-9563-400F533B60D5}" srcOrd="0" destOrd="0" presId="urn:microsoft.com/office/officeart/2005/8/layout/chevron1"/>
    <dgm:cxn modelId="{DA64377B-F9FF-482B-BCF9-43E96ED0CEC9}" type="presParOf" srcId="{1EFCD728-E91F-4AB6-A824-212D7FD8A9CC}" destId="{78082861-C276-477F-8273-EF6D34F02994}" srcOrd="1" destOrd="0" presId="urn:microsoft.com/office/officeart/2005/8/layout/chevron1"/>
    <dgm:cxn modelId="{F18F74E4-53AB-4E13-B71B-AA682739443D}" type="presParOf" srcId="{1EFCD728-E91F-4AB6-A824-212D7FD8A9CC}" destId="{2A9AF1F9-D5E8-414C-BC06-AC1DF83E1A2D}" srcOrd="2" destOrd="0" presId="urn:microsoft.com/office/officeart/2005/8/layout/chevron1"/>
    <dgm:cxn modelId="{952D72A4-4EEF-4932-841A-7CFBAE6D1540}" type="presParOf" srcId="{1EFCD728-E91F-4AB6-A824-212D7FD8A9CC}" destId="{F6105A94-CBDC-48CF-88A4-58E6ACA5FE99}" srcOrd="3" destOrd="0" presId="urn:microsoft.com/office/officeart/2005/8/layout/chevron1"/>
    <dgm:cxn modelId="{068FEA5E-EA72-4619-8173-778181FDB047}" type="presParOf" srcId="{1EFCD728-E91F-4AB6-A824-212D7FD8A9CC}" destId="{65D95FC5-D8F7-42FC-B42B-007603303B0C}" srcOrd="4" destOrd="0" presId="urn:microsoft.com/office/officeart/2005/8/layout/chevron1"/>
    <dgm:cxn modelId="{44663E81-EF41-46B8-A1AE-B038C52513D9}" type="presParOf" srcId="{1EFCD728-E91F-4AB6-A824-212D7FD8A9CC}" destId="{56C595B6-7A6B-4446-972C-0461DC705182}" srcOrd="5" destOrd="0" presId="urn:microsoft.com/office/officeart/2005/8/layout/chevron1"/>
    <dgm:cxn modelId="{E6CC8FA8-45AF-43A3-BA03-3038306AF35A}" type="presParOf" srcId="{1EFCD728-E91F-4AB6-A824-212D7FD8A9CC}" destId="{05F0406B-4616-4452-90DB-A5E2C31B0632}" srcOrd="6" destOrd="0" presId="urn:microsoft.com/office/officeart/2005/8/layout/chevron1"/>
    <dgm:cxn modelId="{6B74A196-84FC-40C2-B286-EC520C3D2120}" type="presParOf" srcId="{1EFCD728-E91F-4AB6-A824-212D7FD8A9CC}" destId="{A2C3C467-AD10-4A38-98C4-81B51787F713}" srcOrd="7" destOrd="0" presId="urn:microsoft.com/office/officeart/2005/8/layout/chevron1"/>
    <dgm:cxn modelId="{7253668F-64BA-46B3-88C8-ACE97C8F4749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B9A084EF-E3AD-4517-B5AC-BAF54A4BD6E6}" type="presOf" srcId="{291A3E0F-6820-460A-8C7B-B3564AA1F020}" destId="{65D95FC5-D8F7-42FC-B42B-007603303B0C}" srcOrd="0" destOrd="0" presId="urn:microsoft.com/office/officeart/2005/8/layout/chevron1"/>
    <dgm:cxn modelId="{3E7A88BD-A0D7-4CAD-864B-FC9CB2FC15C3}" type="presOf" srcId="{BA6CE828-C5F7-4E51-8B8E-3800B9E9ADE5}" destId="{1EFCD728-E91F-4AB6-A824-212D7FD8A9CC}" srcOrd="0" destOrd="0" presId="urn:microsoft.com/office/officeart/2005/8/layout/chevron1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79096F02-DF00-4191-975A-85B9E9C63127}" type="presOf" srcId="{A9B30B69-3D84-48C6-8287-BB447EA5AF4B}" destId="{21CEC055-3253-4D3A-9A1D-2E863CAC866A}" srcOrd="0" destOrd="0" presId="urn:microsoft.com/office/officeart/2005/8/layout/chevron1"/>
    <dgm:cxn modelId="{C17E941D-5E42-4A7A-8366-0FA1A91FC5C3}" type="presOf" srcId="{CBEB939E-7FEA-494D-B3C8-EFFB55F85B1D}" destId="{2A9AF1F9-D5E8-414C-BC06-AC1DF83E1A2D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4401D132-B5E8-459F-AB23-96B7D80215EC}" type="presOf" srcId="{EB5252CC-9A82-4C8A-ABD4-E1F4C1DC98E8}" destId="{1DF227B9-48E8-4E4E-9563-400F533B60D5}" srcOrd="0" destOrd="0" presId="urn:microsoft.com/office/officeart/2005/8/layout/chevron1"/>
    <dgm:cxn modelId="{5D81BFCE-8300-4F62-932A-71254F796933}" type="presOf" srcId="{C1E92BD7-1505-4B20-9DC9-3140E9873181}" destId="{05F0406B-4616-4452-90DB-A5E2C31B0632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4957C045-5A15-4141-A5CD-79DE12F10BF3}" type="presParOf" srcId="{1EFCD728-E91F-4AB6-A824-212D7FD8A9CC}" destId="{1DF227B9-48E8-4E4E-9563-400F533B60D5}" srcOrd="0" destOrd="0" presId="urn:microsoft.com/office/officeart/2005/8/layout/chevron1"/>
    <dgm:cxn modelId="{70B30C62-B098-40E6-B1E2-B23AB33F64D8}" type="presParOf" srcId="{1EFCD728-E91F-4AB6-A824-212D7FD8A9CC}" destId="{78082861-C276-477F-8273-EF6D34F02994}" srcOrd="1" destOrd="0" presId="urn:microsoft.com/office/officeart/2005/8/layout/chevron1"/>
    <dgm:cxn modelId="{C69344C8-9D3E-4C09-9CC8-7CACDCDFDA9C}" type="presParOf" srcId="{1EFCD728-E91F-4AB6-A824-212D7FD8A9CC}" destId="{2A9AF1F9-D5E8-414C-BC06-AC1DF83E1A2D}" srcOrd="2" destOrd="0" presId="urn:microsoft.com/office/officeart/2005/8/layout/chevron1"/>
    <dgm:cxn modelId="{A0630D92-4A76-46B3-B5E4-B20B619022BE}" type="presParOf" srcId="{1EFCD728-E91F-4AB6-A824-212D7FD8A9CC}" destId="{F6105A94-CBDC-48CF-88A4-58E6ACA5FE99}" srcOrd="3" destOrd="0" presId="urn:microsoft.com/office/officeart/2005/8/layout/chevron1"/>
    <dgm:cxn modelId="{234B12A2-2D60-46A1-8998-1951D3118435}" type="presParOf" srcId="{1EFCD728-E91F-4AB6-A824-212D7FD8A9CC}" destId="{65D95FC5-D8F7-42FC-B42B-007603303B0C}" srcOrd="4" destOrd="0" presId="urn:microsoft.com/office/officeart/2005/8/layout/chevron1"/>
    <dgm:cxn modelId="{BA09FD08-D12B-4E92-84D8-F0D61948ACDE}" type="presParOf" srcId="{1EFCD728-E91F-4AB6-A824-212D7FD8A9CC}" destId="{56C595B6-7A6B-4446-972C-0461DC705182}" srcOrd="5" destOrd="0" presId="urn:microsoft.com/office/officeart/2005/8/layout/chevron1"/>
    <dgm:cxn modelId="{3FA38F9C-13DB-41A3-87AF-BB8F02ADD025}" type="presParOf" srcId="{1EFCD728-E91F-4AB6-A824-212D7FD8A9CC}" destId="{05F0406B-4616-4452-90DB-A5E2C31B0632}" srcOrd="6" destOrd="0" presId="urn:microsoft.com/office/officeart/2005/8/layout/chevron1"/>
    <dgm:cxn modelId="{9AF5B72C-1AB6-4F43-A034-F1C3C1CFDE74}" type="presParOf" srcId="{1EFCD728-E91F-4AB6-A824-212D7FD8A9CC}" destId="{A2C3C467-AD10-4A38-98C4-81B51787F713}" srcOrd="7" destOrd="0" presId="urn:microsoft.com/office/officeart/2005/8/layout/chevron1"/>
    <dgm:cxn modelId="{1527A5BD-7C12-4C05-B794-01409C01D9AC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641B0949-4A8E-4D19-A050-4BBA16CA5AF9}" type="presOf" srcId="{EB5252CC-9A82-4C8A-ABD4-E1F4C1DC98E8}" destId="{1DF227B9-48E8-4E4E-9563-400F533B60D5}" srcOrd="0" destOrd="0" presId="urn:microsoft.com/office/officeart/2005/8/layout/chevron1"/>
    <dgm:cxn modelId="{C8B8255B-BBBE-4B76-8F52-05540CFD3969}" type="presOf" srcId="{BA6CE828-C5F7-4E51-8B8E-3800B9E9ADE5}" destId="{1EFCD728-E91F-4AB6-A824-212D7FD8A9CC}" srcOrd="0" destOrd="0" presId="urn:microsoft.com/office/officeart/2005/8/layout/chevron1"/>
    <dgm:cxn modelId="{DA976DD2-E2A5-49F6-B86C-AFC20A8369AB}" type="presOf" srcId="{CBEB939E-7FEA-494D-B3C8-EFFB55F85B1D}" destId="{2A9AF1F9-D5E8-414C-BC06-AC1DF83E1A2D}" srcOrd="0" destOrd="0" presId="urn:microsoft.com/office/officeart/2005/8/layout/chevron1"/>
    <dgm:cxn modelId="{8D173B35-0961-4BAD-9FD5-08DF254DBBBE}" type="presOf" srcId="{291A3E0F-6820-460A-8C7B-B3564AA1F020}" destId="{65D95FC5-D8F7-42FC-B42B-007603303B0C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04AEC0B8-9E9D-42F5-B1FB-3EC43FD8BA7F}" type="presOf" srcId="{C1E92BD7-1505-4B20-9DC9-3140E9873181}" destId="{05F0406B-4616-4452-90DB-A5E2C31B0632}" srcOrd="0" destOrd="0" presId="urn:microsoft.com/office/officeart/2005/8/layout/chevron1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58B7B7A2-4187-4C23-A5B6-4947AC6548F2}" type="presOf" srcId="{A9B30B69-3D84-48C6-8287-BB447EA5AF4B}" destId="{21CEC055-3253-4D3A-9A1D-2E863CAC866A}" srcOrd="0" destOrd="0" presId="urn:microsoft.com/office/officeart/2005/8/layout/chevron1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89B55F79-A9BB-428C-921A-3B41C87FEFB2}" type="presParOf" srcId="{1EFCD728-E91F-4AB6-A824-212D7FD8A9CC}" destId="{1DF227B9-48E8-4E4E-9563-400F533B60D5}" srcOrd="0" destOrd="0" presId="urn:microsoft.com/office/officeart/2005/8/layout/chevron1"/>
    <dgm:cxn modelId="{1E8A8F1B-FA7C-4B9F-8F25-63E7C64BD48D}" type="presParOf" srcId="{1EFCD728-E91F-4AB6-A824-212D7FD8A9CC}" destId="{78082861-C276-477F-8273-EF6D34F02994}" srcOrd="1" destOrd="0" presId="urn:microsoft.com/office/officeart/2005/8/layout/chevron1"/>
    <dgm:cxn modelId="{CEC016F3-5A45-48BA-9318-8BC519D906FF}" type="presParOf" srcId="{1EFCD728-E91F-4AB6-A824-212D7FD8A9CC}" destId="{2A9AF1F9-D5E8-414C-BC06-AC1DF83E1A2D}" srcOrd="2" destOrd="0" presId="urn:microsoft.com/office/officeart/2005/8/layout/chevron1"/>
    <dgm:cxn modelId="{EA012748-A70D-4AED-B4F7-D55E1F1611AD}" type="presParOf" srcId="{1EFCD728-E91F-4AB6-A824-212D7FD8A9CC}" destId="{F6105A94-CBDC-48CF-88A4-58E6ACA5FE99}" srcOrd="3" destOrd="0" presId="urn:microsoft.com/office/officeart/2005/8/layout/chevron1"/>
    <dgm:cxn modelId="{4D34C3B2-3AAC-4BE1-8499-DB3B5A447AF9}" type="presParOf" srcId="{1EFCD728-E91F-4AB6-A824-212D7FD8A9CC}" destId="{65D95FC5-D8F7-42FC-B42B-007603303B0C}" srcOrd="4" destOrd="0" presId="urn:microsoft.com/office/officeart/2005/8/layout/chevron1"/>
    <dgm:cxn modelId="{240EA9D7-1F53-459C-BC03-1B6C4418CB5F}" type="presParOf" srcId="{1EFCD728-E91F-4AB6-A824-212D7FD8A9CC}" destId="{56C595B6-7A6B-4446-972C-0461DC705182}" srcOrd="5" destOrd="0" presId="urn:microsoft.com/office/officeart/2005/8/layout/chevron1"/>
    <dgm:cxn modelId="{AF5F8FBC-B68A-42C3-B567-C135C666F039}" type="presParOf" srcId="{1EFCD728-E91F-4AB6-A824-212D7FD8A9CC}" destId="{05F0406B-4616-4452-90DB-A5E2C31B0632}" srcOrd="6" destOrd="0" presId="urn:microsoft.com/office/officeart/2005/8/layout/chevron1"/>
    <dgm:cxn modelId="{38089E50-6417-4B2E-A3B6-156C7F17EC33}" type="presParOf" srcId="{1EFCD728-E91F-4AB6-A824-212D7FD8A9CC}" destId="{A2C3C467-AD10-4A38-98C4-81B51787F713}" srcOrd="7" destOrd="0" presId="urn:microsoft.com/office/officeart/2005/8/layout/chevron1"/>
    <dgm:cxn modelId="{1EFB241B-F2D7-4BF2-BA78-8153353FE305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EBBBC81C-2C05-45FB-9618-B624A03CED85}" type="presOf" srcId="{BA6CE828-C5F7-4E51-8B8E-3800B9E9ADE5}" destId="{1EFCD728-E91F-4AB6-A824-212D7FD8A9CC}" srcOrd="0" destOrd="0" presId="urn:microsoft.com/office/officeart/2005/8/layout/chevron1"/>
    <dgm:cxn modelId="{36E85BA3-5844-45D0-9182-62D87D6648EB}" type="presOf" srcId="{C1E92BD7-1505-4B20-9DC9-3140E9873181}" destId="{05F0406B-4616-4452-90DB-A5E2C31B0632}" srcOrd="0" destOrd="0" presId="urn:microsoft.com/office/officeart/2005/8/layout/chevron1"/>
    <dgm:cxn modelId="{F974995B-1424-42B1-B548-A73A42607CA0}" type="presOf" srcId="{EB5252CC-9A82-4C8A-ABD4-E1F4C1DC98E8}" destId="{1DF227B9-48E8-4E4E-9563-400F533B60D5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18E10FA2-E491-40CF-A65A-3B74C04D81A4}" type="presOf" srcId="{291A3E0F-6820-460A-8C7B-B3564AA1F020}" destId="{65D95FC5-D8F7-42FC-B42B-007603303B0C}" srcOrd="0" destOrd="0" presId="urn:microsoft.com/office/officeart/2005/8/layout/chevron1"/>
    <dgm:cxn modelId="{66ED86F8-C20C-470D-B859-075891C4BA68}" type="presOf" srcId="{A9B30B69-3D84-48C6-8287-BB447EA5AF4B}" destId="{21CEC055-3253-4D3A-9A1D-2E863CAC866A}" srcOrd="0" destOrd="0" presId="urn:microsoft.com/office/officeart/2005/8/layout/chevron1"/>
    <dgm:cxn modelId="{DB8B3551-B568-45E0-9B50-1AE8A0607B00}" type="presOf" srcId="{CBEB939E-7FEA-494D-B3C8-EFFB55F85B1D}" destId="{2A9AF1F9-D5E8-414C-BC06-AC1DF83E1A2D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EBE1D475-9BD5-4860-8389-7A0C4BA9024B}" type="presParOf" srcId="{1EFCD728-E91F-4AB6-A824-212D7FD8A9CC}" destId="{1DF227B9-48E8-4E4E-9563-400F533B60D5}" srcOrd="0" destOrd="0" presId="urn:microsoft.com/office/officeart/2005/8/layout/chevron1"/>
    <dgm:cxn modelId="{92DC9E63-FEF7-429B-B2C2-FCB027001F28}" type="presParOf" srcId="{1EFCD728-E91F-4AB6-A824-212D7FD8A9CC}" destId="{78082861-C276-477F-8273-EF6D34F02994}" srcOrd="1" destOrd="0" presId="urn:microsoft.com/office/officeart/2005/8/layout/chevron1"/>
    <dgm:cxn modelId="{C6E592D1-ED4F-40C3-8647-2E9B2D5F1BAF}" type="presParOf" srcId="{1EFCD728-E91F-4AB6-A824-212D7FD8A9CC}" destId="{2A9AF1F9-D5E8-414C-BC06-AC1DF83E1A2D}" srcOrd="2" destOrd="0" presId="urn:microsoft.com/office/officeart/2005/8/layout/chevron1"/>
    <dgm:cxn modelId="{7827F289-DD7C-4ADE-9D90-FAF934276885}" type="presParOf" srcId="{1EFCD728-E91F-4AB6-A824-212D7FD8A9CC}" destId="{F6105A94-CBDC-48CF-88A4-58E6ACA5FE99}" srcOrd="3" destOrd="0" presId="urn:microsoft.com/office/officeart/2005/8/layout/chevron1"/>
    <dgm:cxn modelId="{DB5958DD-FF25-43E0-94A1-E48B4FD67364}" type="presParOf" srcId="{1EFCD728-E91F-4AB6-A824-212D7FD8A9CC}" destId="{65D95FC5-D8F7-42FC-B42B-007603303B0C}" srcOrd="4" destOrd="0" presId="urn:microsoft.com/office/officeart/2005/8/layout/chevron1"/>
    <dgm:cxn modelId="{3408EDB8-3BE3-4EAB-808F-F23BBAEC44C1}" type="presParOf" srcId="{1EFCD728-E91F-4AB6-A824-212D7FD8A9CC}" destId="{56C595B6-7A6B-4446-972C-0461DC705182}" srcOrd="5" destOrd="0" presId="urn:microsoft.com/office/officeart/2005/8/layout/chevron1"/>
    <dgm:cxn modelId="{5B950587-B681-404E-B12F-B4187B451C9D}" type="presParOf" srcId="{1EFCD728-E91F-4AB6-A824-212D7FD8A9CC}" destId="{05F0406B-4616-4452-90DB-A5E2C31B0632}" srcOrd="6" destOrd="0" presId="urn:microsoft.com/office/officeart/2005/8/layout/chevron1"/>
    <dgm:cxn modelId="{D2E5D864-07B5-4BD0-9212-C5D51F0D8014}" type="presParOf" srcId="{1EFCD728-E91F-4AB6-A824-212D7FD8A9CC}" destId="{A2C3C467-AD10-4A38-98C4-81B51787F713}" srcOrd="7" destOrd="0" presId="urn:microsoft.com/office/officeart/2005/8/layout/chevron1"/>
    <dgm:cxn modelId="{0E0A7484-FF35-492C-8D4E-146ABF4B9546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0070BF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476A8CA8-CF95-4514-B1C7-02AD74F309DA}" type="presOf" srcId="{CBEB939E-7FEA-494D-B3C8-EFFB55F85B1D}" destId="{2A9AF1F9-D5E8-414C-BC06-AC1DF83E1A2D}" srcOrd="0" destOrd="0" presId="urn:microsoft.com/office/officeart/2005/8/layout/chevron1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9BC6A98B-864A-4521-ACD7-9B9E4A39E059}" type="presOf" srcId="{A9B30B69-3D84-48C6-8287-BB447EA5AF4B}" destId="{21CEC055-3253-4D3A-9A1D-2E863CAC866A}" srcOrd="0" destOrd="0" presId="urn:microsoft.com/office/officeart/2005/8/layout/chevron1"/>
    <dgm:cxn modelId="{41DA5490-BF32-4B9D-8225-F8F5978AAE5E}" type="presOf" srcId="{C1E92BD7-1505-4B20-9DC9-3140E9873181}" destId="{05F0406B-4616-4452-90DB-A5E2C31B0632}" srcOrd="0" destOrd="0" presId="urn:microsoft.com/office/officeart/2005/8/layout/chevron1"/>
    <dgm:cxn modelId="{73EC74BE-924B-4092-B8D1-59CCF3927378}" type="presOf" srcId="{EB5252CC-9A82-4C8A-ABD4-E1F4C1DC98E8}" destId="{1DF227B9-48E8-4E4E-9563-400F533B60D5}" srcOrd="0" destOrd="0" presId="urn:microsoft.com/office/officeart/2005/8/layout/chevron1"/>
    <dgm:cxn modelId="{C1B7E647-2FA5-403F-8086-42339B61F81B}" type="presOf" srcId="{BA6CE828-C5F7-4E51-8B8E-3800B9E9ADE5}" destId="{1EFCD728-E91F-4AB6-A824-212D7FD8A9CC}" srcOrd="0" destOrd="0" presId="urn:microsoft.com/office/officeart/2005/8/layout/chevron1"/>
    <dgm:cxn modelId="{1FF79E31-347D-4014-8768-518F2DE366FD}" type="presOf" srcId="{291A3E0F-6820-460A-8C7B-B3564AA1F020}" destId="{65D95FC5-D8F7-42FC-B42B-007603303B0C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3AA8EA4B-A1F8-4243-A3E2-C00C3C8F6CFA}" type="presParOf" srcId="{1EFCD728-E91F-4AB6-A824-212D7FD8A9CC}" destId="{1DF227B9-48E8-4E4E-9563-400F533B60D5}" srcOrd="0" destOrd="0" presId="urn:microsoft.com/office/officeart/2005/8/layout/chevron1"/>
    <dgm:cxn modelId="{04FC1962-D7E4-44A2-A419-E76BE8B49233}" type="presParOf" srcId="{1EFCD728-E91F-4AB6-A824-212D7FD8A9CC}" destId="{78082861-C276-477F-8273-EF6D34F02994}" srcOrd="1" destOrd="0" presId="urn:microsoft.com/office/officeart/2005/8/layout/chevron1"/>
    <dgm:cxn modelId="{82E6356C-4F53-401B-A549-040C74704D43}" type="presParOf" srcId="{1EFCD728-E91F-4AB6-A824-212D7FD8A9CC}" destId="{2A9AF1F9-D5E8-414C-BC06-AC1DF83E1A2D}" srcOrd="2" destOrd="0" presId="urn:microsoft.com/office/officeart/2005/8/layout/chevron1"/>
    <dgm:cxn modelId="{CDCDC7CA-2869-4576-B90A-D4364009B083}" type="presParOf" srcId="{1EFCD728-E91F-4AB6-A824-212D7FD8A9CC}" destId="{F6105A94-CBDC-48CF-88A4-58E6ACA5FE99}" srcOrd="3" destOrd="0" presId="urn:microsoft.com/office/officeart/2005/8/layout/chevron1"/>
    <dgm:cxn modelId="{447877BB-C993-4CCF-A722-2249A557CC00}" type="presParOf" srcId="{1EFCD728-E91F-4AB6-A824-212D7FD8A9CC}" destId="{65D95FC5-D8F7-42FC-B42B-007603303B0C}" srcOrd="4" destOrd="0" presId="urn:microsoft.com/office/officeart/2005/8/layout/chevron1"/>
    <dgm:cxn modelId="{52DA9F4D-D178-4ECE-932C-F0576331BA66}" type="presParOf" srcId="{1EFCD728-E91F-4AB6-A824-212D7FD8A9CC}" destId="{56C595B6-7A6B-4446-972C-0461DC705182}" srcOrd="5" destOrd="0" presId="urn:microsoft.com/office/officeart/2005/8/layout/chevron1"/>
    <dgm:cxn modelId="{9C77CB36-2486-4E19-B497-76FC24612886}" type="presParOf" srcId="{1EFCD728-E91F-4AB6-A824-212D7FD8A9CC}" destId="{05F0406B-4616-4452-90DB-A5E2C31B0632}" srcOrd="6" destOrd="0" presId="urn:microsoft.com/office/officeart/2005/8/layout/chevron1"/>
    <dgm:cxn modelId="{30F21E0C-0F61-45EC-8265-51A26DEF1FB0}" type="presParOf" srcId="{1EFCD728-E91F-4AB6-A824-212D7FD8A9CC}" destId="{A2C3C467-AD10-4A38-98C4-81B51787F713}" srcOrd="7" destOrd="0" presId="urn:microsoft.com/office/officeart/2005/8/layout/chevron1"/>
    <dgm:cxn modelId="{7098EBF2-F39A-4CB5-8311-D8CED613048A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0070BF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FC4A26CE-5ECC-4866-9DAC-D0490A5FC43B}" type="presOf" srcId="{BA6CE828-C5F7-4E51-8B8E-3800B9E9ADE5}" destId="{1EFCD728-E91F-4AB6-A824-212D7FD8A9CC}" srcOrd="0" destOrd="0" presId="urn:microsoft.com/office/officeart/2005/8/layout/chevron1"/>
    <dgm:cxn modelId="{5FC98FAE-DF41-43BF-B246-0DC484C3D59C}" type="presOf" srcId="{A9B30B69-3D84-48C6-8287-BB447EA5AF4B}" destId="{21CEC055-3253-4D3A-9A1D-2E863CAC866A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BDE29A2F-F77A-4C21-A7CF-AD3B3762FA8B}" type="presOf" srcId="{291A3E0F-6820-460A-8C7B-B3564AA1F020}" destId="{65D95FC5-D8F7-42FC-B42B-007603303B0C}" srcOrd="0" destOrd="0" presId="urn:microsoft.com/office/officeart/2005/8/layout/chevron1"/>
    <dgm:cxn modelId="{05BC59F1-6971-4ACF-A3D7-2ED330CD6738}" type="presOf" srcId="{CBEB939E-7FEA-494D-B3C8-EFFB55F85B1D}" destId="{2A9AF1F9-D5E8-414C-BC06-AC1DF83E1A2D}" srcOrd="0" destOrd="0" presId="urn:microsoft.com/office/officeart/2005/8/layout/chevron1"/>
    <dgm:cxn modelId="{A70C3026-1057-4EC7-A78E-3B2856B6A1D1}" type="presOf" srcId="{EB5252CC-9A82-4C8A-ABD4-E1F4C1DC98E8}" destId="{1DF227B9-48E8-4E4E-9563-400F533B60D5}" srcOrd="0" destOrd="0" presId="urn:microsoft.com/office/officeart/2005/8/layout/chevron1"/>
    <dgm:cxn modelId="{B17B61B5-80C8-49EF-8302-5DB710CA3282}" type="presOf" srcId="{C1E92BD7-1505-4B20-9DC9-3140E9873181}" destId="{05F0406B-4616-4452-90DB-A5E2C31B0632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CA5A534E-C69D-4589-AF49-5001876083F1}" type="presParOf" srcId="{1EFCD728-E91F-4AB6-A824-212D7FD8A9CC}" destId="{1DF227B9-48E8-4E4E-9563-400F533B60D5}" srcOrd="0" destOrd="0" presId="urn:microsoft.com/office/officeart/2005/8/layout/chevron1"/>
    <dgm:cxn modelId="{B57608E1-163D-4618-A0D1-847239026E56}" type="presParOf" srcId="{1EFCD728-E91F-4AB6-A824-212D7FD8A9CC}" destId="{78082861-C276-477F-8273-EF6D34F02994}" srcOrd="1" destOrd="0" presId="urn:microsoft.com/office/officeart/2005/8/layout/chevron1"/>
    <dgm:cxn modelId="{6F09D1F5-1FC1-492D-B14D-2B1A21B2A207}" type="presParOf" srcId="{1EFCD728-E91F-4AB6-A824-212D7FD8A9CC}" destId="{2A9AF1F9-D5E8-414C-BC06-AC1DF83E1A2D}" srcOrd="2" destOrd="0" presId="urn:microsoft.com/office/officeart/2005/8/layout/chevron1"/>
    <dgm:cxn modelId="{97C960F4-A9E5-4D11-99E5-0444794119AC}" type="presParOf" srcId="{1EFCD728-E91F-4AB6-A824-212D7FD8A9CC}" destId="{F6105A94-CBDC-48CF-88A4-58E6ACA5FE99}" srcOrd="3" destOrd="0" presId="urn:microsoft.com/office/officeart/2005/8/layout/chevron1"/>
    <dgm:cxn modelId="{3C246E3A-B059-4D60-9746-398965CEF96E}" type="presParOf" srcId="{1EFCD728-E91F-4AB6-A824-212D7FD8A9CC}" destId="{65D95FC5-D8F7-42FC-B42B-007603303B0C}" srcOrd="4" destOrd="0" presId="urn:microsoft.com/office/officeart/2005/8/layout/chevron1"/>
    <dgm:cxn modelId="{5D5EA07C-085A-4ED3-B786-3668AB44F1B4}" type="presParOf" srcId="{1EFCD728-E91F-4AB6-A824-212D7FD8A9CC}" destId="{56C595B6-7A6B-4446-972C-0461DC705182}" srcOrd="5" destOrd="0" presId="urn:microsoft.com/office/officeart/2005/8/layout/chevron1"/>
    <dgm:cxn modelId="{69BE7E27-E434-4AB4-8527-EEBB782AF3BE}" type="presParOf" srcId="{1EFCD728-E91F-4AB6-A824-212D7FD8A9CC}" destId="{05F0406B-4616-4452-90DB-A5E2C31B0632}" srcOrd="6" destOrd="0" presId="urn:microsoft.com/office/officeart/2005/8/layout/chevron1"/>
    <dgm:cxn modelId="{2F7B5406-E710-4837-BF52-C327A906307C}" type="presParOf" srcId="{1EFCD728-E91F-4AB6-A824-212D7FD8A9CC}" destId="{A2C3C467-AD10-4A38-98C4-81B51787F713}" srcOrd="7" destOrd="0" presId="urn:microsoft.com/office/officeart/2005/8/layout/chevron1"/>
    <dgm:cxn modelId="{0386C8F7-DBE5-4521-B27B-6775105C5F57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0070BF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31F0C8B0-C8B2-4D8E-828D-BD4B7720EA31}" type="presOf" srcId="{C1E92BD7-1505-4B20-9DC9-3140E9873181}" destId="{05F0406B-4616-4452-90DB-A5E2C31B0632}" srcOrd="0" destOrd="0" presId="urn:microsoft.com/office/officeart/2005/8/layout/chevron1"/>
    <dgm:cxn modelId="{92093FE5-FCCB-4CD6-8BDF-3574F4B1A1BA}" type="presOf" srcId="{EB5252CC-9A82-4C8A-ABD4-E1F4C1DC98E8}" destId="{1DF227B9-48E8-4E4E-9563-400F533B60D5}" srcOrd="0" destOrd="0" presId="urn:microsoft.com/office/officeart/2005/8/layout/chevron1"/>
    <dgm:cxn modelId="{5443A386-B2D3-4B71-91E3-107852A4F2D7}" type="presOf" srcId="{A9B30B69-3D84-48C6-8287-BB447EA5AF4B}" destId="{21CEC055-3253-4D3A-9A1D-2E863CAC866A}" srcOrd="0" destOrd="0" presId="urn:microsoft.com/office/officeart/2005/8/layout/chevron1"/>
    <dgm:cxn modelId="{877BEFE1-E03D-4883-883C-873E6DAB3C84}" type="presOf" srcId="{291A3E0F-6820-460A-8C7B-B3564AA1F020}" destId="{65D95FC5-D8F7-42FC-B42B-007603303B0C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0764BC93-132F-424F-813D-4B2867856A6D}" type="presOf" srcId="{BA6CE828-C5F7-4E51-8B8E-3800B9E9ADE5}" destId="{1EFCD728-E91F-4AB6-A824-212D7FD8A9CC}" srcOrd="0" destOrd="0" presId="urn:microsoft.com/office/officeart/2005/8/layout/chevron1"/>
    <dgm:cxn modelId="{AEA3E545-0A24-4499-A364-9E306F51F32B}" type="presOf" srcId="{CBEB939E-7FEA-494D-B3C8-EFFB55F85B1D}" destId="{2A9AF1F9-D5E8-414C-BC06-AC1DF83E1A2D}" srcOrd="0" destOrd="0" presId="urn:microsoft.com/office/officeart/2005/8/layout/chevron1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25648200-7CC1-42A4-8632-4CD2EEEF93A5}" type="presParOf" srcId="{1EFCD728-E91F-4AB6-A824-212D7FD8A9CC}" destId="{1DF227B9-48E8-4E4E-9563-400F533B60D5}" srcOrd="0" destOrd="0" presId="urn:microsoft.com/office/officeart/2005/8/layout/chevron1"/>
    <dgm:cxn modelId="{6A54E369-F051-4713-9BF4-641758C6C1D8}" type="presParOf" srcId="{1EFCD728-E91F-4AB6-A824-212D7FD8A9CC}" destId="{78082861-C276-477F-8273-EF6D34F02994}" srcOrd="1" destOrd="0" presId="urn:microsoft.com/office/officeart/2005/8/layout/chevron1"/>
    <dgm:cxn modelId="{CA951F27-BB40-40E0-BE51-E38C4B8C87CC}" type="presParOf" srcId="{1EFCD728-E91F-4AB6-A824-212D7FD8A9CC}" destId="{2A9AF1F9-D5E8-414C-BC06-AC1DF83E1A2D}" srcOrd="2" destOrd="0" presId="urn:microsoft.com/office/officeart/2005/8/layout/chevron1"/>
    <dgm:cxn modelId="{9D547A4D-DEDB-4012-A2A1-CD8280FEB6DB}" type="presParOf" srcId="{1EFCD728-E91F-4AB6-A824-212D7FD8A9CC}" destId="{F6105A94-CBDC-48CF-88A4-58E6ACA5FE99}" srcOrd="3" destOrd="0" presId="urn:microsoft.com/office/officeart/2005/8/layout/chevron1"/>
    <dgm:cxn modelId="{F3EC2951-FD7E-4D28-B884-A24B24EB1851}" type="presParOf" srcId="{1EFCD728-E91F-4AB6-A824-212D7FD8A9CC}" destId="{65D95FC5-D8F7-42FC-B42B-007603303B0C}" srcOrd="4" destOrd="0" presId="urn:microsoft.com/office/officeart/2005/8/layout/chevron1"/>
    <dgm:cxn modelId="{22692A1F-9F9F-44C9-8F90-8C46C5AC1BA1}" type="presParOf" srcId="{1EFCD728-E91F-4AB6-A824-212D7FD8A9CC}" destId="{56C595B6-7A6B-4446-972C-0461DC705182}" srcOrd="5" destOrd="0" presId="urn:microsoft.com/office/officeart/2005/8/layout/chevron1"/>
    <dgm:cxn modelId="{976D9FE8-C154-4DA2-88B3-955AE0D6BE2E}" type="presParOf" srcId="{1EFCD728-E91F-4AB6-A824-212D7FD8A9CC}" destId="{05F0406B-4616-4452-90DB-A5E2C31B0632}" srcOrd="6" destOrd="0" presId="urn:microsoft.com/office/officeart/2005/8/layout/chevron1"/>
    <dgm:cxn modelId="{00DCA9F3-8F19-45ED-BB92-C4329E0135D0}" type="presParOf" srcId="{1EFCD728-E91F-4AB6-A824-212D7FD8A9CC}" destId="{A2C3C467-AD10-4A38-98C4-81B51787F713}" srcOrd="7" destOrd="0" presId="urn:microsoft.com/office/officeart/2005/8/layout/chevron1"/>
    <dgm:cxn modelId="{4F0ED919-96C0-4C39-8277-83B4BC9B1CDC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6CE828-C5F7-4E51-8B8E-3800B9E9ADE5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EB5252CC-9A82-4C8A-ABD4-E1F4C1DC98E8}">
      <dgm:prSet phldrT="[Text]"/>
      <dgm:spPr>
        <a:solidFill>
          <a:srgbClr val="ADA9A9"/>
        </a:solidFill>
      </dgm:spPr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93CA71D7-76C2-4BB7-90A7-03042DCF3A59}" type="parTrans" cxnId="{E7B3BEB2-AD0A-4BB3-8180-35C01BB4D102}">
      <dgm:prSet/>
      <dgm:spPr/>
      <dgm:t>
        <a:bodyPr/>
        <a:lstStyle/>
        <a:p>
          <a:endParaRPr lang="en-US"/>
        </a:p>
      </dgm:t>
    </dgm:pt>
    <dgm:pt modelId="{DBE2B63A-66B1-47D4-92BE-5880CF647D79}" type="sibTrans" cxnId="{E7B3BEB2-AD0A-4BB3-8180-35C01BB4D102}">
      <dgm:prSet/>
      <dgm:spPr/>
      <dgm:t>
        <a:bodyPr/>
        <a:lstStyle/>
        <a:p>
          <a:endParaRPr lang="en-US"/>
        </a:p>
      </dgm:t>
    </dgm:pt>
    <dgm:pt modelId="{CBEB939E-7FEA-494D-B3C8-EFFB55F85B1D}">
      <dgm:prSet phldrT="[Text]"/>
      <dgm:spPr>
        <a:solidFill>
          <a:srgbClr val="0070BF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D3632507-B5EB-4662-91BC-E5B3A94950CF}" type="parTrans" cxnId="{1E9A814B-B91B-47D6-BEC5-E9751BEAE304}">
      <dgm:prSet/>
      <dgm:spPr/>
      <dgm:t>
        <a:bodyPr/>
        <a:lstStyle/>
        <a:p>
          <a:endParaRPr lang="en-US"/>
        </a:p>
      </dgm:t>
    </dgm:pt>
    <dgm:pt modelId="{1F851E87-9DB8-4054-B961-D89D67268BC7}" type="sibTrans" cxnId="{1E9A814B-B91B-47D6-BEC5-E9751BEAE304}">
      <dgm:prSet/>
      <dgm:spPr/>
      <dgm:t>
        <a:bodyPr/>
        <a:lstStyle/>
        <a:p>
          <a:endParaRPr lang="en-US"/>
        </a:p>
      </dgm:t>
    </dgm:pt>
    <dgm:pt modelId="{291A3E0F-6820-460A-8C7B-B3564AA1F02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Software and Electronic</a:t>
          </a:r>
          <a:endParaRPr lang="en-US" dirty="0"/>
        </a:p>
      </dgm:t>
    </dgm:pt>
    <dgm:pt modelId="{DFDFBD62-6024-4C7C-95B6-ABC933B7981F}" type="parTrans" cxnId="{177E66D5-394A-48ED-81B6-4A6F6C2D08C7}">
      <dgm:prSet/>
      <dgm:spPr/>
      <dgm:t>
        <a:bodyPr/>
        <a:lstStyle/>
        <a:p>
          <a:endParaRPr lang="en-US"/>
        </a:p>
      </dgm:t>
    </dgm:pt>
    <dgm:pt modelId="{312C39CE-EE92-430F-8DD6-3BDA32F7F290}" type="sibTrans" cxnId="{177E66D5-394A-48ED-81B6-4A6F6C2D08C7}">
      <dgm:prSet/>
      <dgm:spPr/>
      <dgm:t>
        <a:bodyPr/>
        <a:lstStyle/>
        <a:p>
          <a:endParaRPr lang="en-US"/>
        </a:p>
      </dgm:t>
    </dgm:pt>
    <dgm:pt modelId="{A9B30B69-3D84-48C6-8287-BB447EA5AF4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0B671A17-0914-4F05-8B4B-8D1F597A93C1}" type="parTrans" cxnId="{4D0CC999-9A19-4859-9335-ED5442F8F511}">
      <dgm:prSet/>
      <dgm:spPr/>
      <dgm:t>
        <a:bodyPr/>
        <a:lstStyle/>
        <a:p>
          <a:endParaRPr lang="en-US"/>
        </a:p>
      </dgm:t>
    </dgm:pt>
    <dgm:pt modelId="{254F1BD7-E63F-4963-94A9-AA1E1B61E322}" type="sibTrans" cxnId="{4D0CC999-9A19-4859-9335-ED5442F8F511}">
      <dgm:prSet/>
      <dgm:spPr/>
      <dgm:t>
        <a:bodyPr/>
        <a:lstStyle/>
        <a:p>
          <a:endParaRPr lang="en-US"/>
        </a:p>
      </dgm:t>
    </dgm:pt>
    <dgm:pt modelId="{C1E92BD7-1505-4B20-9DC9-3140E987318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Engine</a:t>
          </a:r>
          <a:r>
            <a:rPr lang="en-US" baseline="0" dirty="0" smtClean="0"/>
            <a:t> Integration</a:t>
          </a:r>
          <a:endParaRPr lang="en-US" dirty="0"/>
        </a:p>
      </dgm:t>
    </dgm:pt>
    <dgm:pt modelId="{8DFB5C82-E951-46F0-A8DC-D7EF7144BA5D}" type="parTrans" cxnId="{FA1BDF8C-58F3-46D2-A701-4836D6C92972}">
      <dgm:prSet/>
      <dgm:spPr/>
      <dgm:t>
        <a:bodyPr/>
        <a:lstStyle/>
        <a:p>
          <a:endParaRPr lang="en-US"/>
        </a:p>
      </dgm:t>
    </dgm:pt>
    <dgm:pt modelId="{EDDEADD5-3AB5-41F7-B5F1-7033AEC658FC}" type="sibTrans" cxnId="{FA1BDF8C-58F3-46D2-A701-4836D6C92972}">
      <dgm:prSet/>
      <dgm:spPr/>
      <dgm:t>
        <a:bodyPr/>
        <a:lstStyle/>
        <a:p>
          <a:endParaRPr lang="en-US"/>
        </a:p>
      </dgm:t>
    </dgm:pt>
    <dgm:pt modelId="{1EFCD728-E91F-4AB6-A824-212D7FD8A9CC}" type="pres">
      <dgm:prSet presAssocID="{BA6CE828-C5F7-4E51-8B8E-3800B9E9ADE5}" presName="Name0" presStyleCnt="0">
        <dgm:presLayoutVars>
          <dgm:dir/>
          <dgm:animLvl val="lvl"/>
          <dgm:resizeHandles val="exact"/>
        </dgm:presLayoutVars>
      </dgm:prSet>
      <dgm:spPr/>
    </dgm:pt>
    <dgm:pt modelId="{1DF227B9-48E8-4E4E-9563-400F533B60D5}" type="pres">
      <dgm:prSet presAssocID="{EB5252CC-9A82-4C8A-ABD4-E1F4C1DC98E8}" presName="parTxOnly" presStyleLbl="node1" presStyleIdx="0" presStyleCnt="5" custLinFactNeighborX="8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2861-C276-477F-8273-EF6D34F02994}" type="pres">
      <dgm:prSet presAssocID="{DBE2B63A-66B1-47D4-92BE-5880CF647D79}" presName="parTxOnlySpace" presStyleCnt="0"/>
      <dgm:spPr/>
    </dgm:pt>
    <dgm:pt modelId="{2A9AF1F9-D5E8-414C-BC06-AC1DF83E1A2D}" type="pres">
      <dgm:prSet presAssocID="{CBEB939E-7FEA-494D-B3C8-EFFB55F85B1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05A94-CBDC-48CF-88A4-58E6ACA5FE99}" type="pres">
      <dgm:prSet presAssocID="{1F851E87-9DB8-4054-B961-D89D67268BC7}" presName="parTxOnlySpace" presStyleCnt="0"/>
      <dgm:spPr/>
    </dgm:pt>
    <dgm:pt modelId="{65D95FC5-D8F7-42FC-B42B-007603303B0C}" type="pres">
      <dgm:prSet presAssocID="{291A3E0F-6820-460A-8C7B-B3564AA1F02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595B6-7A6B-4446-972C-0461DC705182}" type="pres">
      <dgm:prSet presAssocID="{312C39CE-EE92-430F-8DD6-3BDA32F7F290}" presName="parTxOnlySpace" presStyleCnt="0"/>
      <dgm:spPr/>
    </dgm:pt>
    <dgm:pt modelId="{05F0406B-4616-4452-90DB-A5E2C31B0632}" type="pres">
      <dgm:prSet presAssocID="{C1E92BD7-1505-4B20-9DC9-3140E98731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C467-AD10-4A38-98C4-81B51787F713}" type="pres">
      <dgm:prSet presAssocID="{EDDEADD5-3AB5-41F7-B5F1-7033AEC658FC}" presName="parTxOnlySpace" presStyleCnt="0"/>
      <dgm:spPr/>
    </dgm:pt>
    <dgm:pt modelId="{21CEC055-3253-4D3A-9A1D-2E863CAC866A}" type="pres">
      <dgm:prSet presAssocID="{A9B30B69-3D84-48C6-8287-BB447EA5AF4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3BEB2-AD0A-4BB3-8180-35C01BB4D102}" srcId="{BA6CE828-C5F7-4E51-8B8E-3800B9E9ADE5}" destId="{EB5252CC-9A82-4C8A-ABD4-E1F4C1DC98E8}" srcOrd="0" destOrd="0" parTransId="{93CA71D7-76C2-4BB7-90A7-03042DCF3A59}" sibTransId="{DBE2B63A-66B1-47D4-92BE-5880CF647D79}"/>
    <dgm:cxn modelId="{9078F753-4AA4-4D53-9635-52896A0EFA8E}" type="presOf" srcId="{291A3E0F-6820-460A-8C7B-B3564AA1F020}" destId="{65D95FC5-D8F7-42FC-B42B-007603303B0C}" srcOrd="0" destOrd="0" presId="urn:microsoft.com/office/officeart/2005/8/layout/chevron1"/>
    <dgm:cxn modelId="{4D0CC999-9A19-4859-9335-ED5442F8F511}" srcId="{BA6CE828-C5F7-4E51-8B8E-3800B9E9ADE5}" destId="{A9B30B69-3D84-48C6-8287-BB447EA5AF4B}" srcOrd="4" destOrd="0" parTransId="{0B671A17-0914-4F05-8B4B-8D1F597A93C1}" sibTransId="{254F1BD7-E63F-4963-94A9-AA1E1B61E322}"/>
    <dgm:cxn modelId="{FA1BDF8C-58F3-46D2-A701-4836D6C92972}" srcId="{BA6CE828-C5F7-4E51-8B8E-3800B9E9ADE5}" destId="{C1E92BD7-1505-4B20-9DC9-3140E9873181}" srcOrd="3" destOrd="0" parTransId="{8DFB5C82-E951-46F0-A8DC-D7EF7144BA5D}" sibTransId="{EDDEADD5-3AB5-41F7-B5F1-7033AEC658FC}"/>
    <dgm:cxn modelId="{DCD02548-3235-4914-876C-85D61D1F3CB4}" type="presOf" srcId="{C1E92BD7-1505-4B20-9DC9-3140E9873181}" destId="{05F0406B-4616-4452-90DB-A5E2C31B0632}" srcOrd="0" destOrd="0" presId="urn:microsoft.com/office/officeart/2005/8/layout/chevron1"/>
    <dgm:cxn modelId="{177E66D5-394A-48ED-81B6-4A6F6C2D08C7}" srcId="{BA6CE828-C5F7-4E51-8B8E-3800B9E9ADE5}" destId="{291A3E0F-6820-460A-8C7B-B3564AA1F020}" srcOrd="2" destOrd="0" parTransId="{DFDFBD62-6024-4C7C-95B6-ABC933B7981F}" sibTransId="{312C39CE-EE92-430F-8DD6-3BDA32F7F290}"/>
    <dgm:cxn modelId="{75302E45-E1FD-4617-9327-77085CE72F82}" type="presOf" srcId="{EB5252CC-9A82-4C8A-ABD4-E1F4C1DC98E8}" destId="{1DF227B9-48E8-4E4E-9563-400F533B60D5}" srcOrd="0" destOrd="0" presId="urn:microsoft.com/office/officeart/2005/8/layout/chevron1"/>
    <dgm:cxn modelId="{9A66CFB1-CA4F-4C7A-A992-DB8ACB2B3A8E}" type="presOf" srcId="{BA6CE828-C5F7-4E51-8B8E-3800B9E9ADE5}" destId="{1EFCD728-E91F-4AB6-A824-212D7FD8A9CC}" srcOrd="0" destOrd="0" presId="urn:microsoft.com/office/officeart/2005/8/layout/chevron1"/>
    <dgm:cxn modelId="{55845CCE-81F7-44FA-87FD-FB8BF2C898D7}" type="presOf" srcId="{CBEB939E-7FEA-494D-B3C8-EFFB55F85B1D}" destId="{2A9AF1F9-D5E8-414C-BC06-AC1DF83E1A2D}" srcOrd="0" destOrd="0" presId="urn:microsoft.com/office/officeart/2005/8/layout/chevron1"/>
    <dgm:cxn modelId="{1E9A814B-B91B-47D6-BEC5-E9751BEAE304}" srcId="{BA6CE828-C5F7-4E51-8B8E-3800B9E9ADE5}" destId="{CBEB939E-7FEA-494D-B3C8-EFFB55F85B1D}" srcOrd="1" destOrd="0" parTransId="{D3632507-B5EB-4662-91BC-E5B3A94950CF}" sibTransId="{1F851E87-9DB8-4054-B961-D89D67268BC7}"/>
    <dgm:cxn modelId="{2BB42AEF-00D1-4201-810B-A0D2AC5AE53C}" type="presOf" srcId="{A9B30B69-3D84-48C6-8287-BB447EA5AF4B}" destId="{21CEC055-3253-4D3A-9A1D-2E863CAC866A}" srcOrd="0" destOrd="0" presId="urn:microsoft.com/office/officeart/2005/8/layout/chevron1"/>
    <dgm:cxn modelId="{85025185-9116-4FFD-A345-F83A12F3ADE8}" type="presParOf" srcId="{1EFCD728-E91F-4AB6-A824-212D7FD8A9CC}" destId="{1DF227B9-48E8-4E4E-9563-400F533B60D5}" srcOrd="0" destOrd="0" presId="urn:microsoft.com/office/officeart/2005/8/layout/chevron1"/>
    <dgm:cxn modelId="{3B2370FE-3326-4E71-A8BF-D87FFE781F08}" type="presParOf" srcId="{1EFCD728-E91F-4AB6-A824-212D7FD8A9CC}" destId="{78082861-C276-477F-8273-EF6D34F02994}" srcOrd="1" destOrd="0" presId="urn:microsoft.com/office/officeart/2005/8/layout/chevron1"/>
    <dgm:cxn modelId="{8F0A6F03-3D13-4367-AC31-A62BBB7D8E8B}" type="presParOf" srcId="{1EFCD728-E91F-4AB6-A824-212D7FD8A9CC}" destId="{2A9AF1F9-D5E8-414C-BC06-AC1DF83E1A2D}" srcOrd="2" destOrd="0" presId="urn:microsoft.com/office/officeart/2005/8/layout/chevron1"/>
    <dgm:cxn modelId="{626B5BEE-2ACF-493D-A8B0-2E3BE90F2AEA}" type="presParOf" srcId="{1EFCD728-E91F-4AB6-A824-212D7FD8A9CC}" destId="{F6105A94-CBDC-48CF-88A4-58E6ACA5FE99}" srcOrd="3" destOrd="0" presId="urn:microsoft.com/office/officeart/2005/8/layout/chevron1"/>
    <dgm:cxn modelId="{0DBB0BBF-2365-45CF-BB33-E7F63D52DC3A}" type="presParOf" srcId="{1EFCD728-E91F-4AB6-A824-212D7FD8A9CC}" destId="{65D95FC5-D8F7-42FC-B42B-007603303B0C}" srcOrd="4" destOrd="0" presId="urn:microsoft.com/office/officeart/2005/8/layout/chevron1"/>
    <dgm:cxn modelId="{B7ED7C55-FD49-4D36-AE11-6E827B0D8725}" type="presParOf" srcId="{1EFCD728-E91F-4AB6-A824-212D7FD8A9CC}" destId="{56C595B6-7A6B-4446-972C-0461DC705182}" srcOrd="5" destOrd="0" presId="urn:microsoft.com/office/officeart/2005/8/layout/chevron1"/>
    <dgm:cxn modelId="{3C5946D7-DF70-4F6C-9544-36D1122705EE}" type="presParOf" srcId="{1EFCD728-E91F-4AB6-A824-212D7FD8A9CC}" destId="{05F0406B-4616-4452-90DB-A5E2C31B0632}" srcOrd="6" destOrd="0" presId="urn:microsoft.com/office/officeart/2005/8/layout/chevron1"/>
    <dgm:cxn modelId="{6AAD1F75-946E-4D3C-8849-026B38C8D3E9}" type="presParOf" srcId="{1EFCD728-E91F-4AB6-A824-212D7FD8A9CC}" destId="{A2C3C467-AD10-4A38-98C4-81B51787F713}" srcOrd="7" destOrd="0" presId="urn:microsoft.com/office/officeart/2005/8/layout/chevron1"/>
    <dgm:cxn modelId="{03BD43A4-9C87-41CB-ACF9-81AE95DC2415}" type="presParOf" srcId="{1EFCD728-E91F-4AB6-A824-212D7FD8A9CC}" destId="{21CEC055-3253-4D3A-9A1D-2E863CAC86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rgbClr val="0070B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rgbClr val="0070B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rgbClr val="0070B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rgbClr val="0070B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rgbClr val="ABA7A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rgbClr val="0070B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rgbClr val="ABA7A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rgbClr val="A9A5A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rgbClr val="0070B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0070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0070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0070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27B9-48E8-4E4E-9563-400F533B60D5}">
      <dsp:nvSpPr>
        <dsp:cNvPr id="0" name=""/>
        <dsp:cNvSpPr/>
      </dsp:nvSpPr>
      <dsp:spPr>
        <a:xfrm>
          <a:off x="20135" y="0"/>
          <a:ext cx="2203570" cy="702129"/>
        </a:xfrm>
        <a:prstGeom prst="chevron">
          <a:avLst/>
        </a:prstGeom>
        <a:solidFill>
          <a:srgbClr val="ADA9A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Overview</a:t>
          </a:r>
          <a:endParaRPr lang="en-US" sz="2000" kern="1200" dirty="0"/>
        </a:p>
      </dsp:txBody>
      <dsp:txXfrm>
        <a:off x="371200" y="0"/>
        <a:ext cx="1501441" cy="702129"/>
      </dsp:txXfrm>
    </dsp:sp>
    <dsp:sp modelId="{2A9AF1F9-D5E8-414C-BC06-AC1DF83E1A2D}">
      <dsp:nvSpPr>
        <dsp:cNvPr id="0" name=""/>
        <dsp:cNvSpPr/>
      </dsp:nvSpPr>
      <dsp:spPr>
        <a:xfrm>
          <a:off x="1985689" y="0"/>
          <a:ext cx="2203570" cy="702129"/>
        </a:xfrm>
        <a:prstGeom prst="chevron">
          <a:avLst/>
        </a:prstGeom>
        <a:solidFill>
          <a:srgbClr val="0070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</a:t>
          </a:r>
          <a:endParaRPr lang="en-US" sz="2000" kern="1200" dirty="0"/>
        </a:p>
      </dsp:txBody>
      <dsp:txXfrm>
        <a:off x="2336754" y="0"/>
        <a:ext cx="1501441" cy="702129"/>
      </dsp:txXfrm>
    </dsp:sp>
    <dsp:sp modelId="{65D95FC5-D8F7-42FC-B42B-007603303B0C}">
      <dsp:nvSpPr>
        <dsp:cNvPr id="0" name=""/>
        <dsp:cNvSpPr/>
      </dsp:nvSpPr>
      <dsp:spPr>
        <a:xfrm>
          <a:off x="3968902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and Electronic</a:t>
          </a:r>
          <a:endParaRPr lang="en-US" sz="2000" kern="1200" dirty="0"/>
        </a:p>
      </dsp:txBody>
      <dsp:txXfrm>
        <a:off x="4319967" y="0"/>
        <a:ext cx="1501441" cy="702129"/>
      </dsp:txXfrm>
    </dsp:sp>
    <dsp:sp modelId="{05F0406B-4616-4452-90DB-A5E2C31B0632}">
      <dsp:nvSpPr>
        <dsp:cNvPr id="0" name=""/>
        <dsp:cNvSpPr/>
      </dsp:nvSpPr>
      <dsp:spPr>
        <a:xfrm>
          <a:off x="5952116" y="0"/>
          <a:ext cx="2203570" cy="702129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</a:t>
          </a:r>
          <a:r>
            <a:rPr lang="en-US" sz="2000" kern="1200" baseline="0" dirty="0" smtClean="0"/>
            <a:t> Integration</a:t>
          </a:r>
          <a:endParaRPr lang="en-US" sz="2000" kern="1200" dirty="0"/>
        </a:p>
      </dsp:txBody>
      <dsp:txXfrm>
        <a:off x="6303181" y="0"/>
        <a:ext cx="1501441" cy="702129"/>
      </dsp:txXfrm>
    </dsp:sp>
    <dsp:sp modelId="{21CEC055-3253-4D3A-9A1D-2E863CAC866A}">
      <dsp:nvSpPr>
        <dsp:cNvPr id="0" name=""/>
        <dsp:cNvSpPr/>
      </dsp:nvSpPr>
      <dsp:spPr>
        <a:xfrm>
          <a:off x="7935329" y="0"/>
          <a:ext cx="2203570" cy="70212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</a:t>
          </a:r>
          <a:endParaRPr lang="en-US" sz="2000" kern="1200" dirty="0"/>
        </a:p>
      </dsp:txBody>
      <dsp:txXfrm>
        <a:off x="8286394" y="0"/>
        <a:ext cx="1501441" cy="702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92F0-5672-4423-B6A7-C5D01DE20C24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133C-809C-40F1-96D6-C48CB2A3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 everyone,</a:t>
            </a:r>
            <a:r>
              <a:rPr lang="en-US" baseline="0" dirty="0" smtClean="0"/>
              <a:t> we are the MEDUSA team.  Thank you for joining our </a:t>
            </a:r>
            <a:r>
              <a:rPr lang="en-US" baseline="0" dirty="0" err="1" smtClean="0"/>
              <a:t>pdr</a:t>
            </a:r>
            <a:r>
              <a:rPr lang="en-US" baseline="0" dirty="0" smtClean="0"/>
              <a:t> review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A5B2-2E6C-41B3-A5BC-7C79B6BB3A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6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6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8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0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9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5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start this presentation with the project description and baseline design.  I will then pass it off to my colleagues to discuss the feasibility analysis for each of the critical element which including engine control unit, fuel delivery system and combustion can.  I will then finish by providing a project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A5B2-2E6C-41B3-A5BC-7C79B6BB3A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1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00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82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80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2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64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This slide is</a:t>
            </a:r>
            <a:r>
              <a:rPr lang="en-US" baseline="0" dirty="0" smtClean="0">
                <a:solidFill>
                  <a:srgbClr val="FF0000"/>
                </a:solidFill>
              </a:rPr>
              <a:t> temporary. Just for verify the critical project requirement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9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A5B2-2E6C-41B3-A5BC-7C79B6BB3A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0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8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1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This slide is</a:t>
            </a:r>
            <a:r>
              <a:rPr lang="en-US" baseline="0" dirty="0" smtClean="0">
                <a:solidFill>
                  <a:srgbClr val="FF0000"/>
                </a:solidFill>
              </a:rPr>
              <a:t> temporary. Just for verify the critical project requirement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133C-809C-40F1-96D6-C48CB2A3E7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34861-5DD8-4863-9C33-D54BB32A9F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67A179FD-35E3-4E17-A421-E0A077BE3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8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1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2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5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2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C19D-8F49-4FFD-A756-5BB2C2C8A4A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79FD-35E3-4E17-A421-E0A077BE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9.png"/><Relationship Id="rId9" Type="http://schemas.microsoft.com/office/2007/relationships/diagramDrawing" Target="../diagrams/drawing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90842"/>
            <a:ext cx="9144000" cy="1884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MEDUSA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u="sng" dirty="0"/>
              <a:t>M</a:t>
            </a:r>
            <a:r>
              <a:rPr lang="en-US" sz="3100" dirty="0"/>
              <a:t>ethane </a:t>
            </a:r>
            <a:r>
              <a:rPr lang="en-US" sz="3100" b="1" u="sng" dirty="0"/>
              <a:t>E</a:t>
            </a:r>
            <a:r>
              <a:rPr lang="en-US" sz="3100" dirty="0"/>
              <a:t>ngine </a:t>
            </a:r>
            <a:r>
              <a:rPr lang="en-US" sz="3100" b="1" u="sng" dirty="0"/>
              <a:t>D</a:t>
            </a:r>
            <a:r>
              <a:rPr lang="en-US" sz="3100" dirty="0"/>
              <a:t>esign for </a:t>
            </a:r>
            <a:r>
              <a:rPr lang="en-US" sz="3100" b="1" u="sng" dirty="0"/>
              <a:t>U</a:t>
            </a:r>
            <a:r>
              <a:rPr lang="en-US" sz="3100" dirty="0"/>
              <a:t>nmanned </a:t>
            </a:r>
            <a:r>
              <a:rPr lang="en-US" sz="3100" b="1" u="sng" dirty="0"/>
              <a:t>S</a:t>
            </a:r>
            <a:r>
              <a:rPr lang="en-US" sz="3100" dirty="0"/>
              <a:t>mall </a:t>
            </a:r>
            <a:r>
              <a:rPr lang="en-US" sz="3100" b="1" u="sng" dirty="0"/>
              <a:t>A</a:t>
            </a:r>
            <a:r>
              <a:rPr lang="en-US" sz="3100" dirty="0"/>
              <a:t>ircraft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934" y="3594821"/>
            <a:ext cx="9144000" cy="1655762"/>
          </a:xfrm>
        </p:spPr>
        <p:txBody>
          <a:bodyPr>
            <a:normAutofit/>
          </a:bodyPr>
          <a:lstStyle/>
          <a:p>
            <a:r>
              <a:rPr lang="en-US" sz="2600" b="1" u="sng" dirty="0" smtClean="0">
                <a:solidFill>
                  <a:schemeClr val="tx2"/>
                </a:solidFill>
              </a:rPr>
              <a:t>T</a:t>
            </a:r>
            <a:r>
              <a:rPr lang="en-US" sz="2600" b="1" dirty="0" smtClean="0">
                <a:solidFill>
                  <a:schemeClr val="tx2"/>
                </a:solidFill>
              </a:rPr>
              <a:t>est </a:t>
            </a:r>
            <a:r>
              <a:rPr lang="en-US" sz="2600" b="1" u="sng" dirty="0" smtClean="0">
                <a:solidFill>
                  <a:schemeClr val="tx2"/>
                </a:solidFill>
              </a:rPr>
              <a:t>R</a:t>
            </a:r>
            <a:r>
              <a:rPr lang="en-US" sz="2600" b="1" dirty="0" smtClean="0">
                <a:solidFill>
                  <a:schemeClr val="tx2"/>
                </a:solidFill>
              </a:rPr>
              <a:t>eadiness </a:t>
            </a:r>
            <a:r>
              <a:rPr lang="en-US" sz="2600" b="1" u="sng" dirty="0" smtClean="0">
                <a:solidFill>
                  <a:schemeClr val="tx2"/>
                </a:solidFill>
              </a:rPr>
              <a:t>R</a:t>
            </a:r>
            <a:r>
              <a:rPr lang="en-US" sz="2600" b="1" dirty="0" smtClean="0">
                <a:solidFill>
                  <a:schemeClr val="tx2"/>
                </a:solidFill>
              </a:rPr>
              <a:t>eview</a:t>
            </a:r>
          </a:p>
          <a:p>
            <a:r>
              <a:rPr lang="en-US" sz="2600" dirty="0" smtClean="0">
                <a:solidFill>
                  <a:schemeClr val="tx2"/>
                </a:solidFill>
              </a:rPr>
              <a:t>University of Colorado at Boulder</a:t>
            </a:r>
          </a:p>
          <a:p>
            <a:r>
              <a:rPr lang="en-US" sz="2600" dirty="0" smtClean="0">
                <a:solidFill>
                  <a:schemeClr val="tx2"/>
                </a:solidFill>
              </a:rPr>
              <a:t>03/05/2015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10656" y="4864748"/>
            <a:ext cx="76345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Customer: Dr. Ryan Starkey</a:t>
            </a:r>
            <a:r>
              <a:rPr lang="en-US" sz="2000" b="1" dirty="0" smtClean="0"/>
              <a:t> </a:t>
            </a:r>
            <a:r>
              <a:rPr lang="en-US" sz="2800" b="1" dirty="0" smtClean="0"/>
              <a:t>                   </a:t>
            </a:r>
            <a:r>
              <a:rPr lang="en-US" sz="2000" b="1" u="sng" dirty="0" smtClean="0"/>
              <a:t>Advisor: Dr. Jelliffe Jackson</a:t>
            </a:r>
            <a:endParaRPr lang="en-US" sz="2800" b="1" u="sng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            </a:t>
            </a:r>
            <a:r>
              <a:rPr lang="en-US" sz="2000" b="1" u="sng" dirty="0" smtClean="0"/>
              <a:t>Team</a:t>
            </a:r>
          </a:p>
          <a:p>
            <a:r>
              <a:rPr lang="en-US" sz="2000" b="1" dirty="0" smtClean="0"/>
              <a:t>     Daniel Frazier                Nathan Genrich        Abram Jorgenson </a:t>
            </a:r>
            <a:endParaRPr lang="en-US" sz="2000" b="1" dirty="0"/>
          </a:p>
          <a:p>
            <a:r>
              <a:rPr lang="en-US" sz="2000" b="1" dirty="0" smtClean="0"/>
              <a:t>Christopher Jirucha            Crawford Leeds             </a:t>
            </a:r>
            <a:r>
              <a:rPr lang="fr-FR" sz="2000" b="1" dirty="0" smtClean="0"/>
              <a:t>Huikang </a:t>
            </a:r>
            <a:r>
              <a:rPr lang="fr-FR" sz="2000" b="1" dirty="0"/>
              <a:t>Ma</a:t>
            </a:r>
            <a:endParaRPr lang="en-US" sz="2000" b="1" dirty="0"/>
          </a:p>
          <a:p>
            <a:r>
              <a:rPr lang="en-US" sz="2000" b="1" dirty="0"/>
              <a:t>Alexander </a:t>
            </a:r>
            <a:r>
              <a:rPr lang="en-US" sz="2000" b="1" dirty="0" smtClean="0"/>
              <a:t>Truskowski           Carlos Torres              Corey Wilson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9161" r="7016" b="7023"/>
          <a:stretch/>
        </p:blipFill>
        <p:spPr>
          <a:xfrm>
            <a:off x="4679702" y="1239817"/>
            <a:ext cx="3496461" cy="23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6957" y="1341370"/>
            <a:ext cx="12162334" cy="5533939"/>
            <a:chOff x="-16957" y="1341370"/>
            <a:chExt cx="12162334" cy="55339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957" y="1341370"/>
              <a:ext cx="12162334" cy="55339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5510" y="6244685"/>
              <a:ext cx="1028700" cy="57150"/>
            </a:xfrm>
            <a:prstGeom prst="rect">
              <a:avLst/>
            </a:prstGeom>
          </p:spPr>
        </p:pic>
      </p:grpSp>
      <p:sp>
        <p:nvSpPr>
          <p:cNvPr id="80" name="Down Arrow 79"/>
          <p:cNvSpPr/>
          <p:nvPr/>
        </p:nvSpPr>
        <p:spPr>
          <a:xfrm>
            <a:off x="10255020" y="1322571"/>
            <a:ext cx="122710" cy="86710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8940258" y="1316791"/>
            <a:ext cx="122710" cy="86710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MEDUSA Current Work Plan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88667"/>
            <a:ext cx="284432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Electrical</a:t>
            </a:r>
          </a:p>
          <a:p>
            <a:r>
              <a:rPr lang="en-US" dirty="0"/>
              <a:t>	</a:t>
            </a:r>
            <a:r>
              <a:rPr lang="en-US" dirty="0" smtClean="0"/>
              <a:t>Software</a:t>
            </a:r>
          </a:p>
          <a:p>
            <a:r>
              <a:rPr lang="en-US" dirty="0"/>
              <a:t>	</a:t>
            </a:r>
            <a:r>
              <a:rPr lang="en-US" dirty="0" smtClean="0"/>
              <a:t>Labview</a:t>
            </a:r>
          </a:p>
          <a:p>
            <a:r>
              <a:rPr lang="en-US" dirty="0"/>
              <a:t>	</a:t>
            </a:r>
            <a:r>
              <a:rPr lang="en-US" dirty="0" smtClean="0"/>
              <a:t>ECU Integration</a:t>
            </a:r>
          </a:p>
          <a:p>
            <a:r>
              <a:rPr lang="en-US" dirty="0"/>
              <a:t>	</a:t>
            </a:r>
            <a:r>
              <a:rPr lang="en-US" dirty="0" smtClean="0"/>
              <a:t>Fuel Delivery</a:t>
            </a:r>
          </a:p>
          <a:p>
            <a:r>
              <a:rPr lang="en-US" dirty="0"/>
              <a:t>	</a:t>
            </a:r>
            <a:r>
              <a:rPr lang="en-US" dirty="0" smtClean="0"/>
              <a:t>Lubrication</a:t>
            </a:r>
          </a:p>
          <a:p>
            <a:r>
              <a:rPr lang="en-US" dirty="0" smtClean="0"/>
              <a:t>	Engine Integration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419" b="3488"/>
          <a:stretch/>
        </p:blipFill>
        <p:spPr>
          <a:xfrm>
            <a:off x="168350" y="6142577"/>
            <a:ext cx="838200" cy="86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1" r="22249" b="9435"/>
          <a:stretch/>
        </p:blipFill>
        <p:spPr>
          <a:xfrm>
            <a:off x="168349" y="6709578"/>
            <a:ext cx="849363" cy="89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43525" r="58495" b="3526"/>
          <a:stretch/>
        </p:blipFill>
        <p:spPr>
          <a:xfrm>
            <a:off x="168349" y="5329285"/>
            <a:ext cx="849363" cy="103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42403" r="44759" b="-6242"/>
          <a:stretch/>
        </p:blipFill>
        <p:spPr>
          <a:xfrm>
            <a:off x="168349" y="5044428"/>
            <a:ext cx="842539" cy="100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1" r="31916" b="25556"/>
          <a:stretch/>
        </p:blipFill>
        <p:spPr>
          <a:xfrm>
            <a:off x="147973" y="5598067"/>
            <a:ext cx="858576" cy="102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9" y="6419653"/>
            <a:ext cx="838200" cy="1047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933576"/>
            <a:ext cx="4827576" cy="1426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85275" y="3175786"/>
            <a:ext cx="2750767" cy="1347643"/>
          </a:xfrm>
          <a:prstGeom prst="rect">
            <a:avLst/>
          </a:prstGeom>
          <a:noFill/>
          <a:ln w="57150"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92586" y="3627632"/>
            <a:ext cx="1583243" cy="62604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" y="4517460"/>
            <a:ext cx="5538627" cy="4406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29984" y="1033522"/>
            <a:ext cx="157212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Where We Are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2903846" y="5037962"/>
            <a:ext cx="246990" cy="24119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74787" y="5205555"/>
            <a:ext cx="169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12241" y="1427000"/>
            <a:ext cx="3954518" cy="20313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ECU Phase I (</a:t>
            </a:r>
            <a:r>
              <a:rPr lang="en-US" b="1" dirty="0" smtClean="0">
                <a:solidFill>
                  <a:srgbClr val="00B050"/>
                </a:solidFill>
              </a:rPr>
              <a:t>Completed</a:t>
            </a:r>
            <a:r>
              <a:rPr lang="en-US" b="1" dirty="0" smtClean="0"/>
              <a:t>):</a:t>
            </a:r>
          </a:p>
          <a:p>
            <a:r>
              <a:rPr lang="en-US" b="1" dirty="0" smtClean="0"/>
              <a:t>ECU &amp; ESB: Finished both prototypes, passed functional tests</a:t>
            </a:r>
          </a:p>
          <a:p>
            <a:r>
              <a:rPr lang="en-US" b="1" dirty="0" smtClean="0"/>
              <a:t>Software: Individual functions complete</a:t>
            </a:r>
          </a:p>
          <a:p>
            <a:r>
              <a:rPr lang="en-US" b="1" dirty="0" smtClean="0"/>
              <a:t>Simulator: </a:t>
            </a:r>
            <a:r>
              <a:rPr lang="en-US" b="1" dirty="0" err="1" smtClean="0"/>
              <a:t>LabView</a:t>
            </a:r>
            <a:r>
              <a:rPr lang="en-US" b="1" dirty="0" smtClean="0"/>
              <a:t> code complete and verified.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40820" y="2928130"/>
            <a:ext cx="350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ECU phase I (</a:t>
            </a:r>
            <a:r>
              <a:rPr lang="en-US" sz="2400" b="1" dirty="0" smtClean="0">
                <a:solidFill>
                  <a:srgbClr val="00B050"/>
                </a:solidFill>
              </a:rPr>
              <a:t>Completed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02199" y="2771073"/>
            <a:ext cx="175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F9000"/>
                </a:solidFill>
              </a:rPr>
              <a:t>ECU phase II</a:t>
            </a:r>
            <a:endParaRPr lang="en-US" sz="2400" b="1" dirty="0">
              <a:solidFill>
                <a:srgbClr val="BF9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85544" y="4173316"/>
            <a:ext cx="183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ECU phase III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51505" y="4112740"/>
            <a:ext cx="3446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FDS phase I (</a:t>
            </a:r>
            <a:r>
              <a:rPr lang="en-US" sz="2400" b="1" dirty="0" smtClean="0">
                <a:solidFill>
                  <a:srgbClr val="00B050"/>
                </a:solidFill>
              </a:rPr>
              <a:t>Completed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04724" y="6378348"/>
            <a:ext cx="183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F9000"/>
                </a:solidFill>
              </a:rPr>
              <a:t>FDS phase II</a:t>
            </a:r>
            <a:endParaRPr lang="en-US" sz="2400" b="1" dirty="0">
              <a:solidFill>
                <a:srgbClr val="BF9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413648" y="6689050"/>
            <a:ext cx="246990" cy="24119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812602" y="6446938"/>
            <a:ext cx="169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SFR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657282" y="5595964"/>
            <a:ext cx="246990" cy="24119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872464" y="5457285"/>
            <a:ext cx="87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TRR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6" name="Down Arrow 75"/>
          <p:cNvSpPr/>
          <p:nvPr/>
        </p:nvSpPr>
        <p:spPr>
          <a:xfrm>
            <a:off x="7427744" y="1327429"/>
            <a:ext cx="122710" cy="86710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02365" y="1020161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Week 10</a:t>
            </a:r>
            <a:endParaRPr lang="en-US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8614879" y="1009523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Week 12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9929641" y="1015303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Week 14</a:t>
            </a:r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7642660" y="6204617"/>
            <a:ext cx="2727332" cy="542065"/>
          </a:xfrm>
          <a:prstGeom prst="rect">
            <a:avLst/>
          </a:prstGeom>
          <a:noFill/>
          <a:ln w="57150">
            <a:solidFill>
              <a:srgbClr val="CF1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182436" y="5744735"/>
            <a:ext cx="302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F17C2"/>
                </a:solidFill>
              </a:rPr>
              <a:t>Final system Test</a:t>
            </a:r>
            <a:endParaRPr lang="en-US" sz="2400" b="1" dirty="0">
              <a:solidFill>
                <a:srgbClr val="CF17C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12241" y="1428989"/>
            <a:ext cx="3954518" cy="2031325"/>
          </a:xfrm>
          <a:prstGeom prst="rect">
            <a:avLst/>
          </a:prstGeom>
          <a:solidFill>
            <a:schemeClr val="bg1"/>
          </a:solidFill>
          <a:ln w="57150">
            <a:solidFill>
              <a:srgbClr val="BF9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ECU Phase II (In progress):</a:t>
            </a:r>
          </a:p>
          <a:p>
            <a:r>
              <a:rPr lang="en-US" b="1" dirty="0" smtClean="0"/>
              <a:t>ECU &amp; ESB Board manufacturing</a:t>
            </a:r>
          </a:p>
          <a:p>
            <a:endParaRPr lang="en-US" b="1" dirty="0"/>
          </a:p>
          <a:p>
            <a:r>
              <a:rPr lang="en-US" b="1" dirty="0" smtClean="0"/>
              <a:t>ECU hardware &amp; software Integration</a:t>
            </a:r>
          </a:p>
          <a:p>
            <a:endParaRPr lang="en-US" b="1" dirty="0" smtClean="0"/>
          </a:p>
          <a:p>
            <a:r>
              <a:rPr lang="en-US" b="1" dirty="0" smtClean="0"/>
              <a:t>Engine simulator test - verify ECU requirements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00206" y="1424538"/>
            <a:ext cx="3954518" cy="2031325"/>
          </a:xfrm>
          <a:prstGeom prst="rect">
            <a:avLst/>
          </a:prstGeom>
          <a:solidFill>
            <a:schemeClr val="bg1"/>
          </a:solidFill>
          <a:ln w="57150">
            <a:solidFill>
              <a:srgbClr val="843C0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ECU Phase III:</a:t>
            </a:r>
          </a:p>
          <a:p>
            <a:r>
              <a:rPr lang="en-US" b="1" dirty="0" smtClean="0"/>
              <a:t>ECU&amp; ESB Board revision manufacturing if necessary</a:t>
            </a:r>
          </a:p>
          <a:p>
            <a:endParaRPr lang="en-US" b="1" dirty="0" smtClean="0"/>
          </a:p>
          <a:p>
            <a:r>
              <a:rPr lang="en-US" b="1" dirty="0" smtClean="0"/>
              <a:t>ECU and ESB board verified</a:t>
            </a:r>
            <a:r>
              <a:rPr lang="en-US" b="1" dirty="0"/>
              <a:t> </a:t>
            </a:r>
            <a:r>
              <a:rPr lang="en-US" b="1" dirty="0" smtClean="0"/>
              <a:t>for engine integration</a:t>
            </a:r>
          </a:p>
          <a:p>
            <a:endParaRPr lang="en-US" b="1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8190859" y="1419425"/>
            <a:ext cx="3954518" cy="20313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FDS Phase I (</a:t>
            </a:r>
            <a:r>
              <a:rPr lang="en-US" b="1" dirty="0" smtClean="0">
                <a:solidFill>
                  <a:srgbClr val="00B050"/>
                </a:solidFill>
              </a:rPr>
              <a:t>Completed</a:t>
            </a:r>
            <a:r>
              <a:rPr lang="en-US" b="1" dirty="0" smtClean="0"/>
              <a:t>):</a:t>
            </a:r>
          </a:p>
          <a:p>
            <a:r>
              <a:rPr lang="en-US" b="1" dirty="0" smtClean="0"/>
              <a:t>FDS components ordered, received and manufactured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8204555" y="1421170"/>
            <a:ext cx="3954518" cy="2031325"/>
          </a:xfrm>
          <a:prstGeom prst="rect">
            <a:avLst/>
          </a:prstGeom>
          <a:solidFill>
            <a:schemeClr val="bg1"/>
          </a:solidFill>
          <a:ln w="57150">
            <a:solidFill>
              <a:srgbClr val="BF9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FDS Phase II (In progress):</a:t>
            </a:r>
          </a:p>
          <a:p>
            <a:endParaRPr lang="en-US" b="1" dirty="0" smtClean="0"/>
          </a:p>
          <a:p>
            <a:r>
              <a:rPr lang="en-US" b="1" dirty="0" smtClean="0"/>
              <a:t>FDS seal and flow </a:t>
            </a:r>
            <a:r>
              <a:rPr lang="en-US" b="1" dirty="0"/>
              <a:t>r</a:t>
            </a:r>
            <a:r>
              <a:rPr lang="en-US" b="1" dirty="0" smtClean="0"/>
              <a:t>ate verification test</a:t>
            </a:r>
          </a:p>
          <a:p>
            <a:endParaRPr lang="en-US" b="1" dirty="0" smtClean="0"/>
          </a:p>
          <a:p>
            <a:r>
              <a:rPr lang="en-US" b="1" dirty="0" smtClean="0"/>
              <a:t>Lubrication flow rate date collection test </a:t>
            </a:r>
            <a:endParaRPr lang="en-US" b="1" dirty="0"/>
          </a:p>
          <a:p>
            <a:endParaRPr lang="en-US" b="1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8216590" y="1438373"/>
            <a:ext cx="3954518" cy="2031325"/>
          </a:xfrm>
          <a:prstGeom prst="rect">
            <a:avLst/>
          </a:prstGeom>
          <a:solidFill>
            <a:schemeClr val="bg1"/>
          </a:solidFill>
          <a:ln w="57150">
            <a:solidFill>
              <a:srgbClr val="CF17C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System Test:</a:t>
            </a:r>
          </a:p>
          <a:p>
            <a:r>
              <a:rPr lang="en-US" b="1" dirty="0" smtClean="0"/>
              <a:t>Integrating ECU and FDS with engine </a:t>
            </a:r>
          </a:p>
          <a:p>
            <a:endParaRPr lang="en-US" b="1" dirty="0" smtClean="0"/>
          </a:p>
          <a:p>
            <a:r>
              <a:rPr lang="en-US" b="1" dirty="0" smtClean="0"/>
              <a:t>Mock </a:t>
            </a:r>
            <a:r>
              <a:rPr lang="en-US" b="1" dirty="0"/>
              <a:t>e</a:t>
            </a:r>
            <a:r>
              <a:rPr lang="en-US" b="1" dirty="0" smtClean="0"/>
              <a:t>ngine test with hardware</a:t>
            </a:r>
          </a:p>
          <a:p>
            <a:endParaRPr lang="en-US" b="1" dirty="0"/>
          </a:p>
          <a:p>
            <a:r>
              <a:rPr lang="en-US" b="1" dirty="0" smtClean="0"/>
              <a:t>Methane engine test run – validate the project </a:t>
            </a:r>
            <a:r>
              <a:rPr lang="en-US" b="1" dirty="0" err="1" smtClean="0"/>
              <a:t>requirments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10012" y="3667535"/>
            <a:ext cx="1501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767"/>
                </a:solidFill>
              </a:rPr>
              <a:t>Spring Break</a:t>
            </a:r>
            <a:endParaRPr lang="en-US" sz="1600" b="1" dirty="0">
              <a:solidFill>
                <a:srgbClr val="FF676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248" y="5839038"/>
            <a:ext cx="818025" cy="10481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538626" y="5087933"/>
            <a:ext cx="2069258" cy="1279957"/>
          </a:xfrm>
          <a:prstGeom prst="rect">
            <a:avLst/>
          </a:prstGeom>
          <a:noFill/>
          <a:ln w="57150"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731508" y="1415951"/>
            <a:ext cx="67586" cy="54720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4" grpId="0" animBg="1"/>
      <p:bldP spid="39" grpId="0" animBg="1"/>
      <p:bldP spid="51" grpId="0"/>
      <p:bldP spid="53" grpId="0"/>
      <p:bldP spid="55" grpId="0"/>
      <p:bldP spid="57" grpId="0"/>
      <p:bldP spid="59" grpId="0"/>
      <p:bldP spid="45" grpId="0" animBg="1"/>
      <p:bldP spid="46" grpId="0"/>
      <p:bldP spid="50" grpId="0" animBg="1"/>
      <p:bldP spid="52" grpId="0" animBg="1"/>
      <p:bldP spid="54" grpId="0" animBg="1"/>
      <p:bldP spid="56" grpId="0" animBg="1"/>
      <p:bldP spid="5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 flipH="1">
            <a:off x="872374" y="4615249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638366" y="1235321"/>
            <a:ext cx="2249933" cy="6661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Fully integrated </a:t>
            </a:r>
            <a:r>
              <a:rPr lang="en-US" sz="2400" b="1" dirty="0"/>
              <a:t>e</a:t>
            </a:r>
            <a:r>
              <a:rPr lang="en-US" sz="2400" b="1" dirty="0" smtClean="0"/>
              <a:t>ngine test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741980" y="3840328"/>
            <a:ext cx="2146320" cy="702763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Engine simulation with </a:t>
            </a:r>
            <a:r>
              <a:rPr lang="en-US" b="1" dirty="0" err="1" smtClean="0"/>
              <a:t>Labview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852090" y="3793973"/>
            <a:ext cx="3150614" cy="761475"/>
          </a:xfrm>
          <a:prstGeom prst="round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Integration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255134" y="4920491"/>
            <a:ext cx="2607619" cy="66968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Seal &amp; Flow</a:t>
            </a:r>
          </a:p>
          <a:p>
            <a:pPr algn="ctr"/>
            <a:r>
              <a:rPr lang="en-US" sz="2400" b="1" dirty="0" smtClean="0"/>
              <a:t> Rate Checks 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375596" y="3781616"/>
            <a:ext cx="3197504" cy="72099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Lubrication Flowrate Data Collection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80809" y="4926445"/>
            <a:ext cx="2437392" cy="6936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</a:t>
            </a:r>
          </a:p>
          <a:p>
            <a:pPr algn="ctr"/>
            <a:r>
              <a:rPr lang="en-US" sz="2400" b="1" dirty="0" smtClean="0"/>
              <a:t>Chip Tests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765528" y="4926445"/>
            <a:ext cx="2356666" cy="6936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 Function Development</a:t>
            </a:r>
            <a:endParaRPr lang="en-US" sz="24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en-US" dirty="0" smtClean="0"/>
              <a:t>Testing Architecture &amp; Presentation Layout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27116" y="4698540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1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33583" y="2381088"/>
            <a:ext cx="4659374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Drive mechanical components with ECU/ESB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9693739" y="2381088"/>
            <a:ext cx="2194560" cy="7576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Mock engine test with hardware</a:t>
            </a:r>
            <a:endParaRPr lang="en-US" sz="2000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54528" y="1206763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3</a:t>
            </a:r>
            <a:endParaRPr lang="en-US" sz="28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54528" y="2287259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2</a:t>
            </a:r>
            <a:endParaRPr lang="en-US" sz="28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318085" y="3207662"/>
            <a:ext cx="1742130" cy="1699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</p:cNvCxnSpPr>
          <p:nvPr/>
        </p:nvCxnSpPr>
        <p:spPr>
          <a:xfrm flipV="1">
            <a:off x="6399505" y="4583037"/>
            <a:ext cx="263765" cy="3434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0"/>
          </p:cNvCxnSpPr>
          <p:nvPr/>
        </p:nvCxnSpPr>
        <p:spPr>
          <a:xfrm flipH="1" flipV="1">
            <a:off x="8599049" y="4567103"/>
            <a:ext cx="344812" cy="3593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0"/>
          </p:cNvCxnSpPr>
          <p:nvPr/>
        </p:nvCxnSpPr>
        <p:spPr>
          <a:xfrm flipH="1" flipV="1">
            <a:off x="7151556" y="3187469"/>
            <a:ext cx="275841" cy="606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432707" y="3207662"/>
            <a:ext cx="1140393" cy="5334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0"/>
          </p:cNvCxnSpPr>
          <p:nvPr/>
        </p:nvCxnSpPr>
        <p:spPr>
          <a:xfrm flipH="1" flipV="1">
            <a:off x="6663269" y="2034242"/>
            <a:ext cx="1" cy="3468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073614" y="4731208"/>
            <a:ext cx="10998472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54528" y="2320679"/>
            <a:ext cx="10917557" cy="936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154528" y="1180387"/>
            <a:ext cx="10911517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9064072" y="2575846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9064071" y="1386804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9150686" y="4053690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868541" y="5770423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8746" y="5573108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MSR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0257" y="4430331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TRR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868541" y="222360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736" y="2038683"/>
            <a:ext cx="88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Spring Break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875317" y="114176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736" y="1003165"/>
            <a:ext cx="9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April 20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999543" y="5929474"/>
            <a:ext cx="783258" cy="1225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571138" y="5945190"/>
            <a:ext cx="783258" cy="12251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120253" y="5923138"/>
            <a:ext cx="783258" cy="12251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09537" y="5787538"/>
            <a:ext cx="10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Electrical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00894" y="5821781"/>
            <a:ext cx="104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Software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69847" y="5801564"/>
            <a:ext cx="127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644567" y="5984395"/>
            <a:ext cx="783258" cy="122514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393033" y="5860986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Verification Test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5254282" y="1248994"/>
            <a:ext cx="2817973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Engine Functions With Methane</a:t>
            </a:r>
          </a:p>
        </p:txBody>
      </p:sp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1496140634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/>
      <p:bldP spid="16" grpId="0" animBg="1"/>
      <p:bldP spid="18" grpId="0" animBg="1"/>
      <p:bldP spid="19" grpId="0"/>
      <p:bldP spid="20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9" grpId="0"/>
      <p:bldP spid="62" grpId="0"/>
      <p:bldP spid="64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9638366" y="1235321"/>
            <a:ext cx="2249933" cy="6661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Fully integrated </a:t>
            </a:r>
            <a:r>
              <a:rPr lang="en-US" sz="2400" b="1" dirty="0"/>
              <a:t>e</a:t>
            </a:r>
            <a:r>
              <a:rPr lang="en-US" sz="2400" b="1" dirty="0" smtClean="0"/>
              <a:t>ngine test</a:t>
            </a:r>
            <a:endParaRPr lang="en-US" sz="24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9741980" y="3840328"/>
            <a:ext cx="2146320" cy="702763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Engine simulation with </a:t>
            </a:r>
            <a:r>
              <a:rPr lang="en-US" b="1" dirty="0" err="1" smtClean="0"/>
              <a:t>Labview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9693739" y="2381088"/>
            <a:ext cx="2194560" cy="7576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Mock engine test with hardware</a:t>
            </a:r>
            <a:endParaRPr lang="en-US" sz="2000" b="1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872374" y="4615249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5852090" y="3793973"/>
            <a:ext cx="3150614" cy="761475"/>
          </a:xfrm>
          <a:prstGeom prst="round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Construction</a:t>
            </a:r>
            <a:endParaRPr lang="en-US" sz="24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2255134" y="4920491"/>
            <a:ext cx="2607619" cy="66968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Seal &amp; Flow</a:t>
            </a:r>
          </a:p>
          <a:p>
            <a:pPr algn="ctr"/>
            <a:r>
              <a:rPr lang="en-US" sz="2400" b="1" dirty="0" smtClean="0"/>
              <a:t> Rate Checks </a:t>
            </a:r>
            <a:endParaRPr lang="en-US" sz="24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1375596" y="3781616"/>
            <a:ext cx="3197504" cy="72099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Lubrication Flowrate Data Collection</a:t>
            </a:r>
            <a:endParaRPr lang="en-US" sz="24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5180809" y="4926445"/>
            <a:ext cx="2437392" cy="6936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</a:t>
            </a:r>
          </a:p>
          <a:p>
            <a:pPr algn="ctr"/>
            <a:r>
              <a:rPr lang="en-US" sz="2400" b="1" dirty="0" smtClean="0"/>
              <a:t>Chip Tests</a:t>
            </a:r>
            <a:endParaRPr lang="en-US" sz="24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7765528" y="4926445"/>
            <a:ext cx="2356666" cy="6936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 Function Development</a:t>
            </a:r>
            <a:endParaRPr lang="en-US" sz="2400" b="1" dirty="0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027116" y="4698540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1</a:t>
            </a:r>
            <a:endParaRPr lang="en-US" sz="28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4333583" y="2381088"/>
            <a:ext cx="4659374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Drive mechanical components with ECU/ESB</a:t>
            </a:r>
            <a:endParaRPr lang="en-US" sz="2400" b="1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154528" y="1206763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3</a:t>
            </a:r>
            <a:endParaRPr lang="en-US" sz="2800" b="1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154528" y="2287259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2</a:t>
            </a:r>
            <a:endParaRPr lang="en-US" sz="2800" b="1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4318085" y="3207662"/>
            <a:ext cx="1742130" cy="1699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0"/>
          </p:cNvCxnSpPr>
          <p:nvPr/>
        </p:nvCxnSpPr>
        <p:spPr>
          <a:xfrm flipV="1">
            <a:off x="6399505" y="4583037"/>
            <a:ext cx="263765" cy="3434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5" idx="0"/>
          </p:cNvCxnSpPr>
          <p:nvPr/>
        </p:nvCxnSpPr>
        <p:spPr>
          <a:xfrm flipH="1" flipV="1">
            <a:off x="8599049" y="4567103"/>
            <a:ext cx="344812" cy="3593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1" idx="0"/>
          </p:cNvCxnSpPr>
          <p:nvPr/>
        </p:nvCxnSpPr>
        <p:spPr>
          <a:xfrm flipH="1" flipV="1">
            <a:off x="7151556" y="3187469"/>
            <a:ext cx="275841" cy="606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432707" y="3207662"/>
            <a:ext cx="1140393" cy="5334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7" idx="0"/>
          </p:cNvCxnSpPr>
          <p:nvPr/>
        </p:nvCxnSpPr>
        <p:spPr>
          <a:xfrm flipH="1" flipV="1">
            <a:off x="6663269" y="2034242"/>
            <a:ext cx="1" cy="3468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073614" y="4731208"/>
            <a:ext cx="10998472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54528" y="2320679"/>
            <a:ext cx="10917557" cy="936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154528" y="1180387"/>
            <a:ext cx="10911517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9064072" y="2575846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9064071" y="1386804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150686" y="4053690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868541" y="5770423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68746" y="5573108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MSR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40257" y="4430331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TRR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868541" y="222360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-736" y="2038683"/>
            <a:ext cx="88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Spring Break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875317" y="114176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36" y="1003165"/>
            <a:ext cx="9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April 20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999543" y="5929474"/>
            <a:ext cx="783258" cy="1225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571138" y="5945190"/>
            <a:ext cx="783258" cy="12251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120253" y="5923138"/>
            <a:ext cx="783258" cy="12251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809537" y="5787538"/>
            <a:ext cx="10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Electrical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8400894" y="5821781"/>
            <a:ext cx="104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Software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2869847" y="5801564"/>
            <a:ext cx="127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644567" y="5984395"/>
            <a:ext cx="783258" cy="122514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0393033" y="5860986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Verification Test</a:t>
            </a:r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5254282" y="1248994"/>
            <a:ext cx="2817973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Engine Functions With Methane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87BC-260B-4DD7-9A92-643C8C9A59F2}" type="slidenum">
              <a:rPr lang="en-US" smtClean="0"/>
              <a:t>12</a:t>
            </a:fld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442" y="1108074"/>
            <a:ext cx="12126974" cy="475955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en-US" dirty="0" smtClean="0"/>
              <a:t>Testing Architecture &amp; Presentation Progress</a:t>
            </a:r>
            <a:endParaRPr lang="en-US" dirty="0"/>
          </a:p>
        </p:txBody>
      </p:sp>
      <p:sp>
        <p:nvSpPr>
          <p:cNvPr id="138" name="Rounded Rectangle 137"/>
          <p:cNvSpPr/>
          <p:nvPr/>
        </p:nvSpPr>
        <p:spPr>
          <a:xfrm>
            <a:off x="2255133" y="4907436"/>
            <a:ext cx="2607619" cy="66968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Seal &amp; Flow</a:t>
            </a:r>
          </a:p>
          <a:p>
            <a:pPr algn="ctr"/>
            <a:r>
              <a:rPr lang="en-US" sz="2400" b="1" dirty="0" smtClean="0"/>
              <a:t> Rate Checks </a:t>
            </a:r>
            <a:endParaRPr lang="en-US" sz="2400" b="1" dirty="0"/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853424824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8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Methane Delivery: Flow Rate Verification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888" t="17160" r="17820" b="1042"/>
          <a:stretch/>
        </p:blipFill>
        <p:spPr>
          <a:xfrm>
            <a:off x="5349240" y="1253392"/>
            <a:ext cx="6639560" cy="46056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326" y="1226516"/>
            <a:ext cx="4633528" cy="834189"/>
          </a:xfrm>
          <a:prstGeom prst="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Run Engine With Methane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81497" y="2583055"/>
            <a:ext cx="3781488" cy="648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Deliver methane  from </a:t>
            </a:r>
          </a:p>
          <a:p>
            <a:pPr algn="ctr"/>
            <a:r>
              <a:rPr lang="en-US" sz="2000" dirty="0" smtClean="0"/>
              <a:t>0.9 - 4.2 g/s (Idle to Full Thrust)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81497" y="5461781"/>
            <a:ext cx="3781488" cy="6022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Meet flow </a:t>
            </a:r>
            <a:r>
              <a:rPr lang="en-US" sz="2400" dirty="0">
                <a:solidFill>
                  <a:schemeClr val="bg1"/>
                </a:solidFill>
              </a:rPr>
              <a:t>rate </a:t>
            </a:r>
            <a:r>
              <a:rPr lang="en-US" sz="2400" dirty="0" smtClean="0">
                <a:solidFill>
                  <a:schemeClr val="bg1"/>
                </a:solidFill>
              </a:rPr>
              <a:t>command within </a:t>
            </a:r>
            <a:r>
              <a:rPr lang="en-US" sz="2400" dirty="0">
                <a:solidFill>
                  <a:schemeClr val="bg1"/>
                </a:solidFill>
              </a:rPr>
              <a:t>5% 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001" y="3786252"/>
            <a:ext cx="3781488" cy="11436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Must validate system and predictive models</a:t>
            </a:r>
          </a:p>
          <a:p>
            <a:pPr algn="ctr"/>
            <a:r>
              <a:rPr lang="en-US" sz="1600" dirty="0" smtClean="0"/>
              <a:t>Pressure vs Flow Rate    Flow rate vs Temp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3339" y="2523803"/>
            <a:ext cx="2802556" cy="834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695235" y="2111073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Down Arrow 13"/>
          <p:cNvSpPr/>
          <p:nvPr/>
        </p:nvSpPr>
        <p:spPr>
          <a:xfrm>
            <a:off x="2695235" y="3311222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Down Arrow 14"/>
          <p:cNvSpPr/>
          <p:nvPr/>
        </p:nvSpPr>
        <p:spPr>
          <a:xfrm>
            <a:off x="2681547" y="4992976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-13300" y="2676395"/>
            <a:ext cx="907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CPR.1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-30804" y="5368440"/>
            <a:ext cx="907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CPR.1</a:t>
            </a:r>
            <a:endParaRPr lang="en-US" sz="24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3639946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/>
          <p:nvPr/>
        </p:nvCxnSpPr>
        <p:spPr>
          <a:xfrm flipV="1">
            <a:off x="1717316" y="3826793"/>
            <a:ext cx="0" cy="2776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" y="0"/>
            <a:ext cx="10515600" cy="1325563"/>
          </a:xfrm>
        </p:spPr>
        <p:txBody>
          <a:bodyPr/>
          <a:lstStyle/>
          <a:p>
            <a:r>
              <a:rPr lang="en-US" dirty="0" smtClean="0"/>
              <a:t>Methane Delivery: Seal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0515600" cy="428602"/>
          </a:xfrm>
        </p:spPr>
        <p:txBody>
          <a:bodyPr>
            <a:noAutofit/>
          </a:bodyPr>
          <a:lstStyle/>
          <a:p>
            <a:r>
              <a:rPr lang="en-US" dirty="0" smtClean="0"/>
              <a:t>Goal: Verify system has leak rate below 4% of commanded flow rate</a:t>
            </a:r>
            <a:endParaRPr lang="en-US" dirty="0"/>
          </a:p>
        </p:txBody>
      </p:sp>
      <p:cxnSp>
        <p:nvCxnSpPr>
          <p:cNvPr id="114" name="Straight Connector 113"/>
          <p:cNvCxnSpPr>
            <a:endCxn id="99" idx="1"/>
          </p:cNvCxnSpPr>
          <p:nvPr/>
        </p:nvCxnSpPr>
        <p:spPr>
          <a:xfrm>
            <a:off x="1717316" y="3942277"/>
            <a:ext cx="1447628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Picture 4" descr="https://lh5.googleusercontent.com/K9FMnpVQ7gd6LHkhUZlBbRYvR1TtODmKNagdKT6suFZs2Jkw0DVjrHz3iWddigzGYstOQtWBTA__hgY6aGGXb7BropgYqxpSBVgpBYUOKalNs2BkdvupTLv4hJQGnTIqDuALI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22" y="3214537"/>
            <a:ext cx="2376912" cy="13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9722722" y="3185373"/>
            <a:ext cx="1076241" cy="1560445"/>
            <a:chOff x="7513891" y="3243625"/>
            <a:chExt cx="1878943" cy="1560445"/>
          </a:xfrm>
        </p:grpSpPr>
        <p:grpSp>
          <p:nvGrpSpPr>
            <p:cNvPr id="57" name="Group 56"/>
            <p:cNvGrpSpPr/>
            <p:nvPr/>
          </p:nvGrpSpPr>
          <p:grpSpPr>
            <a:xfrm>
              <a:off x="8438733" y="4080771"/>
              <a:ext cx="940219" cy="180622"/>
              <a:chOff x="9298236" y="4627650"/>
              <a:chExt cx="572877" cy="21945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Flowchart: Merge 58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H="1">
              <a:off x="7815768" y="4171081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8438780" y="3789720"/>
              <a:ext cx="940219" cy="180622"/>
              <a:chOff x="9298236" y="4627650"/>
              <a:chExt cx="572877" cy="21945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Flowchart: Merge 62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 flipH="1">
              <a:off x="7815815" y="3880030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8452615" y="3498669"/>
              <a:ext cx="940219" cy="180622"/>
              <a:chOff x="9298236" y="4627650"/>
              <a:chExt cx="572877" cy="21945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Flowchart: Merge 66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H="1">
              <a:off x="7829648" y="3588979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8434043" y="4615528"/>
              <a:ext cx="940219" cy="180622"/>
              <a:chOff x="9298236" y="4627650"/>
              <a:chExt cx="572877" cy="21945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Flowchart: Merge 70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 flipH="1">
              <a:off x="7811076" y="4705838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8445646" y="4324478"/>
              <a:ext cx="940219" cy="180622"/>
              <a:chOff x="9298236" y="4627650"/>
              <a:chExt cx="572877" cy="21945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" name="Flowchart: Merge 74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 flipH="1">
              <a:off x="7822681" y="4414788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432347" y="3243625"/>
              <a:ext cx="955143" cy="180622"/>
              <a:chOff x="9298236" y="4627650"/>
              <a:chExt cx="581970" cy="2194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Flowchart: Merge 78"/>
              <p:cNvSpPr/>
              <p:nvPr/>
            </p:nvSpPr>
            <p:spPr>
              <a:xfrm rot="5400000">
                <a:off x="9632609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 flipH="1">
              <a:off x="7809385" y="3333935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513891" y="3271887"/>
              <a:ext cx="352016" cy="15321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01" name="Straight Connector 100"/>
          <p:cNvCxnSpPr/>
          <p:nvPr/>
        </p:nvCxnSpPr>
        <p:spPr>
          <a:xfrm flipH="1">
            <a:off x="4424085" y="3976368"/>
            <a:ext cx="1035936" cy="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8" idx="1"/>
          </p:cNvCxnSpPr>
          <p:nvPr/>
        </p:nvCxnSpPr>
        <p:spPr>
          <a:xfrm flipH="1" flipV="1">
            <a:off x="8124336" y="3979726"/>
            <a:ext cx="159838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164944" y="3711445"/>
            <a:ext cx="190368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82" name="Rectangle 81"/>
          <p:cNvSpPr/>
          <p:nvPr/>
        </p:nvSpPr>
        <p:spPr>
          <a:xfrm>
            <a:off x="10799055" y="3199544"/>
            <a:ext cx="45719" cy="153218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1167750" y="3642709"/>
            <a:ext cx="638949" cy="708451"/>
            <a:chOff x="1102544" y="3554034"/>
            <a:chExt cx="638949" cy="708451"/>
          </a:xfrm>
        </p:grpSpPr>
        <p:sp>
          <p:nvSpPr>
            <p:cNvPr id="85" name="Isosceles Triangle 84"/>
            <p:cNvSpPr/>
            <p:nvPr/>
          </p:nvSpPr>
          <p:spPr>
            <a:xfrm>
              <a:off x="1158328" y="3688360"/>
              <a:ext cx="557829" cy="57412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6" name="Oval 85"/>
            <p:cNvSpPr/>
            <p:nvPr/>
          </p:nvSpPr>
          <p:spPr>
            <a:xfrm>
              <a:off x="1102544" y="3554034"/>
              <a:ext cx="638949" cy="6024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Oval 4"/>
          <p:cNvSpPr/>
          <p:nvPr/>
        </p:nvSpPr>
        <p:spPr>
          <a:xfrm>
            <a:off x="8558950" y="3041304"/>
            <a:ext cx="491274" cy="4894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8800159" y="3516972"/>
            <a:ext cx="1" cy="476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617242" y="2265083"/>
            <a:ext cx="922753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125 PSI (Maximum operational pressure)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81363" y="4701327"/>
                <a:ext cx="354353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𝐺𝑎𝑢𝑔𝑒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𝑇𝑖𝑚𝑒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𝐿𝑒𝑎𝑘𝑎𝑔𝑒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63" y="4701327"/>
                <a:ext cx="3543534" cy="8094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5300832" y="2867157"/>
            <a:ext cx="227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Flow Controller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9361262" y="2691304"/>
            <a:ext cx="199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 Injectors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51119" y="2867156"/>
            <a:ext cx="175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Compressor</a:t>
            </a:r>
            <a:endParaRPr lang="en-US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449759" y="4002987"/>
            <a:ext cx="133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Pressure Gauge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583023" y="2850086"/>
            <a:ext cx="152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Valves</a:t>
            </a:r>
            <a:endParaRPr lang="en-US" sz="2400" dirty="0"/>
          </a:p>
        </p:txBody>
      </p:sp>
      <p:sp>
        <p:nvSpPr>
          <p:cNvPr id="118" name="Rectangle 117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21000">
                <a:srgbClr val="FF7171"/>
              </a:gs>
              <a:gs pos="20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52" name="Oval 51"/>
          <p:cNvSpPr/>
          <p:nvPr/>
        </p:nvSpPr>
        <p:spPr>
          <a:xfrm>
            <a:off x="7253035" y="3617781"/>
            <a:ext cx="237808" cy="122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490843" y="3617781"/>
            <a:ext cx="66589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7357690" y="3784078"/>
            <a:ext cx="710143" cy="401403"/>
          </a:xfrm>
          <a:custGeom>
            <a:avLst/>
            <a:gdLst>
              <a:gd name="connsiteX0" fmla="*/ 0 w 472965"/>
              <a:gd name="connsiteY0" fmla="*/ 425669 h 425669"/>
              <a:gd name="connsiteX1" fmla="*/ 0 w 472965"/>
              <a:gd name="connsiteY1" fmla="*/ 0 h 425669"/>
              <a:gd name="connsiteX2" fmla="*/ 472965 w 472965"/>
              <a:gd name="connsiteY2" fmla="*/ 425669 h 425669"/>
              <a:gd name="connsiteX3" fmla="*/ 472965 w 472965"/>
              <a:gd name="connsiteY3" fmla="*/ 31531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65" h="425669">
                <a:moveTo>
                  <a:pt x="0" y="425669"/>
                </a:moveTo>
                <a:lnTo>
                  <a:pt x="0" y="0"/>
                </a:lnTo>
                <a:lnTo>
                  <a:pt x="472965" y="425669"/>
                </a:lnTo>
                <a:lnTo>
                  <a:pt x="472965" y="3153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13343" y="3135581"/>
            <a:ext cx="176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Valve</a:t>
            </a:r>
            <a:endParaRPr lang="en-US" sz="2400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6719162" y="3979277"/>
            <a:ext cx="601969" cy="4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Content Placeholder 2"/>
          <p:cNvSpPr txBox="1">
            <a:spLocks/>
          </p:cNvSpPr>
          <p:nvPr/>
        </p:nvSpPr>
        <p:spPr>
          <a:xfrm>
            <a:off x="444432" y="1587516"/>
            <a:ext cx="10515600" cy="428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Performed with air at Boulder Municipal with a blast tunnel 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264575" y="4743025"/>
            <a:ext cx="3224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5% total  mass in tubes</a:t>
            </a:r>
            <a:endParaRPr lang="en-US" sz="2400" dirty="0"/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7622268" y="6240220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30    8hr Remain                Mar 10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36760" y="5135324"/>
                <a:ext cx="59344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𝐼𝑑𝑒𝑎𝑙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𝐺𝑎𝑠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𝐿𝑎𝑤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𝑤𝑖𝑡h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𝑎𝑖𝑟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5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125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𝑃𝑆𝐼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760" y="5135324"/>
                <a:ext cx="593444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2805118" y="5643765"/>
            <a:ext cx="726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Equivalent </a:t>
            </a:r>
            <a:r>
              <a:rPr lang="en-US" sz="2400" dirty="0"/>
              <a:t>m</a:t>
            </a:r>
            <a:r>
              <a:rPr lang="en-US" sz="2400" dirty="0" smtClean="0"/>
              <a:t>ethane </a:t>
            </a:r>
            <a:r>
              <a:rPr lang="en-US" sz="2400" dirty="0"/>
              <a:t>l</a:t>
            </a:r>
            <a:r>
              <a:rPr lang="en-US" sz="2400" dirty="0" smtClean="0"/>
              <a:t>eak </a:t>
            </a:r>
            <a:r>
              <a:rPr lang="en-US" sz="2400" dirty="0"/>
              <a:t>w</a:t>
            </a:r>
            <a:r>
              <a:rPr lang="en-US" sz="2400" dirty="0" smtClean="0"/>
              <a:t>ithin OSHA standards</a:t>
            </a:r>
            <a:endParaRPr lang="en-US" sz="2400" dirty="0"/>
          </a:p>
        </p:txBody>
      </p:sp>
      <p:sp>
        <p:nvSpPr>
          <p:cNvPr id="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7982 -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8" grpId="0" animBg="1"/>
      <p:bldP spid="13" grpId="0"/>
      <p:bldP spid="118" grpId="0" animBg="1"/>
      <p:bldP spid="98" grpId="0"/>
      <p:bldP spid="102" grpId="0"/>
      <p:bldP spid="6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" y="0"/>
            <a:ext cx="10515600" cy="1325563"/>
          </a:xfrm>
        </p:spPr>
        <p:txBody>
          <a:bodyPr/>
          <a:lstStyle/>
          <a:p>
            <a:r>
              <a:rPr lang="en-US" dirty="0" smtClean="0"/>
              <a:t>Methane: Pressurized Delivery Verification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06047" y="3281410"/>
            <a:ext cx="673462" cy="18981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044801" y="4176273"/>
            <a:ext cx="9819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Picture 4" descr="https://lh5.googleusercontent.com/K9FMnpVQ7gd6LHkhUZlBbRYvR1TtODmKNagdKT6suFZs2Jkw0DVjrHz3iWddigzGYstOQtWBTA__hgY6aGGXb7BropgYqxpSBVgpBYUOKalNs2BkdvupTLv4hJQGnTIqDuALI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39" y="3423077"/>
            <a:ext cx="2376912" cy="13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67368" y="3398411"/>
            <a:ext cx="1076241" cy="1560445"/>
            <a:chOff x="7513891" y="3243625"/>
            <a:chExt cx="1878943" cy="1560445"/>
          </a:xfrm>
        </p:grpSpPr>
        <p:grpSp>
          <p:nvGrpSpPr>
            <p:cNvPr id="57" name="Group 56"/>
            <p:cNvGrpSpPr/>
            <p:nvPr/>
          </p:nvGrpSpPr>
          <p:grpSpPr>
            <a:xfrm>
              <a:off x="8438733" y="4080771"/>
              <a:ext cx="940219" cy="180622"/>
              <a:chOff x="9298236" y="4627650"/>
              <a:chExt cx="572877" cy="21945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Flowchart: Merge 58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H="1">
              <a:off x="7815768" y="4171081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8438780" y="3789720"/>
              <a:ext cx="940219" cy="180622"/>
              <a:chOff x="9298236" y="4627650"/>
              <a:chExt cx="572877" cy="21945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Flowchart: Merge 62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 flipH="1">
              <a:off x="7815815" y="3880030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8452615" y="3498669"/>
              <a:ext cx="940219" cy="180622"/>
              <a:chOff x="9298236" y="4627650"/>
              <a:chExt cx="572877" cy="21945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Flowchart: Merge 66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H="1">
              <a:off x="7829648" y="3588979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8434043" y="4615528"/>
              <a:ext cx="940219" cy="180622"/>
              <a:chOff x="9298236" y="4627650"/>
              <a:chExt cx="572877" cy="21945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Flowchart: Merge 70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 flipH="1">
              <a:off x="7811076" y="4705838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8445646" y="4324478"/>
              <a:ext cx="940219" cy="180622"/>
              <a:chOff x="9298236" y="4627650"/>
              <a:chExt cx="572877" cy="21945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" name="Flowchart: Merge 74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 flipH="1">
              <a:off x="7822681" y="4414788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432347" y="3243625"/>
              <a:ext cx="955143" cy="180622"/>
              <a:chOff x="9298236" y="4627650"/>
              <a:chExt cx="581970" cy="2194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Flowchart: Merge 78"/>
              <p:cNvSpPr/>
              <p:nvPr/>
            </p:nvSpPr>
            <p:spPr>
              <a:xfrm rot="5400000">
                <a:off x="9632609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 flipH="1">
              <a:off x="7809385" y="3333935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513891" y="3271887"/>
              <a:ext cx="352016" cy="15321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01" name="Straight Connector 100"/>
          <p:cNvCxnSpPr/>
          <p:nvPr/>
        </p:nvCxnSpPr>
        <p:spPr>
          <a:xfrm flipH="1" flipV="1">
            <a:off x="3247844" y="4198582"/>
            <a:ext cx="174600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8" idx="1"/>
          </p:cNvCxnSpPr>
          <p:nvPr/>
        </p:nvCxnSpPr>
        <p:spPr>
          <a:xfrm flipH="1">
            <a:off x="6185570" y="4192765"/>
            <a:ext cx="1381798" cy="58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87954" y="4416179"/>
            <a:ext cx="227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Flow Controller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819175" y="4535437"/>
            <a:ext cx="133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 Injectors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8506047" y="5185512"/>
            <a:ext cx="163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Pressure Vessel</a:t>
            </a:r>
          </a:p>
        </p:txBody>
      </p:sp>
      <p:pic>
        <p:nvPicPr>
          <p:cNvPr id="90" name="Picture 4" descr="https://lh5.googleusercontent.com/K9FMnpVQ7gd6LHkhUZlBbRYvR1TtODmKNagdKT6suFZs2Jkw0DVjrHz3iWddigzGYstOQtWBTA__hgY6aGGXb7BropgYqxpSBVgpBYUOKalNs2BkdvupTLv4hJQGnTIqDuALI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0" y="3711953"/>
            <a:ext cx="1516513" cy="8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10021167" y="2995503"/>
            <a:ext cx="2365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Relief Valve at operational engine pressure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316594" y="2298791"/>
            <a:ext cx="241004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Manual Control</a:t>
            </a:r>
          </a:p>
          <a:p>
            <a:pPr algn="ctr"/>
            <a:r>
              <a:rPr lang="en-US" sz="2400" dirty="0" smtClean="0"/>
              <a:t>0.9-4.2g/s</a:t>
            </a:r>
            <a:endParaRPr lang="en-US" sz="24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251973" y="3253025"/>
            <a:ext cx="3339282" cy="537999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4943554" y="3253025"/>
            <a:ext cx="654602" cy="49622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442495" y="2298791"/>
            <a:ext cx="144113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Flowrate Delivered</a:t>
            </a:r>
            <a:endParaRPr lang="en-US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1988704" y="3927842"/>
            <a:ext cx="190368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Valves</a:t>
            </a:r>
            <a:endParaRPr lang="en-US" sz="2400" dirty="0"/>
          </a:p>
        </p:txBody>
      </p:sp>
      <p:pic>
        <p:nvPicPr>
          <p:cNvPr id="1026" name="Picture 2" descr="http://i368.photobucket.com/albums/oo129/craziiboo4eva/fan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14466" y="3211899"/>
            <a:ext cx="746097" cy="8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3238708" y="3089357"/>
            <a:ext cx="1496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Fan Disperses Methane</a:t>
            </a:r>
            <a:endParaRPr lang="en-US" sz="2400" dirty="0"/>
          </a:p>
        </p:txBody>
      </p:sp>
      <p:sp>
        <p:nvSpPr>
          <p:cNvPr id="102" name="Minus 101"/>
          <p:cNvSpPr/>
          <p:nvPr/>
        </p:nvSpPr>
        <p:spPr>
          <a:xfrm>
            <a:off x="2770779" y="2366845"/>
            <a:ext cx="565211" cy="5951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Equal 102"/>
          <p:cNvSpPr/>
          <p:nvPr/>
        </p:nvSpPr>
        <p:spPr>
          <a:xfrm>
            <a:off x="4943554" y="2484489"/>
            <a:ext cx="594360" cy="39064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529916" y="2339066"/>
            <a:ext cx="5515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Error &lt; 1% of Commanded Rate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70948" y="4071575"/>
            <a:ext cx="452569" cy="230598"/>
            <a:chOff x="3700977" y="5875820"/>
            <a:chExt cx="903701" cy="567700"/>
          </a:xfrm>
        </p:grpSpPr>
        <p:sp>
          <p:nvSpPr>
            <p:cNvPr id="87" name="Oval 86"/>
            <p:cNvSpPr/>
            <p:nvPr/>
          </p:nvSpPr>
          <p:spPr>
            <a:xfrm>
              <a:off x="3700977" y="5875820"/>
              <a:ext cx="237808" cy="122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3938785" y="5875820"/>
              <a:ext cx="66589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3805632" y="6042117"/>
              <a:ext cx="710143" cy="401403"/>
            </a:xfrm>
            <a:custGeom>
              <a:avLst/>
              <a:gdLst>
                <a:gd name="connsiteX0" fmla="*/ 0 w 472965"/>
                <a:gd name="connsiteY0" fmla="*/ 425669 h 425669"/>
                <a:gd name="connsiteX1" fmla="*/ 0 w 472965"/>
                <a:gd name="connsiteY1" fmla="*/ 0 h 425669"/>
                <a:gd name="connsiteX2" fmla="*/ 472965 w 472965"/>
                <a:gd name="connsiteY2" fmla="*/ 425669 h 425669"/>
                <a:gd name="connsiteX3" fmla="*/ 472965 w 472965"/>
                <a:gd name="connsiteY3" fmla="*/ 31531 h 4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965" h="425669">
                  <a:moveTo>
                    <a:pt x="0" y="425669"/>
                  </a:moveTo>
                  <a:lnTo>
                    <a:pt x="0" y="0"/>
                  </a:lnTo>
                  <a:lnTo>
                    <a:pt x="472965" y="425669"/>
                  </a:lnTo>
                  <a:lnTo>
                    <a:pt x="472965" y="3153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918978" y="3609966"/>
            <a:ext cx="176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Valve</a:t>
            </a:r>
            <a:endParaRPr lang="en-US" sz="2400" dirty="0"/>
          </a:p>
        </p:txBody>
      </p:sp>
      <p:pic>
        <p:nvPicPr>
          <p:cNvPr id="2052" name="Picture 4" descr="http://www.aperfectworld.org/clipart/weather/cloud4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8702" flipH="1">
            <a:off x="9238956" y="3416017"/>
            <a:ext cx="546223" cy="3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ontent Placeholder 2"/>
          <p:cNvSpPr txBox="1">
            <a:spLocks/>
          </p:cNvSpPr>
          <p:nvPr/>
        </p:nvSpPr>
        <p:spPr>
          <a:xfrm>
            <a:off x="201307" y="1030809"/>
            <a:ext cx="11669851" cy="102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systems delivers methane within 5% of commanded rate (CPR.1)</a:t>
            </a:r>
            <a:endParaRPr lang="en-US" dirty="0"/>
          </a:p>
        </p:txBody>
      </p:sp>
      <p:sp>
        <p:nvSpPr>
          <p:cNvPr id="122" name="Content Placeholder 2"/>
          <p:cNvSpPr txBox="1">
            <a:spLocks/>
          </p:cNvSpPr>
          <p:nvPr/>
        </p:nvSpPr>
        <p:spPr>
          <a:xfrm>
            <a:off x="477750" y="1447972"/>
            <a:ext cx="10515600" cy="428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Performed with air at Boulder Municipal with a blast tunnel 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735561" y="3927842"/>
            <a:ext cx="638949" cy="708451"/>
            <a:chOff x="1102544" y="3554034"/>
            <a:chExt cx="638949" cy="708451"/>
          </a:xfrm>
        </p:grpSpPr>
        <p:sp>
          <p:nvSpPr>
            <p:cNvPr id="86" name="Isosceles Triangle 85"/>
            <p:cNvSpPr/>
            <p:nvPr/>
          </p:nvSpPr>
          <p:spPr>
            <a:xfrm>
              <a:off x="1158328" y="3688360"/>
              <a:ext cx="557829" cy="57412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1102544" y="3554034"/>
              <a:ext cx="638949" cy="6024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73656" y="4589078"/>
            <a:ext cx="244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Compressor</a:t>
            </a:r>
            <a:endParaRPr lang="en-US" sz="2400" dirty="0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4" grpId="0"/>
      <p:bldP spid="93" grpId="0"/>
      <p:bldP spid="94" grpId="0" animBg="1"/>
      <p:bldP spid="98" grpId="0" animBg="1"/>
      <p:bldP spid="102" grpId="0" animBg="1"/>
      <p:bldP spid="103" grpId="0" animBg="1"/>
      <p:bldP spid="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" y="0"/>
            <a:ext cx="10515600" cy="1325563"/>
          </a:xfrm>
        </p:spPr>
        <p:txBody>
          <a:bodyPr/>
          <a:lstStyle/>
          <a:p>
            <a:r>
              <a:rPr lang="en-US" dirty="0"/>
              <a:t>Methane: Pressurized Delivery Verification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506047" y="3281410"/>
            <a:ext cx="673462" cy="18981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044801" y="4176273"/>
            <a:ext cx="9819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Picture 4" descr="https://lh5.googleusercontent.com/K9FMnpVQ7gd6LHkhUZlBbRYvR1TtODmKNagdKT6suFZs2Jkw0DVjrHz3iWddigzGYstOQtWBTA__hgY6aGGXb7BropgYqxpSBVgpBYUOKalNs2BkdvupTLv4hJQGnTIqDuALI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39" y="3423077"/>
            <a:ext cx="2376912" cy="13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67368" y="3398411"/>
            <a:ext cx="1076241" cy="1560445"/>
            <a:chOff x="7513891" y="3243625"/>
            <a:chExt cx="1878943" cy="1560445"/>
          </a:xfrm>
        </p:grpSpPr>
        <p:grpSp>
          <p:nvGrpSpPr>
            <p:cNvPr id="57" name="Group 56"/>
            <p:cNvGrpSpPr/>
            <p:nvPr/>
          </p:nvGrpSpPr>
          <p:grpSpPr>
            <a:xfrm>
              <a:off x="8438733" y="4080771"/>
              <a:ext cx="940219" cy="180622"/>
              <a:chOff x="9298236" y="4627650"/>
              <a:chExt cx="572877" cy="21945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Flowchart: Merge 58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H="1">
              <a:off x="7815768" y="4171081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8438780" y="3789720"/>
              <a:ext cx="940219" cy="180622"/>
              <a:chOff x="9298236" y="4627650"/>
              <a:chExt cx="572877" cy="21945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Flowchart: Merge 62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 flipH="1">
              <a:off x="7815815" y="3880030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8452615" y="3498669"/>
              <a:ext cx="940219" cy="180622"/>
              <a:chOff x="9298236" y="4627650"/>
              <a:chExt cx="572877" cy="21945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Flowchart: Merge 66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H="1">
              <a:off x="7829648" y="3588979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8434043" y="4615528"/>
              <a:ext cx="940219" cy="180622"/>
              <a:chOff x="9298236" y="4627650"/>
              <a:chExt cx="572877" cy="21945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Flowchart: Merge 70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 flipH="1">
              <a:off x="7811076" y="4705838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8445646" y="4324478"/>
              <a:ext cx="940219" cy="180622"/>
              <a:chOff x="9298236" y="4627650"/>
              <a:chExt cx="572877" cy="21945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" name="Flowchart: Merge 74"/>
              <p:cNvSpPr/>
              <p:nvPr/>
            </p:nvSpPr>
            <p:spPr>
              <a:xfrm rot="5400000">
                <a:off x="9623516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 flipH="1">
              <a:off x="7822681" y="4414788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432347" y="3243625"/>
              <a:ext cx="955143" cy="180622"/>
              <a:chOff x="9298236" y="4627650"/>
              <a:chExt cx="581970" cy="2194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9298236" y="4627650"/>
                <a:ext cx="215396" cy="2194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Flowchart: Merge 78"/>
              <p:cNvSpPr/>
              <p:nvPr/>
            </p:nvSpPr>
            <p:spPr>
              <a:xfrm rot="5400000">
                <a:off x="9632609" y="4552104"/>
                <a:ext cx="137713" cy="357481"/>
              </a:xfrm>
              <a:prstGeom prst="flowChartMerg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 flipH="1">
              <a:off x="7809385" y="3333935"/>
              <a:ext cx="6136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513891" y="3271887"/>
              <a:ext cx="352016" cy="15321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01" name="Straight Connector 100"/>
          <p:cNvCxnSpPr/>
          <p:nvPr/>
        </p:nvCxnSpPr>
        <p:spPr>
          <a:xfrm flipH="1" flipV="1">
            <a:off x="3247844" y="4198582"/>
            <a:ext cx="174600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8" idx="1"/>
          </p:cNvCxnSpPr>
          <p:nvPr/>
        </p:nvCxnSpPr>
        <p:spPr>
          <a:xfrm flipH="1">
            <a:off x="6185570" y="4192765"/>
            <a:ext cx="1381798" cy="58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87954" y="4416179"/>
            <a:ext cx="227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Flow Controller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819175" y="4535437"/>
            <a:ext cx="133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 Injectors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8082071" y="5202874"/>
            <a:ext cx="163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Pressure Vessel</a:t>
            </a:r>
            <a:endParaRPr lang="en-US" sz="2400" dirty="0"/>
          </a:p>
        </p:txBody>
      </p:sp>
      <p:pic>
        <p:nvPicPr>
          <p:cNvPr id="90" name="Picture 4" descr="https://lh5.googleusercontent.com/K9FMnpVQ7gd6LHkhUZlBbRYvR1TtODmKNagdKT6suFZs2Jkw0DVjrHz3iWddigzGYstOQtWBTA__hgY6aGGXb7BropgYqxpSBVgpBYUOKalNs2BkdvupTLv4hJQGnTIqDuALI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0" y="3711953"/>
            <a:ext cx="1516513" cy="8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9317877" y="4455172"/>
            <a:ext cx="2365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Relief Valve at operational engine pressure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316594" y="2298791"/>
            <a:ext cx="241004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Manual Control</a:t>
            </a:r>
          </a:p>
          <a:p>
            <a:pPr algn="ctr"/>
            <a:r>
              <a:rPr lang="en-US" sz="2400" dirty="0" smtClean="0"/>
              <a:t>0.9-4.2g/s</a:t>
            </a:r>
            <a:endParaRPr lang="en-US" sz="24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251973" y="3253025"/>
            <a:ext cx="3339282" cy="537999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4943554" y="3253025"/>
            <a:ext cx="654602" cy="49622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442495" y="2298791"/>
            <a:ext cx="144113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Flowrate Delivered</a:t>
            </a:r>
            <a:endParaRPr lang="en-US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1988704" y="3927842"/>
            <a:ext cx="190368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Valves</a:t>
            </a:r>
            <a:endParaRPr lang="en-US" sz="2400" dirty="0"/>
          </a:p>
        </p:txBody>
      </p:sp>
      <p:pic>
        <p:nvPicPr>
          <p:cNvPr id="1026" name="Picture 2" descr="http://i368.photobucket.com/albums/oo129/craziiboo4eva/fan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85884" y="3300494"/>
            <a:ext cx="746097" cy="8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3210126" y="3177952"/>
            <a:ext cx="1496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Fan Disperses Methane</a:t>
            </a:r>
            <a:endParaRPr lang="en-US" sz="2400" dirty="0"/>
          </a:p>
        </p:txBody>
      </p:sp>
      <p:sp>
        <p:nvSpPr>
          <p:cNvPr id="102" name="Minus 101"/>
          <p:cNvSpPr/>
          <p:nvPr/>
        </p:nvSpPr>
        <p:spPr>
          <a:xfrm>
            <a:off x="2770779" y="2366845"/>
            <a:ext cx="565211" cy="5951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Equal 102"/>
          <p:cNvSpPr/>
          <p:nvPr/>
        </p:nvSpPr>
        <p:spPr>
          <a:xfrm>
            <a:off x="7791911" y="2527320"/>
            <a:ext cx="594360" cy="39064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396710" y="2117311"/>
            <a:ext cx="3538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Total Delivery Error &lt; 5% Commanded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3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7668183" y="6279835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Mar 4    10hr Remain             Mar 15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570948" y="4071575"/>
            <a:ext cx="452569" cy="230598"/>
            <a:chOff x="3700977" y="5875820"/>
            <a:chExt cx="903701" cy="567700"/>
          </a:xfrm>
        </p:grpSpPr>
        <p:sp>
          <p:nvSpPr>
            <p:cNvPr id="87" name="Oval 86"/>
            <p:cNvSpPr/>
            <p:nvPr/>
          </p:nvSpPr>
          <p:spPr>
            <a:xfrm>
              <a:off x="3700977" y="5875820"/>
              <a:ext cx="237808" cy="1221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3938785" y="5875820"/>
              <a:ext cx="66589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3805632" y="6042117"/>
              <a:ext cx="710143" cy="401403"/>
            </a:xfrm>
            <a:custGeom>
              <a:avLst/>
              <a:gdLst>
                <a:gd name="connsiteX0" fmla="*/ 0 w 472965"/>
                <a:gd name="connsiteY0" fmla="*/ 425669 h 425669"/>
                <a:gd name="connsiteX1" fmla="*/ 0 w 472965"/>
                <a:gd name="connsiteY1" fmla="*/ 0 h 425669"/>
                <a:gd name="connsiteX2" fmla="*/ 472965 w 472965"/>
                <a:gd name="connsiteY2" fmla="*/ 425669 h 425669"/>
                <a:gd name="connsiteX3" fmla="*/ 472965 w 472965"/>
                <a:gd name="connsiteY3" fmla="*/ 31531 h 4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965" h="425669">
                  <a:moveTo>
                    <a:pt x="0" y="425669"/>
                  </a:moveTo>
                  <a:lnTo>
                    <a:pt x="0" y="0"/>
                  </a:lnTo>
                  <a:lnTo>
                    <a:pt x="472965" y="425669"/>
                  </a:lnTo>
                  <a:lnTo>
                    <a:pt x="472965" y="3153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918978" y="3609966"/>
            <a:ext cx="176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Valve</a:t>
            </a:r>
            <a:endParaRPr lang="en-US" sz="2400" dirty="0"/>
          </a:p>
        </p:txBody>
      </p:sp>
      <p:pic>
        <p:nvPicPr>
          <p:cNvPr id="2052" name="Picture 4" descr="http://www.aperfectworld.org/clipart/weather/cloud4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8702" flipH="1">
            <a:off x="9238956" y="3416017"/>
            <a:ext cx="546223" cy="3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Block Arc 117"/>
          <p:cNvSpPr/>
          <p:nvPr/>
        </p:nvSpPr>
        <p:spPr>
          <a:xfrm rot="5400000">
            <a:off x="4428665" y="2546657"/>
            <a:ext cx="972055" cy="346297"/>
          </a:xfrm>
          <a:prstGeom prst="blockArc">
            <a:avLst>
              <a:gd name="adj1" fmla="val 10800000"/>
              <a:gd name="adj2" fmla="val 21429253"/>
              <a:gd name="adj3" fmla="val 194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Block Arc 118"/>
          <p:cNvSpPr/>
          <p:nvPr/>
        </p:nvSpPr>
        <p:spPr>
          <a:xfrm rot="16200000">
            <a:off x="-229847" y="2535353"/>
            <a:ext cx="972055" cy="346297"/>
          </a:xfrm>
          <a:prstGeom prst="blockArc">
            <a:avLst>
              <a:gd name="adj1" fmla="val 10800000"/>
              <a:gd name="adj2" fmla="val 21429253"/>
              <a:gd name="adj3" fmla="val 194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Plus 81"/>
          <p:cNvSpPr/>
          <p:nvPr/>
        </p:nvSpPr>
        <p:spPr>
          <a:xfrm>
            <a:off x="5149703" y="2483836"/>
            <a:ext cx="539289" cy="5180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21043" y="2142694"/>
            <a:ext cx="210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Leak Error from controller to injectors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842677" y="1912975"/>
            <a:ext cx="391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Command Error</a:t>
            </a: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201307" y="1030809"/>
            <a:ext cx="11669851" cy="102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systems delivers methane within 5% of commanded rate (CPR.1)</a:t>
            </a:r>
            <a:endParaRPr lang="en-US" dirty="0"/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477750" y="1447972"/>
            <a:ext cx="10515600" cy="428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Performed with air at Boulder Municipal with a blast tunnel </a:t>
            </a:r>
            <a:endParaRPr lang="en-US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1044801" y="4176273"/>
            <a:ext cx="9819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735561" y="3927842"/>
            <a:ext cx="638949" cy="708451"/>
            <a:chOff x="1102544" y="3554034"/>
            <a:chExt cx="638949" cy="708451"/>
          </a:xfrm>
        </p:grpSpPr>
        <p:sp>
          <p:nvSpPr>
            <p:cNvPr id="123" name="Isosceles Triangle 122"/>
            <p:cNvSpPr/>
            <p:nvPr/>
          </p:nvSpPr>
          <p:spPr>
            <a:xfrm>
              <a:off x="1158328" y="3688360"/>
              <a:ext cx="557829" cy="57412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02544" y="3554034"/>
              <a:ext cx="638949" cy="6024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3656" y="4589078"/>
            <a:ext cx="244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Compressor</a:t>
            </a:r>
            <a:endParaRPr lang="en-US" sz="2400" dirty="0"/>
          </a:p>
        </p:txBody>
      </p:sp>
      <p:sp>
        <p:nvSpPr>
          <p:cNvPr id="1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9638366" y="1235321"/>
            <a:ext cx="2249933" cy="6661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Fully integrated </a:t>
            </a:r>
            <a:r>
              <a:rPr lang="en-US" sz="2400" b="1" dirty="0"/>
              <a:t>e</a:t>
            </a:r>
            <a:r>
              <a:rPr lang="en-US" sz="2400" b="1" dirty="0" smtClean="0"/>
              <a:t>ngine test</a:t>
            </a:r>
            <a:endParaRPr lang="en-US" sz="24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9741980" y="3840328"/>
            <a:ext cx="2146320" cy="702763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Engine simulation with </a:t>
            </a:r>
            <a:r>
              <a:rPr lang="en-US" b="1" dirty="0" err="1" smtClean="0"/>
              <a:t>Labview</a:t>
            </a:r>
            <a:endParaRPr lang="en-US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9693739" y="2381088"/>
            <a:ext cx="2194560" cy="7576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Mock engine test with hardware</a:t>
            </a:r>
            <a:endParaRPr lang="en-US" sz="2000" b="1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872374" y="4615249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5852090" y="3793973"/>
            <a:ext cx="3150614" cy="761475"/>
          </a:xfrm>
          <a:prstGeom prst="round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Construction</a:t>
            </a:r>
            <a:endParaRPr lang="en-US" sz="24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2255134" y="4920491"/>
            <a:ext cx="2607619" cy="66968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Seal &amp; Flow</a:t>
            </a:r>
          </a:p>
          <a:p>
            <a:pPr algn="ctr"/>
            <a:r>
              <a:rPr lang="en-US" sz="2400" b="1" dirty="0" smtClean="0"/>
              <a:t> Rate Checks </a:t>
            </a:r>
            <a:endParaRPr lang="en-US" sz="24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1375596" y="3781616"/>
            <a:ext cx="3197504" cy="72099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Lubrication Flowrate Data Collection</a:t>
            </a:r>
            <a:endParaRPr lang="en-US" sz="24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5180809" y="4926445"/>
            <a:ext cx="2437392" cy="6936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</a:t>
            </a:r>
          </a:p>
          <a:p>
            <a:pPr algn="ctr"/>
            <a:r>
              <a:rPr lang="en-US" sz="2400" b="1" dirty="0" smtClean="0"/>
              <a:t>Chip Tests</a:t>
            </a:r>
            <a:endParaRPr lang="en-US" sz="24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7765528" y="4926445"/>
            <a:ext cx="2356666" cy="6936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 Function Development</a:t>
            </a:r>
            <a:endParaRPr lang="en-US" sz="2400" b="1" dirty="0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027116" y="4698540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1</a:t>
            </a:r>
            <a:endParaRPr lang="en-US" sz="28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4333583" y="2381088"/>
            <a:ext cx="4659374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Drive mechanical components with ECU/ESB</a:t>
            </a:r>
            <a:endParaRPr lang="en-US" sz="2400" b="1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154528" y="1206763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3</a:t>
            </a:r>
            <a:endParaRPr lang="en-US" sz="2800" b="1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154528" y="2287259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2</a:t>
            </a:r>
            <a:endParaRPr lang="en-US" sz="2800" b="1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4318085" y="3207662"/>
            <a:ext cx="1742130" cy="1699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0"/>
          </p:cNvCxnSpPr>
          <p:nvPr/>
        </p:nvCxnSpPr>
        <p:spPr>
          <a:xfrm flipV="1">
            <a:off x="6399505" y="4583037"/>
            <a:ext cx="263765" cy="3434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5" idx="0"/>
          </p:cNvCxnSpPr>
          <p:nvPr/>
        </p:nvCxnSpPr>
        <p:spPr>
          <a:xfrm flipH="1" flipV="1">
            <a:off x="8599049" y="4567103"/>
            <a:ext cx="344812" cy="3593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1" idx="0"/>
          </p:cNvCxnSpPr>
          <p:nvPr/>
        </p:nvCxnSpPr>
        <p:spPr>
          <a:xfrm flipH="1" flipV="1">
            <a:off x="7151556" y="3187469"/>
            <a:ext cx="275841" cy="606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432707" y="3207662"/>
            <a:ext cx="1140393" cy="5334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7" idx="0"/>
          </p:cNvCxnSpPr>
          <p:nvPr/>
        </p:nvCxnSpPr>
        <p:spPr>
          <a:xfrm flipH="1" flipV="1">
            <a:off x="6663269" y="2034242"/>
            <a:ext cx="1" cy="3468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073614" y="4731208"/>
            <a:ext cx="10998472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54528" y="2320679"/>
            <a:ext cx="10917557" cy="936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154528" y="1180387"/>
            <a:ext cx="10911517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9064072" y="2575846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9064071" y="1386804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150686" y="4053690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868541" y="5770423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68746" y="5573108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MSR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40257" y="4430331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TRR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868541" y="222360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-736" y="2038683"/>
            <a:ext cx="88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Spring Break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875317" y="114176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36" y="1003165"/>
            <a:ext cx="9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April 20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999543" y="5929474"/>
            <a:ext cx="783258" cy="1225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571138" y="5945190"/>
            <a:ext cx="783258" cy="12251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120253" y="5923138"/>
            <a:ext cx="783258" cy="12251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809537" y="5787538"/>
            <a:ext cx="10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Electrical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8400894" y="5821781"/>
            <a:ext cx="104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Software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2869847" y="5801564"/>
            <a:ext cx="127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644567" y="5984395"/>
            <a:ext cx="783258" cy="122514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0393033" y="5860986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Verification Test</a:t>
            </a:r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5254282" y="1248994"/>
            <a:ext cx="2817973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Engine Functions With Methane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442" y="1108074"/>
            <a:ext cx="12126974" cy="47595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en-US" dirty="0" smtClean="0"/>
              <a:t>Testing Architecture &amp; Presentation Progress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365358" y="3784005"/>
            <a:ext cx="3197504" cy="72099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Lubrication Flowrate Data Collection</a:t>
            </a:r>
            <a:endParaRPr lang="en-US" sz="2400" b="1" dirty="0"/>
          </a:p>
        </p:txBody>
      </p: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1566676809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0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5326" y="1226516"/>
            <a:ext cx="4633528" cy="834189"/>
          </a:xfrm>
          <a:prstGeom prst="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Run Engine With Methane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Lubrication: Experimental Test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212" t="19792" r="18023" b="3333"/>
          <a:stretch/>
        </p:blipFill>
        <p:spPr>
          <a:xfrm>
            <a:off x="5280366" y="1324928"/>
            <a:ext cx="6804954" cy="44053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8479" y="5009002"/>
            <a:ext cx="3784505" cy="6022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 documentation, determine experimentally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878480" y="3796422"/>
            <a:ext cx="3784505" cy="647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Will use stock rates, but these are unknown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2695235" y="3321590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Down Arrow 17"/>
          <p:cNvSpPr/>
          <p:nvPr/>
        </p:nvSpPr>
        <p:spPr>
          <a:xfrm>
            <a:off x="2695235" y="4534926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0" y="2719632"/>
            <a:ext cx="907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CPR.2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81497" y="2583055"/>
            <a:ext cx="3781488" cy="648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Lubricate </a:t>
            </a:r>
            <a:r>
              <a:rPr lang="en-US" sz="2400" dirty="0" smtClean="0"/>
              <a:t>bearings </a:t>
            </a:r>
            <a:r>
              <a:rPr lang="en-US" sz="2400" dirty="0"/>
              <a:t>to prevent seizing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695235" y="2111073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566676809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Lubrication: Experimental Test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31758" y="3231280"/>
            <a:ext cx="605790" cy="594360"/>
          </a:xfrm>
          <a:prstGeom prst="rect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9794166" y="3275892"/>
            <a:ext cx="601980" cy="594360"/>
          </a:xfrm>
          <a:prstGeom prst="rect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lowchart: Sequential Access Storage 8"/>
          <p:cNvSpPr/>
          <p:nvPr/>
        </p:nvSpPr>
        <p:spPr>
          <a:xfrm rot="10800000" flipH="1">
            <a:off x="4343120" y="2742912"/>
            <a:ext cx="668655" cy="59436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6996112" y="2697457"/>
            <a:ext cx="664845" cy="544830"/>
            <a:chOff x="5629275" y="2045970"/>
            <a:chExt cx="1242060" cy="754380"/>
          </a:xfrm>
          <a:solidFill>
            <a:schemeClr val="tx1"/>
          </a:solidFill>
        </p:grpSpPr>
        <p:sp>
          <p:nvSpPr>
            <p:cNvPr id="12" name="L-Shape 11"/>
            <p:cNvSpPr/>
            <p:nvPr/>
          </p:nvSpPr>
          <p:spPr>
            <a:xfrm rot="10800000" flipH="1">
              <a:off x="6261735" y="2045970"/>
              <a:ext cx="609600" cy="754380"/>
            </a:xfrm>
            <a:prstGeom prst="corner">
              <a:avLst>
                <a:gd name="adj1" fmla="val 50000"/>
                <a:gd name="adj2" fmla="val 25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L-Shape 12"/>
            <p:cNvSpPr/>
            <p:nvPr/>
          </p:nvSpPr>
          <p:spPr>
            <a:xfrm rot="10800000">
              <a:off x="5629275" y="2045970"/>
              <a:ext cx="632460" cy="754380"/>
            </a:xfrm>
            <a:prstGeom prst="corner">
              <a:avLst>
                <a:gd name="adj1" fmla="val 50000"/>
                <a:gd name="adj2" fmla="val 2590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89346" y="2099310"/>
              <a:ext cx="180973" cy="685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9948874" y="3851625"/>
            <a:ext cx="332423" cy="105156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7630859" y="3134018"/>
            <a:ext cx="170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Lubrication Solenoid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487614" y="3163276"/>
            <a:ext cx="170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</a:t>
            </a:r>
          </a:p>
          <a:p>
            <a:r>
              <a:rPr lang="en-US" sz="2400" dirty="0" smtClean="0"/>
              <a:t>Solenoid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785774" y="4869822"/>
            <a:ext cx="142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Bearings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599856" y="4903185"/>
            <a:ext cx="160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Injectors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5021463" y="2747409"/>
            <a:ext cx="1986885" cy="873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7673194" y="2746612"/>
            <a:ext cx="2004206" cy="870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L-Shape 10"/>
          <p:cNvSpPr/>
          <p:nvPr/>
        </p:nvSpPr>
        <p:spPr>
          <a:xfrm rot="5400000" flipV="1">
            <a:off x="9620813" y="2702488"/>
            <a:ext cx="548639" cy="590552"/>
          </a:xfrm>
          <a:prstGeom prst="corner">
            <a:avLst>
              <a:gd name="adj1" fmla="val 38888"/>
              <a:gd name="adj2" fmla="val 305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1630681" y="2954082"/>
            <a:ext cx="2712440" cy="951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an 5"/>
          <p:cNvSpPr/>
          <p:nvPr/>
        </p:nvSpPr>
        <p:spPr>
          <a:xfrm>
            <a:off x="523312" y="2251312"/>
            <a:ext cx="1188720" cy="990600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523312" y="3260276"/>
            <a:ext cx="141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 Can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342383" y="3240244"/>
            <a:ext cx="123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Pump</a:t>
            </a:r>
            <a:endParaRPr lang="en-US" sz="2400" dirty="0"/>
          </a:p>
        </p:txBody>
      </p:sp>
      <p:sp>
        <p:nvSpPr>
          <p:cNvPr id="29" name="Cube 28"/>
          <p:cNvSpPr/>
          <p:nvPr/>
        </p:nvSpPr>
        <p:spPr>
          <a:xfrm>
            <a:off x="2704295" y="2722647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Cube 29"/>
          <p:cNvSpPr/>
          <p:nvPr/>
        </p:nvSpPr>
        <p:spPr>
          <a:xfrm>
            <a:off x="8223487" y="2497051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3959" y="2207422"/>
            <a:ext cx="168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Flowmeter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8174396" y="1978400"/>
            <a:ext cx="161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Flowmeter</a:t>
            </a:r>
            <a:endParaRPr lang="en-US" sz="2400" dirty="0"/>
          </a:p>
        </p:txBody>
      </p:sp>
      <p:sp>
        <p:nvSpPr>
          <p:cNvPr id="33" name="Cube 32"/>
          <p:cNvSpPr/>
          <p:nvPr/>
        </p:nvSpPr>
        <p:spPr>
          <a:xfrm>
            <a:off x="814201" y="4300908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4" name="Cube 33"/>
          <p:cNvSpPr/>
          <p:nvPr/>
        </p:nvSpPr>
        <p:spPr>
          <a:xfrm>
            <a:off x="2327628" y="4274635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5" name="Minus 34"/>
          <p:cNvSpPr/>
          <p:nvPr/>
        </p:nvSpPr>
        <p:spPr>
          <a:xfrm>
            <a:off x="1546243" y="4289875"/>
            <a:ext cx="565211" cy="5951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qual 35"/>
          <p:cNvSpPr/>
          <p:nvPr/>
        </p:nvSpPr>
        <p:spPr>
          <a:xfrm>
            <a:off x="3077753" y="4403188"/>
            <a:ext cx="594360" cy="39064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7165382" y="3840804"/>
            <a:ext cx="332423" cy="105156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4634341" y="4233389"/>
            <a:ext cx="1653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Bearing</a:t>
            </a:r>
          </a:p>
          <a:p>
            <a:r>
              <a:rPr lang="en-US" sz="2400" dirty="0" smtClean="0"/>
              <a:t>Lubrication </a:t>
            </a:r>
            <a:endParaRPr lang="en-US" sz="2400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0515600" cy="428602"/>
          </a:xfrm>
        </p:spPr>
        <p:txBody>
          <a:bodyPr>
            <a:noAutofit/>
          </a:bodyPr>
          <a:lstStyle/>
          <a:p>
            <a:r>
              <a:rPr lang="en-US" dirty="0" smtClean="0"/>
              <a:t>Goal: Find flow through Lubrication Solenoid</a:t>
            </a:r>
            <a:endParaRPr lang="en-US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231971" y="5650024"/>
            <a:ext cx="10515600" cy="428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On Hold because of weather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53000">
                <a:srgbClr val="FF7171"/>
              </a:gs>
              <a:gs pos="49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693863" y="6273762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20    5hr Remain               Mar 14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742542" y="4186254"/>
            <a:ext cx="914400" cy="914400"/>
            <a:chOff x="5240996" y="4038365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5240996" y="4038365"/>
              <a:ext cx="914400" cy="914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469596" y="4266965"/>
              <a:ext cx="457200" cy="457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606756" y="4075108"/>
              <a:ext cx="182880" cy="1863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616224" y="4733020"/>
              <a:ext cx="182880" cy="1863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47603" y="4422119"/>
              <a:ext cx="182880" cy="1863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263279" y="4406836"/>
              <a:ext cx="182880" cy="1863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369038" y="4163608"/>
              <a:ext cx="182880" cy="1863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386884" y="4669443"/>
              <a:ext cx="182880" cy="1863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868832" y="4151605"/>
              <a:ext cx="182880" cy="1863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855185" y="4635503"/>
              <a:ext cx="182880" cy="1863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38719" y="1446948"/>
            <a:ext cx="10048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Performed with </a:t>
            </a:r>
            <a:r>
              <a:rPr lang="en-US" sz="2800" dirty="0" smtClean="0"/>
              <a:t>kerosene at </a:t>
            </a:r>
            <a:r>
              <a:rPr lang="en-US" sz="2800" dirty="0"/>
              <a:t>Boulder Municipal with a blast tunnel </a:t>
            </a: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8" grpId="0"/>
      <p:bldP spid="43" grpId="0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3" y="-18554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49" y="1697038"/>
            <a:ext cx="10515600" cy="4683205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Schedule</a:t>
            </a:r>
          </a:p>
          <a:p>
            <a:endParaRPr lang="en-US" dirty="0"/>
          </a:p>
          <a:p>
            <a:r>
              <a:rPr lang="en-US" dirty="0" smtClean="0"/>
              <a:t>Testing </a:t>
            </a:r>
          </a:p>
          <a:p>
            <a:endParaRPr lang="en-US" dirty="0" smtClean="0"/>
          </a:p>
          <a:p>
            <a:r>
              <a:rPr lang="en-US" dirty="0" smtClean="0"/>
              <a:t>Budget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94375"/>
              </p:ext>
            </p:extLst>
          </p:nvPr>
        </p:nvGraphicFramePr>
        <p:xfrm>
          <a:off x="5121976" y="1898516"/>
          <a:ext cx="5495224" cy="31927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0844"/>
                <a:gridCol w="2694380"/>
              </a:tblGrid>
              <a:tr h="65150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Project</a:t>
                      </a:r>
                      <a:r>
                        <a:rPr lang="en-US" sz="2800" b="1" baseline="0" dirty="0" smtClean="0"/>
                        <a:t> Overview</a:t>
                      </a:r>
                    </a:p>
                    <a:p>
                      <a:pPr algn="l"/>
                      <a:r>
                        <a:rPr lang="en-US" sz="2800" b="1" baseline="0" dirty="0" smtClean="0"/>
                        <a:t>and Schedule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smtClean="0"/>
                        <a:t>Corey Wilson</a:t>
                      </a:r>
                    </a:p>
                  </a:txBody>
                  <a:tcPr/>
                </a:tc>
              </a:tr>
              <a:tr h="65150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Mechanical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Daniel Frazier</a:t>
                      </a:r>
                    </a:p>
                  </a:txBody>
                  <a:tcPr/>
                </a:tc>
              </a:tr>
              <a:tr h="65150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Software</a:t>
                      </a:r>
                      <a:r>
                        <a:rPr lang="en-US" sz="2800" b="1" baseline="0" dirty="0" smtClean="0"/>
                        <a:t> and </a:t>
                      </a:r>
                      <a:r>
                        <a:rPr lang="en-US" sz="2800" b="1" dirty="0" smtClean="0"/>
                        <a:t>Electronic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Crawford Leeds</a:t>
                      </a:r>
                      <a:endParaRPr lang="en-US" sz="2800" b="1" baseline="0" dirty="0" smtClean="0"/>
                    </a:p>
                  </a:txBody>
                  <a:tcPr/>
                </a:tc>
              </a:tr>
              <a:tr h="65150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Crawford</a:t>
                      </a:r>
                      <a:r>
                        <a:rPr lang="en-US" sz="2800" b="1" baseline="0" dirty="0" smtClean="0"/>
                        <a:t> Leeds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87BC-260B-4DD7-9A92-643C8C9A59F2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91853243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16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924314" y="2898713"/>
            <a:ext cx="7720826" cy="517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Lubrication: Calibration &amp; Error Test Results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25530" y="3106184"/>
            <a:ext cx="970185" cy="915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an 5"/>
          <p:cNvSpPr/>
          <p:nvPr/>
        </p:nvSpPr>
        <p:spPr>
          <a:xfrm>
            <a:off x="618161" y="2403413"/>
            <a:ext cx="1188720" cy="990600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616107" y="1936196"/>
            <a:ext cx="141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 Can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15098" y="3423424"/>
            <a:ext cx="123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Pump</a:t>
            </a:r>
            <a:endParaRPr lang="en-US" sz="2400" dirty="0"/>
          </a:p>
        </p:txBody>
      </p:sp>
      <p:sp>
        <p:nvSpPr>
          <p:cNvPr id="29" name="Cube 28"/>
          <p:cNvSpPr/>
          <p:nvPr/>
        </p:nvSpPr>
        <p:spPr>
          <a:xfrm>
            <a:off x="5532388" y="2669062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Cube 29"/>
          <p:cNvSpPr/>
          <p:nvPr/>
        </p:nvSpPr>
        <p:spPr>
          <a:xfrm>
            <a:off x="7329224" y="2669062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2940" y="2207397"/>
            <a:ext cx="168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Flowmeters</a:t>
            </a:r>
            <a:endParaRPr lang="en-US" sz="2400" dirty="0"/>
          </a:p>
        </p:txBody>
      </p:sp>
      <p:sp>
        <p:nvSpPr>
          <p:cNvPr id="9" name="Flowchart: Sequential Access Storage 8"/>
          <p:cNvSpPr/>
          <p:nvPr/>
        </p:nvSpPr>
        <p:spPr>
          <a:xfrm rot="10800000" flipH="1">
            <a:off x="2255659" y="2872008"/>
            <a:ext cx="668655" cy="59436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Cube 39"/>
          <p:cNvSpPr/>
          <p:nvPr/>
        </p:nvSpPr>
        <p:spPr>
          <a:xfrm>
            <a:off x="2987688" y="2058573"/>
            <a:ext cx="463325" cy="492673"/>
          </a:xfrm>
          <a:prstGeom prst="cube">
            <a:avLst>
              <a:gd name="adj" fmla="val 46733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40" idx="2"/>
            <a:endCxn id="9" idx="1"/>
          </p:cNvCxnSpPr>
          <p:nvPr/>
        </p:nvCxnSpPr>
        <p:spPr>
          <a:xfrm rot="10800000" flipV="1">
            <a:off x="2255660" y="2413172"/>
            <a:ext cx="732029" cy="756016"/>
          </a:xfrm>
          <a:prstGeom prst="curvedConnector3">
            <a:avLst>
              <a:gd name="adj1" fmla="val 13122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40" idx="4"/>
            <a:endCxn id="9" idx="1"/>
          </p:cNvCxnSpPr>
          <p:nvPr/>
        </p:nvCxnSpPr>
        <p:spPr>
          <a:xfrm flipH="1">
            <a:off x="2255659" y="2413172"/>
            <a:ext cx="978828" cy="756016"/>
          </a:xfrm>
          <a:prstGeom prst="curvedConnector5">
            <a:avLst>
              <a:gd name="adj1" fmla="val -23354"/>
              <a:gd name="adj2" fmla="val 39477"/>
              <a:gd name="adj3" fmla="val 1233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93005" y="1970907"/>
            <a:ext cx="272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1-3V Power Supply</a:t>
            </a:r>
            <a:endParaRPr lang="en-US" sz="2400" dirty="0"/>
          </a:p>
        </p:txBody>
      </p:sp>
      <p:sp>
        <p:nvSpPr>
          <p:cNvPr id="44" name="Flowchart: Direct Access Storage 43"/>
          <p:cNvSpPr/>
          <p:nvPr/>
        </p:nvSpPr>
        <p:spPr>
          <a:xfrm>
            <a:off x="3841836" y="2770542"/>
            <a:ext cx="794774" cy="309114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62083" y="2356292"/>
            <a:ext cx="168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</a:t>
            </a:r>
            <a:endParaRPr lang="en-US" sz="2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1205864" cy="428602"/>
          </a:xfrm>
        </p:spPr>
        <p:txBody>
          <a:bodyPr>
            <a:noAutofit/>
          </a:bodyPr>
          <a:lstStyle/>
          <a:p>
            <a:r>
              <a:rPr lang="en-US" dirty="0" smtClean="0"/>
              <a:t>Goal: Calibrate </a:t>
            </a:r>
            <a:r>
              <a:rPr lang="en-US" dirty="0"/>
              <a:t>f</a:t>
            </a:r>
            <a:r>
              <a:rPr lang="en-US" dirty="0" smtClean="0"/>
              <a:t>lowmeters and calculate test error</a:t>
            </a:r>
            <a:endParaRPr lang="en-US" dirty="0"/>
          </a:p>
        </p:txBody>
      </p:sp>
      <p:sp>
        <p:nvSpPr>
          <p:cNvPr id="53" name="Equal 52"/>
          <p:cNvSpPr/>
          <p:nvPr/>
        </p:nvSpPr>
        <p:spPr>
          <a:xfrm>
            <a:off x="2690508" y="4931537"/>
            <a:ext cx="594360" cy="39064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84868" y="4623622"/>
            <a:ext cx="196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Relative Flowmeter Error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86553" y="1527687"/>
            <a:ext cx="10001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Performed </a:t>
            </a:r>
            <a:r>
              <a:rPr lang="en-US" sz="2800" dirty="0" smtClean="0"/>
              <a:t>in Dr. Starkey’s lab with fire extinguisher</a:t>
            </a:r>
            <a:endParaRPr lang="en-US" sz="2800" dirty="0"/>
          </a:p>
        </p:txBody>
      </p:sp>
      <p:sp>
        <p:nvSpPr>
          <p:cNvPr id="38" name="Cube 37"/>
          <p:cNvSpPr/>
          <p:nvPr/>
        </p:nvSpPr>
        <p:spPr>
          <a:xfrm>
            <a:off x="446685" y="4855537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8" name="Cube 47"/>
          <p:cNvSpPr/>
          <p:nvPr/>
        </p:nvSpPr>
        <p:spPr>
          <a:xfrm>
            <a:off x="1960112" y="4829264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9" name="Minus 48"/>
          <p:cNvSpPr/>
          <p:nvPr/>
        </p:nvSpPr>
        <p:spPr>
          <a:xfrm>
            <a:off x="1178727" y="4829264"/>
            <a:ext cx="565211" cy="5951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0388126" y="1468119"/>
            <a:ext cx="170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250ml Graduated Cylinder</a:t>
            </a:r>
            <a:endParaRPr lang="en-US" sz="2400" dirty="0"/>
          </a:p>
        </p:txBody>
      </p:sp>
      <p:sp>
        <p:nvSpPr>
          <p:cNvPr id="58" name="Can 57"/>
          <p:cNvSpPr/>
          <p:nvPr/>
        </p:nvSpPr>
        <p:spPr>
          <a:xfrm>
            <a:off x="10645140" y="2977119"/>
            <a:ext cx="400340" cy="1726254"/>
          </a:xfrm>
          <a:prstGeom prst="can">
            <a:avLst/>
          </a:prstGeom>
          <a:gradFill flip="none" rotWithShape="1">
            <a:gsLst>
              <a:gs pos="19000">
                <a:schemeClr val="bg1"/>
              </a:gs>
              <a:gs pos="23000">
                <a:srgbClr val="BF9000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TextBox 58"/>
          <p:cNvSpPr txBox="1"/>
          <p:nvPr/>
        </p:nvSpPr>
        <p:spPr>
          <a:xfrm>
            <a:off x="5838232" y="3981704"/>
            <a:ext cx="851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Pulses/Quantity=Calibration Factor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32693"/>
              </p:ext>
            </p:extLst>
          </p:nvPr>
        </p:nvGraphicFramePr>
        <p:xfrm>
          <a:off x="5838232" y="4438760"/>
          <a:ext cx="45154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88"/>
                <a:gridCol w="1449730"/>
                <a:gridCol w="1558849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Omega 601b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Equflow</a:t>
                      </a:r>
                      <a:r>
                        <a:rPr lang="en-US" b="1" dirty="0" smtClean="0"/>
                        <a:t> 0045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Tested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Manufacturer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36000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110000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Lubrication: Calibration &amp; Error Test Results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388126" y="1468119"/>
            <a:ext cx="170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250ml Graduated Cylinder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924314" y="2898713"/>
            <a:ext cx="7720826" cy="517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1725530" y="3106184"/>
            <a:ext cx="970185" cy="915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an 5"/>
          <p:cNvSpPr/>
          <p:nvPr/>
        </p:nvSpPr>
        <p:spPr>
          <a:xfrm>
            <a:off x="618161" y="2403413"/>
            <a:ext cx="1188720" cy="990600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616107" y="1936196"/>
            <a:ext cx="141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 Can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15098" y="3423424"/>
            <a:ext cx="123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Pump</a:t>
            </a:r>
            <a:endParaRPr lang="en-US" sz="2400" dirty="0"/>
          </a:p>
        </p:txBody>
      </p:sp>
      <p:sp>
        <p:nvSpPr>
          <p:cNvPr id="29" name="Cube 28"/>
          <p:cNvSpPr/>
          <p:nvPr/>
        </p:nvSpPr>
        <p:spPr>
          <a:xfrm>
            <a:off x="5532388" y="2669062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Cube 29"/>
          <p:cNvSpPr/>
          <p:nvPr/>
        </p:nvSpPr>
        <p:spPr>
          <a:xfrm>
            <a:off x="7329224" y="2669062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2940" y="2207397"/>
            <a:ext cx="168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Flowmeters</a:t>
            </a:r>
            <a:endParaRPr lang="en-US" sz="2400" dirty="0"/>
          </a:p>
        </p:txBody>
      </p:sp>
      <p:sp>
        <p:nvSpPr>
          <p:cNvPr id="33" name="Cube 32"/>
          <p:cNvSpPr/>
          <p:nvPr/>
        </p:nvSpPr>
        <p:spPr>
          <a:xfrm>
            <a:off x="446685" y="4855537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4" name="Cube 33"/>
          <p:cNvSpPr/>
          <p:nvPr/>
        </p:nvSpPr>
        <p:spPr>
          <a:xfrm>
            <a:off x="1960112" y="4829264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5" name="Minus 34"/>
          <p:cNvSpPr/>
          <p:nvPr/>
        </p:nvSpPr>
        <p:spPr>
          <a:xfrm>
            <a:off x="1178727" y="4829264"/>
            <a:ext cx="565211" cy="5951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qual 35"/>
          <p:cNvSpPr/>
          <p:nvPr/>
        </p:nvSpPr>
        <p:spPr>
          <a:xfrm>
            <a:off x="4078119" y="4956452"/>
            <a:ext cx="594360" cy="39064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36610" y="4944109"/>
            <a:ext cx="3459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Error</a:t>
            </a:r>
            <a:endParaRPr lang="en-US" sz="2400" b="1" dirty="0"/>
          </a:p>
        </p:txBody>
      </p:sp>
      <p:sp>
        <p:nvSpPr>
          <p:cNvPr id="9" name="Flowchart: Sequential Access Storage 8"/>
          <p:cNvSpPr/>
          <p:nvPr/>
        </p:nvSpPr>
        <p:spPr>
          <a:xfrm rot="10800000" flipH="1">
            <a:off x="2255659" y="2872008"/>
            <a:ext cx="668655" cy="59436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Can 38"/>
          <p:cNvSpPr/>
          <p:nvPr/>
        </p:nvSpPr>
        <p:spPr>
          <a:xfrm>
            <a:off x="10645140" y="2977119"/>
            <a:ext cx="400340" cy="1726254"/>
          </a:xfrm>
          <a:prstGeom prst="can">
            <a:avLst/>
          </a:prstGeom>
          <a:gradFill flip="none" rotWithShape="1">
            <a:gsLst>
              <a:gs pos="19000">
                <a:schemeClr val="bg1"/>
              </a:gs>
              <a:gs pos="23000">
                <a:srgbClr val="BF9000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Cube 39"/>
          <p:cNvSpPr/>
          <p:nvPr/>
        </p:nvSpPr>
        <p:spPr>
          <a:xfrm>
            <a:off x="2987688" y="2058573"/>
            <a:ext cx="463325" cy="492673"/>
          </a:xfrm>
          <a:prstGeom prst="cube">
            <a:avLst>
              <a:gd name="adj" fmla="val 46733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40" idx="2"/>
            <a:endCxn id="9" idx="1"/>
          </p:cNvCxnSpPr>
          <p:nvPr/>
        </p:nvCxnSpPr>
        <p:spPr>
          <a:xfrm rot="10800000" flipV="1">
            <a:off x="2255660" y="2413172"/>
            <a:ext cx="732029" cy="756016"/>
          </a:xfrm>
          <a:prstGeom prst="curvedConnector3">
            <a:avLst>
              <a:gd name="adj1" fmla="val 13122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40" idx="4"/>
            <a:endCxn id="9" idx="1"/>
          </p:cNvCxnSpPr>
          <p:nvPr/>
        </p:nvCxnSpPr>
        <p:spPr>
          <a:xfrm flipH="1">
            <a:off x="2255659" y="2413172"/>
            <a:ext cx="978828" cy="756016"/>
          </a:xfrm>
          <a:prstGeom prst="curvedConnector5">
            <a:avLst>
              <a:gd name="adj1" fmla="val -23354"/>
              <a:gd name="adj2" fmla="val 39477"/>
              <a:gd name="adj3" fmla="val 1233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93005" y="1970907"/>
            <a:ext cx="272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1-3V Power Supply</a:t>
            </a:r>
            <a:endParaRPr lang="en-US" sz="2400" dirty="0"/>
          </a:p>
        </p:txBody>
      </p:sp>
      <p:sp>
        <p:nvSpPr>
          <p:cNvPr id="44" name="Flowchart: Direct Access Storage 43"/>
          <p:cNvSpPr/>
          <p:nvPr/>
        </p:nvSpPr>
        <p:spPr>
          <a:xfrm>
            <a:off x="3841836" y="2770542"/>
            <a:ext cx="794774" cy="309114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62083" y="2356292"/>
            <a:ext cx="168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</a:t>
            </a:r>
            <a:endParaRPr lang="en-US" sz="2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1205864" cy="428602"/>
          </a:xfrm>
        </p:spPr>
        <p:txBody>
          <a:bodyPr>
            <a:noAutofit/>
          </a:bodyPr>
          <a:lstStyle/>
          <a:p>
            <a:r>
              <a:rPr lang="en-US" dirty="0" smtClean="0"/>
              <a:t>Goal: Calibrate flowmeters and calculate test error</a:t>
            </a:r>
            <a:endParaRPr lang="en-US" dirty="0"/>
          </a:p>
        </p:txBody>
      </p:sp>
      <p:sp>
        <p:nvSpPr>
          <p:cNvPr id="3" name="Plus 2"/>
          <p:cNvSpPr/>
          <p:nvPr/>
        </p:nvSpPr>
        <p:spPr>
          <a:xfrm>
            <a:off x="2781474" y="4892966"/>
            <a:ext cx="539289" cy="5180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9624" y="4638787"/>
                <a:ext cx="589264" cy="815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24" y="4638787"/>
                <a:ext cx="589264" cy="8154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576449" y="4176732"/>
            <a:ext cx="273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Calibration Error</a:t>
            </a:r>
            <a:endParaRPr lang="en-US" sz="2400" b="1" dirty="0"/>
          </a:p>
        </p:txBody>
      </p:sp>
      <p:sp>
        <p:nvSpPr>
          <p:cNvPr id="7" name="Block Arc 6"/>
          <p:cNvSpPr/>
          <p:nvPr/>
        </p:nvSpPr>
        <p:spPr>
          <a:xfrm rot="5400000">
            <a:off x="2040948" y="4951666"/>
            <a:ext cx="972055" cy="346297"/>
          </a:xfrm>
          <a:prstGeom prst="blockArc">
            <a:avLst>
              <a:gd name="adj1" fmla="val 10800000"/>
              <a:gd name="adj2" fmla="val 21429253"/>
              <a:gd name="adj3" fmla="val 194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Block Arc 48"/>
          <p:cNvSpPr/>
          <p:nvPr/>
        </p:nvSpPr>
        <p:spPr>
          <a:xfrm rot="16200000">
            <a:off x="-62202" y="4951666"/>
            <a:ext cx="972055" cy="346297"/>
          </a:xfrm>
          <a:prstGeom prst="blockArc">
            <a:avLst>
              <a:gd name="adj1" fmla="val 10800000"/>
              <a:gd name="adj2" fmla="val 21429253"/>
              <a:gd name="adj3" fmla="val 194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2175" y="4203375"/>
            <a:ext cx="2229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Relative Error</a:t>
            </a:r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386553" y="1527687"/>
            <a:ext cx="10001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Performed </a:t>
            </a:r>
            <a:r>
              <a:rPr lang="en-US" sz="2800" dirty="0" smtClean="0"/>
              <a:t>in Dr. Starkey’s </a:t>
            </a:r>
            <a:r>
              <a:rPr lang="en-US" sz="2800" dirty="0"/>
              <a:t>lab with fire </a:t>
            </a:r>
            <a:r>
              <a:rPr lang="en-US" sz="2800" dirty="0" smtClean="0"/>
              <a:t>extinguisher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838232" y="3981704"/>
            <a:ext cx="851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Pulses/Quantity=Calibration Factor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61350"/>
              </p:ext>
            </p:extLst>
          </p:nvPr>
        </p:nvGraphicFramePr>
        <p:xfrm>
          <a:off x="5838232" y="4438760"/>
          <a:ext cx="45154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88"/>
                <a:gridCol w="1449730"/>
                <a:gridCol w="1558849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Omega 601b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Equflow</a:t>
                      </a:r>
                      <a:r>
                        <a:rPr lang="en-US" b="1" dirty="0" smtClean="0"/>
                        <a:t> 0045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Tested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Manufacturer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36000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110000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86973"/>
            <a:ext cx="2743200" cy="365125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Lubrication: Calibration &amp; Error Test Results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264450" y="2877370"/>
            <a:ext cx="170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250ml Graduated Cylinder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924314" y="2898713"/>
            <a:ext cx="6847935" cy="527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1725530" y="3106184"/>
            <a:ext cx="970185" cy="915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Can 5"/>
          <p:cNvSpPr/>
          <p:nvPr/>
        </p:nvSpPr>
        <p:spPr>
          <a:xfrm>
            <a:off x="618161" y="2403413"/>
            <a:ext cx="1188720" cy="990600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616107" y="1936196"/>
            <a:ext cx="141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 Can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15098" y="3423424"/>
            <a:ext cx="123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Pump</a:t>
            </a:r>
            <a:endParaRPr lang="en-US" sz="2400" dirty="0"/>
          </a:p>
        </p:txBody>
      </p:sp>
      <p:sp>
        <p:nvSpPr>
          <p:cNvPr id="29" name="Cube 28"/>
          <p:cNvSpPr/>
          <p:nvPr/>
        </p:nvSpPr>
        <p:spPr>
          <a:xfrm>
            <a:off x="5532388" y="2669062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Cube 29"/>
          <p:cNvSpPr/>
          <p:nvPr/>
        </p:nvSpPr>
        <p:spPr>
          <a:xfrm>
            <a:off x="7329224" y="2669062"/>
            <a:ext cx="565211" cy="5952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2940" y="2207397"/>
            <a:ext cx="168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Flowmeters</a:t>
            </a:r>
            <a:endParaRPr lang="en-US" sz="2400" dirty="0"/>
          </a:p>
        </p:txBody>
      </p:sp>
      <p:sp>
        <p:nvSpPr>
          <p:cNvPr id="9" name="Flowchart: Sequential Access Storage 8"/>
          <p:cNvSpPr/>
          <p:nvPr/>
        </p:nvSpPr>
        <p:spPr>
          <a:xfrm rot="10800000" flipH="1">
            <a:off x="2255659" y="2872008"/>
            <a:ext cx="668655" cy="59436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Can 38"/>
          <p:cNvSpPr/>
          <p:nvPr/>
        </p:nvSpPr>
        <p:spPr>
          <a:xfrm>
            <a:off x="9804323" y="3016217"/>
            <a:ext cx="400340" cy="1726254"/>
          </a:xfrm>
          <a:prstGeom prst="can">
            <a:avLst/>
          </a:prstGeom>
          <a:gradFill flip="none" rotWithShape="1">
            <a:gsLst>
              <a:gs pos="19000">
                <a:schemeClr val="bg1"/>
              </a:gs>
              <a:gs pos="23000">
                <a:srgbClr val="BF9000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Cube 39"/>
          <p:cNvSpPr/>
          <p:nvPr/>
        </p:nvSpPr>
        <p:spPr>
          <a:xfrm>
            <a:off x="2987688" y="2058573"/>
            <a:ext cx="463325" cy="492673"/>
          </a:xfrm>
          <a:prstGeom prst="cube">
            <a:avLst>
              <a:gd name="adj" fmla="val 46733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40" idx="2"/>
            <a:endCxn id="9" idx="1"/>
          </p:cNvCxnSpPr>
          <p:nvPr/>
        </p:nvCxnSpPr>
        <p:spPr>
          <a:xfrm rot="10800000" flipV="1">
            <a:off x="2255660" y="2413172"/>
            <a:ext cx="732029" cy="756016"/>
          </a:xfrm>
          <a:prstGeom prst="curvedConnector3">
            <a:avLst>
              <a:gd name="adj1" fmla="val 13122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40" idx="4"/>
            <a:endCxn id="9" idx="1"/>
          </p:cNvCxnSpPr>
          <p:nvPr/>
        </p:nvCxnSpPr>
        <p:spPr>
          <a:xfrm flipH="1">
            <a:off x="2255659" y="2413172"/>
            <a:ext cx="978828" cy="756016"/>
          </a:xfrm>
          <a:prstGeom prst="curvedConnector5">
            <a:avLst>
              <a:gd name="adj1" fmla="val -23354"/>
              <a:gd name="adj2" fmla="val 39477"/>
              <a:gd name="adj3" fmla="val 1233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93005" y="1970907"/>
            <a:ext cx="272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1-3V Power Supply</a:t>
            </a:r>
            <a:endParaRPr lang="en-US" sz="2400" dirty="0"/>
          </a:p>
        </p:txBody>
      </p:sp>
      <p:sp>
        <p:nvSpPr>
          <p:cNvPr id="44" name="Flowchart: Direct Access Storage 43"/>
          <p:cNvSpPr/>
          <p:nvPr/>
        </p:nvSpPr>
        <p:spPr>
          <a:xfrm>
            <a:off x="3841836" y="2770542"/>
            <a:ext cx="794774" cy="309114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62083" y="2356292"/>
            <a:ext cx="168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</a:t>
            </a:r>
            <a:endParaRPr lang="en-US" sz="2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1205864" cy="428602"/>
          </a:xfrm>
        </p:spPr>
        <p:txBody>
          <a:bodyPr>
            <a:noAutofit/>
          </a:bodyPr>
          <a:lstStyle/>
          <a:p>
            <a:r>
              <a:rPr lang="en-US" dirty="0" smtClean="0"/>
              <a:t>Goal: Calibrate flowmeters and calculate test error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81000">
                <a:srgbClr val="FF7171"/>
              </a:gs>
              <a:gs pos="76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7628634" y="6249528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20    10hr Remain              Mar 14</a:t>
            </a:r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6703752" y="4856756"/>
            <a:ext cx="5005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0.07mL/s</a:t>
            </a:r>
          </a:p>
          <a:p>
            <a:r>
              <a:rPr lang="en-US" sz="2800" b="1" dirty="0" smtClean="0"/>
              <a:t>2% of Max Achievable Throttle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29540" y="4871201"/>
            <a:ext cx="2904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0.001</a:t>
            </a:r>
            <a:r>
              <a:rPr lang="en-US" sz="2800" b="1" dirty="0" smtClean="0">
                <a:solidFill>
                  <a:schemeClr val="dk1"/>
                </a:solidFill>
              </a:rPr>
              <a:t>±0.046</a:t>
            </a:r>
            <a:r>
              <a:rPr lang="en-US" sz="2800" b="1" dirty="0" smtClean="0"/>
              <a:t>mL/s</a:t>
            </a:r>
            <a:endParaRPr lang="en-US" sz="2800" b="1" dirty="0"/>
          </a:p>
        </p:txBody>
      </p:sp>
      <p:sp>
        <p:nvSpPr>
          <p:cNvPr id="58" name="Rectangle 57"/>
          <p:cNvSpPr/>
          <p:nvPr/>
        </p:nvSpPr>
        <p:spPr>
          <a:xfrm>
            <a:off x="386553" y="1527687"/>
            <a:ext cx="10001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Performed </a:t>
            </a:r>
            <a:r>
              <a:rPr lang="en-US" sz="2800" dirty="0" smtClean="0"/>
              <a:t>in Dr. Starkey’s </a:t>
            </a:r>
            <a:r>
              <a:rPr lang="en-US" sz="2800" dirty="0"/>
              <a:t>lab with fire </a:t>
            </a:r>
            <a:r>
              <a:rPr lang="en-US" sz="2800" dirty="0" smtClean="0"/>
              <a:t>extinguisher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3311874" y="4904299"/>
            <a:ext cx="2904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0.014</a:t>
            </a:r>
            <a:r>
              <a:rPr lang="en-US" sz="2800" b="1" dirty="0" smtClean="0">
                <a:solidFill>
                  <a:schemeClr val="dk1"/>
                </a:solidFill>
              </a:rPr>
              <a:t>±0.011</a:t>
            </a:r>
            <a:r>
              <a:rPr lang="en-US" sz="2800" b="1" dirty="0" smtClean="0"/>
              <a:t>mL/s</a:t>
            </a:r>
            <a:endParaRPr lang="en-US" sz="2800" b="1" dirty="0"/>
          </a:p>
        </p:txBody>
      </p:sp>
      <p:sp>
        <p:nvSpPr>
          <p:cNvPr id="70" name="Rectangle 69"/>
          <p:cNvSpPr/>
          <p:nvPr/>
        </p:nvSpPr>
        <p:spPr>
          <a:xfrm>
            <a:off x="6488198" y="3611729"/>
            <a:ext cx="3234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45 Tests, 6 most refined procedures</a:t>
            </a:r>
            <a:endParaRPr lang="en-US" sz="2800" b="1" dirty="0"/>
          </a:p>
        </p:txBody>
      </p:sp>
      <p:sp>
        <p:nvSpPr>
          <p:cNvPr id="74" name="Equal 73"/>
          <p:cNvSpPr/>
          <p:nvPr/>
        </p:nvSpPr>
        <p:spPr>
          <a:xfrm>
            <a:off x="5992940" y="4936451"/>
            <a:ext cx="594360" cy="39064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Plus 74"/>
          <p:cNvSpPr/>
          <p:nvPr/>
        </p:nvSpPr>
        <p:spPr>
          <a:xfrm>
            <a:off x="2781474" y="4892966"/>
            <a:ext cx="539289" cy="51804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397205" y="4221867"/>
            <a:ext cx="273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Calibration Error</a:t>
            </a:r>
            <a:endParaRPr lang="en-US" sz="2400" b="1" dirty="0"/>
          </a:p>
        </p:txBody>
      </p:sp>
      <p:sp>
        <p:nvSpPr>
          <p:cNvPr id="77" name="Rectangle 76"/>
          <p:cNvSpPr/>
          <p:nvPr/>
        </p:nvSpPr>
        <p:spPr>
          <a:xfrm>
            <a:off x="552175" y="4203375"/>
            <a:ext cx="2229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Relative Error</a:t>
            </a:r>
            <a:endParaRPr lang="en-US" sz="2400" b="1" dirty="0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Lubrication: Remaining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80" y="1340056"/>
            <a:ext cx="6097285" cy="45578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Engine Testing</a:t>
            </a:r>
          </a:p>
          <a:p>
            <a:r>
              <a:rPr lang="en-US" dirty="0" smtClean="0"/>
              <a:t>Analyze data</a:t>
            </a:r>
          </a:p>
          <a:p>
            <a:r>
              <a:rPr lang="en-US" dirty="0" smtClean="0"/>
              <a:t>Prove ECU can operate		 lubrication system (CPR.2)</a:t>
            </a:r>
          </a:p>
          <a:p>
            <a:pPr lvl="1"/>
            <a:r>
              <a:rPr lang="en-US" dirty="0" smtClean="0"/>
              <a:t>Drive pump with ECU</a:t>
            </a:r>
          </a:p>
          <a:p>
            <a:pPr lvl="1"/>
            <a:r>
              <a:rPr lang="en-US" dirty="0" smtClean="0"/>
              <a:t>Check flow rate produced</a:t>
            </a:r>
          </a:p>
          <a:p>
            <a:pPr lvl="1"/>
            <a:r>
              <a:rPr lang="en-US" dirty="0" smtClean="0"/>
              <a:t>Test in Dr. Starkey Lab </a:t>
            </a:r>
            <a:r>
              <a:rPr lang="en-US" dirty="0"/>
              <a:t>with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fire </a:t>
            </a:r>
            <a:r>
              <a:rPr lang="en-US" dirty="0"/>
              <a:t>extinguisher</a:t>
            </a:r>
          </a:p>
          <a:p>
            <a:r>
              <a:rPr lang="en-US" dirty="0" smtClean="0"/>
              <a:t>Predicted 30 hours, has taken 60 so far</a:t>
            </a:r>
          </a:p>
          <a:p>
            <a:pPr lvl="1"/>
            <a:r>
              <a:rPr lang="en-US" dirty="0" smtClean="0"/>
              <a:t>15 hours to go</a:t>
            </a:r>
          </a:p>
          <a:p>
            <a:pPr lvl="1"/>
            <a:r>
              <a:rPr lang="en-US" dirty="0" smtClean="0"/>
              <a:t>Not a scheduling problem</a:t>
            </a:r>
          </a:p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267983" y="1059281"/>
            <a:ext cx="6658054" cy="3048674"/>
            <a:chOff x="3493462" y="1286845"/>
            <a:chExt cx="8330623" cy="3924424"/>
          </a:xfrm>
        </p:grpSpPr>
        <p:sp>
          <p:nvSpPr>
            <p:cNvPr id="36" name="TextBox 35"/>
            <p:cNvSpPr txBox="1"/>
            <p:nvPr/>
          </p:nvSpPr>
          <p:spPr>
            <a:xfrm>
              <a:off x="3493462" y="3590442"/>
              <a:ext cx="1704386" cy="130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250ml Graduated Cylinder</a:t>
              </a:r>
              <a:endParaRPr lang="en-US" sz="2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90097" y="2731247"/>
              <a:ext cx="3348720" cy="457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91312" y="2938718"/>
              <a:ext cx="970185" cy="915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80880" y="3255958"/>
              <a:ext cx="1232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Pump</a:t>
              </a:r>
              <a:endParaRPr lang="en-US" sz="2400" dirty="0"/>
            </a:p>
          </p:txBody>
        </p:sp>
        <p:sp>
          <p:nvSpPr>
            <p:cNvPr id="46" name="Flowchart: Sequential Access Storage 45"/>
            <p:cNvSpPr/>
            <p:nvPr/>
          </p:nvSpPr>
          <p:spPr>
            <a:xfrm rot="10800000" flipH="1">
              <a:off x="5921441" y="2704542"/>
              <a:ext cx="668655" cy="594360"/>
            </a:xfrm>
            <a:prstGeom prst="flowChartMagneticTap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Can 46"/>
            <p:cNvSpPr/>
            <p:nvPr/>
          </p:nvSpPr>
          <p:spPr>
            <a:xfrm>
              <a:off x="5055866" y="3096796"/>
              <a:ext cx="400340" cy="2019198"/>
            </a:xfrm>
            <a:prstGeom prst="can">
              <a:avLst/>
            </a:prstGeom>
            <a:gradFill flip="none" rotWithShape="1">
              <a:gsLst>
                <a:gs pos="19000">
                  <a:schemeClr val="bg1"/>
                </a:gs>
                <a:gs pos="23000">
                  <a:srgbClr val="BF9000"/>
                </a:gs>
              </a:gsLst>
              <a:lin ang="54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Cube 47"/>
            <p:cNvSpPr/>
            <p:nvPr/>
          </p:nvSpPr>
          <p:spPr>
            <a:xfrm>
              <a:off x="6653470" y="1630477"/>
              <a:ext cx="779274" cy="753304"/>
            </a:xfrm>
            <a:prstGeom prst="cube">
              <a:avLst>
                <a:gd name="adj" fmla="val 6646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urved Connector 48"/>
            <p:cNvCxnSpPr>
              <a:stCxn id="48" idx="2"/>
              <a:endCxn id="46" idx="1"/>
            </p:cNvCxnSpPr>
            <p:nvPr/>
          </p:nvCxnSpPr>
          <p:spPr>
            <a:xfrm rot="10800000" flipV="1">
              <a:off x="5921442" y="2257486"/>
              <a:ext cx="732029" cy="744236"/>
            </a:xfrm>
            <a:prstGeom prst="curvedConnector3">
              <a:avLst>
                <a:gd name="adj1" fmla="val 13122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>
              <a:stCxn id="48" idx="4"/>
              <a:endCxn id="46" idx="1"/>
            </p:cNvCxnSpPr>
            <p:nvPr/>
          </p:nvCxnSpPr>
          <p:spPr>
            <a:xfrm flipH="1">
              <a:off x="5921441" y="2257486"/>
              <a:ext cx="1010589" cy="744236"/>
            </a:xfrm>
            <a:prstGeom prst="curvedConnector5">
              <a:avLst>
                <a:gd name="adj1" fmla="val -22620"/>
                <a:gd name="adj2" fmla="val 38519"/>
                <a:gd name="adj3" fmla="val 10301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488118" y="1286845"/>
              <a:ext cx="2726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ECU</a:t>
              </a:r>
              <a:endParaRPr lang="en-US" sz="2400" dirty="0"/>
            </a:p>
          </p:txBody>
        </p:sp>
        <p:sp>
          <p:nvSpPr>
            <p:cNvPr id="52" name="Flowchart: Direct Access Storage 51"/>
            <p:cNvSpPr/>
            <p:nvPr/>
          </p:nvSpPr>
          <p:spPr>
            <a:xfrm>
              <a:off x="7507618" y="2603076"/>
              <a:ext cx="794774" cy="309114"/>
            </a:xfrm>
            <a:prstGeom prst="flowChartMagneticDru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94122" y="2124084"/>
              <a:ext cx="1684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Filter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49090" y="3199707"/>
              <a:ext cx="1700816" cy="91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Lubrication Solenoid</a:t>
              </a:r>
              <a:endParaRPr lang="en-US" sz="20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637826" y="3224713"/>
              <a:ext cx="601980" cy="594360"/>
            </a:xfrm>
            <a:prstGeom prst="rect">
              <a:avLst/>
            </a:prstGeom>
            <a:solidFill>
              <a:srgbClr val="CC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L-Shape 57"/>
            <p:cNvSpPr/>
            <p:nvPr/>
          </p:nvSpPr>
          <p:spPr>
            <a:xfrm rot="5400000" flipV="1">
              <a:off x="9464473" y="2651309"/>
              <a:ext cx="548639" cy="590552"/>
            </a:xfrm>
            <a:prstGeom prst="corner">
              <a:avLst>
                <a:gd name="adj1" fmla="val 38888"/>
                <a:gd name="adj2" fmla="val 3055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Down Arrow 58"/>
            <p:cNvSpPr/>
            <p:nvPr/>
          </p:nvSpPr>
          <p:spPr>
            <a:xfrm>
              <a:off x="9772604" y="3846301"/>
              <a:ext cx="332423" cy="1051560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123269" y="3819073"/>
              <a:ext cx="1700816" cy="130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Engine Lubrication Tubing</a:t>
              </a:r>
              <a:endParaRPr lang="en-US" sz="2000" dirty="0"/>
            </a:p>
          </p:txBody>
        </p:sp>
        <p:pic>
          <p:nvPicPr>
            <p:cNvPr id="1026" name="Picture 2" descr="http://www.clipartbest.com/cliparts/bTy/dzg/bTydzgjT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794" y="3843539"/>
              <a:ext cx="1271022" cy="1367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Curved Connector 64"/>
            <p:cNvCxnSpPr>
              <a:stCxn id="48" idx="5"/>
              <a:endCxn id="57" idx="0"/>
            </p:cNvCxnSpPr>
            <p:nvPr/>
          </p:nvCxnSpPr>
          <p:spPr>
            <a:xfrm>
              <a:off x="7432744" y="1756772"/>
              <a:ext cx="2506072" cy="1467941"/>
            </a:xfrm>
            <a:prstGeom prst="curved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>
              <a:stCxn id="48" idx="5"/>
            </p:cNvCxnSpPr>
            <p:nvPr/>
          </p:nvCxnSpPr>
          <p:spPr>
            <a:xfrm>
              <a:off x="7432744" y="1756772"/>
              <a:ext cx="2306048" cy="146413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43564" y="4251082"/>
                <a:ext cx="3276923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𝐹𝑢𝑒𝑙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𝐷𝑒𝑙𝑖𝑣𝑒𝑟𝑒𝑑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𝑇𝑖𝑚𝑒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𝑅𝑎𝑡𝑒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564" y="4251082"/>
                <a:ext cx="3276923" cy="5843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9638366" y="1235321"/>
            <a:ext cx="2249933" cy="6661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Fully integrated </a:t>
            </a:r>
            <a:r>
              <a:rPr lang="en-US" sz="2400" b="1" dirty="0"/>
              <a:t>e</a:t>
            </a:r>
            <a:r>
              <a:rPr lang="en-US" sz="2400" b="1" dirty="0" smtClean="0"/>
              <a:t>ngine test</a:t>
            </a:r>
            <a:endParaRPr lang="en-US" sz="24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9741980" y="3840328"/>
            <a:ext cx="2146320" cy="702763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Engine simulation with </a:t>
            </a:r>
            <a:r>
              <a:rPr lang="en-US" b="1" dirty="0" err="1" smtClean="0"/>
              <a:t>Labview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9693739" y="2381088"/>
            <a:ext cx="2194560" cy="7576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Mock engine test with hardware</a:t>
            </a:r>
            <a:endParaRPr lang="en-US" sz="2000" b="1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872374" y="4615249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5852090" y="3793973"/>
            <a:ext cx="3150614" cy="761475"/>
          </a:xfrm>
          <a:prstGeom prst="round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Construction</a:t>
            </a:r>
            <a:endParaRPr lang="en-US" sz="24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2255134" y="4920491"/>
            <a:ext cx="2607619" cy="66968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Seal &amp; Flow</a:t>
            </a:r>
          </a:p>
          <a:p>
            <a:pPr algn="ctr"/>
            <a:r>
              <a:rPr lang="en-US" sz="2400" b="1" dirty="0" smtClean="0"/>
              <a:t> Rate Checks </a:t>
            </a:r>
            <a:endParaRPr lang="en-US" sz="24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1375596" y="3781616"/>
            <a:ext cx="3197504" cy="72099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Lubrication Flowrate Data Collection</a:t>
            </a:r>
            <a:endParaRPr lang="en-US" sz="24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5180809" y="4926445"/>
            <a:ext cx="2437392" cy="6936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</a:t>
            </a:r>
          </a:p>
          <a:p>
            <a:pPr algn="ctr"/>
            <a:r>
              <a:rPr lang="en-US" sz="2400" b="1" dirty="0" smtClean="0"/>
              <a:t>Chip Tests</a:t>
            </a:r>
            <a:endParaRPr lang="en-US" sz="24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7765528" y="4926445"/>
            <a:ext cx="2356666" cy="6936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 Function Development</a:t>
            </a:r>
            <a:endParaRPr lang="en-US" sz="2400" b="1" dirty="0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027116" y="4698540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1</a:t>
            </a:r>
            <a:endParaRPr lang="en-US" sz="28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4333583" y="2381088"/>
            <a:ext cx="4659374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Drive mechanical components with ECU/ESB</a:t>
            </a:r>
            <a:endParaRPr lang="en-US" sz="2400" b="1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154528" y="1206763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3</a:t>
            </a:r>
            <a:endParaRPr lang="en-US" sz="2800" b="1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154528" y="2287259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2</a:t>
            </a:r>
            <a:endParaRPr lang="en-US" sz="2800" b="1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4318085" y="3207662"/>
            <a:ext cx="1742130" cy="1699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0"/>
          </p:cNvCxnSpPr>
          <p:nvPr/>
        </p:nvCxnSpPr>
        <p:spPr>
          <a:xfrm flipV="1">
            <a:off x="6399505" y="4583037"/>
            <a:ext cx="263765" cy="3434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5" idx="0"/>
          </p:cNvCxnSpPr>
          <p:nvPr/>
        </p:nvCxnSpPr>
        <p:spPr>
          <a:xfrm flipH="1" flipV="1">
            <a:off x="8599049" y="4567103"/>
            <a:ext cx="344812" cy="3593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1" idx="0"/>
          </p:cNvCxnSpPr>
          <p:nvPr/>
        </p:nvCxnSpPr>
        <p:spPr>
          <a:xfrm flipH="1" flipV="1">
            <a:off x="7151556" y="3187469"/>
            <a:ext cx="275841" cy="606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432707" y="3207662"/>
            <a:ext cx="1140393" cy="5334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7" idx="0"/>
          </p:cNvCxnSpPr>
          <p:nvPr/>
        </p:nvCxnSpPr>
        <p:spPr>
          <a:xfrm flipH="1" flipV="1">
            <a:off x="6663269" y="2034242"/>
            <a:ext cx="1" cy="3468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073614" y="4731208"/>
            <a:ext cx="10998472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54528" y="2320679"/>
            <a:ext cx="10917557" cy="936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154528" y="1180387"/>
            <a:ext cx="10911517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9064072" y="2575846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9064071" y="1386804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150686" y="4053690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868541" y="5770423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68746" y="5573108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MSR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40257" y="4430331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TRR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868541" y="222360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-736" y="2038683"/>
            <a:ext cx="88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Spring Break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875317" y="114176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36" y="1003165"/>
            <a:ext cx="9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April 20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999543" y="5929474"/>
            <a:ext cx="783258" cy="1225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571138" y="5945190"/>
            <a:ext cx="783258" cy="12251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120253" y="5923138"/>
            <a:ext cx="783258" cy="12251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809537" y="5787538"/>
            <a:ext cx="10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Electrical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8400894" y="5821781"/>
            <a:ext cx="104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Software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2869847" y="5801564"/>
            <a:ext cx="127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644567" y="5984395"/>
            <a:ext cx="783258" cy="122514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0393033" y="5860986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Verification Test</a:t>
            </a:r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5254282" y="1248994"/>
            <a:ext cx="2817973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Engine Functions With Methane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442" y="1108074"/>
            <a:ext cx="12126974" cy="47595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en-US" dirty="0" smtClean="0"/>
              <a:t>Testing Architecture &amp; Presentation Progress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765528" y="4926444"/>
            <a:ext cx="2356666" cy="6936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 Function Development</a:t>
            </a:r>
            <a:endParaRPr lang="en-US" sz="2400" b="1" dirty="0"/>
          </a:p>
        </p:txBody>
      </p: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3654905566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811" t="20760" r="17789" b="669"/>
          <a:stretch/>
        </p:blipFill>
        <p:spPr>
          <a:xfrm>
            <a:off x="5468814" y="1543543"/>
            <a:ext cx="6437342" cy="4097548"/>
          </a:xfrm>
          <a:prstGeom prst="rect">
            <a:avLst/>
          </a:prstGeom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7132521" y="1225577"/>
            <a:ext cx="985272" cy="92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Engine Control Unit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881497" y="2583055"/>
            <a:ext cx="3781488" cy="6483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Engine Control Unit</a:t>
            </a:r>
          </a:p>
          <a:p>
            <a:pPr algn="ctr"/>
            <a:r>
              <a:rPr lang="en-US" sz="2000" dirty="0" smtClean="0"/>
              <a:t>Engine Sensor Board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88208" y="5038848"/>
            <a:ext cx="3774777" cy="6022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Test functionality </a:t>
            </a:r>
            <a:r>
              <a:rPr lang="en-US" sz="2000" dirty="0"/>
              <a:t>w</a:t>
            </a:r>
            <a:r>
              <a:rPr lang="en-US" sz="2000" dirty="0" smtClean="0"/>
              <a:t>ithout </a:t>
            </a:r>
            <a:r>
              <a:rPr lang="en-US" sz="2000" dirty="0"/>
              <a:t>r</a:t>
            </a:r>
            <a:r>
              <a:rPr lang="en-US" sz="2000" dirty="0" smtClean="0"/>
              <a:t>isking </a:t>
            </a:r>
            <a:r>
              <a:rPr lang="en-US" sz="2000" dirty="0"/>
              <a:t>e</a:t>
            </a:r>
            <a:r>
              <a:rPr lang="en-US" sz="2000" dirty="0" smtClean="0"/>
              <a:t>ngine </a:t>
            </a:r>
            <a:r>
              <a:rPr lang="en-US" sz="2000" dirty="0"/>
              <a:t>d</a:t>
            </a:r>
            <a:r>
              <a:rPr lang="en-US" sz="2000" dirty="0" smtClean="0"/>
              <a:t>amage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88208" y="3771599"/>
            <a:ext cx="3774777" cy="647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Control engine </a:t>
            </a:r>
            <a:r>
              <a:rPr lang="en-US" sz="2000" dirty="0"/>
              <a:t>s</a:t>
            </a:r>
            <a:r>
              <a:rPr lang="en-US" sz="2000" dirty="0" smtClean="0"/>
              <a:t>tate</a:t>
            </a:r>
          </a:p>
          <a:p>
            <a:pPr algn="ctr"/>
            <a:r>
              <a:rPr lang="en-US" sz="2000" dirty="0" smtClean="0"/>
              <a:t>Check safety </a:t>
            </a:r>
            <a:r>
              <a:rPr lang="en-US" sz="2000" dirty="0"/>
              <a:t>c</a:t>
            </a:r>
            <a:r>
              <a:rPr lang="en-US" sz="2000" dirty="0" smtClean="0"/>
              <a:t>onditions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133891" y="3789256"/>
            <a:ext cx="2802556" cy="834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6123" y="5038848"/>
            <a:ext cx="2421274" cy="834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681669" y="3306377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Down Arrow 14"/>
          <p:cNvSpPr/>
          <p:nvPr/>
        </p:nvSpPr>
        <p:spPr>
          <a:xfrm>
            <a:off x="2695235" y="4523009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Software/Electronics: Command Testing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326" y="1226516"/>
            <a:ext cx="4633528" cy="834189"/>
          </a:xfrm>
          <a:prstGeom prst="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Run Engine With Methane</a:t>
            </a:r>
            <a:endParaRPr lang="en-US" sz="2400" b="1" dirty="0"/>
          </a:p>
        </p:txBody>
      </p:sp>
      <p:sp>
        <p:nvSpPr>
          <p:cNvPr id="19" name="Down Arrow 18"/>
          <p:cNvSpPr/>
          <p:nvPr/>
        </p:nvSpPr>
        <p:spPr>
          <a:xfrm>
            <a:off x="2695235" y="2111073"/>
            <a:ext cx="320842" cy="4119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84577" y="3718365"/>
            <a:ext cx="881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CPRs. 3-8</a:t>
            </a:r>
            <a:endParaRPr lang="en-US" sz="24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94637467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5"/>
          <p:cNvSpPr txBox="1"/>
          <p:nvPr/>
        </p:nvSpPr>
        <p:spPr>
          <a:xfrm>
            <a:off x="2260623" y="1403254"/>
            <a:ext cx="198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Raw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Sensor Data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Electrical/Software: Command Flow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 rot="5400000">
            <a:off x="-854966" y="2800701"/>
            <a:ext cx="4217377" cy="1763529"/>
            <a:chOff x="1610356" y="3344009"/>
            <a:chExt cx="7499849" cy="2626122"/>
          </a:xfrm>
        </p:grpSpPr>
        <p:sp>
          <p:nvSpPr>
            <p:cNvPr id="76" name="Rectangle 75"/>
            <p:cNvSpPr/>
            <p:nvPr/>
          </p:nvSpPr>
          <p:spPr>
            <a:xfrm>
              <a:off x="4026853" y="4471598"/>
              <a:ext cx="3900912" cy="3362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18325" y="4614919"/>
              <a:ext cx="3921596" cy="867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8" name="L-Shape 77"/>
            <p:cNvSpPr/>
            <p:nvPr/>
          </p:nvSpPr>
          <p:spPr>
            <a:xfrm rot="16200000">
              <a:off x="7718972" y="3841256"/>
              <a:ext cx="73999" cy="367863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79" name="Group 78"/>
            <p:cNvGrpSpPr/>
            <p:nvPr/>
          </p:nvGrpSpPr>
          <p:grpSpPr>
            <a:xfrm rot="16200000">
              <a:off x="7098753" y="4573513"/>
              <a:ext cx="1244645" cy="270398"/>
              <a:chOff x="581876" y="5529237"/>
              <a:chExt cx="2490102" cy="310359"/>
            </a:xfrm>
          </p:grpSpPr>
          <p:grpSp>
            <p:nvGrpSpPr>
              <p:cNvPr id="121" name="Group 120"/>
              <p:cNvGrpSpPr/>
              <p:nvPr/>
            </p:nvGrpSpPr>
            <p:grpSpPr>
              <a:xfrm rot="5400000" flipH="1">
                <a:off x="1678579" y="4446198"/>
                <a:ext cx="296695" cy="2490102"/>
                <a:chOff x="2029250" y="1584100"/>
                <a:chExt cx="1329911" cy="3296991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7" name="Trapezoid 126"/>
                <p:cNvSpPr/>
                <p:nvPr/>
              </p:nvSpPr>
              <p:spPr>
                <a:xfrm rot="16200000">
                  <a:off x="1045707" y="2595092"/>
                  <a:ext cx="3296991" cy="1275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2056698" y="1688788"/>
                  <a:ext cx="1245750" cy="30640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2056698" y="2043032"/>
                  <a:ext cx="1286679" cy="337292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2029250" y="2435381"/>
                  <a:ext cx="1329911" cy="38045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1846530" y="5565142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1562751" y="5548911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1245303" y="5533914"/>
                <a:ext cx="296695" cy="2873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962692" y="5572683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678914" y="5556452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L-Shape 79"/>
            <p:cNvSpPr/>
            <p:nvPr/>
          </p:nvSpPr>
          <p:spPr>
            <a:xfrm rot="16200000" flipH="1">
              <a:off x="7704431" y="5191799"/>
              <a:ext cx="76593" cy="370076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7535773" y="5434028"/>
              <a:ext cx="139505" cy="225828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7555919" y="3694562"/>
              <a:ext cx="119364" cy="170974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16200000" flipV="1">
              <a:off x="6338557" y="4420725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6329500" y="4174081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333497" y="2415590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6333946" y="2668294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 flipV="1">
              <a:off x="4212441" y="3712067"/>
              <a:ext cx="3283184" cy="153468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251123" y="5471234"/>
              <a:ext cx="3205818" cy="177755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63630" y="5048294"/>
              <a:ext cx="3199142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369505" y="3600830"/>
              <a:ext cx="3190803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1" name="Trapezoid 90"/>
            <p:cNvSpPr/>
            <p:nvPr/>
          </p:nvSpPr>
          <p:spPr>
            <a:xfrm rot="5400000">
              <a:off x="7753972" y="4099788"/>
              <a:ext cx="1551532" cy="1160935"/>
            </a:xfrm>
            <a:prstGeom prst="trapezoid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392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3850997" y="3467988"/>
              <a:ext cx="4636559" cy="5111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Freeform 92"/>
            <p:cNvSpPr/>
            <p:nvPr/>
          </p:nvSpPr>
          <p:spPr>
            <a:xfrm rot="20473506" flipV="1">
              <a:off x="8609965" y="3426064"/>
              <a:ext cx="232896" cy="864764"/>
            </a:xfrm>
            <a:custGeom>
              <a:avLst/>
              <a:gdLst>
                <a:gd name="connsiteX0" fmla="*/ 0 w 221801"/>
                <a:gd name="connsiteY0" fmla="*/ 592456 h 681856"/>
                <a:gd name="connsiteX1" fmla="*/ 165100 w 221801"/>
                <a:gd name="connsiteY1" fmla="*/ 59056 h 681856"/>
                <a:gd name="connsiteX2" fmla="*/ 190500 w 221801"/>
                <a:gd name="connsiteY2" fmla="*/ 46356 h 681856"/>
                <a:gd name="connsiteX3" fmla="*/ 215900 w 221801"/>
                <a:gd name="connsiteY3" fmla="*/ 40006 h 681856"/>
                <a:gd name="connsiteX4" fmla="*/ 69850 w 221801"/>
                <a:gd name="connsiteY4" fmla="*/ 598806 h 681856"/>
                <a:gd name="connsiteX5" fmla="*/ 6350 w 221801"/>
                <a:gd name="connsiteY5" fmla="*/ 668656 h 6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01" h="681856">
                  <a:moveTo>
                    <a:pt x="0" y="592456"/>
                  </a:moveTo>
                  <a:cubicBezTo>
                    <a:pt x="66675" y="371264"/>
                    <a:pt x="133350" y="150073"/>
                    <a:pt x="165100" y="59056"/>
                  </a:cubicBezTo>
                  <a:cubicBezTo>
                    <a:pt x="196850" y="-31961"/>
                    <a:pt x="182033" y="49531"/>
                    <a:pt x="190500" y="46356"/>
                  </a:cubicBezTo>
                  <a:cubicBezTo>
                    <a:pt x="198967" y="43181"/>
                    <a:pt x="236008" y="-52069"/>
                    <a:pt x="215900" y="40006"/>
                  </a:cubicBezTo>
                  <a:cubicBezTo>
                    <a:pt x="195792" y="132081"/>
                    <a:pt x="104775" y="494031"/>
                    <a:pt x="69850" y="598806"/>
                  </a:cubicBezTo>
                  <a:cubicBezTo>
                    <a:pt x="34925" y="703581"/>
                    <a:pt x="20637" y="686118"/>
                    <a:pt x="6350" y="668656"/>
                  </a:cubicBezTo>
                </a:path>
              </a:pathLst>
            </a:cu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4" name="Flowchart: Terminator 93"/>
            <p:cNvSpPr/>
            <p:nvPr/>
          </p:nvSpPr>
          <p:spPr>
            <a:xfrm>
              <a:off x="4224959" y="3458537"/>
              <a:ext cx="97954" cy="2511594"/>
            </a:xfrm>
            <a:prstGeom prst="flowChartTerminator">
              <a:avLst/>
            </a:pr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934047" y="4774019"/>
              <a:ext cx="244548" cy="723014"/>
            </a:xfrm>
            <a:custGeom>
              <a:avLst/>
              <a:gdLst>
                <a:gd name="connsiteX0" fmla="*/ 0 w 244548"/>
                <a:gd name="connsiteY0" fmla="*/ 723014 h 723014"/>
                <a:gd name="connsiteX1" fmla="*/ 116958 w 244548"/>
                <a:gd name="connsiteY1" fmla="*/ 723014 h 723014"/>
                <a:gd name="connsiteX2" fmla="*/ 202018 w 244548"/>
                <a:gd name="connsiteY2" fmla="*/ 701748 h 723014"/>
                <a:gd name="connsiteX3" fmla="*/ 244548 w 244548"/>
                <a:gd name="connsiteY3" fmla="*/ 648586 h 723014"/>
                <a:gd name="connsiteX4" fmla="*/ 244548 w 244548"/>
                <a:gd name="connsiteY4" fmla="*/ 478465 h 723014"/>
                <a:gd name="connsiteX5" fmla="*/ 244548 w 244548"/>
                <a:gd name="connsiteY5" fmla="*/ 276446 h 723014"/>
                <a:gd name="connsiteX6" fmla="*/ 244548 w 244548"/>
                <a:gd name="connsiteY6" fmla="*/ 180753 h 723014"/>
                <a:gd name="connsiteX7" fmla="*/ 202018 w 244548"/>
                <a:gd name="connsiteY7" fmla="*/ 180753 h 723014"/>
                <a:gd name="connsiteX8" fmla="*/ 138223 w 244548"/>
                <a:gd name="connsiteY8" fmla="*/ 180753 h 723014"/>
                <a:gd name="connsiteX9" fmla="*/ 63795 w 244548"/>
                <a:gd name="connsiteY9" fmla="*/ 170121 h 723014"/>
                <a:gd name="connsiteX10" fmla="*/ 53162 w 244548"/>
                <a:gd name="connsiteY10" fmla="*/ 116958 h 723014"/>
                <a:gd name="connsiteX11" fmla="*/ 53162 w 244548"/>
                <a:gd name="connsiteY11" fmla="*/ 63795 h 723014"/>
                <a:gd name="connsiteX12" fmla="*/ 53162 w 244548"/>
                <a:gd name="connsiteY12" fmla="*/ 0 h 723014"/>
                <a:gd name="connsiteX13" fmla="*/ 31897 w 244548"/>
                <a:gd name="connsiteY13" fmla="*/ 0 h 723014"/>
                <a:gd name="connsiteX14" fmla="*/ 10632 w 244548"/>
                <a:gd name="connsiteY14" fmla="*/ 10632 h 723014"/>
                <a:gd name="connsiteX15" fmla="*/ 10632 w 244548"/>
                <a:gd name="connsiteY15" fmla="*/ 42530 h 723014"/>
                <a:gd name="connsiteX16" fmla="*/ 10632 w 244548"/>
                <a:gd name="connsiteY16" fmla="*/ 106325 h 723014"/>
                <a:gd name="connsiteX17" fmla="*/ 10632 w 244548"/>
                <a:gd name="connsiteY17" fmla="*/ 180753 h 723014"/>
                <a:gd name="connsiteX18" fmla="*/ 10632 w 244548"/>
                <a:gd name="connsiteY18" fmla="*/ 223283 h 723014"/>
                <a:gd name="connsiteX19" fmla="*/ 53162 w 244548"/>
                <a:gd name="connsiteY19" fmla="*/ 255181 h 723014"/>
                <a:gd name="connsiteX20" fmla="*/ 95693 w 244548"/>
                <a:gd name="connsiteY20" fmla="*/ 255181 h 723014"/>
                <a:gd name="connsiteX21" fmla="*/ 170120 w 244548"/>
                <a:gd name="connsiteY21" fmla="*/ 255181 h 723014"/>
                <a:gd name="connsiteX22" fmla="*/ 202018 w 244548"/>
                <a:gd name="connsiteY22" fmla="*/ 255181 h 723014"/>
                <a:gd name="connsiteX23" fmla="*/ 202018 w 244548"/>
                <a:gd name="connsiteY23" fmla="*/ 329609 h 723014"/>
                <a:gd name="connsiteX24" fmla="*/ 202018 w 244548"/>
                <a:gd name="connsiteY24" fmla="*/ 404037 h 723014"/>
                <a:gd name="connsiteX25" fmla="*/ 202018 w 244548"/>
                <a:gd name="connsiteY25" fmla="*/ 499730 h 723014"/>
                <a:gd name="connsiteX26" fmla="*/ 202018 w 244548"/>
                <a:gd name="connsiteY26" fmla="*/ 574158 h 723014"/>
                <a:gd name="connsiteX27" fmla="*/ 170120 w 244548"/>
                <a:gd name="connsiteY27" fmla="*/ 616688 h 723014"/>
                <a:gd name="connsiteX28" fmla="*/ 159488 w 244548"/>
                <a:gd name="connsiteY28" fmla="*/ 669851 h 723014"/>
                <a:gd name="connsiteX29" fmla="*/ 106325 w 244548"/>
                <a:gd name="connsiteY29" fmla="*/ 669851 h 723014"/>
                <a:gd name="connsiteX30" fmla="*/ 53162 w 244548"/>
                <a:gd name="connsiteY30" fmla="*/ 669851 h 723014"/>
                <a:gd name="connsiteX31" fmla="*/ 63795 w 244548"/>
                <a:gd name="connsiteY31" fmla="*/ 659218 h 723014"/>
                <a:gd name="connsiteX32" fmla="*/ 0 w 244548"/>
                <a:gd name="connsiteY32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4548" h="723014">
                  <a:moveTo>
                    <a:pt x="0" y="723014"/>
                  </a:moveTo>
                  <a:lnTo>
                    <a:pt x="116958" y="723014"/>
                  </a:lnTo>
                  <a:lnTo>
                    <a:pt x="202018" y="701748"/>
                  </a:lnTo>
                  <a:lnTo>
                    <a:pt x="244548" y="648586"/>
                  </a:lnTo>
                  <a:lnTo>
                    <a:pt x="244548" y="478465"/>
                  </a:lnTo>
                  <a:lnTo>
                    <a:pt x="244548" y="276446"/>
                  </a:lnTo>
                  <a:lnTo>
                    <a:pt x="244548" y="180753"/>
                  </a:lnTo>
                  <a:lnTo>
                    <a:pt x="202018" y="180753"/>
                  </a:lnTo>
                  <a:lnTo>
                    <a:pt x="138223" y="180753"/>
                  </a:lnTo>
                  <a:lnTo>
                    <a:pt x="63795" y="170121"/>
                  </a:lnTo>
                  <a:lnTo>
                    <a:pt x="53162" y="116958"/>
                  </a:lnTo>
                  <a:lnTo>
                    <a:pt x="53162" y="63795"/>
                  </a:lnTo>
                  <a:lnTo>
                    <a:pt x="53162" y="0"/>
                  </a:lnTo>
                  <a:lnTo>
                    <a:pt x="31897" y="0"/>
                  </a:lnTo>
                  <a:lnTo>
                    <a:pt x="10632" y="10632"/>
                  </a:lnTo>
                  <a:lnTo>
                    <a:pt x="10632" y="42530"/>
                  </a:lnTo>
                  <a:lnTo>
                    <a:pt x="10632" y="106325"/>
                  </a:lnTo>
                  <a:lnTo>
                    <a:pt x="10632" y="180753"/>
                  </a:lnTo>
                  <a:lnTo>
                    <a:pt x="10632" y="223283"/>
                  </a:lnTo>
                  <a:lnTo>
                    <a:pt x="53162" y="255181"/>
                  </a:lnTo>
                  <a:lnTo>
                    <a:pt x="95693" y="255181"/>
                  </a:lnTo>
                  <a:lnTo>
                    <a:pt x="170120" y="255181"/>
                  </a:lnTo>
                  <a:lnTo>
                    <a:pt x="202018" y="255181"/>
                  </a:lnTo>
                  <a:lnTo>
                    <a:pt x="202018" y="329609"/>
                  </a:lnTo>
                  <a:lnTo>
                    <a:pt x="202018" y="404037"/>
                  </a:lnTo>
                  <a:lnTo>
                    <a:pt x="202018" y="499730"/>
                  </a:lnTo>
                  <a:lnTo>
                    <a:pt x="202018" y="574158"/>
                  </a:lnTo>
                  <a:lnTo>
                    <a:pt x="170120" y="616688"/>
                  </a:lnTo>
                  <a:lnTo>
                    <a:pt x="159488" y="669851"/>
                  </a:lnTo>
                  <a:lnTo>
                    <a:pt x="106325" y="669851"/>
                  </a:lnTo>
                  <a:lnTo>
                    <a:pt x="53162" y="669851"/>
                  </a:lnTo>
                  <a:lnTo>
                    <a:pt x="63795" y="659218"/>
                  </a:lnTo>
                  <a:lnTo>
                    <a:pt x="0" y="723014"/>
                  </a:lnTo>
                  <a:close/>
                </a:path>
              </a:pathLst>
            </a:custGeom>
            <a:solidFill>
              <a:srgbClr val="C8A3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589896" y="3625673"/>
              <a:ext cx="206755" cy="1976822"/>
            </a:xfrm>
            <a:custGeom>
              <a:avLst/>
              <a:gdLst>
                <a:gd name="connsiteX0" fmla="*/ 232431 w 260472"/>
                <a:gd name="connsiteY0" fmla="*/ 1258 h 2832796"/>
                <a:gd name="connsiteX1" fmla="*/ 155158 w 260472"/>
                <a:gd name="connsiteY1" fmla="*/ 52774 h 2832796"/>
                <a:gd name="connsiteX2" fmla="*/ 39248 w 260472"/>
                <a:gd name="connsiteY2" fmla="*/ 310351 h 2832796"/>
                <a:gd name="connsiteX3" fmla="*/ 65006 w 260472"/>
                <a:gd name="connsiteY3" fmla="*/ 761112 h 2832796"/>
                <a:gd name="connsiteX4" fmla="*/ 26369 w 260472"/>
                <a:gd name="connsiteY4" fmla="*/ 2306577 h 2832796"/>
                <a:gd name="connsiteX5" fmla="*/ 612 w 260472"/>
                <a:gd name="connsiteY5" fmla="*/ 2731579 h 2832796"/>
                <a:gd name="connsiteX6" fmla="*/ 52127 w 260472"/>
                <a:gd name="connsiteY6" fmla="*/ 2770216 h 2832796"/>
                <a:gd name="connsiteX7" fmla="*/ 90764 w 260472"/>
                <a:gd name="connsiteY7" fmla="*/ 2680064 h 2832796"/>
                <a:gd name="connsiteX8" fmla="*/ 142279 w 260472"/>
                <a:gd name="connsiteY8" fmla="*/ 1057326 h 2832796"/>
                <a:gd name="connsiteX9" fmla="*/ 129400 w 260472"/>
                <a:gd name="connsiteY9" fmla="*/ 477777 h 2832796"/>
                <a:gd name="connsiteX10" fmla="*/ 129400 w 260472"/>
                <a:gd name="connsiteY10" fmla="*/ 258836 h 2832796"/>
                <a:gd name="connsiteX11" fmla="*/ 206674 w 260472"/>
                <a:gd name="connsiteY11" fmla="*/ 117168 h 2832796"/>
                <a:gd name="connsiteX12" fmla="*/ 258189 w 260472"/>
                <a:gd name="connsiteY12" fmla="*/ 78532 h 2832796"/>
                <a:gd name="connsiteX13" fmla="*/ 232431 w 260472"/>
                <a:gd name="connsiteY13" fmla="*/ 1258 h 283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472" h="2832796">
                  <a:moveTo>
                    <a:pt x="232431" y="1258"/>
                  </a:moveTo>
                  <a:cubicBezTo>
                    <a:pt x="215259" y="-3035"/>
                    <a:pt x="187355" y="1259"/>
                    <a:pt x="155158" y="52774"/>
                  </a:cubicBezTo>
                  <a:cubicBezTo>
                    <a:pt x="122961" y="104289"/>
                    <a:pt x="54273" y="192295"/>
                    <a:pt x="39248" y="310351"/>
                  </a:cubicBezTo>
                  <a:cubicBezTo>
                    <a:pt x="24223" y="428407"/>
                    <a:pt x="67152" y="428408"/>
                    <a:pt x="65006" y="761112"/>
                  </a:cubicBezTo>
                  <a:cubicBezTo>
                    <a:pt x="62860" y="1093816"/>
                    <a:pt x="37101" y="1978166"/>
                    <a:pt x="26369" y="2306577"/>
                  </a:cubicBezTo>
                  <a:cubicBezTo>
                    <a:pt x="15637" y="2634988"/>
                    <a:pt x="-3681" y="2654306"/>
                    <a:pt x="612" y="2731579"/>
                  </a:cubicBezTo>
                  <a:cubicBezTo>
                    <a:pt x="4905" y="2808852"/>
                    <a:pt x="37102" y="2778802"/>
                    <a:pt x="52127" y="2770216"/>
                  </a:cubicBezTo>
                  <a:cubicBezTo>
                    <a:pt x="67152" y="2761630"/>
                    <a:pt x="75739" y="2965546"/>
                    <a:pt x="90764" y="2680064"/>
                  </a:cubicBezTo>
                  <a:cubicBezTo>
                    <a:pt x="105789" y="2394582"/>
                    <a:pt x="135840" y="1424374"/>
                    <a:pt x="142279" y="1057326"/>
                  </a:cubicBezTo>
                  <a:cubicBezTo>
                    <a:pt x="148718" y="690278"/>
                    <a:pt x="131547" y="610859"/>
                    <a:pt x="129400" y="477777"/>
                  </a:cubicBezTo>
                  <a:cubicBezTo>
                    <a:pt x="127253" y="344695"/>
                    <a:pt x="116521" y="318937"/>
                    <a:pt x="129400" y="258836"/>
                  </a:cubicBezTo>
                  <a:cubicBezTo>
                    <a:pt x="142279" y="198735"/>
                    <a:pt x="185209" y="147219"/>
                    <a:pt x="206674" y="117168"/>
                  </a:cubicBezTo>
                  <a:cubicBezTo>
                    <a:pt x="228139" y="87117"/>
                    <a:pt x="249603" y="99997"/>
                    <a:pt x="258189" y="78532"/>
                  </a:cubicBezTo>
                  <a:cubicBezTo>
                    <a:pt x="266775" y="57067"/>
                    <a:pt x="249603" y="5551"/>
                    <a:pt x="232431" y="1258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759369" y="3576184"/>
              <a:ext cx="224102" cy="174235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3701969" y="4104654"/>
              <a:ext cx="203772" cy="821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3901392" y="3518954"/>
              <a:ext cx="67495" cy="146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3875706" y="3691363"/>
              <a:ext cx="103182" cy="1018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1" name="Flowchart: Sequential Access Storage 100"/>
            <p:cNvSpPr/>
            <p:nvPr/>
          </p:nvSpPr>
          <p:spPr>
            <a:xfrm rot="16200000" flipV="1">
              <a:off x="3568886" y="5544315"/>
              <a:ext cx="334386" cy="358026"/>
            </a:xfrm>
            <a:prstGeom prst="flowChartMagneticTape">
              <a:avLst/>
            </a:prstGeom>
            <a:solidFill>
              <a:srgbClr val="BF9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2" name="Flowchart: Terminator 101"/>
            <p:cNvSpPr/>
            <p:nvPr/>
          </p:nvSpPr>
          <p:spPr>
            <a:xfrm>
              <a:off x="2916892" y="4585597"/>
              <a:ext cx="500306" cy="124938"/>
            </a:xfrm>
            <a:prstGeom prst="flowChartTerminator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3" name="Trapezoid 102"/>
            <p:cNvSpPr/>
            <p:nvPr/>
          </p:nvSpPr>
          <p:spPr>
            <a:xfrm rot="16200000">
              <a:off x="2740599" y="4274040"/>
              <a:ext cx="1966235" cy="747213"/>
            </a:xfrm>
            <a:prstGeom prst="trapezoid">
              <a:avLst>
                <a:gd name="adj" fmla="val 89466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3367502" y="4003069"/>
              <a:ext cx="415519" cy="4949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3365214" y="3892003"/>
              <a:ext cx="697388" cy="84108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350110" y="4126148"/>
              <a:ext cx="740515" cy="86763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506771" y="4423848"/>
              <a:ext cx="597352" cy="68115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666419" y="4759801"/>
              <a:ext cx="414822" cy="46949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823762" y="5105004"/>
              <a:ext cx="236274" cy="21028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iagonal Stripe 109"/>
            <p:cNvSpPr/>
            <p:nvPr/>
          </p:nvSpPr>
          <p:spPr>
            <a:xfrm rot="16200000">
              <a:off x="3464345" y="5069894"/>
              <a:ext cx="564330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Diagonal Stripe 110"/>
            <p:cNvSpPr/>
            <p:nvPr/>
          </p:nvSpPr>
          <p:spPr>
            <a:xfrm rot="16200000" flipH="1">
              <a:off x="3464215" y="3366652"/>
              <a:ext cx="560902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2" name="Flowchart: Terminator 111"/>
            <p:cNvSpPr/>
            <p:nvPr/>
          </p:nvSpPr>
          <p:spPr>
            <a:xfrm>
              <a:off x="1610356" y="4478894"/>
              <a:ext cx="1206490" cy="353790"/>
            </a:xfrm>
            <a:prstGeom prst="flowChartTermina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82949" y="3490528"/>
              <a:ext cx="82370" cy="23907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4" name="Diagonal Stripe 113"/>
            <p:cNvSpPr/>
            <p:nvPr/>
          </p:nvSpPr>
          <p:spPr>
            <a:xfrm rot="16200000" flipH="1" flipV="1">
              <a:off x="2302102" y="4696956"/>
              <a:ext cx="866192" cy="1001430"/>
            </a:xfrm>
            <a:prstGeom prst="diagStripe">
              <a:avLst>
                <a:gd name="adj" fmla="val 66583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5" name="Diagonal Stripe 114"/>
            <p:cNvSpPr/>
            <p:nvPr/>
          </p:nvSpPr>
          <p:spPr>
            <a:xfrm rot="16200000" flipV="1">
              <a:off x="2304201" y="3632388"/>
              <a:ext cx="811216" cy="950649"/>
            </a:xfrm>
            <a:prstGeom prst="diagStripe">
              <a:avLst>
                <a:gd name="adj" fmla="val 6740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6" name="Rectangle 115"/>
            <p:cNvSpPr/>
            <p:nvPr/>
          </p:nvSpPr>
          <p:spPr>
            <a:xfrm rot="16200000">
              <a:off x="3825532" y="3342957"/>
              <a:ext cx="156301" cy="158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3758873" y="5330015"/>
              <a:ext cx="189596" cy="223493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8" name="Freeform 117"/>
            <p:cNvSpPr/>
            <p:nvPr/>
          </p:nvSpPr>
          <p:spPr>
            <a:xfrm rot="16200000">
              <a:off x="2514930" y="4423946"/>
              <a:ext cx="1620690" cy="351969"/>
            </a:xfrm>
            <a:custGeom>
              <a:avLst/>
              <a:gdLst>
                <a:gd name="connsiteX0" fmla="*/ 560 w 1273626"/>
                <a:gd name="connsiteY0" fmla="*/ 632346 h 645994"/>
                <a:gd name="connsiteX1" fmla="*/ 100644 w 1273626"/>
                <a:gd name="connsiteY1" fmla="*/ 468573 h 645994"/>
                <a:gd name="connsiteX2" fmla="*/ 127939 w 1273626"/>
                <a:gd name="connsiteY2" fmla="*/ 345743 h 645994"/>
                <a:gd name="connsiteX3" fmla="*/ 109742 w 1273626"/>
                <a:gd name="connsiteY3" fmla="*/ 163773 h 645994"/>
                <a:gd name="connsiteX4" fmla="*/ 86996 w 1273626"/>
                <a:gd name="connsiteY4" fmla="*/ 36394 h 645994"/>
                <a:gd name="connsiteX5" fmla="*/ 82447 w 1273626"/>
                <a:gd name="connsiteY5" fmla="*/ 9099 h 645994"/>
                <a:gd name="connsiteX6" fmla="*/ 82447 w 1273626"/>
                <a:gd name="connsiteY6" fmla="*/ 0 h 645994"/>
                <a:gd name="connsiteX7" fmla="*/ 200727 w 1273626"/>
                <a:gd name="connsiteY7" fmla="*/ 9099 h 645994"/>
                <a:gd name="connsiteX8" fmla="*/ 623808 w 1273626"/>
                <a:gd name="connsiteY8" fmla="*/ 9099 h 645994"/>
                <a:gd name="connsiteX9" fmla="*/ 1110578 w 1273626"/>
                <a:gd name="connsiteY9" fmla="*/ 4549 h 645994"/>
                <a:gd name="connsiteX10" fmla="*/ 1187915 w 1273626"/>
                <a:gd name="connsiteY10" fmla="*/ 4549 h 645994"/>
                <a:gd name="connsiteX11" fmla="*/ 1215211 w 1273626"/>
                <a:gd name="connsiteY11" fmla="*/ 4549 h 645994"/>
                <a:gd name="connsiteX12" fmla="*/ 1224309 w 1273626"/>
                <a:gd name="connsiteY12" fmla="*/ 18197 h 645994"/>
                <a:gd name="connsiteX13" fmla="*/ 1206112 w 1273626"/>
                <a:gd name="connsiteY13" fmla="*/ 100084 h 645994"/>
                <a:gd name="connsiteX14" fmla="*/ 1197014 w 1273626"/>
                <a:gd name="connsiteY14" fmla="*/ 177421 h 645994"/>
                <a:gd name="connsiteX15" fmla="*/ 1192464 w 1273626"/>
                <a:gd name="connsiteY15" fmla="*/ 254758 h 645994"/>
                <a:gd name="connsiteX16" fmla="*/ 1192464 w 1273626"/>
                <a:gd name="connsiteY16" fmla="*/ 373039 h 645994"/>
                <a:gd name="connsiteX17" fmla="*/ 1219760 w 1273626"/>
                <a:gd name="connsiteY17" fmla="*/ 491319 h 645994"/>
                <a:gd name="connsiteX18" fmla="*/ 1251605 w 1273626"/>
                <a:gd name="connsiteY18" fmla="*/ 573206 h 645994"/>
                <a:gd name="connsiteX19" fmla="*/ 1269802 w 1273626"/>
                <a:gd name="connsiteY19" fmla="*/ 614149 h 645994"/>
                <a:gd name="connsiteX20" fmla="*/ 1269802 w 1273626"/>
                <a:gd name="connsiteY20" fmla="*/ 636896 h 645994"/>
                <a:gd name="connsiteX21" fmla="*/ 1228858 w 1273626"/>
                <a:gd name="connsiteY21" fmla="*/ 641445 h 645994"/>
                <a:gd name="connsiteX22" fmla="*/ 974100 w 1273626"/>
                <a:gd name="connsiteY22" fmla="*/ 641445 h 645994"/>
                <a:gd name="connsiteX23" fmla="*/ 569217 w 1273626"/>
                <a:gd name="connsiteY23" fmla="*/ 645994 h 645994"/>
                <a:gd name="connsiteX24" fmla="*/ 150685 w 1273626"/>
                <a:gd name="connsiteY24" fmla="*/ 636896 h 645994"/>
                <a:gd name="connsiteX25" fmla="*/ 560 w 1273626"/>
                <a:gd name="connsiteY25" fmla="*/ 632346 h 6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3626" h="645994">
                  <a:moveTo>
                    <a:pt x="560" y="632346"/>
                  </a:moveTo>
                  <a:cubicBezTo>
                    <a:pt x="-7780" y="604292"/>
                    <a:pt x="79414" y="516340"/>
                    <a:pt x="100644" y="468573"/>
                  </a:cubicBezTo>
                  <a:cubicBezTo>
                    <a:pt x="121874" y="420806"/>
                    <a:pt x="126423" y="396543"/>
                    <a:pt x="127939" y="345743"/>
                  </a:cubicBezTo>
                  <a:cubicBezTo>
                    <a:pt x="129455" y="294943"/>
                    <a:pt x="116566" y="215331"/>
                    <a:pt x="109742" y="163773"/>
                  </a:cubicBezTo>
                  <a:cubicBezTo>
                    <a:pt x="102918" y="112215"/>
                    <a:pt x="91545" y="62173"/>
                    <a:pt x="86996" y="36394"/>
                  </a:cubicBezTo>
                  <a:cubicBezTo>
                    <a:pt x="82447" y="10615"/>
                    <a:pt x="83205" y="15165"/>
                    <a:pt x="82447" y="9099"/>
                  </a:cubicBezTo>
                  <a:cubicBezTo>
                    <a:pt x="81689" y="3033"/>
                    <a:pt x="62734" y="0"/>
                    <a:pt x="82447" y="0"/>
                  </a:cubicBezTo>
                  <a:cubicBezTo>
                    <a:pt x="102160" y="0"/>
                    <a:pt x="110500" y="7583"/>
                    <a:pt x="200727" y="9099"/>
                  </a:cubicBezTo>
                  <a:cubicBezTo>
                    <a:pt x="290954" y="10615"/>
                    <a:pt x="623808" y="9099"/>
                    <a:pt x="623808" y="9099"/>
                  </a:cubicBezTo>
                  <a:lnTo>
                    <a:pt x="1110578" y="4549"/>
                  </a:lnTo>
                  <a:lnTo>
                    <a:pt x="1187915" y="4549"/>
                  </a:lnTo>
                  <a:cubicBezTo>
                    <a:pt x="1205354" y="4549"/>
                    <a:pt x="1209145" y="2274"/>
                    <a:pt x="1215211" y="4549"/>
                  </a:cubicBezTo>
                  <a:cubicBezTo>
                    <a:pt x="1221277" y="6824"/>
                    <a:pt x="1225825" y="2275"/>
                    <a:pt x="1224309" y="18197"/>
                  </a:cubicBezTo>
                  <a:cubicBezTo>
                    <a:pt x="1222793" y="34119"/>
                    <a:pt x="1210661" y="73547"/>
                    <a:pt x="1206112" y="100084"/>
                  </a:cubicBezTo>
                  <a:cubicBezTo>
                    <a:pt x="1201563" y="126621"/>
                    <a:pt x="1199289" y="151642"/>
                    <a:pt x="1197014" y="177421"/>
                  </a:cubicBezTo>
                  <a:cubicBezTo>
                    <a:pt x="1194739" y="203200"/>
                    <a:pt x="1193222" y="222155"/>
                    <a:pt x="1192464" y="254758"/>
                  </a:cubicBezTo>
                  <a:cubicBezTo>
                    <a:pt x="1191706" y="287361"/>
                    <a:pt x="1187915" y="333612"/>
                    <a:pt x="1192464" y="373039"/>
                  </a:cubicBezTo>
                  <a:cubicBezTo>
                    <a:pt x="1197013" y="412466"/>
                    <a:pt x="1209903" y="457958"/>
                    <a:pt x="1219760" y="491319"/>
                  </a:cubicBezTo>
                  <a:cubicBezTo>
                    <a:pt x="1229617" y="524680"/>
                    <a:pt x="1243265" y="552734"/>
                    <a:pt x="1251605" y="573206"/>
                  </a:cubicBezTo>
                  <a:cubicBezTo>
                    <a:pt x="1259945" y="593678"/>
                    <a:pt x="1266769" y="603534"/>
                    <a:pt x="1269802" y="614149"/>
                  </a:cubicBezTo>
                  <a:cubicBezTo>
                    <a:pt x="1272835" y="624764"/>
                    <a:pt x="1276626" y="632347"/>
                    <a:pt x="1269802" y="636896"/>
                  </a:cubicBezTo>
                  <a:cubicBezTo>
                    <a:pt x="1262978" y="641445"/>
                    <a:pt x="1278142" y="640687"/>
                    <a:pt x="1228858" y="641445"/>
                  </a:cubicBezTo>
                  <a:cubicBezTo>
                    <a:pt x="1179574" y="642203"/>
                    <a:pt x="974100" y="641445"/>
                    <a:pt x="974100" y="641445"/>
                  </a:cubicBezTo>
                  <a:lnTo>
                    <a:pt x="569217" y="645994"/>
                  </a:lnTo>
                  <a:cubicBezTo>
                    <a:pt x="431981" y="645236"/>
                    <a:pt x="240154" y="638412"/>
                    <a:pt x="150685" y="636896"/>
                  </a:cubicBezTo>
                  <a:cubicBezTo>
                    <a:pt x="61216" y="635380"/>
                    <a:pt x="8900" y="660400"/>
                    <a:pt x="560" y="63234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9" name="Round Same Side Corner Rectangle 118"/>
            <p:cNvSpPr/>
            <p:nvPr/>
          </p:nvSpPr>
          <p:spPr>
            <a:xfrm rot="5400000">
              <a:off x="4753348" y="2736172"/>
              <a:ext cx="2533488" cy="3864688"/>
            </a:xfrm>
            <a:prstGeom prst="round2SameRect">
              <a:avLst>
                <a:gd name="adj1" fmla="val 1543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0" name="Round Same Side Corner Rectangle 119"/>
            <p:cNvSpPr/>
            <p:nvPr/>
          </p:nvSpPr>
          <p:spPr>
            <a:xfrm rot="16200000">
              <a:off x="2368404" y="4199540"/>
              <a:ext cx="2523999" cy="9474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F51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0684596" y="3239181"/>
            <a:ext cx="1081519" cy="1183761"/>
            <a:chOff x="8177289" y="4757441"/>
            <a:chExt cx="534279" cy="968918"/>
          </a:xfrm>
        </p:grpSpPr>
        <p:sp>
          <p:nvSpPr>
            <p:cNvPr id="135" name="Rounded Rectangle 134"/>
            <p:cNvSpPr/>
            <p:nvPr/>
          </p:nvSpPr>
          <p:spPr>
            <a:xfrm>
              <a:off x="8177289" y="5245946"/>
              <a:ext cx="534279" cy="480413"/>
            </a:xfrm>
            <a:prstGeom prst="roundRect">
              <a:avLst>
                <a:gd name="adj" fmla="val 192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06428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7" name="Oval 136"/>
            <p:cNvSpPr/>
            <p:nvPr/>
          </p:nvSpPr>
          <p:spPr>
            <a:xfrm>
              <a:off x="8517945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239126" y="541763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8239126" y="545420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 flipV="1">
              <a:off x="8258054" y="542720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559414" y="541437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8559414" y="545094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 flipV="1">
              <a:off x="8578342" y="5423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341758" y="5571065"/>
              <a:ext cx="205339" cy="11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5" name="Oval 144"/>
            <p:cNvSpPr/>
            <p:nvPr/>
          </p:nvSpPr>
          <p:spPr>
            <a:xfrm>
              <a:off x="8239126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6" name="Oval 145"/>
            <p:cNvSpPr/>
            <p:nvPr/>
          </p:nvSpPr>
          <p:spPr>
            <a:xfrm>
              <a:off x="8303505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7" name="Oval 146"/>
            <p:cNvSpPr/>
            <p:nvPr/>
          </p:nvSpPr>
          <p:spPr>
            <a:xfrm>
              <a:off x="8531704" y="52894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8" name="Oval 147"/>
            <p:cNvSpPr/>
            <p:nvPr/>
          </p:nvSpPr>
          <p:spPr>
            <a:xfrm>
              <a:off x="8596083" y="52845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9" name="Oval 148"/>
            <p:cNvSpPr/>
            <p:nvPr/>
          </p:nvSpPr>
          <p:spPr>
            <a:xfrm>
              <a:off x="8414121" y="53861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0" name="Trapezoid 149"/>
            <p:cNvSpPr/>
            <p:nvPr/>
          </p:nvSpPr>
          <p:spPr>
            <a:xfrm>
              <a:off x="8403321" y="5119688"/>
              <a:ext cx="67317" cy="126258"/>
            </a:xfrm>
            <a:prstGeom prst="trapezoid">
              <a:avLst>
                <a:gd name="adj" fmla="val 538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1" name="Trapezoid 150"/>
            <p:cNvSpPr/>
            <p:nvPr/>
          </p:nvSpPr>
          <p:spPr>
            <a:xfrm>
              <a:off x="8413167" y="4931159"/>
              <a:ext cx="46673" cy="191920"/>
            </a:xfrm>
            <a:prstGeom prst="trapezoid">
              <a:avLst>
                <a:gd name="adj" fmla="val 195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8249958" y="4757441"/>
              <a:ext cx="267987" cy="327283"/>
              <a:chOff x="8249958" y="4757441"/>
              <a:chExt cx="267987" cy="327283"/>
            </a:xfrm>
          </p:grpSpPr>
          <p:sp>
            <p:nvSpPr>
              <p:cNvPr id="157" name="Block Arc 156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Block Arc 157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Block Arc 158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 flipH="1">
              <a:off x="8371535" y="4759115"/>
              <a:ext cx="247407" cy="327283"/>
              <a:chOff x="8249958" y="4757441"/>
              <a:chExt cx="267987" cy="327283"/>
            </a:xfrm>
          </p:grpSpPr>
          <p:sp>
            <p:nvSpPr>
              <p:cNvPr id="154" name="Block Arc 153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Block Arc 154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Block Arc 155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0" name="Rectangle 169"/>
          <p:cNvSpPr/>
          <p:nvPr/>
        </p:nvSpPr>
        <p:spPr>
          <a:xfrm>
            <a:off x="3916167" y="1989085"/>
            <a:ext cx="1663575" cy="29551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931102" y="5109429"/>
            <a:ext cx="1663575" cy="6817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Methane Delivery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flipH="1">
            <a:off x="2244973" y="2901768"/>
            <a:ext cx="166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Stock Engine Components</a:t>
            </a:r>
            <a:endParaRPr lang="en-US" sz="2000" b="1" dirty="0"/>
          </a:p>
        </p:txBody>
      </p:sp>
      <p:sp>
        <p:nvSpPr>
          <p:cNvPr id="164" name="TextBox 163"/>
          <p:cNvSpPr txBox="1"/>
          <p:nvPr/>
        </p:nvSpPr>
        <p:spPr>
          <a:xfrm flipH="1">
            <a:off x="5719574" y="2876659"/>
            <a:ext cx="249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Component Commands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9" name="Straight Arrow Connector 188"/>
          <p:cNvCxnSpPr/>
          <p:nvPr/>
        </p:nvCxnSpPr>
        <p:spPr>
          <a:xfrm flipH="1">
            <a:off x="9011664" y="4102135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flipH="1">
            <a:off x="8960543" y="3663049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81064" y="1993335"/>
            <a:ext cx="1663575" cy="3797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59720" y="2066880"/>
            <a:ext cx="1456982" cy="78078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34646" y="2224655"/>
            <a:ext cx="111819" cy="485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2847512" y="2249097"/>
            <a:ext cx="111819" cy="485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3160378" y="2224655"/>
            <a:ext cx="111819" cy="485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Arrow 191"/>
          <p:cNvSpPr/>
          <p:nvPr/>
        </p:nvSpPr>
        <p:spPr>
          <a:xfrm rot="10800000">
            <a:off x="2254815" y="3609654"/>
            <a:ext cx="1453028" cy="2251023"/>
          </a:xfrm>
          <a:prstGeom prst="rightArrow">
            <a:avLst>
              <a:gd name="adj1" fmla="val 61402"/>
              <a:gd name="adj2" fmla="val 43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5781534" y="1425183"/>
            <a:ext cx="21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Processed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Sensor Data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4" name="Right Arrow 193"/>
          <p:cNvSpPr/>
          <p:nvPr/>
        </p:nvSpPr>
        <p:spPr>
          <a:xfrm>
            <a:off x="5781534" y="2060040"/>
            <a:ext cx="1456982" cy="78078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ight Arrow 195"/>
          <p:cNvSpPr/>
          <p:nvPr/>
        </p:nvSpPr>
        <p:spPr>
          <a:xfrm rot="10800000">
            <a:off x="5664950" y="3535276"/>
            <a:ext cx="1453028" cy="2251023"/>
          </a:xfrm>
          <a:prstGeom prst="rightArrow">
            <a:avLst>
              <a:gd name="adj1" fmla="val 61402"/>
              <a:gd name="adj2" fmla="val 43376"/>
            </a:avLst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10374848" y="842659"/>
            <a:ext cx="1978638" cy="2302568"/>
            <a:chOff x="9620663" y="3664279"/>
            <a:chExt cx="1978638" cy="2302568"/>
          </a:xfrm>
        </p:grpSpPr>
        <p:grpSp>
          <p:nvGrpSpPr>
            <p:cNvPr id="211" name="Group 210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230" name="Straight Arrow Connector 229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Box 230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32" name="Straight Arrow Connector 231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34" name="Straight Arrow Connector 233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TextBox 234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212" name="TextBox 211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216"/>
          <p:cNvSpPr txBox="1"/>
          <p:nvPr/>
        </p:nvSpPr>
        <p:spPr>
          <a:xfrm>
            <a:off x="2293753" y="216862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14" name="Straight Arrow Connector 213"/>
          <p:cNvCxnSpPr/>
          <p:nvPr/>
        </p:nvCxnSpPr>
        <p:spPr>
          <a:xfrm flipV="1">
            <a:off x="2366973" y="2104200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2380751" y="257769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2324425" y="170389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Electrical/Software: Command Flow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 rot="5400000">
            <a:off x="-854966" y="2800701"/>
            <a:ext cx="4217377" cy="1763529"/>
            <a:chOff x="1610356" y="3344009"/>
            <a:chExt cx="7499849" cy="2626122"/>
          </a:xfrm>
        </p:grpSpPr>
        <p:sp>
          <p:nvSpPr>
            <p:cNvPr id="76" name="Rectangle 75"/>
            <p:cNvSpPr/>
            <p:nvPr/>
          </p:nvSpPr>
          <p:spPr>
            <a:xfrm>
              <a:off x="4026853" y="4471598"/>
              <a:ext cx="3900912" cy="3362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18325" y="4614919"/>
              <a:ext cx="3921596" cy="867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8" name="L-Shape 77"/>
            <p:cNvSpPr/>
            <p:nvPr/>
          </p:nvSpPr>
          <p:spPr>
            <a:xfrm rot="16200000">
              <a:off x="7718972" y="3841256"/>
              <a:ext cx="73999" cy="367863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79" name="Group 78"/>
            <p:cNvGrpSpPr/>
            <p:nvPr/>
          </p:nvGrpSpPr>
          <p:grpSpPr>
            <a:xfrm rot="16200000">
              <a:off x="7098753" y="4573513"/>
              <a:ext cx="1244645" cy="270398"/>
              <a:chOff x="581876" y="5529237"/>
              <a:chExt cx="2490102" cy="310359"/>
            </a:xfrm>
          </p:grpSpPr>
          <p:grpSp>
            <p:nvGrpSpPr>
              <p:cNvPr id="121" name="Group 120"/>
              <p:cNvGrpSpPr/>
              <p:nvPr/>
            </p:nvGrpSpPr>
            <p:grpSpPr>
              <a:xfrm rot="5400000" flipH="1">
                <a:off x="1678579" y="4446198"/>
                <a:ext cx="296695" cy="2490102"/>
                <a:chOff x="2029250" y="1584100"/>
                <a:chExt cx="1329911" cy="3296991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7" name="Trapezoid 126"/>
                <p:cNvSpPr/>
                <p:nvPr/>
              </p:nvSpPr>
              <p:spPr>
                <a:xfrm rot="16200000">
                  <a:off x="1045707" y="2595092"/>
                  <a:ext cx="3296991" cy="1275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2056698" y="1688788"/>
                  <a:ext cx="1245750" cy="30640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2056698" y="2043032"/>
                  <a:ext cx="1286679" cy="337292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2029250" y="2435381"/>
                  <a:ext cx="1329911" cy="38045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1846530" y="5565142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1562751" y="5548911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1245303" y="5533914"/>
                <a:ext cx="296695" cy="2873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962692" y="5572683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678914" y="5556452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L-Shape 79"/>
            <p:cNvSpPr/>
            <p:nvPr/>
          </p:nvSpPr>
          <p:spPr>
            <a:xfrm rot="16200000" flipH="1">
              <a:off x="7704431" y="5191799"/>
              <a:ext cx="76593" cy="370076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7535773" y="5434028"/>
              <a:ext cx="139505" cy="225828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7555919" y="3694562"/>
              <a:ext cx="119364" cy="170974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16200000" flipV="1">
              <a:off x="6338557" y="4420725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6329500" y="4174081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333497" y="2415590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6333946" y="2668294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 flipV="1">
              <a:off x="4212441" y="3712067"/>
              <a:ext cx="3283184" cy="153468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251123" y="5471234"/>
              <a:ext cx="3205818" cy="177755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63630" y="5048294"/>
              <a:ext cx="3199142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369505" y="3600830"/>
              <a:ext cx="3190803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1" name="Trapezoid 90"/>
            <p:cNvSpPr/>
            <p:nvPr/>
          </p:nvSpPr>
          <p:spPr>
            <a:xfrm rot="5400000">
              <a:off x="7753972" y="4099788"/>
              <a:ext cx="1551532" cy="1160935"/>
            </a:xfrm>
            <a:prstGeom prst="trapezoid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392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3850997" y="3467988"/>
              <a:ext cx="4636559" cy="5111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Freeform 92"/>
            <p:cNvSpPr/>
            <p:nvPr/>
          </p:nvSpPr>
          <p:spPr>
            <a:xfrm rot="20473506" flipV="1">
              <a:off x="8609965" y="3426064"/>
              <a:ext cx="232896" cy="864764"/>
            </a:xfrm>
            <a:custGeom>
              <a:avLst/>
              <a:gdLst>
                <a:gd name="connsiteX0" fmla="*/ 0 w 221801"/>
                <a:gd name="connsiteY0" fmla="*/ 592456 h 681856"/>
                <a:gd name="connsiteX1" fmla="*/ 165100 w 221801"/>
                <a:gd name="connsiteY1" fmla="*/ 59056 h 681856"/>
                <a:gd name="connsiteX2" fmla="*/ 190500 w 221801"/>
                <a:gd name="connsiteY2" fmla="*/ 46356 h 681856"/>
                <a:gd name="connsiteX3" fmla="*/ 215900 w 221801"/>
                <a:gd name="connsiteY3" fmla="*/ 40006 h 681856"/>
                <a:gd name="connsiteX4" fmla="*/ 69850 w 221801"/>
                <a:gd name="connsiteY4" fmla="*/ 598806 h 681856"/>
                <a:gd name="connsiteX5" fmla="*/ 6350 w 221801"/>
                <a:gd name="connsiteY5" fmla="*/ 668656 h 6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01" h="681856">
                  <a:moveTo>
                    <a:pt x="0" y="592456"/>
                  </a:moveTo>
                  <a:cubicBezTo>
                    <a:pt x="66675" y="371264"/>
                    <a:pt x="133350" y="150073"/>
                    <a:pt x="165100" y="59056"/>
                  </a:cubicBezTo>
                  <a:cubicBezTo>
                    <a:pt x="196850" y="-31961"/>
                    <a:pt x="182033" y="49531"/>
                    <a:pt x="190500" y="46356"/>
                  </a:cubicBezTo>
                  <a:cubicBezTo>
                    <a:pt x="198967" y="43181"/>
                    <a:pt x="236008" y="-52069"/>
                    <a:pt x="215900" y="40006"/>
                  </a:cubicBezTo>
                  <a:cubicBezTo>
                    <a:pt x="195792" y="132081"/>
                    <a:pt x="104775" y="494031"/>
                    <a:pt x="69850" y="598806"/>
                  </a:cubicBezTo>
                  <a:cubicBezTo>
                    <a:pt x="34925" y="703581"/>
                    <a:pt x="20637" y="686118"/>
                    <a:pt x="6350" y="668656"/>
                  </a:cubicBezTo>
                </a:path>
              </a:pathLst>
            </a:cu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4" name="Flowchart: Terminator 93"/>
            <p:cNvSpPr/>
            <p:nvPr/>
          </p:nvSpPr>
          <p:spPr>
            <a:xfrm>
              <a:off x="4224959" y="3458537"/>
              <a:ext cx="97954" cy="2511594"/>
            </a:xfrm>
            <a:prstGeom prst="flowChartTerminator">
              <a:avLst/>
            </a:pr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934047" y="4774019"/>
              <a:ext cx="244548" cy="723014"/>
            </a:xfrm>
            <a:custGeom>
              <a:avLst/>
              <a:gdLst>
                <a:gd name="connsiteX0" fmla="*/ 0 w 244548"/>
                <a:gd name="connsiteY0" fmla="*/ 723014 h 723014"/>
                <a:gd name="connsiteX1" fmla="*/ 116958 w 244548"/>
                <a:gd name="connsiteY1" fmla="*/ 723014 h 723014"/>
                <a:gd name="connsiteX2" fmla="*/ 202018 w 244548"/>
                <a:gd name="connsiteY2" fmla="*/ 701748 h 723014"/>
                <a:gd name="connsiteX3" fmla="*/ 244548 w 244548"/>
                <a:gd name="connsiteY3" fmla="*/ 648586 h 723014"/>
                <a:gd name="connsiteX4" fmla="*/ 244548 w 244548"/>
                <a:gd name="connsiteY4" fmla="*/ 478465 h 723014"/>
                <a:gd name="connsiteX5" fmla="*/ 244548 w 244548"/>
                <a:gd name="connsiteY5" fmla="*/ 276446 h 723014"/>
                <a:gd name="connsiteX6" fmla="*/ 244548 w 244548"/>
                <a:gd name="connsiteY6" fmla="*/ 180753 h 723014"/>
                <a:gd name="connsiteX7" fmla="*/ 202018 w 244548"/>
                <a:gd name="connsiteY7" fmla="*/ 180753 h 723014"/>
                <a:gd name="connsiteX8" fmla="*/ 138223 w 244548"/>
                <a:gd name="connsiteY8" fmla="*/ 180753 h 723014"/>
                <a:gd name="connsiteX9" fmla="*/ 63795 w 244548"/>
                <a:gd name="connsiteY9" fmla="*/ 170121 h 723014"/>
                <a:gd name="connsiteX10" fmla="*/ 53162 w 244548"/>
                <a:gd name="connsiteY10" fmla="*/ 116958 h 723014"/>
                <a:gd name="connsiteX11" fmla="*/ 53162 w 244548"/>
                <a:gd name="connsiteY11" fmla="*/ 63795 h 723014"/>
                <a:gd name="connsiteX12" fmla="*/ 53162 w 244548"/>
                <a:gd name="connsiteY12" fmla="*/ 0 h 723014"/>
                <a:gd name="connsiteX13" fmla="*/ 31897 w 244548"/>
                <a:gd name="connsiteY13" fmla="*/ 0 h 723014"/>
                <a:gd name="connsiteX14" fmla="*/ 10632 w 244548"/>
                <a:gd name="connsiteY14" fmla="*/ 10632 h 723014"/>
                <a:gd name="connsiteX15" fmla="*/ 10632 w 244548"/>
                <a:gd name="connsiteY15" fmla="*/ 42530 h 723014"/>
                <a:gd name="connsiteX16" fmla="*/ 10632 w 244548"/>
                <a:gd name="connsiteY16" fmla="*/ 106325 h 723014"/>
                <a:gd name="connsiteX17" fmla="*/ 10632 w 244548"/>
                <a:gd name="connsiteY17" fmla="*/ 180753 h 723014"/>
                <a:gd name="connsiteX18" fmla="*/ 10632 w 244548"/>
                <a:gd name="connsiteY18" fmla="*/ 223283 h 723014"/>
                <a:gd name="connsiteX19" fmla="*/ 53162 w 244548"/>
                <a:gd name="connsiteY19" fmla="*/ 255181 h 723014"/>
                <a:gd name="connsiteX20" fmla="*/ 95693 w 244548"/>
                <a:gd name="connsiteY20" fmla="*/ 255181 h 723014"/>
                <a:gd name="connsiteX21" fmla="*/ 170120 w 244548"/>
                <a:gd name="connsiteY21" fmla="*/ 255181 h 723014"/>
                <a:gd name="connsiteX22" fmla="*/ 202018 w 244548"/>
                <a:gd name="connsiteY22" fmla="*/ 255181 h 723014"/>
                <a:gd name="connsiteX23" fmla="*/ 202018 w 244548"/>
                <a:gd name="connsiteY23" fmla="*/ 329609 h 723014"/>
                <a:gd name="connsiteX24" fmla="*/ 202018 w 244548"/>
                <a:gd name="connsiteY24" fmla="*/ 404037 h 723014"/>
                <a:gd name="connsiteX25" fmla="*/ 202018 w 244548"/>
                <a:gd name="connsiteY25" fmla="*/ 499730 h 723014"/>
                <a:gd name="connsiteX26" fmla="*/ 202018 w 244548"/>
                <a:gd name="connsiteY26" fmla="*/ 574158 h 723014"/>
                <a:gd name="connsiteX27" fmla="*/ 170120 w 244548"/>
                <a:gd name="connsiteY27" fmla="*/ 616688 h 723014"/>
                <a:gd name="connsiteX28" fmla="*/ 159488 w 244548"/>
                <a:gd name="connsiteY28" fmla="*/ 669851 h 723014"/>
                <a:gd name="connsiteX29" fmla="*/ 106325 w 244548"/>
                <a:gd name="connsiteY29" fmla="*/ 669851 h 723014"/>
                <a:gd name="connsiteX30" fmla="*/ 53162 w 244548"/>
                <a:gd name="connsiteY30" fmla="*/ 669851 h 723014"/>
                <a:gd name="connsiteX31" fmla="*/ 63795 w 244548"/>
                <a:gd name="connsiteY31" fmla="*/ 659218 h 723014"/>
                <a:gd name="connsiteX32" fmla="*/ 0 w 244548"/>
                <a:gd name="connsiteY32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4548" h="723014">
                  <a:moveTo>
                    <a:pt x="0" y="723014"/>
                  </a:moveTo>
                  <a:lnTo>
                    <a:pt x="116958" y="723014"/>
                  </a:lnTo>
                  <a:lnTo>
                    <a:pt x="202018" y="701748"/>
                  </a:lnTo>
                  <a:lnTo>
                    <a:pt x="244548" y="648586"/>
                  </a:lnTo>
                  <a:lnTo>
                    <a:pt x="244548" y="478465"/>
                  </a:lnTo>
                  <a:lnTo>
                    <a:pt x="244548" y="276446"/>
                  </a:lnTo>
                  <a:lnTo>
                    <a:pt x="244548" y="180753"/>
                  </a:lnTo>
                  <a:lnTo>
                    <a:pt x="202018" y="180753"/>
                  </a:lnTo>
                  <a:lnTo>
                    <a:pt x="138223" y="180753"/>
                  </a:lnTo>
                  <a:lnTo>
                    <a:pt x="63795" y="170121"/>
                  </a:lnTo>
                  <a:lnTo>
                    <a:pt x="53162" y="116958"/>
                  </a:lnTo>
                  <a:lnTo>
                    <a:pt x="53162" y="63795"/>
                  </a:lnTo>
                  <a:lnTo>
                    <a:pt x="53162" y="0"/>
                  </a:lnTo>
                  <a:lnTo>
                    <a:pt x="31897" y="0"/>
                  </a:lnTo>
                  <a:lnTo>
                    <a:pt x="10632" y="10632"/>
                  </a:lnTo>
                  <a:lnTo>
                    <a:pt x="10632" y="42530"/>
                  </a:lnTo>
                  <a:lnTo>
                    <a:pt x="10632" y="106325"/>
                  </a:lnTo>
                  <a:lnTo>
                    <a:pt x="10632" y="180753"/>
                  </a:lnTo>
                  <a:lnTo>
                    <a:pt x="10632" y="223283"/>
                  </a:lnTo>
                  <a:lnTo>
                    <a:pt x="53162" y="255181"/>
                  </a:lnTo>
                  <a:lnTo>
                    <a:pt x="95693" y="255181"/>
                  </a:lnTo>
                  <a:lnTo>
                    <a:pt x="170120" y="255181"/>
                  </a:lnTo>
                  <a:lnTo>
                    <a:pt x="202018" y="255181"/>
                  </a:lnTo>
                  <a:lnTo>
                    <a:pt x="202018" y="329609"/>
                  </a:lnTo>
                  <a:lnTo>
                    <a:pt x="202018" y="404037"/>
                  </a:lnTo>
                  <a:lnTo>
                    <a:pt x="202018" y="499730"/>
                  </a:lnTo>
                  <a:lnTo>
                    <a:pt x="202018" y="574158"/>
                  </a:lnTo>
                  <a:lnTo>
                    <a:pt x="170120" y="616688"/>
                  </a:lnTo>
                  <a:lnTo>
                    <a:pt x="159488" y="669851"/>
                  </a:lnTo>
                  <a:lnTo>
                    <a:pt x="106325" y="669851"/>
                  </a:lnTo>
                  <a:lnTo>
                    <a:pt x="53162" y="669851"/>
                  </a:lnTo>
                  <a:lnTo>
                    <a:pt x="63795" y="659218"/>
                  </a:lnTo>
                  <a:lnTo>
                    <a:pt x="0" y="723014"/>
                  </a:lnTo>
                  <a:close/>
                </a:path>
              </a:pathLst>
            </a:custGeom>
            <a:solidFill>
              <a:srgbClr val="C8A3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589896" y="3625673"/>
              <a:ext cx="206755" cy="1976822"/>
            </a:xfrm>
            <a:custGeom>
              <a:avLst/>
              <a:gdLst>
                <a:gd name="connsiteX0" fmla="*/ 232431 w 260472"/>
                <a:gd name="connsiteY0" fmla="*/ 1258 h 2832796"/>
                <a:gd name="connsiteX1" fmla="*/ 155158 w 260472"/>
                <a:gd name="connsiteY1" fmla="*/ 52774 h 2832796"/>
                <a:gd name="connsiteX2" fmla="*/ 39248 w 260472"/>
                <a:gd name="connsiteY2" fmla="*/ 310351 h 2832796"/>
                <a:gd name="connsiteX3" fmla="*/ 65006 w 260472"/>
                <a:gd name="connsiteY3" fmla="*/ 761112 h 2832796"/>
                <a:gd name="connsiteX4" fmla="*/ 26369 w 260472"/>
                <a:gd name="connsiteY4" fmla="*/ 2306577 h 2832796"/>
                <a:gd name="connsiteX5" fmla="*/ 612 w 260472"/>
                <a:gd name="connsiteY5" fmla="*/ 2731579 h 2832796"/>
                <a:gd name="connsiteX6" fmla="*/ 52127 w 260472"/>
                <a:gd name="connsiteY6" fmla="*/ 2770216 h 2832796"/>
                <a:gd name="connsiteX7" fmla="*/ 90764 w 260472"/>
                <a:gd name="connsiteY7" fmla="*/ 2680064 h 2832796"/>
                <a:gd name="connsiteX8" fmla="*/ 142279 w 260472"/>
                <a:gd name="connsiteY8" fmla="*/ 1057326 h 2832796"/>
                <a:gd name="connsiteX9" fmla="*/ 129400 w 260472"/>
                <a:gd name="connsiteY9" fmla="*/ 477777 h 2832796"/>
                <a:gd name="connsiteX10" fmla="*/ 129400 w 260472"/>
                <a:gd name="connsiteY10" fmla="*/ 258836 h 2832796"/>
                <a:gd name="connsiteX11" fmla="*/ 206674 w 260472"/>
                <a:gd name="connsiteY11" fmla="*/ 117168 h 2832796"/>
                <a:gd name="connsiteX12" fmla="*/ 258189 w 260472"/>
                <a:gd name="connsiteY12" fmla="*/ 78532 h 2832796"/>
                <a:gd name="connsiteX13" fmla="*/ 232431 w 260472"/>
                <a:gd name="connsiteY13" fmla="*/ 1258 h 283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472" h="2832796">
                  <a:moveTo>
                    <a:pt x="232431" y="1258"/>
                  </a:moveTo>
                  <a:cubicBezTo>
                    <a:pt x="215259" y="-3035"/>
                    <a:pt x="187355" y="1259"/>
                    <a:pt x="155158" y="52774"/>
                  </a:cubicBezTo>
                  <a:cubicBezTo>
                    <a:pt x="122961" y="104289"/>
                    <a:pt x="54273" y="192295"/>
                    <a:pt x="39248" y="310351"/>
                  </a:cubicBezTo>
                  <a:cubicBezTo>
                    <a:pt x="24223" y="428407"/>
                    <a:pt x="67152" y="428408"/>
                    <a:pt x="65006" y="761112"/>
                  </a:cubicBezTo>
                  <a:cubicBezTo>
                    <a:pt x="62860" y="1093816"/>
                    <a:pt x="37101" y="1978166"/>
                    <a:pt x="26369" y="2306577"/>
                  </a:cubicBezTo>
                  <a:cubicBezTo>
                    <a:pt x="15637" y="2634988"/>
                    <a:pt x="-3681" y="2654306"/>
                    <a:pt x="612" y="2731579"/>
                  </a:cubicBezTo>
                  <a:cubicBezTo>
                    <a:pt x="4905" y="2808852"/>
                    <a:pt x="37102" y="2778802"/>
                    <a:pt x="52127" y="2770216"/>
                  </a:cubicBezTo>
                  <a:cubicBezTo>
                    <a:pt x="67152" y="2761630"/>
                    <a:pt x="75739" y="2965546"/>
                    <a:pt x="90764" y="2680064"/>
                  </a:cubicBezTo>
                  <a:cubicBezTo>
                    <a:pt x="105789" y="2394582"/>
                    <a:pt x="135840" y="1424374"/>
                    <a:pt x="142279" y="1057326"/>
                  </a:cubicBezTo>
                  <a:cubicBezTo>
                    <a:pt x="148718" y="690278"/>
                    <a:pt x="131547" y="610859"/>
                    <a:pt x="129400" y="477777"/>
                  </a:cubicBezTo>
                  <a:cubicBezTo>
                    <a:pt x="127253" y="344695"/>
                    <a:pt x="116521" y="318937"/>
                    <a:pt x="129400" y="258836"/>
                  </a:cubicBezTo>
                  <a:cubicBezTo>
                    <a:pt x="142279" y="198735"/>
                    <a:pt x="185209" y="147219"/>
                    <a:pt x="206674" y="117168"/>
                  </a:cubicBezTo>
                  <a:cubicBezTo>
                    <a:pt x="228139" y="87117"/>
                    <a:pt x="249603" y="99997"/>
                    <a:pt x="258189" y="78532"/>
                  </a:cubicBezTo>
                  <a:cubicBezTo>
                    <a:pt x="266775" y="57067"/>
                    <a:pt x="249603" y="5551"/>
                    <a:pt x="232431" y="1258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759369" y="3576184"/>
              <a:ext cx="224102" cy="174235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3701969" y="4104654"/>
              <a:ext cx="203772" cy="821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3901392" y="3518954"/>
              <a:ext cx="67495" cy="146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3875706" y="3691363"/>
              <a:ext cx="103182" cy="1018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1" name="Flowchart: Sequential Access Storage 100"/>
            <p:cNvSpPr/>
            <p:nvPr/>
          </p:nvSpPr>
          <p:spPr>
            <a:xfrm rot="16200000" flipV="1">
              <a:off x="3568886" y="5544315"/>
              <a:ext cx="334386" cy="358026"/>
            </a:xfrm>
            <a:prstGeom prst="flowChartMagneticTape">
              <a:avLst/>
            </a:prstGeom>
            <a:solidFill>
              <a:srgbClr val="BF9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2" name="Flowchart: Terminator 101"/>
            <p:cNvSpPr/>
            <p:nvPr/>
          </p:nvSpPr>
          <p:spPr>
            <a:xfrm>
              <a:off x="2916892" y="4585597"/>
              <a:ext cx="500306" cy="124938"/>
            </a:xfrm>
            <a:prstGeom prst="flowChartTerminator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3" name="Trapezoid 102"/>
            <p:cNvSpPr/>
            <p:nvPr/>
          </p:nvSpPr>
          <p:spPr>
            <a:xfrm rot="16200000">
              <a:off x="2740599" y="4274040"/>
              <a:ext cx="1966235" cy="747213"/>
            </a:xfrm>
            <a:prstGeom prst="trapezoid">
              <a:avLst>
                <a:gd name="adj" fmla="val 89466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3367502" y="4003069"/>
              <a:ext cx="415519" cy="4949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3365214" y="3892003"/>
              <a:ext cx="697388" cy="84108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350110" y="4126148"/>
              <a:ext cx="740515" cy="86763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506771" y="4423848"/>
              <a:ext cx="597352" cy="68115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666419" y="4759801"/>
              <a:ext cx="414822" cy="46949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823762" y="5105004"/>
              <a:ext cx="236274" cy="21028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iagonal Stripe 109"/>
            <p:cNvSpPr/>
            <p:nvPr/>
          </p:nvSpPr>
          <p:spPr>
            <a:xfrm rot="16200000">
              <a:off x="3464345" y="5069894"/>
              <a:ext cx="564330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Diagonal Stripe 110"/>
            <p:cNvSpPr/>
            <p:nvPr/>
          </p:nvSpPr>
          <p:spPr>
            <a:xfrm rot="16200000" flipH="1">
              <a:off x="3464215" y="3366652"/>
              <a:ext cx="560902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2" name="Flowchart: Terminator 111"/>
            <p:cNvSpPr/>
            <p:nvPr/>
          </p:nvSpPr>
          <p:spPr>
            <a:xfrm>
              <a:off x="1610356" y="4478894"/>
              <a:ext cx="1206490" cy="353790"/>
            </a:xfrm>
            <a:prstGeom prst="flowChartTermina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82949" y="3490528"/>
              <a:ext cx="82370" cy="23907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4" name="Diagonal Stripe 113"/>
            <p:cNvSpPr/>
            <p:nvPr/>
          </p:nvSpPr>
          <p:spPr>
            <a:xfrm rot="16200000" flipH="1" flipV="1">
              <a:off x="2302102" y="4696956"/>
              <a:ext cx="866192" cy="1001430"/>
            </a:xfrm>
            <a:prstGeom prst="diagStripe">
              <a:avLst>
                <a:gd name="adj" fmla="val 66583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5" name="Diagonal Stripe 114"/>
            <p:cNvSpPr/>
            <p:nvPr/>
          </p:nvSpPr>
          <p:spPr>
            <a:xfrm rot="16200000" flipV="1">
              <a:off x="2304201" y="3632388"/>
              <a:ext cx="811216" cy="950649"/>
            </a:xfrm>
            <a:prstGeom prst="diagStripe">
              <a:avLst>
                <a:gd name="adj" fmla="val 6740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6" name="Rectangle 115"/>
            <p:cNvSpPr/>
            <p:nvPr/>
          </p:nvSpPr>
          <p:spPr>
            <a:xfrm rot="16200000">
              <a:off x="3825532" y="3342957"/>
              <a:ext cx="156301" cy="158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3758873" y="5330015"/>
              <a:ext cx="189596" cy="223493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8" name="Freeform 117"/>
            <p:cNvSpPr/>
            <p:nvPr/>
          </p:nvSpPr>
          <p:spPr>
            <a:xfrm rot="16200000">
              <a:off x="2514930" y="4423946"/>
              <a:ext cx="1620690" cy="351969"/>
            </a:xfrm>
            <a:custGeom>
              <a:avLst/>
              <a:gdLst>
                <a:gd name="connsiteX0" fmla="*/ 560 w 1273626"/>
                <a:gd name="connsiteY0" fmla="*/ 632346 h 645994"/>
                <a:gd name="connsiteX1" fmla="*/ 100644 w 1273626"/>
                <a:gd name="connsiteY1" fmla="*/ 468573 h 645994"/>
                <a:gd name="connsiteX2" fmla="*/ 127939 w 1273626"/>
                <a:gd name="connsiteY2" fmla="*/ 345743 h 645994"/>
                <a:gd name="connsiteX3" fmla="*/ 109742 w 1273626"/>
                <a:gd name="connsiteY3" fmla="*/ 163773 h 645994"/>
                <a:gd name="connsiteX4" fmla="*/ 86996 w 1273626"/>
                <a:gd name="connsiteY4" fmla="*/ 36394 h 645994"/>
                <a:gd name="connsiteX5" fmla="*/ 82447 w 1273626"/>
                <a:gd name="connsiteY5" fmla="*/ 9099 h 645994"/>
                <a:gd name="connsiteX6" fmla="*/ 82447 w 1273626"/>
                <a:gd name="connsiteY6" fmla="*/ 0 h 645994"/>
                <a:gd name="connsiteX7" fmla="*/ 200727 w 1273626"/>
                <a:gd name="connsiteY7" fmla="*/ 9099 h 645994"/>
                <a:gd name="connsiteX8" fmla="*/ 623808 w 1273626"/>
                <a:gd name="connsiteY8" fmla="*/ 9099 h 645994"/>
                <a:gd name="connsiteX9" fmla="*/ 1110578 w 1273626"/>
                <a:gd name="connsiteY9" fmla="*/ 4549 h 645994"/>
                <a:gd name="connsiteX10" fmla="*/ 1187915 w 1273626"/>
                <a:gd name="connsiteY10" fmla="*/ 4549 h 645994"/>
                <a:gd name="connsiteX11" fmla="*/ 1215211 w 1273626"/>
                <a:gd name="connsiteY11" fmla="*/ 4549 h 645994"/>
                <a:gd name="connsiteX12" fmla="*/ 1224309 w 1273626"/>
                <a:gd name="connsiteY12" fmla="*/ 18197 h 645994"/>
                <a:gd name="connsiteX13" fmla="*/ 1206112 w 1273626"/>
                <a:gd name="connsiteY13" fmla="*/ 100084 h 645994"/>
                <a:gd name="connsiteX14" fmla="*/ 1197014 w 1273626"/>
                <a:gd name="connsiteY14" fmla="*/ 177421 h 645994"/>
                <a:gd name="connsiteX15" fmla="*/ 1192464 w 1273626"/>
                <a:gd name="connsiteY15" fmla="*/ 254758 h 645994"/>
                <a:gd name="connsiteX16" fmla="*/ 1192464 w 1273626"/>
                <a:gd name="connsiteY16" fmla="*/ 373039 h 645994"/>
                <a:gd name="connsiteX17" fmla="*/ 1219760 w 1273626"/>
                <a:gd name="connsiteY17" fmla="*/ 491319 h 645994"/>
                <a:gd name="connsiteX18" fmla="*/ 1251605 w 1273626"/>
                <a:gd name="connsiteY18" fmla="*/ 573206 h 645994"/>
                <a:gd name="connsiteX19" fmla="*/ 1269802 w 1273626"/>
                <a:gd name="connsiteY19" fmla="*/ 614149 h 645994"/>
                <a:gd name="connsiteX20" fmla="*/ 1269802 w 1273626"/>
                <a:gd name="connsiteY20" fmla="*/ 636896 h 645994"/>
                <a:gd name="connsiteX21" fmla="*/ 1228858 w 1273626"/>
                <a:gd name="connsiteY21" fmla="*/ 641445 h 645994"/>
                <a:gd name="connsiteX22" fmla="*/ 974100 w 1273626"/>
                <a:gd name="connsiteY22" fmla="*/ 641445 h 645994"/>
                <a:gd name="connsiteX23" fmla="*/ 569217 w 1273626"/>
                <a:gd name="connsiteY23" fmla="*/ 645994 h 645994"/>
                <a:gd name="connsiteX24" fmla="*/ 150685 w 1273626"/>
                <a:gd name="connsiteY24" fmla="*/ 636896 h 645994"/>
                <a:gd name="connsiteX25" fmla="*/ 560 w 1273626"/>
                <a:gd name="connsiteY25" fmla="*/ 632346 h 6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3626" h="645994">
                  <a:moveTo>
                    <a:pt x="560" y="632346"/>
                  </a:moveTo>
                  <a:cubicBezTo>
                    <a:pt x="-7780" y="604292"/>
                    <a:pt x="79414" y="516340"/>
                    <a:pt x="100644" y="468573"/>
                  </a:cubicBezTo>
                  <a:cubicBezTo>
                    <a:pt x="121874" y="420806"/>
                    <a:pt x="126423" y="396543"/>
                    <a:pt x="127939" y="345743"/>
                  </a:cubicBezTo>
                  <a:cubicBezTo>
                    <a:pt x="129455" y="294943"/>
                    <a:pt x="116566" y="215331"/>
                    <a:pt x="109742" y="163773"/>
                  </a:cubicBezTo>
                  <a:cubicBezTo>
                    <a:pt x="102918" y="112215"/>
                    <a:pt x="91545" y="62173"/>
                    <a:pt x="86996" y="36394"/>
                  </a:cubicBezTo>
                  <a:cubicBezTo>
                    <a:pt x="82447" y="10615"/>
                    <a:pt x="83205" y="15165"/>
                    <a:pt x="82447" y="9099"/>
                  </a:cubicBezTo>
                  <a:cubicBezTo>
                    <a:pt x="81689" y="3033"/>
                    <a:pt x="62734" y="0"/>
                    <a:pt x="82447" y="0"/>
                  </a:cubicBezTo>
                  <a:cubicBezTo>
                    <a:pt x="102160" y="0"/>
                    <a:pt x="110500" y="7583"/>
                    <a:pt x="200727" y="9099"/>
                  </a:cubicBezTo>
                  <a:cubicBezTo>
                    <a:pt x="290954" y="10615"/>
                    <a:pt x="623808" y="9099"/>
                    <a:pt x="623808" y="9099"/>
                  </a:cubicBezTo>
                  <a:lnTo>
                    <a:pt x="1110578" y="4549"/>
                  </a:lnTo>
                  <a:lnTo>
                    <a:pt x="1187915" y="4549"/>
                  </a:lnTo>
                  <a:cubicBezTo>
                    <a:pt x="1205354" y="4549"/>
                    <a:pt x="1209145" y="2274"/>
                    <a:pt x="1215211" y="4549"/>
                  </a:cubicBezTo>
                  <a:cubicBezTo>
                    <a:pt x="1221277" y="6824"/>
                    <a:pt x="1225825" y="2275"/>
                    <a:pt x="1224309" y="18197"/>
                  </a:cubicBezTo>
                  <a:cubicBezTo>
                    <a:pt x="1222793" y="34119"/>
                    <a:pt x="1210661" y="73547"/>
                    <a:pt x="1206112" y="100084"/>
                  </a:cubicBezTo>
                  <a:cubicBezTo>
                    <a:pt x="1201563" y="126621"/>
                    <a:pt x="1199289" y="151642"/>
                    <a:pt x="1197014" y="177421"/>
                  </a:cubicBezTo>
                  <a:cubicBezTo>
                    <a:pt x="1194739" y="203200"/>
                    <a:pt x="1193222" y="222155"/>
                    <a:pt x="1192464" y="254758"/>
                  </a:cubicBezTo>
                  <a:cubicBezTo>
                    <a:pt x="1191706" y="287361"/>
                    <a:pt x="1187915" y="333612"/>
                    <a:pt x="1192464" y="373039"/>
                  </a:cubicBezTo>
                  <a:cubicBezTo>
                    <a:pt x="1197013" y="412466"/>
                    <a:pt x="1209903" y="457958"/>
                    <a:pt x="1219760" y="491319"/>
                  </a:cubicBezTo>
                  <a:cubicBezTo>
                    <a:pt x="1229617" y="524680"/>
                    <a:pt x="1243265" y="552734"/>
                    <a:pt x="1251605" y="573206"/>
                  </a:cubicBezTo>
                  <a:cubicBezTo>
                    <a:pt x="1259945" y="593678"/>
                    <a:pt x="1266769" y="603534"/>
                    <a:pt x="1269802" y="614149"/>
                  </a:cubicBezTo>
                  <a:cubicBezTo>
                    <a:pt x="1272835" y="624764"/>
                    <a:pt x="1276626" y="632347"/>
                    <a:pt x="1269802" y="636896"/>
                  </a:cubicBezTo>
                  <a:cubicBezTo>
                    <a:pt x="1262978" y="641445"/>
                    <a:pt x="1278142" y="640687"/>
                    <a:pt x="1228858" y="641445"/>
                  </a:cubicBezTo>
                  <a:cubicBezTo>
                    <a:pt x="1179574" y="642203"/>
                    <a:pt x="974100" y="641445"/>
                    <a:pt x="974100" y="641445"/>
                  </a:cubicBezTo>
                  <a:lnTo>
                    <a:pt x="569217" y="645994"/>
                  </a:lnTo>
                  <a:cubicBezTo>
                    <a:pt x="431981" y="645236"/>
                    <a:pt x="240154" y="638412"/>
                    <a:pt x="150685" y="636896"/>
                  </a:cubicBezTo>
                  <a:cubicBezTo>
                    <a:pt x="61216" y="635380"/>
                    <a:pt x="8900" y="660400"/>
                    <a:pt x="560" y="63234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9" name="Round Same Side Corner Rectangle 118"/>
            <p:cNvSpPr/>
            <p:nvPr/>
          </p:nvSpPr>
          <p:spPr>
            <a:xfrm rot="5400000">
              <a:off x="4753348" y="2736172"/>
              <a:ext cx="2533488" cy="3864688"/>
            </a:xfrm>
            <a:prstGeom prst="round2SameRect">
              <a:avLst>
                <a:gd name="adj1" fmla="val 1543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0" name="Round Same Side Corner Rectangle 119"/>
            <p:cNvSpPr/>
            <p:nvPr/>
          </p:nvSpPr>
          <p:spPr>
            <a:xfrm rot="16200000">
              <a:off x="2368404" y="4199540"/>
              <a:ext cx="2523999" cy="9474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F51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70" name="Rectangle 169"/>
          <p:cNvSpPr/>
          <p:nvPr/>
        </p:nvSpPr>
        <p:spPr>
          <a:xfrm>
            <a:off x="3916167" y="1989085"/>
            <a:ext cx="1663575" cy="29551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2253390" y="2863363"/>
            <a:ext cx="1682921" cy="1979781"/>
            <a:chOff x="1209844" y="2755656"/>
            <a:chExt cx="1682921" cy="1979781"/>
          </a:xfrm>
        </p:grpSpPr>
        <p:cxnSp>
          <p:nvCxnSpPr>
            <p:cNvPr id="160" name="Straight Arrow Connector 159"/>
            <p:cNvCxnSpPr/>
            <p:nvPr/>
          </p:nvCxnSpPr>
          <p:spPr>
            <a:xfrm flipH="1">
              <a:off x="1260965" y="3194742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 flipH="1">
              <a:off x="1209844" y="275565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Starter Motor</a:t>
              </a:r>
              <a:endParaRPr lang="en-US" sz="2000" b="1" dirty="0"/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 flipH="1">
              <a:off x="1278818" y="3703866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 flipH="1">
              <a:off x="1227697" y="326478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Pump</a:t>
              </a:r>
              <a:endParaRPr lang="en-US" sz="2000" b="1" dirty="0"/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H="1">
              <a:off x="1260965" y="4196085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 flipH="1">
              <a:off x="1209844" y="3756999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Solenoid</a:t>
              </a:r>
              <a:endParaRPr lang="en-US" sz="2000" b="1" dirty="0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 flipH="1">
              <a:off x="1273609" y="4732209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 flipH="1">
              <a:off x="1222488" y="429312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Glow Plug</a:t>
              </a:r>
              <a:endParaRPr lang="en-US" sz="2000" b="1" dirty="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3931102" y="5109429"/>
            <a:ext cx="1663575" cy="6817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Methane Delivery System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8" name="Straight Arrow Connector 177"/>
          <p:cNvCxnSpPr/>
          <p:nvPr/>
        </p:nvCxnSpPr>
        <p:spPr>
          <a:xfrm flipH="1">
            <a:off x="2359725" y="5475450"/>
            <a:ext cx="1512196" cy="3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 flipH="1">
            <a:off x="2308604" y="5036364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Combustor</a:t>
            </a:r>
            <a:endParaRPr lang="en-US" sz="2000" b="1" dirty="0"/>
          </a:p>
        </p:txBody>
      </p:sp>
      <p:sp>
        <p:nvSpPr>
          <p:cNvPr id="197" name="Rectangle 196"/>
          <p:cNvSpPr/>
          <p:nvPr/>
        </p:nvSpPr>
        <p:spPr>
          <a:xfrm>
            <a:off x="218321" y="1127542"/>
            <a:ext cx="12329848" cy="50052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/>
          <p:cNvCxnSpPr/>
          <p:nvPr/>
        </p:nvCxnSpPr>
        <p:spPr>
          <a:xfrm flipV="1">
            <a:off x="5643446" y="210038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5798165" y="17186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723456" y="214706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63382" y="2860135"/>
            <a:ext cx="1682921" cy="1979781"/>
            <a:chOff x="5577102" y="2562903"/>
            <a:chExt cx="1682921" cy="1979781"/>
          </a:xfrm>
        </p:grpSpPr>
        <p:cxnSp>
          <p:nvCxnSpPr>
            <p:cNvPr id="171" name="Straight Arrow Connector 170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88" name="Straight Arrow Connector 187"/>
          <p:cNvCxnSpPr/>
          <p:nvPr/>
        </p:nvCxnSpPr>
        <p:spPr>
          <a:xfrm flipV="1">
            <a:off x="5640867" y="251577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flipH="1">
            <a:off x="5543487" y="5075340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6" name="Straight Arrow Connector 185"/>
          <p:cNvCxnSpPr/>
          <p:nvPr/>
        </p:nvCxnSpPr>
        <p:spPr>
          <a:xfrm flipH="1">
            <a:off x="5639577" y="5499383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1064" y="1993335"/>
            <a:ext cx="1663575" cy="3797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sp>
        <p:nvSpPr>
          <p:cNvPr id="162" name="TextBox 161"/>
          <p:cNvSpPr txBox="1"/>
          <p:nvPr/>
        </p:nvSpPr>
        <p:spPr>
          <a:xfrm flipH="1">
            <a:off x="5543487" y="1018040"/>
            <a:ext cx="2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Data and Commands</a:t>
            </a:r>
            <a:endParaRPr lang="en-US" sz="2000" b="1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10374848" y="842659"/>
            <a:ext cx="1978638" cy="2302568"/>
            <a:chOff x="9620663" y="3664279"/>
            <a:chExt cx="1978638" cy="2302568"/>
          </a:xfrm>
        </p:grpSpPr>
        <p:grpSp>
          <p:nvGrpSpPr>
            <p:cNvPr id="191" name="Group 190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194" name="Straight Arrow Connector 193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96" name="Straight Arrow Connector 195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99" name="Straight Arrow Connector 198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192" name="TextBox 191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3" name="Straight Arrow Connector 192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10684596" y="3239181"/>
            <a:ext cx="1081519" cy="1183761"/>
            <a:chOff x="8177289" y="4757441"/>
            <a:chExt cx="534279" cy="968918"/>
          </a:xfrm>
        </p:grpSpPr>
        <p:sp>
          <p:nvSpPr>
            <p:cNvPr id="204" name="Rounded Rectangle 203"/>
            <p:cNvSpPr/>
            <p:nvPr/>
          </p:nvSpPr>
          <p:spPr>
            <a:xfrm>
              <a:off x="8177289" y="5245946"/>
              <a:ext cx="534279" cy="480413"/>
            </a:xfrm>
            <a:prstGeom prst="roundRect">
              <a:avLst>
                <a:gd name="adj" fmla="val 192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5" name="Oval 204"/>
            <p:cNvSpPr/>
            <p:nvPr/>
          </p:nvSpPr>
          <p:spPr>
            <a:xfrm>
              <a:off x="8206428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6" name="Oval 205"/>
            <p:cNvSpPr/>
            <p:nvPr/>
          </p:nvSpPr>
          <p:spPr>
            <a:xfrm>
              <a:off x="8517945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239126" y="541763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>
            <a:xfrm>
              <a:off x="8239126" y="545420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/>
            <p:nvPr/>
          </p:nvSpPr>
          <p:spPr>
            <a:xfrm flipV="1">
              <a:off x="8258054" y="542720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8559414" y="541437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8559414" y="545094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/>
          </p:nvSpPr>
          <p:spPr>
            <a:xfrm flipV="1">
              <a:off x="8578342" y="5423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8341758" y="5571065"/>
              <a:ext cx="205339" cy="11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0" name="Oval 229"/>
            <p:cNvSpPr/>
            <p:nvPr/>
          </p:nvSpPr>
          <p:spPr>
            <a:xfrm>
              <a:off x="8239126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1" name="Oval 230"/>
            <p:cNvSpPr/>
            <p:nvPr/>
          </p:nvSpPr>
          <p:spPr>
            <a:xfrm>
              <a:off x="8303505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2" name="Oval 231"/>
            <p:cNvSpPr/>
            <p:nvPr/>
          </p:nvSpPr>
          <p:spPr>
            <a:xfrm>
              <a:off x="8531704" y="52894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3" name="Oval 232"/>
            <p:cNvSpPr/>
            <p:nvPr/>
          </p:nvSpPr>
          <p:spPr>
            <a:xfrm>
              <a:off x="8596083" y="52845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4" name="Oval 233"/>
            <p:cNvSpPr/>
            <p:nvPr/>
          </p:nvSpPr>
          <p:spPr>
            <a:xfrm>
              <a:off x="8414121" y="53861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5" name="Trapezoid 234"/>
            <p:cNvSpPr/>
            <p:nvPr/>
          </p:nvSpPr>
          <p:spPr>
            <a:xfrm>
              <a:off x="8403321" y="5119688"/>
              <a:ext cx="67317" cy="126258"/>
            </a:xfrm>
            <a:prstGeom prst="trapezoid">
              <a:avLst>
                <a:gd name="adj" fmla="val 538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6" name="Trapezoid 235"/>
            <p:cNvSpPr/>
            <p:nvPr/>
          </p:nvSpPr>
          <p:spPr>
            <a:xfrm>
              <a:off x="8413167" y="4931159"/>
              <a:ext cx="46673" cy="191920"/>
            </a:xfrm>
            <a:prstGeom prst="trapezoid">
              <a:avLst>
                <a:gd name="adj" fmla="val 195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8249958" y="4757441"/>
              <a:ext cx="267987" cy="327283"/>
              <a:chOff x="8249958" y="4757441"/>
              <a:chExt cx="267987" cy="327283"/>
            </a:xfrm>
          </p:grpSpPr>
          <p:sp>
            <p:nvSpPr>
              <p:cNvPr id="242" name="Block Arc 241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Block Arc 242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Block Arc 243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 flipH="1">
              <a:off x="8371535" y="4759115"/>
              <a:ext cx="247407" cy="327283"/>
              <a:chOff x="8249958" y="4757441"/>
              <a:chExt cx="267987" cy="327283"/>
            </a:xfrm>
          </p:grpSpPr>
          <p:sp>
            <p:nvSpPr>
              <p:cNvPr id="239" name="Block Arc 238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Block Arc 239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Block Arc 240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245" name="Straight Arrow Connector 244"/>
          <p:cNvCxnSpPr/>
          <p:nvPr/>
        </p:nvCxnSpPr>
        <p:spPr>
          <a:xfrm flipH="1">
            <a:off x="9011664" y="4102135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 flipH="1">
            <a:off x="8960543" y="3663049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 flipH="1">
            <a:off x="2147994" y="1052289"/>
            <a:ext cx="200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Signals from/to Stock Hardware</a:t>
            </a:r>
            <a:endParaRPr lang="en-US" sz="2000" b="1" dirty="0"/>
          </a:p>
        </p:txBody>
      </p:sp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7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Software Test &amp; Integration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157162"/>
              </p:ext>
            </p:extLst>
          </p:nvPr>
        </p:nvGraphicFramePr>
        <p:xfrm>
          <a:off x="480448" y="1391669"/>
          <a:ext cx="11221402" cy="3633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227"/>
                <a:gridCol w="1537959"/>
                <a:gridCol w="1639193"/>
                <a:gridCol w="1627322"/>
                <a:gridCol w="1595863"/>
                <a:gridCol w="2325838"/>
              </a:tblGrid>
              <a:tr h="3416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Item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Signal Type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Individual</a:t>
                      </a:r>
                      <a:r>
                        <a:rPr lang="en-US" sz="1800" baseline="0" dirty="0" smtClean="0"/>
                        <a:t> simulated test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Individual</a:t>
                      </a:r>
                      <a:r>
                        <a:rPr lang="en-US" sz="1800" baseline="0" dirty="0" smtClean="0"/>
                        <a:t> Hardware Test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Integration and Test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Remaining</a:t>
                      </a:r>
                      <a:endParaRPr lang="en-US" sz="1800" dirty="0"/>
                    </a:p>
                  </a:txBody>
                  <a:tcPr anchor="ctr"/>
                </a:tc>
              </a:tr>
              <a:tr h="38593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PWM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83357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 Modulation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208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SPI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4343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PWM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9047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On/Off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60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On/Off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7070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On/Off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32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RS-232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49" y="2024325"/>
            <a:ext cx="358469" cy="321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62" y="2016675"/>
            <a:ext cx="358469" cy="321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48" y="3900489"/>
            <a:ext cx="358469" cy="321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49" y="3523609"/>
            <a:ext cx="358469" cy="321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49" y="3146729"/>
            <a:ext cx="358469" cy="321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49" y="2769849"/>
            <a:ext cx="358469" cy="3212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49" y="2409444"/>
            <a:ext cx="358469" cy="321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62" y="2401794"/>
            <a:ext cx="358469" cy="3212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444251" y="2061741"/>
            <a:ext cx="2188537" cy="324130"/>
          </a:xfrm>
          <a:prstGeom prst="rect">
            <a:avLst/>
          </a:prstGeom>
          <a:gradFill flip="none" rotWithShape="1">
            <a:gsLst>
              <a:gs pos="100000">
                <a:srgbClr val="FF7171"/>
              </a:gs>
              <a:gs pos="99000">
                <a:srgbClr val="92D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44251" y="2436732"/>
            <a:ext cx="2188537" cy="324130"/>
          </a:xfrm>
          <a:prstGeom prst="rect">
            <a:avLst/>
          </a:prstGeom>
          <a:gradFill flip="none" rotWithShape="1">
            <a:gsLst>
              <a:gs pos="100000">
                <a:srgbClr val="FF7171"/>
              </a:gs>
              <a:gs pos="99000">
                <a:srgbClr val="92D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21331" y="4650902"/>
            <a:ext cx="2188537" cy="324130"/>
          </a:xfrm>
          <a:prstGeom prst="rect">
            <a:avLst/>
          </a:prstGeom>
          <a:gradFill flip="none" rotWithShape="1">
            <a:gsLst>
              <a:gs pos="29000">
                <a:srgbClr val="FF7171"/>
              </a:gs>
              <a:gs pos="16000">
                <a:srgbClr val="92D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Hours Remaining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47" y="4662827"/>
            <a:ext cx="358469" cy="3212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47" y="4269470"/>
            <a:ext cx="358469" cy="321276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524313" y="5457119"/>
            <a:ext cx="9113198" cy="495300"/>
          </a:xfrm>
          <a:prstGeom prst="rect">
            <a:avLst/>
          </a:prstGeom>
          <a:gradFill flip="none" rotWithShape="1">
            <a:gsLst>
              <a:gs pos="93000">
                <a:srgbClr val="FF7171"/>
              </a:gs>
              <a:gs pos="92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67" y="2006043"/>
            <a:ext cx="358469" cy="32127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66" y="3882207"/>
            <a:ext cx="358469" cy="32127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67" y="3505327"/>
            <a:ext cx="358469" cy="32127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67" y="3128447"/>
            <a:ext cx="358469" cy="32127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67" y="2751567"/>
            <a:ext cx="358469" cy="32127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67" y="2391162"/>
            <a:ext cx="358469" cy="32127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65" y="4644545"/>
            <a:ext cx="358469" cy="32127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65" y="4251188"/>
            <a:ext cx="358469" cy="321276"/>
          </a:xfrm>
          <a:prstGeom prst="rect">
            <a:avLst/>
          </a:prstGeom>
        </p:spPr>
      </p:pic>
      <p:cxnSp>
        <p:nvCxnSpPr>
          <p:cNvPr id="93" name="Straight Arrow Connector 92"/>
          <p:cNvCxnSpPr/>
          <p:nvPr/>
        </p:nvCxnSpPr>
        <p:spPr>
          <a:xfrm flipV="1">
            <a:off x="5643446" y="210038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798165" y="17186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23456" y="214706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5614503" y="3299221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flipH="1">
            <a:off x="5563382" y="2860135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Starter Motor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5632356" y="3808345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flipH="1">
            <a:off x="5589674" y="3372843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Pump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5614503" y="4300564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flipH="1">
            <a:off x="5563382" y="3861478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Solenoid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5627147" y="4836688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flipH="1">
            <a:off x="5576026" y="4397602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Glow Plug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5640867" y="251577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 flipH="1">
            <a:off x="5543487" y="5075340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5639577" y="5499383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9023564" y="3541449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flipH="1">
            <a:off x="8972443" y="3102363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 flipH="1">
            <a:off x="5543487" y="1018040"/>
            <a:ext cx="2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Data and Commands</a:t>
            </a:r>
            <a:endParaRPr lang="en-US" sz="2000" b="1" dirty="0"/>
          </a:p>
        </p:txBody>
      </p:sp>
      <p:sp>
        <p:nvSpPr>
          <p:cNvPr id="279" name="Rectangle 278"/>
          <p:cNvSpPr/>
          <p:nvPr/>
        </p:nvSpPr>
        <p:spPr>
          <a:xfrm>
            <a:off x="3768917" y="5026979"/>
            <a:ext cx="5032234" cy="449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Predicted 92 Hours, Spent 60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22" y="2788185"/>
            <a:ext cx="358469" cy="32127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61" y="3203396"/>
            <a:ext cx="358469" cy="32127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61" y="3588515"/>
            <a:ext cx="358469" cy="32127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21" y="3974906"/>
            <a:ext cx="358469" cy="32127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50" y="4348932"/>
            <a:ext cx="358469" cy="321276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9441354" y="2840464"/>
            <a:ext cx="2188537" cy="324130"/>
          </a:xfrm>
          <a:prstGeom prst="rect">
            <a:avLst/>
          </a:prstGeom>
          <a:gradFill flip="none" rotWithShape="1">
            <a:gsLst>
              <a:gs pos="100000">
                <a:srgbClr val="FF7171"/>
              </a:gs>
              <a:gs pos="99000">
                <a:srgbClr val="92D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441354" y="3215455"/>
            <a:ext cx="2188537" cy="324130"/>
          </a:xfrm>
          <a:prstGeom prst="rect">
            <a:avLst/>
          </a:prstGeom>
          <a:gradFill flip="none" rotWithShape="1">
            <a:gsLst>
              <a:gs pos="100000">
                <a:srgbClr val="FF7171"/>
              </a:gs>
              <a:gs pos="99000">
                <a:srgbClr val="92D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441353" y="3555698"/>
            <a:ext cx="2188537" cy="324130"/>
          </a:xfrm>
          <a:prstGeom prst="rect">
            <a:avLst/>
          </a:prstGeom>
          <a:gradFill flip="none" rotWithShape="1">
            <a:gsLst>
              <a:gs pos="100000">
                <a:srgbClr val="FF7171"/>
              </a:gs>
              <a:gs pos="99000">
                <a:srgbClr val="92D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441353" y="3930689"/>
            <a:ext cx="2188537" cy="324130"/>
          </a:xfrm>
          <a:prstGeom prst="rect">
            <a:avLst/>
          </a:prstGeom>
          <a:gradFill flip="none" rotWithShape="1">
            <a:gsLst>
              <a:gs pos="100000">
                <a:srgbClr val="FF7171"/>
              </a:gs>
              <a:gs pos="99000">
                <a:srgbClr val="92D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441353" y="4275911"/>
            <a:ext cx="2188537" cy="324130"/>
          </a:xfrm>
          <a:prstGeom prst="rect">
            <a:avLst/>
          </a:prstGeom>
          <a:gradFill flip="none" rotWithShape="1">
            <a:gsLst>
              <a:gs pos="100000">
                <a:srgbClr val="FF7171"/>
              </a:gs>
              <a:gs pos="99000">
                <a:srgbClr val="92D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61" y="4654226"/>
            <a:ext cx="336444" cy="342541"/>
          </a:xfrm>
          <a:prstGeom prst="rect">
            <a:avLst/>
          </a:prstGeom>
        </p:spPr>
      </p:pic>
      <p:sp>
        <p:nvSpPr>
          <p:cNvPr id="110" name="Content Placeholder 2"/>
          <p:cNvSpPr txBox="1">
            <a:spLocks/>
          </p:cNvSpPr>
          <p:nvPr/>
        </p:nvSpPr>
        <p:spPr>
          <a:xfrm>
            <a:off x="679172" y="5490581"/>
            <a:ext cx="11512828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1                                               </a:t>
            </a:r>
            <a:r>
              <a:rPr lang="en-US" sz="2400" b="1" dirty="0"/>
              <a:t>8</a:t>
            </a:r>
            <a:r>
              <a:rPr lang="en-US" sz="2400" b="1" dirty="0" smtClean="0"/>
              <a:t>hr Remain                                                                     Mar 7</a:t>
            </a:r>
            <a:endParaRPr lang="en-US" sz="2400" b="1" dirty="0"/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40196 0.0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4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39401 0.08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4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39492 0.07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3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39518 0.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39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38229 0.0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39467 0.01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5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39688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8411 0.00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38307 -0.0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39688 -0.0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11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8555 -0.03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15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39792 -0.040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206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9948 -0.082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41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8112 -0.078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-393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586 -0.175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30" y="-877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7643 -0.18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28" y="-900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81" grpId="0" animBg="1"/>
      <p:bldP spid="94" grpId="0"/>
      <p:bldP spid="95" grpId="0"/>
      <p:bldP spid="98" grpId="0"/>
      <p:bldP spid="100" grpId="0"/>
      <p:bldP spid="102" grpId="0"/>
      <p:bldP spid="104" grpId="0"/>
      <p:bldP spid="106" grpId="0"/>
      <p:bldP spid="109" grpId="0"/>
      <p:bldP spid="278" grpId="0"/>
      <p:bldP spid="279" grpId="0"/>
      <p:bldP spid="76" grpId="0" animBg="1"/>
      <p:bldP spid="77" grpId="0" animBg="1"/>
      <p:bldP spid="78" grpId="0" animBg="1"/>
      <p:bldP spid="79" grpId="0" animBg="1"/>
      <p:bldP spid="80" grpId="0" animBg="1"/>
      <p:bldP spid="1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6"/>
            <a:ext cx="12192000" cy="6854653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64" y="0"/>
            <a:ext cx="10515600" cy="1325563"/>
          </a:xfrm>
        </p:spPr>
        <p:txBody>
          <a:bodyPr/>
          <a:lstStyle/>
          <a:p>
            <a:r>
              <a:rPr lang="en-US" dirty="0" smtClean="0"/>
              <a:t>Project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166" y="1186355"/>
            <a:ext cx="10423634" cy="151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Project Description: </a:t>
            </a:r>
            <a:r>
              <a:rPr lang="en-US" dirty="0" smtClean="0"/>
              <a:t>Modify a JetCat P90-RXi mini turbo jet engine to run on gaseous methane fuel to address the USAF’s interest in the possible use of the methane gas as fuel.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53238" y="2622884"/>
          <a:ext cx="9350477" cy="2117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45281"/>
                <a:gridCol w="6805196"/>
              </a:tblGrid>
              <a:tr h="269326">
                <a:tc gridSpan="2">
                  <a:txBody>
                    <a:bodyPr/>
                    <a:lstStyle/>
                    <a:p>
                      <a:pPr marL="685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Functional Requirements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Engine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Control Unit (ECU)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Start, run, and shut down engine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Maintain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JetCat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recommended safe operation conditions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Log data</a:t>
                      </a:r>
                    </a:p>
                  </a:txBody>
                  <a:tcPr marL="68580" marR="68580" marT="0" marB="0"/>
                </a:tc>
              </a:tr>
              <a:tr h="861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Fuel Delivery System (FDS)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Deliver up to 4.2g/s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of methane to combustion can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Deliver kerosene/oil mix to bearings at stock rates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96140634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3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9638366" y="1235321"/>
            <a:ext cx="2249933" cy="6661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Fully integrated </a:t>
            </a:r>
            <a:r>
              <a:rPr lang="en-US" sz="2400" b="1" dirty="0"/>
              <a:t>e</a:t>
            </a:r>
            <a:r>
              <a:rPr lang="en-US" sz="2400" b="1" dirty="0" smtClean="0"/>
              <a:t>ngine test</a:t>
            </a:r>
            <a:endParaRPr lang="en-US" sz="24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9693739" y="2381088"/>
            <a:ext cx="2194560" cy="7576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Mock engine test with hardware</a:t>
            </a:r>
            <a:endParaRPr lang="en-US" sz="2000" b="1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872374" y="4615249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9741980" y="3840328"/>
            <a:ext cx="2146320" cy="702763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LabView</a:t>
            </a:r>
            <a:r>
              <a:rPr lang="en-US" sz="2000" b="1" dirty="0" smtClean="0"/>
              <a:t> Engine Simulator Test</a:t>
            </a:r>
            <a:endParaRPr lang="en-US" sz="2000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5852090" y="3793973"/>
            <a:ext cx="3150614" cy="761475"/>
          </a:xfrm>
          <a:prstGeom prst="round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Construction</a:t>
            </a:r>
            <a:endParaRPr lang="en-US" sz="24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2255134" y="4920491"/>
            <a:ext cx="2607619" cy="66968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Seal &amp; Flow</a:t>
            </a:r>
          </a:p>
          <a:p>
            <a:pPr algn="ctr"/>
            <a:r>
              <a:rPr lang="en-US" sz="2400" b="1" dirty="0" smtClean="0"/>
              <a:t> Rate Checks </a:t>
            </a:r>
            <a:endParaRPr lang="en-US" sz="24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1375596" y="3781616"/>
            <a:ext cx="3197504" cy="72099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Lubrication Flowrate Data Collection</a:t>
            </a:r>
            <a:endParaRPr lang="en-US" sz="24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5180809" y="4926445"/>
            <a:ext cx="2437392" cy="6936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</a:t>
            </a:r>
          </a:p>
          <a:p>
            <a:pPr algn="ctr"/>
            <a:r>
              <a:rPr lang="en-US" sz="2400" b="1" dirty="0" smtClean="0"/>
              <a:t>Chip Tests</a:t>
            </a:r>
            <a:endParaRPr lang="en-US" sz="24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7765528" y="4926445"/>
            <a:ext cx="2356666" cy="6936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 Function Development</a:t>
            </a:r>
            <a:endParaRPr lang="en-US" sz="2400" b="1" dirty="0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027116" y="4698540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1</a:t>
            </a:r>
            <a:endParaRPr lang="en-US" sz="28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4333583" y="2381088"/>
            <a:ext cx="4659374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Drive mechanical components with ECU/ESB</a:t>
            </a:r>
            <a:endParaRPr lang="en-US" sz="2400" b="1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154528" y="1206763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3</a:t>
            </a:r>
            <a:endParaRPr lang="en-US" sz="2800" b="1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154528" y="2287259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2</a:t>
            </a:r>
            <a:endParaRPr lang="en-US" sz="2800" b="1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4318085" y="3207662"/>
            <a:ext cx="1742130" cy="1699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0"/>
          </p:cNvCxnSpPr>
          <p:nvPr/>
        </p:nvCxnSpPr>
        <p:spPr>
          <a:xfrm flipV="1">
            <a:off x="6399505" y="4583037"/>
            <a:ext cx="263765" cy="3434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5" idx="0"/>
          </p:cNvCxnSpPr>
          <p:nvPr/>
        </p:nvCxnSpPr>
        <p:spPr>
          <a:xfrm flipH="1" flipV="1">
            <a:off x="8599049" y="4567103"/>
            <a:ext cx="344812" cy="3593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1" idx="0"/>
          </p:cNvCxnSpPr>
          <p:nvPr/>
        </p:nvCxnSpPr>
        <p:spPr>
          <a:xfrm flipH="1" flipV="1">
            <a:off x="7151556" y="3187469"/>
            <a:ext cx="275841" cy="606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432707" y="3207662"/>
            <a:ext cx="1140393" cy="5334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7" idx="0"/>
          </p:cNvCxnSpPr>
          <p:nvPr/>
        </p:nvCxnSpPr>
        <p:spPr>
          <a:xfrm flipH="1" flipV="1">
            <a:off x="6663269" y="2034242"/>
            <a:ext cx="1" cy="3468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073614" y="4731208"/>
            <a:ext cx="10998472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54528" y="2320679"/>
            <a:ext cx="10917557" cy="936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154528" y="1180387"/>
            <a:ext cx="10911517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9064072" y="2575846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9064071" y="1386804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150686" y="4053690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868541" y="5770423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68746" y="5573108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MSR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40257" y="4430331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TRR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868541" y="222360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-736" y="2038683"/>
            <a:ext cx="88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Spring Break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875317" y="114176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36" y="1003165"/>
            <a:ext cx="9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April 20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999543" y="5929474"/>
            <a:ext cx="783258" cy="1225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571138" y="5945190"/>
            <a:ext cx="783258" cy="12251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120253" y="5923138"/>
            <a:ext cx="783258" cy="12251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809537" y="5787538"/>
            <a:ext cx="10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Electrical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8400894" y="5821781"/>
            <a:ext cx="104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Software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2869847" y="5801564"/>
            <a:ext cx="127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644567" y="5984395"/>
            <a:ext cx="783258" cy="122514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0393033" y="5860986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Verification Test</a:t>
            </a:r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5254282" y="1248994"/>
            <a:ext cx="2817973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Engine Functions With Methane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442" y="1108074"/>
            <a:ext cx="12126974" cy="47595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en-US" dirty="0" smtClean="0"/>
              <a:t>Testing Architecture &amp; Presentation Progress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9741980" y="3840328"/>
            <a:ext cx="2146320" cy="702763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Engine simulation with </a:t>
            </a:r>
            <a:r>
              <a:rPr lang="en-US" sz="2000" b="1" dirty="0" err="1"/>
              <a:t>Labview</a:t>
            </a:r>
            <a:endParaRPr lang="en-US" sz="20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5852090" y="3793973"/>
            <a:ext cx="3150614" cy="761475"/>
          </a:xfrm>
          <a:prstGeom prst="round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Construction</a:t>
            </a:r>
            <a:endParaRPr lang="en-US" sz="24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5180809" y="4926445"/>
            <a:ext cx="2437392" cy="6936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</a:t>
            </a:r>
          </a:p>
          <a:p>
            <a:pPr algn="ctr"/>
            <a:r>
              <a:rPr lang="en-US" sz="2400" b="1" dirty="0" smtClean="0"/>
              <a:t>Chip Tests</a:t>
            </a:r>
            <a:endParaRPr lang="en-US" sz="2400" b="1" dirty="0"/>
          </a:p>
        </p:txBody>
      </p:sp>
      <p:sp>
        <p:nvSpPr>
          <p:cNvPr id="52" name="Right Arrow 51"/>
          <p:cNvSpPr/>
          <p:nvPr/>
        </p:nvSpPr>
        <p:spPr>
          <a:xfrm>
            <a:off x="9150686" y="4053690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84445" y="4920847"/>
            <a:ext cx="260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Complete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4" name="Picture 2" descr="http://4vector.com/i/free-vector-mothinator-function-generator-clip-art_105486_Mothinator_Function_Generator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85" y="4923309"/>
            <a:ext cx="1311400" cy="6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/>
          <a:srcRect l="289" t="7999" r="57902" b="52593"/>
          <a:stretch/>
        </p:blipFill>
        <p:spPr>
          <a:xfrm>
            <a:off x="8337877" y="4936976"/>
            <a:ext cx="1269247" cy="672593"/>
          </a:xfrm>
          <a:prstGeom prst="rect">
            <a:avLst/>
          </a:prstGeom>
        </p:spPr>
      </p:pic>
      <p:cxnSp>
        <p:nvCxnSpPr>
          <p:cNvPr id="56" name="Straight Arrow Connector 55"/>
          <p:cNvCxnSpPr>
            <a:stCxn id="54" idx="3"/>
            <a:endCxn id="51" idx="1"/>
          </p:cNvCxnSpPr>
          <p:nvPr/>
        </p:nvCxnSpPr>
        <p:spPr>
          <a:xfrm>
            <a:off x="4690385" y="5270830"/>
            <a:ext cx="490424" cy="24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5" idx="1"/>
          </p:cNvCxnSpPr>
          <p:nvPr/>
        </p:nvCxnSpPr>
        <p:spPr>
          <a:xfrm>
            <a:off x="7661041" y="5270830"/>
            <a:ext cx="676836" cy="24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2494637467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494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Electrical/Software: Command Flow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 rot="5400000">
            <a:off x="-664080" y="3234992"/>
            <a:ext cx="3835603" cy="1763529"/>
            <a:chOff x="1610356" y="3344009"/>
            <a:chExt cx="7499849" cy="2626122"/>
          </a:xfrm>
        </p:grpSpPr>
        <p:sp>
          <p:nvSpPr>
            <p:cNvPr id="76" name="Rectangle 75"/>
            <p:cNvSpPr/>
            <p:nvPr/>
          </p:nvSpPr>
          <p:spPr>
            <a:xfrm>
              <a:off x="4026853" y="4471598"/>
              <a:ext cx="3900912" cy="3362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18325" y="4614919"/>
              <a:ext cx="3921596" cy="867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8" name="L-Shape 77"/>
            <p:cNvSpPr/>
            <p:nvPr/>
          </p:nvSpPr>
          <p:spPr>
            <a:xfrm rot="16200000">
              <a:off x="7718972" y="3841256"/>
              <a:ext cx="73999" cy="367863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79" name="Group 78"/>
            <p:cNvGrpSpPr/>
            <p:nvPr/>
          </p:nvGrpSpPr>
          <p:grpSpPr>
            <a:xfrm rot="16200000">
              <a:off x="7098753" y="4573513"/>
              <a:ext cx="1244645" cy="270398"/>
              <a:chOff x="581876" y="5529237"/>
              <a:chExt cx="2490102" cy="310359"/>
            </a:xfrm>
          </p:grpSpPr>
          <p:grpSp>
            <p:nvGrpSpPr>
              <p:cNvPr id="121" name="Group 120"/>
              <p:cNvGrpSpPr/>
              <p:nvPr/>
            </p:nvGrpSpPr>
            <p:grpSpPr>
              <a:xfrm rot="5400000" flipH="1">
                <a:off x="1678579" y="4446198"/>
                <a:ext cx="296695" cy="2490102"/>
                <a:chOff x="2029250" y="1584100"/>
                <a:chExt cx="1329911" cy="3296991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7" name="Trapezoid 126"/>
                <p:cNvSpPr/>
                <p:nvPr/>
              </p:nvSpPr>
              <p:spPr>
                <a:xfrm rot="16200000">
                  <a:off x="1045707" y="2595092"/>
                  <a:ext cx="3296991" cy="1275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2056698" y="1688788"/>
                  <a:ext cx="1245750" cy="30640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2056698" y="2043032"/>
                  <a:ext cx="1286679" cy="337292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2029250" y="2435381"/>
                  <a:ext cx="1329911" cy="38045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1846530" y="5565142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1562751" y="5548911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1245303" y="5533914"/>
                <a:ext cx="296695" cy="2873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962692" y="5572683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678914" y="5556452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L-Shape 79"/>
            <p:cNvSpPr/>
            <p:nvPr/>
          </p:nvSpPr>
          <p:spPr>
            <a:xfrm rot="16200000" flipH="1">
              <a:off x="7704431" y="5191799"/>
              <a:ext cx="76593" cy="370076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7535773" y="5434028"/>
              <a:ext cx="139505" cy="225828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7555919" y="3694562"/>
              <a:ext cx="119364" cy="170974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16200000" flipV="1">
              <a:off x="6338557" y="4420725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6329500" y="4174081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333497" y="2415590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6333946" y="2668294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 flipV="1">
              <a:off x="4212441" y="3712067"/>
              <a:ext cx="3283184" cy="153468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251123" y="5471234"/>
              <a:ext cx="3205818" cy="177755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63630" y="5048294"/>
              <a:ext cx="3199142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369505" y="3600830"/>
              <a:ext cx="3190803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1" name="Trapezoid 90"/>
            <p:cNvSpPr/>
            <p:nvPr/>
          </p:nvSpPr>
          <p:spPr>
            <a:xfrm rot="5400000">
              <a:off x="7753972" y="4099788"/>
              <a:ext cx="1551532" cy="1160935"/>
            </a:xfrm>
            <a:prstGeom prst="trapezoid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392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3850997" y="3467988"/>
              <a:ext cx="4636559" cy="5111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Freeform 92"/>
            <p:cNvSpPr/>
            <p:nvPr/>
          </p:nvSpPr>
          <p:spPr>
            <a:xfrm rot="20473506" flipV="1">
              <a:off x="8609965" y="3426064"/>
              <a:ext cx="232896" cy="864764"/>
            </a:xfrm>
            <a:custGeom>
              <a:avLst/>
              <a:gdLst>
                <a:gd name="connsiteX0" fmla="*/ 0 w 221801"/>
                <a:gd name="connsiteY0" fmla="*/ 592456 h 681856"/>
                <a:gd name="connsiteX1" fmla="*/ 165100 w 221801"/>
                <a:gd name="connsiteY1" fmla="*/ 59056 h 681856"/>
                <a:gd name="connsiteX2" fmla="*/ 190500 w 221801"/>
                <a:gd name="connsiteY2" fmla="*/ 46356 h 681856"/>
                <a:gd name="connsiteX3" fmla="*/ 215900 w 221801"/>
                <a:gd name="connsiteY3" fmla="*/ 40006 h 681856"/>
                <a:gd name="connsiteX4" fmla="*/ 69850 w 221801"/>
                <a:gd name="connsiteY4" fmla="*/ 598806 h 681856"/>
                <a:gd name="connsiteX5" fmla="*/ 6350 w 221801"/>
                <a:gd name="connsiteY5" fmla="*/ 668656 h 6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01" h="681856">
                  <a:moveTo>
                    <a:pt x="0" y="592456"/>
                  </a:moveTo>
                  <a:cubicBezTo>
                    <a:pt x="66675" y="371264"/>
                    <a:pt x="133350" y="150073"/>
                    <a:pt x="165100" y="59056"/>
                  </a:cubicBezTo>
                  <a:cubicBezTo>
                    <a:pt x="196850" y="-31961"/>
                    <a:pt x="182033" y="49531"/>
                    <a:pt x="190500" y="46356"/>
                  </a:cubicBezTo>
                  <a:cubicBezTo>
                    <a:pt x="198967" y="43181"/>
                    <a:pt x="236008" y="-52069"/>
                    <a:pt x="215900" y="40006"/>
                  </a:cubicBezTo>
                  <a:cubicBezTo>
                    <a:pt x="195792" y="132081"/>
                    <a:pt x="104775" y="494031"/>
                    <a:pt x="69850" y="598806"/>
                  </a:cubicBezTo>
                  <a:cubicBezTo>
                    <a:pt x="34925" y="703581"/>
                    <a:pt x="20637" y="686118"/>
                    <a:pt x="6350" y="668656"/>
                  </a:cubicBezTo>
                </a:path>
              </a:pathLst>
            </a:cu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4" name="Flowchart: Terminator 93"/>
            <p:cNvSpPr/>
            <p:nvPr/>
          </p:nvSpPr>
          <p:spPr>
            <a:xfrm>
              <a:off x="4224959" y="3458537"/>
              <a:ext cx="97954" cy="2511594"/>
            </a:xfrm>
            <a:prstGeom prst="flowChartTerminator">
              <a:avLst/>
            </a:pr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934047" y="4774019"/>
              <a:ext cx="244548" cy="723014"/>
            </a:xfrm>
            <a:custGeom>
              <a:avLst/>
              <a:gdLst>
                <a:gd name="connsiteX0" fmla="*/ 0 w 244548"/>
                <a:gd name="connsiteY0" fmla="*/ 723014 h 723014"/>
                <a:gd name="connsiteX1" fmla="*/ 116958 w 244548"/>
                <a:gd name="connsiteY1" fmla="*/ 723014 h 723014"/>
                <a:gd name="connsiteX2" fmla="*/ 202018 w 244548"/>
                <a:gd name="connsiteY2" fmla="*/ 701748 h 723014"/>
                <a:gd name="connsiteX3" fmla="*/ 244548 w 244548"/>
                <a:gd name="connsiteY3" fmla="*/ 648586 h 723014"/>
                <a:gd name="connsiteX4" fmla="*/ 244548 w 244548"/>
                <a:gd name="connsiteY4" fmla="*/ 478465 h 723014"/>
                <a:gd name="connsiteX5" fmla="*/ 244548 w 244548"/>
                <a:gd name="connsiteY5" fmla="*/ 276446 h 723014"/>
                <a:gd name="connsiteX6" fmla="*/ 244548 w 244548"/>
                <a:gd name="connsiteY6" fmla="*/ 180753 h 723014"/>
                <a:gd name="connsiteX7" fmla="*/ 202018 w 244548"/>
                <a:gd name="connsiteY7" fmla="*/ 180753 h 723014"/>
                <a:gd name="connsiteX8" fmla="*/ 138223 w 244548"/>
                <a:gd name="connsiteY8" fmla="*/ 180753 h 723014"/>
                <a:gd name="connsiteX9" fmla="*/ 63795 w 244548"/>
                <a:gd name="connsiteY9" fmla="*/ 170121 h 723014"/>
                <a:gd name="connsiteX10" fmla="*/ 53162 w 244548"/>
                <a:gd name="connsiteY10" fmla="*/ 116958 h 723014"/>
                <a:gd name="connsiteX11" fmla="*/ 53162 w 244548"/>
                <a:gd name="connsiteY11" fmla="*/ 63795 h 723014"/>
                <a:gd name="connsiteX12" fmla="*/ 53162 w 244548"/>
                <a:gd name="connsiteY12" fmla="*/ 0 h 723014"/>
                <a:gd name="connsiteX13" fmla="*/ 31897 w 244548"/>
                <a:gd name="connsiteY13" fmla="*/ 0 h 723014"/>
                <a:gd name="connsiteX14" fmla="*/ 10632 w 244548"/>
                <a:gd name="connsiteY14" fmla="*/ 10632 h 723014"/>
                <a:gd name="connsiteX15" fmla="*/ 10632 w 244548"/>
                <a:gd name="connsiteY15" fmla="*/ 42530 h 723014"/>
                <a:gd name="connsiteX16" fmla="*/ 10632 w 244548"/>
                <a:gd name="connsiteY16" fmla="*/ 106325 h 723014"/>
                <a:gd name="connsiteX17" fmla="*/ 10632 w 244548"/>
                <a:gd name="connsiteY17" fmla="*/ 180753 h 723014"/>
                <a:gd name="connsiteX18" fmla="*/ 10632 w 244548"/>
                <a:gd name="connsiteY18" fmla="*/ 223283 h 723014"/>
                <a:gd name="connsiteX19" fmla="*/ 53162 w 244548"/>
                <a:gd name="connsiteY19" fmla="*/ 255181 h 723014"/>
                <a:gd name="connsiteX20" fmla="*/ 95693 w 244548"/>
                <a:gd name="connsiteY20" fmla="*/ 255181 h 723014"/>
                <a:gd name="connsiteX21" fmla="*/ 170120 w 244548"/>
                <a:gd name="connsiteY21" fmla="*/ 255181 h 723014"/>
                <a:gd name="connsiteX22" fmla="*/ 202018 w 244548"/>
                <a:gd name="connsiteY22" fmla="*/ 255181 h 723014"/>
                <a:gd name="connsiteX23" fmla="*/ 202018 w 244548"/>
                <a:gd name="connsiteY23" fmla="*/ 329609 h 723014"/>
                <a:gd name="connsiteX24" fmla="*/ 202018 w 244548"/>
                <a:gd name="connsiteY24" fmla="*/ 404037 h 723014"/>
                <a:gd name="connsiteX25" fmla="*/ 202018 w 244548"/>
                <a:gd name="connsiteY25" fmla="*/ 499730 h 723014"/>
                <a:gd name="connsiteX26" fmla="*/ 202018 w 244548"/>
                <a:gd name="connsiteY26" fmla="*/ 574158 h 723014"/>
                <a:gd name="connsiteX27" fmla="*/ 170120 w 244548"/>
                <a:gd name="connsiteY27" fmla="*/ 616688 h 723014"/>
                <a:gd name="connsiteX28" fmla="*/ 159488 w 244548"/>
                <a:gd name="connsiteY28" fmla="*/ 669851 h 723014"/>
                <a:gd name="connsiteX29" fmla="*/ 106325 w 244548"/>
                <a:gd name="connsiteY29" fmla="*/ 669851 h 723014"/>
                <a:gd name="connsiteX30" fmla="*/ 53162 w 244548"/>
                <a:gd name="connsiteY30" fmla="*/ 669851 h 723014"/>
                <a:gd name="connsiteX31" fmla="*/ 63795 w 244548"/>
                <a:gd name="connsiteY31" fmla="*/ 659218 h 723014"/>
                <a:gd name="connsiteX32" fmla="*/ 0 w 244548"/>
                <a:gd name="connsiteY32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4548" h="723014">
                  <a:moveTo>
                    <a:pt x="0" y="723014"/>
                  </a:moveTo>
                  <a:lnTo>
                    <a:pt x="116958" y="723014"/>
                  </a:lnTo>
                  <a:lnTo>
                    <a:pt x="202018" y="701748"/>
                  </a:lnTo>
                  <a:lnTo>
                    <a:pt x="244548" y="648586"/>
                  </a:lnTo>
                  <a:lnTo>
                    <a:pt x="244548" y="478465"/>
                  </a:lnTo>
                  <a:lnTo>
                    <a:pt x="244548" y="276446"/>
                  </a:lnTo>
                  <a:lnTo>
                    <a:pt x="244548" y="180753"/>
                  </a:lnTo>
                  <a:lnTo>
                    <a:pt x="202018" y="180753"/>
                  </a:lnTo>
                  <a:lnTo>
                    <a:pt x="138223" y="180753"/>
                  </a:lnTo>
                  <a:lnTo>
                    <a:pt x="63795" y="170121"/>
                  </a:lnTo>
                  <a:lnTo>
                    <a:pt x="53162" y="116958"/>
                  </a:lnTo>
                  <a:lnTo>
                    <a:pt x="53162" y="63795"/>
                  </a:lnTo>
                  <a:lnTo>
                    <a:pt x="53162" y="0"/>
                  </a:lnTo>
                  <a:lnTo>
                    <a:pt x="31897" y="0"/>
                  </a:lnTo>
                  <a:lnTo>
                    <a:pt x="10632" y="10632"/>
                  </a:lnTo>
                  <a:lnTo>
                    <a:pt x="10632" y="42530"/>
                  </a:lnTo>
                  <a:lnTo>
                    <a:pt x="10632" y="106325"/>
                  </a:lnTo>
                  <a:lnTo>
                    <a:pt x="10632" y="180753"/>
                  </a:lnTo>
                  <a:lnTo>
                    <a:pt x="10632" y="223283"/>
                  </a:lnTo>
                  <a:lnTo>
                    <a:pt x="53162" y="255181"/>
                  </a:lnTo>
                  <a:lnTo>
                    <a:pt x="95693" y="255181"/>
                  </a:lnTo>
                  <a:lnTo>
                    <a:pt x="170120" y="255181"/>
                  </a:lnTo>
                  <a:lnTo>
                    <a:pt x="202018" y="255181"/>
                  </a:lnTo>
                  <a:lnTo>
                    <a:pt x="202018" y="329609"/>
                  </a:lnTo>
                  <a:lnTo>
                    <a:pt x="202018" y="404037"/>
                  </a:lnTo>
                  <a:lnTo>
                    <a:pt x="202018" y="499730"/>
                  </a:lnTo>
                  <a:lnTo>
                    <a:pt x="202018" y="574158"/>
                  </a:lnTo>
                  <a:lnTo>
                    <a:pt x="170120" y="616688"/>
                  </a:lnTo>
                  <a:lnTo>
                    <a:pt x="159488" y="669851"/>
                  </a:lnTo>
                  <a:lnTo>
                    <a:pt x="106325" y="669851"/>
                  </a:lnTo>
                  <a:lnTo>
                    <a:pt x="53162" y="669851"/>
                  </a:lnTo>
                  <a:lnTo>
                    <a:pt x="63795" y="659218"/>
                  </a:lnTo>
                  <a:lnTo>
                    <a:pt x="0" y="723014"/>
                  </a:lnTo>
                  <a:close/>
                </a:path>
              </a:pathLst>
            </a:custGeom>
            <a:solidFill>
              <a:srgbClr val="C8A3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589896" y="3625673"/>
              <a:ext cx="206755" cy="1976822"/>
            </a:xfrm>
            <a:custGeom>
              <a:avLst/>
              <a:gdLst>
                <a:gd name="connsiteX0" fmla="*/ 232431 w 260472"/>
                <a:gd name="connsiteY0" fmla="*/ 1258 h 2832796"/>
                <a:gd name="connsiteX1" fmla="*/ 155158 w 260472"/>
                <a:gd name="connsiteY1" fmla="*/ 52774 h 2832796"/>
                <a:gd name="connsiteX2" fmla="*/ 39248 w 260472"/>
                <a:gd name="connsiteY2" fmla="*/ 310351 h 2832796"/>
                <a:gd name="connsiteX3" fmla="*/ 65006 w 260472"/>
                <a:gd name="connsiteY3" fmla="*/ 761112 h 2832796"/>
                <a:gd name="connsiteX4" fmla="*/ 26369 w 260472"/>
                <a:gd name="connsiteY4" fmla="*/ 2306577 h 2832796"/>
                <a:gd name="connsiteX5" fmla="*/ 612 w 260472"/>
                <a:gd name="connsiteY5" fmla="*/ 2731579 h 2832796"/>
                <a:gd name="connsiteX6" fmla="*/ 52127 w 260472"/>
                <a:gd name="connsiteY6" fmla="*/ 2770216 h 2832796"/>
                <a:gd name="connsiteX7" fmla="*/ 90764 w 260472"/>
                <a:gd name="connsiteY7" fmla="*/ 2680064 h 2832796"/>
                <a:gd name="connsiteX8" fmla="*/ 142279 w 260472"/>
                <a:gd name="connsiteY8" fmla="*/ 1057326 h 2832796"/>
                <a:gd name="connsiteX9" fmla="*/ 129400 w 260472"/>
                <a:gd name="connsiteY9" fmla="*/ 477777 h 2832796"/>
                <a:gd name="connsiteX10" fmla="*/ 129400 w 260472"/>
                <a:gd name="connsiteY10" fmla="*/ 258836 h 2832796"/>
                <a:gd name="connsiteX11" fmla="*/ 206674 w 260472"/>
                <a:gd name="connsiteY11" fmla="*/ 117168 h 2832796"/>
                <a:gd name="connsiteX12" fmla="*/ 258189 w 260472"/>
                <a:gd name="connsiteY12" fmla="*/ 78532 h 2832796"/>
                <a:gd name="connsiteX13" fmla="*/ 232431 w 260472"/>
                <a:gd name="connsiteY13" fmla="*/ 1258 h 283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472" h="2832796">
                  <a:moveTo>
                    <a:pt x="232431" y="1258"/>
                  </a:moveTo>
                  <a:cubicBezTo>
                    <a:pt x="215259" y="-3035"/>
                    <a:pt x="187355" y="1259"/>
                    <a:pt x="155158" y="52774"/>
                  </a:cubicBezTo>
                  <a:cubicBezTo>
                    <a:pt x="122961" y="104289"/>
                    <a:pt x="54273" y="192295"/>
                    <a:pt x="39248" y="310351"/>
                  </a:cubicBezTo>
                  <a:cubicBezTo>
                    <a:pt x="24223" y="428407"/>
                    <a:pt x="67152" y="428408"/>
                    <a:pt x="65006" y="761112"/>
                  </a:cubicBezTo>
                  <a:cubicBezTo>
                    <a:pt x="62860" y="1093816"/>
                    <a:pt x="37101" y="1978166"/>
                    <a:pt x="26369" y="2306577"/>
                  </a:cubicBezTo>
                  <a:cubicBezTo>
                    <a:pt x="15637" y="2634988"/>
                    <a:pt x="-3681" y="2654306"/>
                    <a:pt x="612" y="2731579"/>
                  </a:cubicBezTo>
                  <a:cubicBezTo>
                    <a:pt x="4905" y="2808852"/>
                    <a:pt x="37102" y="2778802"/>
                    <a:pt x="52127" y="2770216"/>
                  </a:cubicBezTo>
                  <a:cubicBezTo>
                    <a:pt x="67152" y="2761630"/>
                    <a:pt x="75739" y="2965546"/>
                    <a:pt x="90764" y="2680064"/>
                  </a:cubicBezTo>
                  <a:cubicBezTo>
                    <a:pt x="105789" y="2394582"/>
                    <a:pt x="135840" y="1424374"/>
                    <a:pt x="142279" y="1057326"/>
                  </a:cubicBezTo>
                  <a:cubicBezTo>
                    <a:pt x="148718" y="690278"/>
                    <a:pt x="131547" y="610859"/>
                    <a:pt x="129400" y="477777"/>
                  </a:cubicBezTo>
                  <a:cubicBezTo>
                    <a:pt x="127253" y="344695"/>
                    <a:pt x="116521" y="318937"/>
                    <a:pt x="129400" y="258836"/>
                  </a:cubicBezTo>
                  <a:cubicBezTo>
                    <a:pt x="142279" y="198735"/>
                    <a:pt x="185209" y="147219"/>
                    <a:pt x="206674" y="117168"/>
                  </a:cubicBezTo>
                  <a:cubicBezTo>
                    <a:pt x="228139" y="87117"/>
                    <a:pt x="249603" y="99997"/>
                    <a:pt x="258189" y="78532"/>
                  </a:cubicBezTo>
                  <a:cubicBezTo>
                    <a:pt x="266775" y="57067"/>
                    <a:pt x="249603" y="5551"/>
                    <a:pt x="232431" y="1258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759369" y="3576184"/>
              <a:ext cx="224102" cy="174235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3701969" y="4104654"/>
              <a:ext cx="203772" cy="821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3901392" y="3518954"/>
              <a:ext cx="67495" cy="146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3875706" y="3691363"/>
              <a:ext cx="103182" cy="1018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1" name="Flowchart: Sequential Access Storage 100"/>
            <p:cNvSpPr/>
            <p:nvPr/>
          </p:nvSpPr>
          <p:spPr>
            <a:xfrm rot="16200000" flipV="1">
              <a:off x="3568886" y="5544315"/>
              <a:ext cx="334386" cy="358026"/>
            </a:xfrm>
            <a:prstGeom prst="flowChartMagneticTape">
              <a:avLst/>
            </a:prstGeom>
            <a:solidFill>
              <a:srgbClr val="BF9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2" name="Flowchart: Terminator 101"/>
            <p:cNvSpPr/>
            <p:nvPr/>
          </p:nvSpPr>
          <p:spPr>
            <a:xfrm>
              <a:off x="2916892" y="4585597"/>
              <a:ext cx="500306" cy="124938"/>
            </a:xfrm>
            <a:prstGeom prst="flowChartTerminator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3" name="Trapezoid 102"/>
            <p:cNvSpPr/>
            <p:nvPr/>
          </p:nvSpPr>
          <p:spPr>
            <a:xfrm rot="16200000">
              <a:off x="2740599" y="4274040"/>
              <a:ext cx="1966235" cy="747213"/>
            </a:xfrm>
            <a:prstGeom prst="trapezoid">
              <a:avLst>
                <a:gd name="adj" fmla="val 89466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3367502" y="4003069"/>
              <a:ext cx="415519" cy="4949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3365214" y="3892003"/>
              <a:ext cx="697388" cy="84108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350110" y="4126148"/>
              <a:ext cx="740515" cy="86763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506771" y="4423848"/>
              <a:ext cx="597352" cy="68115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666419" y="4759801"/>
              <a:ext cx="414822" cy="46949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823762" y="5105004"/>
              <a:ext cx="236274" cy="21028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iagonal Stripe 109"/>
            <p:cNvSpPr/>
            <p:nvPr/>
          </p:nvSpPr>
          <p:spPr>
            <a:xfrm rot="16200000">
              <a:off x="3464345" y="5069894"/>
              <a:ext cx="564330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Diagonal Stripe 110"/>
            <p:cNvSpPr/>
            <p:nvPr/>
          </p:nvSpPr>
          <p:spPr>
            <a:xfrm rot="16200000" flipH="1">
              <a:off x="3464215" y="3366652"/>
              <a:ext cx="560902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2" name="Flowchart: Terminator 111"/>
            <p:cNvSpPr/>
            <p:nvPr/>
          </p:nvSpPr>
          <p:spPr>
            <a:xfrm>
              <a:off x="1610356" y="4478894"/>
              <a:ext cx="1206490" cy="353790"/>
            </a:xfrm>
            <a:prstGeom prst="flowChartTermina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82949" y="3490528"/>
              <a:ext cx="82370" cy="23907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4" name="Diagonal Stripe 113"/>
            <p:cNvSpPr/>
            <p:nvPr/>
          </p:nvSpPr>
          <p:spPr>
            <a:xfrm rot="16200000" flipH="1" flipV="1">
              <a:off x="2302102" y="4696956"/>
              <a:ext cx="866192" cy="1001430"/>
            </a:xfrm>
            <a:prstGeom prst="diagStripe">
              <a:avLst>
                <a:gd name="adj" fmla="val 66583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5" name="Diagonal Stripe 114"/>
            <p:cNvSpPr/>
            <p:nvPr/>
          </p:nvSpPr>
          <p:spPr>
            <a:xfrm rot="16200000" flipV="1">
              <a:off x="2304201" y="3632388"/>
              <a:ext cx="811216" cy="950649"/>
            </a:xfrm>
            <a:prstGeom prst="diagStripe">
              <a:avLst>
                <a:gd name="adj" fmla="val 6740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6" name="Rectangle 115"/>
            <p:cNvSpPr/>
            <p:nvPr/>
          </p:nvSpPr>
          <p:spPr>
            <a:xfrm rot="16200000">
              <a:off x="3825532" y="3342957"/>
              <a:ext cx="156301" cy="158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3758873" y="5330015"/>
              <a:ext cx="189596" cy="223493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8" name="Freeform 117"/>
            <p:cNvSpPr/>
            <p:nvPr/>
          </p:nvSpPr>
          <p:spPr>
            <a:xfrm rot="16200000">
              <a:off x="2514930" y="4423946"/>
              <a:ext cx="1620690" cy="351969"/>
            </a:xfrm>
            <a:custGeom>
              <a:avLst/>
              <a:gdLst>
                <a:gd name="connsiteX0" fmla="*/ 560 w 1273626"/>
                <a:gd name="connsiteY0" fmla="*/ 632346 h 645994"/>
                <a:gd name="connsiteX1" fmla="*/ 100644 w 1273626"/>
                <a:gd name="connsiteY1" fmla="*/ 468573 h 645994"/>
                <a:gd name="connsiteX2" fmla="*/ 127939 w 1273626"/>
                <a:gd name="connsiteY2" fmla="*/ 345743 h 645994"/>
                <a:gd name="connsiteX3" fmla="*/ 109742 w 1273626"/>
                <a:gd name="connsiteY3" fmla="*/ 163773 h 645994"/>
                <a:gd name="connsiteX4" fmla="*/ 86996 w 1273626"/>
                <a:gd name="connsiteY4" fmla="*/ 36394 h 645994"/>
                <a:gd name="connsiteX5" fmla="*/ 82447 w 1273626"/>
                <a:gd name="connsiteY5" fmla="*/ 9099 h 645994"/>
                <a:gd name="connsiteX6" fmla="*/ 82447 w 1273626"/>
                <a:gd name="connsiteY6" fmla="*/ 0 h 645994"/>
                <a:gd name="connsiteX7" fmla="*/ 200727 w 1273626"/>
                <a:gd name="connsiteY7" fmla="*/ 9099 h 645994"/>
                <a:gd name="connsiteX8" fmla="*/ 623808 w 1273626"/>
                <a:gd name="connsiteY8" fmla="*/ 9099 h 645994"/>
                <a:gd name="connsiteX9" fmla="*/ 1110578 w 1273626"/>
                <a:gd name="connsiteY9" fmla="*/ 4549 h 645994"/>
                <a:gd name="connsiteX10" fmla="*/ 1187915 w 1273626"/>
                <a:gd name="connsiteY10" fmla="*/ 4549 h 645994"/>
                <a:gd name="connsiteX11" fmla="*/ 1215211 w 1273626"/>
                <a:gd name="connsiteY11" fmla="*/ 4549 h 645994"/>
                <a:gd name="connsiteX12" fmla="*/ 1224309 w 1273626"/>
                <a:gd name="connsiteY12" fmla="*/ 18197 h 645994"/>
                <a:gd name="connsiteX13" fmla="*/ 1206112 w 1273626"/>
                <a:gd name="connsiteY13" fmla="*/ 100084 h 645994"/>
                <a:gd name="connsiteX14" fmla="*/ 1197014 w 1273626"/>
                <a:gd name="connsiteY14" fmla="*/ 177421 h 645994"/>
                <a:gd name="connsiteX15" fmla="*/ 1192464 w 1273626"/>
                <a:gd name="connsiteY15" fmla="*/ 254758 h 645994"/>
                <a:gd name="connsiteX16" fmla="*/ 1192464 w 1273626"/>
                <a:gd name="connsiteY16" fmla="*/ 373039 h 645994"/>
                <a:gd name="connsiteX17" fmla="*/ 1219760 w 1273626"/>
                <a:gd name="connsiteY17" fmla="*/ 491319 h 645994"/>
                <a:gd name="connsiteX18" fmla="*/ 1251605 w 1273626"/>
                <a:gd name="connsiteY18" fmla="*/ 573206 h 645994"/>
                <a:gd name="connsiteX19" fmla="*/ 1269802 w 1273626"/>
                <a:gd name="connsiteY19" fmla="*/ 614149 h 645994"/>
                <a:gd name="connsiteX20" fmla="*/ 1269802 w 1273626"/>
                <a:gd name="connsiteY20" fmla="*/ 636896 h 645994"/>
                <a:gd name="connsiteX21" fmla="*/ 1228858 w 1273626"/>
                <a:gd name="connsiteY21" fmla="*/ 641445 h 645994"/>
                <a:gd name="connsiteX22" fmla="*/ 974100 w 1273626"/>
                <a:gd name="connsiteY22" fmla="*/ 641445 h 645994"/>
                <a:gd name="connsiteX23" fmla="*/ 569217 w 1273626"/>
                <a:gd name="connsiteY23" fmla="*/ 645994 h 645994"/>
                <a:gd name="connsiteX24" fmla="*/ 150685 w 1273626"/>
                <a:gd name="connsiteY24" fmla="*/ 636896 h 645994"/>
                <a:gd name="connsiteX25" fmla="*/ 560 w 1273626"/>
                <a:gd name="connsiteY25" fmla="*/ 632346 h 6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3626" h="645994">
                  <a:moveTo>
                    <a:pt x="560" y="632346"/>
                  </a:moveTo>
                  <a:cubicBezTo>
                    <a:pt x="-7780" y="604292"/>
                    <a:pt x="79414" y="516340"/>
                    <a:pt x="100644" y="468573"/>
                  </a:cubicBezTo>
                  <a:cubicBezTo>
                    <a:pt x="121874" y="420806"/>
                    <a:pt x="126423" y="396543"/>
                    <a:pt x="127939" y="345743"/>
                  </a:cubicBezTo>
                  <a:cubicBezTo>
                    <a:pt x="129455" y="294943"/>
                    <a:pt x="116566" y="215331"/>
                    <a:pt x="109742" y="163773"/>
                  </a:cubicBezTo>
                  <a:cubicBezTo>
                    <a:pt x="102918" y="112215"/>
                    <a:pt x="91545" y="62173"/>
                    <a:pt x="86996" y="36394"/>
                  </a:cubicBezTo>
                  <a:cubicBezTo>
                    <a:pt x="82447" y="10615"/>
                    <a:pt x="83205" y="15165"/>
                    <a:pt x="82447" y="9099"/>
                  </a:cubicBezTo>
                  <a:cubicBezTo>
                    <a:pt x="81689" y="3033"/>
                    <a:pt x="62734" y="0"/>
                    <a:pt x="82447" y="0"/>
                  </a:cubicBezTo>
                  <a:cubicBezTo>
                    <a:pt x="102160" y="0"/>
                    <a:pt x="110500" y="7583"/>
                    <a:pt x="200727" y="9099"/>
                  </a:cubicBezTo>
                  <a:cubicBezTo>
                    <a:pt x="290954" y="10615"/>
                    <a:pt x="623808" y="9099"/>
                    <a:pt x="623808" y="9099"/>
                  </a:cubicBezTo>
                  <a:lnTo>
                    <a:pt x="1110578" y="4549"/>
                  </a:lnTo>
                  <a:lnTo>
                    <a:pt x="1187915" y="4549"/>
                  </a:lnTo>
                  <a:cubicBezTo>
                    <a:pt x="1205354" y="4549"/>
                    <a:pt x="1209145" y="2274"/>
                    <a:pt x="1215211" y="4549"/>
                  </a:cubicBezTo>
                  <a:cubicBezTo>
                    <a:pt x="1221277" y="6824"/>
                    <a:pt x="1225825" y="2275"/>
                    <a:pt x="1224309" y="18197"/>
                  </a:cubicBezTo>
                  <a:cubicBezTo>
                    <a:pt x="1222793" y="34119"/>
                    <a:pt x="1210661" y="73547"/>
                    <a:pt x="1206112" y="100084"/>
                  </a:cubicBezTo>
                  <a:cubicBezTo>
                    <a:pt x="1201563" y="126621"/>
                    <a:pt x="1199289" y="151642"/>
                    <a:pt x="1197014" y="177421"/>
                  </a:cubicBezTo>
                  <a:cubicBezTo>
                    <a:pt x="1194739" y="203200"/>
                    <a:pt x="1193222" y="222155"/>
                    <a:pt x="1192464" y="254758"/>
                  </a:cubicBezTo>
                  <a:cubicBezTo>
                    <a:pt x="1191706" y="287361"/>
                    <a:pt x="1187915" y="333612"/>
                    <a:pt x="1192464" y="373039"/>
                  </a:cubicBezTo>
                  <a:cubicBezTo>
                    <a:pt x="1197013" y="412466"/>
                    <a:pt x="1209903" y="457958"/>
                    <a:pt x="1219760" y="491319"/>
                  </a:cubicBezTo>
                  <a:cubicBezTo>
                    <a:pt x="1229617" y="524680"/>
                    <a:pt x="1243265" y="552734"/>
                    <a:pt x="1251605" y="573206"/>
                  </a:cubicBezTo>
                  <a:cubicBezTo>
                    <a:pt x="1259945" y="593678"/>
                    <a:pt x="1266769" y="603534"/>
                    <a:pt x="1269802" y="614149"/>
                  </a:cubicBezTo>
                  <a:cubicBezTo>
                    <a:pt x="1272835" y="624764"/>
                    <a:pt x="1276626" y="632347"/>
                    <a:pt x="1269802" y="636896"/>
                  </a:cubicBezTo>
                  <a:cubicBezTo>
                    <a:pt x="1262978" y="641445"/>
                    <a:pt x="1278142" y="640687"/>
                    <a:pt x="1228858" y="641445"/>
                  </a:cubicBezTo>
                  <a:cubicBezTo>
                    <a:pt x="1179574" y="642203"/>
                    <a:pt x="974100" y="641445"/>
                    <a:pt x="974100" y="641445"/>
                  </a:cubicBezTo>
                  <a:lnTo>
                    <a:pt x="569217" y="645994"/>
                  </a:lnTo>
                  <a:cubicBezTo>
                    <a:pt x="431981" y="645236"/>
                    <a:pt x="240154" y="638412"/>
                    <a:pt x="150685" y="636896"/>
                  </a:cubicBezTo>
                  <a:cubicBezTo>
                    <a:pt x="61216" y="635380"/>
                    <a:pt x="8900" y="660400"/>
                    <a:pt x="560" y="63234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9" name="Round Same Side Corner Rectangle 118"/>
            <p:cNvSpPr/>
            <p:nvPr/>
          </p:nvSpPr>
          <p:spPr>
            <a:xfrm rot="5400000">
              <a:off x="4753348" y="2736172"/>
              <a:ext cx="2533488" cy="3864688"/>
            </a:xfrm>
            <a:prstGeom prst="round2SameRect">
              <a:avLst>
                <a:gd name="adj1" fmla="val 1543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0" name="Round Same Side Corner Rectangle 119"/>
            <p:cNvSpPr/>
            <p:nvPr/>
          </p:nvSpPr>
          <p:spPr>
            <a:xfrm rot="16200000">
              <a:off x="2368404" y="4199540"/>
              <a:ext cx="2523999" cy="9474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F51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281064" y="2580533"/>
            <a:ext cx="1663575" cy="3454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0696578" y="3664207"/>
            <a:ext cx="1081519" cy="1076602"/>
            <a:chOff x="8177289" y="4757441"/>
            <a:chExt cx="534279" cy="968918"/>
          </a:xfrm>
        </p:grpSpPr>
        <p:sp>
          <p:nvSpPr>
            <p:cNvPr id="135" name="Rounded Rectangle 134"/>
            <p:cNvSpPr/>
            <p:nvPr/>
          </p:nvSpPr>
          <p:spPr>
            <a:xfrm>
              <a:off x="8177289" y="5245946"/>
              <a:ext cx="534279" cy="480413"/>
            </a:xfrm>
            <a:prstGeom prst="roundRect">
              <a:avLst>
                <a:gd name="adj" fmla="val 192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06428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7" name="Oval 136"/>
            <p:cNvSpPr/>
            <p:nvPr/>
          </p:nvSpPr>
          <p:spPr>
            <a:xfrm>
              <a:off x="8517945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239126" y="541763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8239126" y="545420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 flipV="1">
              <a:off x="8258054" y="542720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559414" y="541437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8559414" y="545094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 flipV="1">
              <a:off x="8578342" y="5423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341758" y="5571065"/>
              <a:ext cx="205339" cy="11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5" name="Oval 144"/>
            <p:cNvSpPr/>
            <p:nvPr/>
          </p:nvSpPr>
          <p:spPr>
            <a:xfrm>
              <a:off x="8239126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6" name="Oval 145"/>
            <p:cNvSpPr/>
            <p:nvPr/>
          </p:nvSpPr>
          <p:spPr>
            <a:xfrm>
              <a:off x="8303505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7" name="Oval 146"/>
            <p:cNvSpPr/>
            <p:nvPr/>
          </p:nvSpPr>
          <p:spPr>
            <a:xfrm>
              <a:off x="8531704" y="52894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8" name="Oval 147"/>
            <p:cNvSpPr/>
            <p:nvPr/>
          </p:nvSpPr>
          <p:spPr>
            <a:xfrm>
              <a:off x="8596083" y="52845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9" name="Oval 148"/>
            <p:cNvSpPr/>
            <p:nvPr/>
          </p:nvSpPr>
          <p:spPr>
            <a:xfrm>
              <a:off x="8414121" y="53861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0" name="Trapezoid 149"/>
            <p:cNvSpPr/>
            <p:nvPr/>
          </p:nvSpPr>
          <p:spPr>
            <a:xfrm>
              <a:off x="8403321" y="5119688"/>
              <a:ext cx="67317" cy="126258"/>
            </a:xfrm>
            <a:prstGeom prst="trapezoid">
              <a:avLst>
                <a:gd name="adj" fmla="val 538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1" name="Trapezoid 150"/>
            <p:cNvSpPr/>
            <p:nvPr/>
          </p:nvSpPr>
          <p:spPr>
            <a:xfrm>
              <a:off x="8413167" y="4931159"/>
              <a:ext cx="46673" cy="191920"/>
            </a:xfrm>
            <a:prstGeom prst="trapezoid">
              <a:avLst>
                <a:gd name="adj" fmla="val 195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8249958" y="4757441"/>
              <a:ext cx="267987" cy="327283"/>
              <a:chOff x="8249958" y="4757441"/>
              <a:chExt cx="267987" cy="327283"/>
            </a:xfrm>
          </p:grpSpPr>
          <p:sp>
            <p:nvSpPr>
              <p:cNvPr id="157" name="Block Arc 156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Block Arc 157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Block Arc 158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 flipH="1">
              <a:off x="8371535" y="4759115"/>
              <a:ext cx="247407" cy="327283"/>
              <a:chOff x="8249958" y="4757441"/>
              <a:chExt cx="267987" cy="327283"/>
            </a:xfrm>
          </p:grpSpPr>
          <p:sp>
            <p:nvSpPr>
              <p:cNvPr id="154" name="Block Arc 153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Block Arc 154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Block Arc 155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61" name="Straight Arrow Connector 160"/>
          <p:cNvCxnSpPr/>
          <p:nvPr/>
        </p:nvCxnSpPr>
        <p:spPr>
          <a:xfrm flipV="1">
            <a:off x="2368021" y="2717591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381799" y="319108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5644494" y="271377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5799213" y="23319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724504" y="276045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916167" y="2500003"/>
            <a:ext cx="1663575" cy="2687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63382" y="3282757"/>
            <a:ext cx="1682921" cy="1800563"/>
            <a:chOff x="5577102" y="2562903"/>
            <a:chExt cx="1682921" cy="1979781"/>
          </a:xfrm>
        </p:grpSpPr>
        <p:cxnSp>
          <p:nvCxnSpPr>
            <p:cNvPr id="171" name="Straight Arrow Connector 170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88" name="Straight Arrow Connector 187"/>
          <p:cNvCxnSpPr/>
          <p:nvPr/>
        </p:nvCxnSpPr>
        <p:spPr>
          <a:xfrm flipV="1">
            <a:off x="5641915" y="312916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>
            <a:off x="9023646" y="4420002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flipH="1">
            <a:off x="8972525" y="4017136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25473" y="231728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294801" y="278201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2253390" y="3285985"/>
            <a:ext cx="1682921" cy="1800563"/>
            <a:chOff x="1209844" y="2755656"/>
            <a:chExt cx="1682921" cy="1979781"/>
          </a:xfrm>
        </p:grpSpPr>
        <p:cxnSp>
          <p:nvCxnSpPr>
            <p:cNvPr id="160" name="Straight Arrow Connector 159"/>
            <p:cNvCxnSpPr/>
            <p:nvPr/>
          </p:nvCxnSpPr>
          <p:spPr>
            <a:xfrm flipH="1">
              <a:off x="1260965" y="3194742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 flipH="1">
              <a:off x="1209844" y="275565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Starter Motor</a:t>
              </a:r>
              <a:endParaRPr lang="en-US" sz="2000" b="1" dirty="0"/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 flipH="1">
              <a:off x="1278818" y="3703866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 flipH="1">
              <a:off x="1227697" y="326478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Pump</a:t>
              </a:r>
              <a:endParaRPr lang="en-US" sz="2000" b="1" dirty="0"/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H="1">
              <a:off x="1260965" y="4196085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 flipH="1">
              <a:off x="1209844" y="3756999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Solenoid</a:t>
              </a:r>
              <a:endParaRPr lang="en-US" sz="2000" b="1" dirty="0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 flipH="1">
              <a:off x="1273609" y="4732209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 flipH="1">
              <a:off x="1222488" y="429312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Glow Plug</a:t>
              </a:r>
              <a:endParaRPr lang="en-US" sz="2000" b="1" dirty="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3931102" y="5414545"/>
            <a:ext cx="1663575" cy="6200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Methane Delivery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flipH="1">
            <a:off x="5543486" y="5354964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78" name="Straight Arrow Connector 177"/>
          <p:cNvCxnSpPr/>
          <p:nvPr/>
        </p:nvCxnSpPr>
        <p:spPr>
          <a:xfrm flipH="1">
            <a:off x="2359725" y="5718854"/>
            <a:ext cx="1512196" cy="3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 flipH="1">
            <a:off x="2308604" y="5315988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Injectors</a:t>
            </a:r>
            <a:endParaRPr lang="en-US" sz="2000" b="1" dirty="0"/>
          </a:p>
        </p:txBody>
      </p:sp>
      <p:cxnSp>
        <p:nvCxnSpPr>
          <p:cNvPr id="186" name="Straight Arrow Connector 185"/>
          <p:cNvCxnSpPr/>
          <p:nvPr/>
        </p:nvCxnSpPr>
        <p:spPr>
          <a:xfrm flipH="1">
            <a:off x="5639577" y="5742787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0374848" y="842659"/>
            <a:ext cx="1978638" cy="2302568"/>
            <a:chOff x="9620663" y="3664279"/>
            <a:chExt cx="1978638" cy="2302568"/>
          </a:xfrm>
        </p:grpSpPr>
        <p:grpSp>
          <p:nvGrpSpPr>
            <p:cNvPr id="10" name="Group 9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187" name="Straight Arrow Connector 186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TextBox 190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92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8" name="Straight Arrow Connector 197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TextBox 201"/>
          <p:cNvSpPr txBox="1"/>
          <p:nvPr/>
        </p:nvSpPr>
        <p:spPr>
          <a:xfrm flipH="1">
            <a:off x="5543486" y="1659694"/>
            <a:ext cx="2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Data and Commands</a:t>
            </a:r>
            <a:endParaRPr lang="en-US" sz="2000" b="1" dirty="0"/>
          </a:p>
        </p:txBody>
      </p:sp>
      <p:sp>
        <p:nvSpPr>
          <p:cNvPr id="203" name="TextBox 202"/>
          <p:cNvSpPr txBox="1"/>
          <p:nvPr/>
        </p:nvSpPr>
        <p:spPr>
          <a:xfrm flipH="1">
            <a:off x="2149042" y="1710578"/>
            <a:ext cx="200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Signals from/to Stock Hardware</a:t>
            </a:r>
            <a:endParaRPr lang="en-US" sz="2000" b="1" dirty="0"/>
          </a:p>
        </p:txBody>
      </p:sp>
      <p:sp>
        <p:nvSpPr>
          <p:cNvPr id="1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http://sine.ni.com/images/products/us/040716_usb6008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0" y="3631668"/>
            <a:ext cx="1905000" cy="155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err="1" smtClean="0"/>
              <a:t>LabView</a:t>
            </a:r>
            <a:r>
              <a:rPr lang="en-US" dirty="0" smtClean="0"/>
              <a:t> Simulation Test</a:t>
            </a:r>
            <a:endParaRPr lang="en-US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67989" y="1170352"/>
            <a:ext cx="10515600" cy="67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CPRs 3-8 are met in a simulated environment without danger to the engine</a:t>
            </a:r>
          </a:p>
          <a:p>
            <a:pPr marL="0" indent="0">
              <a:buNone/>
            </a:pPr>
            <a:r>
              <a:rPr lang="en-US" dirty="0" smtClean="0"/>
              <a:t>Performed in a computer lab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7281064" y="2580533"/>
            <a:ext cx="1663575" cy="3454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 flipV="1">
            <a:off x="5644494" y="271377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799213" y="23319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724504" y="276045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916167" y="2500003"/>
            <a:ext cx="1663575" cy="2687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5563382" y="3282757"/>
            <a:ext cx="1682921" cy="1800563"/>
            <a:chOff x="5577102" y="2562903"/>
            <a:chExt cx="1682921" cy="1979781"/>
          </a:xfrm>
        </p:grpSpPr>
        <p:cxnSp>
          <p:nvCxnSpPr>
            <p:cNvPr id="185" name="Straight Arrow Connector 184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2" name="Straight Arrow Connector 191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96" name="Straight Arrow Connector 195"/>
          <p:cNvCxnSpPr/>
          <p:nvPr/>
        </p:nvCxnSpPr>
        <p:spPr>
          <a:xfrm flipV="1">
            <a:off x="5641915" y="312916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9023646" y="4420002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 flipH="1">
            <a:off x="8972525" y="4017136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53390" y="2317287"/>
            <a:ext cx="1875131" cy="2769261"/>
            <a:chOff x="2253390" y="2317287"/>
            <a:chExt cx="1875131" cy="2769261"/>
          </a:xfrm>
        </p:grpSpPr>
        <p:cxnSp>
          <p:nvCxnSpPr>
            <p:cNvPr id="169" name="Straight Arrow Connector 168"/>
            <p:cNvCxnSpPr/>
            <p:nvPr/>
          </p:nvCxnSpPr>
          <p:spPr>
            <a:xfrm flipV="1">
              <a:off x="2368021" y="2717591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flipV="1">
              <a:off x="2381799" y="3191084"/>
              <a:ext cx="1454036" cy="8190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2325473" y="2317287"/>
              <a:ext cx="1649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RPM Sensor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294801" y="2782015"/>
              <a:ext cx="1833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Thermocouple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2253390" y="3285985"/>
              <a:ext cx="1682921" cy="1800563"/>
              <a:chOff x="1209844" y="2755656"/>
              <a:chExt cx="1682921" cy="1979781"/>
            </a:xfrm>
          </p:grpSpPr>
          <p:cxnSp>
            <p:nvCxnSpPr>
              <p:cNvPr id="202" name="Straight Arrow Connector 201"/>
              <p:cNvCxnSpPr/>
              <p:nvPr/>
            </p:nvCxnSpPr>
            <p:spPr>
              <a:xfrm flipH="1">
                <a:off x="1260965" y="3194742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/>
              <p:cNvSpPr txBox="1"/>
              <p:nvPr/>
            </p:nvSpPr>
            <p:spPr>
              <a:xfrm flipH="1">
                <a:off x="1209844" y="2755656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Starter Motor</a:t>
                </a:r>
                <a:endParaRPr lang="en-US" sz="2000" b="1" dirty="0"/>
              </a:p>
            </p:txBody>
          </p:sp>
          <p:cxnSp>
            <p:nvCxnSpPr>
              <p:cNvPr id="204" name="Straight Arrow Connector 203"/>
              <p:cNvCxnSpPr/>
              <p:nvPr/>
            </p:nvCxnSpPr>
            <p:spPr>
              <a:xfrm flipH="1">
                <a:off x="1278818" y="3703866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TextBox 204"/>
              <p:cNvSpPr txBox="1"/>
              <p:nvPr/>
            </p:nvSpPr>
            <p:spPr>
              <a:xfrm flipH="1">
                <a:off x="1227697" y="3264780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Pump</a:t>
                </a:r>
                <a:endParaRPr lang="en-US" sz="2000" b="1" dirty="0"/>
              </a:p>
            </p:txBody>
          </p:sp>
          <p:cxnSp>
            <p:nvCxnSpPr>
              <p:cNvPr id="214" name="Straight Arrow Connector 213"/>
              <p:cNvCxnSpPr/>
              <p:nvPr/>
            </p:nvCxnSpPr>
            <p:spPr>
              <a:xfrm flipH="1">
                <a:off x="1260965" y="4196085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TextBox 214"/>
              <p:cNvSpPr txBox="1"/>
              <p:nvPr/>
            </p:nvSpPr>
            <p:spPr>
              <a:xfrm flipH="1">
                <a:off x="1209844" y="375699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Solenoid</a:t>
                </a:r>
                <a:endParaRPr lang="en-US" sz="2000" b="1" dirty="0"/>
              </a:p>
            </p:txBody>
          </p:sp>
          <p:cxnSp>
            <p:nvCxnSpPr>
              <p:cNvPr id="216" name="Straight Arrow Connector 215"/>
              <p:cNvCxnSpPr/>
              <p:nvPr/>
            </p:nvCxnSpPr>
            <p:spPr>
              <a:xfrm flipH="1">
                <a:off x="1273609" y="4732209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TextBox 216"/>
              <p:cNvSpPr txBox="1"/>
              <p:nvPr/>
            </p:nvSpPr>
            <p:spPr>
              <a:xfrm flipH="1">
                <a:off x="1222488" y="429312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Glow Plug</a:t>
                </a:r>
                <a:endParaRPr lang="en-US" sz="2000" b="1" dirty="0"/>
              </a:p>
            </p:txBody>
          </p:sp>
        </p:grpSp>
      </p:grpSp>
      <p:sp>
        <p:nvSpPr>
          <p:cNvPr id="220" name="TextBox 219"/>
          <p:cNvSpPr txBox="1"/>
          <p:nvPr/>
        </p:nvSpPr>
        <p:spPr>
          <a:xfrm flipH="1">
            <a:off x="5543486" y="5354964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3" name="Straight Arrow Connector 222"/>
          <p:cNvCxnSpPr/>
          <p:nvPr/>
        </p:nvCxnSpPr>
        <p:spPr>
          <a:xfrm flipH="1">
            <a:off x="2325473" y="5742787"/>
            <a:ext cx="4826300" cy="1228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/>
          <p:cNvGrpSpPr/>
          <p:nvPr/>
        </p:nvGrpSpPr>
        <p:grpSpPr>
          <a:xfrm>
            <a:off x="10374848" y="842659"/>
            <a:ext cx="1978638" cy="2302568"/>
            <a:chOff x="9620663" y="3664279"/>
            <a:chExt cx="1978638" cy="2302568"/>
          </a:xfrm>
        </p:grpSpPr>
        <p:grpSp>
          <p:nvGrpSpPr>
            <p:cNvPr id="225" name="Group 224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TextBox 228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30" name="Straight Arrow Connector 229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Box 230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32" name="Straight Arrow Connector 231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/>
          <p:cNvSpPr txBox="1"/>
          <p:nvPr/>
        </p:nvSpPr>
        <p:spPr>
          <a:xfrm flipH="1">
            <a:off x="5543486" y="1659694"/>
            <a:ext cx="2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Data and Commands</a:t>
            </a:r>
            <a:endParaRPr lang="en-US" sz="2000" b="1" dirty="0"/>
          </a:p>
        </p:txBody>
      </p:sp>
      <p:sp>
        <p:nvSpPr>
          <p:cNvPr id="239" name="TextBox 238"/>
          <p:cNvSpPr txBox="1"/>
          <p:nvPr/>
        </p:nvSpPr>
        <p:spPr>
          <a:xfrm flipH="1">
            <a:off x="2149042" y="1710578"/>
            <a:ext cx="200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Signals from/to Stock Hardware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8" y="2241018"/>
            <a:ext cx="1905000" cy="13906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185" y="3745793"/>
            <a:ext cx="1905000" cy="1390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/>
          <a:srcRect l="289" t="7999" r="57902" b="52593"/>
          <a:stretch/>
        </p:blipFill>
        <p:spPr>
          <a:xfrm>
            <a:off x="879795" y="5417655"/>
            <a:ext cx="1269247" cy="672593"/>
          </a:xfrm>
          <a:prstGeom prst="rect">
            <a:avLst/>
          </a:prstGeom>
        </p:spPr>
      </p:pic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35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2253390" y="2317287"/>
            <a:ext cx="2588485" cy="3437787"/>
            <a:chOff x="2253390" y="2317287"/>
            <a:chExt cx="2588485" cy="3437787"/>
          </a:xfrm>
        </p:grpSpPr>
        <p:cxnSp>
          <p:nvCxnSpPr>
            <p:cNvPr id="145" name="Straight Arrow Connector 144"/>
            <p:cNvCxnSpPr/>
            <p:nvPr/>
          </p:nvCxnSpPr>
          <p:spPr>
            <a:xfrm flipV="1">
              <a:off x="2368021" y="2717591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2381799" y="3191084"/>
              <a:ext cx="1454036" cy="8190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325473" y="2317287"/>
              <a:ext cx="1649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RPM Sensor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294801" y="2782015"/>
              <a:ext cx="1833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Thermocouple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2253390" y="3285985"/>
              <a:ext cx="1682921" cy="1800563"/>
              <a:chOff x="1209844" y="2755656"/>
              <a:chExt cx="1682921" cy="1979781"/>
            </a:xfrm>
          </p:grpSpPr>
          <p:cxnSp>
            <p:nvCxnSpPr>
              <p:cNvPr id="150" name="Straight Arrow Connector 149"/>
              <p:cNvCxnSpPr/>
              <p:nvPr/>
            </p:nvCxnSpPr>
            <p:spPr>
              <a:xfrm flipH="1">
                <a:off x="1260965" y="3194742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 flipH="1">
                <a:off x="1209844" y="2755656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Starter Motor</a:t>
                </a:r>
                <a:endParaRPr lang="en-US" sz="2000" b="1" dirty="0"/>
              </a:p>
            </p:txBody>
          </p:sp>
          <p:cxnSp>
            <p:nvCxnSpPr>
              <p:cNvPr id="152" name="Straight Arrow Connector 151"/>
              <p:cNvCxnSpPr/>
              <p:nvPr/>
            </p:nvCxnSpPr>
            <p:spPr>
              <a:xfrm flipH="1">
                <a:off x="1278818" y="3703866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 flipH="1">
                <a:off x="1227697" y="3264780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Pump</a:t>
                </a:r>
                <a:endParaRPr lang="en-US" sz="2000" b="1" dirty="0"/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>
              <a:xfrm flipH="1">
                <a:off x="1260965" y="4196085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/>
              <p:cNvSpPr txBox="1"/>
              <p:nvPr/>
            </p:nvSpPr>
            <p:spPr>
              <a:xfrm flipH="1">
                <a:off x="1209844" y="375699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Solenoid</a:t>
                </a:r>
                <a:endParaRPr lang="en-US" sz="2000" b="1" dirty="0"/>
              </a:p>
            </p:txBody>
          </p:sp>
          <p:cxnSp>
            <p:nvCxnSpPr>
              <p:cNvPr id="156" name="Straight Arrow Connector 155"/>
              <p:cNvCxnSpPr/>
              <p:nvPr/>
            </p:nvCxnSpPr>
            <p:spPr>
              <a:xfrm flipH="1">
                <a:off x="1273609" y="4732209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/>
              <p:cNvSpPr txBox="1"/>
              <p:nvPr/>
            </p:nvSpPr>
            <p:spPr>
              <a:xfrm flipH="1">
                <a:off x="1222488" y="429312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Glow Plug</a:t>
                </a:r>
                <a:endParaRPr lang="en-US" sz="2000" b="1" dirty="0"/>
              </a:p>
            </p:txBody>
          </p:sp>
        </p:grpSp>
        <p:cxnSp>
          <p:nvCxnSpPr>
            <p:cNvPr id="160" name="Straight Arrow Connector 159"/>
            <p:cNvCxnSpPr/>
            <p:nvPr/>
          </p:nvCxnSpPr>
          <p:spPr>
            <a:xfrm flipH="1">
              <a:off x="2325473" y="5755074"/>
              <a:ext cx="1510362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flipH="1">
              <a:off x="2351320" y="5354964"/>
              <a:ext cx="249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Flow Controller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59" name="Content Placeholder 2"/>
          <p:cNvSpPr txBox="1">
            <a:spLocks/>
          </p:cNvSpPr>
          <p:nvPr/>
        </p:nvSpPr>
        <p:spPr>
          <a:xfrm>
            <a:off x="167989" y="1170352"/>
            <a:ext cx="10515600" cy="67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CPRs 3-8 are met in a simulated environment without danger to the engine</a:t>
            </a:r>
          </a:p>
          <a:p>
            <a:pPr marL="0" indent="0">
              <a:buNone/>
            </a:pPr>
            <a:r>
              <a:rPr lang="en-US" dirty="0" smtClean="0"/>
              <a:t>Performed in a computer lab</a:t>
            </a:r>
            <a:endParaRPr lang="en-US" dirty="0"/>
          </a:p>
        </p:txBody>
      </p:sp>
      <p:sp>
        <p:nvSpPr>
          <p:cNvPr id="277" name="Title 1"/>
          <p:cNvSpPr txBox="1">
            <a:spLocks/>
          </p:cNvSpPr>
          <p:nvPr/>
        </p:nvSpPr>
        <p:spPr>
          <a:xfrm>
            <a:off x="12954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Full Engine Simulator Test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">
        <p:fade/>
      </p:transition>
    </mc:Choice>
    <mc:Fallback xmlns="">
      <p:transition spd="med" advClick="0" advTm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8165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80132"/>
              </p:ext>
            </p:extLst>
          </p:nvPr>
        </p:nvGraphicFramePr>
        <p:xfrm>
          <a:off x="129540" y="1779825"/>
          <a:ext cx="7313997" cy="403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279"/>
                <a:gridCol w="2815686"/>
                <a:gridCol w="2679032"/>
              </a:tblGrid>
              <a:tr h="617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Signals from/to</a:t>
                      </a:r>
                      <a:r>
                        <a:rPr lang="en-US" sz="1800" baseline="0" dirty="0" smtClean="0"/>
                        <a:t> stock hardware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Expected Signal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Acceptable </a:t>
                      </a:r>
                      <a:endParaRPr lang="en-US" sz="1800" dirty="0"/>
                    </a:p>
                  </a:txBody>
                  <a:tcPr/>
                </a:tc>
              </a:tr>
              <a:tr h="438595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0-2400Hz (0-144,000 RPM)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Simulated</a:t>
                      </a:r>
                      <a:endParaRPr lang="en-US" sz="1800" dirty="0"/>
                    </a:p>
                  </a:txBody>
                  <a:tcPr/>
                </a:tc>
              </a:tr>
              <a:tr h="393771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0-41mV</a:t>
                      </a:r>
                      <a:r>
                        <a:rPr lang="en-US" sz="1800" baseline="0" dirty="0" smtClean="0"/>
                        <a:t> (0-1000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Simulated</a:t>
                      </a:r>
                      <a:endParaRPr lang="en-US" sz="1800" dirty="0"/>
                    </a:p>
                  </a:txBody>
                  <a:tcPr/>
                </a:tc>
              </a:tr>
              <a:tr h="617754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0-8V PWM, </a:t>
                      </a:r>
                      <a:r>
                        <a:rPr lang="en-US" sz="1800" baseline="0" dirty="0" smtClean="0"/>
                        <a:t>555kHz,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39% Duty Cycle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±0.5V, ±5kHz</a:t>
                      </a: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±1% Duty Cycle</a:t>
                      </a:r>
                      <a:endParaRPr lang="en-US" sz="1800" dirty="0"/>
                    </a:p>
                  </a:txBody>
                  <a:tcPr/>
                </a:tc>
              </a:tr>
              <a:tr h="424060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0.5V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±0.01V</a:t>
                      </a:r>
                      <a:endParaRPr lang="en-US" sz="1800" dirty="0"/>
                    </a:p>
                  </a:txBody>
                  <a:tcPr/>
                </a:tc>
              </a:tr>
              <a:tr h="408916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10V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±1V</a:t>
                      </a:r>
                      <a:endParaRPr lang="en-US" sz="1800" dirty="0"/>
                    </a:p>
                  </a:txBody>
                  <a:tcPr/>
                </a:tc>
              </a:tr>
              <a:tr h="514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±1V</a:t>
                      </a:r>
                      <a:endParaRPr lang="en-US" sz="1800" dirty="0" smtClean="0"/>
                    </a:p>
                  </a:txBody>
                  <a:tcPr/>
                </a:tc>
              </a:tr>
              <a:tr h="575511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RS-232 ASCII From ECU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&lt;3% Baud Rate Error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954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Full Engine Simulator Test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1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8226" y="6253931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Mar 9    25hr Remain              Mar 23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1012" y="2333329"/>
            <a:ext cx="2588485" cy="3437787"/>
            <a:chOff x="2253390" y="2317287"/>
            <a:chExt cx="2588485" cy="343778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368021" y="2717591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381799" y="3191084"/>
              <a:ext cx="1454036" cy="8190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25473" y="2317287"/>
              <a:ext cx="1649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RPM Sensor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94801" y="2782015"/>
              <a:ext cx="1833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Thermocouple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53390" y="3285985"/>
              <a:ext cx="1682921" cy="1800563"/>
              <a:chOff x="1209844" y="2755656"/>
              <a:chExt cx="1682921" cy="1979781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>
                <a:off x="1260965" y="3194742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 flipH="1">
                <a:off x="1209844" y="2755656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Starter Motor</a:t>
                </a:r>
                <a:endParaRPr lang="en-US" sz="20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278818" y="3703866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flipH="1">
                <a:off x="1227697" y="3264780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Pump</a:t>
                </a:r>
                <a:endParaRPr lang="en-US" sz="2000" b="1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1260965" y="4196085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flipH="1">
                <a:off x="1209844" y="375699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Solenoid</a:t>
                </a:r>
                <a:endParaRPr lang="en-US" sz="2000" b="1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1273609" y="4732209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 flipH="1">
                <a:off x="1222488" y="429312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Glow Plug</a:t>
                </a:r>
                <a:endParaRPr lang="en-US" sz="2000" b="1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>
              <a:off x="2325473" y="5755074"/>
              <a:ext cx="1510362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flipH="1">
              <a:off x="2351320" y="5354964"/>
              <a:ext cx="249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Flow Controller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33019" y="2421486"/>
            <a:ext cx="4235621" cy="3126455"/>
            <a:chOff x="7721837" y="1846599"/>
            <a:chExt cx="4391807" cy="3126455"/>
          </a:xfrm>
        </p:grpSpPr>
        <p:sp>
          <p:nvSpPr>
            <p:cNvPr id="26" name="Rectangle 25"/>
            <p:cNvSpPr/>
            <p:nvPr/>
          </p:nvSpPr>
          <p:spPr>
            <a:xfrm>
              <a:off x="7721837" y="1846599"/>
              <a:ext cx="1301734" cy="1700639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Wait For User Command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773501" y="1852052"/>
              <a:ext cx="1340143" cy="1747512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Engine Running Control Loop</a:t>
              </a:r>
              <a:endParaRPr lang="en-US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9112966" y="1846600"/>
              <a:ext cx="1565308" cy="716489"/>
            </a:xfrm>
            <a:prstGeom prst="homePlate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Startup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45140" y="4328812"/>
              <a:ext cx="1468504" cy="644242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Emergency Shutdown</a:t>
              </a:r>
              <a:endParaRPr lang="en-US" dirty="0"/>
            </a:p>
          </p:txBody>
        </p:sp>
        <p:sp>
          <p:nvSpPr>
            <p:cNvPr id="31" name="Pentagon 30"/>
            <p:cNvSpPr/>
            <p:nvPr/>
          </p:nvSpPr>
          <p:spPr>
            <a:xfrm flipH="1">
              <a:off x="9079832" y="2830750"/>
              <a:ext cx="1559834" cy="716489"/>
            </a:xfrm>
            <a:prstGeom prst="homePlate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Shutdown</a:t>
              </a:r>
              <a:endParaRPr lang="en-US" dirty="0"/>
            </a:p>
          </p:txBody>
        </p:sp>
        <p:sp>
          <p:nvSpPr>
            <p:cNvPr id="32" name="Bent-Up Arrow 31"/>
            <p:cNvSpPr/>
            <p:nvPr/>
          </p:nvSpPr>
          <p:spPr>
            <a:xfrm flipH="1">
              <a:off x="8165429" y="3647676"/>
              <a:ext cx="2377958" cy="1193940"/>
            </a:xfrm>
            <a:prstGeom prst="bentUpArrow">
              <a:avLst>
                <a:gd name="adj1" fmla="val 12264"/>
                <a:gd name="adj2" fmla="val 15737"/>
                <a:gd name="adj3" fmla="val 1921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1197875" y="3635012"/>
              <a:ext cx="491393" cy="64547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160835" y="1978901"/>
            <a:ext cx="3549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Engine Run Sequence</a:t>
            </a:r>
            <a:endParaRPr lang="en-US" sz="2000" b="1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67989" y="1170352"/>
            <a:ext cx="10515600" cy="67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CPRs 3-8 are met in a simulated environment without danger to the engine</a:t>
            </a:r>
          </a:p>
          <a:p>
            <a:pPr marL="0" indent="0">
              <a:buNone/>
            </a:pPr>
            <a:r>
              <a:rPr lang="en-US" dirty="0" smtClean="0"/>
              <a:t>Performed in a computer lab</a:t>
            </a:r>
            <a:endParaRPr lang="en-US" dirty="0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 flipH="1">
            <a:off x="872374" y="4615249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9638366" y="1235321"/>
            <a:ext cx="2249933" cy="6661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Integrated Engine Test</a:t>
            </a:r>
            <a:endParaRPr lang="en-US" sz="24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9741980" y="3840328"/>
            <a:ext cx="2146320" cy="702763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LabView</a:t>
            </a:r>
            <a:r>
              <a:rPr lang="en-US" sz="2000" b="1" dirty="0" smtClean="0"/>
              <a:t> Engine Simulator Test</a:t>
            </a:r>
            <a:endParaRPr lang="en-US" sz="2000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5852090" y="3793973"/>
            <a:ext cx="3150614" cy="761475"/>
          </a:xfrm>
          <a:prstGeom prst="round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Construction</a:t>
            </a:r>
            <a:endParaRPr lang="en-US" sz="24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2255134" y="4920491"/>
            <a:ext cx="2607619" cy="66968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Seal &amp; Flow</a:t>
            </a:r>
          </a:p>
          <a:p>
            <a:pPr algn="ctr"/>
            <a:r>
              <a:rPr lang="en-US" sz="2400" b="1" dirty="0" smtClean="0"/>
              <a:t> Rate Checks </a:t>
            </a:r>
            <a:endParaRPr lang="en-US" sz="24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1375596" y="3781616"/>
            <a:ext cx="3197504" cy="72099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Lubrication Flowrate Data Collection</a:t>
            </a:r>
            <a:endParaRPr lang="en-US" sz="24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5180809" y="4926445"/>
            <a:ext cx="2437392" cy="6936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</a:t>
            </a:r>
          </a:p>
          <a:p>
            <a:pPr algn="ctr"/>
            <a:r>
              <a:rPr lang="en-US" sz="2400" b="1" dirty="0" smtClean="0"/>
              <a:t>Chip Tests</a:t>
            </a:r>
            <a:endParaRPr lang="en-US" sz="24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7765528" y="4926445"/>
            <a:ext cx="2356666" cy="6936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 Function Development</a:t>
            </a:r>
            <a:endParaRPr lang="en-US" sz="2400" b="1" dirty="0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027116" y="4698540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1</a:t>
            </a:r>
            <a:endParaRPr lang="en-US" sz="28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4333583" y="2381088"/>
            <a:ext cx="4659374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Drive mechanical components with ECU/ESB</a:t>
            </a:r>
            <a:endParaRPr lang="en-US" sz="2400" b="1" dirty="0"/>
          </a:p>
        </p:txBody>
      </p:sp>
      <p:sp>
        <p:nvSpPr>
          <p:cNvPr id="98" name="Rounded Rectangle 97"/>
          <p:cNvSpPr/>
          <p:nvPr/>
        </p:nvSpPr>
        <p:spPr>
          <a:xfrm>
            <a:off x="9693739" y="2381088"/>
            <a:ext cx="2194560" cy="7576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Mock Engine Test</a:t>
            </a:r>
            <a:endParaRPr lang="en-US" sz="2400" b="1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154528" y="1206763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3</a:t>
            </a:r>
            <a:endParaRPr lang="en-US" sz="2800" b="1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154528" y="2287259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2</a:t>
            </a:r>
            <a:endParaRPr lang="en-US" sz="2800" b="1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4318085" y="3207662"/>
            <a:ext cx="1742130" cy="1699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0"/>
          </p:cNvCxnSpPr>
          <p:nvPr/>
        </p:nvCxnSpPr>
        <p:spPr>
          <a:xfrm flipV="1">
            <a:off x="6399505" y="4583037"/>
            <a:ext cx="263765" cy="3434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5" idx="0"/>
          </p:cNvCxnSpPr>
          <p:nvPr/>
        </p:nvCxnSpPr>
        <p:spPr>
          <a:xfrm flipH="1" flipV="1">
            <a:off x="8599049" y="4567103"/>
            <a:ext cx="344812" cy="3593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1" idx="0"/>
          </p:cNvCxnSpPr>
          <p:nvPr/>
        </p:nvCxnSpPr>
        <p:spPr>
          <a:xfrm flipH="1" flipV="1">
            <a:off x="7151556" y="3187469"/>
            <a:ext cx="275841" cy="606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432707" y="3207662"/>
            <a:ext cx="1140393" cy="5334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7" idx="0"/>
          </p:cNvCxnSpPr>
          <p:nvPr/>
        </p:nvCxnSpPr>
        <p:spPr>
          <a:xfrm flipH="1" flipV="1">
            <a:off x="6663269" y="2034242"/>
            <a:ext cx="1" cy="3468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073614" y="4731208"/>
            <a:ext cx="10998472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54528" y="2320679"/>
            <a:ext cx="10917557" cy="936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154528" y="1180387"/>
            <a:ext cx="10911517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9064072" y="2575846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9064071" y="1386804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150686" y="4053690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868541" y="5770423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68746" y="5573108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MSR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40257" y="4430331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TRR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868541" y="222360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-736" y="2038683"/>
            <a:ext cx="88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Spring Break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875317" y="114176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36" y="1003165"/>
            <a:ext cx="9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April 20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999543" y="5929474"/>
            <a:ext cx="783258" cy="1225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571138" y="5945190"/>
            <a:ext cx="783258" cy="12251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120253" y="5923138"/>
            <a:ext cx="783258" cy="12251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809537" y="5787538"/>
            <a:ext cx="10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Electrical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8400894" y="5821781"/>
            <a:ext cx="104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Software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2869847" y="5801564"/>
            <a:ext cx="127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644567" y="5984395"/>
            <a:ext cx="783258" cy="122514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0393033" y="5860986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Verification Test</a:t>
            </a:r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5254282" y="1248994"/>
            <a:ext cx="2817973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Engine Functions With Methane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442" y="1108074"/>
            <a:ext cx="12126974" cy="47595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en-US" dirty="0" smtClean="0"/>
              <a:t>Testing Architecture &amp; Presentation Progress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4333583" y="2381943"/>
            <a:ext cx="4659374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Drive mechanical components with ECU/ESB</a:t>
            </a:r>
            <a:endParaRPr lang="en-US" sz="24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9693739" y="2381943"/>
            <a:ext cx="2194560" cy="7576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Mock Engine Test</a:t>
            </a:r>
            <a:endParaRPr lang="en-US" sz="2400" b="1" dirty="0"/>
          </a:p>
        </p:txBody>
      </p:sp>
      <p:sp>
        <p:nvSpPr>
          <p:cNvPr id="51" name="Right Arrow 50"/>
          <p:cNvSpPr/>
          <p:nvPr/>
        </p:nvSpPr>
        <p:spPr>
          <a:xfrm>
            <a:off x="9064072" y="2576701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2494637467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58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http://sine.ni.com/images/products/us/040716_usb6008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0" y="3631668"/>
            <a:ext cx="1905000" cy="155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err="1" smtClean="0"/>
              <a:t>LabView</a:t>
            </a:r>
            <a:r>
              <a:rPr lang="en-US" dirty="0" smtClean="0"/>
              <a:t> Simulation Test</a:t>
            </a:r>
            <a:endParaRPr lang="en-US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67989" y="1170352"/>
            <a:ext cx="10515600" cy="67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CPRs 3-8 are met in a simulated environment without danger to the engine</a:t>
            </a:r>
          </a:p>
          <a:p>
            <a:pPr marL="0" indent="0">
              <a:buNone/>
            </a:pPr>
            <a:r>
              <a:rPr lang="en-US" dirty="0" smtClean="0"/>
              <a:t>Performed in a computer lab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7281064" y="2580533"/>
            <a:ext cx="1663575" cy="3454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 flipV="1">
            <a:off x="5644494" y="271377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799213" y="23319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724504" y="276045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916167" y="2500003"/>
            <a:ext cx="1663575" cy="2687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5563382" y="3282757"/>
            <a:ext cx="1682921" cy="1800563"/>
            <a:chOff x="5577102" y="2562903"/>
            <a:chExt cx="1682921" cy="1979781"/>
          </a:xfrm>
        </p:grpSpPr>
        <p:cxnSp>
          <p:nvCxnSpPr>
            <p:cNvPr id="185" name="Straight Arrow Connector 184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2" name="Straight Arrow Connector 191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96" name="Straight Arrow Connector 195"/>
          <p:cNvCxnSpPr/>
          <p:nvPr/>
        </p:nvCxnSpPr>
        <p:spPr>
          <a:xfrm flipV="1">
            <a:off x="5641915" y="312916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9023646" y="4420002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 flipH="1">
            <a:off x="8972525" y="4017136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53390" y="2317287"/>
            <a:ext cx="1875131" cy="2769261"/>
            <a:chOff x="2253390" y="2317287"/>
            <a:chExt cx="1875131" cy="2769261"/>
          </a:xfrm>
        </p:grpSpPr>
        <p:cxnSp>
          <p:nvCxnSpPr>
            <p:cNvPr id="169" name="Straight Arrow Connector 168"/>
            <p:cNvCxnSpPr/>
            <p:nvPr/>
          </p:nvCxnSpPr>
          <p:spPr>
            <a:xfrm flipV="1">
              <a:off x="2368021" y="2717591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flipV="1">
              <a:off x="2381799" y="3191084"/>
              <a:ext cx="1454036" cy="8190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2325473" y="2317287"/>
              <a:ext cx="1649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RPM Sensor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294801" y="2782015"/>
              <a:ext cx="1833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Thermocouple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2253390" y="3285985"/>
              <a:ext cx="1682921" cy="1800563"/>
              <a:chOff x="1209844" y="2755656"/>
              <a:chExt cx="1682921" cy="1979781"/>
            </a:xfrm>
          </p:grpSpPr>
          <p:cxnSp>
            <p:nvCxnSpPr>
              <p:cNvPr id="202" name="Straight Arrow Connector 201"/>
              <p:cNvCxnSpPr/>
              <p:nvPr/>
            </p:nvCxnSpPr>
            <p:spPr>
              <a:xfrm flipH="1">
                <a:off x="1260965" y="3194742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/>
              <p:cNvSpPr txBox="1"/>
              <p:nvPr/>
            </p:nvSpPr>
            <p:spPr>
              <a:xfrm flipH="1">
                <a:off x="1209844" y="2755656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Starter Motor</a:t>
                </a:r>
                <a:endParaRPr lang="en-US" sz="2000" b="1" dirty="0"/>
              </a:p>
            </p:txBody>
          </p:sp>
          <p:cxnSp>
            <p:nvCxnSpPr>
              <p:cNvPr id="204" name="Straight Arrow Connector 203"/>
              <p:cNvCxnSpPr/>
              <p:nvPr/>
            </p:nvCxnSpPr>
            <p:spPr>
              <a:xfrm flipH="1">
                <a:off x="1278818" y="3703866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TextBox 204"/>
              <p:cNvSpPr txBox="1"/>
              <p:nvPr/>
            </p:nvSpPr>
            <p:spPr>
              <a:xfrm flipH="1">
                <a:off x="1227697" y="3264780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Pump</a:t>
                </a:r>
                <a:endParaRPr lang="en-US" sz="2000" b="1" dirty="0"/>
              </a:p>
            </p:txBody>
          </p:sp>
          <p:cxnSp>
            <p:nvCxnSpPr>
              <p:cNvPr id="214" name="Straight Arrow Connector 213"/>
              <p:cNvCxnSpPr/>
              <p:nvPr/>
            </p:nvCxnSpPr>
            <p:spPr>
              <a:xfrm flipH="1">
                <a:off x="1260965" y="4196085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TextBox 214"/>
              <p:cNvSpPr txBox="1"/>
              <p:nvPr/>
            </p:nvSpPr>
            <p:spPr>
              <a:xfrm flipH="1">
                <a:off x="1209844" y="375699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Solenoid</a:t>
                </a:r>
                <a:endParaRPr lang="en-US" sz="2000" b="1" dirty="0"/>
              </a:p>
            </p:txBody>
          </p:sp>
          <p:cxnSp>
            <p:nvCxnSpPr>
              <p:cNvPr id="216" name="Straight Arrow Connector 215"/>
              <p:cNvCxnSpPr/>
              <p:nvPr/>
            </p:nvCxnSpPr>
            <p:spPr>
              <a:xfrm flipH="1">
                <a:off x="1273609" y="4732209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TextBox 216"/>
              <p:cNvSpPr txBox="1"/>
              <p:nvPr/>
            </p:nvSpPr>
            <p:spPr>
              <a:xfrm flipH="1">
                <a:off x="1222488" y="429312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Glow Plug</a:t>
                </a:r>
                <a:endParaRPr lang="en-US" sz="2000" b="1" dirty="0"/>
              </a:p>
            </p:txBody>
          </p:sp>
        </p:grpSp>
      </p:grpSp>
      <p:sp>
        <p:nvSpPr>
          <p:cNvPr id="220" name="TextBox 219"/>
          <p:cNvSpPr txBox="1"/>
          <p:nvPr/>
        </p:nvSpPr>
        <p:spPr>
          <a:xfrm flipH="1">
            <a:off x="5543486" y="5354964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3" name="Straight Arrow Connector 222"/>
          <p:cNvCxnSpPr/>
          <p:nvPr/>
        </p:nvCxnSpPr>
        <p:spPr>
          <a:xfrm flipH="1">
            <a:off x="2325473" y="5742787"/>
            <a:ext cx="4826300" cy="1228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/>
          <p:cNvGrpSpPr/>
          <p:nvPr/>
        </p:nvGrpSpPr>
        <p:grpSpPr>
          <a:xfrm>
            <a:off x="10374848" y="842659"/>
            <a:ext cx="1978638" cy="2302568"/>
            <a:chOff x="9620663" y="3664279"/>
            <a:chExt cx="1978638" cy="2302568"/>
          </a:xfrm>
        </p:grpSpPr>
        <p:grpSp>
          <p:nvGrpSpPr>
            <p:cNvPr id="225" name="Group 224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TextBox 228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30" name="Straight Arrow Connector 229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Box 230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32" name="Straight Arrow Connector 231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/>
          <p:cNvSpPr txBox="1"/>
          <p:nvPr/>
        </p:nvSpPr>
        <p:spPr>
          <a:xfrm flipH="1">
            <a:off x="5543486" y="1659694"/>
            <a:ext cx="2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Data and Commands</a:t>
            </a:r>
            <a:endParaRPr lang="en-US" sz="2000" b="1" dirty="0"/>
          </a:p>
        </p:txBody>
      </p:sp>
      <p:sp>
        <p:nvSpPr>
          <p:cNvPr id="239" name="TextBox 238"/>
          <p:cNvSpPr txBox="1"/>
          <p:nvPr/>
        </p:nvSpPr>
        <p:spPr>
          <a:xfrm flipH="1">
            <a:off x="2149042" y="1710578"/>
            <a:ext cx="200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Signals from/to Stock Hardware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8" y="2241018"/>
            <a:ext cx="1905000" cy="13906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185" y="3745793"/>
            <a:ext cx="1905000" cy="1390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/>
          <a:srcRect l="289" t="7999" r="57902" b="52593"/>
          <a:stretch/>
        </p:blipFill>
        <p:spPr>
          <a:xfrm>
            <a:off x="879795" y="5417655"/>
            <a:ext cx="1269247" cy="672593"/>
          </a:xfrm>
          <a:prstGeom prst="rect">
            <a:avLst/>
          </a:prstGeom>
        </p:spPr>
      </p:pic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1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" y="-635"/>
            <a:ext cx="11097551" cy="1325563"/>
          </a:xfrm>
        </p:spPr>
        <p:txBody>
          <a:bodyPr/>
          <a:lstStyle/>
          <a:p>
            <a:r>
              <a:rPr lang="en-US" dirty="0" smtClean="0"/>
              <a:t>Mock Engine Test</a:t>
            </a:r>
            <a:endParaRPr lang="en-US" dirty="0"/>
          </a:p>
        </p:txBody>
      </p:sp>
      <p:sp>
        <p:nvSpPr>
          <p:cNvPr id="101" name="Flowchart: Sequential Access Storage 100"/>
          <p:cNvSpPr/>
          <p:nvPr/>
        </p:nvSpPr>
        <p:spPr>
          <a:xfrm flipV="1">
            <a:off x="1633750" y="4024501"/>
            <a:ext cx="330377" cy="308864"/>
          </a:xfrm>
          <a:prstGeom prst="flowChartMagneticTape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Group 3"/>
          <p:cNvGrpSpPr/>
          <p:nvPr/>
        </p:nvGrpSpPr>
        <p:grpSpPr>
          <a:xfrm>
            <a:off x="1466218" y="3420674"/>
            <a:ext cx="713401" cy="527325"/>
            <a:chOff x="915849" y="1573778"/>
            <a:chExt cx="1028650" cy="730535"/>
          </a:xfrm>
        </p:grpSpPr>
        <p:sp>
          <p:nvSpPr>
            <p:cNvPr id="112" name="Flowchart: Terminator 111"/>
            <p:cNvSpPr/>
            <p:nvPr/>
          </p:nvSpPr>
          <p:spPr>
            <a:xfrm rot="5400000">
              <a:off x="1164750" y="1750533"/>
              <a:ext cx="542204" cy="188693"/>
            </a:xfrm>
            <a:prstGeom prst="flowChartTermina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4" name="Diagonal Stripe 113"/>
            <p:cNvSpPr/>
            <p:nvPr/>
          </p:nvSpPr>
          <p:spPr>
            <a:xfrm flipH="1" flipV="1">
              <a:off x="915849" y="1854264"/>
              <a:ext cx="461982" cy="450049"/>
            </a:xfrm>
            <a:prstGeom prst="diagStripe">
              <a:avLst>
                <a:gd name="adj" fmla="val 66583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5" name="Diagonal Stripe 114"/>
            <p:cNvSpPr/>
            <p:nvPr/>
          </p:nvSpPr>
          <p:spPr>
            <a:xfrm flipV="1">
              <a:off x="1511838" y="1854265"/>
              <a:ext cx="432661" cy="427227"/>
            </a:xfrm>
            <a:prstGeom prst="diagStripe">
              <a:avLst>
                <a:gd name="adj" fmla="val 6740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17" name="Rectangle 116"/>
          <p:cNvSpPr/>
          <p:nvPr/>
        </p:nvSpPr>
        <p:spPr>
          <a:xfrm flipH="1">
            <a:off x="1643545" y="4463083"/>
            <a:ext cx="346638" cy="365061"/>
          </a:xfrm>
          <a:prstGeom prst="rect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1" name="Flowchart: Terminator 130"/>
          <p:cNvSpPr/>
          <p:nvPr/>
        </p:nvSpPr>
        <p:spPr>
          <a:xfrm rot="5400000">
            <a:off x="1578198" y="5023936"/>
            <a:ext cx="429893" cy="261211"/>
          </a:xfrm>
          <a:prstGeom prst="flowChartTerminator">
            <a:avLst/>
          </a:pr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Cube 5"/>
          <p:cNvSpPr/>
          <p:nvPr/>
        </p:nvSpPr>
        <p:spPr>
          <a:xfrm>
            <a:off x="1582400" y="5578692"/>
            <a:ext cx="407783" cy="404965"/>
          </a:xfrm>
          <a:prstGeom prst="cube">
            <a:avLst>
              <a:gd name="adj" fmla="val 4359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58048" y="3390544"/>
            <a:ext cx="734137" cy="58512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461542" y="3976923"/>
            <a:ext cx="727149" cy="8966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458048" y="4873541"/>
            <a:ext cx="729061" cy="60205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461542" y="5475414"/>
            <a:ext cx="723235" cy="6020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167989" y="1170352"/>
            <a:ext cx="10515600" cy="686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CPRs 3-8 are met using engine hardware without danger to the engine</a:t>
            </a:r>
          </a:p>
          <a:p>
            <a:pPr marL="0" indent="0">
              <a:buNone/>
            </a:pPr>
            <a:r>
              <a:rPr lang="en-US" dirty="0"/>
              <a:t>Performed with </a:t>
            </a:r>
            <a:r>
              <a:rPr lang="en-US" dirty="0" smtClean="0"/>
              <a:t>air at </a:t>
            </a:r>
            <a:r>
              <a:rPr lang="en-US" dirty="0"/>
              <a:t>Boulder Municipal with a blast tunnel 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281064" y="2580533"/>
            <a:ext cx="1663575" cy="3454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2368021" y="2717591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381799" y="319108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5644494" y="271377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799213" y="23319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24504" y="276045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916167" y="2500003"/>
            <a:ext cx="1663575" cy="2687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563382" y="3282757"/>
            <a:ext cx="1682921" cy="1800563"/>
            <a:chOff x="5577102" y="2562903"/>
            <a:chExt cx="1682921" cy="1979781"/>
          </a:xfrm>
        </p:grpSpPr>
        <p:cxnSp>
          <p:nvCxnSpPr>
            <p:cNvPr id="162" name="Straight Arrow Connector 161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91" name="Straight Arrow Connector 190"/>
          <p:cNvCxnSpPr/>
          <p:nvPr/>
        </p:nvCxnSpPr>
        <p:spPr>
          <a:xfrm flipV="1">
            <a:off x="5641915" y="312916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9023646" y="4420002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 flipH="1">
            <a:off x="8972525" y="4017136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325473" y="231728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294801" y="278201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2253390" y="3285985"/>
            <a:ext cx="1682921" cy="1800563"/>
            <a:chOff x="1209844" y="2755656"/>
            <a:chExt cx="1682921" cy="1979781"/>
          </a:xfrm>
        </p:grpSpPr>
        <p:cxnSp>
          <p:nvCxnSpPr>
            <p:cNvPr id="203" name="Straight Arrow Connector 202"/>
            <p:cNvCxnSpPr/>
            <p:nvPr/>
          </p:nvCxnSpPr>
          <p:spPr>
            <a:xfrm flipH="1">
              <a:off x="1260965" y="3194742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 flipH="1">
              <a:off x="1209844" y="275565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Starter Motor</a:t>
              </a:r>
              <a:endParaRPr lang="en-US" sz="2000" b="1" dirty="0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 flipH="1">
              <a:off x="1278818" y="3703866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 flipH="1">
              <a:off x="1227697" y="326478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Pump</a:t>
              </a:r>
              <a:endParaRPr lang="en-US" sz="2000" b="1" dirty="0"/>
            </a:p>
          </p:txBody>
        </p:sp>
        <p:cxnSp>
          <p:nvCxnSpPr>
            <p:cNvPr id="207" name="Straight Arrow Connector 206"/>
            <p:cNvCxnSpPr/>
            <p:nvPr/>
          </p:nvCxnSpPr>
          <p:spPr>
            <a:xfrm flipH="1">
              <a:off x="1260965" y="4196085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 flipH="1">
              <a:off x="1209844" y="3756999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Solenoid</a:t>
              </a:r>
              <a:endParaRPr lang="en-US" sz="2000" b="1" dirty="0"/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H="1">
              <a:off x="1273609" y="4732209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 flipH="1">
              <a:off x="1222488" y="429312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Glow Plug</a:t>
              </a:r>
              <a:endParaRPr lang="en-US" sz="2000" b="1" dirty="0"/>
            </a:p>
          </p:txBody>
        </p:sp>
      </p:grpSp>
      <p:sp>
        <p:nvSpPr>
          <p:cNvPr id="211" name="Rectangle 210"/>
          <p:cNvSpPr/>
          <p:nvPr/>
        </p:nvSpPr>
        <p:spPr>
          <a:xfrm>
            <a:off x="3931102" y="5414545"/>
            <a:ext cx="1663575" cy="6200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Methane Delivery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flipH="1">
            <a:off x="5543486" y="5354964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2359725" y="5718854"/>
            <a:ext cx="1512196" cy="3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 flipH="1">
            <a:off x="2184777" y="5345511"/>
            <a:ext cx="196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Pressure Vessel</a:t>
            </a:r>
            <a:endParaRPr lang="en-US" sz="2000" b="1" dirty="0"/>
          </a:p>
        </p:txBody>
      </p:sp>
      <p:cxnSp>
        <p:nvCxnSpPr>
          <p:cNvPr id="215" name="Straight Arrow Connector 214"/>
          <p:cNvCxnSpPr/>
          <p:nvPr/>
        </p:nvCxnSpPr>
        <p:spPr>
          <a:xfrm flipH="1">
            <a:off x="5639577" y="5742787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 flipH="1">
            <a:off x="5543486" y="1659694"/>
            <a:ext cx="2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Data and Commands</a:t>
            </a:r>
            <a:endParaRPr lang="en-US" sz="2000" b="1" dirty="0"/>
          </a:p>
        </p:txBody>
      </p:sp>
      <p:grpSp>
        <p:nvGrpSpPr>
          <p:cNvPr id="219" name="Group 218"/>
          <p:cNvGrpSpPr/>
          <p:nvPr/>
        </p:nvGrpSpPr>
        <p:grpSpPr>
          <a:xfrm>
            <a:off x="10374848" y="842659"/>
            <a:ext cx="1978638" cy="2302568"/>
            <a:chOff x="9620663" y="3664279"/>
            <a:chExt cx="1978638" cy="2302568"/>
          </a:xfrm>
        </p:grpSpPr>
        <p:grpSp>
          <p:nvGrpSpPr>
            <p:cNvPr id="220" name="Group 219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223" name="Straight Arrow Connector 222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25" name="Straight Arrow Connector 224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7" name="Straight Arrow Connector 226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22" name="Straight Arrow Connector 221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10696578" y="3664207"/>
            <a:ext cx="1081519" cy="1076602"/>
            <a:chOff x="8177289" y="4757441"/>
            <a:chExt cx="534279" cy="968918"/>
          </a:xfrm>
        </p:grpSpPr>
        <p:sp>
          <p:nvSpPr>
            <p:cNvPr id="232" name="Rounded Rectangle 231"/>
            <p:cNvSpPr/>
            <p:nvPr/>
          </p:nvSpPr>
          <p:spPr>
            <a:xfrm>
              <a:off x="8177289" y="5245946"/>
              <a:ext cx="534279" cy="480413"/>
            </a:xfrm>
            <a:prstGeom prst="roundRect">
              <a:avLst>
                <a:gd name="adj" fmla="val 192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3" name="Oval 232"/>
            <p:cNvSpPr/>
            <p:nvPr/>
          </p:nvSpPr>
          <p:spPr>
            <a:xfrm>
              <a:off x="8206428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4" name="Oval 233"/>
            <p:cNvSpPr/>
            <p:nvPr/>
          </p:nvSpPr>
          <p:spPr>
            <a:xfrm>
              <a:off x="8517945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8239126" y="541763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8239126" y="545420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36"/>
            <p:cNvSpPr/>
            <p:nvPr/>
          </p:nvSpPr>
          <p:spPr>
            <a:xfrm flipV="1">
              <a:off x="8258054" y="542720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8559414" y="541437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8559414" y="545094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 flipV="1">
              <a:off x="8578342" y="5423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8341758" y="5571065"/>
              <a:ext cx="205339" cy="11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2" name="Oval 241"/>
            <p:cNvSpPr/>
            <p:nvPr/>
          </p:nvSpPr>
          <p:spPr>
            <a:xfrm>
              <a:off x="8239126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3" name="Oval 242"/>
            <p:cNvSpPr/>
            <p:nvPr/>
          </p:nvSpPr>
          <p:spPr>
            <a:xfrm>
              <a:off x="8303505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4" name="Oval 243"/>
            <p:cNvSpPr/>
            <p:nvPr/>
          </p:nvSpPr>
          <p:spPr>
            <a:xfrm>
              <a:off x="8531704" y="52894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5" name="Oval 244"/>
            <p:cNvSpPr/>
            <p:nvPr/>
          </p:nvSpPr>
          <p:spPr>
            <a:xfrm>
              <a:off x="8596083" y="52845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6" name="Oval 245"/>
            <p:cNvSpPr/>
            <p:nvPr/>
          </p:nvSpPr>
          <p:spPr>
            <a:xfrm>
              <a:off x="8414121" y="53861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7" name="Trapezoid 246"/>
            <p:cNvSpPr/>
            <p:nvPr/>
          </p:nvSpPr>
          <p:spPr>
            <a:xfrm>
              <a:off x="8403321" y="5119688"/>
              <a:ext cx="67317" cy="126258"/>
            </a:xfrm>
            <a:prstGeom prst="trapezoid">
              <a:avLst>
                <a:gd name="adj" fmla="val 538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8" name="Trapezoid 247"/>
            <p:cNvSpPr/>
            <p:nvPr/>
          </p:nvSpPr>
          <p:spPr>
            <a:xfrm>
              <a:off x="8413167" y="4931159"/>
              <a:ext cx="46673" cy="191920"/>
            </a:xfrm>
            <a:prstGeom prst="trapezoid">
              <a:avLst>
                <a:gd name="adj" fmla="val 195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8249958" y="4757441"/>
              <a:ext cx="267987" cy="327283"/>
              <a:chOff x="8249958" y="4757441"/>
              <a:chExt cx="267987" cy="327283"/>
            </a:xfrm>
          </p:grpSpPr>
          <p:sp>
            <p:nvSpPr>
              <p:cNvPr id="254" name="Block Arc 253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Block Arc 254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Block Arc 255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 flipH="1">
              <a:off x="8371535" y="4759115"/>
              <a:ext cx="247407" cy="327283"/>
              <a:chOff x="8249958" y="4757441"/>
              <a:chExt cx="267987" cy="327283"/>
            </a:xfrm>
          </p:grpSpPr>
          <p:sp>
            <p:nvSpPr>
              <p:cNvPr id="251" name="Block Arc 250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Block Arc 251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Block Arc 252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7" name="TextBox 256"/>
          <p:cNvSpPr txBox="1"/>
          <p:nvPr/>
        </p:nvSpPr>
        <p:spPr>
          <a:xfrm flipH="1">
            <a:off x="94357" y="3350600"/>
            <a:ext cx="1410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 as in engine operation</a:t>
            </a:r>
          </a:p>
          <a:p>
            <a:endParaRPr lang="en-US" b="1" dirty="0"/>
          </a:p>
          <a:p>
            <a:r>
              <a:rPr lang="en-US" b="1" dirty="0"/>
              <a:t>Not Connected to each other or the engine</a:t>
            </a:r>
          </a:p>
          <a:p>
            <a:endParaRPr lang="en-US" b="1" dirty="0" smtClean="0"/>
          </a:p>
        </p:txBody>
      </p:sp>
      <p:sp>
        <p:nvSpPr>
          <p:cNvPr id="258" name="TextBox 257"/>
          <p:cNvSpPr txBox="1"/>
          <p:nvPr/>
        </p:nvSpPr>
        <p:spPr>
          <a:xfrm flipH="1">
            <a:off x="2149042" y="1710578"/>
            <a:ext cx="200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Signals from/to Stock Hardware</a:t>
            </a:r>
            <a:endParaRPr lang="en-US" sz="2000" b="1" dirty="0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12" y="2560835"/>
            <a:ext cx="1032760" cy="753914"/>
          </a:xfrm>
          <a:prstGeom prst="rect">
            <a:avLst/>
          </a:prstGeom>
        </p:spPr>
      </p:pic>
      <p:sp>
        <p:nvSpPr>
          <p:cNvPr id="1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8" grpId="0" animBg="1"/>
      <p:bldP spid="120" grpId="0" animBg="1"/>
      <p:bldP spid="121" grpId="0" animBg="1"/>
      <p:bldP spid="2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2253390" y="2317287"/>
            <a:ext cx="2588485" cy="3437787"/>
            <a:chOff x="2253390" y="2317287"/>
            <a:chExt cx="2588485" cy="3437787"/>
          </a:xfrm>
        </p:grpSpPr>
        <p:cxnSp>
          <p:nvCxnSpPr>
            <p:cNvPr id="145" name="Straight Arrow Connector 144"/>
            <p:cNvCxnSpPr/>
            <p:nvPr/>
          </p:nvCxnSpPr>
          <p:spPr>
            <a:xfrm flipV="1">
              <a:off x="2368021" y="2717591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2381799" y="3191084"/>
              <a:ext cx="1454036" cy="8190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325473" y="2317287"/>
              <a:ext cx="1649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RPM Sensor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294801" y="2782015"/>
              <a:ext cx="1833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Thermocouple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2253390" y="3285985"/>
              <a:ext cx="1682921" cy="1800563"/>
              <a:chOff x="1209844" y="2755656"/>
              <a:chExt cx="1682921" cy="1979781"/>
            </a:xfrm>
          </p:grpSpPr>
          <p:cxnSp>
            <p:nvCxnSpPr>
              <p:cNvPr id="150" name="Straight Arrow Connector 149"/>
              <p:cNvCxnSpPr/>
              <p:nvPr/>
            </p:nvCxnSpPr>
            <p:spPr>
              <a:xfrm flipH="1">
                <a:off x="1260965" y="3194742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 flipH="1">
                <a:off x="1209844" y="2755656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Starter Motor</a:t>
                </a:r>
                <a:endParaRPr lang="en-US" sz="2000" b="1" dirty="0"/>
              </a:p>
            </p:txBody>
          </p:sp>
          <p:cxnSp>
            <p:nvCxnSpPr>
              <p:cNvPr id="152" name="Straight Arrow Connector 151"/>
              <p:cNvCxnSpPr/>
              <p:nvPr/>
            </p:nvCxnSpPr>
            <p:spPr>
              <a:xfrm flipH="1">
                <a:off x="1278818" y="3703866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 flipH="1">
                <a:off x="1227697" y="3264780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Pump</a:t>
                </a:r>
                <a:endParaRPr lang="en-US" sz="2000" b="1" dirty="0"/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>
              <a:xfrm flipH="1">
                <a:off x="1260965" y="4196085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/>
              <p:cNvSpPr txBox="1"/>
              <p:nvPr/>
            </p:nvSpPr>
            <p:spPr>
              <a:xfrm flipH="1">
                <a:off x="1209844" y="375699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Solenoid</a:t>
                </a:r>
                <a:endParaRPr lang="en-US" sz="2000" b="1" dirty="0"/>
              </a:p>
            </p:txBody>
          </p:sp>
          <p:cxnSp>
            <p:nvCxnSpPr>
              <p:cNvPr id="156" name="Straight Arrow Connector 155"/>
              <p:cNvCxnSpPr/>
              <p:nvPr/>
            </p:nvCxnSpPr>
            <p:spPr>
              <a:xfrm flipH="1">
                <a:off x="1273609" y="4732209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/>
              <p:cNvSpPr txBox="1"/>
              <p:nvPr/>
            </p:nvSpPr>
            <p:spPr>
              <a:xfrm flipH="1">
                <a:off x="1222488" y="429312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Glow Plug</a:t>
                </a:r>
                <a:endParaRPr lang="en-US" sz="2000" b="1" dirty="0"/>
              </a:p>
            </p:txBody>
          </p:sp>
        </p:grpSp>
        <p:cxnSp>
          <p:nvCxnSpPr>
            <p:cNvPr id="160" name="Straight Arrow Connector 159"/>
            <p:cNvCxnSpPr/>
            <p:nvPr/>
          </p:nvCxnSpPr>
          <p:spPr>
            <a:xfrm flipH="1">
              <a:off x="2325473" y="5755074"/>
              <a:ext cx="1510362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 flipH="1">
              <a:off x="2351320" y="5354964"/>
              <a:ext cx="249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Flow Controller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59" name="Content Placeholder 2"/>
          <p:cNvSpPr txBox="1">
            <a:spLocks/>
          </p:cNvSpPr>
          <p:nvPr/>
        </p:nvSpPr>
        <p:spPr>
          <a:xfrm>
            <a:off x="167989" y="1170352"/>
            <a:ext cx="10515600" cy="67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Verify CPRs </a:t>
            </a:r>
            <a:r>
              <a:rPr lang="en-US" dirty="0" smtClean="0"/>
              <a:t>3-8 </a:t>
            </a:r>
            <a:r>
              <a:rPr lang="en-US" dirty="0"/>
              <a:t>are met using engine hardware without danger to the engine</a:t>
            </a:r>
          </a:p>
          <a:p>
            <a:pPr marL="0" indent="0">
              <a:buNone/>
            </a:pPr>
            <a:r>
              <a:rPr lang="en-US" dirty="0" smtClean="0"/>
              <a:t>Performed </a:t>
            </a:r>
            <a:r>
              <a:rPr lang="en-US" dirty="0"/>
              <a:t>with </a:t>
            </a:r>
            <a:r>
              <a:rPr lang="en-US" dirty="0" smtClean="0"/>
              <a:t>air at </a:t>
            </a:r>
            <a:r>
              <a:rPr lang="en-US" dirty="0"/>
              <a:t>Boulder Municipal with a blast tunnel 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9539" y="-635"/>
            <a:ext cx="11097551" cy="1325563"/>
          </a:xfrm>
        </p:spPr>
        <p:txBody>
          <a:bodyPr/>
          <a:lstStyle/>
          <a:p>
            <a:r>
              <a:rPr lang="en-US" dirty="0" smtClean="0"/>
              <a:t>Mock Engine Test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">
        <p:fade/>
      </p:transition>
    </mc:Choice>
    <mc:Fallback xmlns="">
      <p:transition spd="med" advClick="0" advTm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5274 0.01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78644"/>
              </p:ext>
            </p:extLst>
          </p:nvPr>
        </p:nvGraphicFramePr>
        <p:xfrm>
          <a:off x="466021" y="1845681"/>
          <a:ext cx="6720842" cy="413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279"/>
                <a:gridCol w="2928384"/>
                <a:gridCol w="1973179"/>
              </a:tblGrid>
              <a:tr h="341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Signals from/to</a:t>
                      </a:r>
                      <a:r>
                        <a:rPr lang="en-US" sz="1800" baseline="0" dirty="0" smtClean="0"/>
                        <a:t> stock hardware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Expected Operation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Passing Operation Range</a:t>
                      </a:r>
                      <a:endParaRPr lang="en-US" sz="1800" dirty="0"/>
                    </a:p>
                  </a:txBody>
                  <a:tcPr anchor="ctr"/>
                </a:tc>
              </a:tr>
              <a:tr h="46457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0-2400Hz (0-144,000 RPM)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Simulated</a:t>
                      </a:r>
                      <a:endParaRPr lang="en-US" sz="1800" dirty="0"/>
                    </a:p>
                  </a:txBody>
                  <a:tcPr anchor="ctr"/>
                </a:tc>
              </a:tr>
              <a:tr h="41709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0-41mV</a:t>
                      </a:r>
                      <a:r>
                        <a:rPr lang="en-US" sz="1800" baseline="0" dirty="0" smtClean="0"/>
                        <a:t> (0-1000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Simulated</a:t>
                      </a:r>
                      <a:endParaRPr lang="en-US" sz="1800" dirty="0"/>
                    </a:p>
                  </a:txBody>
                  <a:tcPr anchor="ctr"/>
                </a:tc>
              </a:tr>
              <a:tr h="54543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4917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Results TBD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Results TBD</a:t>
                      </a:r>
                      <a:endParaRPr lang="en-US" sz="1800" dirty="0"/>
                    </a:p>
                  </a:txBody>
                  <a:tcPr anchor="ctr"/>
                </a:tc>
              </a:tr>
              <a:tr h="433137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On/Off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On/Off</a:t>
                      </a:r>
                      <a:endParaRPr lang="en-US" sz="1800" dirty="0"/>
                    </a:p>
                  </a:txBody>
                  <a:tcPr anchor="ctr"/>
                </a:tc>
              </a:tr>
              <a:tr h="545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1740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0.9-4.2</a:t>
                      </a:r>
                      <a:r>
                        <a:rPr lang="en-US" sz="1800" baseline="0" dirty="0" smtClean="0"/>
                        <a:t> g/s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±5% commanded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rate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1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7097" y="6221747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Mar 20     40hr Remain            Apr 4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93938" y="2379011"/>
            <a:ext cx="2588485" cy="3437787"/>
            <a:chOff x="2253390" y="2317287"/>
            <a:chExt cx="2588485" cy="343778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368021" y="2717591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381799" y="3191084"/>
              <a:ext cx="1454036" cy="8190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25473" y="2317287"/>
              <a:ext cx="1649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RPM Sensor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94801" y="2782015"/>
              <a:ext cx="1833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Thermocouple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53390" y="3285985"/>
              <a:ext cx="1682921" cy="1800563"/>
              <a:chOff x="1209844" y="2755656"/>
              <a:chExt cx="1682921" cy="1979781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>
                <a:off x="1260965" y="3194742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 flipH="1">
                <a:off x="1209844" y="2755656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Starter Motor</a:t>
                </a:r>
                <a:endParaRPr lang="en-US" sz="20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278818" y="3703866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flipH="1">
                <a:off x="1227697" y="3264780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Pump</a:t>
                </a:r>
                <a:endParaRPr lang="en-US" sz="2000" b="1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1260965" y="4196085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flipH="1">
                <a:off x="1209844" y="375699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Solenoid</a:t>
                </a:r>
                <a:endParaRPr lang="en-US" sz="2000" b="1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1273609" y="4732209"/>
                <a:ext cx="1512196" cy="322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 flipH="1">
                <a:off x="1222488" y="429312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Glow Plug</a:t>
                </a:r>
                <a:endParaRPr lang="en-US" sz="2000" b="1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>
              <a:off x="2325473" y="5755074"/>
              <a:ext cx="1510362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flipH="1">
              <a:off x="2351320" y="5354964"/>
              <a:ext cx="249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Flow Controller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33019" y="2421486"/>
            <a:ext cx="4235621" cy="3126455"/>
            <a:chOff x="7721837" y="1846599"/>
            <a:chExt cx="4391807" cy="3126455"/>
          </a:xfrm>
        </p:grpSpPr>
        <p:sp>
          <p:nvSpPr>
            <p:cNvPr id="26" name="Rectangle 25"/>
            <p:cNvSpPr/>
            <p:nvPr/>
          </p:nvSpPr>
          <p:spPr>
            <a:xfrm>
              <a:off x="7721837" y="1846599"/>
              <a:ext cx="1301734" cy="1700639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Wait For User Command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773501" y="1852052"/>
              <a:ext cx="1340143" cy="1747512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Engine Running Control Loop</a:t>
              </a:r>
              <a:endParaRPr lang="en-US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9112966" y="1846600"/>
              <a:ext cx="1565308" cy="716489"/>
            </a:xfrm>
            <a:prstGeom prst="homePlate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Startup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45140" y="4328812"/>
              <a:ext cx="1468504" cy="644242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Emergency Shutdown</a:t>
              </a:r>
              <a:endParaRPr lang="en-US" dirty="0"/>
            </a:p>
          </p:txBody>
        </p:sp>
        <p:sp>
          <p:nvSpPr>
            <p:cNvPr id="31" name="Pentagon 30"/>
            <p:cNvSpPr/>
            <p:nvPr/>
          </p:nvSpPr>
          <p:spPr>
            <a:xfrm flipH="1">
              <a:off x="9079832" y="2830750"/>
              <a:ext cx="1559834" cy="716489"/>
            </a:xfrm>
            <a:prstGeom prst="homePlate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Shutdown</a:t>
              </a:r>
              <a:endParaRPr lang="en-US" dirty="0"/>
            </a:p>
          </p:txBody>
        </p:sp>
        <p:sp>
          <p:nvSpPr>
            <p:cNvPr id="32" name="Bent-Up Arrow 31"/>
            <p:cNvSpPr/>
            <p:nvPr/>
          </p:nvSpPr>
          <p:spPr>
            <a:xfrm flipH="1">
              <a:off x="8165429" y="3647676"/>
              <a:ext cx="2377958" cy="1193940"/>
            </a:xfrm>
            <a:prstGeom prst="bentUpArrow">
              <a:avLst>
                <a:gd name="adj1" fmla="val 12264"/>
                <a:gd name="adj2" fmla="val 15737"/>
                <a:gd name="adj3" fmla="val 1921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1197875" y="3635012"/>
              <a:ext cx="491393" cy="64547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160836" y="1978901"/>
            <a:ext cx="323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Engine Run Sequence</a:t>
            </a:r>
            <a:endParaRPr lang="en-US" sz="2000" b="1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67989" y="1170352"/>
            <a:ext cx="10515600" cy="67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CPRs 3-8 are met in a simulated environment without danger to the engine</a:t>
            </a:r>
          </a:p>
          <a:p>
            <a:pPr marL="0" indent="0">
              <a:buNone/>
            </a:pPr>
            <a:r>
              <a:rPr lang="en-US" dirty="0"/>
              <a:t>Performed with </a:t>
            </a:r>
            <a:r>
              <a:rPr lang="en-US" dirty="0" smtClean="0"/>
              <a:t>air at </a:t>
            </a:r>
            <a:r>
              <a:rPr lang="en-US" dirty="0"/>
              <a:t>Boulder Municipal with a blast tunnel 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29539" y="-635"/>
            <a:ext cx="11097551" cy="1325563"/>
          </a:xfrm>
        </p:spPr>
        <p:txBody>
          <a:bodyPr/>
          <a:lstStyle/>
          <a:p>
            <a:r>
              <a:rPr lang="en-US" dirty="0" smtClean="0"/>
              <a:t>Mock Engine Test</a:t>
            </a:r>
            <a:endParaRPr lang="en-US" dirty="0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2" y="263002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PROJECT OVERVIEW</a:t>
            </a:r>
            <a:endParaRPr lang="en-US" sz="6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87BC-260B-4DD7-9A92-643C8C9A59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9741980" y="3840328"/>
            <a:ext cx="2146320" cy="702763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Engine simulation with </a:t>
            </a:r>
            <a:r>
              <a:rPr lang="en-US" b="1" dirty="0" err="1" smtClean="0"/>
              <a:t>Labview</a:t>
            </a:r>
            <a:endParaRPr lang="en-US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9693739" y="2381088"/>
            <a:ext cx="2194560" cy="7576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Mock engine test with hardware</a:t>
            </a:r>
            <a:endParaRPr lang="en-US" sz="2000" b="1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872374" y="4615249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5852090" y="3793973"/>
            <a:ext cx="3150614" cy="761475"/>
          </a:xfrm>
          <a:prstGeom prst="round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Construction</a:t>
            </a:r>
            <a:endParaRPr lang="en-US" sz="24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2255134" y="4920491"/>
            <a:ext cx="2607619" cy="66968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Seal &amp; Flow</a:t>
            </a:r>
          </a:p>
          <a:p>
            <a:pPr algn="ctr"/>
            <a:r>
              <a:rPr lang="en-US" sz="2400" b="1" dirty="0" smtClean="0"/>
              <a:t> Rate Checks </a:t>
            </a:r>
            <a:endParaRPr lang="en-US" sz="24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1375596" y="3781616"/>
            <a:ext cx="3197504" cy="72099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Lubrication Flowrate Data Collection</a:t>
            </a:r>
            <a:endParaRPr lang="en-US" sz="2400" b="1" dirty="0"/>
          </a:p>
        </p:txBody>
      </p:sp>
      <p:sp>
        <p:nvSpPr>
          <p:cNvPr id="94" name="Rounded Rectangle 93"/>
          <p:cNvSpPr/>
          <p:nvPr/>
        </p:nvSpPr>
        <p:spPr>
          <a:xfrm>
            <a:off x="5180809" y="4926445"/>
            <a:ext cx="2437392" cy="6936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ECU/ESB </a:t>
            </a:r>
          </a:p>
          <a:p>
            <a:pPr algn="ctr"/>
            <a:r>
              <a:rPr lang="en-US" sz="2400" b="1" dirty="0" smtClean="0"/>
              <a:t>Chip Tests</a:t>
            </a:r>
            <a:endParaRPr lang="en-US" sz="24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7765528" y="4926445"/>
            <a:ext cx="2356666" cy="6936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ECU Function Development</a:t>
            </a:r>
            <a:endParaRPr lang="en-US" sz="2400" b="1" dirty="0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027116" y="4698540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1</a:t>
            </a:r>
            <a:endParaRPr lang="en-US" sz="28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4333583" y="2381088"/>
            <a:ext cx="4659374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Drive mechanical components with ECU/ESB</a:t>
            </a:r>
            <a:endParaRPr lang="en-US" sz="2400" b="1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154528" y="1206763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3</a:t>
            </a:r>
            <a:endParaRPr lang="en-US" sz="2800" b="1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154528" y="2287259"/>
            <a:ext cx="1296804" cy="41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Level 2</a:t>
            </a:r>
            <a:endParaRPr lang="en-US" sz="2800" b="1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4318085" y="3207662"/>
            <a:ext cx="1742130" cy="1699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0"/>
          </p:cNvCxnSpPr>
          <p:nvPr/>
        </p:nvCxnSpPr>
        <p:spPr>
          <a:xfrm flipV="1">
            <a:off x="6399505" y="4583037"/>
            <a:ext cx="263765" cy="3434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5" idx="0"/>
          </p:cNvCxnSpPr>
          <p:nvPr/>
        </p:nvCxnSpPr>
        <p:spPr>
          <a:xfrm flipH="1" flipV="1">
            <a:off x="8599049" y="4567103"/>
            <a:ext cx="344812" cy="3593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1" idx="0"/>
          </p:cNvCxnSpPr>
          <p:nvPr/>
        </p:nvCxnSpPr>
        <p:spPr>
          <a:xfrm flipH="1" flipV="1">
            <a:off x="7151556" y="3187469"/>
            <a:ext cx="275841" cy="6065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432707" y="3207662"/>
            <a:ext cx="1140393" cy="5334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7" idx="0"/>
          </p:cNvCxnSpPr>
          <p:nvPr/>
        </p:nvCxnSpPr>
        <p:spPr>
          <a:xfrm flipH="1" flipV="1">
            <a:off x="6663269" y="2034242"/>
            <a:ext cx="1" cy="3468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073614" y="4731208"/>
            <a:ext cx="10998472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54528" y="2320679"/>
            <a:ext cx="10917557" cy="936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154528" y="1180387"/>
            <a:ext cx="10911517" cy="99495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9064072" y="2575846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9064071" y="1386804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150686" y="4053690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868541" y="5770423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68746" y="5573108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MSR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40257" y="4430331"/>
            <a:ext cx="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TRR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868541" y="222360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-736" y="2038683"/>
            <a:ext cx="88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Spring Break</a:t>
            </a:r>
            <a:endParaRPr lang="en-US" b="1" dirty="0">
              <a:solidFill>
                <a:srgbClr val="C55A1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875317" y="1141761"/>
            <a:ext cx="11196768" cy="109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736" y="1003165"/>
            <a:ext cx="9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55A11"/>
                </a:solidFill>
              </a:rPr>
              <a:t>April 20</a:t>
            </a:r>
            <a:endParaRPr lang="en-US" b="1" dirty="0">
              <a:solidFill>
                <a:srgbClr val="C55A1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999543" y="5929474"/>
            <a:ext cx="783258" cy="1225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571138" y="5945190"/>
            <a:ext cx="783258" cy="12251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120253" y="5923138"/>
            <a:ext cx="783258" cy="12251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809537" y="5787538"/>
            <a:ext cx="10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Electrical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8400894" y="5821781"/>
            <a:ext cx="104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Software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2869847" y="5801564"/>
            <a:ext cx="127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644567" y="5984395"/>
            <a:ext cx="783258" cy="122514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0393033" y="5860986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Verification Test</a:t>
            </a:r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5254282" y="1248994"/>
            <a:ext cx="2817973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Engine Functions With Methane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442" y="1108074"/>
            <a:ext cx="12126974" cy="47595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en-US" dirty="0" smtClean="0"/>
              <a:t>Testing Architecture &amp; Presentation Progress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9064071" y="1402829"/>
            <a:ext cx="543053" cy="371861"/>
          </a:xfrm>
          <a:prstGeom prst="rightArrow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254282" y="1265019"/>
            <a:ext cx="2817973" cy="761475"/>
          </a:xfrm>
          <a:prstGeom prst="roundRect">
            <a:avLst/>
          </a:prstGeom>
          <a:gradFill flip="none" rotWithShape="1">
            <a:gsLst>
              <a:gs pos="0">
                <a:srgbClr val="00B050">
                  <a:lumMod val="100000"/>
                </a:srgbClr>
              </a:gs>
              <a:gs pos="100000">
                <a:srgbClr val="FF0000"/>
              </a:gs>
              <a:gs pos="50000">
                <a:srgbClr val="0070C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Engine Functions With Methane</a:t>
            </a: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796907586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Rounded Rectangle 59"/>
          <p:cNvSpPr/>
          <p:nvPr/>
        </p:nvSpPr>
        <p:spPr>
          <a:xfrm>
            <a:off x="9638366" y="1235321"/>
            <a:ext cx="2249933" cy="666137"/>
          </a:xfrm>
          <a:prstGeom prst="roundRect">
            <a:avLst/>
          </a:prstGeom>
          <a:solidFill>
            <a:srgbClr val="5123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Fully integrated </a:t>
            </a:r>
            <a:r>
              <a:rPr lang="en-US" sz="2400" b="1" dirty="0"/>
              <a:t>e</a:t>
            </a:r>
            <a:r>
              <a:rPr lang="en-US" sz="2400" b="1" dirty="0" smtClean="0"/>
              <a:t>ngine test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96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" y="-635"/>
            <a:ext cx="11097551" cy="1325563"/>
          </a:xfrm>
        </p:spPr>
        <p:txBody>
          <a:bodyPr/>
          <a:lstStyle/>
          <a:p>
            <a:r>
              <a:rPr lang="en-US" dirty="0" smtClean="0"/>
              <a:t>Mock Engine Test</a:t>
            </a:r>
            <a:endParaRPr lang="en-US" dirty="0"/>
          </a:p>
        </p:txBody>
      </p:sp>
      <p:sp>
        <p:nvSpPr>
          <p:cNvPr id="101" name="Flowchart: Sequential Access Storage 100"/>
          <p:cNvSpPr/>
          <p:nvPr/>
        </p:nvSpPr>
        <p:spPr>
          <a:xfrm flipV="1">
            <a:off x="1633750" y="4024501"/>
            <a:ext cx="330377" cy="308864"/>
          </a:xfrm>
          <a:prstGeom prst="flowChartMagneticTape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Group 3"/>
          <p:cNvGrpSpPr/>
          <p:nvPr/>
        </p:nvGrpSpPr>
        <p:grpSpPr>
          <a:xfrm>
            <a:off x="1466218" y="3420674"/>
            <a:ext cx="713401" cy="527325"/>
            <a:chOff x="915849" y="1573778"/>
            <a:chExt cx="1028650" cy="730535"/>
          </a:xfrm>
        </p:grpSpPr>
        <p:sp>
          <p:nvSpPr>
            <p:cNvPr id="112" name="Flowchart: Terminator 111"/>
            <p:cNvSpPr/>
            <p:nvPr/>
          </p:nvSpPr>
          <p:spPr>
            <a:xfrm rot="5400000">
              <a:off x="1164750" y="1750533"/>
              <a:ext cx="542204" cy="188693"/>
            </a:xfrm>
            <a:prstGeom prst="flowChartTermina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4" name="Diagonal Stripe 113"/>
            <p:cNvSpPr/>
            <p:nvPr/>
          </p:nvSpPr>
          <p:spPr>
            <a:xfrm flipH="1" flipV="1">
              <a:off x="915849" y="1854264"/>
              <a:ext cx="461982" cy="450049"/>
            </a:xfrm>
            <a:prstGeom prst="diagStripe">
              <a:avLst>
                <a:gd name="adj" fmla="val 66583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5" name="Diagonal Stripe 114"/>
            <p:cNvSpPr/>
            <p:nvPr/>
          </p:nvSpPr>
          <p:spPr>
            <a:xfrm flipV="1">
              <a:off x="1511838" y="1854265"/>
              <a:ext cx="432661" cy="427227"/>
            </a:xfrm>
            <a:prstGeom prst="diagStripe">
              <a:avLst>
                <a:gd name="adj" fmla="val 6740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17" name="Rectangle 116"/>
          <p:cNvSpPr/>
          <p:nvPr/>
        </p:nvSpPr>
        <p:spPr>
          <a:xfrm flipH="1">
            <a:off x="1643545" y="4463083"/>
            <a:ext cx="346638" cy="365061"/>
          </a:xfrm>
          <a:prstGeom prst="rect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1" name="Flowchart: Terminator 130"/>
          <p:cNvSpPr/>
          <p:nvPr/>
        </p:nvSpPr>
        <p:spPr>
          <a:xfrm rot="5400000">
            <a:off x="1578198" y="5023936"/>
            <a:ext cx="429893" cy="261211"/>
          </a:xfrm>
          <a:prstGeom prst="flowChartTerminator">
            <a:avLst/>
          </a:pr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Cube 5"/>
          <p:cNvSpPr/>
          <p:nvPr/>
        </p:nvSpPr>
        <p:spPr>
          <a:xfrm>
            <a:off x="1582400" y="5578692"/>
            <a:ext cx="407783" cy="404965"/>
          </a:xfrm>
          <a:prstGeom prst="cube">
            <a:avLst>
              <a:gd name="adj" fmla="val 4359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1542" y="3390544"/>
            <a:ext cx="730643" cy="58512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461542" y="3976923"/>
            <a:ext cx="727149" cy="8966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461542" y="4873541"/>
            <a:ext cx="725567" cy="60205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461542" y="5475414"/>
            <a:ext cx="723235" cy="6020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167989" y="1170352"/>
            <a:ext cx="10515600" cy="686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CPRs 3-8 are met using engine hardware without danger to the engine</a:t>
            </a:r>
          </a:p>
          <a:p>
            <a:pPr marL="0" indent="0">
              <a:buNone/>
            </a:pPr>
            <a:r>
              <a:rPr lang="en-US" dirty="0"/>
              <a:t>Performed with </a:t>
            </a:r>
            <a:r>
              <a:rPr lang="en-US" dirty="0" smtClean="0"/>
              <a:t>air at </a:t>
            </a:r>
            <a:r>
              <a:rPr lang="en-US" dirty="0"/>
              <a:t>Boulder Municipal with a blast tunnel 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281064" y="2580533"/>
            <a:ext cx="1663575" cy="3454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2368021" y="2717591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381799" y="319108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5644494" y="271377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799213" y="23319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24504" y="276045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916167" y="2500003"/>
            <a:ext cx="1663575" cy="2687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563382" y="3282757"/>
            <a:ext cx="1682921" cy="1800563"/>
            <a:chOff x="5577102" y="2562903"/>
            <a:chExt cx="1682921" cy="1979781"/>
          </a:xfrm>
        </p:grpSpPr>
        <p:cxnSp>
          <p:nvCxnSpPr>
            <p:cNvPr id="162" name="Straight Arrow Connector 161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91" name="Straight Arrow Connector 190"/>
          <p:cNvCxnSpPr/>
          <p:nvPr/>
        </p:nvCxnSpPr>
        <p:spPr>
          <a:xfrm flipV="1">
            <a:off x="5641915" y="312916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9023646" y="4420002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 flipH="1">
            <a:off x="8972525" y="4017136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325473" y="231728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294801" y="278201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2253390" y="3285985"/>
            <a:ext cx="1682921" cy="1800563"/>
            <a:chOff x="1209844" y="2755656"/>
            <a:chExt cx="1682921" cy="1979781"/>
          </a:xfrm>
        </p:grpSpPr>
        <p:cxnSp>
          <p:nvCxnSpPr>
            <p:cNvPr id="203" name="Straight Arrow Connector 202"/>
            <p:cNvCxnSpPr/>
            <p:nvPr/>
          </p:nvCxnSpPr>
          <p:spPr>
            <a:xfrm flipH="1">
              <a:off x="1260965" y="3194742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 flipH="1">
              <a:off x="1209844" y="275565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Starter Motor</a:t>
              </a:r>
              <a:endParaRPr lang="en-US" sz="2000" b="1" dirty="0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 flipH="1">
              <a:off x="1278818" y="3703866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 flipH="1">
              <a:off x="1227697" y="326478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Pump</a:t>
              </a:r>
              <a:endParaRPr lang="en-US" sz="2000" b="1" dirty="0"/>
            </a:p>
          </p:txBody>
        </p:sp>
        <p:cxnSp>
          <p:nvCxnSpPr>
            <p:cNvPr id="207" name="Straight Arrow Connector 206"/>
            <p:cNvCxnSpPr/>
            <p:nvPr/>
          </p:nvCxnSpPr>
          <p:spPr>
            <a:xfrm flipH="1">
              <a:off x="1260965" y="4196085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 flipH="1">
              <a:off x="1209844" y="3756999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Solenoid</a:t>
              </a:r>
              <a:endParaRPr lang="en-US" sz="2000" b="1" dirty="0"/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H="1">
              <a:off x="1273609" y="4732209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 flipH="1">
              <a:off x="1222488" y="429312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Glow Plug</a:t>
              </a:r>
              <a:endParaRPr lang="en-US" sz="2000" b="1" dirty="0"/>
            </a:p>
          </p:txBody>
        </p:sp>
      </p:grpSp>
      <p:sp>
        <p:nvSpPr>
          <p:cNvPr id="211" name="Rectangle 210"/>
          <p:cNvSpPr/>
          <p:nvPr/>
        </p:nvSpPr>
        <p:spPr>
          <a:xfrm>
            <a:off x="3931102" y="5414545"/>
            <a:ext cx="1663575" cy="6200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Methane Delivery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flipH="1">
            <a:off x="5543486" y="5354964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2359725" y="5718854"/>
            <a:ext cx="1512196" cy="3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 flipH="1">
            <a:off x="2184777" y="5345511"/>
            <a:ext cx="196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Pressure Vessel</a:t>
            </a:r>
            <a:endParaRPr lang="en-US" sz="2000" b="1" dirty="0"/>
          </a:p>
        </p:txBody>
      </p:sp>
      <p:cxnSp>
        <p:nvCxnSpPr>
          <p:cNvPr id="215" name="Straight Arrow Connector 214"/>
          <p:cNvCxnSpPr/>
          <p:nvPr/>
        </p:nvCxnSpPr>
        <p:spPr>
          <a:xfrm flipH="1">
            <a:off x="5639577" y="5742787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 flipH="1">
            <a:off x="5543486" y="1659694"/>
            <a:ext cx="2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Data and Commands</a:t>
            </a:r>
            <a:endParaRPr lang="en-US" sz="2000" b="1" dirty="0"/>
          </a:p>
        </p:txBody>
      </p:sp>
      <p:grpSp>
        <p:nvGrpSpPr>
          <p:cNvPr id="219" name="Group 218"/>
          <p:cNvGrpSpPr/>
          <p:nvPr/>
        </p:nvGrpSpPr>
        <p:grpSpPr>
          <a:xfrm>
            <a:off x="10374848" y="842659"/>
            <a:ext cx="1978638" cy="2302568"/>
            <a:chOff x="9620663" y="3664279"/>
            <a:chExt cx="1978638" cy="2302568"/>
          </a:xfrm>
        </p:grpSpPr>
        <p:grpSp>
          <p:nvGrpSpPr>
            <p:cNvPr id="220" name="Group 219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223" name="Straight Arrow Connector 222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25" name="Straight Arrow Connector 224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7" name="Straight Arrow Connector 226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22" name="Straight Arrow Connector 221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10696578" y="3664207"/>
            <a:ext cx="1081519" cy="1076602"/>
            <a:chOff x="8177289" y="4757441"/>
            <a:chExt cx="534279" cy="968918"/>
          </a:xfrm>
        </p:grpSpPr>
        <p:sp>
          <p:nvSpPr>
            <p:cNvPr id="232" name="Rounded Rectangle 231"/>
            <p:cNvSpPr/>
            <p:nvPr/>
          </p:nvSpPr>
          <p:spPr>
            <a:xfrm>
              <a:off x="8177289" y="5245946"/>
              <a:ext cx="534279" cy="480413"/>
            </a:xfrm>
            <a:prstGeom prst="roundRect">
              <a:avLst>
                <a:gd name="adj" fmla="val 192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3" name="Oval 232"/>
            <p:cNvSpPr/>
            <p:nvPr/>
          </p:nvSpPr>
          <p:spPr>
            <a:xfrm>
              <a:off x="8206428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4" name="Oval 233"/>
            <p:cNvSpPr/>
            <p:nvPr/>
          </p:nvSpPr>
          <p:spPr>
            <a:xfrm>
              <a:off x="8517945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8239126" y="541763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8239126" y="545420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36"/>
            <p:cNvSpPr/>
            <p:nvPr/>
          </p:nvSpPr>
          <p:spPr>
            <a:xfrm flipV="1">
              <a:off x="8258054" y="542720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8559414" y="541437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8559414" y="545094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 flipV="1">
              <a:off x="8578342" y="5423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8341758" y="5571065"/>
              <a:ext cx="205339" cy="11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2" name="Oval 241"/>
            <p:cNvSpPr/>
            <p:nvPr/>
          </p:nvSpPr>
          <p:spPr>
            <a:xfrm>
              <a:off x="8239126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3" name="Oval 242"/>
            <p:cNvSpPr/>
            <p:nvPr/>
          </p:nvSpPr>
          <p:spPr>
            <a:xfrm>
              <a:off x="8303505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4" name="Oval 243"/>
            <p:cNvSpPr/>
            <p:nvPr/>
          </p:nvSpPr>
          <p:spPr>
            <a:xfrm>
              <a:off x="8531704" y="52894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5" name="Oval 244"/>
            <p:cNvSpPr/>
            <p:nvPr/>
          </p:nvSpPr>
          <p:spPr>
            <a:xfrm>
              <a:off x="8596083" y="52845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6" name="Oval 245"/>
            <p:cNvSpPr/>
            <p:nvPr/>
          </p:nvSpPr>
          <p:spPr>
            <a:xfrm>
              <a:off x="8414121" y="53861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7" name="Trapezoid 246"/>
            <p:cNvSpPr/>
            <p:nvPr/>
          </p:nvSpPr>
          <p:spPr>
            <a:xfrm>
              <a:off x="8403321" y="5119688"/>
              <a:ext cx="67317" cy="126258"/>
            </a:xfrm>
            <a:prstGeom prst="trapezoid">
              <a:avLst>
                <a:gd name="adj" fmla="val 538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8" name="Trapezoid 247"/>
            <p:cNvSpPr/>
            <p:nvPr/>
          </p:nvSpPr>
          <p:spPr>
            <a:xfrm>
              <a:off x="8413167" y="4931159"/>
              <a:ext cx="46673" cy="191920"/>
            </a:xfrm>
            <a:prstGeom prst="trapezoid">
              <a:avLst>
                <a:gd name="adj" fmla="val 195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8249958" y="4757441"/>
              <a:ext cx="267987" cy="327283"/>
              <a:chOff x="8249958" y="4757441"/>
              <a:chExt cx="267987" cy="327283"/>
            </a:xfrm>
          </p:grpSpPr>
          <p:sp>
            <p:nvSpPr>
              <p:cNvPr id="254" name="Block Arc 253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Block Arc 254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Block Arc 255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 flipH="1">
              <a:off x="8371535" y="4759115"/>
              <a:ext cx="247407" cy="327283"/>
              <a:chOff x="8249958" y="4757441"/>
              <a:chExt cx="267987" cy="327283"/>
            </a:xfrm>
          </p:grpSpPr>
          <p:sp>
            <p:nvSpPr>
              <p:cNvPr id="251" name="Block Arc 250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Block Arc 251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Block Arc 252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7" name="TextBox 256"/>
          <p:cNvSpPr txBox="1"/>
          <p:nvPr/>
        </p:nvSpPr>
        <p:spPr>
          <a:xfrm flipH="1">
            <a:off x="94357" y="3350600"/>
            <a:ext cx="1410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 as in engine operation</a:t>
            </a:r>
          </a:p>
          <a:p>
            <a:endParaRPr lang="en-US" b="1" dirty="0"/>
          </a:p>
          <a:p>
            <a:r>
              <a:rPr lang="en-US" b="1" dirty="0"/>
              <a:t>Not Connected to each other or the engine</a:t>
            </a:r>
          </a:p>
          <a:p>
            <a:endParaRPr lang="en-US" b="1" dirty="0" smtClean="0"/>
          </a:p>
        </p:txBody>
      </p:sp>
      <p:sp>
        <p:nvSpPr>
          <p:cNvPr id="258" name="TextBox 257"/>
          <p:cNvSpPr txBox="1"/>
          <p:nvPr/>
        </p:nvSpPr>
        <p:spPr>
          <a:xfrm flipH="1">
            <a:off x="2149042" y="1710578"/>
            <a:ext cx="200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Signals from/to Stock Hardware</a:t>
            </a:r>
            <a:endParaRPr lang="en-US" sz="2000" b="1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12" y="2560835"/>
            <a:ext cx="1032760" cy="753914"/>
          </a:xfrm>
          <a:prstGeom prst="rect">
            <a:avLst/>
          </a:prstGeom>
        </p:spPr>
      </p:pic>
      <p:sp>
        <p:nvSpPr>
          <p:cNvPr id="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" y="-635"/>
            <a:ext cx="11097551" cy="1325563"/>
          </a:xfrm>
        </p:spPr>
        <p:txBody>
          <a:bodyPr/>
          <a:lstStyle/>
          <a:p>
            <a:r>
              <a:rPr lang="en-US" dirty="0" smtClean="0"/>
              <a:t>Integrated Engine Test</a:t>
            </a:r>
            <a:endParaRPr lang="en-US" dirty="0"/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167989" y="1170352"/>
            <a:ext cx="10515600" cy="686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Successful operate engine with </a:t>
            </a:r>
            <a:r>
              <a:rPr lang="en-US" dirty="0" smtClean="0"/>
              <a:t>methane; Verify all requirements (CPR 1-8)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Performed </a:t>
            </a:r>
            <a:r>
              <a:rPr lang="en-US" dirty="0"/>
              <a:t>with </a:t>
            </a:r>
            <a:r>
              <a:rPr lang="en-US" dirty="0" smtClean="0"/>
              <a:t>methane at </a:t>
            </a:r>
            <a:r>
              <a:rPr lang="en-US" dirty="0"/>
              <a:t>Boulder Municipal with a blast tunnel 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281064" y="2580533"/>
            <a:ext cx="1663575" cy="3454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2368021" y="2717591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381799" y="319108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5644494" y="271377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799213" y="23319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24504" y="276045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916167" y="2500003"/>
            <a:ext cx="1663575" cy="2687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563382" y="3282757"/>
            <a:ext cx="1682921" cy="1800563"/>
            <a:chOff x="5577102" y="2562903"/>
            <a:chExt cx="1682921" cy="1979781"/>
          </a:xfrm>
        </p:grpSpPr>
        <p:cxnSp>
          <p:nvCxnSpPr>
            <p:cNvPr id="162" name="Straight Arrow Connector 161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91" name="Straight Arrow Connector 190"/>
          <p:cNvCxnSpPr/>
          <p:nvPr/>
        </p:nvCxnSpPr>
        <p:spPr>
          <a:xfrm flipV="1">
            <a:off x="5641915" y="312916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9023646" y="4420002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 flipH="1">
            <a:off x="8972525" y="4017136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325473" y="231728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294801" y="278201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2253390" y="3285985"/>
            <a:ext cx="1682921" cy="1800563"/>
            <a:chOff x="1209844" y="2755656"/>
            <a:chExt cx="1682921" cy="1979781"/>
          </a:xfrm>
        </p:grpSpPr>
        <p:cxnSp>
          <p:nvCxnSpPr>
            <p:cNvPr id="203" name="Straight Arrow Connector 202"/>
            <p:cNvCxnSpPr/>
            <p:nvPr/>
          </p:nvCxnSpPr>
          <p:spPr>
            <a:xfrm flipH="1">
              <a:off x="1260965" y="3194742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 flipH="1">
              <a:off x="1209844" y="275565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Starter Motor</a:t>
              </a:r>
              <a:endParaRPr lang="en-US" sz="2000" b="1" dirty="0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 flipH="1">
              <a:off x="1278818" y="3703866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 flipH="1">
              <a:off x="1227697" y="326478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Pump</a:t>
              </a:r>
              <a:endParaRPr lang="en-US" sz="2000" b="1" dirty="0"/>
            </a:p>
          </p:txBody>
        </p:sp>
        <p:cxnSp>
          <p:nvCxnSpPr>
            <p:cNvPr id="207" name="Straight Arrow Connector 206"/>
            <p:cNvCxnSpPr/>
            <p:nvPr/>
          </p:nvCxnSpPr>
          <p:spPr>
            <a:xfrm flipH="1">
              <a:off x="1260965" y="4196085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 flipH="1">
              <a:off x="1209844" y="3756999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Solenoid</a:t>
              </a:r>
              <a:endParaRPr lang="en-US" sz="2000" b="1" dirty="0"/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H="1">
              <a:off x="1273609" y="4732209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 flipH="1">
              <a:off x="1222488" y="429312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Glow Plug</a:t>
              </a:r>
              <a:endParaRPr lang="en-US" sz="2000" b="1" dirty="0"/>
            </a:p>
          </p:txBody>
        </p:sp>
      </p:grpSp>
      <p:sp>
        <p:nvSpPr>
          <p:cNvPr id="211" name="Rectangle 210"/>
          <p:cNvSpPr/>
          <p:nvPr/>
        </p:nvSpPr>
        <p:spPr>
          <a:xfrm>
            <a:off x="3931102" y="5414545"/>
            <a:ext cx="1663575" cy="6200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Methane Delivery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flipH="1">
            <a:off x="5543486" y="5354964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2359725" y="5718854"/>
            <a:ext cx="1512196" cy="3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 flipH="1">
            <a:off x="2309593" y="5329687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Combustor</a:t>
            </a:r>
            <a:endParaRPr lang="en-US" sz="2000" b="1" dirty="0"/>
          </a:p>
        </p:txBody>
      </p:sp>
      <p:cxnSp>
        <p:nvCxnSpPr>
          <p:cNvPr id="215" name="Straight Arrow Connector 214"/>
          <p:cNvCxnSpPr/>
          <p:nvPr/>
        </p:nvCxnSpPr>
        <p:spPr>
          <a:xfrm flipH="1">
            <a:off x="5639577" y="5742787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 flipH="1">
            <a:off x="5543486" y="1659694"/>
            <a:ext cx="2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Data and Commands</a:t>
            </a:r>
            <a:endParaRPr lang="en-US" sz="2000" b="1" dirty="0"/>
          </a:p>
        </p:txBody>
      </p:sp>
      <p:grpSp>
        <p:nvGrpSpPr>
          <p:cNvPr id="219" name="Group 218"/>
          <p:cNvGrpSpPr/>
          <p:nvPr/>
        </p:nvGrpSpPr>
        <p:grpSpPr>
          <a:xfrm>
            <a:off x="10374848" y="842659"/>
            <a:ext cx="1978638" cy="2302568"/>
            <a:chOff x="9620663" y="3664279"/>
            <a:chExt cx="1978638" cy="2302568"/>
          </a:xfrm>
        </p:grpSpPr>
        <p:grpSp>
          <p:nvGrpSpPr>
            <p:cNvPr id="220" name="Group 219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223" name="Straight Arrow Connector 222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25" name="Straight Arrow Connector 224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7" name="Straight Arrow Connector 226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22" name="Straight Arrow Connector 221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10696578" y="3664207"/>
            <a:ext cx="1081519" cy="1076602"/>
            <a:chOff x="8177289" y="4757441"/>
            <a:chExt cx="534279" cy="968918"/>
          </a:xfrm>
        </p:grpSpPr>
        <p:sp>
          <p:nvSpPr>
            <p:cNvPr id="232" name="Rounded Rectangle 231"/>
            <p:cNvSpPr/>
            <p:nvPr/>
          </p:nvSpPr>
          <p:spPr>
            <a:xfrm>
              <a:off x="8177289" y="5245946"/>
              <a:ext cx="534279" cy="480413"/>
            </a:xfrm>
            <a:prstGeom prst="roundRect">
              <a:avLst>
                <a:gd name="adj" fmla="val 192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3" name="Oval 232"/>
            <p:cNvSpPr/>
            <p:nvPr/>
          </p:nvSpPr>
          <p:spPr>
            <a:xfrm>
              <a:off x="8206428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4" name="Oval 233"/>
            <p:cNvSpPr/>
            <p:nvPr/>
          </p:nvSpPr>
          <p:spPr>
            <a:xfrm>
              <a:off x="8517945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8239126" y="541763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8239126" y="545420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36"/>
            <p:cNvSpPr/>
            <p:nvPr/>
          </p:nvSpPr>
          <p:spPr>
            <a:xfrm flipV="1">
              <a:off x="8258054" y="542720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8559414" y="541437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8559414" y="545094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 flipV="1">
              <a:off x="8578342" y="5423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8341758" y="5571065"/>
              <a:ext cx="205339" cy="11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2" name="Oval 241"/>
            <p:cNvSpPr/>
            <p:nvPr/>
          </p:nvSpPr>
          <p:spPr>
            <a:xfrm>
              <a:off x="8239126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3" name="Oval 242"/>
            <p:cNvSpPr/>
            <p:nvPr/>
          </p:nvSpPr>
          <p:spPr>
            <a:xfrm>
              <a:off x="8303505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4" name="Oval 243"/>
            <p:cNvSpPr/>
            <p:nvPr/>
          </p:nvSpPr>
          <p:spPr>
            <a:xfrm>
              <a:off x="8531704" y="52894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5" name="Oval 244"/>
            <p:cNvSpPr/>
            <p:nvPr/>
          </p:nvSpPr>
          <p:spPr>
            <a:xfrm>
              <a:off x="8596083" y="52845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6" name="Oval 245"/>
            <p:cNvSpPr/>
            <p:nvPr/>
          </p:nvSpPr>
          <p:spPr>
            <a:xfrm>
              <a:off x="8414121" y="53861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7" name="Trapezoid 246"/>
            <p:cNvSpPr/>
            <p:nvPr/>
          </p:nvSpPr>
          <p:spPr>
            <a:xfrm>
              <a:off x="8403321" y="5119688"/>
              <a:ext cx="67317" cy="126258"/>
            </a:xfrm>
            <a:prstGeom prst="trapezoid">
              <a:avLst>
                <a:gd name="adj" fmla="val 538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8" name="Trapezoid 247"/>
            <p:cNvSpPr/>
            <p:nvPr/>
          </p:nvSpPr>
          <p:spPr>
            <a:xfrm>
              <a:off x="8413167" y="4931159"/>
              <a:ext cx="46673" cy="191920"/>
            </a:xfrm>
            <a:prstGeom prst="trapezoid">
              <a:avLst>
                <a:gd name="adj" fmla="val 195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8249958" y="4757441"/>
              <a:ext cx="267987" cy="327283"/>
              <a:chOff x="8249958" y="4757441"/>
              <a:chExt cx="267987" cy="327283"/>
            </a:xfrm>
          </p:grpSpPr>
          <p:sp>
            <p:nvSpPr>
              <p:cNvPr id="254" name="Block Arc 253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Block Arc 254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Block Arc 255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 flipH="1">
              <a:off x="8371535" y="4759115"/>
              <a:ext cx="247407" cy="327283"/>
              <a:chOff x="8249958" y="4757441"/>
              <a:chExt cx="267987" cy="327283"/>
            </a:xfrm>
          </p:grpSpPr>
          <p:sp>
            <p:nvSpPr>
              <p:cNvPr id="251" name="Block Arc 250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Block Arc 251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Block Arc 252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 rot="5400000">
            <a:off x="-664080" y="3234992"/>
            <a:ext cx="3835603" cy="1763529"/>
            <a:chOff x="1610356" y="3344009"/>
            <a:chExt cx="7499849" cy="2626122"/>
          </a:xfrm>
        </p:grpSpPr>
        <p:sp>
          <p:nvSpPr>
            <p:cNvPr id="175" name="Rectangle 174"/>
            <p:cNvSpPr/>
            <p:nvPr/>
          </p:nvSpPr>
          <p:spPr>
            <a:xfrm>
              <a:off x="4026853" y="4471598"/>
              <a:ext cx="3900912" cy="3362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018325" y="4614919"/>
              <a:ext cx="3921596" cy="867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9" name="L-Shape 178"/>
            <p:cNvSpPr/>
            <p:nvPr/>
          </p:nvSpPr>
          <p:spPr>
            <a:xfrm rot="16200000">
              <a:off x="7718972" y="3841256"/>
              <a:ext cx="73999" cy="367863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80" name="Group 179"/>
            <p:cNvGrpSpPr/>
            <p:nvPr/>
          </p:nvGrpSpPr>
          <p:grpSpPr>
            <a:xfrm rot="16200000">
              <a:off x="7098753" y="4573513"/>
              <a:ext cx="1244645" cy="270398"/>
              <a:chOff x="581876" y="5529237"/>
              <a:chExt cx="2490102" cy="310359"/>
            </a:xfrm>
          </p:grpSpPr>
          <p:grpSp>
            <p:nvGrpSpPr>
              <p:cNvPr id="284" name="Group 283"/>
              <p:cNvGrpSpPr/>
              <p:nvPr/>
            </p:nvGrpSpPr>
            <p:grpSpPr>
              <a:xfrm rot="5400000" flipH="1">
                <a:off x="1678579" y="4446198"/>
                <a:ext cx="296695" cy="2490102"/>
                <a:chOff x="2029250" y="1584100"/>
                <a:chExt cx="1329911" cy="3296991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90" name="Trapezoid 289"/>
                <p:cNvSpPr/>
                <p:nvPr/>
              </p:nvSpPr>
              <p:spPr>
                <a:xfrm rot="16200000">
                  <a:off x="1045707" y="2595092"/>
                  <a:ext cx="3296991" cy="1275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291" name="Straight Connector 290"/>
                <p:cNvCxnSpPr/>
                <p:nvPr/>
              </p:nvCxnSpPr>
              <p:spPr>
                <a:xfrm flipV="1">
                  <a:off x="2056698" y="1688788"/>
                  <a:ext cx="1245750" cy="30640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2056698" y="2043032"/>
                  <a:ext cx="1286679" cy="337292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flipV="1">
                  <a:off x="2029250" y="2435381"/>
                  <a:ext cx="1329911" cy="38045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5" name="Straight Connector 284"/>
              <p:cNvCxnSpPr/>
              <p:nvPr/>
            </p:nvCxnSpPr>
            <p:spPr>
              <a:xfrm rot="5400000" flipH="1" flipV="1">
                <a:off x="1846530" y="5565142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5400000" flipH="1" flipV="1">
                <a:off x="1562751" y="5548911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 flipH="1" flipV="1">
                <a:off x="1245303" y="5533914"/>
                <a:ext cx="296695" cy="2873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5400000" flipH="1" flipV="1">
                <a:off x="962692" y="5572683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678914" y="5556452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1" name="L-Shape 180"/>
            <p:cNvSpPr/>
            <p:nvPr/>
          </p:nvSpPr>
          <p:spPr>
            <a:xfrm rot="16200000" flipH="1">
              <a:off x="7704431" y="5191799"/>
              <a:ext cx="76593" cy="370076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2" name="Rectangle 181"/>
            <p:cNvSpPr/>
            <p:nvPr/>
          </p:nvSpPr>
          <p:spPr>
            <a:xfrm flipV="1">
              <a:off x="7535773" y="5434028"/>
              <a:ext cx="139505" cy="225828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3" name="Rectangle 182"/>
            <p:cNvSpPr/>
            <p:nvPr/>
          </p:nvSpPr>
          <p:spPr>
            <a:xfrm flipV="1">
              <a:off x="7555919" y="3694562"/>
              <a:ext cx="119364" cy="170974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16200000" flipV="1">
              <a:off x="6338557" y="4420725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V="1">
              <a:off x="6329500" y="4174081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V="1">
              <a:off x="6333497" y="2415590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V="1">
              <a:off x="6333946" y="2668294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Freeform 195"/>
            <p:cNvSpPr/>
            <p:nvPr/>
          </p:nvSpPr>
          <p:spPr>
            <a:xfrm flipV="1">
              <a:off x="4212441" y="3712067"/>
              <a:ext cx="3283184" cy="153468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251123" y="5471234"/>
              <a:ext cx="3205818" cy="177755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363630" y="5048294"/>
              <a:ext cx="3199142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69505" y="3600830"/>
              <a:ext cx="3190803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0" name="Trapezoid 199"/>
            <p:cNvSpPr/>
            <p:nvPr/>
          </p:nvSpPr>
          <p:spPr>
            <a:xfrm rot="5400000">
              <a:off x="7753972" y="4099788"/>
              <a:ext cx="1551532" cy="1160935"/>
            </a:xfrm>
            <a:prstGeom prst="trapezoid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392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1" name="Rectangle 200"/>
            <p:cNvSpPr/>
            <p:nvPr/>
          </p:nvSpPr>
          <p:spPr>
            <a:xfrm flipV="1">
              <a:off x="3850997" y="3467988"/>
              <a:ext cx="4636559" cy="5111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8" name="Freeform 217"/>
            <p:cNvSpPr/>
            <p:nvPr/>
          </p:nvSpPr>
          <p:spPr>
            <a:xfrm rot="20473506" flipV="1">
              <a:off x="8609965" y="3426064"/>
              <a:ext cx="232896" cy="864764"/>
            </a:xfrm>
            <a:custGeom>
              <a:avLst/>
              <a:gdLst>
                <a:gd name="connsiteX0" fmla="*/ 0 w 221801"/>
                <a:gd name="connsiteY0" fmla="*/ 592456 h 681856"/>
                <a:gd name="connsiteX1" fmla="*/ 165100 w 221801"/>
                <a:gd name="connsiteY1" fmla="*/ 59056 h 681856"/>
                <a:gd name="connsiteX2" fmla="*/ 190500 w 221801"/>
                <a:gd name="connsiteY2" fmla="*/ 46356 h 681856"/>
                <a:gd name="connsiteX3" fmla="*/ 215900 w 221801"/>
                <a:gd name="connsiteY3" fmla="*/ 40006 h 681856"/>
                <a:gd name="connsiteX4" fmla="*/ 69850 w 221801"/>
                <a:gd name="connsiteY4" fmla="*/ 598806 h 681856"/>
                <a:gd name="connsiteX5" fmla="*/ 6350 w 221801"/>
                <a:gd name="connsiteY5" fmla="*/ 668656 h 6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01" h="681856">
                  <a:moveTo>
                    <a:pt x="0" y="592456"/>
                  </a:moveTo>
                  <a:cubicBezTo>
                    <a:pt x="66675" y="371264"/>
                    <a:pt x="133350" y="150073"/>
                    <a:pt x="165100" y="59056"/>
                  </a:cubicBezTo>
                  <a:cubicBezTo>
                    <a:pt x="196850" y="-31961"/>
                    <a:pt x="182033" y="49531"/>
                    <a:pt x="190500" y="46356"/>
                  </a:cubicBezTo>
                  <a:cubicBezTo>
                    <a:pt x="198967" y="43181"/>
                    <a:pt x="236008" y="-52069"/>
                    <a:pt x="215900" y="40006"/>
                  </a:cubicBezTo>
                  <a:cubicBezTo>
                    <a:pt x="195792" y="132081"/>
                    <a:pt x="104775" y="494031"/>
                    <a:pt x="69850" y="598806"/>
                  </a:cubicBezTo>
                  <a:cubicBezTo>
                    <a:pt x="34925" y="703581"/>
                    <a:pt x="20637" y="686118"/>
                    <a:pt x="6350" y="668656"/>
                  </a:cubicBezTo>
                </a:path>
              </a:pathLst>
            </a:cu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7" name="Flowchart: Terminator 256"/>
            <p:cNvSpPr/>
            <p:nvPr/>
          </p:nvSpPr>
          <p:spPr>
            <a:xfrm>
              <a:off x="4224959" y="3458537"/>
              <a:ext cx="97954" cy="2511594"/>
            </a:xfrm>
            <a:prstGeom prst="flowChartTerminator">
              <a:avLst/>
            </a:pr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3934047" y="4774019"/>
              <a:ext cx="244548" cy="723014"/>
            </a:xfrm>
            <a:custGeom>
              <a:avLst/>
              <a:gdLst>
                <a:gd name="connsiteX0" fmla="*/ 0 w 244548"/>
                <a:gd name="connsiteY0" fmla="*/ 723014 h 723014"/>
                <a:gd name="connsiteX1" fmla="*/ 116958 w 244548"/>
                <a:gd name="connsiteY1" fmla="*/ 723014 h 723014"/>
                <a:gd name="connsiteX2" fmla="*/ 202018 w 244548"/>
                <a:gd name="connsiteY2" fmla="*/ 701748 h 723014"/>
                <a:gd name="connsiteX3" fmla="*/ 244548 w 244548"/>
                <a:gd name="connsiteY3" fmla="*/ 648586 h 723014"/>
                <a:gd name="connsiteX4" fmla="*/ 244548 w 244548"/>
                <a:gd name="connsiteY4" fmla="*/ 478465 h 723014"/>
                <a:gd name="connsiteX5" fmla="*/ 244548 w 244548"/>
                <a:gd name="connsiteY5" fmla="*/ 276446 h 723014"/>
                <a:gd name="connsiteX6" fmla="*/ 244548 w 244548"/>
                <a:gd name="connsiteY6" fmla="*/ 180753 h 723014"/>
                <a:gd name="connsiteX7" fmla="*/ 202018 w 244548"/>
                <a:gd name="connsiteY7" fmla="*/ 180753 h 723014"/>
                <a:gd name="connsiteX8" fmla="*/ 138223 w 244548"/>
                <a:gd name="connsiteY8" fmla="*/ 180753 h 723014"/>
                <a:gd name="connsiteX9" fmla="*/ 63795 w 244548"/>
                <a:gd name="connsiteY9" fmla="*/ 170121 h 723014"/>
                <a:gd name="connsiteX10" fmla="*/ 53162 w 244548"/>
                <a:gd name="connsiteY10" fmla="*/ 116958 h 723014"/>
                <a:gd name="connsiteX11" fmla="*/ 53162 w 244548"/>
                <a:gd name="connsiteY11" fmla="*/ 63795 h 723014"/>
                <a:gd name="connsiteX12" fmla="*/ 53162 w 244548"/>
                <a:gd name="connsiteY12" fmla="*/ 0 h 723014"/>
                <a:gd name="connsiteX13" fmla="*/ 31897 w 244548"/>
                <a:gd name="connsiteY13" fmla="*/ 0 h 723014"/>
                <a:gd name="connsiteX14" fmla="*/ 10632 w 244548"/>
                <a:gd name="connsiteY14" fmla="*/ 10632 h 723014"/>
                <a:gd name="connsiteX15" fmla="*/ 10632 w 244548"/>
                <a:gd name="connsiteY15" fmla="*/ 42530 h 723014"/>
                <a:gd name="connsiteX16" fmla="*/ 10632 w 244548"/>
                <a:gd name="connsiteY16" fmla="*/ 106325 h 723014"/>
                <a:gd name="connsiteX17" fmla="*/ 10632 w 244548"/>
                <a:gd name="connsiteY17" fmla="*/ 180753 h 723014"/>
                <a:gd name="connsiteX18" fmla="*/ 10632 w 244548"/>
                <a:gd name="connsiteY18" fmla="*/ 223283 h 723014"/>
                <a:gd name="connsiteX19" fmla="*/ 53162 w 244548"/>
                <a:gd name="connsiteY19" fmla="*/ 255181 h 723014"/>
                <a:gd name="connsiteX20" fmla="*/ 95693 w 244548"/>
                <a:gd name="connsiteY20" fmla="*/ 255181 h 723014"/>
                <a:gd name="connsiteX21" fmla="*/ 170120 w 244548"/>
                <a:gd name="connsiteY21" fmla="*/ 255181 h 723014"/>
                <a:gd name="connsiteX22" fmla="*/ 202018 w 244548"/>
                <a:gd name="connsiteY22" fmla="*/ 255181 h 723014"/>
                <a:gd name="connsiteX23" fmla="*/ 202018 w 244548"/>
                <a:gd name="connsiteY23" fmla="*/ 329609 h 723014"/>
                <a:gd name="connsiteX24" fmla="*/ 202018 w 244548"/>
                <a:gd name="connsiteY24" fmla="*/ 404037 h 723014"/>
                <a:gd name="connsiteX25" fmla="*/ 202018 w 244548"/>
                <a:gd name="connsiteY25" fmla="*/ 499730 h 723014"/>
                <a:gd name="connsiteX26" fmla="*/ 202018 w 244548"/>
                <a:gd name="connsiteY26" fmla="*/ 574158 h 723014"/>
                <a:gd name="connsiteX27" fmla="*/ 170120 w 244548"/>
                <a:gd name="connsiteY27" fmla="*/ 616688 h 723014"/>
                <a:gd name="connsiteX28" fmla="*/ 159488 w 244548"/>
                <a:gd name="connsiteY28" fmla="*/ 669851 h 723014"/>
                <a:gd name="connsiteX29" fmla="*/ 106325 w 244548"/>
                <a:gd name="connsiteY29" fmla="*/ 669851 h 723014"/>
                <a:gd name="connsiteX30" fmla="*/ 53162 w 244548"/>
                <a:gd name="connsiteY30" fmla="*/ 669851 h 723014"/>
                <a:gd name="connsiteX31" fmla="*/ 63795 w 244548"/>
                <a:gd name="connsiteY31" fmla="*/ 659218 h 723014"/>
                <a:gd name="connsiteX32" fmla="*/ 0 w 244548"/>
                <a:gd name="connsiteY32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4548" h="723014">
                  <a:moveTo>
                    <a:pt x="0" y="723014"/>
                  </a:moveTo>
                  <a:lnTo>
                    <a:pt x="116958" y="723014"/>
                  </a:lnTo>
                  <a:lnTo>
                    <a:pt x="202018" y="701748"/>
                  </a:lnTo>
                  <a:lnTo>
                    <a:pt x="244548" y="648586"/>
                  </a:lnTo>
                  <a:lnTo>
                    <a:pt x="244548" y="478465"/>
                  </a:lnTo>
                  <a:lnTo>
                    <a:pt x="244548" y="276446"/>
                  </a:lnTo>
                  <a:lnTo>
                    <a:pt x="244548" y="180753"/>
                  </a:lnTo>
                  <a:lnTo>
                    <a:pt x="202018" y="180753"/>
                  </a:lnTo>
                  <a:lnTo>
                    <a:pt x="138223" y="180753"/>
                  </a:lnTo>
                  <a:lnTo>
                    <a:pt x="63795" y="170121"/>
                  </a:lnTo>
                  <a:lnTo>
                    <a:pt x="53162" y="116958"/>
                  </a:lnTo>
                  <a:lnTo>
                    <a:pt x="53162" y="63795"/>
                  </a:lnTo>
                  <a:lnTo>
                    <a:pt x="53162" y="0"/>
                  </a:lnTo>
                  <a:lnTo>
                    <a:pt x="31897" y="0"/>
                  </a:lnTo>
                  <a:lnTo>
                    <a:pt x="10632" y="10632"/>
                  </a:lnTo>
                  <a:lnTo>
                    <a:pt x="10632" y="42530"/>
                  </a:lnTo>
                  <a:lnTo>
                    <a:pt x="10632" y="106325"/>
                  </a:lnTo>
                  <a:lnTo>
                    <a:pt x="10632" y="180753"/>
                  </a:lnTo>
                  <a:lnTo>
                    <a:pt x="10632" y="223283"/>
                  </a:lnTo>
                  <a:lnTo>
                    <a:pt x="53162" y="255181"/>
                  </a:lnTo>
                  <a:lnTo>
                    <a:pt x="95693" y="255181"/>
                  </a:lnTo>
                  <a:lnTo>
                    <a:pt x="170120" y="255181"/>
                  </a:lnTo>
                  <a:lnTo>
                    <a:pt x="202018" y="255181"/>
                  </a:lnTo>
                  <a:lnTo>
                    <a:pt x="202018" y="329609"/>
                  </a:lnTo>
                  <a:lnTo>
                    <a:pt x="202018" y="404037"/>
                  </a:lnTo>
                  <a:lnTo>
                    <a:pt x="202018" y="499730"/>
                  </a:lnTo>
                  <a:lnTo>
                    <a:pt x="202018" y="574158"/>
                  </a:lnTo>
                  <a:lnTo>
                    <a:pt x="170120" y="616688"/>
                  </a:lnTo>
                  <a:lnTo>
                    <a:pt x="159488" y="669851"/>
                  </a:lnTo>
                  <a:lnTo>
                    <a:pt x="106325" y="669851"/>
                  </a:lnTo>
                  <a:lnTo>
                    <a:pt x="53162" y="669851"/>
                  </a:lnTo>
                  <a:lnTo>
                    <a:pt x="63795" y="659218"/>
                  </a:lnTo>
                  <a:lnTo>
                    <a:pt x="0" y="723014"/>
                  </a:lnTo>
                  <a:close/>
                </a:path>
              </a:pathLst>
            </a:custGeom>
            <a:solidFill>
              <a:srgbClr val="C8A3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3589896" y="3625673"/>
              <a:ext cx="206755" cy="1976822"/>
            </a:xfrm>
            <a:custGeom>
              <a:avLst/>
              <a:gdLst>
                <a:gd name="connsiteX0" fmla="*/ 232431 w 260472"/>
                <a:gd name="connsiteY0" fmla="*/ 1258 h 2832796"/>
                <a:gd name="connsiteX1" fmla="*/ 155158 w 260472"/>
                <a:gd name="connsiteY1" fmla="*/ 52774 h 2832796"/>
                <a:gd name="connsiteX2" fmla="*/ 39248 w 260472"/>
                <a:gd name="connsiteY2" fmla="*/ 310351 h 2832796"/>
                <a:gd name="connsiteX3" fmla="*/ 65006 w 260472"/>
                <a:gd name="connsiteY3" fmla="*/ 761112 h 2832796"/>
                <a:gd name="connsiteX4" fmla="*/ 26369 w 260472"/>
                <a:gd name="connsiteY4" fmla="*/ 2306577 h 2832796"/>
                <a:gd name="connsiteX5" fmla="*/ 612 w 260472"/>
                <a:gd name="connsiteY5" fmla="*/ 2731579 h 2832796"/>
                <a:gd name="connsiteX6" fmla="*/ 52127 w 260472"/>
                <a:gd name="connsiteY6" fmla="*/ 2770216 h 2832796"/>
                <a:gd name="connsiteX7" fmla="*/ 90764 w 260472"/>
                <a:gd name="connsiteY7" fmla="*/ 2680064 h 2832796"/>
                <a:gd name="connsiteX8" fmla="*/ 142279 w 260472"/>
                <a:gd name="connsiteY8" fmla="*/ 1057326 h 2832796"/>
                <a:gd name="connsiteX9" fmla="*/ 129400 w 260472"/>
                <a:gd name="connsiteY9" fmla="*/ 477777 h 2832796"/>
                <a:gd name="connsiteX10" fmla="*/ 129400 w 260472"/>
                <a:gd name="connsiteY10" fmla="*/ 258836 h 2832796"/>
                <a:gd name="connsiteX11" fmla="*/ 206674 w 260472"/>
                <a:gd name="connsiteY11" fmla="*/ 117168 h 2832796"/>
                <a:gd name="connsiteX12" fmla="*/ 258189 w 260472"/>
                <a:gd name="connsiteY12" fmla="*/ 78532 h 2832796"/>
                <a:gd name="connsiteX13" fmla="*/ 232431 w 260472"/>
                <a:gd name="connsiteY13" fmla="*/ 1258 h 283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472" h="2832796">
                  <a:moveTo>
                    <a:pt x="232431" y="1258"/>
                  </a:moveTo>
                  <a:cubicBezTo>
                    <a:pt x="215259" y="-3035"/>
                    <a:pt x="187355" y="1259"/>
                    <a:pt x="155158" y="52774"/>
                  </a:cubicBezTo>
                  <a:cubicBezTo>
                    <a:pt x="122961" y="104289"/>
                    <a:pt x="54273" y="192295"/>
                    <a:pt x="39248" y="310351"/>
                  </a:cubicBezTo>
                  <a:cubicBezTo>
                    <a:pt x="24223" y="428407"/>
                    <a:pt x="67152" y="428408"/>
                    <a:pt x="65006" y="761112"/>
                  </a:cubicBezTo>
                  <a:cubicBezTo>
                    <a:pt x="62860" y="1093816"/>
                    <a:pt x="37101" y="1978166"/>
                    <a:pt x="26369" y="2306577"/>
                  </a:cubicBezTo>
                  <a:cubicBezTo>
                    <a:pt x="15637" y="2634988"/>
                    <a:pt x="-3681" y="2654306"/>
                    <a:pt x="612" y="2731579"/>
                  </a:cubicBezTo>
                  <a:cubicBezTo>
                    <a:pt x="4905" y="2808852"/>
                    <a:pt x="37102" y="2778802"/>
                    <a:pt x="52127" y="2770216"/>
                  </a:cubicBezTo>
                  <a:cubicBezTo>
                    <a:pt x="67152" y="2761630"/>
                    <a:pt x="75739" y="2965546"/>
                    <a:pt x="90764" y="2680064"/>
                  </a:cubicBezTo>
                  <a:cubicBezTo>
                    <a:pt x="105789" y="2394582"/>
                    <a:pt x="135840" y="1424374"/>
                    <a:pt x="142279" y="1057326"/>
                  </a:cubicBezTo>
                  <a:cubicBezTo>
                    <a:pt x="148718" y="690278"/>
                    <a:pt x="131547" y="610859"/>
                    <a:pt x="129400" y="477777"/>
                  </a:cubicBezTo>
                  <a:cubicBezTo>
                    <a:pt x="127253" y="344695"/>
                    <a:pt x="116521" y="318937"/>
                    <a:pt x="129400" y="258836"/>
                  </a:cubicBezTo>
                  <a:cubicBezTo>
                    <a:pt x="142279" y="198735"/>
                    <a:pt x="185209" y="147219"/>
                    <a:pt x="206674" y="117168"/>
                  </a:cubicBezTo>
                  <a:cubicBezTo>
                    <a:pt x="228139" y="87117"/>
                    <a:pt x="249603" y="99997"/>
                    <a:pt x="258189" y="78532"/>
                  </a:cubicBezTo>
                  <a:cubicBezTo>
                    <a:pt x="266775" y="57067"/>
                    <a:pt x="249603" y="5551"/>
                    <a:pt x="232431" y="1258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759369" y="3576184"/>
              <a:ext cx="224102" cy="174235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1" name="Rectangle 260"/>
            <p:cNvSpPr/>
            <p:nvPr/>
          </p:nvSpPr>
          <p:spPr>
            <a:xfrm flipV="1">
              <a:off x="3701969" y="4104654"/>
              <a:ext cx="203772" cy="821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2" name="Rectangle 261"/>
            <p:cNvSpPr/>
            <p:nvPr/>
          </p:nvSpPr>
          <p:spPr>
            <a:xfrm flipV="1">
              <a:off x="3901392" y="3518954"/>
              <a:ext cx="67495" cy="146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3" name="Rectangle 262"/>
            <p:cNvSpPr/>
            <p:nvPr/>
          </p:nvSpPr>
          <p:spPr>
            <a:xfrm flipV="1">
              <a:off x="3875706" y="3691363"/>
              <a:ext cx="103182" cy="1018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4" name="Flowchart: Sequential Access Storage 263"/>
            <p:cNvSpPr/>
            <p:nvPr/>
          </p:nvSpPr>
          <p:spPr>
            <a:xfrm rot="16200000" flipV="1">
              <a:off x="3568886" y="5544315"/>
              <a:ext cx="334386" cy="358026"/>
            </a:xfrm>
            <a:prstGeom prst="flowChartMagneticTape">
              <a:avLst/>
            </a:prstGeom>
            <a:solidFill>
              <a:srgbClr val="BF9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5" name="Flowchart: Terminator 264"/>
            <p:cNvSpPr/>
            <p:nvPr/>
          </p:nvSpPr>
          <p:spPr>
            <a:xfrm>
              <a:off x="2916892" y="4585597"/>
              <a:ext cx="500306" cy="124938"/>
            </a:xfrm>
            <a:prstGeom prst="flowChartTerminator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6" name="Trapezoid 265"/>
            <p:cNvSpPr/>
            <p:nvPr/>
          </p:nvSpPr>
          <p:spPr>
            <a:xfrm rot="16200000">
              <a:off x="2740599" y="4274040"/>
              <a:ext cx="1966235" cy="747213"/>
            </a:xfrm>
            <a:prstGeom prst="trapezoid">
              <a:avLst>
                <a:gd name="adj" fmla="val 89466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267" name="Straight Connector 266"/>
            <p:cNvCxnSpPr/>
            <p:nvPr/>
          </p:nvCxnSpPr>
          <p:spPr>
            <a:xfrm flipV="1">
              <a:off x="3367502" y="4003069"/>
              <a:ext cx="415519" cy="4949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3365214" y="3892003"/>
              <a:ext cx="697388" cy="84108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3350110" y="4126148"/>
              <a:ext cx="740515" cy="86763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3506771" y="4423848"/>
              <a:ext cx="597352" cy="68115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3666419" y="4759801"/>
              <a:ext cx="414822" cy="46949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3823762" y="5105004"/>
              <a:ext cx="236274" cy="21028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Diagonal Stripe 272"/>
            <p:cNvSpPr/>
            <p:nvPr/>
          </p:nvSpPr>
          <p:spPr>
            <a:xfrm rot="16200000">
              <a:off x="3464345" y="5069894"/>
              <a:ext cx="564330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4" name="Diagonal Stripe 273"/>
            <p:cNvSpPr/>
            <p:nvPr/>
          </p:nvSpPr>
          <p:spPr>
            <a:xfrm rot="16200000" flipH="1">
              <a:off x="3464215" y="3366652"/>
              <a:ext cx="560902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5" name="Flowchart: Terminator 274"/>
            <p:cNvSpPr/>
            <p:nvPr/>
          </p:nvSpPr>
          <p:spPr>
            <a:xfrm>
              <a:off x="1610356" y="4478894"/>
              <a:ext cx="1206490" cy="353790"/>
            </a:xfrm>
            <a:prstGeom prst="flowChartTermina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982949" y="3490528"/>
              <a:ext cx="82370" cy="23907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7" name="Diagonal Stripe 276"/>
            <p:cNvSpPr/>
            <p:nvPr/>
          </p:nvSpPr>
          <p:spPr>
            <a:xfrm rot="16200000" flipH="1" flipV="1">
              <a:off x="2302102" y="4696956"/>
              <a:ext cx="866192" cy="1001430"/>
            </a:xfrm>
            <a:prstGeom prst="diagStripe">
              <a:avLst>
                <a:gd name="adj" fmla="val 66583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8" name="Diagonal Stripe 277"/>
            <p:cNvSpPr/>
            <p:nvPr/>
          </p:nvSpPr>
          <p:spPr>
            <a:xfrm rot="16200000" flipV="1">
              <a:off x="2304201" y="3632388"/>
              <a:ext cx="811216" cy="950649"/>
            </a:xfrm>
            <a:prstGeom prst="diagStripe">
              <a:avLst>
                <a:gd name="adj" fmla="val 6740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9" name="Rectangle 278"/>
            <p:cNvSpPr/>
            <p:nvPr/>
          </p:nvSpPr>
          <p:spPr>
            <a:xfrm rot="16200000">
              <a:off x="3825532" y="3342957"/>
              <a:ext cx="156301" cy="158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0" name="Rectangle 279"/>
            <p:cNvSpPr/>
            <p:nvPr/>
          </p:nvSpPr>
          <p:spPr>
            <a:xfrm rot="16200000">
              <a:off x="3758873" y="5330015"/>
              <a:ext cx="189596" cy="223493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1" name="Freeform 280"/>
            <p:cNvSpPr/>
            <p:nvPr/>
          </p:nvSpPr>
          <p:spPr>
            <a:xfrm rot="16200000">
              <a:off x="2514930" y="4423946"/>
              <a:ext cx="1620690" cy="351969"/>
            </a:xfrm>
            <a:custGeom>
              <a:avLst/>
              <a:gdLst>
                <a:gd name="connsiteX0" fmla="*/ 560 w 1273626"/>
                <a:gd name="connsiteY0" fmla="*/ 632346 h 645994"/>
                <a:gd name="connsiteX1" fmla="*/ 100644 w 1273626"/>
                <a:gd name="connsiteY1" fmla="*/ 468573 h 645994"/>
                <a:gd name="connsiteX2" fmla="*/ 127939 w 1273626"/>
                <a:gd name="connsiteY2" fmla="*/ 345743 h 645994"/>
                <a:gd name="connsiteX3" fmla="*/ 109742 w 1273626"/>
                <a:gd name="connsiteY3" fmla="*/ 163773 h 645994"/>
                <a:gd name="connsiteX4" fmla="*/ 86996 w 1273626"/>
                <a:gd name="connsiteY4" fmla="*/ 36394 h 645994"/>
                <a:gd name="connsiteX5" fmla="*/ 82447 w 1273626"/>
                <a:gd name="connsiteY5" fmla="*/ 9099 h 645994"/>
                <a:gd name="connsiteX6" fmla="*/ 82447 w 1273626"/>
                <a:gd name="connsiteY6" fmla="*/ 0 h 645994"/>
                <a:gd name="connsiteX7" fmla="*/ 200727 w 1273626"/>
                <a:gd name="connsiteY7" fmla="*/ 9099 h 645994"/>
                <a:gd name="connsiteX8" fmla="*/ 623808 w 1273626"/>
                <a:gd name="connsiteY8" fmla="*/ 9099 h 645994"/>
                <a:gd name="connsiteX9" fmla="*/ 1110578 w 1273626"/>
                <a:gd name="connsiteY9" fmla="*/ 4549 h 645994"/>
                <a:gd name="connsiteX10" fmla="*/ 1187915 w 1273626"/>
                <a:gd name="connsiteY10" fmla="*/ 4549 h 645994"/>
                <a:gd name="connsiteX11" fmla="*/ 1215211 w 1273626"/>
                <a:gd name="connsiteY11" fmla="*/ 4549 h 645994"/>
                <a:gd name="connsiteX12" fmla="*/ 1224309 w 1273626"/>
                <a:gd name="connsiteY12" fmla="*/ 18197 h 645994"/>
                <a:gd name="connsiteX13" fmla="*/ 1206112 w 1273626"/>
                <a:gd name="connsiteY13" fmla="*/ 100084 h 645994"/>
                <a:gd name="connsiteX14" fmla="*/ 1197014 w 1273626"/>
                <a:gd name="connsiteY14" fmla="*/ 177421 h 645994"/>
                <a:gd name="connsiteX15" fmla="*/ 1192464 w 1273626"/>
                <a:gd name="connsiteY15" fmla="*/ 254758 h 645994"/>
                <a:gd name="connsiteX16" fmla="*/ 1192464 w 1273626"/>
                <a:gd name="connsiteY16" fmla="*/ 373039 h 645994"/>
                <a:gd name="connsiteX17" fmla="*/ 1219760 w 1273626"/>
                <a:gd name="connsiteY17" fmla="*/ 491319 h 645994"/>
                <a:gd name="connsiteX18" fmla="*/ 1251605 w 1273626"/>
                <a:gd name="connsiteY18" fmla="*/ 573206 h 645994"/>
                <a:gd name="connsiteX19" fmla="*/ 1269802 w 1273626"/>
                <a:gd name="connsiteY19" fmla="*/ 614149 h 645994"/>
                <a:gd name="connsiteX20" fmla="*/ 1269802 w 1273626"/>
                <a:gd name="connsiteY20" fmla="*/ 636896 h 645994"/>
                <a:gd name="connsiteX21" fmla="*/ 1228858 w 1273626"/>
                <a:gd name="connsiteY21" fmla="*/ 641445 h 645994"/>
                <a:gd name="connsiteX22" fmla="*/ 974100 w 1273626"/>
                <a:gd name="connsiteY22" fmla="*/ 641445 h 645994"/>
                <a:gd name="connsiteX23" fmla="*/ 569217 w 1273626"/>
                <a:gd name="connsiteY23" fmla="*/ 645994 h 645994"/>
                <a:gd name="connsiteX24" fmla="*/ 150685 w 1273626"/>
                <a:gd name="connsiteY24" fmla="*/ 636896 h 645994"/>
                <a:gd name="connsiteX25" fmla="*/ 560 w 1273626"/>
                <a:gd name="connsiteY25" fmla="*/ 632346 h 6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3626" h="645994">
                  <a:moveTo>
                    <a:pt x="560" y="632346"/>
                  </a:moveTo>
                  <a:cubicBezTo>
                    <a:pt x="-7780" y="604292"/>
                    <a:pt x="79414" y="516340"/>
                    <a:pt x="100644" y="468573"/>
                  </a:cubicBezTo>
                  <a:cubicBezTo>
                    <a:pt x="121874" y="420806"/>
                    <a:pt x="126423" y="396543"/>
                    <a:pt x="127939" y="345743"/>
                  </a:cubicBezTo>
                  <a:cubicBezTo>
                    <a:pt x="129455" y="294943"/>
                    <a:pt x="116566" y="215331"/>
                    <a:pt x="109742" y="163773"/>
                  </a:cubicBezTo>
                  <a:cubicBezTo>
                    <a:pt x="102918" y="112215"/>
                    <a:pt x="91545" y="62173"/>
                    <a:pt x="86996" y="36394"/>
                  </a:cubicBezTo>
                  <a:cubicBezTo>
                    <a:pt x="82447" y="10615"/>
                    <a:pt x="83205" y="15165"/>
                    <a:pt x="82447" y="9099"/>
                  </a:cubicBezTo>
                  <a:cubicBezTo>
                    <a:pt x="81689" y="3033"/>
                    <a:pt x="62734" y="0"/>
                    <a:pt x="82447" y="0"/>
                  </a:cubicBezTo>
                  <a:cubicBezTo>
                    <a:pt x="102160" y="0"/>
                    <a:pt x="110500" y="7583"/>
                    <a:pt x="200727" y="9099"/>
                  </a:cubicBezTo>
                  <a:cubicBezTo>
                    <a:pt x="290954" y="10615"/>
                    <a:pt x="623808" y="9099"/>
                    <a:pt x="623808" y="9099"/>
                  </a:cubicBezTo>
                  <a:lnTo>
                    <a:pt x="1110578" y="4549"/>
                  </a:lnTo>
                  <a:lnTo>
                    <a:pt x="1187915" y="4549"/>
                  </a:lnTo>
                  <a:cubicBezTo>
                    <a:pt x="1205354" y="4549"/>
                    <a:pt x="1209145" y="2274"/>
                    <a:pt x="1215211" y="4549"/>
                  </a:cubicBezTo>
                  <a:cubicBezTo>
                    <a:pt x="1221277" y="6824"/>
                    <a:pt x="1225825" y="2275"/>
                    <a:pt x="1224309" y="18197"/>
                  </a:cubicBezTo>
                  <a:cubicBezTo>
                    <a:pt x="1222793" y="34119"/>
                    <a:pt x="1210661" y="73547"/>
                    <a:pt x="1206112" y="100084"/>
                  </a:cubicBezTo>
                  <a:cubicBezTo>
                    <a:pt x="1201563" y="126621"/>
                    <a:pt x="1199289" y="151642"/>
                    <a:pt x="1197014" y="177421"/>
                  </a:cubicBezTo>
                  <a:cubicBezTo>
                    <a:pt x="1194739" y="203200"/>
                    <a:pt x="1193222" y="222155"/>
                    <a:pt x="1192464" y="254758"/>
                  </a:cubicBezTo>
                  <a:cubicBezTo>
                    <a:pt x="1191706" y="287361"/>
                    <a:pt x="1187915" y="333612"/>
                    <a:pt x="1192464" y="373039"/>
                  </a:cubicBezTo>
                  <a:cubicBezTo>
                    <a:pt x="1197013" y="412466"/>
                    <a:pt x="1209903" y="457958"/>
                    <a:pt x="1219760" y="491319"/>
                  </a:cubicBezTo>
                  <a:cubicBezTo>
                    <a:pt x="1229617" y="524680"/>
                    <a:pt x="1243265" y="552734"/>
                    <a:pt x="1251605" y="573206"/>
                  </a:cubicBezTo>
                  <a:cubicBezTo>
                    <a:pt x="1259945" y="593678"/>
                    <a:pt x="1266769" y="603534"/>
                    <a:pt x="1269802" y="614149"/>
                  </a:cubicBezTo>
                  <a:cubicBezTo>
                    <a:pt x="1272835" y="624764"/>
                    <a:pt x="1276626" y="632347"/>
                    <a:pt x="1269802" y="636896"/>
                  </a:cubicBezTo>
                  <a:cubicBezTo>
                    <a:pt x="1262978" y="641445"/>
                    <a:pt x="1278142" y="640687"/>
                    <a:pt x="1228858" y="641445"/>
                  </a:cubicBezTo>
                  <a:cubicBezTo>
                    <a:pt x="1179574" y="642203"/>
                    <a:pt x="974100" y="641445"/>
                    <a:pt x="974100" y="641445"/>
                  </a:cubicBezTo>
                  <a:lnTo>
                    <a:pt x="569217" y="645994"/>
                  </a:lnTo>
                  <a:cubicBezTo>
                    <a:pt x="431981" y="645236"/>
                    <a:pt x="240154" y="638412"/>
                    <a:pt x="150685" y="636896"/>
                  </a:cubicBezTo>
                  <a:cubicBezTo>
                    <a:pt x="61216" y="635380"/>
                    <a:pt x="8900" y="660400"/>
                    <a:pt x="560" y="63234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2" name="Round Same Side Corner Rectangle 281"/>
            <p:cNvSpPr/>
            <p:nvPr/>
          </p:nvSpPr>
          <p:spPr>
            <a:xfrm rot="5400000">
              <a:off x="4753348" y="2736172"/>
              <a:ext cx="2533488" cy="3864688"/>
            </a:xfrm>
            <a:prstGeom prst="round2SameRect">
              <a:avLst>
                <a:gd name="adj1" fmla="val 1543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3" name="Round Same Side Corner Rectangle 282"/>
            <p:cNvSpPr/>
            <p:nvPr/>
          </p:nvSpPr>
          <p:spPr>
            <a:xfrm rot="16200000">
              <a:off x="2368404" y="4199540"/>
              <a:ext cx="2523999" cy="9474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F51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94" name="TextBox 293"/>
          <p:cNvSpPr txBox="1"/>
          <p:nvPr/>
        </p:nvSpPr>
        <p:spPr>
          <a:xfrm flipH="1">
            <a:off x="2149042" y="1710578"/>
            <a:ext cx="200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Signals from/to Stock Hardware</a:t>
            </a:r>
            <a:endParaRPr lang="en-US" sz="2000" b="1" dirty="0"/>
          </a:p>
        </p:txBody>
      </p:sp>
      <p:sp>
        <p:nvSpPr>
          <p:cNvPr id="1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597268"/>
              </p:ext>
            </p:extLst>
          </p:nvPr>
        </p:nvGraphicFramePr>
        <p:xfrm>
          <a:off x="291975" y="1856993"/>
          <a:ext cx="72092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852"/>
                <a:gridCol w="1658318"/>
                <a:gridCol w="2076773"/>
                <a:gridCol w="2185261"/>
              </a:tblGrid>
              <a:tr h="341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Engine</a:t>
                      </a:r>
                      <a:r>
                        <a:rPr lang="en-US" sz="1800" baseline="0" dirty="0" smtClean="0"/>
                        <a:t> Process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 Collected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Performance</a:t>
                      </a:r>
                      <a:r>
                        <a:rPr lang="en-US" sz="1800" baseline="0" dirty="0" smtClean="0"/>
                        <a:t> Characterization</a:t>
                      </a:r>
                      <a:endParaRPr lang="en-US" sz="1800" dirty="0"/>
                    </a:p>
                  </a:txBody>
                  <a:tcPr anchor="ctr"/>
                </a:tc>
              </a:tr>
              <a:tr h="4645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Objective 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Startup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RPM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Maintain</a:t>
                      </a:r>
                      <a:r>
                        <a:rPr lang="en-US" sz="1800" baseline="0" dirty="0" smtClean="0"/>
                        <a:t> engine speed above 35kRPM?</a:t>
                      </a:r>
                      <a:endParaRPr lang="en-US" sz="1800" dirty="0"/>
                    </a:p>
                  </a:txBody>
                  <a:tcPr anchor="ctr"/>
                </a:tc>
              </a:tr>
              <a:tr h="4170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Objective 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Shutdown</a:t>
                      </a:r>
                      <a:r>
                        <a:rPr lang="en-US" sz="1800" baseline="0" dirty="0" smtClean="0"/>
                        <a:t> &amp; </a:t>
                      </a:r>
                      <a:r>
                        <a:rPr lang="en-US" sz="1800" dirty="0" smtClean="0"/>
                        <a:t>Emergency</a:t>
                      </a:r>
                      <a:r>
                        <a:rPr lang="en-US" sz="1800" baseline="0" dirty="0" smtClean="0"/>
                        <a:t> Shutdown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Shutdown</a:t>
                      </a:r>
                      <a:r>
                        <a:rPr lang="en-US" sz="1800" baseline="0" dirty="0" smtClean="0"/>
                        <a:t> &amp; Emergency Shutdown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Engine </a:t>
                      </a:r>
                      <a:r>
                        <a:rPr lang="en-US" sz="1800" baseline="0" dirty="0" smtClean="0"/>
                        <a:t> shuts down safely</a:t>
                      </a:r>
                      <a:endParaRPr lang="en-US" sz="1800" dirty="0"/>
                    </a:p>
                  </a:txBody>
                  <a:tcPr anchor="ctr"/>
                </a:tc>
              </a:tr>
              <a:tr h="5454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Objective 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Engine Running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RPM &amp; Temperature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Below 130,000 RPM</a:t>
                      </a:r>
                    </a:p>
                    <a:p>
                      <a:pPr algn="ctr"/>
                      <a:r>
                        <a:rPr lang="en-US" sz="1800" dirty="0" smtClean="0"/>
                        <a:t>Temperature</a:t>
                      </a:r>
                      <a:r>
                        <a:rPr lang="en-US" sz="1800" baseline="0" dirty="0" smtClean="0"/>
                        <a:t> below 700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</a:t>
                      </a:r>
                      <a:endParaRPr lang="en-US" sz="1800" dirty="0"/>
                    </a:p>
                  </a:txBody>
                  <a:tcPr anchor="ctr"/>
                </a:tc>
              </a:tr>
              <a:tr h="5454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Objective 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Engine Running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Temperature, &amp; Mass Flow Rate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Flow Rate vs Temperature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1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17800" y="6234786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Apr      25hr Remain         Apr 19</a:t>
            </a:r>
            <a:endParaRPr lang="en-US" sz="24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7733019" y="2421486"/>
            <a:ext cx="4235621" cy="3126455"/>
            <a:chOff x="7721837" y="1846599"/>
            <a:chExt cx="4391807" cy="3126455"/>
          </a:xfrm>
        </p:grpSpPr>
        <p:sp>
          <p:nvSpPr>
            <p:cNvPr id="26" name="Rectangle 25"/>
            <p:cNvSpPr/>
            <p:nvPr/>
          </p:nvSpPr>
          <p:spPr>
            <a:xfrm>
              <a:off x="7721837" y="1846599"/>
              <a:ext cx="1301734" cy="1700639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Wait For User Command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773501" y="1852052"/>
              <a:ext cx="1340143" cy="1747512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Engine Running Control Loop</a:t>
              </a:r>
              <a:endParaRPr lang="en-US" dirty="0"/>
            </a:p>
          </p:txBody>
        </p:sp>
        <p:sp>
          <p:nvSpPr>
            <p:cNvPr id="28" name="Pentagon 27"/>
            <p:cNvSpPr/>
            <p:nvPr/>
          </p:nvSpPr>
          <p:spPr>
            <a:xfrm>
              <a:off x="9112966" y="1846600"/>
              <a:ext cx="1565308" cy="716489"/>
            </a:xfrm>
            <a:prstGeom prst="homePlate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Startup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45140" y="4328812"/>
              <a:ext cx="1468504" cy="644242"/>
            </a:xfrm>
            <a:prstGeom prst="rect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Emergency Shutdown</a:t>
              </a:r>
              <a:endParaRPr lang="en-US" dirty="0"/>
            </a:p>
          </p:txBody>
        </p:sp>
        <p:sp>
          <p:nvSpPr>
            <p:cNvPr id="31" name="Pentagon 30"/>
            <p:cNvSpPr/>
            <p:nvPr/>
          </p:nvSpPr>
          <p:spPr>
            <a:xfrm flipH="1">
              <a:off x="9079832" y="2830750"/>
              <a:ext cx="1559834" cy="716489"/>
            </a:xfrm>
            <a:prstGeom prst="homePlate">
              <a:avLst/>
            </a:prstGeom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Shutdown</a:t>
              </a:r>
              <a:endParaRPr lang="en-US" dirty="0"/>
            </a:p>
          </p:txBody>
        </p:sp>
        <p:sp>
          <p:nvSpPr>
            <p:cNvPr id="32" name="Bent-Up Arrow 31"/>
            <p:cNvSpPr/>
            <p:nvPr/>
          </p:nvSpPr>
          <p:spPr>
            <a:xfrm flipH="1">
              <a:off x="8165429" y="3647676"/>
              <a:ext cx="2377958" cy="1193940"/>
            </a:xfrm>
            <a:prstGeom prst="bentUpArrow">
              <a:avLst>
                <a:gd name="adj1" fmla="val 12264"/>
                <a:gd name="adj2" fmla="val 15737"/>
                <a:gd name="adj3" fmla="val 1921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1197875" y="3635012"/>
              <a:ext cx="491393" cy="64547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63500" dir="30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556701" y="1935357"/>
            <a:ext cx="323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Engine Run Sequence</a:t>
            </a:r>
            <a:endParaRPr lang="en-US" sz="2000" b="1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29539" y="-635"/>
            <a:ext cx="110975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Integrated Engine Test</a:t>
            </a:r>
            <a:endParaRPr lang="en-US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67989" y="1170352"/>
            <a:ext cx="10515600" cy="686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Successful operate engine with methane; Verify all requirements (CPR 1-8)</a:t>
            </a:r>
          </a:p>
          <a:p>
            <a:pPr marL="0" indent="0">
              <a:buNone/>
            </a:pPr>
            <a:r>
              <a:rPr lang="en-US" dirty="0"/>
              <a:t>Performed with methane at Boulder Municipal with a blast tunnel 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945"/>
            <a:ext cx="10515600" cy="1325563"/>
          </a:xfrm>
        </p:spPr>
        <p:txBody>
          <a:bodyPr/>
          <a:lstStyle/>
          <a:p>
            <a:r>
              <a:rPr lang="en-US" dirty="0" smtClean="0"/>
              <a:t>Critical Project Requirements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4830" y="1162954"/>
          <a:ext cx="11280892" cy="429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70"/>
                <a:gridCol w="1203590"/>
                <a:gridCol w="8653332"/>
              </a:tblGrid>
              <a:tr h="519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Requirement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Subsystem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</a:tr>
              <a:tr h="385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CPR.1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FDS shall deliver 0.9-4.2g/s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5%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methane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combustion chamber</a:t>
                      </a:r>
                      <a:endParaRPr lang="en-US" sz="2000" dirty="0"/>
                    </a:p>
                  </a:txBody>
                  <a:tcPr/>
                </a:tc>
              </a:tr>
              <a:tr h="3208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FDS shall deliver lubricant to the bearings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rates equal to or greater than stock rates</a:t>
                      </a:r>
                      <a:endParaRPr lang="en-US" sz="20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ESB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shall read data from the existing thermocouple and hall effect sensor</a:t>
                      </a:r>
                      <a:endParaRPr lang="en-US" sz="20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ESB shall transmit sensor data to the ECU</a:t>
                      </a:r>
                      <a:endParaRPr lang="en-US" sz="20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ESB shall drive signals to engine hardware components</a:t>
                      </a:r>
                      <a:endParaRPr lang="en-US" sz="2000" dirty="0"/>
                    </a:p>
                  </a:txBody>
                  <a:tcPr/>
                </a:tc>
              </a:tr>
              <a:tr h="336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ECU shall implement open loop control to control fuel flow rate</a:t>
                      </a:r>
                      <a:endParaRPr lang="en-US" sz="2000" dirty="0"/>
                    </a:p>
                  </a:txBody>
                  <a:tcPr/>
                </a:tc>
              </a:tr>
              <a:tr h="2820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ECU shall shutdown the engine should the exhaust temperature exceed 700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or the RPM exceed 130,000</a:t>
                      </a:r>
                      <a:endParaRPr lang="en-US" sz="2000" dirty="0"/>
                    </a:p>
                  </a:txBody>
                  <a:tcPr/>
                </a:tc>
              </a:tr>
              <a:tr h="3026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ECU shall detect an ignition failure, shutoff fuel flow, and drive compressor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2" y="263002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BUDGET</a:t>
            </a:r>
            <a:endParaRPr lang="en-US" sz="6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3521231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7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Budget – </a:t>
            </a:r>
            <a:r>
              <a:rPr lang="en-US" dirty="0" smtClean="0"/>
              <a:t>MSR Recap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58126" y="402790"/>
            <a:ext cx="2743200" cy="365125"/>
          </a:xfrm>
        </p:spPr>
        <p:txBody>
          <a:bodyPr/>
          <a:lstStyle/>
          <a:p>
            <a:r>
              <a:rPr lang="en-US" dirty="0" smtClean="0"/>
              <a:t>37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727128"/>
              </p:ext>
            </p:extLst>
          </p:nvPr>
        </p:nvGraphicFramePr>
        <p:xfrm>
          <a:off x="2135687" y="1208761"/>
          <a:ext cx="9732723" cy="556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2773" y="2473890"/>
            <a:ext cx="157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Total: $4,273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Budget – </a:t>
            </a:r>
            <a:r>
              <a:rPr lang="en-US" dirty="0" smtClean="0"/>
              <a:t>TRR Status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43888"/>
              </p:ext>
            </p:extLst>
          </p:nvPr>
        </p:nvGraphicFramePr>
        <p:xfrm>
          <a:off x="2292262" y="1133605"/>
          <a:ext cx="9899737" cy="560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0247" y="2442575"/>
            <a:ext cx="157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Total: $5,044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25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Budget </a:t>
            </a:r>
            <a:r>
              <a:rPr lang="en-US" smtClean="0"/>
              <a:t>– </a:t>
            </a:r>
            <a:r>
              <a:rPr lang="en-US" smtClean="0"/>
              <a:t>TRR Remaining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37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166487"/>
              </p:ext>
            </p:extLst>
          </p:nvPr>
        </p:nvGraphicFramePr>
        <p:xfrm>
          <a:off x="1672225" y="1238250"/>
          <a:ext cx="9757775" cy="534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2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6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5400000">
            <a:off x="4753348" y="2736172"/>
            <a:ext cx="2533488" cy="3864688"/>
          </a:xfrm>
          <a:prstGeom prst="round2SameRect">
            <a:avLst>
              <a:gd name="adj1" fmla="val 1543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4026853" y="4471598"/>
            <a:ext cx="3900912" cy="336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7" name="Freeform 156"/>
          <p:cNvSpPr/>
          <p:nvPr/>
        </p:nvSpPr>
        <p:spPr>
          <a:xfrm rot="16200000">
            <a:off x="3298781" y="1927663"/>
            <a:ext cx="418490" cy="113443"/>
          </a:xfrm>
          <a:custGeom>
            <a:avLst/>
            <a:gdLst>
              <a:gd name="connsiteX0" fmla="*/ 0 w 298450"/>
              <a:gd name="connsiteY0" fmla="*/ 76645 h 108833"/>
              <a:gd name="connsiteX1" fmla="*/ 63500 w 298450"/>
              <a:gd name="connsiteY1" fmla="*/ 70295 h 108833"/>
              <a:gd name="connsiteX2" fmla="*/ 171450 w 298450"/>
              <a:gd name="connsiteY2" fmla="*/ 445 h 108833"/>
              <a:gd name="connsiteX3" fmla="*/ 241300 w 298450"/>
              <a:gd name="connsiteY3" fmla="*/ 108395 h 108833"/>
              <a:gd name="connsiteX4" fmla="*/ 279400 w 298450"/>
              <a:gd name="connsiteY4" fmla="*/ 38545 h 108833"/>
              <a:gd name="connsiteX5" fmla="*/ 298450 w 298450"/>
              <a:gd name="connsiteY5" fmla="*/ 38545 h 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108833">
                <a:moveTo>
                  <a:pt x="0" y="76645"/>
                </a:moveTo>
                <a:cubicBezTo>
                  <a:pt x="17462" y="79820"/>
                  <a:pt x="34925" y="82995"/>
                  <a:pt x="63500" y="70295"/>
                </a:cubicBezTo>
                <a:cubicBezTo>
                  <a:pt x="92075" y="57595"/>
                  <a:pt x="141817" y="-5905"/>
                  <a:pt x="171450" y="445"/>
                </a:cubicBezTo>
                <a:cubicBezTo>
                  <a:pt x="201083" y="6795"/>
                  <a:pt x="223308" y="102045"/>
                  <a:pt x="241300" y="108395"/>
                </a:cubicBezTo>
                <a:cubicBezTo>
                  <a:pt x="259292" y="114745"/>
                  <a:pt x="269875" y="50187"/>
                  <a:pt x="279400" y="38545"/>
                </a:cubicBezTo>
                <a:cubicBezTo>
                  <a:pt x="288925" y="26903"/>
                  <a:pt x="293687" y="32724"/>
                  <a:pt x="298450" y="3854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8" name="Rectangle 87"/>
          <p:cNvSpPr/>
          <p:nvPr/>
        </p:nvSpPr>
        <p:spPr>
          <a:xfrm>
            <a:off x="3365077" y="1516678"/>
            <a:ext cx="341088" cy="288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5" name="Rectangle 134"/>
          <p:cNvSpPr/>
          <p:nvPr/>
        </p:nvSpPr>
        <p:spPr>
          <a:xfrm>
            <a:off x="3352520" y="2128271"/>
            <a:ext cx="1077897" cy="4835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8" name="Freeform 157"/>
          <p:cNvSpPr/>
          <p:nvPr/>
        </p:nvSpPr>
        <p:spPr>
          <a:xfrm rot="16200000">
            <a:off x="3500444" y="2954637"/>
            <a:ext cx="780288" cy="94665"/>
          </a:xfrm>
          <a:custGeom>
            <a:avLst/>
            <a:gdLst>
              <a:gd name="connsiteX0" fmla="*/ 0 w 298450"/>
              <a:gd name="connsiteY0" fmla="*/ 76645 h 108833"/>
              <a:gd name="connsiteX1" fmla="*/ 63500 w 298450"/>
              <a:gd name="connsiteY1" fmla="*/ 70295 h 108833"/>
              <a:gd name="connsiteX2" fmla="*/ 171450 w 298450"/>
              <a:gd name="connsiteY2" fmla="*/ 445 h 108833"/>
              <a:gd name="connsiteX3" fmla="*/ 241300 w 298450"/>
              <a:gd name="connsiteY3" fmla="*/ 108395 h 108833"/>
              <a:gd name="connsiteX4" fmla="*/ 279400 w 298450"/>
              <a:gd name="connsiteY4" fmla="*/ 38545 h 108833"/>
              <a:gd name="connsiteX5" fmla="*/ 298450 w 298450"/>
              <a:gd name="connsiteY5" fmla="*/ 38545 h 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108833">
                <a:moveTo>
                  <a:pt x="0" y="76645"/>
                </a:moveTo>
                <a:cubicBezTo>
                  <a:pt x="17462" y="79820"/>
                  <a:pt x="34925" y="82995"/>
                  <a:pt x="63500" y="70295"/>
                </a:cubicBezTo>
                <a:cubicBezTo>
                  <a:pt x="92075" y="57595"/>
                  <a:pt x="141817" y="-5905"/>
                  <a:pt x="171450" y="445"/>
                </a:cubicBezTo>
                <a:cubicBezTo>
                  <a:pt x="201083" y="6795"/>
                  <a:pt x="223308" y="102045"/>
                  <a:pt x="241300" y="108395"/>
                </a:cubicBezTo>
                <a:cubicBezTo>
                  <a:pt x="259292" y="114745"/>
                  <a:pt x="269875" y="50187"/>
                  <a:pt x="279400" y="38545"/>
                </a:cubicBezTo>
                <a:cubicBezTo>
                  <a:pt x="288925" y="26903"/>
                  <a:pt x="293687" y="32724"/>
                  <a:pt x="298450" y="3854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4018325" y="4614919"/>
            <a:ext cx="3921596" cy="867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L-Shape 21"/>
          <p:cNvSpPr/>
          <p:nvPr/>
        </p:nvSpPr>
        <p:spPr>
          <a:xfrm rot="16200000">
            <a:off x="7718972" y="3841256"/>
            <a:ext cx="73999" cy="367863"/>
          </a:xfrm>
          <a:prstGeom prst="corner">
            <a:avLst>
              <a:gd name="adj1" fmla="val 30055"/>
              <a:gd name="adj2" fmla="val 30056"/>
            </a:avLst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7098753" y="4573513"/>
            <a:ext cx="1244645" cy="270398"/>
            <a:chOff x="581876" y="5529237"/>
            <a:chExt cx="2490102" cy="310359"/>
          </a:xfrm>
        </p:grpSpPr>
        <p:grpSp>
          <p:nvGrpSpPr>
            <p:cNvPr id="42" name="Group 41"/>
            <p:cNvGrpSpPr/>
            <p:nvPr/>
          </p:nvGrpSpPr>
          <p:grpSpPr>
            <a:xfrm rot="5400000" flipH="1">
              <a:off x="1678579" y="4446198"/>
              <a:ext cx="296695" cy="2490102"/>
              <a:chOff x="2029250" y="1584100"/>
              <a:chExt cx="1329911" cy="3296991"/>
            </a:xfrm>
            <a:solidFill>
              <a:schemeClr val="bg2">
                <a:lumMod val="75000"/>
              </a:schemeClr>
            </a:solidFill>
          </p:grpSpPr>
          <p:sp>
            <p:nvSpPr>
              <p:cNvPr id="48" name="Trapezoid 47"/>
              <p:cNvSpPr/>
              <p:nvPr/>
            </p:nvSpPr>
            <p:spPr>
              <a:xfrm rot="16200000">
                <a:off x="1045707" y="2595092"/>
                <a:ext cx="3296991" cy="1275008"/>
              </a:xfrm>
              <a:prstGeom prst="trapezoid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2056698" y="1688788"/>
                <a:ext cx="1245750" cy="30640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056698" y="2043032"/>
                <a:ext cx="1286679" cy="33729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2029250" y="2435381"/>
                <a:ext cx="1329911" cy="3804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846530" y="5565142"/>
              <a:ext cx="277919" cy="231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1562751" y="5548911"/>
              <a:ext cx="287050" cy="25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1245303" y="5533914"/>
              <a:ext cx="296695" cy="287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962692" y="5572683"/>
              <a:ext cx="277919" cy="231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678914" y="5556452"/>
              <a:ext cx="287050" cy="25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L-Shape 22"/>
          <p:cNvSpPr/>
          <p:nvPr/>
        </p:nvSpPr>
        <p:spPr>
          <a:xfrm rot="16200000" flipH="1">
            <a:off x="7704431" y="5191799"/>
            <a:ext cx="76593" cy="370076"/>
          </a:xfrm>
          <a:prstGeom prst="corner">
            <a:avLst>
              <a:gd name="adj1" fmla="val 30055"/>
              <a:gd name="adj2" fmla="val 30056"/>
            </a:avLst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ectangle 23"/>
          <p:cNvSpPr/>
          <p:nvPr/>
        </p:nvSpPr>
        <p:spPr>
          <a:xfrm flipV="1">
            <a:off x="7535773" y="5434028"/>
            <a:ext cx="139505" cy="225828"/>
          </a:xfrm>
          <a:prstGeom prst="rect">
            <a:avLst/>
          </a:prstGeom>
          <a:solidFill>
            <a:srgbClr val="D9D9D9"/>
          </a:solidFill>
          <a:ln w="285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Rectangle 24"/>
          <p:cNvSpPr/>
          <p:nvPr/>
        </p:nvSpPr>
        <p:spPr>
          <a:xfrm flipV="1">
            <a:off x="7555919" y="3694562"/>
            <a:ext cx="119364" cy="170974"/>
          </a:xfrm>
          <a:prstGeom prst="rect">
            <a:avLst/>
          </a:prstGeom>
          <a:solidFill>
            <a:srgbClr val="D9D9D9"/>
          </a:solidFill>
          <a:ln w="285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6338557" y="4420725"/>
            <a:ext cx="7238" cy="2497749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6329500" y="4174081"/>
            <a:ext cx="0" cy="2472394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6333497" y="2415590"/>
            <a:ext cx="7238" cy="2497749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6333946" y="2668294"/>
            <a:ext cx="0" cy="2472394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 flipV="1">
            <a:off x="4212441" y="3712067"/>
            <a:ext cx="3283184" cy="153468"/>
          </a:xfrm>
          <a:custGeom>
            <a:avLst/>
            <a:gdLst>
              <a:gd name="connsiteX0" fmla="*/ 200307 w 3322911"/>
              <a:gd name="connsiteY0" fmla="*/ 124149 h 301726"/>
              <a:gd name="connsiteX1" fmla="*/ 1701561 w 3322911"/>
              <a:gd name="connsiteY1" fmla="*/ 142346 h 301726"/>
              <a:gd name="connsiteX2" fmla="*/ 2524976 w 3322911"/>
              <a:gd name="connsiteY2" fmla="*/ 78656 h 301726"/>
              <a:gd name="connsiteX3" fmla="*/ 2788832 w 3322911"/>
              <a:gd name="connsiteY3" fmla="*/ 28614 h 301726"/>
              <a:gd name="connsiteX4" fmla="*/ 3157322 w 3322911"/>
              <a:gd name="connsiteY4" fmla="*/ 1319 h 301726"/>
              <a:gd name="connsiteX5" fmla="*/ 3316546 w 3322911"/>
              <a:gd name="connsiteY5" fmla="*/ 69558 h 301726"/>
              <a:gd name="connsiteX6" fmla="*/ 3275602 w 3322911"/>
              <a:gd name="connsiteY6" fmla="*/ 228781 h 301726"/>
              <a:gd name="connsiteX7" fmla="*/ 3130026 w 3322911"/>
              <a:gd name="connsiteY7" fmla="*/ 301569 h 301726"/>
              <a:gd name="connsiteX8" fmla="*/ 3125477 w 3322911"/>
              <a:gd name="connsiteY8" fmla="*/ 246978 h 301726"/>
              <a:gd name="connsiteX9" fmla="*/ 3216462 w 3322911"/>
              <a:gd name="connsiteY9" fmla="*/ 206035 h 301726"/>
              <a:gd name="connsiteX10" fmla="*/ 3221011 w 3322911"/>
              <a:gd name="connsiteY10" fmla="*/ 96853 h 301726"/>
              <a:gd name="connsiteX11" fmla="*/ 3111829 w 3322911"/>
              <a:gd name="connsiteY11" fmla="*/ 65008 h 301726"/>
              <a:gd name="connsiteX12" fmla="*/ 2024558 w 3322911"/>
              <a:gd name="connsiteY12" fmla="*/ 201486 h 301726"/>
              <a:gd name="connsiteX13" fmla="*/ 213955 w 3322911"/>
              <a:gd name="connsiteY13" fmla="*/ 215134 h 301726"/>
              <a:gd name="connsiteX14" fmla="*/ 200307 w 3322911"/>
              <a:gd name="connsiteY14" fmla="*/ 124149 h 3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2911" h="301726">
                <a:moveTo>
                  <a:pt x="200307" y="124149"/>
                </a:moveTo>
                <a:cubicBezTo>
                  <a:pt x="448241" y="112018"/>
                  <a:pt x="1314116" y="149928"/>
                  <a:pt x="1701561" y="142346"/>
                </a:cubicBezTo>
                <a:cubicBezTo>
                  <a:pt x="2089006" y="134764"/>
                  <a:pt x="2343764" y="97611"/>
                  <a:pt x="2524976" y="78656"/>
                </a:cubicBezTo>
                <a:cubicBezTo>
                  <a:pt x="2706188" y="59701"/>
                  <a:pt x="2683441" y="41503"/>
                  <a:pt x="2788832" y="28614"/>
                </a:cubicBezTo>
                <a:cubicBezTo>
                  <a:pt x="2894223" y="15725"/>
                  <a:pt x="3069370" y="-5505"/>
                  <a:pt x="3157322" y="1319"/>
                </a:cubicBezTo>
                <a:cubicBezTo>
                  <a:pt x="3245274" y="8143"/>
                  <a:pt x="3296833" y="31648"/>
                  <a:pt x="3316546" y="69558"/>
                </a:cubicBezTo>
                <a:cubicBezTo>
                  <a:pt x="3336259" y="107468"/>
                  <a:pt x="3306689" y="190113"/>
                  <a:pt x="3275602" y="228781"/>
                </a:cubicBezTo>
                <a:cubicBezTo>
                  <a:pt x="3244515" y="267449"/>
                  <a:pt x="3155047" y="298536"/>
                  <a:pt x="3130026" y="301569"/>
                </a:cubicBezTo>
                <a:cubicBezTo>
                  <a:pt x="3105005" y="304602"/>
                  <a:pt x="3111071" y="262900"/>
                  <a:pt x="3125477" y="246978"/>
                </a:cubicBezTo>
                <a:cubicBezTo>
                  <a:pt x="3139883" y="231056"/>
                  <a:pt x="3200540" y="231056"/>
                  <a:pt x="3216462" y="206035"/>
                </a:cubicBezTo>
                <a:cubicBezTo>
                  <a:pt x="3232384" y="181014"/>
                  <a:pt x="3238450" y="120357"/>
                  <a:pt x="3221011" y="96853"/>
                </a:cubicBezTo>
                <a:cubicBezTo>
                  <a:pt x="3203572" y="73349"/>
                  <a:pt x="3311238" y="47569"/>
                  <a:pt x="3111829" y="65008"/>
                </a:cubicBezTo>
                <a:cubicBezTo>
                  <a:pt x="2912420" y="82447"/>
                  <a:pt x="2507537" y="176465"/>
                  <a:pt x="2024558" y="201486"/>
                </a:cubicBezTo>
                <a:cubicBezTo>
                  <a:pt x="1541579" y="226507"/>
                  <a:pt x="517997" y="226507"/>
                  <a:pt x="213955" y="215134"/>
                </a:cubicBezTo>
                <a:cubicBezTo>
                  <a:pt x="-90087" y="203761"/>
                  <a:pt x="-47627" y="136280"/>
                  <a:pt x="200307" y="124149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Freeform 37"/>
          <p:cNvSpPr/>
          <p:nvPr/>
        </p:nvSpPr>
        <p:spPr>
          <a:xfrm>
            <a:off x="4251123" y="5471234"/>
            <a:ext cx="3205818" cy="177755"/>
          </a:xfrm>
          <a:custGeom>
            <a:avLst/>
            <a:gdLst>
              <a:gd name="connsiteX0" fmla="*/ 200307 w 3322911"/>
              <a:gd name="connsiteY0" fmla="*/ 124149 h 301726"/>
              <a:gd name="connsiteX1" fmla="*/ 1701561 w 3322911"/>
              <a:gd name="connsiteY1" fmla="*/ 142346 h 301726"/>
              <a:gd name="connsiteX2" fmla="*/ 2524976 w 3322911"/>
              <a:gd name="connsiteY2" fmla="*/ 78656 h 301726"/>
              <a:gd name="connsiteX3" fmla="*/ 2788832 w 3322911"/>
              <a:gd name="connsiteY3" fmla="*/ 28614 h 301726"/>
              <a:gd name="connsiteX4" fmla="*/ 3157322 w 3322911"/>
              <a:gd name="connsiteY4" fmla="*/ 1319 h 301726"/>
              <a:gd name="connsiteX5" fmla="*/ 3316546 w 3322911"/>
              <a:gd name="connsiteY5" fmla="*/ 69558 h 301726"/>
              <a:gd name="connsiteX6" fmla="*/ 3275602 w 3322911"/>
              <a:gd name="connsiteY6" fmla="*/ 228781 h 301726"/>
              <a:gd name="connsiteX7" fmla="*/ 3130026 w 3322911"/>
              <a:gd name="connsiteY7" fmla="*/ 301569 h 301726"/>
              <a:gd name="connsiteX8" fmla="*/ 3125477 w 3322911"/>
              <a:gd name="connsiteY8" fmla="*/ 246978 h 301726"/>
              <a:gd name="connsiteX9" fmla="*/ 3216462 w 3322911"/>
              <a:gd name="connsiteY9" fmla="*/ 206035 h 301726"/>
              <a:gd name="connsiteX10" fmla="*/ 3221011 w 3322911"/>
              <a:gd name="connsiteY10" fmla="*/ 96853 h 301726"/>
              <a:gd name="connsiteX11" fmla="*/ 3111829 w 3322911"/>
              <a:gd name="connsiteY11" fmla="*/ 65008 h 301726"/>
              <a:gd name="connsiteX12" fmla="*/ 2024558 w 3322911"/>
              <a:gd name="connsiteY12" fmla="*/ 201486 h 301726"/>
              <a:gd name="connsiteX13" fmla="*/ 213955 w 3322911"/>
              <a:gd name="connsiteY13" fmla="*/ 215134 h 301726"/>
              <a:gd name="connsiteX14" fmla="*/ 200307 w 3322911"/>
              <a:gd name="connsiteY14" fmla="*/ 124149 h 3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2911" h="301726">
                <a:moveTo>
                  <a:pt x="200307" y="124149"/>
                </a:moveTo>
                <a:cubicBezTo>
                  <a:pt x="448241" y="112018"/>
                  <a:pt x="1314116" y="149928"/>
                  <a:pt x="1701561" y="142346"/>
                </a:cubicBezTo>
                <a:cubicBezTo>
                  <a:pt x="2089006" y="134764"/>
                  <a:pt x="2343764" y="97611"/>
                  <a:pt x="2524976" y="78656"/>
                </a:cubicBezTo>
                <a:cubicBezTo>
                  <a:pt x="2706188" y="59701"/>
                  <a:pt x="2683441" y="41503"/>
                  <a:pt x="2788832" y="28614"/>
                </a:cubicBezTo>
                <a:cubicBezTo>
                  <a:pt x="2894223" y="15725"/>
                  <a:pt x="3069370" y="-5505"/>
                  <a:pt x="3157322" y="1319"/>
                </a:cubicBezTo>
                <a:cubicBezTo>
                  <a:pt x="3245274" y="8143"/>
                  <a:pt x="3296833" y="31648"/>
                  <a:pt x="3316546" y="69558"/>
                </a:cubicBezTo>
                <a:cubicBezTo>
                  <a:pt x="3336259" y="107468"/>
                  <a:pt x="3306689" y="190113"/>
                  <a:pt x="3275602" y="228781"/>
                </a:cubicBezTo>
                <a:cubicBezTo>
                  <a:pt x="3244515" y="267449"/>
                  <a:pt x="3155047" y="298536"/>
                  <a:pt x="3130026" y="301569"/>
                </a:cubicBezTo>
                <a:cubicBezTo>
                  <a:pt x="3105005" y="304602"/>
                  <a:pt x="3111071" y="262900"/>
                  <a:pt x="3125477" y="246978"/>
                </a:cubicBezTo>
                <a:cubicBezTo>
                  <a:pt x="3139883" y="231056"/>
                  <a:pt x="3200540" y="231056"/>
                  <a:pt x="3216462" y="206035"/>
                </a:cubicBezTo>
                <a:cubicBezTo>
                  <a:pt x="3232384" y="181014"/>
                  <a:pt x="3238450" y="120357"/>
                  <a:pt x="3221011" y="96853"/>
                </a:cubicBezTo>
                <a:cubicBezTo>
                  <a:pt x="3203572" y="73349"/>
                  <a:pt x="3311238" y="47569"/>
                  <a:pt x="3111829" y="65008"/>
                </a:cubicBezTo>
                <a:cubicBezTo>
                  <a:pt x="2912420" y="82447"/>
                  <a:pt x="2507537" y="176465"/>
                  <a:pt x="2024558" y="201486"/>
                </a:cubicBezTo>
                <a:cubicBezTo>
                  <a:pt x="1541579" y="226507"/>
                  <a:pt x="517997" y="226507"/>
                  <a:pt x="213955" y="215134"/>
                </a:cubicBezTo>
                <a:cubicBezTo>
                  <a:pt x="-90087" y="203761"/>
                  <a:pt x="-47627" y="136280"/>
                  <a:pt x="200307" y="124149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Rectangle 39"/>
          <p:cNvSpPr/>
          <p:nvPr/>
        </p:nvSpPr>
        <p:spPr>
          <a:xfrm>
            <a:off x="4363630" y="5048294"/>
            <a:ext cx="3199142" cy="708726"/>
          </a:xfrm>
          <a:prstGeom prst="rect">
            <a:avLst/>
          </a:prstGeom>
          <a:noFill/>
          <a:ln w="381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Rectangle 40"/>
          <p:cNvSpPr/>
          <p:nvPr/>
        </p:nvSpPr>
        <p:spPr>
          <a:xfrm>
            <a:off x="4369505" y="3600830"/>
            <a:ext cx="3190803" cy="708726"/>
          </a:xfrm>
          <a:prstGeom prst="rect">
            <a:avLst/>
          </a:prstGeom>
          <a:noFill/>
          <a:ln w="381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rapezoid 6"/>
          <p:cNvSpPr/>
          <p:nvPr/>
        </p:nvSpPr>
        <p:spPr>
          <a:xfrm rot="5400000">
            <a:off x="7753972" y="4099788"/>
            <a:ext cx="1551532" cy="1160935"/>
          </a:xfrm>
          <a:prstGeom prst="trapezoid">
            <a:avLst/>
          </a:prstGeom>
          <a:solidFill>
            <a:schemeClr val="accent4">
              <a:lumMod val="50000"/>
            </a:schemeClr>
          </a:solidFill>
          <a:ln>
            <a:solidFill>
              <a:srgbClr val="392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/>
          <p:cNvSpPr/>
          <p:nvPr/>
        </p:nvSpPr>
        <p:spPr>
          <a:xfrm flipV="1">
            <a:off x="3850997" y="3467988"/>
            <a:ext cx="4636559" cy="51115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Freeform 16"/>
          <p:cNvSpPr/>
          <p:nvPr/>
        </p:nvSpPr>
        <p:spPr>
          <a:xfrm rot="20473506" flipV="1">
            <a:off x="8609965" y="3426064"/>
            <a:ext cx="232896" cy="864764"/>
          </a:xfrm>
          <a:custGeom>
            <a:avLst/>
            <a:gdLst>
              <a:gd name="connsiteX0" fmla="*/ 0 w 221801"/>
              <a:gd name="connsiteY0" fmla="*/ 592456 h 681856"/>
              <a:gd name="connsiteX1" fmla="*/ 165100 w 221801"/>
              <a:gd name="connsiteY1" fmla="*/ 59056 h 681856"/>
              <a:gd name="connsiteX2" fmla="*/ 190500 w 221801"/>
              <a:gd name="connsiteY2" fmla="*/ 46356 h 681856"/>
              <a:gd name="connsiteX3" fmla="*/ 215900 w 221801"/>
              <a:gd name="connsiteY3" fmla="*/ 40006 h 681856"/>
              <a:gd name="connsiteX4" fmla="*/ 69850 w 221801"/>
              <a:gd name="connsiteY4" fmla="*/ 598806 h 681856"/>
              <a:gd name="connsiteX5" fmla="*/ 6350 w 221801"/>
              <a:gd name="connsiteY5" fmla="*/ 668656 h 68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801" h="681856">
                <a:moveTo>
                  <a:pt x="0" y="592456"/>
                </a:moveTo>
                <a:cubicBezTo>
                  <a:pt x="66675" y="371264"/>
                  <a:pt x="133350" y="150073"/>
                  <a:pt x="165100" y="59056"/>
                </a:cubicBezTo>
                <a:cubicBezTo>
                  <a:pt x="196850" y="-31961"/>
                  <a:pt x="182033" y="49531"/>
                  <a:pt x="190500" y="46356"/>
                </a:cubicBezTo>
                <a:cubicBezTo>
                  <a:pt x="198967" y="43181"/>
                  <a:pt x="236008" y="-52069"/>
                  <a:pt x="215900" y="40006"/>
                </a:cubicBezTo>
                <a:cubicBezTo>
                  <a:pt x="195792" y="132081"/>
                  <a:pt x="104775" y="494031"/>
                  <a:pt x="69850" y="598806"/>
                </a:cubicBezTo>
                <a:cubicBezTo>
                  <a:pt x="34925" y="703581"/>
                  <a:pt x="20637" y="686118"/>
                  <a:pt x="6350" y="668656"/>
                </a:cubicBezTo>
              </a:path>
            </a:pathLst>
          </a:cu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Flowchart: Terminator 38"/>
          <p:cNvSpPr/>
          <p:nvPr/>
        </p:nvSpPr>
        <p:spPr>
          <a:xfrm>
            <a:off x="4224959" y="3458537"/>
            <a:ext cx="97954" cy="2511594"/>
          </a:xfrm>
          <a:prstGeom prst="flowChartTerminator">
            <a:avLst/>
          </a:pr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142164" y="0"/>
            <a:ext cx="10515600" cy="1325563"/>
          </a:xfrm>
        </p:spPr>
        <p:txBody>
          <a:bodyPr/>
          <a:lstStyle/>
          <a:p>
            <a:r>
              <a:rPr lang="en-US" dirty="0" smtClean="0"/>
              <a:t>Project CONOPS and Objective 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5031306" y="1191051"/>
            <a:ext cx="5025731" cy="432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Current Stock Engine: JetCat P90-RXI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94896" y="2068744"/>
            <a:ext cx="92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JetCat ECU</a:t>
            </a:r>
          </a:p>
        </p:txBody>
      </p:sp>
      <p:sp>
        <p:nvSpPr>
          <p:cNvPr id="20" name="Oval 19"/>
          <p:cNvSpPr/>
          <p:nvPr/>
        </p:nvSpPr>
        <p:spPr>
          <a:xfrm>
            <a:off x="7055195" y="3527782"/>
            <a:ext cx="514463" cy="475287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63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0" name="Oval 119"/>
          <p:cNvSpPr/>
          <p:nvPr/>
        </p:nvSpPr>
        <p:spPr>
          <a:xfrm>
            <a:off x="7112783" y="5366808"/>
            <a:ext cx="514463" cy="475287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>
            <a:outerShdw blurRad="63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TextBox 58"/>
          <p:cNvSpPr txBox="1"/>
          <p:nvPr/>
        </p:nvSpPr>
        <p:spPr>
          <a:xfrm>
            <a:off x="6626463" y="3073376"/>
            <a:ext cx="169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Injection point</a:t>
            </a:r>
            <a:endParaRPr lang="en-US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549029" y="5013397"/>
            <a:ext cx="181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Lubrication Line</a:t>
            </a:r>
            <a:endParaRPr lang="en-US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227268" y="2793069"/>
            <a:ext cx="239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RPM and Temperature from </a:t>
            </a:r>
            <a:r>
              <a:rPr lang="en-US" b="1" dirty="0"/>
              <a:t>E</a:t>
            </a:r>
            <a:r>
              <a:rPr lang="en-US" b="1" dirty="0" smtClean="0"/>
              <a:t>ngine Sensor Board</a:t>
            </a:r>
            <a:endParaRPr lang="en-US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996850" y="5546942"/>
            <a:ext cx="2191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Kerosene</a:t>
            </a:r>
          </a:p>
          <a:p>
            <a:r>
              <a:rPr lang="en-US" b="1" dirty="0" smtClean="0"/>
              <a:t>Fuel/Lubricant</a:t>
            </a:r>
            <a:endParaRPr lang="en-US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220083" y="2686240"/>
            <a:ext cx="183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Commands to pump/solenoids</a:t>
            </a:r>
            <a:endParaRPr lang="en-US" b="1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1746416" y="1422440"/>
            <a:ext cx="1081519" cy="1183761"/>
            <a:chOff x="8177289" y="4757441"/>
            <a:chExt cx="534279" cy="968918"/>
          </a:xfrm>
        </p:grpSpPr>
        <p:sp>
          <p:nvSpPr>
            <p:cNvPr id="127" name="Rounded Rectangle 126"/>
            <p:cNvSpPr/>
            <p:nvPr/>
          </p:nvSpPr>
          <p:spPr>
            <a:xfrm>
              <a:off x="8177289" y="5245946"/>
              <a:ext cx="534279" cy="480413"/>
            </a:xfrm>
            <a:prstGeom prst="roundRect">
              <a:avLst>
                <a:gd name="adj" fmla="val 192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8" name="Oval 127"/>
            <p:cNvSpPr/>
            <p:nvPr/>
          </p:nvSpPr>
          <p:spPr>
            <a:xfrm>
              <a:off x="8206428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9" name="Oval 128"/>
            <p:cNvSpPr/>
            <p:nvPr/>
          </p:nvSpPr>
          <p:spPr>
            <a:xfrm>
              <a:off x="8517945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239126" y="541763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8239126" y="545420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 flipV="1">
              <a:off x="8258054" y="542720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559414" y="541437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8559414" y="545094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 flipV="1">
              <a:off x="8578342" y="5423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341758" y="5571065"/>
              <a:ext cx="205339" cy="11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1" name="Oval 140"/>
            <p:cNvSpPr/>
            <p:nvPr/>
          </p:nvSpPr>
          <p:spPr>
            <a:xfrm>
              <a:off x="8239126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2" name="Oval 141"/>
            <p:cNvSpPr/>
            <p:nvPr/>
          </p:nvSpPr>
          <p:spPr>
            <a:xfrm>
              <a:off x="8303505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3" name="Oval 142"/>
            <p:cNvSpPr/>
            <p:nvPr/>
          </p:nvSpPr>
          <p:spPr>
            <a:xfrm>
              <a:off x="8531704" y="52894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4" name="Oval 143"/>
            <p:cNvSpPr/>
            <p:nvPr/>
          </p:nvSpPr>
          <p:spPr>
            <a:xfrm>
              <a:off x="8596083" y="52845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5" name="Oval 144"/>
            <p:cNvSpPr/>
            <p:nvPr/>
          </p:nvSpPr>
          <p:spPr>
            <a:xfrm>
              <a:off x="8414121" y="53861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6" name="Trapezoid 145"/>
            <p:cNvSpPr/>
            <p:nvPr/>
          </p:nvSpPr>
          <p:spPr>
            <a:xfrm>
              <a:off x="8403321" y="5119688"/>
              <a:ext cx="67317" cy="126258"/>
            </a:xfrm>
            <a:prstGeom prst="trapezoid">
              <a:avLst>
                <a:gd name="adj" fmla="val 538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7" name="Trapezoid 146"/>
            <p:cNvSpPr/>
            <p:nvPr/>
          </p:nvSpPr>
          <p:spPr>
            <a:xfrm>
              <a:off x="8413167" y="4931159"/>
              <a:ext cx="46673" cy="191920"/>
            </a:xfrm>
            <a:prstGeom prst="trapezoid">
              <a:avLst>
                <a:gd name="adj" fmla="val 195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8249958" y="4757441"/>
              <a:ext cx="267987" cy="327283"/>
              <a:chOff x="8249958" y="4757441"/>
              <a:chExt cx="267987" cy="327283"/>
            </a:xfrm>
          </p:grpSpPr>
          <p:sp>
            <p:nvSpPr>
              <p:cNvPr id="153" name="Block Arc 152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Block Arc 153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Block Arc 160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flipH="1">
              <a:off x="8371535" y="4759115"/>
              <a:ext cx="247407" cy="327283"/>
              <a:chOff x="8249958" y="4757441"/>
              <a:chExt cx="267987" cy="327283"/>
            </a:xfrm>
          </p:grpSpPr>
          <p:sp>
            <p:nvSpPr>
              <p:cNvPr id="150" name="Block Arc 149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Block Arc 150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Block Arc 151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2" name="TextBox 161"/>
          <p:cNvSpPr txBox="1"/>
          <p:nvPr/>
        </p:nvSpPr>
        <p:spPr>
          <a:xfrm>
            <a:off x="1762526" y="1144503"/>
            <a:ext cx="150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RC Signal</a:t>
            </a:r>
            <a:endParaRPr lang="en-US" b="1" dirty="0"/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152940" y="2762163"/>
            <a:ext cx="6611" cy="54837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3671311" y="2658916"/>
            <a:ext cx="4470" cy="62368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65240" y="3788801"/>
            <a:ext cx="183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RPM &lt; 130,000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310015" y="5393338"/>
            <a:ext cx="149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Exhaust Temp &lt; 700</a:t>
            </a:r>
            <a:r>
              <a:rPr lang="en-US" b="1" baseline="30000" dirty="0" smtClean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266392" y="1175498"/>
            <a:ext cx="150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RC Receiver</a:t>
            </a:r>
            <a:endParaRPr lang="en-US" b="1" dirty="0"/>
          </a:p>
        </p:txBody>
      </p:sp>
      <p:sp>
        <p:nvSpPr>
          <p:cNvPr id="2" name="Freeform 1"/>
          <p:cNvSpPr/>
          <p:nvPr/>
        </p:nvSpPr>
        <p:spPr>
          <a:xfrm>
            <a:off x="3934047" y="4774019"/>
            <a:ext cx="244548" cy="723014"/>
          </a:xfrm>
          <a:custGeom>
            <a:avLst/>
            <a:gdLst>
              <a:gd name="connsiteX0" fmla="*/ 0 w 244548"/>
              <a:gd name="connsiteY0" fmla="*/ 723014 h 723014"/>
              <a:gd name="connsiteX1" fmla="*/ 116958 w 244548"/>
              <a:gd name="connsiteY1" fmla="*/ 723014 h 723014"/>
              <a:gd name="connsiteX2" fmla="*/ 202018 w 244548"/>
              <a:gd name="connsiteY2" fmla="*/ 701748 h 723014"/>
              <a:gd name="connsiteX3" fmla="*/ 244548 w 244548"/>
              <a:gd name="connsiteY3" fmla="*/ 648586 h 723014"/>
              <a:gd name="connsiteX4" fmla="*/ 244548 w 244548"/>
              <a:gd name="connsiteY4" fmla="*/ 478465 h 723014"/>
              <a:gd name="connsiteX5" fmla="*/ 244548 w 244548"/>
              <a:gd name="connsiteY5" fmla="*/ 276446 h 723014"/>
              <a:gd name="connsiteX6" fmla="*/ 244548 w 244548"/>
              <a:gd name="connsiteY6" fmla="*/ 180753 h 723014"/>
              <a:gd name="connsiteX7" fmla="*/ 202018 w 244548"/>
              <a:gd name="connsiteY7" fmla="*/ 180753 h 723014"/>
              <a:gd name="connsiteX8" fmla="*/ 138223 w 244548"/>
              <a:gd name="connsiteY8" fmla="*/ 180753 h 723014"/>
              <a:gd name="connsiteX9" fmla="*/ 63795 w 244548"/>
              <a:gd name="connsiteY9" fmla="*/ 170121 h 723014"/>
              <a:gd name="connsiteX10" fmla="*/ 53162 w 244548"/>
              <a:gd name="connsiteY10" fmla="*/ 116958 h 723014"/>
              <a:gd name="connsiteX11" fmla="*/ 53162 w 244548"/>
              <a:gd name="connsiteY11" fmla="*/ 63795 h 723014"/>
              <a:gd name="connsiteX12" fmla="*/ 53162 w 244548"/>
              <a:gd name="connsiteY12" fmla="*/ 0 h 723014"/>
              <a:gd name="connsiteX13" fmla="*/ 31897 w 244548"/>
              <a:gd name="connsiteY13" fmla="*/ 0 h 723014"/>
              <a:gd name="connsiteX14" fmla="*/ 10632 w 244548"/>
              <a:gd name="connsiteY14" fmla="*/ 10632 h 723014"/>
              <a:gd name="connsiteX15" fmla="*/ 10632 w 244548"/>
              <a:gd name="connsiteY15" fmla="*/ 42530 h 723014"/>
              <a:gd name="connsiteX16" fmla="*/ 10632 w 244548"/>
              <a:gd name="connsiteY16" fmla="*/ 106325 h 723014"/>
              <a:gd name="connsiteX17" fmla="*/ 10632 w 244548"/>
              <a:gd name="connsiteY17" fmla="*/ 180753 h 723014"/>
              <a:gd name="connsiteX18" fmla="*/ 10632 w 244548"/>
              <a:gd name="connsiteY18" fmla="*/ 223283 h 723014"/>
              <a:gd name="connsiteX19" fmla="*/ 53162 w 244548"/>
              <a:gd name="connsiteY19" fmla="*/ 255181 h 723014"/>
              <a:gd name="connsiteX20" fmla="*/ 95693 w 244548"/>
              <a:gd name="connsiteY20" fmla="*/ 255181 h 723014"/>
              <a:gd name="connsiteX21" fmla="*/ 170120 w 244548"/>
              <a:gd name="connsiteY21" fmla="*/ 255181 h 723014"/>
              <a:gd name="connsiteX22" fmla="*/ 202018 w 244548"/>
              <a:gd name="connsiteY22" fmla="*/ 255181 h 723014"/>
              <a:gd name="connsiteX23" fmla="*/ 202018 w 244548"/>
              <a:gd name="connsiteY23" fmla="*/ 329609 h 723014"/>
              <a:gd name="connsiteX24" fmla="*/ 202018 w 244548"/>
              <a:gd name="connsiteY24" fmla="*/ 404037 h 723014"/>
              <a:gd name="connsiteX25" fmla="*/ 202018 w 244548"/>
              <a:gd name="connsiteY25" fmla="*/ 499730 h 723014"/>
              <a:gd name="connsiteX26" fmla="*/ 202018 w 244548"/>
              <a:gd name="connsiteY26" fmla="*/ 574158 h 723014"/>
              <a:gd name="connsiteX27" fmla="*/ 170120 w 244548"/>
              <a:gd name="connsiteY27" fmla="*/ 616688 h 723014"/>
              <a:gd name="connsiteX28" fmla="*/ 159488 w 244548"/>
              <a:gd name="connsiteY28" fmla="*/ 669851 h 723014"/>
              <a:gd name="connsiteX29" fmla="*/ 106325 w 244548"/>
              <a:gd name="connsiteY29" fmla="*/ 669851 h 723014"/>
              <a:gd name="connsiteX30" fmla="*/ 53162 w 244548"/>
              <a:gd name="connsiteY30" fmla="*/ 669851 h 723014"/>
              <a:gd name="connsiteX31" fmla="*/ 63795 w 244548"/>
              <a:gd name="connsiteY31" fmla="*/ 659218 h 723014"/>
              <a:gd name="connsiteX32" fmla="*/ 0 w 244548"/>
              <a:gd name="connsiteY32" fmla="*/ 723014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4548" h="723014">
                <a:moveTo>
                  <a:pt x="0" y="723014"/>
                </a:moveTo>
                <a:lnTo>
                  <a:pt x="116958" y="723014"/>
                </a:lnTo>
                <a:lnTo>
                  <a:pt x="202018" y="701748"/>
                </a:lnTo>
                <a:lnTo>
                  <a:pt x="244548" y="648586"/>
                </a:lnTo>
                <a:lnTo>
                  <a:pt x="244548" y="478465"/>
                </a:lnTo>
                <a:lnTo>
                  <a:pt x="244548" y="276446"/>
                </a:lnTo>
                <a:lnTo>
                  <a:pt x="244548" y="180753"/>
                </a:lnTo>
                <a:lnTo>
                  <a:pt x="202018" y="180753"/>
                </a:lnTo>
                <a:lnTo>
                  <a:pt x="138223" y="180753"/>
                </a:lnTo>
                <a:lnTo>
                  <a:pt x="63795" y="170121"/>
                </a:lnTo>
                <a:lnTo>
                  <a:pt x="53162" y="116958"/>
                </a:lnTo>
                <a:lnTo>
                  <a:pt x="53162" y="63795"/>
                </a:lnTo>
                <a:lnTo>
                  <a:pt x="53162" y="0"/>
                </a:lnTo>
                <a:lnTo>
                  <a:pt x="31897" y="0"/>
                </a:lnTo>
                <a:lnTo>
                  <a:pt x="10632" y="10632"/>
                </a:lnTo>
                <a:lnTo>
                  <a:pt x="10632" y="42530"/>
                </a:lnTo>
                <a:lnTo>
                  <a:pt x="10632" y="106325"/>
                </a:lnTo>
                <a:lnTo>
                  <a:pt x="10632" y="180753"/>
                </a:lnTo>
                <a:lnTo>
                  <a:pt x="10632" y="223283"/>
                </a:lnTo>
                <a:lnTo>
                  <a:pt x="53162" y="255181"/>
                </a:lnTo>
                <a:lnTo>
                  <a:pt x="95693" y="255181"/>
                </a:lnTo>
                <a:lnTo>
                  <a:pt x="170120" y="255181"/>
                </a:lnTo>
                <a:lnTo>
                  <a:pt x="202018" y="255181"/>
                </a:lnTo>
                <a:lnTo>
                  <a:pt x="202018" y="329609"/>
                </a:lnTo>
                <a:lnTo>
                  <a:pt x="202018" y="404037"/>
                </a:lnTo>
                <a:lnTo>
                  <a:pt x="202018" y="499730"/>
                </a:lnTo>
                <a:lnTo>
                  <a:pt x="202018" y="574158"/>
                </a:lnTo>
                <a:lnTo>
                  <a:pt x="170120" y="616688"/>
                </a:lnTo>
                <a:lnTo>
                  <a:pt x="159488" y="669851"/>
                </a:lnTo>
                <a:lnTo>
                  <a:pt x="106325" y="669851"/>
                </a:lnTo>
                <a:lnTo>
                  <a:pt x="53162" y="669851"/>
                </a:lnTo>
                <a:lnTo>
                  <a:pt x="63795" y="659218"/>
                </a:lnTo>
                <a:lnTo>
                  <a:pt x="0" y="723014"/>
                </a:lnTo>
                <a:close/>
              </a:path>
            </a:pathLst>
          </a:custGeom>
          <a:solidFill>
            <a:srgbClr val="C8A3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5367120" y="4462159"/>
            <a:ext cx="181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Shaft</a:t>
            </a:r>
            <a:endParaRPr lang="en-US" b="1" dirty="0"/>
          </a:p>
        </p:txBody>
      </p:sp>
      <p:sp>
        <p:nvSpPr>
          <p:cNvPr id="155" name="Freeform 154"/>
          <p:cNvSpPr/>
          <p:nvPr/>
        </p:nvSpPr>
        <p:spPr>
          <a:xfrm>
            <a:off x="3589896" y="3625673"/>
            <a:ext cx="206755" cy="1976822"/>
          </a:xfrm>
          <a:custGeom>
            <a:avLst/>
            <a:gdLst>
              <a:gd name="connsiteX0" fmla="*/ 232431 w 260472"/>
              <a:gd name="connsiteY0" fmla="*/ 1258 h 2832796"/>
              <a:gd name="connsiteX1" fmla="*/ 155158 w 260472"/>
              <a:gd name="connsiteY1" fmla="*/ 52774 h 2832796"/>
              <a:gd name="connsiteX2" fmla="*/ 39248 w 260472"/>
              <a:gd name="connsiteY2" fmla="*/ 310351 h 2832796"/>
              <a:gd name="connsiteX3" fmla="*/ 65006 w 260472"/>
              <a:gd name="connsiteY3" fmla="*/ 761112 h 2832796"/>
              <a:gd name="connsiteX4" fmla="*/ 26369 w 260472"/>
              <a:gd name="connsiteY4" fmla="*/ 2306577 h 2832796"/>
              <a:gd name="connsiteX5" fmla="*/ 612 w 260472"/>
              <a:gd name="connsiteY5" fmla="*/ 2731579 h 2832796"/>
              <a:gd name="connsiteX6" fmla="*/ 52127 w 260472"/>
              <a:gd name="connsiteY6" fmla="*/ 2770216 h 2832796"/>
              <a:gd name="connsiteX7" fmla="*/ 90764 w 260472"/>
              <a:gd name="connsiteY7" fmla="*/ 2680064 h 2832796"/>
              <a:gd name="connsiteX8" fmla="*/ 142279 w 260472"/>
              <a:gd name="connsiteY8" fmla="*/ 1057326 h 2832796"/>
              <a:gd name="connsiteX9" fmla="*/ 129400 w 260472"/>
              <a:gd name="connsiteY9" fmla="*/ 477777 h 2832796"/>
              <a:gd name="connsiteX10" fmla="*/ 129400 w 260472"/>
              <a:gd name="connsiteY10" fmla="*/ 258836 h 2832796"/>
              <a:gd name="connsiteX11" fmla="*/ 206674 w 260472"/>
              <a:gd name="connsiteY11" fmla="*/ 117168 h 2832796"/>
              <a:gd name="connsiteX12" fmla="*/ 258189 w 260472"/>
              <a:gd name="connsiteY12" fmla="*/ 78532 h 2832796"/>
              <a:gd name="connsiteX13" fmla="*/ 232431 w 260472"/>
              <a:gd name="connsiteY13" fmla="*/ 1258 h 283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472" h="2832796">
                <a:moveTo>
                  <a:pt x="232431" y="1258"/>
                </a:moveTo>
                <a:cubicBezTo>
                  <a:pt x="215259" y="-3035"/>
                  <a:pt x="187355" y="1259"/>
                  <a:pt x="155158" y="52774"/>
                </a:cubicBezTo>
                <a:cubicBezTo>
                  <a:pt x="122961" y="104289"/>
                  <a:pt x="54273" y="192295"/>
                  <a:pt x="39248" y="310351"/>
                </a:cubicBezTo>
                <a:cubicBezTo>
                  <a:pt x="24223" y="428407"/>
                  <a:pt x="67152" y="428408"/>
                  <a:pt x="65006" y="761112"/>
                </a:cubicBezTo>
                <a:cubicBezTo>
                  <a:pt x="62860" y="1093816"/>
                  <a:pt x="37101" y="1978166"/>
                  <a:pt x="26369" y="2306577"/>
                </a:cubicBezTo>
                <a:cubicBezTo>
                  <a:pt x="15637" y="2634988"/>
                  <a:pt x="-3681" y="2654306"/>
                  <a:pt x="612" y="2731579"/>
                </a:cubicBezTo>
                <a:cubicBezTo>
                  <a:pt x="4905" y="2808852"/>
                  <a:pt x="37102" y="2778802"/>
                  <a:pt x="52127" y="2770216"/>
                </a:cubicBezTo>
                <a:cubicBezTo>
                  <a:pt x="67152" y="2761630"/>
                  <a:pt x="75739" y="2965546"/>
                  <a:pt x="90764" y="2680064"/>
                </a:cubicBezTo>
                <a:cubicBezTo>
                  <a:pt x="105789" y="2394582"/>
                  <a:pt x="135840" y="1424374"/>
                  <a:pt x="142279" y="1057326"/>
                </a:cubicBezTo>
                <a:cubicBezTo>
                  <a:pt x="148718" y="690278"/>
                  <a:pt x="131547" y="610859"/>
                  <a:pt x="129400" y="477777"/>
                </a:cubicBezTo>
                <a:cubicBezTo>
                  <a:pt x="127253" y="344695"/>
                  <a:pt x="116521" y="318937"/>
                  <a:pt x="129400" y="258836"/>
                </a:cubicBezTo>
                <a:cubicBezTo>
                  <a:pt x="142279" y="198735"/>
                  <a:pt x="185209" y="147219"/>
                  <a:pt x="206674" y="117168"/>
                </a:cubicBezTo>
                <a:cubicBezTo>
                  <a:pt x="228139" y="87117"/>
                  <a:pt x="249603" y="99997"/>
                  <a:pt x="258189" y="78532"/>
                </a:cubicBezTo>
                <a:cubicBezTo>
                  <a:pt x="266775" y="57067"/>
                  <a:pt x="249603" y="5551"/>
                  <a:pt x="232431" y="1258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6" name="Rectangle 135"/>
          <p:cNvSpPr/>
          <p:nvPr/>
        </p:nvSpPr>
        <p:spPr>
          <a:xfrm>
            <a:off x="3759369" y="3576184"/>
            <a:ext cx="224102" cy="174235"/>
          </a:xfrm>
          <a:prstGeom prst="rect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 flipV="1">
            <a:off x="3701969" y="4104654"/>
            <a:ext cx="203772" cy="8210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V="1">
            <a:off x="3901392" y="3518954"/>
            <a:ext cx="67495" cy="1466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/>
          <p:cNvSpPr/>
          <p:nvPr/>
        </p:nvSpPr>
        <p:spPr>
          <a:xfrm flipV="1">
            <a:off x="3875706" y="3691363"/>
            <a:ext cx="103182" cy="10183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Flowchart: Sequential Access Storage 13"/>
          <p:cNvSpPr/>
          <p:nvPr/>
        </p:nvSpPr>
        <p:spPr>
          <a:xfrm rot="16200000" flipV="1">
            <a:off x="3568886" y="5544315"/>
            <a:ext cx="334386" cy="358026"/>
          </a:xfrm>
          <a:prstGeom prst="flowChartMagneticTape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Flowchart: Terminator 14"/>
          <p:cNvSpPr/>
          <p:nvPr/>
        </p:nvSpPr>
        <p:spPr>
          <a:xfrm>
            <a:off x="2916892" y="4585597"/>
            <a:ext cx="500306" cy="124938"/>
          </a:xfrm>
          <a:prstGeom prst="flowChartTerminator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Trapezoid 51"/>
          <p:cNvSpPr/>
          <p:nvPr/>
        </p:nvSpPr>
        <p:spPr>
          <a:xfrm rot="16200000">
            <a:off x="2740599" y="4274040"/>
            <a:ext cx="1966235" cy="747213"/>
          </a:xfrm>
          <a:prstGeom prst="trapezoid">
            <a:avLst>
              <a:gd name="adj" fmla="val 8946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367502" y="4003069"/>
            <a:ext cx="415519" cy="494986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365214" y="3892003"/>
            <a:ext cx="697388" cy="841080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350110" y="4126148"/>
            <a:ext cx="740515" cy="867636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506771" y="4423848"/>
            <a:ext cx="597352" cy="681156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66419" y="4759801"/>
            <a:ext cx="414822" cy="469498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823762" y="5105004"/>
            <a:ext cx="236274" cy="210283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iagonal Stripe 30"/>
          <p:cNvSpPr/>
          <p:nvPr/>
        </p:nvSpPr>
        <p:spPr>
          <a:xfrm rot="16200000">
            <a:off x="3464345" y="5069894"/>
            <a:ext cx="564330" cy="816550"/>
          </a:xfrm>
          <a:prstGeom prst="diagStripe">
            <a:avLst>
              <a:gd name="adj" fmla="val 91459"/>
            </a:avLst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Diagonal Stripe 31"/>
          <p:cNvSpPr/>
          <p:nvPr/>
        </p:nvSpPr>
        <p:spPr>
          <a:xfrm rot="16200000" flipH="1">
            <a:off x="3464215" y="3366652"/>
            <a:ext cx="560902" cy="816550"/>
          </a:xfrm>
          <a:prstGeom prst="diagStripe">
            <a:avLst>
              <a:gd name="adj" fmla="val 91459"/>
            </a:avLst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Flowchart: Terminator 9"/>
          <p:cNvSpPr/>
          <p:nvPr/>
        </p:nvSpPr>
        <p:spPr>
          <a:xfrm>
            <a:off x="1610356" y="4478894"/>
            <a:ext cx="1206490" cy="353790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Rectangle 32"/>
          <p:cNvSpPr/>
          <p:nvPr/>
        </p:nvSpPr>
        <p:spPr>
          <a:xfrm>
            <a:off x="3982949" y="3490528"/>
            <a:ext cx="82370" cy="2390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Diagonal Stripe 33"/>
          <p:cNvSpPr/>
          <p:nvPr/>
        </p:nvSpPr>
        <p:spPr>
          <a:xfrm rot="16200000" flipH="1" flipV="1">
            <a:off x="2302102" y="4696956"/>
            <a:ext cx="866192" cy="1001430"/>
          </a:xfrm>
          <a:prstGeom prst="diagStripe">
            <a:avLst>
              <a:gd name="adj" fmla="val 66583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Diagonal Stripe 34"/>
          <p:cNvSpPr/>
          <p:nvPr/>
        </p:nvSpPr>
        <p:spPr>
          <a:xfrm rot="16200000" flipV="1">
            <a:off x="2304201" y="3632388"/>
            <a:ext cx="811216" cy="950649"/>
          </a:xfrm>
          <a:prstGeom prst="diagStripe">
            <a:avLst>
              <a:gd name="adj" fmla="val 674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Rectangle 35"/>
          <p:cNvSpPr/>
          <p:nvPr/>
        </p:nvSpPr>
        <p:spPr>
          <a:xfrm rot="16200000">
            <a:off x="3825532" y="3342957"/>
            <a:ext cx="156301" cy="1584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ectangle 29"/>
          <p:cNvSpPr/>
          <p:nvPr/>
        </p:nvSpPr>
        <p:spPr>
          <a:xfrm rot="16200000">
            <a:off x="3758873" y="5330015"/>
            <a:ext cx="189596" cy="223493"/>
          </a:xfrm>
          <a:prstGeom prst="rect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3" name="Flowchart: Magnetic Disk 132"/>
          <p:cNvSpPr/>
          <p:nvPr/>
        </p:nvSpPr>
        <p:spPr>
          <a:xfrm>
            <a:off x="2560906" y="5968545"/>
            <a:ext cx="821076" cy="585570"/>
          </a:xfrm>
          <a:prstGeom prst="flowChartMagneticDisk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7" name="Freeform 136"/>
          <p:cNvSpPr/>
          <p:nvPr/>
        </p:nvSpPr>
        <p:spPr>
          <a:xfrm>
            <a:off x="2894532" y="5486926"/>
            <a:ext cx="825959" cy="599355"/>
          </a:xfrm>
          <a:custGeom>
            <a:avLst/>
            <a:gdLst>
              <a:gd name="connsiteX0" fmla="*/ 1218334 w 1218863"/>
              <a:gd name="connsiteY0" fmla="*/ 77273 h 858878"/>
              <a:gd name="connsiteX1" fmla="*/ 1141061 w 1218863"/>
              <a:gd name="connsiteY1" fmla="*/ 0 h 858878"/>
              <a:gd name="connsiteX2" fmla="*/ 857725 w 1218863"/>
              <a:gd name="connsiteY2" fmla="*/ 77273 h 858878"/>
              <a:gd name="connsiteX3" fmla="*/ 458480 w 1218863"/>
              <a:gd name="connsiteY3" fmla="*/ 347730 h 858878"/>
              <a:gd name="connsiteX4" fmla="*/ 33478 w 1218863"/>
              <a:gd name="connsiteY4" fmla="*/ 772732 h 858878"/>
              <a:gd name="connsiteX5" fmla="*/ 33478 w 1218863"/>
              <a:gd name="connsiteY5" fmla="*/ 850006 h 858878"/>
              <a:gd name="connsiteX6" fmla="*/ 84993 w 1218863"/>
              <a:gd name="connsiteY6" fmla="*/ 850006 h 858878"/>
              <a:gd name="connsiteX7" fmla="*/ 136509 w 1218863"/>
              <a:gd name="connsiteY7" fmla="*/ 785611 h 858878"/>
              <a:gd name="connsiteX8" fmla="*/ 419844 w 1218863"/>
              <a:gd name="connsiteY8" fmla="*/ 489397 h 858878"/>
              <a:gd name="connsiteX9" fmla="*/ 819089 w 1218863"/>
              <a:gd name="connsiteY9" fmla="*/ 180304 h 858878"/>
              <a:gd name="connsiteX10" fmla="*/ 1115303 w 1218863"/>
              <a:gd name="connsiteY10" fmla="*/ 77273 h 858878"/>
              <a:gd name="connsiteX11" fmla="*/ 1218334 w 1218863"/>
              <a:gd name="connsiteY11" fmla="*/ 77273 h 85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863" h="858878">
                <a:moveTo>
                  <a:pt x="1218334" y="77273"/>
                </a:moveTo>
                <a:cubicBezTo>
                  <a:pt x="1222627" y="64394"/>
                  <a:pt x="1201162" y="0"/>
                  <a:pt x="1141061" y="0"/>
                </a:cubicBezTo>
                <a:cubicBezTo>
                  <a:pt x="1080960" y="0"/>
                  <a:pt x="971488" y="19318"/>
                  <a:pt x="857725" y="77273"/>
                </a:cubicBezTo>
                <a:cubicBezTo>
                  <a:pt x="743962" y="135228"/>
                  <a:pt x="595854" y="231820"/>
                  <a:pt x="458480" y="347730"/>
                </a:cubicBezTo>
                <a:cubicBezTo>
                  <a:pt x="321106" y="463640"/>
                  <a:pt x="104312" y="689019"/>
                  <a:pt x="33478" y="772732"/>
                </a:cubicBezTo>
                <a:cubicBezTo>
                  <a:pt x="-37356" y="856445"/>
                  <a:pt x="24892" y="837127"/>
                  <a:pt x="33478" y="850006"/>
                </a:cubicBezTo>
                <a:cubicBezTo>
                  <a:pt x="42064" y="862885"/>
                  <a:pt x="67821" y="860738"/>
                  <a:pt x="84993" y="850006"/>
                </a:cubicBezTo>
                <a:cubicBezTo>
                  <a:pt x="102165" y="839274"/>
                  <a:pt x="80700" y="845713"/>
                  <a:pt x="136509" y="785611"/>
                </a:cubicBezTo>
                <a:cubicBezTo>
                  <a:pt x="192317" y="725510"/>
                  <a:pt x="306081" y="590281"/>
                  <a:pt x="419844" y="489397"/>
                </a:cubicBezTo>
                <a:cubicBezTo>
                  <a:pt x="533607" y="388513"/>
                  <a:pt x="703179" y="248991"/>
                  <a:pt x="819089" y="180304"/>
                </a:cubicBezTo>
                <a:cubicBezTo>
                  <a:pt x="934999" y="111617"/>
                  <a:pt x="1050909" y="92298"/>
                  <a:pt x="1115303" y="77273"/>
                </a:cubicBezTo>
                <a:cubicBezTo>
                  <a:pt x="1179697" y="62248"/>
                  <a:pt x="1214041" y="90152"/>
                  <a:pt x="1218334" y="77273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Freeform 5"/>
          <p:cNvSpPr/>
          <p:nvPr/>
        </p:nvSpPr>
        <p:spPr>
          <a:xfrm rot="16200000">
            <a:off x="2514930" y="4423946"/>
            <a:ext cx="1620690" cy="351969"/>
          </a:xfrm>
          <a:custGeom>
            <a:avLst/>
            <a:gdLst>
              <a:gd name="connsiteX0" fmla="*/ 560 w 1273626"/>
              <a:gd name="connsiteY0" fmla="*/ 632346 h 645994"/>
              <a:gd name="connsiteX1" fmla="*/ 100644 w 1273626"/>
              <a:gd name="connsiteY1" fmla="*/ 468573 h 645994"/>
              <a:gd name="connsiteX2" fmla="*/ 127939 w 1273626"/>
              <a:gd name="connsiteY2" fmla="*/ 345743 h 645994"/>
              <a:gd name="connsiteX3" fmla="*/ 109742 w 1273626"/>
              <a:gd name="connsiteY3" fmla="*/ 163773 h 645994"/>
              <a:gd name="connsiteX4" fmla="*/ 86996 w 1273626"/>
              <a:gd name="connsiteY4" fmla="*/ 36394 h 645994"/>
              <a:gd name="connsiteX5" fmla="*/ 82447 w 1273626"/>
              <a:gd name="connsiteY5" fmla="*/ 9099 h 645994"/>
              <a:gd name="connsiteX6" fmla="*/ 82447 w 1273626"/>
              <a:gd name="connsiteY6" fmla="*/ 0 h 645994"/>
              <a:gd name="connsiteX7" fmla="*/ 200727 w 1273626"/>
              <a:gd name="connsiteY7" fmla="*/ 9099 h 645994"/>
              <a:gd name="connsiteX8" fmla="*/ 623808 w 1273626"/>
              <a:gd name="connsiteY8" fmla="*/ 9099 h 645994"/>
              <a:gd name="connsiteX9" fmla="*/ 1110578 w 1273626"/>
              <a:gd name="connsiteY9" fmla="*/ 4549 h 645994"/>
              <a:gd name="connsiteX10" fmla="*/ 1187915 w 1273626"/>
              <a:gd name="connsiteY10" fmla="*/ 4549 h 645994"/>
              <a:gd name="connsiteX11" fmla="*/ 1215211 w 1273626"/>
              <a:gd name="connsiteY11" fmla="*/ 4549 h 645994"/>
              <a:gd name="connsiteX12" fmla="*/ 1224309 w 1273626"/>
              <a:gd name="connsiteY12" fmla="*/ 18197 h 645994"/>
              <a:gd name="connsiteX13" fmla="*/ 1206112 w 1273626"/>
              <a:gd name="connsiteY13" fmla="*/ 100084 h 645994"/>
              <a:gd name="connsiteX14" fmla="*/ 1197014 w 1273626"/>
              <a:gd name="connsiteY14" fmla="*/ 177421 h 645994"/>
              <a:gd name="connsiteX15" fmla="*/ 1192464 w 1273626"/>
              <a:gd name="connsiteY15" fmla="*/ 254758 h 645994"/>
              <a:gd name="connsiteX16" fmla="*/ 1192464 w 1273626"/>
              <a:gd name="connsiteY16" fmla="*/ 373039 h 645994"/>
              <a:gd name="connsiteX17" fmla="*/ 1219760 w 1273626"/>
              <a:gd name="connsiteY17" fmla="*/ 491319 h 645994"/>
              <a:gd name="connsiteX18" fmla="*/ 1251605 w 1273626"/>
              <a:gd name="connsiteY18" fmla="*/ 573206 h 645994"/>
              <a:gd name="connsiteX19" fmla="*/ 1269802 w 1273626"/>
              <a:gd name="connsiteY19" fmla="*/ 614149 h 645994"/>
              <a:gd name="connsiteX20" fmla="*/ 1269802 w 1273626"/>
              <a:gd name="connsiteY20" fmla="*/ 636896 h 645994"/>
              <a:gd name="connsiteX21" fmla="*/ 1228858 w 1273626"/>
              <a:gd name="connsiteY21" fmla="*/ 641445 h 645994"/>
              <a:gd name="connsiteX22" fmla="*/ 974100 w 1273626"/>
              <a:gd name="connsiteY22" fmla="*/ 641445 h 645994"/>
              <a:gd name="connsiteX23" fmla="*/ 569217 w 1273626"/>
              <a:gd name="connsiteY23" fmla="*/ 645994 h 645994"/>
              <a:gd name="connsiteX24" fmla="*/ 150685 w 1273626"/>
              <a:gd name="connsiteY24" fmla="*/ 636896 h 645994"/>
              <a:gd name="connsiteX25" fmla="*/ 560 w 1273626"/>
              <a:gd name="connsiteY25" fmla="*/ 632346 h 6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73626" h="645994">
                <a:moveTo>
                  <a:pt x="560" y="632346"/>
                </a:moveTo>
                <a:cubicBezTo>
                  <a:pt x="-7780" y="604292"/>
                  <a:pt x="79414" y="516340"/>
                  <a:pt x="100644" y="468573"/>
                </a:cubicBezTo>
                <a:cubicBezTo>
                  <a:pt x="121874" y="420806"/>
                  <a:pt x="126423" y="396543"/>
                  <a:pt x="127939" y="345743"/>
                </a:cubicBezTo>
                <a:cubicBezTo>
                  <a:pt x="129455" y="294943"/>
                  <a:pt x="116566" y="215331"/>
                  <a:pt x="109742" y="163773"/>
                </a:cubicBezTo>
                <a:cubicBezTo>
                  <a:pt x="102918" y="112215"/>
                  <a:pt x="91545" y="62173"/>
                  <a:pt x="86996" y="36394"/>
                </a:cubicBezTo>
                <a:cubicBezTo>
                  <a:pt x="82447" y="10615"/>
                  <a:pt x="83205" y="15165"/>
                  <a:pt x="82447" y="9099"/>
                </a:cubicBezTo>
                <a:cubicBezTo>
                  <a:pt x="81689" y="3033"/>
                  <a:pt x="62734" y="0"/>
                  <a:pt x="82447" y="0"/>
                </a:cubicBezTo>
                <a:cubicBezTo>
                  <a:pt x="102160" y="0"/>
                  <a:pt x="110500" y="7583"/>
                  <a:pt x="200727" y="9099"/>
                </a:cubicBezTo>
                <a:cubicBezTo>
                  <a:pt x="290954" y="10615"/>
                  <a:pt x="623808" y="9099"/>
                  <a:pt x="623808" y="9099"/>
                </a:cubicBezTo>
                <a:lnTo>
                  <a:pt x="1110578" y="4549"/>
                </a:lnTo>
                <a:lnTo>
                  <a:pt x="1187915" y="4549"/>
                </a:lnTo>
                <a:cubicBezTo>
                  <a:pt x="1205354" y="4549"/>
                  <a:pt x="1209145" y="2274"/>
                  <a:pt x="1215211" y="4549"/>
                </a:cubicBezTo>
                <a:cubicBezTo>
                  <a:pt x="1221277" y="6824"/>
                  <a:pt x="1225825" y="2275"/>
                  <a:pt x="1224309" y="18197"/>
                </a:cubicBezTo>
                <a:cubicBezTo>
                  <a:pt x="1222793" y="34119"/>
                  <a:pt x="1210661" y="73547"/>
                  <a:pt x="1206112" y="100084"/>
                </a:cubicBezTo>
                <a:cubicBezTo>
                  <a:pt x="1201563" y="126621"/>
                  <a:pt x="1199289" y="151642"/>
                  <a:pt x="1197014" y="177421"/>
                </a:cubicBezTo>
                <a:cubicBezTo>
                  <a:pt x="1194739" y="203200"/>
                  <a:pt x="1193222" y="222155"/>
                  <a:pt x="1192464" y="254758"/>
                </a:cubicBezTo>
                <a:cubicBezTo>
                  <a:pt x="1191706" y="287361"/>
                  <a:pt x="1187915" y="333612"/>
                  <a:pt x="1192464" y="373039"/>
                </a:cubicBezTo>
                <a:cubicBezTo>
                  <a:pt x="1197013" y="412466"/>
                  <a:pt x="1209903" y="457958"/>
                  <a:pt x="1219760" y="491319"/>
                </a:cubicBezTo>
                <a:cubicBezTo>
                  <a:pt x="1229617" y="524680"/>
                  <a:pt x="1243265" y="552734"/>
                  <a:pt x="1251605" y="573206"/>
                </a:cubicBezTo>
                <a:cubicBezTo>
                  <a:pt x="1259945" y="593678"/>
                  <a:pt x="1266769" y="603534"/>
                  <a:pt x="1269802" y="614149"/>
                </a:cubicBezTo>
                <a:cubicBezTo>
                  <a:pt x="1272835" y="624764"/>
                  <a:pt x="1276626" y="632347"/>
                  <a:pt x="1269802" y="636896"/>
                </a:cubicBezTo>
                <a:cubicBezTo>
                  <a:pt x="1262978" y="641445"/>
                  <a:pt x="1278142" y="640687"/>
                  <a:pt x="1228858" y="641445"/>
                </a:cubicBezTo>
                <a:cubicBezTo>
                  <a:pt x="1179574" y="642203"/>
                  <a:pt x="974100" y="641445"/>
                  <a:pt x="974100" y="641445"/>
                </a:cubicBezTo>
                <a:lnTo>
                  <a:pt x="569217" y="645994"/>
                </a:lnTo>
                <a:cubicBezTo>
                  <a:pt x="431981" y="645236"/>
                  <a:pt x="240154" y="638412"/>
                  <a:pt x="150685" y="636896"/>
                </a:cubicBezTo>
                <a:cubicBezTo>
                  <a:pt x="61216" y="635380"/>
                  <a:pt x="8900" y="660400"/>
                  <a:pt x="560" y="63234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2348012" y="4219932"/>
            <a:ext cx="2523999" cy="9066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F51B6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67" name="Straight Arrow Connector 166"/>
          <p:cNvCxnSpPr/>
          <p:nvPr/>
        </p:nvCxnSpPr>
        <p:spPr>
          <a:xfrm flipV="1">
            <a:off x="2639337" y="5648989"/>
            <a:ext cx="415804" cy="42342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2" idx="1"/>
          </p:cNvCxnSpPr>
          <p:nvPr/>
        </p:nvCxnSpPr>
        <p:spPr>
          <a:xfrm flipH="1">
            <a:off x="4190318" y="5198063"/>
            <a:ext cx="358711" cy="987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1762526" y="3419659"/>
            <a:ext cx="6084100" cy="885915"/>
          </a:xfrm>
          <a:custGeom>
            <a:avLst/>
            <a:gdLst>
              <a:gd name="connsiteX0" fmla="*/ 443331 w 6084100"/>
              <a:gd name="connsiteY0" fmla="*/ 311699 h 885915"/>
              <a:gd name="connsiteX1" fmla="*/ 974959 w 6084100"/>
              <a:gd name="connsiteY1" fmla="*/ 556248 h 885915"/>
              <a:gd name="connsiteX2" fmla="*/ 1453424 w 6084100"/>
              <a:gd name="connsiteY2" fmla="*/ 683838 h 885915"/>
              <a:gd name="connsiteX3" fmla="*/ 2048847 w 6084100"/>
              <a:gd name="connsiteY3" fmla="*/ 439290 h 885915"/>
              <a:gd name="connsiteX4" fmla="*/ 2431619 w 6084100"/>
              <a:gd name="connsiteY4" fmla="*/ 77783 h 885915"/>
              <a:gd name="connsiteX5" fmla="*/ 2633638 w 6084100"/>
              <a:gd name="connsiteY5" fmla="*/ 13987 h 885915"/>
              <a:gd name="connsiteX6" fmla="*/ 2856922 w 6084100"/>
              <a:gd name="connsiteY6" fmla="*/ 13987 h 885915"/>
              <a:gd name="connsiteX7" fmla="*/ 4196624 w 6084100"/>
              <a:gd name="connsiteY7" fmla="*/ 24620 h 885915"/>
              <a:gd name="connsiteX8" fmla="*/ 5334308 w 6084100"/>
              <a:gd name="connsiteY8" fmla="*/ 3355 h 885915"/>
              <a:gd name="connsiteX9" fmla="*/ 5632019 w 6084100"/>
              <a:gd name="connsiteY9" fmla="*/ 3355 h 885915"/>
              <a:gd name="connsiteX10" fmla="*/ 5876568 w 6084100"/>
              <a:gd name="connsiteY10" fmla="*/ 35252 h 885915"/>
              <a:gd name="connsiteX11" fmla="*/ 5993526 w 6084100"/>
              <a:gd name="connsiteY11" fmla="*/ 88415 h 885915"/>
              <a:gd name="connsiteX12" fmla="*/ 6078587 w 6084100"/>
              <a:gd name="connsiteY12" fmla="*/ 332964 h 885915"/>
              <a:gd name="connsiteX13" fmla="*/ 6057322 w 6084100"/>
              <a:gd name="connsiteY13" fmla="*/ 439290 h 885915"/>
              <a:gd name="connsiteX14" fmla="*/ 5908466 w 6084100"/>
              <a:gd name="connsiteY14" fmla="*/ 449922 h 885915"/>
              <a:gd name="connsiteX15" fmla="*/ 5791508 w 6084100"/>
              <a:gd name="connsiteY15" fmla="*/ 449922 h 885915"/>
              <a:gd name="connsiteX16" fmla="*/ 5823406 w 6084100"/>
              <a:gd name="connsiteY16" fmla="*/ 322331 h 885915"/>
              <a:gd name="connsiteX17" fmla="*/ 5897833 w 6084100"/>
              <a:gd name="connsiteY17" fmla="*/ 269169 h 885915"/>
              <a:gd name="connsiteX18" fmla="*/ 5834038 w 6084100"/>
              <a:gd name="connsiteY18" fmla="*/ 120313 h 885915"/>
              <a:gd name="connsiteX19" fmla="*/ 5589489 w 6084100"/>
              <a:gd name="connsiteY19" fmla="*/ 120313 h 885915"/>
              <a:gd name="connsiteX20" fmla="*/ 4345480 w 6084100"/>
              <a:gd name="connsiteY20" fmla="*/ 120313 h 885915"/>
              <a:gd name="connsiteX21" fmla="*/ 3420447 w 6084100"/>
              <a:gd name="connsiteY21" fmla="*/ 162843 h 885915"/>
              <a:gd name="connsiteX22" fmla="*/ 2739964 w 6084100"/>
              <a:gd name="connsiteY22" fmla="*/ 173476 h 885915"/>
              <a:gd name="connsiteX23" fmla="*/ 2580475 w 6084100"/>
              <a:gd name="connsiteY23" fmla="*/ 173476 h 885915"/>
              <a:gd name="connsiteX24" fmla="*/ 2516680 w 6084100"/>
              <a:gd name="connsiteY24" fmla="*/ 258536 h 885915"/>
              <a:gd name="connsiteX25" fmla="*/ 2399722 w 6084100"/>
              <a:gd name="connsiteY25" fmla="*/ 545615 h 885915"/>
              <a:gd name="connsiteX26" fmla="*/ 1729871 w 6084100"/>
              <a:gd name="connsiteY26" fmla="*/ 832694 h 885915"/>
              <a:gd name="connsiteX27" fmla="*/ 1049387 w 6084100"/>
              <a:gd name="connsiteY27" fmla="*/ 885857 h 885915"/>
              <a:gd name="connsiteX28" fmla="*/ 103089 w 6084100"/>
              <a:gd name="connsiteY28" fmla="*/ 843327 h 885915"/>
              <a:gd name="connsiteX29" fmla="*/ 18029 w 6084100"/>
              <a:gd name="connsiteY29" fmla="*/ 853959 h 885915"/>
              <a:gd name="connsiteX30" fmla="*/ 39294 w 6084100"/>
              <a:gd name="connsiteY30" fmla="*/ 726369 h 885915"/>
              <a:gd name="connsiteX31" fmla="*/ 230680 w 6084100"/>
              <a:gd name="connsiteY31" fmla="*/ 386127 h 885915"/>
              <a:gd name="connsiteX32" fmla="*/ 443331 w 6084100"/>
              <a:gd name="connsiteY32" fmla="*/ 311699 h 8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4100" h="885915">
                <a:moveTo>
                  <a:pt x="443331" y="311699"/>
                </a:moveTo>
                <a:cubicBezTo>
                  <a:pt x="567377" y="340052"/>
                  <a:pt x="806610" y="494225"/>
                  <a:pt x="974959" y="556248"/>
                </a:cubicBezTo>
                <a:cubicBezTo>
                  <a:pt x="1143308" y="618271"/>
                  <a:pt x="1274443" y="703331"/>
                  <a:pt x="1453424" y="683838"/>
                </a:cubicBezTo>
                <a:cubicBezTo>
                  <a:pt x="1632405" y="664345"/>
                  <a:pt x="1885815" y="540299"/>
                  <a:pt x="2048847" y="439290"/>
                </a:cubicBezTo>
                <a:cubicBezTo>
                  <a:pt x="2211879" y="338281"/>
                  <a:pt x="2334154" y="148667"/>
                  <a:pt x="2431619" y="77783"/>
                </a:cubicBezTo>
                <a:cubicBezTo>
                  <a:pt x="2529084" y="6899"/>
                  <a:pt x="2562754" y="24620"/>
                  <a:pt x="2633638" y="13987"/>
                </a:cubicBezTo>
                <a:cubicBezTo>
                  <a:pt x="2704522" y="3354"/>
                  <a:pt x="2856922" y="13987"/>
                  <a:pt x="2856922" y="13987"/>
                </a:cubicBezTo>
                <a:lnTo>
                  <a:pt x="4196624" y="24620"/>
                </a:lnTo>
                <a:cubicBezTo>
                  <a:pt x="4609522" y="22848"/>
                  <a:pt x="5095076" y="6899"/>
                  <a:pt x="5334308" y="3355"/>
                </a:cubicBezTo>
                <a:cubicBezTo>
                  <a:pt x="5573540" y="-189"/>
                  <a:pt x="5541642" y="-1961"/>
                  <a:pt x="5632019" y="3355"/>
                </a:cubicBezTo>
                <a:cubicBezTo>
                  <a:pt x="5722396" y="8671"/>
                  <a:pt x="5816317" y="21075"/>
                  <a:pt x="5876568" y="35252"/>
                </a:cubicBezTo>
                <a:cubicBezTo>
                  <a:pt x="5936819" y="49429"/>
                  <a:pt x="5959856" y="38796"/>
                  <a:pt x="5993526" y="88415"/>
                </a:cubicBezTo>
                <a:cubicBezTo>
                  <a:pt x="6027196" y="138034"/>
                  <a:pt x="6067954" y="274485"/>
                  <a:pt x="6078587" y="332964"/>
                </a:cubicBezTo>
                <a:cubicBezTo>
                  <a:pt x="6089220" y="391443"/>
                  <a:pt x="6085675" y="419797"/>
                  <a:pt x="6057322" y="439290"/>
                </a:cubicBezTo>
                <a:cubicBezTo>
                  <a:pt x="6028969" y="458783"/>
                  <a:pt x="5952768" y="448150"/>
                  <a:pt x="5908466" y="449922"/>
                </a:cubicBezTo>
                <a:cubicBezTo>
                  <a:pt x="5864164" y="451694"/>
                  <a:pt x="5805685" y="471187"/>
                  <a:pt x="5791508" y="449922"/>
                </a:cubicBezTo>
                <a:cubicBezTo>
                  <a:pt x="5777331" y="428657"/>
                  <a:pt x="5805685" y="352456"/>
                  <a:pt x="5823406" y="322331"/>
                </a:cubicBezTo>
                <a:cubicBezTo>
                  <a:pt x="5841127" y="292206"/>
                  <a:pt x="5896061" y="302839"/>
                  <a:pt x="5897833" y="269169"/>
                </a:cubicBezTo>
                <a:cubicBezTo>
                  <a:pt x="5899605" y="235499"/>
                  <a:pt x="5885429" y="145122"/>
                  <a:pt x="5834038" y="120313"/>
                </a:cubicBezTo>
                <a:cubicBezTo>
                  <a:pt x="5782647" y="95504"/>
                  <a:pt x="5589489" y="120313"/>
                  <a:pt x="5589489" y="120313"/>
                </a:cubicBezTo>
                <a:lnTo>
                  <a:pt x="4345480" y="120313"/>
                </a:lnTo>
                <a:cubicBezTo>
                  <a:pt x="3983973" y="127401"/>
                  <a:pt x="3688033" y="153983"/>
                  <a:pt x="3420447" y="162843"/>
                </a:cubicBezTo>
                <a:cubicBezTo>
                  <a:pt x="3152861" y="171703"/>
                  <a:pt x="2879959" y="171704"/>
                  <a:pt x="2739964" y="173476"/>
                </a:cubicBezTo>
                <a:cubicBezTo>
                  <a:pt x="2599969" y="175248"/>
                  <a:pt x="2617689" y="159299"/>
                  <a:pt x="2580475" y="173476"/>
                </a:cubicBezTo>
                <a:cubicBezTo>
                  <a:pt x="2543261" y="187653"/>
                  <a:pt x="2546805" y="196513"/>
                  <a:pt x="2516680" y="258536"/>
                </a:cubicBezTo>
                <a:cubicBezTo>
                  <a:pt x="2486555" y="320559"/>
                  <a:pt x="2530857" y="449922"/>
                  <a:pt x="2399722" y="545615"/>
                </a:cubicBezTo>
                <a:cubicBezTo>
                  <a:pt x="2268587" y="641308"/>
                  <a:pt x="1954927" y="775987"/>
                  <a:pt x="1729871" y="832694"/>
                </a:cubicBezTo>
                <a:cubicBezTo>
                  <a:pt x="1504815" y="889401"/>
                  <a:pt x="1320517" y="884085"/>
                  <a:pt x="1049387" y="885857"/>
                </a:cubicBezTo>
                <a:cubicBezTo>
                  <a:pt x="778257" y="887629"/>
                  <a:pt x="274982" y="848643"/>
                  <a:pt x="103089" y="843327"/>
                </a:cubicBezTo>
                <a:cubicBezTo>
                  <a:pt x="-68804" y="838011"/>
                  <a:pt x="28661" y="873452"/>
                  <a:pt x="18029" y="853959"/>
                </a:cubicBezTo>
                <a:cubicBezTo>
                  <a:pt x="7397" y="834466"/>
                  <a:pt x="3852" y="804341"/>
                  <a:pt x="39294" y="726369"/>
                </a:cubicBezTo>
                <a:cubicBezTo>
                  <a:pt x="74736" y="648397"/>
                  <a:pt x="165112" y="458783"/>
                  <a:pt x="230680" y="386127"/>
                </a:cubicBezTo>
                <a:cubicBezTo>
                  <a:pt x="296248" y="313471"/>
                  <a:pt x="319285" y="283346"/>
                  <a:pt x="443331" y="311699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rgbClr val="5B9B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432838" y="3695696"/>
            <a:ext cx="3274920" cy="260796"/>
          </a:xfrm>
          <a:custGeom>
            <a:avLst/>
            <a:gdLst>
              <a:gd name="connsiteX0" fmla="*/ 3211971 w 3274920"/>
              <a:gd name="connsiteY0" fmla="*/ 4434 h 260796"/>
              <a:gd name="connsiteX1" fmla="*/ 2425162 w 3274920"/>
              <a:gd name="connsiteY1" fmla="*/ 46964 h 260796"/>
              <a:gd name="connsiteX2" fmla="*/ 553832 w 3274920"/>
              <a:gd name="connsiteY2" fmla="*/ 15067 h 260796"/>
              <a:gd name="connsiteX3" fmla="*/ 192325 w 3274920"/>
              <a:gd name="connsiteY3" fmla="*/ 15067 h 260796"/>
              <a:gd name="connsiteX4" fmla="*/ 22204 w 3274920"/>
              <a:gd name="connsiteY4" fmla="*/ 89495 h 260796"/>
              <a:gd name="connsiteX5" fmla="*/ 939 w 3274920"/>
              <a:gd name="connsiteY5" fmla="*/ 248983 h 260796"/>
              <a:gd name="connsiteX6" fmla="*/ 11571 w 3274920"/>
              <a:gd name="connsiteY6" fmla="*/ 248983 h 260796"/>
              <a:gd name="connsiteX7" fmla="*/ 192325 w 3274920"/>
              <a:gd name="connsiteY7" fmla="*/ 248983 h 260796"/>
              <a:gd name="connsiteX8" fmla="*/ 415609 w 3274920"/>
              <a:gd name="connsiteY8" fmla="*/ 238351 h 260796"/>
              <a:gd name="connsiteX9" fmla="*/ 713320 w 3274920"/>
              <a:gd name="connsiteY9" fmla="*/ 195820 h 260796"/>
              <a:gd name="connsiteX10" fmla="*/ 2425162 w 3274920"/>
              <a:gd name="connsiteY10" fmla="*/ 174555 h 260796"/>
              <a:gd name="connsiteX11" fmla="*/ 2924892 w 3274920"/>
              <a:gd name="connsiteY11" fmla="*/ 163923 h 260796"/>
              <a:gd name="connsiteX12" fmla="*/ 3190706 w 3274920"/>
              <a:gd name="connsiteY12" fmla="*/ 174555 h 260796"/>
              <a:gd name="connsiteX13" fmla="*/ 3211971 w 3274920"/>
              <a:gd name="connsiteY13" fmla="*/ 4434 h 2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74920" h="260796">
                <a:moveTo>
                  <a:pt x="3211971" y="4434"/>
                </a:moveTo>
                <a:cubicBezTo>
                  <a:pt x="3084380" y="-16831"/>
                  <a:pt x="2868185" y="45192"/>
                  <a:pt x="2425162" y="46964"/>
                </a:cubicBezTo>
                <a:cubicBezTo>
                  <a:pt x="1982139" y="48736"/>
                  <a:pt x="925971" y="20383"/>
                  <a:pt x="553832" y="15067"/>
                </a:cubicBezTo>
                <a:cubicBezTo>
                  <a:pt x="181692" y="9751"/>
                  <a:pt x="280930" y="2662"/>
                  <a:pt x="192325" y="15067"/>
                </a:cubicBezTo>
                <a:cubicBezTo>
                  <a:pt x="103720" y="27472"/>
                  <a:pt x="54102" y="50509"/>
                  <a:pt x="22204" y="89495"/>
                </a:cubicBezTo>
                <a:cubicBezTo>
                  <a:pt x="-9694" y="128481"/>
                  <a:pt x="2711" y="222402"/>
                  <a:pt x="939" y="248983"/>
                </a:cubicBezTo>
                <a:cubicBezTo>
                  <a:pt x="-833" y="275564"/>
                  <a:pt x="11571" y="248983"/>
                  <a:pt x="11571" y="248983"/>
                </a:cubicBezTo>
                <a:cubicBezTo>
                  <a:pt x="43469" y="248983"/>
                  <a:pt x="124985" y="250755"/>
                  <a:pt x="192325" y="248983"/>
                </a:cubicBezTo>
                <a:cubicBezTo>
                  <a:pt x="259665" y="247211"/>
                  <a:pt x="328776" y="247212"/>
                  <a:pt x="415609" y="238351"/>
                </a:cubicBezTo>
                <a:cubicBezTo>
                  <a:pt x="502442" y="229490"/>
                  <a:pt x="378394" y="206453"/>
                  <a:pt x="713320" y="195820"/>
                </a:cubicBezTo>
                <a:cubicBezTo>
                  <a:pt x="1048245" y="185187"/>
                  <a:pt x="2425162" y="174555"/>
                  <a:pt x="2425162" y="174555"/>
                </a:cubicBezTo>
                <a:lnTo>
                  <a:pt x="2924892" y="163923"/>
                </a:lnTo>
                <a:cubicBezTo>
                  <a:pt x="3052483" y="163923"/>
                  <a:pt x="3139315" y="201136"/>
                  <a:pt x="3190706" y="174555"/>
                </a:cubicBezTo>
                <a:cubicBezTo>
                  <a:pt x="3242097" y="147974"/>
                  <a:pt x="3339562" y="25699"/>
                  <a:pt x="3211971" y="4434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rgbClr val="FF2D2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436749" y="3941529"/>
            <a:ext cx="5451766" cy="633798"/>
          </a:xfrm>
          <a:custGeom>
            <a:avLst/>
            <a:gdLst>
              <a:gd name="connsiteX0" fmla="*/ 7661 w 5451766"/>
              <a:gd name="connsiteY0" fmla="*/ 3150 h 633798"/>
              <a:gd name="connsiteX1" fmla="*/ 18294 w 5451766"/>
              <a:gd name="connsiteY1" fmla="*/ 141373 h 633798"/>
              <a:gd name="connsiteX2" fmla="*/ 167150 w 5451766"/>
              <a:gd name="connsiteY2" fmla="*/ 279597 h 633798"/>
              <a:gd name="connsiteX3" fmla="*/ 751940 w 5451766"/>
              <a:gd name="connsiteY3" fmla="*/ 300862 h 633798"/>
              <a:gd name="connsiteX4" fmla="*/ 2485047 w 5451766"/>
              <a:gd name="connsiteY4" fmla="*/ 322127 h 633798"/>
              <a:gd name="connsiteX5" fmla="*/ 3218694 w 5451766"/>
              <a:gd name="connsiteY5" fmla="*/ 332759 h 633798"/>
              <a:gd name="connsiteX6" fmla="*/ 3654629 w 5451766"/>
              <a:gd name="connsiteY6" fmla="*/ 449718 h 633798"/>
              <a:gd name="connsiteX7" fmla="*/ 4717884 w 5451766"/>
              <a:gd name="connsiteY7" fmla="*/ 524145 h 633798"/>
              <a:gd name="connsiteX8" fmla="*/ 5270777 w 5451766"/>
              <a:gd name="connsiteY8" fmla="*/ 619838 h 633798"/>
              <a:gd name="connsiteX9" fmla="*/ 5387736 w 5451766"/>
              <a:gd name="connsiteY9" fmla="*/ 598573 h 633798"/>
              <a:gd name="connsiteX10" fmla="*/ 5451531 w 5451766"/>
              <a:gd name="connsiteY10" fmla="*/ 300862 h 633798"/>
              <a:gd name="connsiteX11" fmla="*/ 5366470 w 5451766"/>
              <a:gd name="connsiteY11" fmla="*/ 141373 h 633798"/>
              <a:gd name="connsiteX12" fmla="*/ 5196350 w 5451766"/>
              <a:gd name="connsiteY12" fmla="*/ 205169 h 633798"/>
              <a:gd name="connsiteX13" fmla="*/ 4196889 w 5451766"/>
              <a:gd name="connsiteY13" fmla="*/ 332759 h 633798"/>
              <a:gd name="connsiteX14" fmla="*/ 3612098 w 5451766"/>
              <a:gd name="connsiteY14" fmla="*/ 279597 h 633798"/>
              <a:gd name="connsiteX15" fmla="*/ 3356917 w 5451766"/>
              <a:gd name="connsiteY15" fmla="*/ 173271 h 633798"/>
              <a:gd name="connsiteX16" fmla="*/ 2708331 w 5451766"/>
              <a:gd name="connsiteY16" fmla="*/ 120108 h 633798"/>
              <a:gd name="connsiteX17" fmla="*/ 1336731 w 5451766"/>
              <a:gd name="connsiteY17" fmla="*/ 56313 h 633798"/>
              <a:gd name="connsiteX18" fmla="*/ 666880 w 5451766"/>
              <a:gd name="connsiteY18" fmla="*/ 56313 h 633798"/>
              <a:gd name="connsiteX19" fmla="*/ 486126 w 5451766"/>
              <a:gd name="connsiteY19" fmla="*/ 45680 h 633798"/>
              <a:gd name="connsiteX20" fmla="*/ 369168 w 5451766"/>
              <a:gd name="connsiteY20" fmla="*/ 3150 h 633798"/>
              <a:gd name="connsiteX21" fmla="*/ 167150 w 5451766"/>
              <a:gd name="connsiteY21" fmla="*/ 3150 h 633798"/>
              <a:gd name="connsiteX22" fmla="*/ 7661 w 5451766"/>
              <a:gd name="connsiteY22" fmla="*/ 3150 h 6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1766" h="633798">
                <a:moveTo>
                  <a:pt x="7661" y="3150"/>
                </a:moveTo>
                <a:cubicBezTo>
                  <a:pt x="-314" y="49224"/>
                  <a:pt x="-8288" y="95299"/>
                  <a:pt x="18294" y="141373"/>
                </a:cubicBezTo>
                <a:cubicBezTo>
                  <a:pt x="44876" y="187448"/>
                  <a:pt x="44876" y="253016"/>
                  <a:pt x="167150" y="279597"/>
                </a:cubicBezTo>
                <a:cubicBezTo>
                  <a:pt x="289424" y="306179"/>
                  <a:pt x="751940" y="300862"/>
                  <a:pt x="751940" y="300862"/>
                </a:cubicBezTo>
                <a:lnTo>
                  <a:pt x="2485047" y="322127"/>
                </a:lnTo>
                <a:lnTo>
                  <a:pt x="3218694" y="332759"/>
                </a:lnTo>
                <a:cubicBezTo>
                  <a:pt x="3413624" y="354024"/>
                  <a:pt x="3404764" y="417820"/>
                  <a:pt x="3654629" y="449718"/>
                </a:cubicBezTo>
                <a:cubicBezTo>
                  <a:pt x="3904494" y="481616"/>
                  <a:pt x="4448526" y="495792"/>
                  <a:pt x="4717884" y="524145"/>
                </a:cubicBezTo>
                <a:cubicBezTo>
                  <a:pt x="4987242" y="552498"/>
                  <a:pt x="5159135" y="607433"/>
                  <a:pt x="5270777" y="619838"/>
                </a:cubicBezTo>
                <a:cubicBezTo>
                  <a:pt x="5382419" y="632243"/>
                  <a:pt x="5357610" y="651736"/>
                  <a:pt x="5387736" y="598573"/>
                </a:cubicBezTo>
                <a:cubicBezTo>
                  <a:pt x="5417862" y="545410"/>
                  <a:pt x="5455075" y="377062"/>
                  <a:pt x="5451531" y="300862"/>
                </a:cubicBezTo>
                <a:cubicBezTo>
                  <a:pt x="5447987" y="224662"/>
                  <a:pt x="5409000" y="157322"/>
                  <a:pt x="5366470" y="141373"/>
                </a:cubicBezTo>
                <a:cubicBezTo>
                  <a:pt x="5323940" y="125424"/>
                  <a:pt x="5391280" y="173271"/>
                  <a:pt x="5196350" y="205169"/>
                </a:cubicBezTo>
                <a:cubicBezTo>
                  <a:pt x="5001420" y="237067"/>
                  <a:pt x="4460931" y="320354"/>
                  <a:pt x="4196889" y="332759"/>
                </a:cubicBezTo>
                <a:cubicBezTo>
                  <a:pt x="3932847" y="345164"/>
                  <a:pt x="3752093" y="306178"/>
                  <a:pt x="3612098" y="279597"/>
                </a:cubicBezTo>
                <a:cubicBezTo>
                  <a:pt x="3472103" y="253016"/>
                  <a:pt x="3507545" y="199853"/>
                  <a:pt x="3356917" y="173271"/>
                </a:cubicBezTo>
                <a:cubicBezTo>
                  <a:pt x="3206289" y="146689"/>
                  <a:pt x="3045029" y="139601"/>
                  <a:pt x="2708331" y="120108"/>
                </a:cubicBezTo>
                <a:cubicBezTo>
                  <a:pt x="2371633" y="100615"/>
                  <a:pt x="1676973" y="66945"/>
                  <a:pt x="1336731" y="56313"/>
                </a:cubicBezTo>
                <a:cubicBezTo>
                  <a:pt x="996489" y="45681"/>
                  <a:pt x="808647" y="58085"/>
                  <a:pt x="666880" y="56313"/>
                </a:cubicBezTo>
                <a:cubicBezTo>
                  <a:pt x="525113" y="54541"/>
                  <a:pt x="535745" y="54541"/>
                  <a:pt x="486126" y="45680"/>
                </a:cubicBezTo>
                <a:cubicBezTo>
                  <a:pt x="436507" y="36820"/>
                  <a:pt x="422331" y="10238"/>
                  <a:pt x="369168" y="3150"/>
                </a:cubicBezTo>
                <a:cubicBezTo>
                  <a:pt x="316005" y="-3938"/>
                  <a:pt x="167150" y="3150"/>
                  <a:pt x="167150" y="3150"/>
                </a:cubicBezTo>
                <a:lnTo>
                  <a:pt x="7661" y="3150"/>
                </a:lnTo>
                <a:close/>
              </a:path>
            </a:pathLst>
          </a:custGeom>
          <a:gradFill>
            <a:gsLst>
              <a:gs pos="100000">
                <a:srgbClr val="FF7171"/>
              </a:gs>
              <a:gs pos="0">
                <a:srgbClr val="FF2D2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 flipV="1">
            <a:off x="1762526" y="5020175"/>
            <a:ext cx="6131726" cy="921222"/>
          </a:xfrm>
          <a:custGeom>
            <a:avLst/>
            <a:gdLst>
              <a:gd name="connsiteX0" fmla="*/ 443331 w 6084100"/>
              <a:gd name="connsiteY0" fmla="*/ 311699 h 885915"/>
              <a:gd name="connsiteX1" fmla="*/ 974959 w 6084100"/>
              <a:gd name="connsiteY1" fmla="*/ 556248 h 885915"/>
              <a:gd name="connsiteX2" fmla="*/ 1453424 w 6084100"/>
              <a:gd name="connsiteY2" fmla="*/ 683838 h 885915"/>
              <a:gd name="connsiteX3" fmla="*/ 2048847 w 6084100"/>
              <a:gd name="connsiteY3" fmla="*/ 439290 h 885915"/>
              <a:gd name="connsiteX4" fmla="*/ 2431619 w 6084100"/>
              <a:gd name="connsiteY4" fmla="*/ 77783 h 885915"/>
              <a:gd name="connsiteX5" fmla="*/ 2633638 w 6084100"/>
              <a:gd name="connsiteY5" fmla="*/ 13987 h 885915"/>
              <a:gd name="connsiteX6" fmla="*/ 2856922 w 6084100"/>
              <a:gd name="connsiteY6" fmla="*/ 13987 h 885915"/>
              <a:gd name="connsiteX7" fmla="*/ 4196624 w 6084100"/>
              <a:gd name="connsiteY7" fmla="*/ 24620 h 885915"/>
              <a:gd name="connsiteX8" fmla="*/ 5334308 w 6084100"/>
              <a:gd name="connsiteY8" fmla="*/ 3355 h 885915"/>
              <a:gd name="connsiteX9" fmla="*/ 5632019 w 6084100"/>
              <a:gd name="connsiteY9" fmla="*/ 3355 h 885915"/>
              <a:gd name="connsiteX10" fmla="*/ 5876568 w 6084100"/>
              <a:gd name="connsiteY10" fmla="*/ 35252 h 885915"/>
              <a:gd name="connsiteX11" fmla="*/ 5993526 w 6084100"/>
              <a:gd name="connsiteY11" fmla="*/ 88415 h 885915"/>
              <a:gd name="connsiteX12" fmla="*/ 6078587 w 6084100"/>
              <a:gd name="connsiteY12" fmla="*/ 332964 h 885915"/>
              <a:gd name="connsiteX13" fmla="*/ 6057322 w 6084100"/>
              <a:gd name="connsiteY13" fmla="*/ 439290 h 885915"/>
              <a:gd name="connsiteX14" fmla="*/ 5908466 w 6084100"/>
              <a:gd name="connsiteY14" fmla="*/ 449922 h 885915"/>
              <a:gd name="connsiteX15" fmla="*/ 5791508 w 6084100"/>
              <a:gd name="connsiteY15" fmla="*/ 449922 h 885915"/>
              <a:gd name="connsiteX16" fmla="*/ 5823406 w 6084100"/>
              <a:gd name="connsiteY16" fmla="*/ 322331 h 885915"/>
              <a:gd name="connsiteX17" fmla="*/ 5897833 w 6084100"/>
              <a:gd name="connsiteY17" fmla="*/ 269169 h 885915"/>
              <a:gd name="connsiteX18" fmla="*/ 5834038 w 6084100"/>
              <a:gd name="connsiteY18" fmla="*/ 120313 h 885915"/>
              <a:gd name="connsiteX19" fmla="*/ 5589489 w 6084100"/>
              <a:gd name="connsiteY19" fmla="*/ 120313 h 885915"/>
              <a:gd name="connsiteX20" fmla="*/ 4345480 w 6084100"/>
              <a:gd name="connsiteY20" fmla="*/ 120313 h 885915"/>
              <a:gd name="connsiteX21" fmla="*/ 3420447 w 6084100"/>
              <a:gd name="connsiteY21" fmla="*/ 162843 h 885915"/>
              <a:gd name="connsiteX22" fmla="*/ 2739964 w 6084100"/>
              <a:gd name="connsiteY22" fmla="*/ 173476 h 885915"/>
              <a:gd name="connsiteX23" fmla="*/ 2580475 w 6084100"/>
              <a:gd name="connsiteY23" fmla="*/ 173476 h 885915"/>
              <a:gd name="connsiteX24" fmla="*/ 2516680 w 6084100"/>
              <a:gd name="connsiteY24" fmla="*/ 258536 h 885915"/>
              <a:gd name="connsiteX25" fmla="*/ 2399722 w 6084100"/>
              <a:gd name="connsiteY25" fmla="*/ 545615 h 885915"/>
              <a:gd name="connsiteX26" fmla="*/ 1729871 w 6084100"/>
              <a:gd name="connsiteY26" fmla="*/ 832694 h 885915"/>
              <a:gd name="connsiteX27" fmla="*/ 1049387 w 6084100"/>
              <a:gd name="connsiteY27" fmla="*/ 885857 h 885915"/>
              <a:gd name="connsiteX28" fmla="*/ 103089 w 6084100"/>
              <a:gd name="connsiteY28" fmla="*/ 843327 h 885915"/>
              <a:gd name="connsiteX29" fmla="*/ 18029 w 6084100"/>
              <a:gd name="connsiteY29" fmla="*/ 853959 h 885915"/>
              <a:gd name="connsiteX30" fmla="*/ 39294 w 6084100"/>
              <a:gd name="connsiteY30" fmla="*/ 726369 h 885915"/>
              <a:gd name="connsiteX31" fmla="*/ 230680 w 6084100"/>
              <a:gd name="connsiteY31" fmla="*/ 386127 h 885915"/>
              <a:gd name="connsiteX32" fmla="*/ 443331 w 6084100"/>
              <a:gd name="connsiteY32" fmla="*/ 311699 h 8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4100" h="885915">
                <a:moveTo>
                  <a:pt x="443331" y="311699"/>
                </a:moveTo>
                <a:cubicBezTo>
                  <a:pt x="567377" y="340052"/>
                  <a:pt x="806610" y="494225"/>
                  <a:pt x="974959" y="556248"/>
                </a:cubicBezTo>
                <a:cubicBezTo>
                  <a:pt x="1143308" y="618271"/>
                  <a:pt x="1274443" y="703331"/>
                  <a:pt x="1453424" y="683838"/>
                </a:cubicBezTo>
                <a:cubicBezTo>
                  <a:pt x="1632405" y="664345"/>
                  <a:pt x="1885815" y="540299"/>
                  <a:pt x="2048847" y="439290"/>
                </a:cubicBezTo>
                <a:cubicBezTo>
                  <a:pt x="2211879" y="338281"/>
                  <a:pt x="2334154" y="148667"/>
                  <a:pt x="2431619" y="77783"/>
                </a:cubicBezTo>
                <a:cubicBezTo>
                  <a:pt x="2529084" y="6899"/>
                  <a:pt x="2562754" y="24620"/>
                  <a:pt x="2633638" y="13987"/>
                </a:cubicBezTo>
                <a:cubicBezTo>
                  <a:pt x="2704522" y="3354"/>
                  <a:pt x="2856922" y="13987"/>
                  <a:pt x="2856922" y="13987"/>
                </a:cubicBezTo>
                <a:lnTo>
                  <a:pt x="4196624" y="24620"/>
                </a:lnTo>
                <a:cubicBezTo>
                  <a:pt x="4609522" y="22848"/>
                  <a:pt x="5095076" y="6899"/>
                  <a:pt x="5334308" y="3355"/>
                </a:cubicBezTo>
                <a:cubicBezTo>
                  <a:pt x="5573540" y="-189"/>
                  <a:pt x="5541642" y="-1961"/>
                  <a:pt x="5632019" y="3355"/>
                </a:cubicBezTo>
                <a:cubicBezTo>
                  <a:pt x="5722396" y="8671"/>
                  <a:pt x="5816317" y="21075"/>
                  <a:pt x="5876568" y="35252"/>
                </a:cubicBezTo>
                <a:cubicBezTo>
                  <a:pt x="5936819" y="49429"/>
                  <a:pt x="5959856" y="38796"/>
                  <a:pt x="5993526" y="88415"/>
                </a:cubicBezTo>
                <a:cubicBezTo>
                  <a:pt x="6027196" y="138034"/>
                  <a:pt x="6067954" y="274485"/>
                  <a:pt x="6078587" y="332964"/>
                </a:cubicBezTo>
                <a:cubicBezTo>
                  <a:pt x="6089220" y="391443"/>
                  <a:pt x="6085675" y="419797"/>
                  <a:pt x="6057322" y="439290"/>
                </a:cubicBezTo>
                <a:cubicBezTo>
                  <a:pt x="6028969" y="458783"/>
                  <a:pt x="5952768" y="448150"/>
                  <a:pt x="5908466" y="449922"/>
                </a:cubicBezTo>
                <a:cubicBezTo>
                  <a:pt x="5864164" y="451694"/>
                  <a:pt x="5805685" y="471187"/>
                  <a:pt x="5791508" y="449922"/>
                </a:cubicBezTo>
                <a:cubicBezTo>
                  <a:pt x="5777331" y="428657"/>
                  <a:pt x="5805685" y="352456"/>
                  <a:pt x="5823406" y="322331"/>
                </a:cubicBezTo>
                <a:cubicBezTo>
                  <a:pt x="5841127" y="292206"/>
                  <a:pt x="5896061" y="302839"/>
                  <a:pt x="5897833" y="269169"/>
                </a:cubicBezTo>
                <a:cubicBezTo>
                  <a:pt x="5899605" y="235499"/>
                  <a:pt x="5885429" y="145122"/>
                  <a:pt x="5834038" y="120313"/>
                </a:cubicBezTo>
                <a:cubicBezTo>
                  <a:pt x="5782647" y="95504"/>
                  <a:pt x="5589489" y="120313"/>
                  <a:pt x="5589489" y="120313"/>
                </a:cubicBezTo>
                <a:lnTo>
                  <a:pt x="4345480" y="120313"/>
                </a:lnTo>
                <a:cubicBezTo>
                  <a:pt x="3983973" y="127401"/>
                  <a:pt x="3688033" y="153983"/>
                  <a:pt x="3420447" y="162843"/>
                </a:cubicBezTo>
                <a:cubicBezTo>
                  <a:pt x="3152861" y="171703"/>
                  <a:pt x="2879959" y="171704"/>
                  <a:pt x="2739964" y="173476"/>
                </a:cubicBezTo>
                <a:cubicBezTo>
                  <a:pt x="2599969" y="175248"/>
                  <a:pt x="2617689" y="159299"/>
                  <a:pt x="2580475" y="173476"/>
                </a:cubicBezTo>
                <a:cubicBezTo>
                  <a:pt x="2543261" y="187653"/>
                  <a:pt x="2546805" y="196513"/>
                  <a:pt x="2516680" y="258536"/>
                </a:cubicBezTo>
                <a:cubicBezTo>
                  <a:pt x="2486555" y="320559"/>
                  <a:pt x="2530857" y="449922"/>
                  <a:pt x="2399722" y="545615"/>
                </a:cubicBezTo>
                <a:cubicBezTo>
                  <a:pt x="2268587" y="641308"/>
                  <a:pt x="1954927" y="775987"/>
                  <a:pt x="1729871" y="832694"/>
                </a:cubicBezTo>
                <a:cubicBezTo>
                  <a:pt x="1504815" y="889401"/>
                  <a:pt x="1320517" y="884085"/>
                  <a:pt x="1049387" y="885857"/>
                </a:cubicBezTo>
                <a:cubicBezTo>
                  <a:pt x="778257" y="887629"/>
                  <a:pt x="274982" y="848643"/>
                  <a:pt x="103089" y="843327"/>
                </a:cubicBezTo>
                <a:cubicBezTo>
                  <a:pt x="-68804" y="838011"/>
                  <a:pt x="28661" y="873452"/>
                  <a:pt x="18029" y="853959"/>
                </a:cubicBezTo>
                <a:cubicBezTo>
                  <a:pt x="7397" y="834466"/>
                  <a:pt x="3852" y="804341"/>
                  <a:pt x="39294" y="726369"/>
                </a:cubicBezTo>
                <a:cubicBezTo>
                  <a:pt x="74736" y="648397"/>
                  <a:pt x="165112" y="458783"/>
                  <a:pt x="230680" y="386127"/>
                </a:cubicBezTo>
                <a:cubicBezTo>
                  <a:pt x="296248" y="313471"/>
                  <a:pt x="319285" y="283346"/>
                  <a:pt x="443331" y="311699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rgbClr val="5B9B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 flipV="1">
            <a:off x="4488810" y="5308668"/>
            <a:ext cx="3405442" cy="271190"/>
          </a:xfrm>
          <a:custGeom>
            <a:avLst/>
            <a:gdLst>
              <a:gd name="connsiteX0" fmla="*/ 3211971 w 3274920"/>
              <a:gd name="connsiteY0" fmla="*/ 4434 h 260796"/>
              <a:gd name="connsiteX1" fmla="*/ 2425162 w 3274920"/>
              <a:gd name="connsiteY1" fmla="*/ 46964 h 260796"/>
              <a:gd name="connsiteX2" fmla="*/ 553832 w 3274920"/>
              <a:gd name="connsiteY2" fmla="*/ 15067 h 260796"/>
              <a:gd name="connsiteX3" fmla="*/ 192325 w 3274920"/>
              <a:gd name="connsiteY3" fmla="*/ 15067 h 260796"/>
              <a:gd name="connsiteX4" fmla="*/ 22204 w 3274920"/>
              <a:gd name="connsiteY4" fmla="*/ 89495 h 260796"/>
              <a:gd name="connsiteX5" fmla="*/ 939 w 3274920"/>
              <a:gd name="connsiteY5" fmla="*/ 248983 h 260796"/>
              <a:gd name="connsiteX6" fmla="*/ 11571 w 3274920"/>
              <a:gd name="connsiteY6" fmla="*/ 248983 h 260796"/>
              <a:gd name="connsiteX7" fmla="*/ 192325 w 3274920"/>
              <a:gd name="connsiteY7" fmla="*/ 248983 h 260796"/>
              <a:gd name="connsiteX8" fmla="*/ 415609 w 3274920"/>
              <a:gd name="connsiteY8" fmla="*/ 238351 h 260796"/>
              <a:gd name="connsiteX9" fmla="*/ 713320 w 3274920"/>
              <a:gd name="connsiteY9" fmla="*/ 195820 h 260796"/>
              <a:gd name="connsiteX10" fmla="*/ 2425162 w 3274920"/>
              <a:gd name="connsiteY10" fmla="*/ 174555 h 260796"/>
              <a:gd name="connsiteX11" fmla="*/ 2924892 w 3274920"/>
              <a:gd name="connsiteY11" fmla="*/ 163923 h 260796"/>
              <a:gd name="connsiteX12" fmla="*/ 3190706 w 3274920"/>
              <a:gd name="connsiteY12" fmla="*/ 174555 h 260796"/>
              <a:gd name="connsiteX13" fmla="*/ 3211971 w 3274920"/>
              <a:gd name="connsiteY13" fmla="*/ 4434 h 2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74920" h="260796">
                <a:moveTo>
                  <a:pt x="3211971" y="4434"/>
                </a:moveTo>
                <a:cubicBezTo>
                  <a:pt x="3084380" y="-16831"/>
                  <a:pt x="2868185" y="45192"/>
                  <a:pt x="2425162" y="46964"/>
                </a:cubicBezTo>
                <a:cubicBezTo>
                  <a:pt x="1982139" y="48736"/>
                  <a:pt x="925971" y="20383"/>
                  <a:pt x="553832" y="15067"/>
                </a:cubicBezTo>
                <a:cubicBezTo>
                  <a:pt x="181692" y="9751"/>
                  <a:pt x="280930" y="2662"/>
                  <a:pt x="192325" y="15067"/>
                </a:cubicBezTo>
                <a:cubicBezTo>
                  <a:pt x="103720" y="27472"/>
                  <a:pt x="54102" y="50509"/>
                  <a:pt x="22204" y="89495"/>
                </a:cubicBezTo>
                <a:cubicBezTo>
                  <a:pt x="-9694" y="128481"/>
                  <a:pt x="2711" y="222402"/>
                  <a:pt x="939" y="248983"/>
                </a:cubicBezTo>
                <a:cubicBezTo>
                  <a:pt x="-833" y="275564"/>
                  <a:pt x="11571" y="248983"/>
                  <a:pt x="11571" y="248983"/>
                </a:cubicBezTo>
                <a:cubicBezTo>
                  <a:pt x="43469" y="248983"/>
                  <a:pt x="124985" y="250755"/>
                  <a:pt x="192325" y="248983"/>
                </a:cubicBezTo>
                <a:cubicBezTo>
                  <a:pt x="259665" y="247211"/>
                  <a:pt x="328776" y="247212"/>
                  <a:pt x="415609" y="238351"/>
                </a:cubicBezTo>
                <a:cubicBezTo>
                  <a:pt x="502442" y="229490"/>
                  <a:pt x="378394" y="206453"/>
                  <a:pt x="713320" y="195820"/>
                </a:cubicBezTo>
                <a:cubicBezTo>
                  <a:pt x="1048245" y="185187"/>
                  <a:pt x="2425162" y="174555"/>
                  <a:pt x="2425162" y="174555"/>
                </a:cubicBezTo>
                <a:lnTo>
                  <a:pt x="2924892" y="163923"/>
                </a:lnTo>
                <a:cubicBezTo>
                  <a:pt x="3052483" y="163923"/>
                  <a:pt x="3139315" y="201136"/>
                  <a:pt x="3190706" y="174555"/>
                </a:cubicBezTo>
                <a:cubicBezTo>
                  <a:pt x="3242097" y="147974"/>
                  <a:pt x="3339562" y="25699"/>
                  <a:pt x="3211971" y="4434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rgbClr val="FF2D2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 flipV="1">
            <a:off x="4484530" y="4693248"/>
            <a:ext cx="5409607" cy="643658"/>
          </a:xfrm>
          <a:custGeom>
            <a:avLst/>
            <a:gdLst>
              <a:gd name="connsiteX0" fmla="*/ 7661 w 5451766"/>
              <a:gd name="connsiteY0" fmla="*/ 3150 h 633798"/>
              <a:gd name="connsiteX1" fmla="*/ 18294 w 5451766"/>
              <a:gd name="connsiteY1" fmla="*/ 141373 h 633798"/>
              <a:gd name="connsiteX2" fmla="*/ 167150 w 5451766"/>
              <a:gd name="connsiteY2" fmla="*/ 279597 h 633798"/>
              <a:gd name="connsiteX3" fmla="*/ 751940 w 5451766"/>
              <a:gd name="connsiteY3" fmla="*/ 300862 h 633798"/>
              <a:gd name="connsiteX4" fmla="*/ 2485047 w 5451766"/>
              <a:gd name="connsiteY4" fmla="*/ 322127 h 633798"/>
              <a:gd name="connsiteX5" fmla="*/ 3218694 w 5451766"/>
              <a:gd name="connsiteY5" fmla="*/ 332759 h 633798"/>
              <a:gd name="connsiteX6" fmla="*/ 3654629 w 5451766"/>
              <a:gd name="connsiteY6" fmla="*/ 449718 h 633798"/>
              <a:gd name="connsiteX7" fmla="*/ 4717884 w 5451766"/>
              <a:gd name="connsiteY7" fmla="*/ 524145 h 633798"/>
              <a:gd name="connsiteX8" fmla="*/ 5270777 w 5451766"/>
              <a:gd name="connsiteY8" fmla="*/ 619838 h 633798"/>
              <a:gd name="connsiteX9" fmla="*/ 5387736 w 5451766"/>
              <a:gd name="connsiteY9" fmla="*/ 598573 h 633798"/>
              <a:gd name="connsiteX10" fmla="*/ 5451531 w 5451766"/>
              <a:gd name="connsiteY10" fmla="*/ 300862 h 633798"/>
              <a:gd name="connsiteX11" fmla="*/ 5366470 w 5451766"/>
              <a:gd name="connsiteY11" fmla="*/ 141373 h 633798"/>
              <a:gd name="connsiteX12" fmla="*/ 5196350 w 5451766"/>
              <a:gd name="connsiteY12" fmla="*/ 205169 h 633798"/>
              <a:gd name="connsiteX13" fmla="*/ 4196889 w 5451766"/>
              <a:gd name="connsiteY13" fmla="*/ 332759 h 633798"/>
              <a:gd name="connsiteX14" fmla="*/ 3612098 w 5451766"/>
              <a:gd name="connsiteY14" fmla="*/ 279597 h 633798"/>
              <a:gd name="connsiteX15" fmla="*/ 3356917 w 5451766"/>
              <a:gd name="connsiteY15" fmla="*/ 173271 h 633798"/>
              <a:gd name="connsiteX16" fmla="*/ 2708331 w 5451766"/>
              <a:gd name="connsiteY16" fmla="*/ 120108 h 633798"/>
              <a:gd name="connsiteX17" fmla="*/ 1336731 w 5451766"/>
              <a:gd name="connsiteY17" fmla="*/ 56313 h 633798"/>
              <a:gd name="connsiteX18" fmla="*/ 666880 w 5451766"/>
              <a:gd name="connsiteY18" fmla="*/ 56313 h 633798"/>
              <a:gd name="connsiteX19" fmla="*/ 486126 w 5451766"/>
              <a:gd name="connsiteY19" fmla="*/ 45680 h 633798"/>
              <a:gd name="connsiteX20" fmla="*/ 369168 w 5451766"/>
              <a:gd name="connsiteY20" fmla="*/ 3150 h 633798"/>
              <a:gd name="connsiteX21" fmla="*/ 167150 w 5451766"/>
              <a:gd name="connsiteY21" fmla="*/ 3150 h 633798"/>
              <a:gd name="connsiteX22" fmla="*/ 7661 w 5451766"/>
              <a:gd name="connsiteY22" fmla="*/ 3150 h 6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1766" h="633798">
                <a:moveTo>
                  <a:pt x="7661" y="3150"/>
                </a:moveTo>
                <a:cubicBezTo>
                  <a:pt x="-314" y="49224"/>
                  <a:pt x="-8288" y="95299"/>
                  <a:pt x="18294" y="141373"/>
                </a:cubicBezTo>
                <a:cubicBezTo>
                  <a:pt x="44876" y="187448"/>
                  <a:pt x="44876" y="253016"/>
                  <a:pt x="167150" y="279597"/>
                </a:cubicBezTo>
                <a:cubicBezTo>
                  <a:pt x="289424" y="306179"/>
                  <a:pt x="751940" y="300862"/>
                  <a:pt x="751940" y="300862"/>
                </a:cubicBezTo>
                <a:lnTo>
                  <a:pt x="2485047" y="322127"/>
                </a:lnTo>
                <a:lnTo>
                  <a:pt x="3218694" y="332759"/>
                </a:lnTo>
                <a:cubicBezTo>
                  <a:pt x="3413624" y="354024"/>
                  <a:pt x="3404764" y="417820"/>
                  <a:pt x="3654629" y="449718"/>
                </a:cubicBezTo>
                <a:cubicBezTo>
                  <a:pt x="3904494" y="481616"/>
                  <a:pt x="4448526" y="495792"/>
                  <a:pt x="4717884" y="524145"/>
                </a:cubicBezTo>
                <a:cubicBezTo>
                  <a:pt x="4987242" y="552498"/>
                  <a:pt x="5159135" y="607433"/>
                  <a:pt x="5270777" y="619838"/>
                </a:cubicBezTo>
                <a:cubicBezTo>
                  <a:pt x="5382419" y="632243"/>
                  <a:pt x="5357610" y="651736"/>
                  <a:pt x="5387736" y="598573"/>
                </a:cubicBezTo>
                <a:cubicBezTo>
                  <a:pt x="5417862" y="545410"/>
                  <a:pt x="5455075" y="377062"/>
                  <a:pt x="5451531" y="300862"/>
                </a:cubicBezTo>
                <a:cubicBezTo>
                  <a:pt x="5447987" y="224662"/>
                  <a:pt x="5409000" y="157322"/>
                  <a:pt x="5366470" y="141373"/>
                </a:cubicBezTo>
                <a:cubicBezTo>
                  <a:pt x="5323940" y="125424"/>
                  <a:pt x="5391280" y="173271"/>
                  <a:pt x="5196350" y="205169"/>
                </a:cubicBezTo>
                <a:cubicBezTo>
                  <a:pt x="5001420" y="237067"/>
                  <a:pt x="4460931" y="320354"/>
                  <a:pt x="4196889" y="332759"/>
                </a:cubicBezTo>
                <a:cubicBezTo>
                  <a:pt x="3932847" y="345164"/>
                  <a:pt x="3752093" y="306178"/>
                  <a:pt x="3612098" y="279597"/>
                </a:cubicBezTo>
                <a:cubicBezTo>
                  <a:pt x="3472103" y="253016"/>
                  <a:pt x="3507545" y="199853"/>
                  <a:pt x="3356917" y="173271"/>
                </a:cubicBezTo>
                <a:cubicBezTo>
                  <a:pt x="3206289" y="146689"/>
                  <a:pt x="3045029" y="139601"/>
                  <a:pt x="2708331" y="120108"/>
                </a:cubicBezTo>
                <a:cubicBezTo>
                  <a:pt x="2371633" y="100615"/>
                  <a:pt x="1676973" y="66945"/>
                  <a:pt x="1336731" y="56313"/>
                </a:cubicBezTo>
                <a:cubicBezTo>
                  <a:pt x="996489" y="45681"/>
                  <a:pt x="808647" y="58085"/>
                  <a:pt x="666880" y="56313"/>
                </a:cubicBezTo>
                <a:cubicBezTo>
                  <a:pt x="525113" y="54541"/>
                  <a:pt x="535745" y="54541"/>
                  <a:pt x="486126" y="45680"/>
                </a:cubicBezTo>
                <a:cubicBezTo>
                  <a:pt x="436507" y="36820"/>
                  <a:pt x="422331" y="10238"/>
                  <a:pt x="369168" y="3150"/>
                </a:cubicBezTo>
                <a:cubicBezTo>
                  <a:pt x="316005" y="-3938"/>
                  <a:pt x="167150" y="3150"/>
                  <a:pt x="167150" y="3150"/>
                </a:cubicBezTo>
                <a:lnTo>
                  <a:pt x="7661" y="3150"/>
                </a:lnTo>
                <a:close/>
              </a:path>
            </a:pathLst>
          </a:custGeom>
          <a:gradFill>
            <a:gsLst>
              <a:gs pos="100000">
                <a:srgbClr val="FF7171"/>
              </a:gs>
              <a:gs pos="0">
                <a:srgbClr val="FF2D2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88" grpId="0" animBg="1"/>
      <p:bldP spid="135" grpId="0" animBg="1"/>
      <p:bldP spid="158" grpId="0" animBg="1"/>
      <p:bldP spid="112" grpId="0"/>
      <p:bldP spid="20" grpId="0" animBg="1"/>
      <p:bldP spid="120" grpId="0" animBg="1"/>
      <p:bldP spid="59" grpId="0"/>
      <p:bldP spid="122" grpId="0"/>
      <p:bldP spid="123" grpId="0"/>
      <p:bldP spid="124" grpId="0"/>
      <p:bldP spid="125" grpId="0"/>
      <p:bldP spid="162" grpId="0"/>
      <p:bldP spid="168" grpId="0"/>
      <p:bldP spid="170" grpId="0"/>
      <p:bldP spid="171" grpId="0"/>
      <p:bldP spid="113" grpId="0"/>
      <p:bldP spid="65" grpId="0" animBg="1"/>
      <p:bldP spid="66" grpId="0" animBg="1"/>
      <p:bldP spid="67" grpId="0" animBg="1"/>
      <p:bldP spid="121" grpId="0" animBg="1"/>
      <p:bldP spid="156" grpId="0" animBg="1"/>
      <p:bldP spid="16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2" y="263002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BACKUP SLIDES </a:t>
            </a:r>
            <a:endParaRPr lang="en-US" sz="6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87BC-260B-4DD7-9A92-643C8C9A59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" y="0"/>
            <a:ext cx="10515600" cy="1325563"/>
          </a:xfrm>
        </p:spPr>
        <p:txBody>
          <a:bodyPr/>
          <a:lstStyle/>
          <a:p>
            <a:r>
              <a:rPr lang="en-US" dirty="0" smtClean="0"/>
              <a:t>Methane: Delivery Verification (Detail)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0515600" cy="4286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Verify methane delivery within error bounds (CPR 3)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77544" y="3212220"/>
            <a:ext cx="1248789" cy="18981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664816" y="4204367"/>
            <a:ext cx="9819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327645" y="3850153"/>
            <a:ext cx="237808" cy="122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565453" y="3850153"/>
            <a:ext cx="66589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 descr="https://lh5.googleusercontent.com/K9FMnpVQ7gd6LHkhUZlBbRYvR1TtODmKNagdKT6suFZs2Jkw0DVjrHz3iWddigzGYstOQtWBTA__hgY6aGGXb7BropgYqxpSBVgpBYUOKalNs2BkdvupTLv4hJQGnTIqDuALI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91" y="2353255"/>
            <a:ext cx="2644857" cy="14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lh5.googleusercontent.com/K9FMnpVQ7gd6LHkhUZlBbRYvR1TtODmKNagdKT6suFZs2Jkw0DVjrHz3iWddigzGYstOQtWBTA__hgY6aGGXb7BropgYqxpSBVgpBYUOKalNs2BkdvupTLv4hJQGnTIqDuALI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54" y="3451171"/>
            <a:ext cx="2376912" cy="13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s://lh3.googleusercontent.com/jzZEA1_sp4DQ3VRPhZzK4FFZvIiQ5_AL3K3LtdGkTfc2ufRgu4l2t47_xhfZEAad4Dl-B3k-uvRXodvc4vOAQoFvYkQvS_h1LuRZ5YG-HOXLs6rlEzpqHfrFX7xfsTHT0Gf_j5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42" y="3268003"/>
            <a:ext cx="2526390" cy="16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 84"/>
          <p:cNvSpPr/>
          <p:nvPr/>
        </p:nvSpPr>
        <p:spPr>
          <a:xfrm>
            <a:off x="7432300" y="4016450"/>
            <a:ext cx="710143" cy="401403"/>
          </a:xfrm>
          <a:custGeom>
            <a:avLst/>
            <a:gdLst>
              <a:gd name="connsiteX0" fmla="*/ 0 w 472965"/>
              <a:gd name="connsiteY0" fmla="*/ 425669 h 425669"/>
              <a:gd name="connsiteX1" fmla="*/ 0 w 472965"/>
              <a:gd name="connsiteY1" fmla="*/ 0 h 425669"/>
              <a:gd name="connsiteX2" fmla="*/ 472965 w 472965"/>
              <a:gd name="connsiteY2" fmla="*/ 425669 h 425669"/>
              <a:gd name="connsiteX3" fmla="*/ 472965 w 472965"/>
              <a:gd name="connsiteY3" fmla="*/ 31531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65" h="425669">
                <a:moveTo>
                  <a:pt x="0" y="425669"/>
                </a:moveTo>
                <a:lnTo>
                  <a:pt x="0" y="0"/>
                </a:lnTo>
                <a:lnTo>
                  <a:pt x="472965" y="425669"/>
                </a:lnTo>
                <a:lnTo>
                  <a:pt x="472965" y="3153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774409" y="4220598"/>
            <a:ext cx="940219" cy="180622"/>
            <a:chOff x="9298236" y="4627650"/>
            <a:chExt cx="572877" cy="219456"/>
          </a:xfrm>
        </p:grpSpPr>
        <p:sp>
          <p:nvSpPr>
            <p:cNvPr id="58" name="Rectangle 57"/>
            <p:cNvSpPr/>
            <p:nvPr/>
          </p:nvSpPr>
          <p:spPr>
            <a:xfrm>
              <a:off x="9298236" y="4627650"/>
              <a:ext cx="215396" cy="2194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Flowchart: Merge 58"/>
            <p:cNvSpPr/>
            <p:nvPr/>
          </p:nvSpPr>
          <p:spPr>
            <a:xfrm rot="5400000">
              <a:off x="9623516" y="4552104"/>
              <a:ext cx="137713" cy="357481"/>
            </a:xfrm>
            <a:prstGeom prst="flowChartMerg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H="1">
            <a:off x="9151444" y="4310908"/>
            <a:ext cx="6136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9774456" y="3929547"/>
            <a:ext cx="940219" cy="180622"/>
            <a:chOff x="9298236" y="4627650"/>
            <a:chExt cx="572877" cy="219456"/>
          </a:xfrm>
        </p:grpSpPr>
        <p:sp>
          <p:nvSpPr>
            <p:cNvPr id="62" name="Rectangle 61"/>
            <p:cNvSpPr/>
            <p:nvPr/>
          </p:nvSpPr>
          <p:spPr>
            <a:xfrm>
              <a:off x="9298236" y="4627650"/>
              <a:ext cx="215396" cy="2194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Flowchart: Merge 62"/>
            <p:cNvSpPr/>
            <p:nvPr/>
          </p:nvSpPr>
          <p:spPr>
            <a:xfrm rot="5400000">
              <a:off x="9623516" y="4552104"/>
              <a:ext cx="137713" cy="357481"/>
            </a:xfrm>
            <a:prstGeom prst="flowChartMerg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H="1">
            <a:off x="9151491" y="4019857"/>
            <a:ext cx="6136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9788291" y="3638496"/>
            <a:ext cx="940219" cy="180622"/>
            <a:chOff x="9298236" y="4627650"/>
            <a:chExt cx="572877" cy="219456"/>
          </a:xfrm>
        </p:grpSpPr>
        <p:sp>
          <p:nvSpPr>
            <p:cNvPr id="66" name="Rectangle 65"/>
            <p:cNvSpPr/>
            <p:nvPr/>
          </p:nvSpPr>
          <p:spPr>
            <a:xfrm>
              <a:off x="9298236" y="4627650"/>
              <a:ext cx="215396" cy="2194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Flowchart: Merge 66"/>
            <p:cNvSpPr/>
            <p:nvPr/>
          </p:nvSpPr>
          <p:spPr>
            <a:xfrm rot="5400000">
              <a:off x="9623516" y="4552104"/>
              <a:ext cx="137713" cy="357481"/>
            </a:xfrm>
            <a:prstGeom prst="flowChartMerg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H="1">
            <a:off x="9165324" y="3728806"/>
            <a:ext cx="6136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9769719" y="4755355"/>
            <a:ext cx="940219" cy="180622"/>
            <a:chOff x="9298236" y="4627650"/>
            <a:chExt cx="572877" cy="219456"/>
          </a:xfrm>
        </p:grpSpPr>
        <p:sp>
          <p:nvSpPr>
            <p:cNvPr id="70" name="Rectangle 69"/>
            <p:cNvSpPr/>
            <p:nvPr/>
          </p:nvSpPr>
          <p:spPr>
            <a:xfrm>
              <a:off x="9298236" y="4627650"/>
              <a:ext cx="215396" cy="2194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Flowchart: Merge 70"/>
            <p:cNvSpPr/>
            <p:nvPr/>
          </p:nvSpPr>
          <p:spPr>
            <a:xfrm rot="5400000">
              <a:off x="9623516" y="4552104"/>
              <a:ext cx="137713" cy="357481"/>
            </a:xfrm>
            <a:prstGeom prst="flowChartMerg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72" name="Straight Connector 71"/>
          <p:cNvCxnSpPr/>
          <p:nvPr/>
        </p:nvCxnSpPr>
        <p:spPr>
          <a:xfrm flipH="1">
            <a:off x="9146752" y="4845665"/>
            <a:ext cx="6136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9781322" y="4464305"/>
            <a:ext cx="940219" cy="180622"/>
            <a:chOff x="9298236" y="4627650"/>
            <a:chExt cx="572877" cy="219456"/>
          </a:xfrm>
        </p:grpSpPr>
        <p:sp>
          <p:nvSpPr>
            <p:cNvPr id="74" name="Rectangle 73"/>
            <p:cNvSpPr/>
            <p:nvPr/>
          </p:nvSpPr>
          <p:spPr>
            <a:xfrm>
              <a:off x="9298236" y="4627650"/>
              <a:ext cx="215396" cy="2194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Flowchart: Merge 74"/>
            <p:cNvSpPr/>
            <p:nvPr/>
          </p:nvSpPr>
          <p:spPr>
            <a:xfrm rot="5400000">
              <a:off x="9623516" y="4552104"/>
              <a:ext cx="137713" cy="357481"/>
            </a:xfrm>
            <a:prstGeom prst="flowChartMerg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76" name="Straight Connector 75"/>
          <p:cNvCxnSpPr/>
          <p:nvPr/>
        </p:nvCxnSpPr>
        <p:spPr>
          <a:xfrm flipH="1">
            <a:off x="9158357" y="4554615"/>
            <a:ext cx="6136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9768023" y="3383452"/>
            <a:ext cx="955143" cy="180622"/>
            <a:chOff x="9298236" y="4627650"/>
            <a:chExt cx="581970" cy="219456"/>
          </a:xfrm>
        </p:grpSpPr>
        <p:sp>
          <p:nvSpPr>
            <p:cNvPr id="78" name="Rectangle 77"/>
            <p:cNvSpPr/>
            <p:nvPr/>
          </p:nvSpPr>
          <p:spPr>
            <a:xfrm>
              <a:off x="9298236" y="4627650"/>
              <a:ext cx="215396" cy="2194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Flowchart: Merge 78"/>
            <p:cNvSpPr/>
            <p:nvPr/>
          </p:nvSpPr>
          <p:spPr>
            <a:xfrm rot="5400000">
              <a:off x="9632609" y="4552104"/>
              <a:ext cx="137713" cy="357481"/>
            </a:xfrm>
            <a:prstGeom prst="flowChartMerg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80" name="Straight Connector 79"/>
          <p:cNvCxnSpPr/>
          <p:nvPr/>
        </p:nvCxnSpPr>
        <p:spPr>
          <a:xfrm flipH="1">
            <a:off x="9145061" y="3473762"/>
            <a:ext cx="6136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8849567" y="3411714"/>
            <a:ext cx="352016" cy="153218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1" name="Straight Connector 90"/>
          <p:cNvCxnSpPr/>
          <p:nvPr/>
        </p:nvCxnSpPr>
        <p:spPr>
          <a:xfrm>
            <a:off x="4354616" y="3212220"/>
            <a:ext cx="11403" cy="10366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867859" y="4226676"/>
            <a:ext cx="174600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6805584" y="4226676"/>
            <a:ext cx="634798" cy="7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8139424" y="4215720"/>
            <a:ext cx="6773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667488" y="4679146"/>
            <a:ext cx="192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Shutoff Solenoid</a:t>
            </a:r>
            <a:endParaRPr lang="en-US" sz="2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524157" y="4461685"/>
            <a:ext cx="227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Flow Controller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355633" y="4437946"/>
            <a:ext cx="120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Valve</a:t>
            </a:r>
            <a:endParaRPr lang="en-US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376626" y="2532946"/>
            <a:ext cx="309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Pressure Relief Valve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745859" y="2903606"/>
            <a:ext cx="309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Fuel Injectors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680267" y="4667933"/>
            <a:ext cx="23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Methane Cylinder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9872819" y="5581163"/>
            <a:ext cx="209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Pressure Vessel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endCxn id="78" idx="0"/>
          </p:cNvCxnSpPr>
          <p:nvPr/>
        </p:nvCxnSpPr>
        <p:spPr>
          <a:xfrm>
            <a:off x="9585425" y="3194049"/>
            <a:ext cx="359355" cy="1894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4" idx="0"/>
            <a:endCxn id="9" idx="2"/>
          </p:cNvCxnSpPr>
          <p:nvPr/>
        </p:nvCxnSpPr>
        <p:spPr>
          <a:xfrm flipV="1">
            <a:off x="10921461" y="5110407"/>
            <a:ext cx="180478" cy="4707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Picture 4" descr="https://lh5.googleusercontent.com/K9FMnpVQ7gd6LHkhUZlBbRYvR1TtODmKNagdKT6suFZs2Jkw0DVjrHz3iWddigzGYstOQtWBTA__hgY6aGGXb7BropgYqxpSBVgpBYUOKalNs2BkdvupTLv4hJQGnTIqDuALI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94" y="2315731"/>
            <a:ext cx="1516513" cy="8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91"/>
          <p:cNvCxnSpPr/>
          <p:nvPr/>
        </p:nvCxnSpPr>
        <p:spPr>
          <a:xfrm>
            <a:off x="11094600" y="2812267"/>
            <a:ext cx="7338" cy="405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039179" y="1322830"/>
            <a:ext cx="2365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Relief Valve at operational engine pressure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4786033" y="1933063"/>
            <a:ext cx="113217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Manual Control</a:t>
            </a:r>
            <a:endParaRPr lang="en-US" sz="24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5425789" y="2903606"/>
            <a:ext cx="624491" cy="763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5400000">
            <a:off x="740820" y="3805377"/>
            <a:ext cx="1231016" cy="601942"/>
            <a:chOff x="3985260" y="5676820"/>
            <a:chExt cx="1050394" cy="484238"/>
          </a:xfrm>
          <a:solidFill>
            <a:schemeClr val="bg1"/>
          </a:solidFill>
        </p:grpSpPr>
        <p:sp>
          <p:nvSpPr>
            <p:cNvPr id="96" name="Flowchart: Terminator 95"/>
            <p:cNvSpPr/>
            <p:nvPr/>
          </p:nvSpPr>
          <p:spPr>
            <a:xfrm>
              <a:off x="3985260" y="5841707"/>
              <a:ext cx="381000" cy="152400"/>
            </a:xfrm>
            <a:prstGeom prst="flowChartTerminato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4175761" y="5676820"/>
              <a:ext cx="859893" cy="484238"/>
            </a:xfrm>
            <a:prstGeom prst="flowChartTerminato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V="1">
            <a:off x="6218171" y="2920016"/>
            <a:ext cx="1178113" cy="857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776376" y="1933063"/>
            <a:ext cx="145497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Flowrate Delivered</a:t>
            </a:r>
            <a:endParaRPr lang="en-US" sz="2400" dirty="0"/>
          </a:p>
        </p:txBody>
      </p:sp>
      <p:pic>
        <p:nvPicPr>
          <p:cNvPr id="99" name="Picture 2" descr="http://i368.photobucket.com/albums/oo129/craziiboo4eva/fan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461" y="2495916"/>
            <a:ext cx="776118" cy="8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4" grpId="0"/>
      <p:bldP spid="93" grpId="0"/>
      <p:bldP spid="94" grpId="0" animBg="1"/>
      <p:bldP spid="94" grpId="1" animBg="1"/>
      <p:bldP spid="9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212363" y="5244882"/>
            <a:ext cx="3907936" cy="495300"/>
          </a:xfrm>
          <a:prstGeom prst="rect">
            <a:avLst/>
          </a:prstGeom>
          <a:gradFill flip="none" rotWithShape="1">
            <a:gsLst>
              <a:gs pos="5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Thermocouple Input Software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5608" cy="4351338"/>
          </a:xfrm>
        </p:spPr>
        <p:txBody>
          <a:bodyPr/>
          <a:lstStyle/>
          <a:p>
            <a:r>
              <a:rPr lang="en-US" dirty="0" smtClean="0"/>
              <a:t>Connect SPI interface to pins C4 throughC7</a:t>
            </a:r>
          </a:p>
          <a:p>
            <a:pPr lvl="1"/>
            <a:r>
              <a:rPr lang="en-US" dirty="0" smtClean="0"/>
              <a:t>Temperature transmitted through SPI bus from ESB</a:t>
            </a:r>
          </a:p>
          <a:p>
            <a:pPr lvl="1"/>
            <a:r>
              <a:rPr lang="en-US" dirty="0" smtClean="0"/>
              <a:t>Interrupt based. </a:t>
            </a:r>
          </a:p>
          <a:p>
            <a:pPr lvl="1"/>
            <a:r>
              <a:rPr lang="en-US" dirty="0" smtClean="0"/>
              <a:t>Runs continuously</a:t>
            </a:r>
          </a:p>
          <a:p>
            <a:r>
              <a:rPr lang="en-US" dirty="0" smtClean="0"/>
              <a:t>EGT used to regulate engine safety – 700</a:t>
            </a:r>
            <a:r>
              <a:rPr lang="en-US" baseline="30000" dirty="0" smtClean="0"/>
              <a:t>o</a:t>
            </a:r>
            <a:r>
              <a:rPr lang="en-US" dirty="0" smtClean="0"/>
              <a:t> max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73" t="1322" r="2591" b="3524"/>
          <a:stretch>
            <a:fillRect/>
          </a:stretch>
        </p:blipFill>
        <p:spPr bwMode="auto">
          <a:xfrm rot="5400000">
            <a:off x="5836724" y="1914346"/>
            <a:ext cx="5465064" cy="39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533889" y="3803905"/>
            <a:ext cx="1442025" cy="586937"/>
          </a:xfrm>
          <a:prstGeom prst="roundRect">
            <a:avLst>
              <a:gd name="adj" fmla="val 19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/>
          <p:cNvSpPr/>
          <p:nvPr/>
        </p:nvSpPr>
        <p:spPr>
          <a:xfrm>
            <a:off x="10612535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/>
          <p:cNvSpPr/>
          <p:nvPr/>
        </p:nvSpPr>
        <p:spPr>
          <a:xfrm>
            <a:off x="11453323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0700787" y="4013664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00787" y="4058336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V="1">
            <a:off x="10751874" y="4025358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1565248" y="4009681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565249" y="4054353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11616335" y="4021375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10977793" y="4201114"/>
            <a:ext cx="554212" cy="14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070078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1087454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11490459" y="385700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11664218" y="385104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11173101" y="3975219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rapezoid 19"/>
          <p:cNvSpPr/>
          <p:nvPr/>
        </p:nvSpPr>
        <p:spPr>
          <a:xfrm>
            <a:off x="11143952" y="3649650"/>
            <a:ext cx="181689" cy="154254"/>
          </a:xfrm>
          <a:prstGeom prst="trapezoid">
            <a:avLst>
              <a:gd name="adj" fmla="val 53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rapezoid 20"/>
          <p:cNvSpPr/>
          <p:nvPr/>
        </p:nvSpPr>
        <p:spPr>
          <a:xfrm>
            <a:off x="11170525" y="3419318"/>
            <a:ext cx="125971" cy="234475"/>
          </a:xfrm>
          <a:prstGeom prst="trapezoid">
            <a:avLst>
              <a:gd name="adj" fmla="val 195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2" name="Group 73"/>
          <p:cNvGrpSpPr/>
          <p:nvPr/>
        </p:nvGrpSpPr>
        <p:grpSpPr>
          <a:xfrm>
            <a:off x="10730023" y="3207081"/>
            <a:ext cx="723300" cy="399853"/>
            <a:chOff x="8249958" y="4757441"/>
            <a:chExt cx="267987" cy="327283"/>
          </a:xfrm>
        </p:grpSpPr>
        <p:sp>
          <p:nvSpPr>
            <p:cNvPr id="23" name="Block Arc 22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77"/>
          <p:cNvGrpSpPr/>
          <p:nvPr/>
        </p:nvGrpSpPr>
        <p:grpSpPr>
          <a:xfrm flipH="1">
            <a:off x="11058160" y="3209125"/>
            <a:ext cx="667755" cy="399853"/>
            <a:chOff x="8249958" y="4757441"/>
            <a:chExt cx="267987" cy="327283"/>
          </a:xfrm>
        </p:grpSpPr>
        <p:sp>
          <p:nvSpPr>
            <p:cNvPr id="27" name="Block Arc 26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510016" y="2414016"/>
            <a:ext cx="719328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0" y="5244882"/>
            <a:ext cx="6218980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Feb 20        2 Hours Remaining         Feb 28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321040" y="5443728"/>
            <a:ext cx="719328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212363" y="5244882"/>
            <a:ext cx="3907936" cy="495300"/>
          </a:xfrm>
          <a:prstGeom prst="rect">
            <a:avLst/>
          </a:prstGeom>
          <a:gradFill flip="none" rotWithShape="1">
            <a:gsLst>
              <a:gs pos="5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45952" cy="1325563"/>
          </a:xfrm>
        </p:spPr>
        <p:txBody>
          <a:bodyPr/>
          <a:lstStyle/>
          <a:p>
            <a:r>
              <a:rPr lang="en-US" dirty="0" smtClean="0"/>
              <a:t>Mass Flow Controller Output Software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5608" cy="4351338"/>
          </a:xfrm>
        </p:spPr>
        <p:txBody>
          <a:bodyPr/>
          <a:lstStyle/>
          <a:p>
            <a:r>
              <a:rPr lang="en-US" dirty="0" smtClean="0"/>
              <a:t>Connect through RX/TX on pins C2, C3 </a:t>
            </a:r>
          </a:p>
          <a:p>
            <a:pPr lvl="1"/>
            <a:r>
              <a:rPr lang="en-US" dirty="0" smtClean="0"/>
              <a:t>Mass flow data transmitted via   RS-232 communication protocol</a:t>
            </a:r>
          </a:p>
          <a:p>
            <a:pPr lvl="1"/>
            <a:r>
              <a:rPr lang="en-US" dirty="0" smtClean="0"/>
              <a:t>Function based</a:t>
            </a:r>
          </a:p>
          <a:p>
            <a:pPr lvl="1"/>
            <a:r>
              <a:rPr lang="en-US" dirty="0" smtClean="0"/>
              <a:t>Runs only when called</a:t>
            </a:r>
          </a:p>
          <a:p>
            <a:r>
              <a:rPr lang="en-US" dirty="0" smtClean="0"/>
              <a:t>Mass flow used to control the engine throttle level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73" t="1322" r="2591" b="3524"/>
          <a:stretch>
            <a:fillRect/>
          </a:stretch>
        </p:blipFill>
        <p:spPr bwMode="auto">
          <a:xfrm rot="5400000">
            <a:off x="5836724" y="1914346"/>
            <a:ext cx="5465064" cy="39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533889" y="3803905"/>
            <a:ext cx="1442025" cy="586937"/>
          </a:xfrm>
          <a:prstGeom prst="roundRect">
            <a:avLst>
              <a:gd name="adj" fmla="val 19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/>
          <p:cNvSpPr/>
          <p:nvPr/>
        </p:nvSpPr>
        <p:spPr>
          <a:xfrm>
            <a:off x="10612535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/>
          <p:cNvSpPr/>
          <p:nvPr/>
        </p:nvSpPr>
        <p:spPr>
          <a:xfrm>
            <a:off x="11453323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0700787" y="4013664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00787" y="4058336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V="1">
            <a:off x="10751874" y="4025358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1565248" y="4009681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565249" y="4054353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11616335" y="4021375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10977793" y="4201114"/>
            <a:ext cx="554212" cy="14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070078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1087454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11490459" y="385700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11664218" y="385104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11173101" y="3975219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rapezoid 19"/>
          <p:cNvSpPr/>
          <p:nvPr/>
        </p:nvSpPr>
        <p:spPr>
          <a:xfrm>
            <a:off x="11143952" y="3649650"/>
            <a:ext cx="181689" cy="154254"/>
          </a:xfrm>
          <a:prstGeom prst="trapezoid">
            <a:avLst>
              <a:gd name="adj" fmla="val 53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rapezoid 20"/>
          <p:cNvSpPr/>
          <p:nvPr/>
        </p:nvSpPr>
        <p:spPr>
          <a:xfrm>
            <a:off x="11170525" y="3419318"/>
            <a:ext cx="125971" cy="234475"/>
          </a:xfrm>
          <a:prstGeom prst="trapezoid">
            <a:avLst>
              <a:gd name="adj" fmla="val 195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2" name="Group 73"/>
          <p:cNvGrpSpPr/>
          <p:nvPr/>
        </p:nvGrpSpPr>
        <p:grpSpPr>
          <a:xfrm>
            <a:off x="10730023" y="3207081"/>
            <a:ext cx="723300" cy="399853"/>
            <a:chOff x="8249958" y="4757441"/>
            <a:chExt cx="267987" cy="327283"/>
          </a:xfrm>
        </p:grpSpPr>
        <p:sp>
          <p:nvSpPr>
            <p:cNvPr id="23" name="Block Arc 22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77"/>
          <p:cNvGrpSpPr/>
          <p:nvPr/>
        </p:nvGrpSpPr>
        <p:grpSpPr>
          <a:xfrm flipH="1">
            <a:off x="11058160" y="3209125"/>
            <a:ext cx="667755" cy="399853"/>
            <a:chOff x="8249958" y="4757441"/>
            <a:chExt cx="267987" cy="327283"/>
          </a:xfrm>
        </p:grpSpPr>
        <p:sp>
          <p:nvSpPr>
            <p:cNvPr id="27" name="Block Arc 26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607296" y="3925824"/>
            <a:ext cx="719328" cy="548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0" y="5244882"/>
            <a:ext cx="6218980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Feb 20        2 Hours Remaining         Feb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212363" y="5244882"/>
            <a:ext cx="3907936" cy="495300"/>
          </a:xfrm>
          <a:prstGeom prst="rect">
            <a:avLst/>
          </a:prstGeom>
          <a:gradFill flip="none" rotWithShape="1">
            <a:gsLst>
              <a:gs pos="5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RC Controller Software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5608" cy="4351338"/>
          </a:xfrm>
        </p:spPr>
        <p:txBody>
          <a:bodyPr/>
          <a:lstStyle/>
          <a:p>
            <a:r>
              <a:rPr lang="en-US" dirty="0" smtClean="0"/>
              <a:t>Connect RC Receiver to pin D3 </a:t>
            </a:r>
          </a:p>
          <a:p>
            <a:pPr lvl="1"/>
            <a:r>
              <a:rPr lang="en-US" dirty="0" smtClean="0"/>
              <a:t>D3 – RC Throttle Input</a:t>
            </a:r>
          </a:p>
          <a:p>
            <a:pPr lvl="1"/>
            <a:r>
              <a:rPr lang="en-US" dirty="0" smtClean="0"/>
              <a:t>Interrupt Based</a:t>
            </a:r>
          </a:p>
          <a:p>
            <a:r>
              <a:rPr lang="en-US" dirty="0" smtClean="0"/>
              <a:t>Throttle input used to set the mass flow controller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73" t="1322" r="2591" b="3524"/>
          <a:stretch>
            <a:fillRect/>
          </a:stretch>
        </p:blipFill>
        <p:spPr bwMode="auto">
          <a:xfrm rot="5400000">
            <a:off x="5836724" y="1914346"/>
            <a:ext cx="5465064" cy="39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533889" y="3803905"/>
            <a:ext cx="1442025" cy="586937"/>
          </a:xfrm>
          <a:prstGeom prst="roundRect">
            <a:avLst>
              <a:gd name="adj" fmla="val 19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/>
          <p:cNvSpPr/>
          <p:nvPr/>
        </p:nvSpPr>
        <p:spPr>
          <a:xfrm>
            <a:off x="10612535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/>
          <p:cNvSpPr/>
          <p:nvPr/>
        </p:nvSpPr>
        <p:spPr>
          <a:xfrm>
            <a:off x="11453323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0700787" y="4013664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00787" y="4058336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V="1">
            <a:off x="10751874" y="4025358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1565248" y="4009681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565249" y="4054353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11616335" y="4021375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10977793" y="4201114"/>
            <a:ext cx="554212" cy="14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070078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1087454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11490459" y="385700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11664218" y="385104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11173101" y="3975219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rapezoid 19"/>
          <p:cNvSpPr/>
          <p:nvPr/>
        </p:nvSpPr>
        <p:spPr>
          <a:xfrm>
            <a:off x="11143952" y="3649650"/>
            <a:ext cx="181689" cy="154254"/>
          </a:xfrm>
          <a:prstGeom prst="trapezoid">
            <a:avLst>
              <a:gd name="adj" fmla="val 53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rapezoid 20"/>
          <p:cNvSpPr/>
          <p:nvPr/>
        </p:nvSpPr>
        <p:spPr>
          <a:xfrm>
            <a:off x="11170525" y="3419318"/>
            <a:ext cx="125971" cy="234475"/>
          </a:xfrm>
          <a:prstGeom prst="trapezoid">
            <a:avLst>
              <a:gd name="adj" fmla="val 195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2" name="Group 73"/>
          <p:cNvGrpSpPr/>
          <p:nvPr/>
        </p:nvGrpSpPr>
        <p:grpSpPr>
          <a:xfrm>
            <a:off x="10730023" y="3207081"/>
            <a:ext cx="723300" cy="399853"/>
            <a:chOff x="8249958" y="4757441"/>
            <a:chExt cx="267987" cy="327283"/>
          </a:xfrm>
        </p:grpSpPr>
        <p:sp>
          <p:nvSpPr>
            <p:cNvPr id="23" name="Block Arc 22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77"/>
          <p:cNvGrpSpPr/>
          <p:nvPr/>
        </p:nvGrpSpPr>
        <p:grpSpPr>
          <a:xfrm flipH="1">
            <a:off x="11058160" y="3209125"/>
            <a:ext cx="667755" cy="399853"/>
            <a:chOff x="8249958" y="4757441"/>
            <a:chExt cx="267987" cy="327283"/>
          </a:xfrm>
        </p:grpSpPr>
        <p:sp>
          <p:nvSpPr>
            <p:cNvPr id="27" name="Block Arc 26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960864" y="2255520"/>
            <a:ext cx="719328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405872" y="3182112"/>
            <a:ext cx="1627632" cy="1286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0" y="5244882"/>
            <a:ext cx="6218980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Feb 20        2 Hours Remaining         Feb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212363" y="5244882"/>
            <a:ext cx="3907936" cy="495300"/>
          </a:xfrm>
          <a:prstGeom prst="rect">
            <a:avLst/>
          </a:prstGeom>
          <a:gradFill flip="none" rotWithShape="1">
            <a:gsLst>
              <a:gs pos="5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RPM Input Software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5608" cy="4351338"/>
          </a:xfrm>
        </p:spPr>
        <p:txBody>
          <a:bodyPr/>
          <a:lstStyle/>
          <a:p>
            <a:r>
              <a:rPr lang="en-US" dirty="0" smtClean="0"/>
              <a:t>Connect RPM input to pin A6</a:t>
            </a:r>
          </a:p>
          <a:p>
            <a:pPr lvl="1"/>
            <a:r>
              <a:rPr lang="en-US" dirty="0" smtClean="0"/>
              <a:t>Interrupt based</a:t>
            </a:r>
          </a:p>
          <a:p>
            <a:pPr lvl="1"/>
            <a:r>
              <a:rPr lang="en-US" dirty="0" smtClean="0"/>
              <a:t>Must run continuously</a:t>
            </a:r>
          </a:p>
          <a:p>
            <a:r>
              <a:rPr lang="en-US" dirty="0" smtClean="0"/>
              <a:t>RPM used to regulate engine safety – 130,000 max</a:t>
            </a:r>
          </a:p>
          <a:p>
            <a:r>
              <a:rPr lang="en-US" dirty="0" smtClean="0"/>
              <a:t>RPM used to regulate the lubrication flow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73" t="1322" r="2591" b="3524"/>
          <a:stretch>
            <a:fillRect/>
          </a:stretch>
        </p:blipFill>
        <p:spPr bwMode="auto">
          <a:xfrm rot="5400000">
            <a:off x="5836724" y="1914346"/>
            <a:ext cx="5465064" cy="39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533889" y="3803905"/>
            <a:ext cx="1442025" cy="586937"/>
          </a:xfrm>
          <a:prstGeom prst="roundRect">
            <a:avLst>
              <a:gd name="adj" fmla="val 19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/>
          <p:cNvSpPr/>
          <p:nvPr/>
        </p:nvSpPr>
        <p:spPr>
          <a:xfrm>
            <a:off x="10612535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/>
          <p:cNvSpPr/>
          <p:nvPr/>
        </p:nvSpPr>
        <p:spPr>
          <a:xfrm>
            <a:off x="11453323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0700787" y="4013664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00787" y="4058336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V="1">
            <a:off x="10751874" y="4025358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1565248" y="4009681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565249" y="4054353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11616335" y="4021375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10977793" y="4201114"/>
            <a:ext cx="554212" cy="14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070078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1087454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11490459" y="385700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11664218" y="385104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11173101" y="3975219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rapezoid 19"/>
          <p:cNvSpPr/>
          <p:nvPr/>
        </p:nvSpPr>
        <p:spPr>
          <a:xfrm>
            <a:off x="11143952" y="3649650"/>
            <a:ext cx="181689" cy="154254"/>
          </a:xfrm>
          <a:prstGeom prst="trapezoid">
            <a:avLst>
              <a:gd name="adj" fmla="val 53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rapezoid 20"/>
          <p:cNvSpPr/>
          <p:nvPr/>
        </p:nvSpPr>
        <p:spPr>
          <a:xfrm>
            <a:off x="11170525" y="3419318"/>
            <a:ext cx="125971" cy="234475"/>
          </a:xfrm>
          <a:prstGeom prst="trapezoid">
            <a:avLst>
              <a:gd name="adj" fmla="val 195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2" name="Group 73"/>
          <p:cNvGrpSpPr/>
          <p:nvPr/>
        </p:nvGrpSpPr>
        <p:grpSpPr>
          <a:xfrm>
            <a:off x="10730023" y="3207081"/>
            <a:ext cx="723300" cy="399853"/>
            <a:chOff x="8249958" y="4757441"/>
            <a:chExt cx="267987" cy="327283"/>
          </a:xfrm>
        </p:grpSpPr>
        <p:sp>
          <p:nvSpPr>
            <p:cNvPr id="23" name="Block Arc 22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77"/>
          <p:cNvGrpSpPr/>
          <p:nvPr/>
        </p:nvGrpSpPr>
        <p:grpSpPr>
          <a:xfrm flipH="1">
            <a:off x="11058160" y="3209125"/>
            <a:ext cx="667755" cy="399853"/>
            <a:chOff x="8249958" y="4757441"/>
            <a:chExt cx="267987" cy="327283"/>
          </a:xfrm>
        </p:grpSpPr>
        <p:sp>
          <p:nvSpPr>
            <p:cNvPr id="27" name="Block Arc 26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510016" y="2414016"/>
            <a:ext cx="719328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0" y="5244882"/>
            <a:ext cx="6218980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Feb 20        2 Hours Remaining         Feb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212363" y="5244882"/>
            <a:ext cx="3907936" cy="495300"/>
          </a:xfrm>
          <a:prstGeom prst="rect">
            <a:avLst/>
          </a:prstGeom>
          <a:gradFill flip="none" rotWithShape="1">
            <a:gsLst>
              <a:gs pos="5000">
                <a:srgbClr val="FF7171"/>
              </a:gs>
              <a:gs pos="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Starter Motor Output Software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5608" cy="4351338"/>
          </a:xfrm>
        </p:spPr>
        <p:txBody>
          <a:bodyPr/>
          <a:lstStyle/>
          <a:p>
            <a:r>
              <a:rPr lang="en-US" dirty="0" smtClean="0"/>
              <a:t>Connect starter motor to pin E0</a:t>
            </a:r>
          </a:p>
          <a:p>
            <a:pPr lvl="1"/>
            <a:r>
              <a:rPr lang="en-US" dirty="0" smtClean="0"/>
              <a:t>Starter motor receives PWM signal</a:t>
            </a:r>
          </a:p>
          <a:p>
            <a:pPr lvl="1"/>
            <a:r>
              <a:rPr lang="en-US" dirty="0" smtClean="0"/>
              <a:t>Interrupt based</a:t>
            </a:r>
          </a:p>
          <a:p>
            <a:pPr lvl="1"/>
            <a:r>
              <a:rPr lang="en-US" dirty="0" smtClean="0"/>
              <a:t>Runs continuously</a:t>
            </a:r>
          </a:p>
          <a:p>
            <a:r>
              <a:rPr lang="en-US" dirty="0" smtClean="0"/>
              <a:t>Starter Motor used to start the engine, as well as safely cool engine in shut down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73" t="1322" r="2591" b="3524"/>
          <a:stretch>
            <a:fillRect/>
          </a:stretch>
        </p:blipFill>
        <p:spPr bwMode="auto">
          <a:xfrm rot="5400000">
            <a:off x="5836724" y="1914346"/>
            <a:ext cx="5465064" cy="39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533889" y="3803905"/>
            <a:ext cx="1442025" cy="586937"/>
          </a:xfrm>
          <a:prstGeom prst="roundRect">
            <a:avLst>
              <a:gd name="adj" fmla="val 19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/>
          <p:cNvSpPr/>
          <p:nvPr/>
        </p:nvSpPr>
        <p:spPr>
          <a:xfrm>
            <a:off x="10612535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/>
          <p:cNvSpPr/>
          <p:nvPr/>
        </p:nvSpPr>
        <p:spPr>
          <a:xfrm>
            <a:off x="11453323" y="3949701"/>
            <a:ext cx="428811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0700787" y="4013664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00787" y="4058336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V="1">
            <a:off x="10751874" y="4025358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1565248" y="4009681"/>
            <a:ext cx="235459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565249" y="4054353"/>
            <a:ext cx="2369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11616335" y="4021375"/>
            <a:ext cx="123396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10977793" y="4201114"/>
            <a:ext cx="554212" cy="14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070078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10874547" y="3853298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11490459" y="385700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11664218" y="3851041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11173101" y="3975219"/>
            <a:ext cx="123396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rapezoid 19"/>
          <p:cNvSpPr/>
          <p:nvPr/>
        </p:nvSpPr>
        <p:spPr>
          <a:xfrm>
            <a:off x="11143952" y="3649650"/>
            <a:ext cx="181689" cy="154254"/>
          </a:xfrm>
          <a:prstGeom prst="trapezoid">
            <a:avLst>
              <a:gd name="adj" fmla="val 53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Trapezoid 20"/>
          <p:cNvSpPr/>
          <p:nvPr/>
        </p:nvSpPr>
        <p:spPr>
          <a:xfrm>
            <a:off x="11170525" y="3419318"/>
            <a:ext cx="125971" cy="234475"/>
          </a:xfrm>
          <a:prstGeom prst="trapezoid">
            <a:avLst>
              <a:gd name="adj" fmla="val 195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2" name="Group 73"/>
          <p:cNvGrpSpPr/>
          <p:nvPr/>
        </p:nvGrpSpPr>
        <p:grpSpPr>
          <a:xfrm>
            <a:off x="10730023" y="3207081"/>
            <a:ext cx="723300" cy="399853"/>
            <a:chOff x="8249958" y="4757441"/>
            <a:chExt cx="267987" cy="327283"/>
          </a:xfrm>
        </p:grpSpPr>
        <p:sp>
          <p:nvSpPr>
            <p:cNvPr id="23" name="Block Arc 22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77"/>
          <p:cNvGrpSpPr/>
          <p:nvPr/>
        </p:nvGrpSpPr>
        <p:grpSpPr>
          <a:xfrm flipH="1">
            <a:off x="11058160" y="3209125"/>
            <a:ext cx="667755" cy="399853"/>
            <a:chOff x="8249958" y="4757441"/>
            <a:chExt cx="267987" cy="327283"/>
          </a:xfrm>
        </p:grpSpPr>
        <p:sp>
          <p:nvSpPr>
            <p:cNvPr id="27" name="Block Arc 26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376160" y="1255776"/>
            <a:ext cx="1536192" cy="1146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0" y="5244882"/>
            <a:ext cx="6218980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Feb 20        2 Hours Remaining         Feb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Electrical/Software: Command Flow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81000">
                <a:srgbClr val="FF7171"/>
              </a:gs>
              <a:gs pos="76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789463" y="6231933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1    5hr Remain            Feb 22</a:t>
            </a:r>
            <a:endParaRPr lang="en-US" sz="2400" b="1" dirty="0"/>
          </a:p>
        </p:txBody>
      </p:sp>
      <p:grpSp>
        <p:nvGrpSpPr>
          <p:cNvPr id="75" name="Group 74"/>
          <p:cNvGrpSpPr/>
          <p:nvPr/>
        </p:nvGrpSpPr>
        <p:grpSpPr>
          <a:xfrm rot="5400000">
            <a:off x="-854966" y="2800701"/>
            <a:ext cx="4217377" cy="1763529"/>
            <a:chOff x="1610356" y="3344009"/>
            <a:chExt cx="7499849" cy="2626122"/>
          </a:xfrm>
        </p:grpSpPr>
        <p:sp>
          <p:nvSpPr>
            <p:cNvPr id="76" name="Rectangle 75"/>
            <p:cNvSpPr/>
            <p:nvPr/>
          </p:nvSpPr>
          <p:spPr>
            <a:xfrm>
              <a:off x="4026853" y="4471598"/>
              <a:ext cx="3900912" cy="3362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18325" y="4614919"/>
              <a:ext cx="3921596" cy="867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8" name="L-Shape 77"/>
            <p:cNvSpPr/>
            <p:nvPr/>
          </p:nvSpPr>
          <p:spPr>
            <a:xfrm rot="16200000">
              <a:off x="7718972" y="3841256"/>
              <a:ext cx="73999" cy="367863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79" name="Group 78"/>
            <p:cNvGrpSpPr/>
            <p:nvPr/>
          </p:nvGrpSpPr>
          <p:grpSpPr>
            <a:xfrm rot="16200000">
              <a:off x="7098753" y="4573513"/>
              <a:ext cx="1244645" cy="270398"/>
              <a:chOff x="581876" y="5529237"/>
              <a:chExt cx="2490102" cy="310359"/>
            </a:xfrm>
          </p:grpSpPr>
          <p:grpSp>
            <p:nvGrpSpPr>
              <p:cNvPr id="121" name="Group 120"/>
              <p:cNvGrpSpPr/>
              <p:nvPr/>
            </p:nvGrpSpPr>
            <p:grpSpPr>
              <a:xfrm rot="5400000" flipH="1">
                <a:off x="1678579" y="4446198"/>
                <a:ext cx="296695" cy="2490102"/>
                <a:chOff x="2029250" y="1584100"/>
                <a:chExt cx="1329911" cy="3296991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7" name="Trapezoid 126"/>
                <p:cNvSpPr/>
                <p:nvPr/>
              </p:nvSpPr>
              <p:spPr>
                <a:xfrm rot="16200000">
                  <a:off x="1045707" y="2595092"/>
                  <a:ext cx="3296991" cy="1275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2056698" y="1688788"/>
                  <a:ext cx="1245750" cy="30640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2056698" y="2043032"/>
                  <a:ext cx="1286679" cy="337292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2029250" y="2435381"/>
                  <a:ext cx="1329911" cy="38045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1846530" y="5565142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1562751" y="5548911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1245303" y="5533914"/>
                <a:ext cx="296695" cy="2873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962692" y="5572683"/>
                <a:ext cx="277919" cy="231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678914" y="5556452"/>
                <a:ext cx="287050" cy="25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L-Shape 79"/>
            <p:cNvSpPr/>
            <p:nvPr/>
          </p:nvSpPr>
          <p:spPr>
            <a:xfrm rot="16200000" flipH="1">
              <a:off x="7704431" y="5191799"/>
              <a:ext cx="76593" cy="370076"/>
            </a:xfrm>
            <a:prstGeom prst="corner">
              <a:avLst>
                <a:gd name="adj1" fmla="val 30055"/>
                <a:gd name="adj2" fmla="val 30056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7535773" y="5434028"/>
              <a:ext cx="139505" cy="225828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7555919" y="3694562"/>
              <a:ext cx="119364" cy="170974"/>
            </a:xfrm>
            <a:prstGeom prst="rect">
              <a:avLst/>
            </a:prstGeom>
            <a:solidFill>
              <a:srgbClr val="D9D9D9"/>
            </a:solidFill>
            <a:ln w="2857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16200000" flipV="1">
              <a:off x="6338557" y="4420725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6329500" y="4174081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333497" y="2415590"/>
              <a:ext cx="7238" cy="2497749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6333946" y="2668294"/>
              <a:ext cx="0" cy="2472394"/>
            </a:xfrm>
            <a:prstGeom prst="line">
              <a:avLst/>
            </a:prstGeom>
            <a:ln w="28575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 flipV="1">
              <a:off x="4212441" y="3712067"/>
              <a:ext cx="3283184" cy="153468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251123" y="5471234"/>
              <a:ext cx="3205818" cy="177755"/>
            </a:xfrm>
            <a:custGeom>
              <a:avLst/>
              <a:gdLst>
                <a:gd name="connsiteX0" fmla="*/ 200307 w 3322911"/>
                <a:gd name="connsiteY0" fmla="*/ 124149 h 301726"/>
                <a:gd name="connsiteX1" fmla="*/ 1701561 w 3322911"/>
                <a:gd name="connsiteY1" fmla="*/ 142346 h 301726"/>
                <a:gd name="connsiteX2" fmla="*/ 2524976 w 3322911"/>
                <a:gd name="connsiteY2" fmla="*/ 78656 h 301726"/>
                <a:gd name="connsiteX3" fmla="*/ 2788832 w 3322911"/>
                <a:gd name="connsiteY3" fmla="*/ 28614 h 301726"/>
                <a:gd name="connsiteX4" fmla="*/ 3157322 w 3322911"/>
                <a:gd name="connsiteY4" fmla="*/ 1319 h 301726"/>
                <a:gd name="connsiteX5" fmla="*/ 3316546 w 3322911"/>
                <a:gd name="connsiteY5" fmla="*/ 69558 h 301726"/>
                <a:gd name="connsiteX6" fmla="*/ 3275602 w 3322911"/>
                <a:gd name="connsiteY6" fmla="*/ 228781 h 301726"/>
                <a:gd name="connsiteX7" fmla="*/ 3130026 w 3322911"/>
                <a:gd name="connsiteY7" fmla="*/ 301569 h 301726"/>
                <a:gd name="connsiteX8" fmla="*/ 3125477 w 3322911"/>
                <a:gd name="connsiteY8" fmla="*/ 246978 h 301726"/>
                <a:gd name="connsiteX9" fmla="*/ 3216462 w 3322911"/>
                <a:gd name="connsiteY9" fmla="*/ 206035 h 301726"/>
                <a:gd name="connsiteX10" fmla="*/ 3221011 w 3322911"/>
                <a:gd name="connsiteY10" fmla="*/ 96853 h 301726"/>
                <a:gd name="connsiteX11" fmla="*/ 3111829 w 3322911"/>
                <a:gd name="connsiteY11" fmla="*/ 65008 h 301726"/>
                <a:gd name="connsiteX12" fmla="*/ 2024558 w 3322911"/>
                <a:gd name="connsiteY12" fmla="*/ 201486 h 301726"/>
                <a:gd name="connsiteX13" fmla="*/ 213955 w 3322911"/>
                <a:gd name="connsiteY13" fmla="*/ 215134 h 301726"/>
                <a:gd name="connsiteX14" fmla="*/ 200307 w 3322911"/>
                <a:gd name="connsiteY14" fmla="*/ 124149 h 3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911" h="301726">
                  <a:moveTo>
                    <a:pt x="200307" y="124149"/>
                  </a:moveTo>
                  <a:cubicBezTo>
                    <a:pt x="448241" y="112018"/>
                    <a:pt x="1314116" y="149928"/>
                    <a:pt x="1701561" y="142346"/>
                  </a:cubicBezTo>
                  <a:cubicBezTo>
                    <a:pt x="2089006" y="134764"/>
                    <a:pt x="2343764" y="97611"/>
                    <a:pt x="2524976" y="78656"/>
                  </a:cubicBezTo>
                  <a:cubicBezTo>
                    <a:pt x="2706188" y="59701"/>
                    <a:pt x="2683441" y="41503"/>
                    <a:pt x="2788832" y="28614"/>
                  </a:cubicBezTo>
                  <a:cubicBezTo>
                    <a:pt x="2894223" y="15725"/>
                    <a:pt x="3069370" y="-5505"/>
                    <a:pt x="3157322" y="1319"/>
                  </a:cubicBezTo>
                  <a:cubicBezTo>
                    <a:pt x="3245274" y="8143"/>
                    <a:pt x="3296833" y="31648"/>
                    <a:pt x="3316546" y="69558"/>
                  </a:cubicBezTo>
                  <a:cubicBezTo>
                    <a:pt x="3336259" y="107468"/>
                    <a:pt x="3306689" y="190113"/>
                    <a:pt x="3275602" y="228781"/>
                  </a:cubicBezTo>
                  <a:cubicBezTo>
                    <a:pt x="3244515" y="267449"/>
                    <a:pt x="3155047" y="298536"/>
                    <a:pt x="3130026" y="301569"/>
                  </a:cubicBezTo>
                  <a:cubicBezTo>
                    <a:pt x="3105005" y="304602"/>
                    <a:pt x="3111071" y="262900"/>
                    <a:pt x="3125477" y="246978"/>
                  </a:cubicBezTo>
                  <a:cubicBezTo>
                    <a:pt x="3139883" y="231056"/>
                    <a:pt x="3200540" y="231056"/>
                    <a:pt x="3216462" y="206035"/>
                  </a:cubicBezTo>
                  <a:cubicBezTo>
                    <a:pt x="3232384" y="181014"/>
                    <a:pt x="3238450" y="120357"/>
                    <a:pt x="3221011" y="96853"/>
                  </a:cubicBezTo>
                  <a:cubicBezTo>
                    <a:pt x="3203572" y="73349"/>
                    <a:pt x="3311238" y="47569"/>
                    <a:pt x="3111829" y="65008"/>
                  </a:cubicBezTo>
                  <a:cubicBezTo>
                    <a:pt x="2912420" y="82447"/>
                    <a:pt x="2507537" y="176465"/>
                    <a:pt x="2024558" y="201486"/>
                  </a:cubicBezTo>
                  <a:cubicBezTo>
                    <a:pt x="1541579" y="226507"/>
                    <a:pt x="517997" y="226507"/>
                    <a:pt x="213955" y="215134"/>
                  </a:cubicBezTo>
                  <a:cubicBezTo>
                    <a:pt x="-90087" y="203761"/>
                    <a:pt x="-47627" y="136280"/>
                    <a:pt x="200307" y="124149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63630" y="5048294"/>
              <a:ext cx="3199142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369505" y="3600830"/>
              <a:ext cx="3190803" cy="708726"/>
            </a:xfrm>
            <a:prstGeom prst="rect">
              <a:avLst/>
            </a:prstGeom>
            <a:noFill/>
            <a:ln w="38100"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1" name="Trapezoid 90"/>
            <p:cNvSpPr/>
            <p:nvPr/>
          </p:nvSpPr>
          <p:spPr>
            <a:xfrm rot="5400000">
              <a:off x="7753972" y="4099788"/>
              <a:ext cx="1551532" cy="1160935"/>
            </a:xfrm>
            <a:prstGeom prst="trapezoid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392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3850997" y="3467988"/>
              <a:ext cx="4636559" cy="5111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Freeform 92"/>
            <p:cNvSpPr/>
            <p:nvPr/>
          </p:nvSpPr>
          <p:spPr>
            <a:xfrm rot="20473506" flipV="1">
              <a:off x="8609965" y="3426064"/>
              <a:ext cx="232896" cy="864764"/>
            </a:xfrm>
            <a:custGeom>
              <a:avLst/>
              <a:gdLst>
                <a:gd name="connsiteX0" fmla="*/ 0 w 221801"/>
                <a:gd name="connsiteY0" fmla="*/ 592456 h 681856"/>
                <a:gd name="connsiteX1" fmla="*/ 165100 w 221801"/>
                <a:gd name="connsiteY1" fmla="*/ 59056 h 681856"/>
                <a:gd name="connsiteX2" fmla="*/ 190500 w 221801"/>
                <a:gd name="connsiteY2" fmla="*/ 46356 h 681856"/>
                <a:gd name="connsiteX3" fmla="*/ 215900 w 221801"/>
                <a:gd name="connsiteY3" fmla="*/ 40006 h 681856"/>
                <a:gd name="connsiteX4" fmla="*/ 69850 w 221801"/>
                <a:gd name="connsiteY4" fmla="*/ 598806 h 681856"/>
                <a:gd name="connsiteX5" fmla="*/ 6350 w 221801"/>
                <a:gd name="connsiteY5" fmla="*/ 668656 h 6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01" h="681856">
                  <a:moveTo>
                    <a:pt x="0" y="592456"/>
                  </a:moveTo>
                  <a:cubicBezTo>
                    <a:pt x="66675" y="371264"/>
                    <a:pt x="133350" y="150073"/>
                    <a:pt x="165100" y="59056"/>
                  </a:cubicBezTo>
                  <a:cubicBezTo>
                    <a:pt x="196850" y="-31961"/>
                    <a:pt x="182033" y="49531"/>
                    <a:pt x="190500" y="46356"/>
                  </a:cubicBezTo>
                  <a:cubicBezTo>
                    <a:pt x="198967" y="43181"/>
                    <a:pt x="236008" y="-52069"/>
                    <a:pt x="215900" y="40006"/>
                  </a:cubicBezTo>
                  <a:cubicBezTo>
                    <a:pt x="195792" y="132081"/>
                    <a:pt x="104775" y="494031"/>
                    <a:pt x="69850" y="598806"/>
                  </a:cubicBezTo>
                  <a:cubicBezTo>
                    <a:pt x="34925" y="703581"/>
                    <a:pt x="20637" y="686118"/>
                    <a:pt x="6350" y="668656"/>
                  </a:cubicBezTo>
                </a:path>
              </a:pathLst>
            </a:custGeom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4" name="Flowchart: Terminator 93"/>
            <p:cNvSpPr/>
            <p:nvPr/>
          </p:nvSpPr>
          <p:spPr>
            <a:xfrm>
              <a:off x="4224959" y="3458537"/>
              <a:ext cx="97954" cy="2511594"/>
            </a:xfrm>
            <a:prstGeom prst="flowChartTerminator">
              <a:avLst/>
            </a:pr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934047" y="4774019"/>
              <a:ext cx="244548" cy="723014"/>
            </a:xfrm>
            <a:custGeom>
              <a:avLst/>
              <a:gdLst>
                <a:gd name="connsiteX0" fmla="*/ 0 w 244548"/>
                <a:gd name="connsiteY0" fmla="*/ 723014 h 723014"/>
                <a:gd name="connsiteX1" fmla="*/ 116958 w 244548"/>
                <a:gd name="connsiteY1" fmla="*/ 723014 h 723014"/>
                <a:gd name="connsiteX2" fmla="*/ 202018 w 244548"/>
                <a:gd name="connsiteY2" fmla="*/ 701748 h 723014"/>
                <a:gd name="connsiteX3" fmla="*/ 244548 w 244548"/>
                <a:gd name="connsiteY3" fmla="*/ 648586 h 723014"/>
                <a:gd name="connsiteX4" fmla="*/ 244548 w 244548"/>
                <a:gd name="connsiteY4" fmla="*/ 478465 h 723014"/>
                <a:gd name="connsiteX5" fmla="*/ 244548 w 244548"/>
                <a:gd name="connsiteY5" fmla="*/ 276446 h 723014"/>
                <a:gd name="connsiteX6" fmla="*/ 244548 w 244548"/>
                <a:gd name="connsiteY6" fmla="*/ 180753 h 723014"/>
                <a:gd name="connsiteX7" fmla="*/ 202018 w 244548"/>
                <a:gd name="connsiteY7" fmla="*/ 180753 h 723014"/>
                <a:gd name="connsiteX8" fmla="*/ 138223 w 244548"/>
                <a:gd name="connsiteY8" fmla="*/ 180753 h 723014"/>
                <a:gd name="connsiteX9" fmla="*/ 63795 w 244548"/>
                <a:gd name="connsiteY9" fmla="*/ 170121 h 723014"/>
                <a:gd name="connsiteX10" fmla="*/ 53162 w 244548"/>
                <a:gd name="connsiteY10" fmla="*/ 116958 h 723014"/>
                <a:gd name="connsiteX11" fmla="*/ 53162 w 244548"/>
                <a:gd name="connsiteY11" fmla="*/ 63795 h 723014"/>
                <a:gd name="connsiteX12" fmla="*/ 53162 w 244548"/>
                <a:gd name="connsiteY12" fmla="*/ 0 h 723014"/>
                <a:gd name="connsiteX13" fmla="*/ 31897 w 244548"/>
                <a:gd name="connsiteY13" fmla="*/ 0 h 723014"/>
                <a:gd name="connsiteX14" fmla="*/ 10632 w 244548"/>
                <a:gd name="connsiteY14" fmla="*/ 10632 h 723014"/>
                <a:gd name="connsiteX15" fmla="*/ 10632 w 244548"/>
                <a:gd name="connsiteY15" fmla="*/ 42530 h 723014"/>
                <a:gd name="connsiteX16" fmla="*/ 10632 w 244548"/>
                <a:gd name="connsiteY16" fmla="*/ 106325 h 723014"/>
                <a:gd name="connsiteX17" fmla="*/ 10632 w 244548"/>
                <a:gd name="connsiteY17" fmla="*/ 180753 h 723014"/>
                <a:gd name="connsiteX18" fmla="*/ 10632 w 244548"/>
                <a:gd name="connsiteY18" fmla="*/ 223283 h 723014"/>
                <a:gd name="connsiteX19" fmla="*/ 53162 w 244548"/>
                <a:gd name="connsiteY19" fmla="*/ 255181 h 723014"/>
                <a:gd name="connsiteX20" fmla="*/ 95693 w 244548"/>
                <a:gd name="connsiteY20" fmla="*/ 255181 h 723014"/>
                <a:gd name="connsiteX21" fmla="*/ 170120 w 244548"/>
                <a:gd name="connsiteY21" fmla="*/ 255181 h 723014"/>
                <a:gd name="connsiteX22" fmla="*/ 202018 w 244548"/>
                <a:gd name="connsiteY22" fmla="*/ 255181 h 723014"/>
                <a:gd name="connsiteX23" fmla="*/ 202018 w 244548"/>
                <a:gd name="connsiteY23" fmla="*/ 329609 h 723014"/>
                <a:gd name="connsiteX24" fmla="*/ 202018 w 244548"/>
                <a:gd name="connsiteY24" fmla="*/ 404037 h 723014"/>
                <a:gd name="connsiteX25" fmla="*/ 202018 w 244548"/>
                <a:gd name="connsiteY25" fmla="*/ 499730 h 723014"/>
                <a:gd name="connsiteX26" fmla="*/ 202018 w 244548"/>
                <a:gd name="connsiteY26" fmla="*/ 574158 h 723014"/>
                <a:gd name="connsiteX27" fmla="*/ 170120 w 244548"/>
                <a:gd name="connsiteY27" fmla="*/ 616688 h 723014"/>
                <a:gd name="connsiteX28" fmla="*/ 159488 w 244548"/>
                <a:gd name="connsiteY28" fmla="*/ 669851 h 723014"/>
                <a:gd name="connsiteX29" fmla="*/ 106325 w 244548"/>
                <a:gd name="connsiteY29" fmla="*/ 669851 h 723014"/>
                <a:gd name="connsiteX30" fmla="*/ 53162 w 244548"/>
                <a:gd name="connsiteY30" fmla="*/ 669851 h 723014"/>
                <a:gd name="connsiteX31" fmla="*/ 63795 w 244548"/>
                <a:gd name="connsiteY31" fmla="*/ 659218 h 723014"/>
                <a:gd name="connsiteX32" fmla="*/ 0 w 244548"/>
                <a:gd name="connsiteY32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4548" h="723014">
                  <a:moveTo>
                    <a:pt x="0" y="723014"/>
                  </a:moveTo>
                  <a:lnTo>
                    <a:pt x="116958" y="723014"/>
                  </a:lnTo>
                  <a:lnTo>
                    <a:pt x="202018" y="701748"/>
                  </a:lnTo>
                  <a:lnTo>
                    <a:pt x="244548" y="648586"/>
                  </a:lnTo>
                  <a:lnTo>
                    <a:pt x="244548" y="478465"/>
                  </a:lnTo>
                  <a:lnTo>
                    <a:pt x="244548" y="276446"/>
                  </a:lnTo>
                  <a:lnTo>
                    <a:pt x="244548" y="180753"/>
                  </a:lnTo>
                  <a:lnTo>
                    <a:pt x="202018" y="180753"/>
                  </a:lnTo>
                  <a:lnTo>
                    <a:pt x="138223" y="180753"/>
                  </a:lnTo>
                  <a:lnTo>
                    <a:pt x="63795" y="170121"/>
                  </a:lnTo>
                  <a:lnTo>
                    <a:pt x="53162" y="116958"/>
                  </a:lnTo>
                  <a:lnTo>
                    <a:pt x="53162" y="63795"/>
                  </a:lnTo>
                  <a:lnTo>
                    <a:pt x="53162" y="0"/>
                  </a:lnTo>
                  <a:lnTo>
                    <a:pt x="31897" y="0"/>
                  </a:lnTo>
                  <a:lnTo>
                    <a:pt x="10632" y="10632"/>
                  </a:lnTo>
                  <a:lnTo>
                    <a:pt x="10632" y="42530"/>
                  </a:lnTo>
                  <a:lnTo>
                    <a:pt x="10632" y="106325"/>
                  </a:lnTo>
                  <a:lnTo>
                    <a:pt x="10632" y="180753"/>
                  </a:lnTo>
                  <a:lnTo>
                    <a:pt x="10632" y="223283"/>
                  </a:lnTo>
                  <a:lnTo>
                    <a:pt x="53162" y="255181"/>
                  </a:lnTo>
                  <a:lnTo>
                    <a:pt x="95693" y="255181"/>
                  </a:lnTo>
                  <a:lnTo>
                    <a:pt x="170120" y="255181"/>
                  </a:lnTo>
                  <a:lnTo>
                    <a:pt x="202018" y="255181"/>
                  </a:lnTo>
                  <a:lnTo>
                    <a:pt x="202018" y="329609"/>
                  </a:lnTo>
                  <a:lnTo>
                    <a:pt x="202018" y="404037"/>
                  </a:lnTo>
                  <a:lnTo>
                    <a:pt x="202018" y="499730"/>
                  </a:lnTo>
                  <a:lnTo>
                    <a:pt x="202018" y="574158"/>
                  </a:lnTo>
                  <a:lnTo>
                    <a:pt x="170120" y="616688"/>
                  </a:lnTo>
                  <a:lnTo>
                    <a:pt x="159488" y="669851"/>
                  </a:lnTo>
                  <a:lnTo>
                    <a:pt x="106325" y="669851"/>
                  </a:lnTo>
                  <a:lnTo>
                    <a:pt x="53162" y="669851"/>
                  </a:lnTo>
                  <a:lnTo>
                    <a:pt x="63795" y="659218"/>
                  </a:lnTo>
                  <a:lnTo>
                    <a:pt x="0" y="723014"/>
                  </a:lnTo>
                  <a:close/>
                </a:path>
              </a:pathLst>
            </a:custGeom>
            <a:solidFill>
              <a:srgbClr val="C8A3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589896" y="3625673"/>
              <a:ext cx="206755" cy="1976822"/>
            </a:xfrm>
            <a:custGeom>
              <a:avLst/>
              <a:gdLst>
                <a:gd name="connsiteX0" fmla="*/ 232431 w 260472"/>
                <a:gd name="connsiteY0" fmla="*/ 1258 h 2832796"/>
                <a:gd name="connsiteX1" fmla="*/ 155158 w 260472"/>
                <a:gd name="connsiteY1" fmla="*/ 52774 h 2832796"/>
                <a:gd name="connsiteX2" fmla="*/ 39248 w 260472"/>
                <a:gd name="connsiteY2" fmla="*/ 310351 h 2832796"/>
                <a:gd name="connsiteX3" fmla="*/ 65006 w 260472"/>
                <a:gd name="connsiteY3" fmla="*/ 761112 h 2832796"/>
                <a:gd name="connsiteX4" fmla="*/ 26369 w 260472"/>
                <a:gd name="connsiteY4" fmla="*/ 2306577 h 2832796"/>
                <a:gd name="connsiteX5" fmla="*/ 612 w 260472"/>
                <a:gd name="connsiteY5" fmla="*/ 2731579 h 2832796"/>
                <a:gd name="connsiteX6" fmla="*/ 52127 w 260472"/>
                <a:gd name="connsiteY6" fmla="*/ 2770216 h 2832796"/>
                <a:gd name="connsiteX7" fmla="*/ 90764 w 260472"/>
                <a:gd name="connsiteY7" fmla="*/ 2680064 h 2832796"/>
                <a:gd name="connsiteX8" fmla="*/ 142279 w 260472"/>
                <a:gd name="connsiteY8" fmla="*/ 1057326 h 2832796"/>
                <a:gd name="connsiteX9" fmla="*/ 129400 w 260472"/>
                <a:gd name="connsiteY9" fmla="*/ 477777 h 2832796"/>
                <a:gd name="connsiteX10" fmla="*/ 129400 w 260472"/>
                <a:gd name="connsiteY10" fmla="*/ 258836 h 2832796"/>
                <a:gd name="connsiteX11" fmla="*/ 206674 w 260472"/>
                <a:gd name="connsiteY11" fmla="*/ 117168 h 2832796"/>
                <a:gd name="connsiteX12" fmla="*/ 258189 w 260472"/>
                <a:gd name="connsiteY12" fmla="*/ 78532 h 2832796"/>
                <a:gd name="connsiteX13" fmla="*/ 232431 w 260472"/>
                <a:gd name="connsiteY13" fmla="*/ 1258 h 283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472" h="2832796">
                  <a:moveTo>
                    <a:pt x="232431" y="1258"/>
                  </a:moveTo>
                  <a:cubicBezTo>
                    <a:pt x="215259" y="-3035"/>
                    <a:pt x="187355" y="1259"/>
                    <a:pt x="155158" y="52774"/>
                  </a:cubicBezTo>
                  <a:cubicBezTo>
                    <a:pt x="122961" y="104289"/>
                    <a:pt x="54273" y="192295"/>
                    <a:pt x="39248" y="310351"/>
                  </a:cubicBezTo>
                  <a:cubicBezTo>
                    <a:pt x="24223" y="428407"/>
                    <a:pt x="67152" y="428408"/>
                    <a:pt x="65006" y="761112"/>
                  </a:cubicBezTo>
                  <a:cubicBezTo>
                    <a:pt x="62860" y="1093816"/>
                    <a:pt x="37101" y="1978166"/>
                    <a:pt x="26369" y="2306577"/>
                  </a:cubicBezTo>
                  <a:cubicBezTo>
                    <a:pt x="15637" y="2634988"/>
                    <a:pt x="-3681" y="2654306"/>
                    <a:pt x="612" y="2731579"/>
                  </a:cubicBezTo>
                  <a:cubicBezTo>
                    <a:pt x="4905" y="2808852"/>
                    <a:pt x="37102" y="2778802"/>
                    <a:pt x="52127" y="2770216"/>
                  </a:cubicBezTo>
                  <a:cubicBezTo>
                    <a:pt x="67152" y="2761630"/>
                    <a:pt x="75739" y="2965546"/>
                    <a:pt x="90764" y="2680064"/>
                  </a:cubicBezTo>
                  <a:cubicBezTo>
                    <a:pt x="105789" y="2394582"/>
                    <a:pt x="135840" y="1424374"/>
                    <a:pt x="142279" y="1057326"/>
                  </a:cubicBezTo>
                  <a:cubicBezTo>
                    <a:pt x="148718" y="690278"/>
                    <a:pt x="131547" y="610859"/>
                    <a:pt x="129400" y="477777"/>
                  </a:cubicBezTo>
                  <a:cubicBezTo>
                    <a:pt x="127253" y="344695"/>
                    <a:pt x="116521" y="318937"/>
                    <a:pt x="129400" y="258836"/>
                  </a:cubicBezTo>
                  <a:cubicBezTo>
                    <a:pt x="142279" y="198735"/>
                    <a:pt x="185209" y="147219"/>
                    <a:pt x="206674" y="117168"/>
                  </a:cubicBezTo>
                  <a:cubicBezTo>
                    <a:pt x="228139" y="87117"/>
                    <a:pt x="249603" y="99997"/>
                    <a:pt x="258189" y="78532"/>
                  </a:cubicBezTo>
                  <a:cubicBezTo>
                    <a:pt x="266775" y="57067"/>
                    <a:pt x="249603" y="5551"/>
                    <a:pt x="232431" y="1258"/>
                  </a:cubicBezTo>
                  <a:close/>
                </a:path>
              </a:pathLst>
            </a:custGeom>
            <a:solidFill>
              <a:srgbClr val="BF9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759369" y="3576184"/>
              <a:ext cx="224102" cy="174235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3701969" y="4104654"/>
              <a:ext cx="203772" cy="821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3901392" y="3518954"/>
              <a:ext cx="67495" cy="146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3875706" y="3691363"/>
              <a:ext cx="103182" cy="1018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1" name="Flowchart: Sequential Access Storage 100"/>
            <p:cNvSpPr/>
            <p:nvPr/>
          </p:nvSpPr>
          <p:spPr>
            <a:xfrm rot="16200000" flipV="1">
              <a:off x="3568886" y="5544315"/>
              <a:ext cx="334386" cy="358026"/>
            </a:xfrm>
            <a:prstGeom prst="flowChartMagneticTape">
              <a:avLst/>
            </a:prstGeom>
            <a:solidFill>
              <a:srgbClr val="BF9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2" name="Flowchart: Terminator 101"/>
            <p:cNvSpPr/>
            <p:nvPr/>
          </p:nvSpPr>
          <p:spPr>
            <a:xfrm>
              <a:off x="2916892" y="4585597"/>
              <a:ext cx="500306" cy="124938"/>
            </a:xfrm>
            <a:prstGeom prst="flowChartTerminator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3" name="Trapezoid 102"/>
            <p:cNvSpPr/>
            <p:nvPr/>
          </p:nvSpPr>
          <p:spPr>
            <a:xfrm rot="16200000">
              <a:off x="2740599" y="4274040"/>
              <a:ext cx="1966235" cy="747213"/>
            </a:xfrm>
            <a:prstGeom prst="trapezoid">
              <a:avLst>
                <a:gd name="adj" fmla="val 89466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3367502" y="4003069"/>
              <a:ext cx="415519" cy="49498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3365214" y="3892003"/>
              <a:ext cx="697388" cy="841080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350110" y="4126148"/>
              <a:ext cx="740515" cy="86763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506771" y="4423848"/>
              <a:ext cx="597352" cy="681156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666419" y="4759801"/>
              <a:ext cx="414822" cy="469498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823762" y="5105004"/>
              <a:ext cx="236274" cy="210283"/>
            </a:xfrm>
            <a:prstGeom prst="lin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iagonal Stripe 109"/>
            <p:cNvSpPr/>
            <p:nvPr/>
          </p:nvSpPr>
          <p:spPr>
            <a:xfrm rot="16200000">
              <a:off x="3464345" y="5069894"/>
              <a:ext cx="564330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Diagonal Stripe 110"/>
            <p:cNvSpPr/>
            <p:nvPr/>
          </p:nvSpPr>
          <p:spPr>
            <a:xfrm rot="16200000" flipH="1">
              <a:off x="3464215" y="3366652"/>
              <a:ext cx="560902" cy="816550"/>
            </a:xfrm>
            <a:prstGeom prst="diagStripe">
              <a:avLst>
                <a:gd name="adj" fmla="val 91459"/>
              </a:avLst>
            </a:prstGeom>
            <a:solidFill>
              <a:srgbClr val="767171"/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2" name="Flowchart: Terminator 111"/>
            <p:cNvSpPr/>
            <p:nvPr/>
          </p:nvSpPr>
          <p:spPr>
            <a:xfrm>
              <a:off x="1610356" y="4478894"/>
              <a:ext cx="1206490" cy="353790"/>
            </a:xfrm>
            <a:prstGeom prst="flowChartTermina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82949" y="3490528"/>
              <a:ext cx="82370" cy="23907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4" name="Diagonal Stripe 113"/>
            <p:cNvSpPr/>
            <p:nvPr/>
          </p:nvSpPr>
          <p:spPr>
            <a:xfrm rot="16200000" flipH="1" flipV="1">
              <a:off x="2302102" y="4696956"/>
              <a:ext cx="866192" cy="1001430"/>
            </a:xfrm>
            <a:prstGeom prst="diagStripe">
              <a:avLst>
                <a:gd name="adj" fmla="val 66583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5" name="Diagonal Stripe 114"/>
            <p:cNvSpPr/>
            <p:nvPr/>
          </p:nvSpPr>
          <p:spPr>
            <a:xfrm rot="16200000" flipV="1">
              <a:off x="2304201" y="3632388"/>
              <a:ext cx="811216" cy="950649"/>
            </a:xfrm>
            <a:prstGeom prst="diagStripe">
              <a:avLst>
                <a:gd name="adj" fmla="val 6740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6" name="Rectangle 115"/>
            <p:cNvSpPr/>
            <p:nvPr/>
          </p:nvSpPr>
          <p:spPr>
            <a:xfrm rot="16200000">
              <a:off x="3825532" y="3342957"/>
              <a:ext cx="156301" cy="1584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3758873" y="5330015"/>
              <a:ext cx="189596" cy="223493"/>
            </a:xfrm>
            <a:prstGeom prst="rect">
              <a:avLst/>
            </a:prstGeom>
            <a:solidFill>
              <a:srgbClr val="C521B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8" name="Freeform 117"/>
            <p:cNvSpPr/>
            <p:nvPr/>
          </p:nvSpPr>
          <p:spPr>
            <a:xfrm rot="16200000">
              <a:off x="2514930" y="4423946"/>
              <a:ext cx="1620690" cy="351969"/>
            </a:xfrm>
            <a:custGeom>
              <a:avLst/>
              <a:gdLst>
                <a:gd name="connsiteX0" fmla="*/ 560 w 1273626"/>
                <a:gd name="connsiteY0" fmla="*/ 632346 h 645994"/>
                <a:gd name="connsiteX1" fmla="*/ 100644 w 1273626"/>
                <a:gd name="connsiteY1" fmla="*/ 468573 h 645994"/>
                <a:gd name="connsiteX2" fmla="*/ 127939 w 1273626"/>
                <a:gd name="connsiteY2" fmla="*/ 345743 h 645994"/>
                <a:gd name="connsiteX3" fmla="*/ 109742 w 1273626"/>
                <a:gd name="connsiteY3" fmla="*/ 163773 h 645994"/>
                <a:gd name="connsiteX4" fmla="*/ 86996 w 1273626"/>
                <a:gd name="connsiteY4" fmla="*/ 36394 h 645994"/>
                <a:gd name="connsiteX5" fmla="*/ 82447 w 1273626"/>
                <a:gd name="connsiteY5" fmla="*/ 9099 h 645994"/>
                <a:gd name="connsiteX6" fmla="*/ 82447 w 1273626"/>
                <a:gd name="connsiteY6" fmla="*/ 0 h 645994"/>
                <a:gd name="connsiteX7" fmla="*/ 200727 w 1273626"/>
                <a:gd name="connsiteY7" fmla="*/ 9099 h 645994"/>
                <a:gd name="connsiteX8" fmla="*/ 623808 w 1273626"/>
                <a:gd name="connsiteY8" fmla="*/ 9099 h 645994"/>
                <a:gd name="connsiteX9" fmla="*/ 1110578 w 1273626"/>
                <a:gd name="connsiteY9" fmla="*/ 4549 h 645994"/>
                <a:gd name="connsiteX10" fmla="*/ 1187915 w 1273626"/>
                <a:gd name="connsiteY10" fmla="*/ 4549 h 645994"/>
                <a:gd name="connsiteX11" fmla="*/ 1215211 w 1273626"/>
                <a:gd name="connsiteY11" fmla="*/ 4549 h 645994"/>
                <a:gd name="connsiteX12" fmla="*/ 1224309 w 1273626"/>
                <a:gd name="connsiteY12" fmla="*/ 18197 h 645994"/>
                <a:gd name="connsiteX13" fmla="*/ 1206112 w 1273626"/>
                <a:gd name="connsiteY13" fmla="*/ 100084 h 645994"/>
                <a:gd name="connsiteX14" fmla="*/ 1197014 w 1273626"/>
                <a:gd name="connsiteY14" fmla="*/ 177421 h 645994"/>
                <a:gd name="connsiteX15" fmla="*/ 1192464 w 1273626"/>
                <a:gd name="connsiteY15" fmla="*/ 254758 h 645994"/>
                <a:gd name="connsiteX16" fmla="*/ 1192464 w 1273626"/>
                <a:gd name="connsiteY16" fmla="*/ 373039 h 645994"/>
                <a:gd name="connsiteX17" fmla="*/ 1219760 w 1273626"/>
                <a:gd name="connsiteY17" fmla="*/ 491319 h 645994"/>
                <a:gd name="connsiteX18" fmla="*/ 1251605 w 1273626"/>
                <a:gd name="connsiteY18" fmla="*/ 573206 h 645994"/>
                <a:gd name="connsiteX19" fmla="*/ 1269802 w 1273626"/>
                <a:gd name="connsiteY19" fmla="*/ 614149 h 645994"/>
                <a:gd name="connsiteX20" fmla="*/ 1269802 w 1273626"/>
                <a:gd name="connsiteY20" fmla="*/ 636896 h 645994"/>
                <a:gd name="connsiteX21" fmla="*/ 1228858 w 1273626"/>
                <a:gd name="connsiteY21" fmla="*/ 641445 h 645994"/>
                <a:gd name="connsiteX22" fmla="*/ 974100 w 1273626"/>
                <a:gd name="connsiteY22" fmla="*/ 641445 h 645994"/>
                <a:gd name="connsiteX23" fmla="*/ 569217 w 1273626"/>
                <a:gd name="connsiteY23" fmla="*/ 645994 h 645994"/>
                <a:gd name="connsiteX24" fmla="*/ 150685 w 1273626"/>
                <a:gd name="connsiteY24" fmla="*/ 636896 h 645994"/>
                <a:gd name="connsiteX25" fmla="*/ 560 w 1273626"/>
                <a:gd name="connsiteY25" fmla="*/ 632346 h 6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3626" h="645994">
                  <a:moveTo>
                    <a:pt x="560" y="632346"/>
                  </a:moveTo>
                  <a:cubicBezTo>
                    <a:pt x="-7780" y="604292"/>
                    <a:pt x="79414" y="516340"/>
                    <a:pt x="100644" y="468573"/>
                  </a:cubicBezTo>
                  <a:cubicBezTo>
                    <a:pt x="121874" y="420806"/>
                    <a:pt x="126423" y="396543"/>
                    <a:pt x="127939" y="345743"/>
                  </a:cubicBezTo>
                  <a:cubicBezTo>
                    <a:pt x="129455" y="294943"/>
                    <a:pt x="116566" y="215331"/>
                    <a:pt x="109742" y="163773"/>
                  </a:cubicBezTo>
                  <a:cubicBezTo>
                    <a:pt x="102918" y="112215"/>
                    <a:pt x="91545" y="62173"/>
                    <a:pt x="86996" y="36394"/>
                  </a:cubicBezTo>
                  <a:cubicBezTo>
                    <a:pt x="82447" y="10615"/>
                    <a:pt x="83205" y="15165"/>
                    <a:pt x="82447" y="9099"/>
                  </a:cubicBezTo>
                  <a:cubicBezTo>
                    <a:pt x="81689" y="3033"/>
                    <a:pt x="62734" y="0"/>
                    <a:pt x="82447" y="0"/>
                  </a:cubicBezTo>
                  <a:cubicBezTo>
                    <a:pt x="102160" y="0"/>
                    <a:pt x="110500" y="7583"/>
                    <a:pt x="200727" y="9099"/>
                  </a:cubicBezTo>
                  <a:cubicBezTo>
                    <a:pt x="290954" y="10615"/>
                    <a:pt x="623808" y="9099"/>
                    <a:pt x="623808" y="9099"/>
                  </a:cubicBezTo>
                  <a:lnTo>
                    <a:pt x="1110578" y="4549"/>
                  </a:lnTo>
                  <a:lnTo>
                    <a:pt x="1187915" y="4549"/>
                  </a:lnTo>
                  <a:cubicBezTo>
                    <a:pt x="1205354" y="4549"/>
                    <a:pt x="1209145" y="2274"/>
                    <a:pt x="1215211" y="4549"/>
                  </a:cubicBezTo>
                  <a:cubicBezTo>
                    <a:pt x="1221277" y="6824"/>
                    <a:pt x="1225825" y="2275"/>
                    <a:pt x="1224309" y="18197"/>
                  </a:cubicBezTo>
                  <a:cubicBezTo>
                    <a:pt x="1222793" y="34119"/>
                    <a:pt x="1210661" y="73547"/>
                    <a:pt x="1206112" y="100084"/>
                  </a:cubicBezTo>
                  <a:cubicBezTo>
                    <a:pt x="1201563" y="126621"/>
                    <a:pt x="1199289" y="151642"/>
                    <a:pt x="1197014" y="177421"/>
                  </a:cubicBezTo>
                  <a:cubicBezTo>
                    <a:pt x="1194739" y="203200"/>
                    <a:pt x="1193222" y="222155"/>
                    <a:pt x="1192464" y="254758"/>
                  </a:cubicBezTo>
                  <a:cubicBezTo>
                    <a:pt x="1191706" y="287361"/>
                    <a:pt x="1187915" y="333612"/>
                    <a:pt x="1192464" y="373039"/>
                  </a:cubicBezTo>
                  <a:cubicBezTo>
                    <a:pt x="1197013" y="412466"/>
                    <a:pt x="1209903" y="457958"/>
                    <a:pt x="1219760" y="491319"/>
                  </a:cubicBezTo>
                  <a:cubicBezTo>
                    <a:pt x="1229617" y="524680"/>
                    <a:pt x="1243265" y="552734"/>
                    <a:pt x="1251605" y="573206"/>
                  </a:cubicBezTo>
                  <a:cubicBezTo>
                    <a:pt x="1259945" y="593678"/>
                    <a:pt x="1266769" y="603534"/>
                    <a:pt x="1269802" y="614149"/>
                  </a:cubicBezTo>
                  <a:cubicBezTo>
                    <a:pt x="1272835" y="624764"/>
                    <a:pt x="1276626" y="632347"/>
                    <a:pt x="1269802" y="636896"/>
                  </a:cubicBezTo>
                  <a:cubicBezTo>
                    <a:pt x="1262978" y="641445"/>
                    <a:pt x="1278142" y="640687"/>
                    <a:pt x="1228858" y="641445"/>
                  </a:cubicBezTo>
                  <a:cubicBezTo>
                    <a:pt x="1179574" y="642203"/>
                    <a:pt x="974100" y="641445"/>
                    <a:pt x="974100" y="641445"/>
                  </a:cubicBezTo>
                  <a:lnTo>
                    <a:pt x="569217" y="645994"/>
                  </a:lnTo>
                  <a:cubicBezTo>
                    <a:pt x="431981" y="645236"/>
                    <a:pt x="240154" y="638412"/>
                    <a:pt x="150685" y="636896"/>
                  </a:cubicBezTo>
                  <a:cubicBezTo>
                    <a:pt x="61216" y="635380"/>
                    <a:pt x="8900" y="660400"/>
                    <a:pt x="560" y="63234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9" name="Round Same Side Corner Rectangle 118"/>
            <p:cNvSpPr/>
            <p:nvPr/>
          </p:nvSpPr>
          <p:spPr>
            <a:xfrm rot="5400000">
              <a:off x="4753348" y="2736172"/>
              <a:ext cx="2533488" cy="3864688"/>
            </a:xfrm>
            <a:prstGeom prst="round2SameRect">
              <a:avLst>
                <a:gd name="adj1" fmla="val 1543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0" name="Round Same Side Corner Rectangle 119"/>
            <p:cNvSpPr/>
            <p:nvPr/>
          </p:nvSpPr>
          <p:spPr>
            <a:xfrm rot="16200000">
              <a:off x="2368404" y="4199540"/>
              <a:ext cx="2523999" cy="9474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F51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281064" y="1993335"/>
            <a:ext cx="1663575" cy="3797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0696496" y="2678495"/>
            <a:ext cx="1081519" cy="1183761"/>
            <a:chOff x="8177289" y="4757441"/>
            <a:chExt cx="534279" cy="968918"/>
          </a:xfrm>
        </p:grpSpPr>
        <p:sp>
          <p:nvSpPr>
            <p:cNvPr id="135" name="Rounded Rectangle 134"/>
            <p:cNvSpPr/>
            <p:nvPr/>
          </p:nvSpPr>
          <p:spPr>
            <a:xfrm>
              <a:off x="8177289" y="5245946"/>
              <a:ext cx="534279" cy="480413"/>
            </a:xfrm>
            <a:prstGeom prst="roundRect">
              <a:avLst>
                <a:gd name="adj" fmla="val 192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06428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7" name="Oval 136"/>
            <p:cNvSpPr/>
            <p:nvPr/>
          </p:nvSpPr>
          <p:spPr>
            <a:xfrm>
              <a:off x="8517945" y="5365282"/>
              <a:ext cx="158877" cy="159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239126" y="541763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8239126" y="545420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 flipV="1">
              <a:off x="8258054" y="542720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559414" y="5414376"/>
              <a:ext cx="87239" cy="64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8559414" y="5450941"/>
              <a:ext cx="87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 flipV="1">
              <a:off x="8578342" y="5423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341758" y="5571065"/>
              <a:ext cx="205339" cy="11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5" name="Oval 144"/>
            <p:cNvSpPr/>
            <p:nvPr/>
          </p:nvSpPr>
          <p:spPr>
            <a:xfrm>
              <a:off x="8239126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6" name="Oval 145"/>
            <p:cNvSpPr/>
            <p:nvPr/>
          </p:nvSpPr>
          <p:spPr>
            <a:xfrm>
              <a:off x="8303505" y="52863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7" name="Oval 146"/>
            <p:cNvSpPr/>
            <p:nvPr/>
          </p:nvSpPr>
          <p:spPr>
            <a:xfrm>
              <a:off x="8531704" y="52894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8" name="Oval 147"/>
            <p:cNvSpPr/>
            <p:nvPr/>
          </p:nvSpPr>
          <p:spPr>
            <a:xfrm>
              <a:off x="8596083" y="52845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9" name="Oval 148"/>
            <p:cNvSpPr/>
            <p:nvPr/>
          </p:nvSpPr>
          <p:spPr>
            <a:xfrm>
              <a:off x="8414121" y="53861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0" name="Trapezoid 149"/>
            <p:cNvSpPr/>
            <p:nvPr/>
          </p:nvSpPr>
          <p:spPr>
            <a:xfrm>
              <a:off x="8403321" y="5119688"/>
              <a:ext cx="67317" cy="126258"/>
            </a:xfrm>
            <a:prstGeom prst="trapezoid">
              <a:avLst>
                <a:gd name="adj" fmla="val 538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1" name="Trapezoid 150"/>
            <p:cNvSpPr/>
            <p:nvPr/>
          </p:nvSpPr>
          <p:spPr>
            <a:xfrm>
              <a:off x="8413167" y="4931159"/>
              <a:ext cx="46673" cy="191920"/>
            </a:xfrm>
            <a:prstGeom prst="trapezoid">
              <a:avLst>
                <a:gd name="adj" fmla="val 195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8249958" y="4757441"/>
              <a:ext cx="267987" cy="327283"/>
              <a:chOff x="8249958" y="4757441"/>
              <a:chExt cx="267987" cy="327283"/>
            </a:xfrm>
          </p:grpSpPr>
          <p:sp>
            <p:nvSpPr>
              <p:cNvPr id="157" name="Block Arc 156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Block Arc 157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Block Arc 158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 flipH="1">
              <a:off x="8371535" y="4759115"/>
              <a:ext cx="247407" cy="327283"/>
              <a:chOff x="8249958" y="4757441"/>
              <a:chExt cx="267987" cy="327283"/>
            </a:xfrm>
          </p:grpSpPr>
          <p:sp>
            <p:nvSpPr>
              <p:cNvPr id="154" name="Block Arc 153"/>
              <p:cNvSpPr/>
              <p:nvPr/>
            </p:nvSpPr>
            <p:spPr>
              <a:xfrm rot="16200000">
                <a:off x="8326568" y="4878962"/>
                <a:ext cx="149076" cy="86642"/>
              </a:xfrm>
              <a:prstGeom prst="blockArc">
                <a:avLst>
                  <a:gd name="adj1" fmla="val 11735267"/>
                  <a:gd name="adj2" fmla="val 20061648"/>
                  <a:gd name="adj3" fmla="val 1091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Block Arc 154"/>
              <p:cNvSpPr/>
              <p:nvPr/>
            </p:nvSpPr>
            <p:spPr>
              <a:xfrm rot="16200000">
                <a:off x="8250706" y="4810240"/>
                <a:ext cx="320038" cy="214440"/>
              </a:xfrm>
              <a:prstGeom prst="blockArc">
                <a:avLst>
                  <a:gd name="adj1" fmla="val 12946387"/>
                  <a:gd name="adj2" fmla="val 18384047"/>
                  <a:gd name="adj3" fmla="val 51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Block Arc 155"/>
              <p:cNvSpPr/>
              <p:nvPr/>
            </p:nvSpPr>
            <p:spPr>
              <a:xfrm rot="16200000">
                <a:off x="8196894" y="4817749"/>
                <a:ext cx="320039" cy="213911"/>
              </a:xfrm>
              <a:prstGeom prst="blockArc">
                <a:avLst>
                  <a:gd name="adj1" fmla="val 12325528"/>
                  <a:gd name="adj2" fmla="val 19634266"/>
                  <a:gd name="adj3" fmla="val 684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61" name="Straight Arrow Connector 160"/>
          <p:cNvCxnSpPr/>
          <p:nvPr/>
        </p:nvCxnSpPr>
        <p:spPr>
          <a:xfrm flipV="1">
            <a:off x="2366973" y="2104200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380751" y="257769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5643446" y="210038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5798165" y="17186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723456" y="214706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916167" y="1989085"/>
            <a:ext cx="1663575" cy="29551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63382" y="2860135"/>
            <a:ext cx="1682921" cy="1979781"/>
            <a:chOff x="5577102" y="2562903"/>
            <a:chExt cx="1682921" cy="1979781"/>
          </a:xfrm>
        </p:grpSpPr>
        <p:cxnSp>
          <p:nvCxnSpPr>
            <p:cNvPr id="171" name="Straight Arrow Connector 170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88" name="Straight Arrow Connector 187"/>
          <p:cNvCxnSpPr/>
          <p:nvPr/>
        </p:nvCxnSpPr>
        <p:spPr>
          <a:xfrm flipV="1">
            <a:off x="5640867" y="251577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>
            <a:off x="9023564" y="3541449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flipH="1">
            <a:off x="8972443" y="3102363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24425" y="170389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293753" y="216862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2253390" y="2863363"/>
            <a:ext cx="1682921" cy="1979781"/>
            <a:chOff x="1209844" y="2755656"/>
            <a:chExt cx="1682921" cy="1979781"/>
          </a:xfrm>
        </p:grpSpPr>
        <p:cxnSp>
          <p:nvCxnSpPr>
            <p:cNvPr id="160" name="Straight Arrow Connector 159"/>
            <p:cNvCxnSpPr/>
            <p:nvPr/>
          </p:nvCxnSpPr>
          <p:spPr>
            <a:xfrm flipH="1">
              <a:off x="1260965" y="3194742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 flipH="1">
              <a:off x="1209844" y="275565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Starter Motor</a:t>
              </a:r>
              <a:endParaRPr lang="en-US" sz="2000" b="1" dirty="0"/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 flipH="1">
              <a:off x="1278818" y="3703866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 flipH="1">
              <a:off x="1227697" y="326478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Pump</a:t>
              </a:r>
              <a:endParaRPr lang="en-US" sz="2000" b="1" dirty="0"/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H="1">
              <a:off x="1260965" y="4196085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 flipH="1">
              <a:off x="1209844" y="3756999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Solenoid</a:t>
              </a:r>
              <a:endParaRPr lang="en-US" sz="2000" b="1" dirty="0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 flipH="1">
              <a:off x="1273609" y="4732209"/>
              <a:ext cx="1512196" cy="32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 flipH="1">
              <a:off x="1222488" y="429312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Glow Plug</a:t>
              </a:r>
              <a:endParaRPr lang="en-US" sz="2000" b="1" dirty="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3931102" y="5109429"/>
            <a:ext cx="1663575" cy="6817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Methane Delivery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flipH="1">
            <a:off x="5543487" y="5075340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78" name="Straight Arrow Connector 177"/>
          <p:cNvCxnSpPr/>
          <p:nvPr/>
        </p:nvCxnSpPr>
        <p:spPr>
          <a:xfrm flipH="1">
            <a:off x="2359725" y="5475450"/>
            <a:ext cx="1512196" cy="3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 flipH="1">
            <a:off x="2308604" y="5036364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Injectors</a:t>
            </a:r>
            <a:endParaRPr lang="en-US" sz="2000" b="1" dirty="0"/>
          </a:p>
        </p:txBody>
      </p:sp>
      <p:cxnSp>
        <p:nvCxnSpPr>
          <p:cNvPr id="186" name="Straight Arrow Connector 185"/>
          <p:cNvCxnSpPr/>
          <p:nvPr/>
        </p:nvCxnSpPr>
        <p:spPr>
          <a:xfrm flipH="1">
            <a:off x="5639577" y="5499383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620663" y="3664279"/>
            <a:ext cx="1978638" cy="2302568"/>
            <a:chOff x="9620663" y="3664279"/>
            <a:chExt cx="1978638" cy="2302568"/>
          </a:xfrm>
        </p:grpSpPr>
        <p:grpSp>
          <p:nvGrpSpPr>
            <p:cNvPr id="10" name="Group 9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187" name="Straight Arrow Connector 186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TextBox 190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92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8" name="Straight Arrow Connector 197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60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Electrical/Software: Integrated Testing Part 1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0515600" cy="4286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Verify Engine Sensor Board reads and transmits engine status (CPR.8)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81000">
                <a:srgbClr val="FF7171"/>
              </a:gs>
              <a:gs pos="76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789463" y="6231933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1    5hr Remain            Feb 22</a:t>
            </a:r>
            <a:endParaRPr lang="en-US" sz="2400" b="1" dirty="0"/>
          </a:p>
        </p:txBody>
      </p:sp>
      <p:cxnSp>
        <p:nvCxnSpPr>
          <p:cNvPr id="165" name="Straight Arrow Connector 164"/>
          <p:cNvCxnSpPr/>
          <p:nvPr/>
        </p:nvCxnSpPr>
        <p:spPr>
          <a:xfrm flipV="1">
            <a:off x="5643446" y="210038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5798165" y="17186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723456" y="214706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916167" y="1989085"/>
            <a:ext cx="1663575" cy="832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 flipV="1">
            <a:off x="5640867" y="251577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720313" y="3067023"/>
            <a:ext cx="471485" cy="4073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9830" y="3395635"/>
            <a:ext cx="2468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Simulated Input: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Function Generator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DC Power Supply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LabView</a:t>
            </a:r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485681" y="2914838"/>
            <a:ext cx="414450" cy="4807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95675" y="3414646"/>
            <a:ext cx="2282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Recorded Output: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Oscilloscope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LabView</a:t>
            </a:r>
            <a:endParaRPr lang="en-US" sz="20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6956" y="1709402"/>
            <a:ext cx="1442845" cy="1219200"/>
          </a:xfrm>
          <a:prstGeom prst="rect">
            <a:avLst/>
          </a:prstGeom>
        </p:spPr>
      </p:pic>
      <p:pic>
        <p:nvPicPr>
          <p:cNvPr id="37" name="Picture 2" descr="http://cfcc.edu/blogs/lrc/files/2011/03/computer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6108" y="1719498"/>
            <a:ext cx="1304343" cy="12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V="1">
            <a:off x="2366973" y="2104200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380751" y="257769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24425" y="170389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93753" y="216862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620663" y="3664279"/>
            <a:ext cx="1978638" cy="2302568"/>
            <a:chOff x="9620663" y="3664279"/>
            <a:chExt cx="1978638" cy="2302568"/>
          </a:xfrm>
        </p:grpSpPr>
        <p:grpSp>
          <p:nvGrpSpPr>
            <p:cNvPr id="46" name="Group 45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3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  <p:bldP spid="170" grpId="0" animBg="1"/>
      <p:bldP spid="41" grpId="0"/>
      <p:bldP spid="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Electrical/Software: </a:t>
            </a:r>
            <a:r>
              <a:rPr lang="en-US" dirty="0"/>
              <a:t>Integrated </a:t>
            </a:r>
            <a:r>
              <a:rPr lang="en-US" dirty="0" smtClean="0"/>
              <a:t>Testing </a:t>
            </a:r>
            <a:r>
              <a:rPr lang="en-US" dirty="0"/>
              <a:t>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1378248" cy="4286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Verify Engine Control Unit receives data and sends commands (CPR.X)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81000">
                <a:srgbClr val="FF7171"/>
              </a:gs>
              <a:gs pos="76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789463" y="6231933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1    5hr Remain            Feb 22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563382" y="2860135"/>
            <a:ext cx="1682921" cy="1979781"/>
            <a:chOff x="5577102" y="2562903"/>
            <a:chExt cx="1682921" cy="1979781"/>
          </a:xfrm>
        </p:grpSpPr>
        <p:cxnSp>
          <p:nvCxnSpPr>
            <p:cNvPr id="171" name="Straight Arrow Connector 170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89" name="Straight Arrow Connector 188"/>
          <p:cNvCxnSpPr/>
          <p:nvPr/>
        </p:nvCxnSpPr>
        <p:spPr>
          <a:xfrm flipH="1">
            <a:off x="9023564" y="3541449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flipH="1">
            <a:off x="8972443" y="3102363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643446" y="210038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98165" y="17186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23456" y="214706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640867" y="251577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281064" y="1993335"/>
            <a:ext cx="1663575" cy="3797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sp>
        <p:nvSpPr>
          <p:cNvPr id="57" name="TextBox 56"/>
          <p:cNvSpPr txBox="1"/>
          <p:nvPr/>
        </p:nvSpPr>
        <p:spPr>
          <a:xfrm flipH="1">
            <a:off x="5543487" y="5075340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656178" y="5453677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cfcc.edu/blogs/lrc/files/2011/03/computer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4152" y="3029292"/>
            <a:ext cx="2069792" cy="25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19097" y="1642894"/>
            <a:ext cx="1442845" cy="12192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98614" y="2677718"/>
            <a:ext cx="1442845" cy="121920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9620663" y="3664279"/>
            <a:ext cx="1978638" cy="2302568"/>
            <a:chOff x="9620663" y="3664279"/>
            <a:chExt cx="1978638" cy="2302568"/>
          </a:xfrm>
        </p:grpSpPr>
        <p:grpSp>
          <p:nvGrpSpPr>
            <p:cNvPr id="93" name="Group 92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8" name="Straight Arrow Connector 97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76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5400000">
            <a:off x="4746217" y="2734048"/>
            <a:ext cx="2533489" cy="3864688"/>
          </a:xfrm>
          <a:prstGeom prst="round2SameRect">
            <a:avLst>
              <a:gd name="adj1" fmla="val 1543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4019722" y="4469474"/>
            <a:ext cx="3900912" cy="336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6" name="Freeform 165"/>
          <p:cNvSpPr/>
          <p:nvPr/>
        </p:nvSpPr>
        <p:spPr>
          <a:xfrm>
            <a:off x="3934047" y="4774019"/>
            <a:ext cx="244548" cy="723014"/>
          </a:xfrm>
          <a:custGeom>
            <a:avLst/>
            <a:gdLst>
              <a:gd name="connsiteX0" fmla="*/ 0 w 244548"/>
              <a:gd name="connsiteY0" fmla="*/ 723014 h 723014"/>
              <a:gd name="connsiteX1" fmla="*/ 116958 w 244548"/>
              <a:gd name="connsiteY1" fmla="*/ 723014 h 723014"/>
              <a:gd name="connsiteX2" fmla="*/ 202018 w 244548"/>
              <a:gd name="connsiteY2" fmla="*/ 701748 h 723014"/>
              <a:gd name="connsiteX3" fmla="*/ 244548 w 244548"/>
              <a:gd name="connsiteY3" fmla="*/ 648586 h 723014"/>
              <a:gd name="connsiteX4" fmla="*/ 244548 w 244548"/>
              <a:gd name="connsiteY4" fmla="*/ 478465 h 723014"/>
              <a:gd name="connsiteX5" fmla="*/ 244548 w 244548"/>
              <a:gd name="connsiteY5" fmla="*/ 276446 h 723014"/>
              <a:gd name="connsiteX6" fmla="*/ 244548 w 244548"/>
              <a:gd name="connsiteY6" fmla="*/ 180753 h 723014"/>
              <a:gd name="connsiteX7" fmla="*/ 202018 w 244548"/>
              <a:gd name="connsiteY7" fmla="*/ 180753 h 723014"/>
              <a:gd name="connsiteX8" fmla="*/ 138223 w 244548"/>
              <a:gd name="connsiteY8" fmla="*/ 180753 h 723014"/>
              <a:gd name="connsiteX9" fmla="*/ 63795 w 244548"/>
              <a:gd name="connsiteY9" fmla="*/ 170121 h 723014"/>
              <a:gd name="connsiteX10" fmla="*/ 53162 w 244548"/>
              <a:gd name="connsiteY10" fmla="*/ 116958 h 723014"/>
              <a:gd name="connsiteX11" fmla="*/ 53162 w 244548"/>
              <a:gd name="connsiteY11" fmla="*/ 63795 h 723014"/>
              <a:gd name="connsiteX12" fmla="*/ 53162 w 244548"/>
              <a:gd name="connsiteY12" fmla="*/ 0 h 723014"/>
              <a:gd name="connsiteX13" fmla="*/ 31897 w 244548"/>
              <a:gd name="connsiteY13" fmla="*/ 0 h 723014"/>
              <a:gd name="connsiteX14" fmla="*/ 10632 w 244548"/>
              <a:gd name="connsiteY14" fmla="*/ 10632 h 723014"/>
              <a:gd name="connsiteX15" fmla="*/ 10632 w 244548"/>
              <a:gd name="connsiteY15" fmla="*/ 42530 h 723014"/>
              <a:gd name="connsiteX16" fmla="*/ 10632 w 244548"/>
              <a:gd name="connsiteY16" fmla="*/ 106325 h 723014"/>
              <a:gd name="connsiteX17" fmla="*/ 10632 w 244548"/>
              <a:gd name="connsiteY17" fmla="*/ 180753 h 723014"/>
              <a:gd name="connsiteX18" fmla="*/ 10632 w 244548"/>
              <a:gd name="connsiteY18" fmla="*/ 223283 h 723014"/>
              <a:gd name="connsiteX19" fmla="*/ 53162 w 244548"/>
              <a:gd name="connsiteY19" fmla="*/ 255181 h 723014"/>
              <a:gd name="connsiteX20" fmla="*/ 95693 w 244548"/>
              <a:gd name="connsiteY20" fmla="*/ 255181 h 723014"/>
              <a:gd name="connsiteX21" fmla="*/ 170120 w 244548"/>
              <a:gd name="connsiteY21" fmla="*/ 255181 h 723014"/>
              <a:gd name="connsiteX22" fmla="*/ 202018 w 244548"/>
              <a:gd name="connsiteY22" fmla="*/ 255181 h 723014"/>
              <a:gd name="connsiteX23" fmla="*/ 202018 w 244548"/>
              <a:gd name="connsiteY23" fmla="*/ 329609 h 723014"/>
              <a:gd name="connsiteX24" fmla="*/ 202018 w 244548"/>
              <a:gd name="connsiteY24" fmla="*/ 404037 h 723014"/>
              <a:gd name="connsiteX25" fmla="*/ 202018 w 244548"/>
              <a:gd name="connsiteY25" fmla="*/ 499730 h 723014"/>
              <a:gd name="connsiteX26" fmla="*/ 202018 w 244548"/>
              <a:gd name="connsiteY26" fmla="*/ 574158 h 723014"/>
              <a:gd name="connsiteX27" fmla="*/ 170120 w 244548"/>
              <a:gd name="connsiteY27" fmla="*/ 616688 h 723014"/>
              <a:gd name="connsiteX28" fmla="*/ 159488 w 244548"/>
              <a:gd name="connsiteY28" fmla="*/ 669851 h 723014"/>
              <a:gd name="connsiteX29" fmla="*/ 106325 w 244548"/>
              <a:gd name="connsiteY29" fmla="*/ 669851 h 723014"/>
              <a:gd name="connsiteX30" fmla="*/ 53162 w 244548"/>
              <a:gd name="connsiteY30" fmla="*/ 669851 h 723014"/>
              <a:gd name="connsiteX31" fmla="*/ 63795 w 244548"/>
              <a:gd name="connsiteY31" fmla="*/ 659218 h 723014"/>
              <a:gd name="connsiteX32" fmla="*/ 0 w 244548"/>
              <a:gd name="connsiteY32" fmla="*/ 723014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4548" h="723014">
                <a:moveTo>
                  <a:pt x="0" y="723014"/>
                </a:moveTo>
                <a:lnTo>
                  <a:pt x="116958" y="723014"/>
                </a:lnTo>
                <a:lnTo>
                  <a:pt x="202018" y="701748"/>
                </a:lnTo>
                <a:lnTo>
                  <a:pt x="244548" y="648586"/>
                </a:lnTo>
                <a:lnTo>
                  <a:pt x="244548" y="478465"/>
                </a:lnTo>
                <a:lnTo>
                  <a:pt x="244548" y="276446"/>
                </a:lnTo>
                <a:lnTo>
                  <a:pt x="244548" y="180753"/>
                </a:lnTo>
                <a:lnTo>
                  <a:pt x="202018" y="180753"/>
                </a:lnTo>
                <a:lnTo>
                  <a:pt x="138223" y="180753"/>
                </a:lnTo>
                <a:lnTo>
                  <a:pt x="63795" y="170121"/>
                </a:lnTo>
                <a:lnTo>
                  <a:pt x="53162" y="116958"/>
                </a:lnTo>
                <a:lnTo>
                  <a:pt x="53162" y="63795"/>
                </a:lnTo>
                <a:lnTo>
                  <a:pt x="53162" y="0"/>
                </a:lnTo>
                <a:lnTo>
                  <a:pt x="31897" y="0"/>
                </a:lnTo>
                <a:lnTo>
                  <a:pt x="10632" y="10632"/>
                </a:lnTo>
                <a:lnTo>
                  <a:pt x="10632" y="42530"/>
                </a:lnTo>
                <a:lnTo>
                  <a:pt x="10632" y="106325"/>
                </a:lnTo>
                <a:lnTo>
                  <a:pt x="10632" y="180753"/>
                </a:lnTo>
                <a:lnTo>
                  <a:pt x="10632" y="223283"/>
                </a:lnTo>
                <a:lnTo>
                  <a:pt x="53162" y="255181"/>
                </a:lnTo>
                <a:lnTo>
                  <a:pt x="95693" y="255181"/>
                </a:lnTo>
                <a:lnTo>
                  <a:pt x="170120" y="255181"/>
                </a:lnTo>
                <a:lnTo>
                  <a:pt x="202018" y="255181"/>
                </a:lnTo>
                <a:lnTo>
                  <a:pt x="202018" y="329609"/>
                </a:lnTo>
                <a:lnTo>
                  <a:pt x="202018" y="404037"/>
                </a:lnTo>
                <a:lnTo>
                  <a:pt x="202018" y="499730"/>
                </a:lnTo>
                <a:lnTo>
                  <a:pt x="202018" y="574158"/>
                </a:lnTo>
                <a:lnTo>
                  <a:pt x="170120" y="616688"/>
                </a:lnTo>
                <a:lnTo>
                  <a:pt x="159488" y="669851"/>
                </a:lnTo>
                <a:lnTo>
                  <a:pt x="106325" y="669851"/>
                </a:lnTo>
                <a:lnTo>
                  <a:pt x="53162" y="669851"/>
                </a:lnTo>
                <a:lnTo>
                  <a:pt x="63795" y="659218"/>
                </a:lnTo>
                <a:lnTo>
                  <a:pt x="0" y="723014"/>
                </a:lnTo>
                <a:close/>
              </a:path>
            </a:pathLst>
          </a:custGeom>
          <a:solidFill>
            <a:srgbClr val="C8A3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 rot="16200000">
            <a:off x="3298781" y="1927663"/>
            <a:ext cx="418490" cy="113443"/>
          </a:xfrm>
          <a:custGeom>
            <a:avLst/>
            <a:gdLst>
              <a:gd name="connsiteX0" fmla="*/ 0 w 298450"/>
              <a:gd name="connsiteY0" fmla="*/ 76645 h 108833"/>
              <a:gd name="connsiteX1" fmla="*/ 63500 w 298450"/>
              <a:gd name="connsiteY1" fmla="*/ 70295 h 108833"/>
              <a:gd name="connsiteX2" fmla="*/ 171450 w 298450"/>
              <a:gd name="connsiteY2" fmla="*/ 445 h 108833"/>
              <a:gd name="connsiteX3" fmla="*/ 241300 w 298450"/>
              <a:gd name="connsiteY3" fmla="*/ 108395 h 108833"/>
              <a:gd name="connsiteX4" fmla="*/ 279400 w 298450"/>
              <a:gd name="connsiteY4" fmla="*/ 38545 h 108833"/>
              <a:gd name="connsiteX5" fmla="*/ 298450 w 298450"/>
              <a:gd name="connsiteY5" fmla="*/ 38545 h 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108833">
                <a:moveTo>
                  <a:pt x="0" y="76645"/>
                </a:moveTo>
                <a:cubicBezTo>
                  <a:pt x="17462" y="79820"/>
                  <a:pt x="34925" y="82995"/>
                  <a:pt x="63500" y="70295"/>
                </a:cubicBezTo>
                <a:cubicBezTo>
                  <a:pt x="92075" y="57595"/>
                  <a:pt x="141817" y="-5905"/>
                  <a:pt x="171450" y="445"/>
                </a:cubicBezTo>
                <a:cubicBezTo>
                  <a:pt x="201083" y="6795"/>
                  <a:pt x="223308" y="102045"/>
                  <a:pt x="241300" y="108395"/>
                </a:cubicBezTo>
                <a:cubicBezTo>
                  <a:pt x="259292" y="114745"/>
                  <a:pt x="269875" y="50187"/>
                  <a:pt x="279400" y="38545"/>
                </a:cubicBezTo>
                <a:cubicBezTo>
                  <a:pt x="288925" y="26903"/>
                  <a:pt x="293687" y="32724"/>
                  <a:pt x="298450" y="3854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8" name="Rectangle 87"/>
          <p:cNvSpPr/>
          <p:nvPr/>
        </p:nvSpPr>
        <p:spPr>
          <a:xfrm>
            <a:off x="3365077" y="1516678"/>
            <a:ext cx="341088" cy="288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5" name="Rectangle 134"/>
          <p:cNvSpPr/>
          <p:nvPr/>
        </p:nvSpPr>
        <p:spPr>
          <a:xfrm>
            <a:off x="3352520" y="2128271"/>
            <a:ext cx="1077897" cy="4835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8" name="Freeform 157"/>
          <p:cNvSpPr/>
          <p:nvPr/>
        </p:nvSpPr>
        <p:spPr>
          <a:xfrm rot="16200000">
            <a:off x="3499430" y="2981458"/>
            <a:ext cx="745226" cy="71837"/>
          </a:xfrm>
          <a:custGeom>
            <a:avLst/>
            <a:gdLst>
              <a:gd name="connsiteX0" fmla="*/ 0 w 298450"/>
              <a:gd name="connsiteY0" fmla="*/ 76645 h 108833"/>
              <a:gd name="connsiteX1" fmla="*/ 63500 w 298450"/>
              <a:gd name="connsiteY1" fmla="*/ 70295 h 108833"/>
              <a:gd name="connsiteX2" fmla="*/ 171450 w 298450"/>
              <a:gd name="connsiteY2" fmla="*/ 445 h 108833"/>
              <a:gd name="connsiteX3" fmla="*/ 241300 w 298450"/>
              <a:gd name="connsiteY3" fmla="*/ 108395 h 108833"/>
              <a:gd name="connsiteX4" fmla="*/ 279400 w 298450"/>
              <a:gd name="connsiteY4" fmla="*/ 38545 h 108833"/>
              <a:gd name="connsiteX5" fmla="*/ 298450 w 298450"/>
              <a:gd name="connsiteY5" fmla="*/ 38545 h 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108833">
                <a:moveTo>
                  <a:pt x="0" y="76645"/>
                </a:moveTo>
                <a:cubicBezTo>
                  <a:pt x="17462" y="79820"/>
                  <a:pt x="34925" y="82995"/>
                  <a:pt x="63500" y="70295"/>
                </a:cubicBezTo>
                <a:cubicBezTo>
                  <a:pt x="92075" y="57595"/>
                  <a:pt x="141817" y="-5905"/>
                  <a:pt x="171450" y="445"/>
                </a:cubicBezTo>
                <a:cubicBezTo>
                  <a:pt x="201083" y="6795"/>
                  <a:pt x="223308" y="102045"/>
                  <a:pt x="241300" y="108395"/>
                </a:cubicBezTo>
                <a:cubicBezTo>
                  <a:pt x="259292" y="114745"/>
                  <a:pt x="269875" y="50187"/>
                  <a:pt x="279400" y="38545"/>
                </a:cubicBezTo>
                <a:cubicBezTo>
                  <a:pt x="288925" y="26903"/>
                  <a:pt x="293687" y="32724"/>
                  <a:pt x="298450" y="3854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5" name="Freeform 154"/>
          <p:cNvSpPr/>
          <p:nvPr/>
        </p:nvSpPr>
        <p:spPr>
          <a:xfrm>
            <a:off x="3582765" y="3623548"/>
            <a:ext cx="206755" cy="1976823"/>
          </a:xfrm>
          <a:custGeom>
            <a:avLst/>
            <a:gdLst>
              <a:gd name="connsiteX0" fmla="*/ 232431 w 260472"/>
              <a:gd name="connsiteY0" fmla="*/ 1258 h 2832796"/>
              <a:gd name="connsiteX1" fmla="*/ 155158 w 260472"/>
              <a:gd name="connsiteY1" fmla="*/ 52774 h 2832796"/>
              <a:gd name="connsiteX2" fmla="*/ 39248 w 260472"/>
              <a:gd name="connsiteY2" fmla="*/ 310351 h 2832796"/>
              <a:gd name="connsiteX3" fmla="*/ 65006 w 260472"/>
              <a:gd name="connsiteY3" fmla="*/ 761112 h 2832796"/>
              <a:gd name="connsiteX4" fmla="*/ 26369 w 260472"/>
              <a:gd name="connsiteY4" fmla="*/ 2306577 h 2832796"/>
              <a:gd name="connsiteX5" fmla="*/ 612 w 260472"/>
              <a:gd name="connsiteY5" fmla="*/ 2731579 h 2832796"/>
              <a:gd name="connsiteX6" fmla="*/ 52127 w 260472"/>
              <a:gd name="connsiteY6" fmla="*/ 2770216 h 2832796"/>
              <a:gd name="connsiteX7" fmla="*/ 90764 w 260472"/>
              <a:gd name="connsiteY7" fmla="*/ 2680064 h 2832796"/>
              <a:gd name="connsiteX8" fmla="*/ 142279 w 260472"/>
              <a:gd name="connsiteY8" fmla="*/ 1057326 h 2832796"/>
              <a:gd name="connsiteX9" fmla="*/ 129400 w 260472"/>
              <a:gd name="connsiteY9" fmla="*/ 477777 h 2832796"/>
              <a:gd name="connsiteX10" fmla="*/ 129400 w 260472"/>
              <a:gd name="connsiteY10" fmla="*/ 258836 h 2832796"/>
              <a:gd name="connsiteX11" fmla="*/ 206674 w 260472"/>
              <a:gd name="connsiteY11" fmla="*/ 117168 h 2832796"/>
              <a:gd name="connsiteX12" fmla="*/ 258189 w 260472"/>
              <a:gd name="connsiteY12" fmla="*/ 78532 h 2832796"/>
              <a:gd name="connsiteX13" fmla="*/ 232431 w 260472"/>
              <a:gd name="connsiteY13" fmla="*/ 1258 h 283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472" h="2832796">
                <a:moveTo>
                  <a:pt x="232431" y="1258"/>
                </a:moveTo>
                <a:cubicBezTo>
                  <a:pt x="215259" y="-3035"/>
                  <a:pt x="187355" y="1259"/>
                  <a:pt x="155158" y="52774"/>
                </a:cubicBezTo>
                <a:cubicBezTo>
                  <a:pt x="122961" y="104289"/>
                  <a:pt x="54273" y="192295"/>
                  <a:pt x="39248" y="310351"/>
                </a:cubicBezTo>
                <a:cubicBezTo>
                  <a:pt x="24223" y="428407"/>
                  <a:pt x="67152" y="428408"/>
                  <a:pt x="65006" y="761112"/>
                </a:cubicBezTo>
                <a:cubicBezTo>
                  <a:pt x="62860" y="1093816"/>
                  <a:pt x="37101" y="1978166"/>
                  <a:pt x="26369" y="2306577"/>
                </a:cubicBezTo>
                <a:cubicBezTo>
                  <a:pt x="15637" y="2634988"/>
                  <a:pt x="-3681" y="2654306"/>
                  <a:pt x="612" y="2731579"/>
                </a:cubicBezTo>
                <a:cubicBezTo>
                  <a:pt x="4905" y="2808852"/>
                  <a:pt x="37102" y="2778802"/>
                  <a:pt x="52127" y="2770216"/>
                </a:cubicBezTo>
                <a:cubicBezTo>
                  <a:pt x="67152" y="2761630"/>
                  <a:pt x="75739" y="2965546"/>
                  <a:pt x="90764" y="2680064"/>
                </a:cubicBezTo>
                <a:cubicBezTo>
                  <a:pt x="105789" y="2394582"/>
                  <a:pt x="135840" y="1424374"/>
                  <a:pt x="142279" y="1057326"/>
                </a:cubicBezTo>
                <a:cubicBezTo>
                  <a:pt x="148718" y="690278"/>
                  <a:pt x="131547" y="610859"/>
                  <a:pt x="129400" y="477777"/>
                </a:cubicBezTo>
                <a:cubicBezTo>
                  <a:pt x="127253" y="344695"/>
                  <a:pt x="116521" y="318937"/>
                  <a:pt x="129400" y="258836"/>
                </a:cubicBezTo>
                <a:cubicBezTo>
                  <a:pt x="142279" y="198735"/>
                  <a:pt x="185209" y="147219"/>
                  <a:pt x="206674" y="117168"/>
                </a:cubicBezTo>
                <a:cubicBezTo>
                  <a:pt x="228139" y="87117"/>
                  <a:pt x="249603" y="99997"/>
                  <a:pt x="258189" y="78532"/>
                </a:cubicBezTo>
                <a:cubicBezTo>
                  <a:pt x="266775" y="57067"/>
                  <a:pt x="249603" y="5551"/>
                  <a:pt x="232431" y="1258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6" name="Rectangle 135"/>
          <p:cNvSpPr/>
          <p:nvPr/>
        </p:nvSpPr>
        <p:spPr>
          <a:xfrm>
            <a:off x="3752238" y="3574059"/>
            <a:ext cx="224102" cy="174235"/>
          </a:xfrm>
          <a:prstGeom prst="rect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4011194" y="4612795"/>
            <a:ext cx="3921596" cy="867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7091622" y="4571389"/>
            <a:ext cx="1244645" cy="270398"/>
            <a:chOff x="581876" y="5529237"/>
            <a:chExt cx="2490102" cy="310359"/>
          </a:xfrm>
        </p:grpSpPr>
        <p:grpSp>
          <p:nvGrpSpPr>
            <p:cNvPr id="42" name="Group 41"/>
            <p:cNvGrpSpPr/>
            <p:nvPr/>
          </p:nvGrpSpPr>
          <p:grpSpPr>
            <a:xfrm rot="5400000" flipH="1">
              <a:off x="1678579" y="4446198"/>
              <a:ext cx="296695" cy="2490102"/>
              <a:chOff x="2029250" y="1584100"/>
              <a:chExt cx="1329911" cy="3296991"/>
            </a:xfrm>
            <a:solidFill>
              <a:schemeClr val="bg2">
                <a:lumMod val="75000"/>
              </a:schemeClr>
            </a:solidFill>
          </p:grpSpPr>
          <p:sp>
            <p:nvSpPr>
              <p:cNvPr id="48" name="Trapezoid 47"/>
              <p:cNvSpPr/>
              <p:nvPr/>
            </p:nvSpPr>
            <p:spPr>
              <a:xfrm rot="16200000">
                <a:off x="1045707" y="2595092"/>
                <a:ext cx="3296991" cy="1275008"/>
              </a:xfrm>
              <a:prstGeom prst="trapezoid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2056698" y="1688788"/>
                <a:ext cx="1245750" cy="30640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056698" y="2043032"/>
                <a:ext cx="1286679" cy="33729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2029250" y="2435381"/>
                <a:ext cx="1329911" cy="3804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846530" y="5565142"/>
              <a:ext cx="277919" cy="231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1562751" y="5548911"/>
              <a:ext cx="287050" cy="25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1245303" y="5533914"/>
              <a:ext cx="296695" cy="287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962692" y="5572683"/>
              <a:ext cx="277919" cy="231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678914" y="5556452"/>
              <a:ext cx="287050" cy="25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-Shape 21"/>
          <p:cNvSpPr/>
          <p:nvPr/>
        </p:nvSpPr>
        <p:spPr>
          <a:xfrm rot="16200000">
            <a:off x="7711841" y="3839132"/>
            <a:ext cx="73999" cy="367863"/>
          </a:xfrm>
          <a:prstGeom prst="corner">
            <a:avLst>
              <a:gd name="adj1" fmla="val 30055"/>
              <a:gd name="adj2" fmla="val 30056"/>
            </a:avLst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L-Shape 22"/>
          <p:cNvSpPr/>
          <p:nvPr/>
        </p:nvSpPr>
        <p:spPr>
          <a:xfrm rot="16200000" flipH="1">
            <a:off x="7697300" y="5189675"/>
            <a:ext cx="76593" cy="370076"/>
          </a:xfrm>
          <a:prstGeom prst="corner">
            <a:avLst>
              <a:gd name="adj1" fmla="val 30055"/>
              <a:gd name="adj2" fmla="val 30056"/>
            </a:avLst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ectangle 23"/>
          <p:cNvSpPr/>
          <p:nvPr/>
        </p:nvSpPr>
        <p:spPr>
          <a:xfrm flipV="1">
            <a:off x="7528642" y="5431903"/>
            <a:ext cx="139505" cy="225828"/>
          </a:xfrm>
          <a:prstGeom prst="rect">
            <a:avLst/>
          </a:prstGeom>
          <a:solidFill>
            <a:srgbClr val="D9D9D9"/>
          </a:solidFill>
          <a:ln w="285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Rectangle 24"/>
          <p:cNvSpPr/>
          <p:nvPr/>
        </p:nvSpPr>
        <p:spPr>
          <a:xfrm flipV="1">
            <a:off x="7548788" y="3692437"/>
            <a:ext cx="119364" cy="170974"/>
          </a:xfrm>
          <a:prstGeom prst="rect">
            <a:avLst/>
          </a:prstGeom>
          <a:solidFill>
            <a:srgbClr val="D9D9D9"/>
          </a:solidFill>
          <a:ln w="285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6331426" y="4418601"/>
            <a:ext cx="7238" cy="2497749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6322369" y="4171957"/>
            <a:ext cx="0" cy="2472394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6326366" y="2413465"/>
            <a:ext cx="7238" cy="2497749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6326815" y="2666169"/>
            <a:ext cx="0" cy="2472394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 flipV="1">
            <a:off x="4205310" y="3709942"/>
            <a:ext cx="3283184" cy="153468"/>
          </a:xfrm>
          <a:custGeom>
            <a:avLst/>
            <a:gdLst>
              <a:gd name="connsiteX0" fmla="*/ 200307 w 3322911"/>
              <a:gd name="connsiteY0" fmla="*/ 124149 h 301726"/>
              <a:gd name="connsiteX1" fmla="*/ 1701561 w 3322911"/>
              <a:gd name="connsiteY1" fmla="*/ 142346 h 301726"/>
              <a:gd name="connsiteX2" fmla="*/ 2524976 w 3322911"/>
              <a:gd name="connsiteY2" fmla="*/ 78656 h 301726"/>
              <a:gd name="connsiteX3" fmla="*/ 2788832 w 3322911"/>
              <a:gd name="connsiteY3" fmla="*/ 28614 h 301726"/>
              <a:gd name="connsiteX4" fmla="*/ 3157322 w 3322911"/>
              <a:gd name="connsiteY4" fmla="*/ 1319 h 301726"/>
              <a:gd name="connsiteX5" fmla="*/ 3316546 w 3322911"/>
              <a:gd name="connsiteY5" fmla="*/ 69558 h 301726"/>
              <a:gd name="connsiteX6" fmla="*/ 3275602 w 3322911"/>
              <a:gd name="connsiteY6" fmla="*/ 228781 h 301726"/>
              <a:gd name="connsiteX7" fmla="*/ 3130026 w 3322911"/>
              <a:gd name="connsiteY7" fmla="*/ 301569 h 301726"/>
              <a:gd name="connsiteX8" fmla="*/ 3125477 w 3322911"/>
              <a:gd name="connsiteY8" fmla="*/ 246978 h 301726"/>
              <a:gd name="connsiteX9" fmla="*/ 3216462 w 3322911"/>
              <a:gd name="connsiteY9" fmla="*/ 206035 h 301726"/>
              <a:gd name="connsiteX10" fmla="*/ 3221011 w 3322911"/>
              <a:gd name="connsiteY10" fmla="*/ 96853 h 301726"/>
              <a:gd name="connsiteX11" fmla="*/ 3111829 w 3322911"/>
              <a:gd name="connsiteY11" fmla="*/ 65008 h 301726"/>
              <a:gd name="connsiteX12" fmla="*/ 2024558 w 3322911"/>
              <a:gd name="connsiteY12" fmla="*/ 201486 h 301726"/>
              <a:gd name="connsiteX13" fmla="*/ 213955 w 3322911"/>
              <a:gd name="connsiteY13" fmla="*/ 215134 h 301726"/>
              <a:gd name="connsiteX14" fmla="*/ 200307 w 3322911"/>
              <a:gd name="connsiteY14" fmla="*/ 124149 h 3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2911" h="301726">
                <a:moveTo>
                  <a:pt x="200307" y="124149"/>
                </a:moveTo>
                <a:cubicBezTo>
                  <a:pt x="448241" y="112018"/>
                  <a:pt x="1314116" y="149928"/>
                  <a:pt x="1701561" y="142346"/>
                </a:cubicBezTo>
                <a:cubicBezTo>
                  <a:pt x="2089006" y="134764"/>
                  <a:pt x="2343764" y="97611"/>
                  <a:pt x="2524976" y="78656"/>
                </a:cubicBezTo>
                <a:cubicBezTo>
                  <a:pt x="2706188" y="59701"/>
                  <a:pt x="2683441" y="41503"/>
                  <a:pt x="2788832" y="28614"/>
                </a:cubicBezTo>
                <a:cubicBezTo>
                  <a:pt x="2894223" y="15725"/>
                  <a:pt x="3069370" y="-5505"/>
                  <a:pt x="3157322" y="1319"/>
                </a:cubicBezTo>
                <a:cubicBezTo>
                  <a:pt x="3245274" y="8143"/>
                  <a:pt x="3296833" y="31648"/>
                  <a:pt x="3316546" y="69558"/>
                </a:cubicBezTo>
                <a:cubicBezTo>
                  <a:pt x="3336259" y="107468"/>
                  <a:pt x="3306689" y="190113"/>
                  <a:pt x="3275602" y="228781"/>
                </a:cubicBezTo>
                <a:cubicBezTo>
                  <a:pt x="3244515" y="267449"/>
                  <a:pt x="3155047" y="298536"/>
                  <a:pt x="3130026" y="301569"/>
                </a:cubicBezTo>
                <a:cubicBezTo>
                  <a:pt x="3105005" y="304602"/>
                  <a:pt x="3111071" y="262900"/>
                  <a:pt x="3125477" y="246978"/>
                </a:cubicBezTo>
                <a:cubicBezTo>
                  <a:pt x="3139883" y="231056"/>
                  <a:pt x="3200540" y="231056"/>
                  <a:pt x="3216462" y="206035"/>
                </a:cubicBezTo>
                <a:cubicBezTo>
                  <a:pt x="3232384" y="181014"/>
                  <a:pt x="3238450" y="120357"/>
                  <a:pt x="3221011" y="96853"/>
                </a:cubicBezTo>
                <a:cubicBezTo>
                  <a:pt x="3203572" y="73349"/>
                  <a:pt x="3311238" y="47569"/>
                  <a:pt x="3111829" y="65008"/>
                </a:cubicBezTo>
                <a:cubicBezTo>
                  <a:pt x="2912420" y="82447"/>
                  <a:pt x="2507537" y="176465"/>
                  <a:pt x="2024558" y="201486"/>
                </a:cubicBezTo>
                <a:cubicBezTo>
                  <a:pt x="1541579" y="226507"/>
                  <a:pt x="517997" y="226507"/>
                  <a:pt x="213955" y="215134"/>
                </a:cubicBezTo>
                <a:cubicBezTo>
                  <a:pt x="-90087" y="203761"/>
                  <a:pt x="-47627" y="136280"/>
                  <a:pt x="200307" y="124149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Freeform 37"/>
          <p:cNvSpPr/>
          <p:nvPr/>
        </p:nvSpPr>
        <p:spPr>
          <a:xfrm>
            <a:off x="4243992" y="5469109"/>
            <a:ext cx="3205818" cy="177755"/>
          </a:xfrm>
          <a:custGeom>
            <a:avLst/>
            <a:gdLst>
              <a:gd name="connsiteX0" fmla="*/ 200307 w 3322911"/>
              <a:gd name="connsiteY0" fmla="*/ 124149 h 301726"/>
              <a:gd name="connsiteX1" fmla="*/ 1701561 w 3322911"/>
              <a:gd name="connsiteY1" fmla="*/ 142346 h 301726"/>
              <a:gd name="connsiteX2" fmla="*/ 2524976 w 3322911"/>
              <a:gd name="connsiteY2" fmla="*/ 78656 h 301726"/>
              <a:gd name="connsiteX3" fmla="*/ 2788832 w 3322911"/>
              <a:gd name="connsiteY3" fmla="*/ 28614 h 301726"/>
              <a:gd name="connsiteX4" fmla="*/ 3157322 w 3322911"/>
              <a:gd name="connsiteY4" fmla="*/ 1319 h 301726"/>
              <a:gd name="connsiteX5" fmla="*/ 3316546 w 3322911"/>
              <a:gd name="connsiteY5" fmla="*/ 69558 h 301726"/>
              <a:gd name="connsiteX6" fmla="*/ 3275602 w 3322911"/>
              <a:gd name="connsiteY6" fmla="*/ 228781 h 301726"/>
              <a:gd name="connsiteX7" fmla="*/ 3130026 w 3322911"/>
              <a:gd name="connsiteY7" fmla="*/ 301569 h 301726"/>
              <a:gd name="connsiteX8" fmla="*/ 3125477 w 3322911"/>
              <a:gd name="connsiteY8" fmla="*/ 246978 h 301726"/>
              <a:gd name="connsiteX9" fmla="*/ 3216462 w 3322911"/>
              <a:gd name="connsiteY9" fmla="*/ 206035 h 301726"/>
              <a:gd name="connsiteX10" fmla="*/ 3221011 w 3322911"/>
              <a:gd name="connsiteY10" fmla="*/ 96853 h 301726"/>
              <a:gd name="connsiteX11" fmla="*/ 3111829 w 3322911"/>
              <a:gd name="connsiteY11" fmla="*/ 65008 h 301726"/>
              <a:gd name="connsiteX12" fmla="*/ 2024558 w 3322911"/>
              <a:gd name="connsiteY12" fmla="*/ 201486 h 301726"/>
              <a:gd name="connsiteX13" fmla="*/ 213955 w 3322911"/>
              <a:gd name="connsiteY13" fmla="*/ 215134 h 301726"/>
              <a:gd name="connsiteX14" fmla="*/ 200307 w 3322911"/>
              <a:gd name="connsiteY14" fmla="*/ 124149 h 3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2911" h="301726">
                <a:moveTo>
                  <a:pt x="200307" y="124149"/>
                </a:moveTo>
                <a:cubicBezTo>
                  <a:pt x="448241" y="112018"/>
                  <a:pt x="1314116" y="149928"/>
                  <a:pt x="1701561" y="142346"/>
                </a:cubicBezTo>
                <a:cubicBezTo>
                  <a:pt x="2089006" y="134764"/>
                  <a:pt x="2343764" y="97611"/>
                  <a:pt x="2524976" y="78656"/>
                </a:cubicBezTo>
                <a:cubicBezTo>
                  <a:pt x="2706188" y="59701"/>
                  <a:pt x="2683441" y="41503"/>
                  <a:pt x="2788832" y="28614"/>
                </a:cubicBezTo>
                <a:cubicBezTo>
                  <a:pt x="2894223" y="15725"/>
                  <a:pt x="3069370" y="-5505"/>
                  <a:pt x="3157322" y="1319"/>
                </a:cubicBezTo>
                <a:cubicBezTo>
                  <a:pt x="3245274" y="8143"/>
                  <a:pt x="3296833" y="31648"/>
                  <a:pt x="3316546" y="69558"/>
                </a:cubicBezTo>
                <a:cubicBezTo>
                  <a:pt x="3336259" y="107468"/>
                  <a:pt x="3306689" y="190113"/>
                  <a:pt x="3275602" y="228781"/>
                </a:cubicBezTo>
                <a:cubicBezTo>
                  <a:pt x="3244515" y="267449"/>
                  <a:pt x="3155047" y="298536"/>
                  <a:pt x="3130026" y="301569"/>
                </a:cubicBezTo>
                <a:cubicBezTo>
                  <a:pt x="3105005" y="304602"/>
                  <a:pt x="3111071" y="262900"/>
                  <a:pt x="3125477" y="246978"/>
                </a:cubicBezTo>
                <a:cubicBezTo>
                  <a:pt x="3139883" y="231056"/>
                  <a:pt x="3200540" y="231056"/>
                  <a:pt x="3216462" y="206035"/>
                </a:cubicBezTo>
                <a:cubicBezTo>
                  <a:pt x="3232384" y="181014"/>
                  <a:pt x="3238450" y="120357"/>
                  <a:pt x="3221011" y="96853"/>
                </a:cubicBezTo>
                <a:cubicBezTo>
                  <a:pt x="3203572" y="73349"/>
                  <a:pt x="3311238" y="47569"/>
                  <a:pt x="3111829" y="65008"/>
                </a:cubicBezTo>
                <a:cubicBezTo>
                  <a:pt x="2912420" y="82447"/>
                  <a:pt x="2507537" y="176465"/>
                  <a:pt x="2024558" y="201486"/>
                </a:cubicBezTo>
                <a:cubicBezTo>
                  <a:pt x="1541579" y="226507"/>
                  <a:pt x="517997" y="226507"/>
                  <a:pt x="213955" y="215134"/>
                </a:cubicBezTo>
                <a:cubicBezTo>
                  <a:pt x="-90087" y="203761"/>
                  <a:pt x="-47627" y="136280"/>
                  <a:pt x="200307" y="124149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Rectangle 39"/>
          <p:cNvSpPr/>
          <p:nvPr/>
        </p:nvSpPr>
        <p:spPr>
          <a:xfrm>
            <a:off x="4356499" y="5046170"/>
            <a:ext cx="3199142" cy="708726"/>
          </a:xfrm>
          <a:prstGeom prst="rect">
            <a:avLst/>
          </a:prstGeom>
          <a:noFill/>
          <a:ln w="381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Rectangle 40"/>
          <p:cNvSpPr/>
          <p:nvPr/>
        </p:nvSpPr>
        <p:spPr>
          <a:xfrm>
            <a:off x="4362374" y="3598705"/>
            <a:ext cx="3190803" cy="708726"/>
          </a:xfrm>
          <a:prstGeom prst="rect">
            <a:avLst/>
          </a:prstGeom>
          <a:noFill/>
          <a:ln w="381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rapezoid 6"/>
          <p:cNvSpPr/>
          <p:nvPr/>
        </p:nvSpPr>
        <p:spPr>
          <a:xfrm rot="5400000">
            <a:off x="7746841" y="4097663"/>
            <a:ext cx="1551533" cy="1160935"/>
          </a:xfrm>
          <a:prstGeom prst="trapezoid">
            <a:avLst/>
          </a:prstGeom>
          <a:solidFill>
            <a:schemeClr val="accent4">
              <a:lumMod val="50000"/>
            </a:schemeClr>
          </a:solidFill>
          <a:ln>
            <a:solidFill>
              <a:srgbClr val="392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 flipV="1">
            <a:off x="3694838" y="4102530"/>
            <a:ext cx="203772" cy="8210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V="1">
            <a:off x="3894261" y="3516829"/>
            <a:ext cx="67495" cy="1466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/>
          <p:cNvSpPr/>
          <p:nvPr/>
        </p:nvSpPr>
        <p:spPr>
          <a:xfrm flipV="1">
            <a:off x="3868575" y="3689239"/>
            <a:ext cx="103182" cy="10183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Flowchart: Sequential Access Storage 13"/>
          <p:cNvSpPr/>
          <p:nvPr/>
        </p:nvSpPr>
        <p:spPr>
          <a:xfrm rot="16200000" flipV="1">
            <a:off x="3561755" y="5542191"/>
            <a:ext cx="334386" cy="358026"/>
          </a:xfrm>
          <a:prstGeom prst="flowChartMagneticTape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/>
          <p:cNvSpPr/>
          <p:nvPr/>
        </p:nvSpPr>
        <p:spPr>
          <a:xfrm flipV="1">
            <a:off x="3843866" y="3465864"/>
            <a:ext cx="4636559" cy="51115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Freeform 16"/>
          <p:cNvSpPr/>
          <p:nvPr/>
        </p:nvSpPr>
        <p:spPr>
          <a:xfrm rot="20473506" flipV="1">
            <a:off x="8602834" y="3423939"/>
            <a:ext cx="232896" cy="864765"/>
          </a:xfrm>
          <a:custGeom>
            <a:avLst/>
            <a:gdLst>
              <a:gd name="connsiteX0" fmla="*/ 0 w 221801"/>
              <a:gd name="connsiteY0" fmla="*/ 592456 h 681856"/>
              <a:gd name="connsiteX1" fmla="*/ 165100 w 221801"/>
              <a:gd name="connsiteY1" fmla="*/ 59056 h 681856"/>
              <a:gd name="connsiteX2" fmla="*/ 190500 w 221801"/>
              <a:gd name="connsiteY2" fmla="*/ 46356 h 681856"/>
              <a:gd name="connsiteX3" fmla="*/ 215900 w 221801"/>
              <a:gd name="connsiteY3" fmla="*/ 40006 h 681856"/>
              <a:gd name="connsiteX4" fmla="*/ 69850 w 221801"/>
              <a:gd name="connsiteY4" fmla="*/ 598806 h 681856"/>
              <a:gd name="connsiteX5" fmla="*/ 6350 w 221801"/>
              <a:gd name="connsiteY5" fmla="*/ 668656 h 68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801" h="681856">
                <a:moveTo>
                  <a:pt x="0" y="592456"/>
                </a:moveTo>
                <a:cubicBezTo>
                  <a:pt x="66675" y="371264"/>
                  <a:pt x="133350" y="150073"/>
                  <a:pt x="165100" y="59056"/>
                </a:cubicBezTo>
                <a:cubicBezTo>
                  <a:pt x="196850" y="-31961"/>
                  <a:pt x="182033" y="49531"/>
                  <a:pt x="190500" y="46356"/>
                </a:cubicBezTo>
                <a:cubicBezTo>
                  <a:pt x="198967" y="43181"/>
                  <a:pt x="236008" y="-52069"/>
                  <a:pt x="215900" y="40006"/>
                </a:cubicBezTo>
                <a:cubicBezTo>
                  <a:pt x="195792" y="132081"/>
                  <a:pt x="104775" y="494031"/>
                  <a:pt x="69850" y="598806"/>
                </a:cubicBezTo>
                <a:cubicBezTo>
                  <a:pt x="34925" y="703581"/>
                  <a:pt x="20637" y="686118"/>
                  <a:pt x="6350" y="668656"/>
                </a:cubicBezTo>
              </a:path>
            </a:pathLst>
          </a:cu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Flowchart: Terminator 38"/>
          <p:cNvSpPr/>
          <p:nvPr/>
        </p:nvSpPr>
        <p:spPr>
          <a:xfrm>
            <a:off x="4217828" y="3456412"/>
            <a:ext cx="97954" cy="2511595"/>
          </a:xfrm>
          <a:prstGeom prst="flowChartTerminator">
            <a:avLst/>
          </a:pr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Flowchart: Terminator 14"/>
          <p:cNvSpPr/>
          <p:nvPr/>
        </p:nvSpPr>
        <p:spPr>
          <a:xfrm>
            <a:off x="2909761" y="4583473"/>
            <a:ext cx="500306" cy="124938"/>
          </a:xfrm>
          <a:prstGeom prst="flowChartTerminator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Trapezoid 51"/>
          <p:cNvSpPr/>
          <p:nvPr/>
        </p:nvSpPr>
        <p:spPr>
          <a:xfrm rot="16200000">
            <a:off x="2733468" y="4271916"/>
            <a:ext cx="1966236" cy="747213"/>
          </a:xfrm>
          <a:prstGeom prst="trapezoid">
            <a:avLst>
              <a:gd name="adj" fmla="val 8946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360371" y="4000944"/>
            <a:ext cx="415519" cy="494986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358083" y="3889879"/>
            <a:ext cx="697388" cy="841080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342979" y="4124024"/>
            <a:ext cx="740515" cy="867636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499640" y="4421724"/>
            <a:ext cx="597352" cy="681156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59288" y="4757677"/>
            <a:ext cx="414822" cy="469498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816631" y="5102880"/>
            <a:ext cx="236274" cy="210283"/>
          </a:xfrm>
          <a:prstGeom prst="lin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 rot="16200000">
            <a:off x="2534019" y="4467288"/>
            <a:ext cx="1621246" cy="351969"/>
          </a:xfrm>
          <a:custGeom>
            <a:avLst/>
            <a:gdLst>
              <a:gd name="connsiteX0" fmla="*/ 560 w 1273626"/>
              <a:gd name="connsiteY0" fmla="*/ 632346 h 645994"/>
              <a:gd name="connsiteX1" fmla="*/ 100644 w 1273626"/>
              <a:gd name="connsiteY1" fmla="*/ 468573 h 645994"/>
              <a:gd name="connsiteX2" fmla="*/ 127939 w 1273626"/>
              <a:gd name="connsiteY2" fmla="*/ 345743 h 645994"/>
              <a:gd name="connsiteX3" fmla="*/ 109742 w 1273626"/>
              <a:gd name="connsiteY3" fmla="*/ 163773 h 645994"/>
              <a:gd name="connsiteX4" fmla="*/ 86996 w 1273626"/>
              <a:gd name="connsiteY4" fmla="*/ 36394 h 645994"/>
              <a:gd name="connsiteX5" fmla="*/ 82447 w 1273626"/>
              <a:gd name="connsiteY5" fmla="*/ 9099 h 645994"/>
              <a:gd name="connsiteX6" fmla="*/ 82447 w 1273626"/>
              <a:gd name="connsiteY6" fmla="*/ 0 h 645994"/>
              <a:gd name="connsiteX7" fmla="*/ 200727 w 1273626"/>
              <a:gd name="connsiteY7" fmla="*/ 9099 h 645994"/>
              <a:gd name="connsiteX8" fmla="*/ 623808 w 1273626"/>
              <a:gd name="connsiteY8" fmla="*/ 9099 h 645994"/>
              <a:gd name="connsiteX9" fmla="*/ 1110578 w 1273626"/>
              <a:gd name="connsiteY9" fmla="*/ 4549 h 645994"/>
              <a:gd name="connsiteX10" fmla="*/ 1187915 w 1273626"/>
              <a:gd name="connsiteY10" fmla="*/ 4549 h 645994"/>
              <a:gd name="connsiteX11" fmla="*/ 1215211 w 1273626"/>
              <a:gd name="connsiteY11" fmla="*/ 4549 h 645994"/>
              <a:gd name="connsiteX12" fmla="*/ 1224309 w 1273626"/>
              <a:gd name="connsiteY12" fmla="*/ 18197 h 645994"/>
              <a:gd name="connsiteX13" fmla="*/ 1206112 w 1273626"/>
              <a:gd name="connsiteY13" fmla="*/ 100084 h 645994"/>
              <a:gd name="connsiteX14" fmla="*/ 1197014 w 1273626"/>
              <a:gd name="connsiteY14" fmla="*/ 177421 h 645994"/>
              <a:gd name="connsiteX15" fmla="*/ 1192464 w 1273626"/>
              <a:gd name="connsiteY15" fmla="*/ 254758 h 645994"/>
              <a:gd name="connsiteX16" fmla="*/ 1192464 w 1273626"/>
              <a:gd name="connsiteY16" fmla="*/ 373039 h 645994"/>
              <a:gd name="connsiteX17" fmla="*/ 1219760 w 1273626"/>
              <a:gd name="connsiteY17" fmla="*/ 491319 h 645994"/>
              <a:gd name="connsiteX18" fmla="*/ 1251605 w 1273626"/>
              <a:gd name="connsiteY18" fmla="*/ 573206 h 645994"/>
              <a:gd name="connsiteX19" fmla="*/ 1269802 w 1273626"/>
              <a:gd name="connsiteY19" fmla="*/ 614149 h 645994"/>
              <a:gd name="connsiteX20" fmla="*/ 1269802 w 1273626"/>
              <a:gd name="connsiteY20" fmla="*/ 636896 h 645994"/>
              <a:gd name="connsiteX21" fmla="*/ 1228858 w 1273626"/>
              <a:gd name="connsiteY21" fmla="*/ 641445 h 645994"/>
              <a:gd name="connsiteX22" fmla="*/ 974100 w 1273626"/>
              <a:gd name="connsiteY22" fmla="*/ 641445 h 645994"/>
              <a:gd name="connsiteX23" fmla="*/ 569217 w 1273626"/>
              <a:gd name="connsiteY23" fmla="*/ 645994 h 645994"/>
              <a:gd name="connsiteX24" fmla="*/ 150685 w 1273626"/>
              <a:gd name="connsiteY24" fmla="*/ 636896 h 645994"/>
              <a:gd name="connsiteX25" fmla="*/ 560 w 1273626"/>
              <a:gd name="connsiteY25" fmla="*/ 632346 h 6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73626" h="645994">
                <a:moveTo>
                  <a:pt x="560" y="632346"/>
                </a:moveTo>
                <a:cubicBezTo>
                  <a:pt x="-7780" y="604292"/>
                  <a:pt x="79414" y="516340"/>
                  <a:pt x="100644" y="468573"/>
                </a:cubicBezTo>
                <a:cubicBezTo>
                  <a:pt x="121874" y="420806"/>
                  <a:pt x="126423" y="396543"/>
                  <a:pt x="127939" y="345743"/>
                </a:cubicBezTo>
                <a:cubicBezTo>
                  <a:pt x="129455" y="294943"/>
                  <a:pt x="116566" y="215331"/>
                  <a:pt x="109742" y="163773"/>
                </a:cubicBezTo>
                <a:cubicBezTo>
                  <a:pt x="102918" y="112215"/>
                  <a:pt x="91545" y="62173"/>
                  <a:pt x="86996" y="36394"/>
                </a:cubicBezTo>
                <a:cubicBezTo>
                  <a:pt x="82447" y="10615"/>
                  <a:pt x="83205" y="15165"/>
                  <a:pt x="82447" y="9099"/>
                </a:cubicBezTo>
                <a:cubicBezTo>
                  <a:pt x="81689" y="3033"/>
                  <a:pt x="62734" y="0"/>
                  <a:pt x="82447" y="0"/>
                </a:cubicBezTo>
                <a:cubicBezTo>
                  <a:pt x="102160" y="0"/>
                  <a:pt x="110500" y="7583"/>
                  <a:pt x="200727" y="9099"/>
                </a:cubicBezTo>
                <a:cubicBezTo>
                  <a:pt x="290954" y="10615"/>
                  <a:pt x="623808" y="9099"/>
                  <a:pt x="623808" y="9099"/>
                </a:cubicBezTo>
                <a:lnTo>
                  <a:pt x="1110578" y="4549"/>
                </a:lnTo>
                <a:lnTo>
                  <a:pt x="1187915" y="4549"/>
                </a:lnTo>
                <a:cubicBezTo>
                  <a:pt x="1205354" y="4549"/>
                  <a:pt x="1209145" y="2274"/>
                  <a:pt x="1215211" y="4549"/>
                </a:cubicBezTo>
                <a:cubicBezTo>
                  <a:pt x="1221277" y="6824"/>
                  <a:pt x="1225825" y="2275"/>
                  <a:pt x="1224309" y="18197"/>
                </a:cubicBezTo>
                <a:cubicBezTo>
                  <a:pt x="1222793" y="34119"/>
                  <a:pt x="1210661" y="73547"/>
                  <a:pt x="1206112" y="100084"/>
                </a:cubicBezTo>
                <a:cubicBezTo>
                  <a:pt x="1201563" y="126621"/>
                  <a:pt x="1199289" y="151642"/>
                  <a:pt x="1197014" y="177421"/>
                </a:cubicBezTo>
                <a:cubicBezTo>
                  <a:pt x="1194739" y="203200"/>
                  <a:pt x="1193222" y="222155"/>
                  <a:pt x="1192464" y="254758"/>
                </a:cubicBezTo>
                <a:cubicBezTo>
                  <a:pt x="1191706" y="287361"/>
                  <a:pt x="1187915" y="333612"/>
                  <a:pt x="1192464" y="373039"/>
                </a:cubicBezTo>
                <a:cubicBezTo>
                  <a:pt x="1197013" y="412466"/>
                  <a:pt x="1209903" y="457958"/>
                  <a:pt x="1219760" y="491319"/>
                </a:cubicBezTo>
                <a:cubicBezTo>
                  <a:pt x="1229617" y="524680"/>
                  <a:pt x="1243265" y="552734"/>
                  <a:pt x="1251605" y="573206"/>
                </a:cubicBezTo>
                <a:cubicBezTo>
                  <a:pt x="1259945" y="593678"/>
                  <a:pt x="1266769" y="603534"/>
                  <a:pt x="1269802" y="614149"/>
                </a:cubicBezTo>
                <a:cubicBezTo>
                  <a:pt x="1272835" y="624764"/>
                  <a:pt x="1276626" y="632347"/>
                  <a:pt x="1269802" y="636896"/>
                </a:cubicBezTo>
                <a:cubicBezTo>
                  <a:pt x="1262978" y="641445"/>
                  <a:pt x="1278142" y="640687"/>
                  <a:pt x="1228858" y="641445"/>
                </a:cubicBezTo>
                <a:cubicBezTo>
                  <a:pt x="1179574" y="642203"/>
                  <a:pt x="974100" y="641445"/>
                  <a:pt x="974100" y="641445"/>
                </a:cubicBezTo>
                <a:lnTo>
                  <a:pt x="569217" y="645994"/>
                </a:lnTo>
                <a:cubicBezTo>
                  <a:pt x="431981" y="645236"/>
                  <a:pt x="240154" y="638412"/>
                  <a:pt x="150685" y="636896"/>
                </a:cubicBezTo>
                <a:cubicBezTo>
                  <a:pt x="61216" y="635380"/>
                  <a:pt x="8900" y="660400"/>
                  <a:pt x="560" y="63234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Diagonal Stripe 30"/>
          <p:cNvSpPr/>
          <p:nvPr/>
        </p:nvSpPr>
        <p:spPr>
          <a:xfrm rot="16200000">
            <a:off x="3457214" y="5067770"/>
            <a:ext cx="564330" cy="816550"/>
          </a:xfrm>
          <a:prstGeom prst="diagStripe">
            <a:avLst>
              <a:gd name="adj" fmla="val 91459"/>
            </a:avLst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Diagonal Stripe 31"/>
          <p:cNvSpPr/>
          <p:nvPr/>
        </p:nvSpPr>
        <p:spPr>
          <a:xfrm rot="16200000" flipH="1">
            <a:off x="3457083" y="3364527"/>
            <a:ext cx="560902" cy="816550"/>
          </a:xfrm>
          <a:prstGeom prst="diagStripe">
            <a:avLst>
              <a:gd name="adj" fmla="val 91459"/>
            </a:avLst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Flowchart: Terminator 9"/>
          <p:cNvSpPr/>
          <p:nvPr/>
        </p:nvSpPr>
        <p:spPr>
          <a:xfrm>
            <a:off x="1603225" y="4476770"/>
            <a:ext cx="1206490" cy="353790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Rectangle 32"/>
          <p:cNvSpPr/>
          <p:nvPr/>
        </p:nvSpPr>
        <p:spPr>
          <a:xfrm>
            <a:off x="3975818" y="3488404"/>
            <a:ext cx="82370" cy="2390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Diagonal Stripe 33"/>
          <p:cNvSpPr/>
          <p:nvPr/>
        </p:nvSpPr>
        <p:spPr>
          <a:xfrm rot="16200000" flipH="1" flipV="1">
            <a:off x="2294971" y="4694832"/>
            <a:ext cx="866192" cy="1001430"/>
          </a:xfrm>
          <a:prstGeom prst="diagStripe">
            <a:avLst>
              <a:gd name="adj" fmla="val 66583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Diagonal Stripe 34"/>
          <p:cNvSpPr/>
          <p:nvPr/>
        </p:nvSpPr>
        <p:spPr>
          <a:xfrm rot="16200000" flipV="1">
            <a:off x="2297070" y="3630264"/>
            <a:ext cx="811216" cy="950649"/>
          </a:xfrm>
          <a:prstGeom prst="diagStripe">
            <a:avLst>
              <a:gd name="adj" fmla="val 674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Rectangle 35"/>
          <p:cNvSpPr/>
          <p:nvPr/>
        </p:nvSpPr>
        <p:spPr>
          <a:xfrm rot="16200000">
            <a:off x="3818400" y="3340833"/>
            <a:ext cx="156301" cy="1584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ectangle 29"/>
          <p:cNvSpPr/>
          <p:nvPr/>
        </p:nvSpPr>
        <p:spPr>
          <a:xfrm rot="16200000">
            <a:off x="3751742" y="5327891"/>
            <a:ext cx="189596" cy="223493"/>
          </a:xfrm>
          <a:prstGeom prst="rect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2355925" y="4231838"/>
            <a:ext cx="2523999" cy="9066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F51B6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3" name="Flowchart: Magnetic Disk 132"/>
          <p:cNvSpPr/>
          <p:nvPr/>
        </p:nvSpPr>
        <p:spPr>
          <a:xfrm>
            <a:off x="2553775" y="5966421"/>
            <a:ext cx="821076" cy="585570"/>
          </a:xfrm>
          <a:prstGeom prst="flowChartMagneticDisk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7" name="Freeform 136"/>
          <p:cNvSpPr/>
          <p:nvPr/>
        </p:nvSpPr>
        <p:spPr>
          <a:xfrm>
            <a:off x="2887401" y="5484802"/>
            <a:ext cx="825959" cy="599355"/>
          </a:xfrm>
          <a:custGeom>
            <a:avLst/>
            <a:gdLst>
              <a:gd name="connsiteX0" fmla="*/ 1218334 w 1218863"/>
              <a:gd name="connsiteY0" fmla="*/ 77273 h 858878"/>
              <a:gd name="connsiteX1" fmla="*/ 1141061 w 1218863"/>
              <a:gd name="connsiteY1" fmla="*/ 0 h 858878"/>
              <a:gd name="connsiteX2" fmla="*/ 857725 w 1218863"/>
              <a:gd name="connsiteY2" fmla="*/ 77273 h 858878"/>
              <a:gd name="connsiteX3" fmla="*/ 458480 w 1218863"/>
              <a:gd name="connsiteY3" fmla="*/ 347730 h 858878"/>
              <a:gd name="connsiteX4" fmla="*/ 33478 w 1218863"/>
              <a:gd name="connsiteY4" fmla="*/ 772732 h 858878"/>
              <a:gd name="connsiteX5" fmla="*/ 33478 w 1218863"/>
              <a:gd name="connsiteY5" fmla="*/ 850006 h 858878"/>
              <a:gd name="connsiteX6" fmla="*/ 84993 w 1218863"/>
              <a:gd name="connsiteY6" fmla="*/ 850006 h 858878"/>
              <a:gd name="connsiteX7" fmla="*/ 136509 w 1218863"/>
              <a:gd name="connsiteY7" fmla="*/ 785611 h 858878"/>
              <a:gd name="connsiteX8" fmla="*/ 419844 w 1218863"/>
              <a:gd name="connsiteY8" fmla="*/ 489397 h 858878"/>
              <a:gd name="connsiteX9" fmla="*/ 819089 w 1218863"/>
              <a:gd name="connsiteY9" fmla="*/ 180304 h 858878"/>
              <a:gd name="connsiteX10" fmla="*/ 1115303 w 1218863"/>
              <a:gd name="connsiteY10" fmla="*/ 77273 h 858878"/>
              <a:gd name="connsiteX11" fmla="*/ 1218334 w 1218863"/>
              <a:gd name="connsiteY11" fmla="*/ 77273 h 85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863" h="858878">
                <a:moveTo>
                  <a:pt x="1218334" y="77273"/>
                </a:moveTo>
                <a:cubicBezTo>
                  <a:pt x="1222627" y="64394"/>
                  <a:pt x="1201162" y="0"/>
                  <a:pt x="1141061" y="0"/>
                </a:cubicBezTo>
                <a:cubicBezTo>
                  <a:pt x="1080960" y="0"/>
                  <a:pt x="971488" y="19318"/>
                  <a:pt x="857725" y="77273"/>
                </a:cubicBezTo>
                <a:cubicBezTo>
                  <a:pt x="743962" y="135228"/>
                  <a:pt x="595854" y="231820"/>
                  <a:pt x="458480" y="347730"/>
                </a:cubicBezTo>
                <a:cubicBezTo>
                  <a:pt x="321106" y="463640"/>
                  <a:pt x="104312" y="689019"/>
                  <a:pt x="33478" y="772732"/>
                </a:cubicBezTo>
                <a:cubicBezTo>
                  <a:pt x="-37356" y="856445"/>
                  <a:pt x="24892" y="837127"/>
                  <a:pt x="33478" y="850006"/>
                </a:cubicBezTo>
                <a:cubicBezTo>
                  <a:pt x="42064" y="862885"/>
                  <a:pt x="67821" y="860738"/>
                  <a:pt x="84993" y="850006"/>
                </a:cubicBezTo>
                <a:cubicBezTo>
                  <a:pt x="102165" y="839274"/>
                  <a:pt x="80700" y="845713"/>
                  <a:pt x="136509" y="785611"/>
                </a:cubicBezTo>
                <a:cubicBezTo>
                  <a:pt x="192317" y="725510"/>
                  <a:pt x="306081" y="590281"/>
                  <a:pt x="419844" y="489397"/>
                </a:cubicBezTo>
                <a:cubicBezTo>
                  <a:pt x="533607" y="388513"/>
                  <a:pt x="703179" y="248991"/>
                  <a:pt x="819089" y="180304"/>
                </a:cubicBezTo>
                <a:cubicBezTo>
                  <a:pt x="934999" y="111617"/>
                  <a:pt x="1050909" y="92298"/>
                  <a:pt x="1115303" y="77273"/>
                </a:cubicBezTo>
                <a:cubicBezTo>
                  <a:pt x="1179697" y="62248"/>
                  <a:pt x="1214041" y="90152"/>
                  <a:pt x="1218334" y="77273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142164" y="0"/>
            <a:ext cx="10515600" cy="1325563"/>
          </a:xfrm>
        </p:spPr>
        <p:txBody>
          <a:bodyPr/>
          <a:lstStyle/>
          <a:p>
            <a:r>
              <a:rPr lang="en-US" dirty="0" smtClean="0"/>
              <a:t>Project CONOPS and Objective </a:t>
            </a:r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1746416" y="2019264"/>
            <a:ext cx="1081519" cy="586937"/>
          </a:xfrm>
          <a:prstGeom prst="roundRect">
            <a:avLst>
              <a:gd name="adj" fmla="val 19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8" name="Oval 127"/>
          <p:cNvSpPr/>
          <p:nvPr/>
        </p:nvSpPr>
        <p:spPr>
          <a:xfrm>
            <a:off x="1805401" y="2165061"/>
            <a:ext cx="321608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9" name="Oval 128"/>
          <p:cNvSpPr/>
          <p:nvPr/>
        </p:nvSpPr>
        <p:spPr>
          <a:xfrm>
            <a:off x="2435992" y="2165061"/>
            <a:ext cx="321608" cy="1947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0" name="Rectangle 129"/>
          <p:cNvSpPr/>
          <p:nvPr/>
        </p:nvSpPr>
        <p:spPr>
          <a:xfrm>
            <a:off x="1871590" y="2229023"/>
            <a:ext cx="176594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1871590" y="2273696"/>
            <a:ext cx="1776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 flipV="1">
            <a:off x="1909905" y="2240717"/>
            <a:ext cx="92547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4" name="Rectangle 133"/>
          <p:cNvSpPr/>
          <p:nvPr/>
        </p:nvSpPr>
        <p:spPr>
          <a:xfrm>
            <a:off x="2519936" y="2225040"/>
            <a:ext cx="176594" cy="7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2519936" y="2269713"/>
            <a:ext cx="1776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 flipV="1">
            <a:off x="2558251" y="2236734"/>
            <a:ext cx="92547" cy="5585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0" name="Rectangle 139"/>
          <p:cNvSpPr/>
          <p:nvPr/>
        </p:nvSpPr>
        <p:spPr>
          <a:xfrm>
            <a:off x="2079344" y="2416473"/>
            <a:ext cx="415659" cy="14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1" name="Oval 140"/>
          <p:cNvSpPr/>
          <p:nvPr/>
        </p:nvSpPr>
        <p:spPr>
          <a:xfrm>
            <a:off x="1871590" y="2068657"/>
            <a:ext cx="92547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2" name="Oval 141"/>
          <p:cNvSpPr/>
          <p:nvPr/>
        </p:nvSpPr>
        <p:spPr>
          <a:xfrm>
            <a:off x="2001910" y="2068657"/>
            <a:ext cx="92547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3" name="Oval 142"/>
          <p:cNvSpPr/>
          <p:nvPr/>
        </p:nvSpPr>
        <p:spPr>
          <a:xfrm>
            <a:off x="2463844" y="2072360"/>
            <a:ext cx="92547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4" name="Oval 143"/>
          <p:cNvSpPr/>
          <p:nvPr/>
        </p:nvSpPr>
        <p:spPr>
          <a:xfrm>
            <a:off x="2594163" y="2066401"/>
            <a:ext cx="92547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5" name="Oval 144"/>
          <p:cNvSpPr/>
          <p:nvPr/>
        </p:nvSpPr>
        <p:spPr>
          <a:xfrm>
            <a:off x="2225825" y="2190578"/>
            <a:ext cx="92547" cy="558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6" name="Trapezoid 145"/>
          <p:cNvSpPr/>
          <p:nvPr/>
        </p:nvSpPr>
        <p:spPr>
          <a:xfrm>
            <a:off x="2203963" y="1865010"/>
            <a:ext cx="136267" cy="154254"/>
          </a:xfrm>
          <a:prstGeom prst="trapezoid">
            <a:avLst>
              <a:gd name="adj" fmla="val 53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7" name="Trapezoid 146"/>
          <p:cNvSpPr/>
          <p:nvPr/>
        </p:nvSpPr>
        <p:spPr>
          <a:xfrm>
            <a:off x="2223894" y="1634677"/>
            <a:ext cx="94478" cy="234475"/>
          </a:xfrm>
          <a:prstGeom prst="trapezoid">
            <a:avLst>
              <a:gd name="adj" fmla="val 195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148" name="Group 147"/>
          <p:cNvGrpSpPr/>
          <p:nvPr/>
        </p:nvGrpSpPr>
        <p:grpSpPr>
          <a:xfrm>
            <a:off x="1893517" y="1422440"/>
            <a:ext cx="542475" cy="399853"/>
            <a:chOff x="8249958" y="4757441"/>
            <a:chExt cx="267987" cy="327283"/>
          </a:xfrm>
        </p:grpSpPr>
        <p:sp>
          <p:nvSpPr>
            <p:cNvPr id="153" name="Block Arc 152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61" name="Block Arc 160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 flipH="1">
            <a:off x="2139620" y="1424485"/>
            <a:ext cx="500816" cy="399853"/>
            <a:chOff x="8249958" y="4757441"/>
            <a:chExt cx="267987" cy="327283"/>
          </a:xfrm>
        </p:grpSpPr>
        <p:sp>
          <p:nvSpPr>
            <p:cNvPr id="150" name="Block Arc 149"/>
            <p:cNvSpPr/>
            <p:nvPr/>
          </p:nvSpPr>
          <p:spPr>
            <a:xfrm rot="16200000">
              <a:off x="8326568" y="4878962"/>
              <a:ext cx="149076" cy="86642"/>
            </a:xfrm>
            <a:prstGeom prst="blockArc">
              <a:avLst>
                <a:gd name="adj1" fmla="val 11735267"/>
                <a:gd name="adj2" fmla="val 20061648"/>
                <a:gd name="adj3" fmla="val 10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16200000">
              <a:off x="8250706" y="4810240"/>
              <a:ext cx="320038" cy="214440"/>
            </a:xfrm>
            <a:prstGeom prst="blockArc">
              <a:avLst>
                <a:gd name="adj1" fmla="val 12946387"/>
                <a:gd name="adj2" fmla="val 18384047"/>
                <a:gd name="adj3" fmla="val 51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52" name="Block Arc 151"/>
            <p:cNvSpPr/>
            <p:nvPr/>
          </p:nvSpPr>
          <p:spPr>
            <a:xfrm rot="16200000">
              <a:off x="8196894" y="4817749"/>
              <a:ext cx="320039" cy="213911"/>
            </a:xfrm>
            <a:prstGeom prst="blockArc">
              <a:avLst>
                <a:gd name="adj1" fmla="val 12325528"/>
                <a:gd name="adj2" fmla="val 19634266"/>
                <a:gd name="adj3" fmla="val 684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217" name="Rectangle 216"/>
          <p:cNvSpPr/>
          <p:nvPr/>
        </p:nvSpPr>
        <p:spPr>
          <a:xfrm rot="16200000" flipV="1">
            <a:off x="2853824" y="-616905"/>
            <a:ext cx="5700875" cy="914500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0" name="TextBox 259"/>
          <p:cNvSpPr txBox="1"/>
          <p:nvPr/>
        </p:nvSpPr>
        <p:spPr>
          <a:xfrm>
            <a:off x="5746403" y="1145160"/>
            <a:ext cx="151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Mass Flow Controller</a:t>
            </a:r>
          </a:p>
        </p:txBody>
      </p:sp>
      <p:sp>
        <p:nvSpPr>
          <p:cNvPr id="193" name="L-Shape 192"/>
          <p:cNvSpPr/>
          <p:nvPr/>
        </p:nvSpPr>
        <p:spPr>
          <a:xfrm rot="10800000" flipH="1">
            <a:off x="6305764" y="2062005"/>
            <a:ext cx="2081688" cy="517328"/>
          </a:xfrm>
          <a:prstGeom prst="corner">
            <a:avLst>
              <a:gd name="adj1" fmla="val 22928"/>
              <a:gd name="adj2" fmla="val 2292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7" name="Freeform 186"/>
          <p:cNvSpPr/>
          <p:nvPr/>
        </p:nvSpPr>
        <p:spPr>
          <a:xfrm rot="10202429" flipV="1">
            <a:off x="4433586" y="2101321"/>
            <a:ext cx="1860003" cy="237045"/>
          </a:xfrm>
          <a:custGeom>
            <a:avLst/>
            <a:gdLst>
              <a:gd name="connsiteX0" fmla="*/ 0 w 298450"/>
              <a:gd name="connsiteY0" fmla="*/ 76645 h 108833"/>
              <a:gd name="connsiteX1" fmla="*/ 63500 w 298450"/>
              <a:gd name="connsiteY1" fmla="*/ 70295 h 108833"/>
              <a:gd name="connsiteX2" fmla="*/ 171450 w 298450"/>
              <a:gd name="connsiteY2" fmla="*/ 445 h 108833"/>
              <a:gd name="connsiteX3" fmla="*/ 241300 w 298450"/>
              <a:gd name="connsiteY3" fmla="*/ 108395 h 108833"/>
              <a:gd name="connsiteX4" fmla="*/ 279400 w 298450"/>
              <a:gd name="connsiteY4" fmla="*/ 38545 h 108833"/>
              <a:gd name="connsiteX5" fmla="*/ 298450 w 298450"/>
              <a:gd name="connsiteY5" fmla="*/ 38545 h 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108833">
                <a:moveTo>
                  <a:pt x="0" y="76645"/>
                </a:moveTo>
                <a:cubicBezTo>
                  <a:pt x="17462" y="79820"/>
                  <a:pt x="34925" y="82995"/>
                  <a:pt x="63500" y="70295"/>
                </a:cubicBezTo>
                <a:cubicBezTo>
                  <a:pt x="92075" y="57595"/>
                  <a:pt x="141817" y="-5905"/>
                  <a:pt x="171450" y="445"/>
                </a:cubicBezTo>
                <a:cubicBezTo>
                  <a:pt x="201083" y="6795"/>
                  <a:pt x="223308" y="102045"/>
                  <a:pt x="241300" y="108395"/>
                </a:cubicBezTo>
                <a:cubicBezTo>
                  <a:pt x="259292" y="114745"/>
                  <a:pt x="269875" y="50187"/>
                  <a:pt x="279400" y="38545"/>
                </a:cubicBezTo>
                <a:cubicBezTo>
                  <a:pt x="288925" y="26903"/>
                  <a:pt x="293687" y="32724"/>
                  <a:pt x="298450" y="3854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8" name="TextBox 187"/>
          <p:cNvSpPr txBox="1"/>
          <p:nvPr/>
        </p:nvSpPr>
        <p:spPr>
          <a:xfrm>
            <a:off x="7794999" y="1105162"/>
            <a:ext cx="1510591" cy="68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Pressure Regulator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952619" y="1138486"/>
            <a:ext cx="857674" cy="68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Safety Valves</a:t>
            </a:r>
          </a:p>
        </p:txBody>
      </p:sp>
      <p:cxnSp>
        <p:nvCxnSpPr>
          <p:cNvPr id="190" name="Straight Arrow Connector 189"/>
          <p:cNvCxnSpPr/>
          <p:nvPr/>
        </p:nvCxnSpPr>
        <p:spPr>
          <a:xfrm flipV="1">
            <a:off x="7007765" y="4013605"/>
            <a:ext cx="470076" cy="27881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7007059" y="4873060"/>
            <a:ext cx="390190" cy="42832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6561357" y="4281537"/>
            <a:ext cx="160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Six Student </a:t>
            </a:r>
          </a:p>
          <a:p>
            <a:r>
              <a:rPr lang="en-US" b="1" dirty="0" smtClean="0"/>
              <a:t>injectors</a:t>
            </a:r>
          </a:p>
        </p:txBody>
      </p:sp>
      <p:sp>
        <p:nvSpPr>
          <p:cNvPr id="199" name="Flowchart: Merge 198"/>
          <p:cNvSpPr/>
          <p:nvPr/>
        </p:nvSpPr>
        <p:spPr>
          <a:xfrm flipV="1">
            <a:off x="7248351" y="1928675"/>
            <a:ext cx="295170" cy="25394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1" name="Flowchart: Terminator 200"/>
          <p:cNvSpPr/>
          <p:nvPr/>
        </p:nvSpPr>
        <p:spPr>
          <a:xfrm rot="10800000">
            <a:off x="8412341" y="1649083"/>
            <a:ext cx="1580581" cy="86891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3" name="Oval 202"/>
          <p:cNvSpPr/>
          <p:nvPr/>
        </p:nvSpPr>
        <p:spPr>
          <a:xfrm>
            <a:off x="6231570" y="2015781"/>
            <a:ext cx="283583" cy="215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4" name="Oval 203"/>
          <p:cNvSpPr/>
          <p:nvPr/>
        </p:nvSpPr>
        <p:spPr>
          <a:xfrm>
            <a:off x="7998423" y="1980555"/>
            <a:ext cx="283583" cy="215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5" name="TextBox 204"/>
          <p:cNvSpPr txBox="1"/>
          <p:nvPr/>
        </p:nvSpPr>
        <p:spPr>
          <a:xfrm>
            <a:off x="8393984" y="1896428"/>
            <a:ext cx="1698733" cy="39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Methane Tank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3357931" y="2123125"/>
            <a:ext cx="1077897" cy="48355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6" name="TextBox 205"/>
          <p:cNvSpPr txBox="1"/>
          <p:nvPr/>
        </p:nvSpPr>
        <p:spPr>
          <a:xfrm>
            <a:off x="3426341" y="2056681"/>
            <a:ext cx="92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 ECU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351315" y="2728644"/>
            <a:ext cx="800822" cy="1025276"/>
            <a:chOff x="7326068" y="2843874"/>
            <a:chExt cx="800822" cy="1103931"/>
          </a:xfrm>
        </p:grpSpPr>
        <p:sp>
          <p:nvSpPr>
            <p:cNvPr id="209" name="Rectangle 208"/>
            <p:cNvSpPr/>
            <p:nvPr/>
          </p:nvSpPr>
          <p:spPr>
            <a:xfrm rot="20609664">
              <a:off x="7326068" y="3904013"/>
              <a:ext cx="560130" cy="43792"/>
            </a:xfrm>
            <a:prstGeom prst="rect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0" name="Rectangle 209"/>
            <p:cNvSpPr/>
            <p:nvPr/>
          </p:nvSpPr>
          <p:spPr>
            <a:xfrm rot="20609664">
              <a:off x="7870322" y="3732210"/>
              <a:ext cx="227429" cy="166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" name="L-Shape 1"/>
            <p:cNvSpPr/>
            <p:nvPr/>
          </p:nvSpPr>
          <p:spPr>
            <a:xfrm rot="15140151">
              <a:off x="7542574" y="3258432"/>
              <a:ext cx="998873" cy="169758"/>
            </a:xfrm>
            <a:prstGeom prst="corner">
              <a:avLst>
                <a:gd name="adj1" fmla="val 63925"/>
                <a:gd name="adj2" fmla="val 733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 rot="227379" flipV="1">
            <a:off x="7370963" y="5608180"/>
            <a:ext cx="800822" cy="937549"/>
            <a:chOff x="7326068" y="2843874"/>
            <a:chExt cx="800822" cy="1103931"/>
          </a:xfrm>
        </p:grpSpPr>
        <p:sp>
          <p:nvSpPr>
            <p:cNvPr id="214" name="Rectangle 213"/>
            <p:cNvSpPr/>
            <p:nvPr/>
          </p:nvSpPr>
          <p:spPr>
            <a:xfrm rot="20609664">
              <a:off x="7326068" y="3904013"/>
              <a:ext cx="560130" cy="43792"/>
            </a:xfrm>
            <a:prstGeom prst="rect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5" name="Rectangle 214"/>
            <p:cNvSpPr/>
            <p:nvPr/>
          </p:nvSpPr>
          <p:spPr>
            <a:xfrm rot="20609664">
              <a:off x="7870322" y="3732210"/>
              <a:ext cx="227429" cy="166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6" name="L-Shape 215"/>
            <p:cNvSpPr/>
            <p:nvPr/>
          </p:nvSpPr>
          <p:spPr>
            <a:xfrm rot="15140151">
              <a:off x="7542574" y="3258432"/>
              <a:ext cx="998873" cy="169758"/>
            </a:xfrm>
            <a:prstGeom prst="corner">
              <a:avLst>
                <a:gd name="adj1" fmla="val 63925"/>
                <a:gd name="adj2" fmla="val 733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Rectangle 248"/>
          <p:cNvSpPr/>
          <p:nvPr/>
        </p:nvSpPr>
        <p:spPr>
          <a:xfrm>
            <a:off x="3963096" y="3438524"/>
            <a:ext cx="96316" cy="244148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0" name="TextBox 249"/>
          <p:cNvSpPr txBox="1"/>
          <p:nvPr/>
        </p:nvSpPr>
        <p:spPr>
          <a:xfrm>
            <a:off x="3112304" y="4115190"/>
            <a:ext cx="92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Student Engine Board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1131757" y="3789586"/>
            <a:ext cx="183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RPM &lt; 130,000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8310015" y="5393338"/>
            <a:ext cx="149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Exhaust Temp &lt; 700</a:t>
            </a:r>
            <a:r>
              <a:rPr lang="en-US" b="1" baseline="30000" dirty="0" smtClean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7" name="Block Arc 66"/>
          <p:cNvSpPr/>
          <p:nvPr/>
        </p:nvSpPr>
        <p:spPr>
          <a:xfrm rot="21009349">
            <a:off x="7429493" y="2577551"/>
            <a:ext cx="640925" cy="617127"/>
          </a:xfrm>
          <a:prstGeom prst="blockArc">
            <a:avLst>
              <a:gd name="adj1" fmla="val 16734015"/>
              <a:gd name="adj2" fmla="val 0"/>
              <a:gd name="adj3" fmla="val 25000"/>
            </a:avLst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6" name="Block Arc 255"/>
          <p:cNvSpPr/>
          <p:nvPr/>
        </p:nvSpPr>
        <p:spPr>
          <a:xfrm rot="1128645" flipV="1">
            <a:off x="7302553" y="6154757"/>
            <a:ext cx="736249" cy="589156"/>
          </a:xfrm>
          <a:prstGeom prst="blockArc">
            <a:avLst>
              <a:gd name="adj1" fmla="val 17275070"/>
              <a:gd name="adj2" fmla="val 0"/>
              <a:gd name="adj3" fmla="val 25000"/>
            </a:avLst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7" name="L-Shape 256"/>
          <p:cNvSpPr/>
          <p:nvPr/>
        </p:nvSpPr>
        <p:spPr>
          <a:xfrm rot="10800000" flipH="1" flipV="1">
            <a:off x="6292347" y="5934976"/>
            <a:ext cx="1361622" cy="807706"/>
          </a:xfrm>
          <a:prstGeom prst="corner">
            <a:avLst>
              <a:gd name="adj1" fmla="val 15332"/>
              <a:gd name="adj2" fmla="val 18897"/>
            </a:avLst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 rot="16200000">
            <a:off x="6169246" y="3129262"/>
            <a:ext cx="397194" cy="15099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9" name="Rectangle 258"/>
          <p:cNvSpPr/>
          <p:nvPr/>
        </p:nvSpPr>
        <p:spPr>
          <a:xfrm>
            <a:off x="6846524" y="2571122"/>
            <a:ext cx="889072" cy="129953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2" name="Freeform 261"/>
          <p:cNvSpPr/>
          <p:nvPr/>
        </p:nvSpPr>
        <p:spPr>
          <a:xfrm rot="16200000">
            <a:off x="3519458" y="2962612"/>
            <a:ext cx="710647" cy="79054"/>
          </a:xfrm>
          <a:custGeom>
            <a:avLst/>
            <a:gdLst>
              <a:gd name="connsiteX0" fmla="*/ 0 w 298450"/>
              <a:gd name="connsiteY0" fmla="*/ 76645 h 108833"/>
              <a:gd name="connsiteX1" fmla="*/ 63500 w 298450"/>
              <a:gd name="connsiteY1" fmla="*/ 70295 h 108833"/>
              <a:gd name="connsiteX2" fmla="*/ 171450 w 298450"/>
              <a:gd name="connsiteY2" fmla="*/ 445 h 108833"/>
              <a:gd name="connsiteX3" fmla="*/ 241300 w 298450"/>
              <a:gd name="connsiteY3" fmla="*/ 108395 h 108833"/>
              <a:gd name="connsiteX4" fmla="*/ 279400 w 298450"/>
              <a:gd name="connsiteY4" fmla="*/ 38545 h 108833"/>
              <a:gd name="connsiteX5" fmla="*/ 298450 w 298450"/>
              <a:gd name="connsiteY5" fmla="*/ 38545 h 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108833">
                <a:moveTo>
                  <a:pt x="0" y="76645"/>
                </a:moveTo>
                <a:cubicBezTo>
                  <a:pt x="17462" y="79820"/>
                  <a:pt x="34925" y="82995"/>
                  <a:pt x="63500" y="70295"/>
                </a:cubicBezTo>
                <a:cubicBezTo>
                  <a:pt x="92075" y="57595"/>
                  <a:pt x="141817" y="-5905"/>
                  <a:pt x="171450" y="445"/>
                </a:cubicBezTo>
                <a:cubicBezTo>
                  <a:pt x="201083" y="6795"/>
                  <a:pt x="223308" y="102045"/>
                  <a:pt x="241300" y="108395"/>
                </a:cubicBezTo>
                <a:cubicBezTo>
                  <a:pt x="259292" y="114745"/>
                  <a:pt x="269875" y="50187"/>
                  <a:pt x="279400" y="38545"/>
                </a:cubicBezTo>
                <a:cubicBezTo>
                  <a:pt x="288925" y="26903"/>
                  <a:pt x="293687" y="32724"/>
                  <a:pt x="298450" y="3854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3" name="TextBox 262"/>
          <p:cNvSpPr txBox="1"/>
          <p:nvPr/>
        </p:nvSpPr>
        <p:spPr>
          <a:xfrm>
            <a:off x="1250668" y="2770042"/>
            <a:ext cx="239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RPM and Temperature from Engine Sensor Board</a:t>
            </a:r>
            <a:endParaRPr lang="en-US" b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4220083" y="2686240"/>
            <a:ext cx="183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Commands to pump/solenoids</a:t>
            </a:r>
            <a:endParaRPr lang="en-US" b="1" dirty="0"/>
          </a:p>
        </p:txBody>
      </p:sp>
      <p:cxnSp>
        <p:nvCxnSpPr>
          <p:cNvPr id="265" name="Straight Arrow Connector 264"/>
          <p:cNvCxnSpPr/>
          <p:nvPr/>
        </p:nvCxnSpPr>
        <p:spPr>
          <a:xfrm>
            <a:off x="4152940" y="2762163"/>
            <a:ext cx="6611" cy="54837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flipV="1">
            <a:off x="3671311" y="2658916"/>
            <a:ext cx="4470" cy="62368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4615728" y="2079574"/>
            <a:ext cx="1371266" cy="27725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  <a:effectLst>
            <a:outerShdw blurRad="50800" dist="50800" dir="8340000" sx="106000" sy="106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3633705" y="1747867"/>
            <a:ext cx="267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Commands to Controller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0800000" flipV="1">
            <a:off x="6561357" y="2243745"/>
            <a:ext cx="1748658" cy="314234"/>
          </a:xfrm>
          <a:prstGeom prst="bentConnector3">
            <a:avLst>
              <a:gd name="adj1" fmla="val 99753"/>
            </a:avLst>
          </a:prstGeom>
          <a:ln w="57150">
            <a:solidFill>
              <a:srgbClr val="BDD7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 rot="5400000">
            <a:off x="6127459" y="2395474"/>
            <a:ext cx="554037" cy="884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2" name="TextBox 201"/>
          <p:cNvSpPr txBox="1"/>
          <p:nvPr/>
        </p:nvSpPr>
        <p:spPr>
          <a:xfrm>
            <a:off x="5886578" y="2514737"/>
            <a:ext cx="105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Fuel Manifold</a:t>
            </a:r>
          </a:p>
        </p:txBody>
      </p:sp>
      <p:sp>
        <p:nvSpPr>
          <p:cNvPr id="160" name="Freeform 159"/>
          <p:cNvSpPr/>
          <p:nvPr/>
        </p:nvSpPr>
        <p:spPr>
          <a:xfrm>
            <a:off x="4432838" y="3695696"/>
            <a:ext cx="3274920" cy="260796"/>
          </a:xfrm>
          <a:custGeom>
            <a:avLst/>
            <a:gdLst>
              <a:gd name="connsiteX0" fmla="*/ 3211971 w 3274920"/>
              <a:gd name="connsiteY0" fmla="*/ 4434 h 260796"/>
              <a:gd name="connsiteX1" fmla="*/ 2425162 w 3274920"/>
              <a:gd name="connsiteY1" fmla="*/ 46964 h 260796"/>
              <a:gd name="connsiteX2" fmla="*/ 553832 w 3274920"/>
              <a:gd name="connsiteY2" fmla="*/ 15067 h 260796"/>
              <a:gd name="connsiteX3" fmla="*/ 192325 w 3274920"/>
              <a:gd name="connsiteY3" fmla="*/ 15067 h 260796"/>
              <a:gd name="connsiteX4" fmla="*/ 22204 w 3274920"/>
              <a:gd name="connsiteY4" fmla="*/ 89495 h 260796"/>
              <a:gd name="connsiteX5" fmla="*/ 939 w 3274920"/>
              <a:gd name="connsiteY5" fmla="*/ 248983 h 260796"/>
              <a:gd name="connsiteX6" fmla="*/ 11571 w 3274920"/>
              <a:gd name="connsiteY6" fmla="*/ 248983 h 260796"/>
              <a:gd name="connsiteX7" fmla="*/ 192325 w 3274920"/>
              <a:gd name="connsiteY7" fmla="*/ 248983 h 260796"/>
              <a:gd name="connsiteX8" fmla="*/ 415609 w 3274920"/>
              <a:gd name="connsiteY8" fmla="*/ 238351 h 260796"/>
              <a:gd name="connsiteX9" fmla="*/ 713320 w 3274920"/>
              <a:gd name="connsiteY9" fmla="*/ 195820 h 260796"/>
              <a:gd name="connsiteX10" fmla="*/ 2425162 w 3274920"/>
              <a:gd name="connsiteY10" fmla="*/ 174555 h 260796"/>
              <a:gd name="connsiteX11" fmla="*/ 2924892 w 3274920"/>
              <a:gd name="connsiteY11" fmla="*/ 163923 h 260796"/>
              <a:gd name="connsiteX12" fmla="*/ 3190706 w 3274920"/>
              <a:gd name="connsiteY12" fmla="*/ 174555 h 260796"/>
              <a:gd name="connsiteX13" fmla="*/ 3211971 w 3274920"/>
              <a:gd name="connsiteY13" fmla="*/ 4434 h 2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74920" h="260796">
                <a:moveTo>
                  <a:pt x="3211971" y="4434"/>
                </a:moveTo>
                <a:cubicBezTo>
                  <a:pt x="3084380" y="-16831"/>
                  <a:pt x="2868185" y="45192"/>
                  <a:pt x="2425162" y="46964"/>
                </a:cubicBezTo>
                <a:cubicBezTo>
                  <a:pt x="1982139" y="48736"/>
                  <a:pt x="925971" y="20383"/>
                  <a:pt x="553832" y="15067"/>
                </a:cubicBezTo>
                <a:cubicBezTo>
                  <a:pt x="181692" y="9751"/>
                  <a:pt x="280930" y="2662"/>
                  <a:pt x="192325" y="15067"/>
                </a:cubicBezTo>
                <a:cubicBezTo>
                  <a:pt x="103720" y="27472"/>
                  <a:pt x="54102" y="50509"/>
                  <a:pt x="22204" y="89495"/>
                </a:cubicBezTo>
                <a:cubicBezTo>
                  <a:pt x="-9694" y="128481"/>
                  <a:pt x="2711" y="222402"/>
                  <a:pt x="939" y="248983"/>
                </a:cubicBezTo>
                <a:cubicBezTo>
                  <a:pt x="-833" y="275564"/>
                  <a:pt x="11571" y="248983"/>
                  <a:pt x="11571" y="248983"/>
                </a:cubicBezTo>
                <a:cubicBezTo>
                  <a:pt x="43469" y="248983"/>
                  <a:pt x="124985" y="250755"/>
                  <a:pt x="192325" y="248983"/>
                </a:cubicBezTo>
                <a:cubicBezTo>
                  <a:pt x="259665" y="247211"/>
                  <a:pt x="328776" y="247212"/>
                  <a:pt x="415609" y="238351"/>
                </a:cubicBezTo>
                <a:cubicBezTo>
                  <a:pt x="502442" y="229490"/>
                  <a:pt x="378394" y="206453"/>
                  <a:pt x="713320" y="195820"/>
                </a:cubicBezTo>
                <a:cubicBezTo>
                  <a:pt x="1048245" y="185187"/>
                  <a:pt x="2425162" y="174555"/>
                  <a:pt x="2425162" y="174555"/>
                </a:cubicBezTo>
                <a:lnTo>
                  <a:pt x="2924892" y="163923"/>
                </a:lnTo>
                <a:cubicBezTo>
                  <a:pt x="3052483" y="163923"/>
                  <a:pt x="3139315" y="201136"/>
                  <a:pt x="3190706" y="174555"/>
                </a:cubicBezTo>
                <a:cubicBezTo>
                  <a:pt x="3242097" y="147974"/>
                  <a:pt x="3339562" y="25699"/>
                  <a:pt x="3211971" y="4434"/>
                </a:cubicBezTo>
                <a:close/>
              </a:path>
            </a:pathLst>
          </a:custGeom>
          <a:gradFill>
            <a:gsLst>
              <a:gs pos="100000">
                <a:srgbClr val="BDD7EE"/>
              </a:gs>
              <a:gs pos="0">
                <a:srgbClr val="FF2D2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420420" y="3941529"/>
            <a:ext cx="5451766" cy="633798"/>
          </a:xfrm>
          <a:custGeom>
            <a:avLst/>
            <a:gdLst>
              <a:gd name="connsiteX0" fmla="*/ 7661 w 5451766"/>
              <a:gd name="connsiteY0" fmla="*/ 3150 h 633798"/>
              <a:gd name="connsiteX1" fmla="*/ 18294 w 5451766"/>
              <a:gd name="connsiteY1" fmla="*/ 141373 h 633798"/>
              <a:gd name="connsiteX2" fmla="*/ 167150 w 5451766"/>
              <a:gd name="connsiteY2" fmla="*/ 279597 h 633798"/>
              <a:gd name="connsiteX3" fmla="*/ 751940 w 5451766"/>
              <a:gd name="connsiteY3" fmla="*/ 300862 h 633798"/>
              <a:gd name="connsiteX4" fmla="*/ 2485047 w 5451766"/>
              <a:gd name="connsiteY4" fmla="*/ 322127 h 633798"/>
              <a:gd name="connsiteX5" fmla="*/ 3218694 w 5451766"/>
              <a:gd name="connsiteY5" fmla="*/ 332759 h 633798"/>
              <a:gd name="connsiteX6" fmla="*/ 3654629 w 5451766"/>
              <a:gd name="connsiteY6" fmla="*/ 449718 h 633798"/>
              <a:gd name="connsiteX7" fmla="*/ 4717884 w 5451766"/>
              <a:gd name="connsiteY7" fmla="*/ 524145 h 633798"/>
              <a:gd name="connsiteX8" fmla="*/ 5270777 w 5451766"/>
              <a:gd name="connsiteY8" fmla="*/ 619838 h 633798"/>
              <a:gd name="connsiteX9" fmla="*/ 5387736 w 5451766"/>
              <a:gd name="connsiteY9" fmla="*/ 598573 h 633798"/>
              <a:gd name="connsiteX10" fmla="*/ 5451531 w 5451766"/>
              <a:gd name="connsiteY10" fmla="*/ 300862 h 633798"/>
              <a:gd name="connsiteX11" fmla="*/ 5366470 w 5451766"/>
              <a:gd name="connsiteY11" fmla="*/ 141373 h 633798"/>
              <a:gd name="connsiteX12" fmla="*/ 5196350 w 5451766"/>
              <a:gd name="connsiteY12" fmla="*/ 205169 h 633798"/>
              <a:gd name="connsiteX13" fmla="*/ 4196889 w 5451766"/>
              <a:gd name="connsiteY13" fmla="*/ 332759 h 633798"/>
              <a:gd name="connsiteX14" fmla="*/ 3612098 w 5451766"/>
              <a:gd name="connsiteY14" fmla="*/ 279597 h 633798"/>
              <a:gd name="connsiteX15" fmla="*/ 3356917 w 5451766"/>
              <a:gd name="connsiteY15" fmla="*/ 173271 h 633798"/>
              <a:gd name="connsiteX16" fmla="*/ 2708331 w 5451766"/>
              <a:gd name="connsiteY16" fmla="*/ 120108 h 633798"/>
              <a:gd name="connsiteX17" fmla="*/ 1336731 w 5451766"/>
              <a:gd name="connsiteY17" fmla="*/ 56313 h 633798"/>
              <a:gd name="connsiteX18" fmla="*/ 666880 w 5451766"/>
              <a:gd name="connsiteY18" fmla="*/ 56313 h 633798"/>
              <a:gd name="connsiteX19" fmla="*/ 486126 w 5451766"/>
              <a:gd name="connsiteY19" fmla="*/ 45680 h 633798"/>
              <a:gd name="connsiteX20" fmla="*/ 369168 w 5451766"/>
              <a:gd name="connsiteY20" fmla="*/ 3150 h 633798"/>
              <a:gd name="connsiteX21" fmla="*/ 167150 w 5451766"/>
              <a:gd name="connsiteY21" fmla="*/ 3150 h 633798"/>
              <a:gd name="connsiteX22" fmla="*/ 7661 w 5451766"/>
              <a:gd name="connsiteY22" fmla="*/ 3150 h 6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1766" h="633798">
                <a:moveTo>
                  <a:pt x="7661" y="3150"/>
                </a:moveTo>
                <a:cubicBezTo>
                  <a:pt x="-314" y="49224"/>
                  <a:pt x="-8288" y="95299"/>
                  <a:pt x="18294" y="141373"/>
                </a:cubicBezTo>
                <a:cubicBezTo>
                  <a:pt x="44876" y="187448"/>
                  <a:pt x="44876" y="253016"/>
                  <a:pt x="167150" y="279597"/>
                </a:cubicBezTo>
                <a:cubicBezTo>
                  <a:pt x="289424" y="306179"/>
                  <a:pt x="751940" y="300862"/>
                  <a:pt x="751940" y="300862"/>
                </a:cubicBezTo>
                <a:lnTo>
                  <a:pt x="2485047" y="322127"/>
                </a:lnTo>
                <a:lnTo>
                  <a:pt x="3218694" y="332759"/>
                </a:lnTo>
                <a:cubicBezTo>
                  <a:pt x="3413624" y="354024"/>
                  <a:pt x="3404764" y="417820"/>
                  <a:pt x="3654629" y="449718"/>
                </a:cubicBezTo>
                <a:cubicBezTo>
                  <a:pt x="3904494" y="481616"/>
                  <a:pt x="4448526" y="495792"/>
                  <a:pt x="4717884" y="524145"/>
                </a:cubicBezTo>
                <a:cubicBezTo>
                  <a:pt x="4987242" y="552498"/>
                  <a:pt x="5159135" y="607433"/>
                  <a:pt x="5270777" y="619838"/>
                </a:cubicBezTo>
                <a:cubicBezTo>
                  <a:pt x="5382419" y="632243"/>
                  <a:pt x="5357610" y="651736"/>
                  <a:pt x="5387736" y="598573"/>
                </a:cubicBezTo>
                <a:cubicBezTo>
                  <a:pt x="5417862" y="545410"/>
                  <a:pt x="5455075" y="377062"/>
                  <a:pt x="5451531" y="300862"/>
                </a:cubicBezTo>
                <a:cubicBezTo>
                  <a:pt x="5447987" y="224662"/>
                  <a:pt x="5409000" y="157322"/>
                  <a:pt x="5366470" y="141373"/>
                </a:cubicBezTo>
                <a:cubicBezTo>
                  <a:pt x="5323940" y="125424"/>
                  <a:pt x="5391280" y="173271"/>
                  <a:pt x="5196350" y="205169"/>
                </a:cubicBezTo>
                <a:cubicBezTo>
                  <a:pt x="5001420" y="237067"/>
                  <a:pt x="4460931" y="320354"/>
                  <a:pt x="4196889" y="332759"/>
                </a:cubicBezTo>
                <a:cubicBezTo>
                  <a:pt x="3932847" y="345164"/>
                  <a:pt x="3752093" y="306178"/>
                  <a:pt x="3612098" y="279597"/>
                </a:cubicBezTo>
                <a:cubicBezTo>
                  <a:pt x="3472103" y="253016"/>
                  <a:pt x="3507545" y="199853"/>
                  <a:pt x="3356917" y="173271"/>
                </a:cubicBezTo>
                <a:cubicBezTo>
                  <a:pt x="3206289" y="146689"/>
                  <a:pt x="3045029" y="139601"/>
                  <a:pt x="2708331" y="120108"/>
                </a:cubicBezTo>
                <a:cubicBezTo>
                  <a:pt x="2371633" y="100615"/>
                  <a:pt x="1676973" y="66945"/>
                  <a:pt x="1336731" y="56313"/>
                </a:cubicBezTo>
                <a:cubicBezTo>
                  <a:pt x="996489" y="45681"/>
                  <a:pt x="808647" y="58085"/>
                  <a:pt x="666880" y="56313"/>
                </a:cubicBezTo>
                <a:cubicBezTo>
                  <a:pt x="525113" y="54541"/>
                  <a:pt x="535745" y="54541"/>
                  <a:pt x="486126" y="45680"/>
                </a:cubicBezTo>
                <a:cubicBezTo>
                  <a:pt x="436507" y="36820"/>
                  <a:pt x="422331" y="10238"/>
                  <a:pt x="369168" y="3150"/>
                </a:cubicBezTo>
                <a:cubicBezTo>
                  <a:pt x="316005" y="-3938"/>
                  <a:pt x="167150" y="3150"/>
                  <a:pt x="167150" y="3150"/>
                </a:cubicBezTo>
                <a:lnTo>
                  <a:pt x="7661" y="3150"/>
                </a:lnTo>
                <a:close/>
              </a:path>
            </a:pathLst>
          </a:custGeom>
          <a:gradFill>
            <a:gsLst>
              <a:gs pos="100000">
                <a:srgbClr val="FF7171"/>
              </a:gs>
              <a:gs pos="0">
                <a:srgbClr val="FF2D2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 flipV="1">
            <a:off x="4488810" y="5308668"/>
            <a:ext cx="3405442" cy="271190"/>
          </a:xfrm>
          <a:custGeom>
            <a:avLst/>
            <a:gdLst>
              <a:gd name="connsiteX0" fmla="*/ 3211971 w 3274920"/>
              <a:gd name="connsiteY0" fmla="*/ 4434 h 260796"/>
              <a:gd name="connsiteX1" fmla="*/ 2425162 w 3274920"/>
              <a:gd name="connsiteY1" fmla="*/ 46964 h 260796"/>
              <a:gd name="connsiteX2" fmla="*/ 553832 w 3274920"/>
              <a:gd name="connsiteY2" fmla="*/ 15067 h 260796"/>
              <a:gd name="connsiteX3" fmla="*/ 192325 w 3274920"/>
              <a:gd name="connsiteY3" fmla="*/ 15067 h 260796"/>
              <a:gd name="connsiteX4" fmla="*/ 22204 w 3274920"/>
              <a:gd name="connsiteY4" fmla="*/ 89495 h 260796"/>
              <a:gd name="connsiteX5" fmla="*/ 939 w 3274920"/>
              <a:gd name="connsiteY5" fmla="*/ 248983 h 260796"/>
              <a:gd name="connsiteX6" fmla="*/ 11571 w 3274920"/>
              <a:gd name="connsiteY6" fmla="*/ 248983 h 260796"/>
              <a:gd name="connsiteX7" fmla="*/ 192325 w 3274920"/>
              <a:gd name="connsiteY7" fmla="*/ 248983 h 260796"/>
              <a:gd name="connsiteX8" fmla="*/ 415609 w 3274920"/>
              <a:gd name="connsiteY8" fmla="*/ 238351 h 260796"/>
              <a:gd name="connsiteX9" fmla="*/ 713320 w 3274920"/>
              <a:gd name="connsiteY9" fmla="*/ 195820 h 260796"/>
              <a:gd name="connsiteX10" fmla="*/ 2425162 w 3274920"/>
              <a:gd name="connsiteY10" fmla="*/ 174555 h 260796"/>
              <a:gd name="connsiteX11" fmla="*/ 2924892 w 3274920"/>
              <a:gd name="connsiteY11" fmla="*/ 163923 h 260796"/>
              <a:gd name="connsiteX12" fmla="*/ 3190706 w 3274920"/>
              <a:gd name="connsiteY12" fmla="*/ 174555 h 260796"/>
              <a:gd name="connsiteX13" fmla="*/ 3211971 w 3274920"/>
              <a:gd name="connsiteY13" fmla="*/ 4434 h 2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74920" h="260796">
                <a:moveTo>
                  <a:pt x="3211971" y="4434"/>
                </a:moveTo>
                <a:cubicBezTo>
                  <a:pt x="3084380" y="-16831"/>
                  <a:pt x="2868185" y="45192"/>
                  <a:pt x="2425162" y="46964"/>
                </a:cubicBezTo>
                <a:cubicBezTo>
                  <a:pt x="1982139" y="48736"/>
                  <a:pt x="925971" y="20383"/>
                  <a:pt x="553832" y="15067"/>
                </a:cubicBezTo>
                <a:cubicBezTo>
                  <a:pt x="181692" y="9751"/>
                  <a:pt x="280930" y="2662"/>
                  <a:pt x="192325" y="15067"/>
                </a:cubicBezTo>
                <a:cubicBezTo>
                  <a:pt x="103720" y="27472"/>
                  <a:pt x="54102" y="50509"/>
                  <a:pt x="22204" y="89495"/>
                </a:cubicBezTo>
                <a:cubicBezTo>
                  <a:pt x="-9694" y="128481"/>
                  <a:pt x="2711" y="222402"/>
                  <a:pt x="939" y="248983"/>
                </a:cubicBezTo>
                <a:cubicBezTo>
                  <a:pt x="-833" y="275564"/>
                  <a:pt x="11571" y="248983"/>
                  <a:pt x="11571" y="248983"/>
                </a:cubicBezTo>
                <a:cubicBezTo>
                  <a:pt x="43469" y="248983"/>
                  <a:pt x="124985" y="250755"/>
                  <a:pt x="192325" y="248983"/>
                </a:cubicBezTo>
                <a:cubicBezTo>
                  <a:pt x="259665" y="247211"/>
                  <a:pt x="328776" y="247212"/>
                  <a:pt x="415609" y="238351"/>
                </a:cubicBezTo>
                <a:cubicBezTo>
                  <a:pt x="502442" y="229490"/>
                  <a:pt x="378394" y="206453"/>
                  <a:pt x="713320" y="195820"/>
                </a:cubicBezTo>
                <a:cubicBezTo>
                  <a:pt x="1048245" y="185187"/>
                  <a:pt x="2425162" y="174555"/>
                  <a:pt x="2425162" y="174555"/>
                </a:cubicBezTo>
                <a:lnTo>
                  <a:pt x="2924892" y="163923"/>
                </a:lnTo>
                <a:cubicBezTo>
                  <a:pt x="3052483" y="163923"/>
                  <a:pt x="3139315" y="201136"/>
                  <a:pt x="3190706" y="174555"/>
                </a:cubicBezTo>
                <a:cubicBezTo>
                  <a:pt x="3242097" y="147974"/>
                  <a:pt x="3339562" y="25699"/>
                  <a:pt x="3211971" y="4434"/>
                </a:cubicBezTo>
                <a:close/>
              </a:path>
            </a:pathLst>
          </a:custGeom>
          <a:gradFill>
            <a:gsLst>
              <a:gs pos="100000">
                <a:srgbClr val="BDD7EE"/>
              </a:gs>
              <a:gs pos="0">
                <a:srgbClr val="FF2D2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 flipV="1">
            <a:off x="4484530" y="4693248"/>
            <a:ext cx="5409607" cy="643658"/>
          </a:xfrm>
          <a:custGeom>
            <a:avLst/>
            <a:gdLst>
              <a:gd name="connsiteX0" fmla="*/ 7661 w 5451766"/>
              <a:gd name="connsiteY0" fmla="*/ 3150 h 633798"/>
              <a:gd name="connsiteX1" fmla="*/ 18294 w 5451766"/>
              <a:gd name="connsiteY1" fmla="*/ 141373 h 633798"/>
              <a:gd name="connsiteX2" fmla="*/ 167150 w 5451766"/>
              <a:gd name="connsiteY2" fmla="*/ 279597 h 633798"/>
              <a:gd name="connsiteX3" fmla="*/ 751940 w 5451766"/>
              <a:gd name="connsiteY3" fmla="*/ 300862 h 633798"/>
              <a:gd name="connsiteX4" fmla="*/ 2485047 w 5451766"/>
              <a:gd name="connsiteY4" fmla="*/ 322127 h 633798"/>
              <a:gd name="connsiteX5" fmla="*/ 3218694 w 5451766"/>
              <a:gd name="connsiteY5" fmla="*/ 332759 h 633798"/>
              <a:gd name="connsiteX6" fmla="*/ 3654629 w 5451766"/>
              <a:gd name="connsiteY6" fmla="*/ 449718 h 633798"/>
              <a:gd name="connsiteX7" fmla="*/ 4717884 w 5451766"/>
              <a:gd name="connsiteY7" fmla="*/ 524145 h 633798"/>
              <a:gd name="connsiteX8" fmla="*/ 5270777 w 5451766"/>
              <a:gd name="connsiteY8" fmla="*/ 619838 h 633798"/>
              <a:gd name="connsiteX9" fmla="*/ 5387736 w 5451766"/>
              <a:gd name="connsiteY9" fmla="*/ 598573 h 633798"/>
              <a:gd name="connsiteX10" fmla="*/ 5451531 w 5451766"/>
              <a:gd name="connsiteY10" fmla="*/ 300862 h 633798"/>
              <a:gd name="connsiteX11" fmla="*/ 5366470 w 5451766"/>
              <a:gd name="connsiteY11" fmla="*/ 141373 h 633798"/>
              <a:gd name="connsiteX12" fmla="*/ 5196350 w 5451766"/>
              <a:gd name="connsiteY12" fmla="*/ 205169 h 633798"/>
              <a:gd name="connsiteX13" fmla="*/ 4196889 w 5451766"/>
              <a:gd name="connsiteY13" fmla="*/ 332759 h 633798"/>
              <a:gd name="connsiteX14" fmla="*/ 3612098 w 5451766"/>
              <a:gd name="connsiteY14" fmla="*/ 279597 h 633798"/>
              <a:gd name="connsiteX15" fmla="*/ 3356917 w 5451766"/>
              <a:gd name="connsiteY15" fmla="*/ 173271 h 633798"/>
              <a:gd name="connsiteX16" fmla="*/ 2708331 w 5451766"/>
              <a:gd name="connsiteY16" fmla="*/ 120108 h 633798"/>
              <a:gd name="connsiteX17" fmla="*/ 1336731 w 5451766"/>
              <a:gd name="connsiteY17" fmla="*/ 56313 h 633798"/>
              <a:gd name="connsiteX18" fmla="*/ 666880 w 5451766"/>
              <a:gd name="connsiteY18" fmla="*/ 56313 h 633798"/>
              <a:gd name="connsiteX19" fmla="*/ 486126 w 5451766"/>
              <a:gd name="connsiteY19" fmla="*/ 45680 h 633798"/>
              <a:gd name="connsiteX20" fmla="*/ 369168 w 5451766"/>
              <a:gd name="connsiteY20" fmla="*/ 3150 h 633798"/>
              <a:gd name="connsiteX21" fmla="*/ 167150 w 5451766"/>
              <a:gd name="connsiteY21" fmla="*/ 3150 h 633798"/>
              <a:gd name="connsiteX22" fmla="*/ 7661 w 5451766"/>
              <a:gd name="connsiteY22" fmla="*/ 3150 h 6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1766" h="633798">
                <a:moveTo>
                  <a:pt x="7661" y="3150"/>
                </a:moveTo>
                <a:cubicBezTo>
                  <a:pt x="-314" y="49224"/>
                  <a:pt x="-8288" y="95299"/>
                  <a:pt x="18294" y="141373"/>
                </a:cubicBezTo>
                <a:cubicBezTo>
                  <a:pt x="44876" y="187448"/>
                  <a:pt x="44876" y="253016"/>
                  <a:pt x="167150" y="279597"/>
                </a:cubicBezTo>
                <a:cubicBezTo>
                  <a:pt x="289424" y="306179"/>
                  <a:pt x="751940" y="300862"/>
                  <a:pt x="751940" y="300862"/>
                </a:cubicBezTo>
                <a:lnTo>
                  <a:pt x="2485047" y="322127"/>
                </a:lnTo>
                <a:lnTo>
                  <a:pt x="3218694" y="332759"/>
                </a:lnTo>
                <a:cubicBezTo>
                  <a:pt x="3413624" y="354024"/>
                  <a:pt x="3404764" y="417820"/>
                  <a:pt x="3654629" y="449718"/>
                </a:cubicBezTo>
                <a:cubicBezTo>
                  <a:pt x="3904494" y="481616"/>
                  <a:pt x="4448526" y="495792"/>
                  <a:pt x="4717884" y="524145"/>
                </a:cubicBezTo>
                <a:cubicBezTo>
                  <a:pt x="4987242" y="552498"/>
                  <a:pt x="5159135" y="607433"/>
                  <a:pt x="5270777" y="619838"/>
                </a:cubicBezTo>
                <a:cubicBezTo>
                  <a:pt x="5382419" y="632243"/>
                  <a:pt x="5357610" y="651736"/>
                  <a:pt x="5387736" y="598573"/>
                </a:cubicBezTo>
                <a:cubicBezTo>
                  <a:pt x="5417862" y="545410"/>
                  <a:pt x="5455075" y="377062"/>
                  <a:pt x="5451531" y="300862"/>
                </a:cubicBezTo>
                <a:cubicBezTo>
                  <a:pt x="5447987" y="224662"/>
                  <a:pt x="5409000" y="157322"/>
                  <a:pt x="5366470" y="141373"/>
                </a:cubicBezTo>
                <a:cubicBezTo>
                  <a:pt x="5323940" y="125424"/>
                  <a:pt x="5391280" y="173271"/>
                  <a:pt x="5196350" y="205169"/>
                </a:cubicBezTo>
                <a:cubicBezTo>
                  <a:pt x="5001420" y="237067"/>
                  <a:pt x="4460931" y="320354"/>
                  <a:pt x="4196889" y="332759"/>
                </a:cubicBezTo>
                <a:cubicBezTo>
                  <a:pt x="3932847" y="345164"/>
                  <a:pt x="3752093" y="306178"/>
                  <a:pt x="3612098" y="279597"/>
                </a:cubicBezTo>
                <a:cubicBezTo>
                  <a:pt x="3472103" y="253016"/>
                  <a:pt x="3507545" y="199853"/>
                  <a:pt x="3356917" y="173271"/>
                </a:cubicBezTo>
                <a:cubicBezTo>
                  <a:pt x="3206289" y="146689"/>
                  <a:pt x="3045029" y="139601"/>
                  <a:pt x="2708331" y="120108"/>
                </a:cubicBezTo>
                <a:cubicBezTo>
                  <a:pt x="2371633" y="100615"/>
                  <a:pt x="1676973" y="66945"/>
                  <a:pt x="1336731" y="56313"/>
                </a:cubicBezTo>
                <a:cubicBezTo>
                  <a:pt x="996489" y="45681"/>
                  <a:pt x="808647" y="58085"/>
                  <a:pt x="666880" y="56313"/>
                </a:cubicBezTo>
                <a:cubicBezTo>
                  <a:pt x="525113" y="54541"/>
                  <a:pt x="535745" y="54541"/>
                  <a:pt x="486126" y="45680"/>
                </a:cubicBezTo>
                <a:cubicBezTo>
                  <a:pt x="436507" y="36820"/>
                  <a:pt x="422331" y="10238"/>
                  <a:pt x="369168" y="3150"/>
                </a:cubicBezTo>
                <a:cubicBezTo>
                  <a:pt x="316005" y="-3938"/>
                  <a:pt x="167150" y="3150"/>
                  <a:pt x="167150" y="3150"/>
                </a:cubicBezTo>
                <a:lnTo>
                  <a:pt x="7661" y="3150"/>
                </a:lnTo>
                <a:close/>
              </a:path>
            </a:pathLst>
          </a:custGeom>
          <a:gradFill>
            <a:gsLst>
              <a:gs pos="100000">
                <a:srgbClr val="FF7171"/>
              </a:gs>
              <a:gs pos="0">
                <a:srgbClr val="FF2D2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3927341" y="4777328"/>
            <a:ext cx="244548" cy="723014"/>
          </a:xfrm>
          <a:custGeom>
            <a:avLst/>
            <a:gdLst>
              <a:gd name="connsiteX0" fmla="*/ 0 w 244548"/>
              <a:gd name="connsiteY0" fmla="*/ 723014 h 723014"/>
              <a:gd name="connsiteX1" fmla="*/ 116958 w 244548"/>
              <a:gd name="connsiteY1" fmla="*/ 723014 h 723014"/>
              <a:gd name="connsiteX2" fmla="*/ 202018 w 244548"/>
              <a:gd name="connsiteY2" fmla="*/ 701748 h 723014"/>
              <a:gd name="connsiteX3" fmla="*/ 244548 w 244548"/>
              <a:gd name="connsiteY3" fmla="*/ 648586 h 723014"/>
              <a:gd name="connsiteX4" fmla="*/ 244548 w 244548"/>
              <a:gd name="connsiteY4" fmla="*/ 478465 h 723014"/>
              <a:gd name="connsiteX5" fmla="*/ 244548 w 244548"/>
              <a:gd name="connsiteY5" fmla="*/ 276446 h 723014"/>
              <a:gd name="connsiteX6" fmla="*/ 244548 w 244548"/>
              <a:gd name="connsiteY6" fmla="*/ 180753 h 723014"/>
              <a:gd name="connsiteX7" fmla="*/ 202018 w 244548"/>
              <a:gd name="connsiteY7" fmla="*/ 180753 h 723014"/>
              <a:gd name="connsiteX8" fmla="*/ 138223 w 244548"/>
              <a:gd name="connsiteY8" fmla="*/ 180753 h 723014"/>
              <a:gd name="connsiteX9" fmla="*/ 63795 w 244548"/>
              <a:gd name="connsiteY9" fmla="*/ 170121 h 723014"/>
              <a:gd name="connsiteX10" fmla="*/ 53162 w 244548"/>
              <a:gd name="connsiteY10" fmla="*/ 116958 h 723014"/>
              <a:gd name="connsiteX11" fmla="*/ 53162 w 244548"/>
              <a:gd name="connsiteY11" fmla="*/ 63795 h 723014"/>
              <a:gd name="connsiteX12" fmla="*/ 53162 w 244548"/>
              <a:gd name="connsiteY12" fmla="*/ 0 h 723014"/>
              <a:gd name="connsiteX13" fmla="*/ 31897 w 244548"/>
              <a:gd name="connsiteY13" fmla="*/ 0 h 723014"/>
              <a:gd name="connsiteX14" fmla="*/ 10632 w 244548"/>
              <a:gd name="connsiteY14" fmla="*/ 10632 h 723014"/>
              <a:gd name="connsiteX15" fmla="*/ 10632 w 244548"/>
              <a:gd name="connsiteY15" fmla="*/ 42530 h 723014"/>
              <a:gd name="connsiteX16" fmla="*/ 10632 w 244548"/>
              <a:gd name="connsiteY16" fmla="*/ 106325 h 723014"/>
              <a:gd name="connsiteX17" fmla="*/ 10632 w 244548"/>
              <a:gd name="connsiteY17" fmla="*/ 180753 h 723014"/>
              <a:gd name="connsiteX18" fmla="*/ 10632 w 244548"/>
              <a:gd name="connsiteY18" fmla="*/ 223283 h 723014"/>
              <a:gd name="connsiteX19" fmla="*/ 53162 w 244548"/>
              <a:gd name="connsiteY19" fmla="*/ 255181 h 723014"/>
              <a:gd name="connsiteX20" fmla="*/ 95693 w 244548"/>
              <a:gd name="connsiteY20" fmla="*/ 255181 h 723014"/>
              <a:gd name="connsiteX21" fmla="*/ 170120 w 244548"/>
              <a:gd name="connsiteY21" fmla="*/ 255181 h 723014"/>
              <a:gd name="connsiteX22" fmla="*/ 202018 w 244548"/>
              <a:gd name="connsiteY22" fmla="*/ 255181 h 723014"/>
              <a:gd name="connsiteX23" fmla="*/ 202018 w 244548"/>
              <a:gd name="connsiteY23" fmla="*/ 329609 h 723014"/>
              <a:gd name="connsiteX24" fmla="*/ 202018 w 244548"/>
              <a:gd name="connsiteY24" fmla="*/ 404037 h 723014"/>
              <a:gd name="connsiteX25" fmla="*/ 202018 w 244548"/>
              <a:gd name="connsiteY25" fmla="*/ 499730 h 723014"/>
              <a:gd name="connsiteX26" fmla="*/ 202018 w 244548"/>
              <a:gd name="connsiteY26" fmla="*/ 574158 h 723014"/>
              <a:gd name="connsiteX27" fmla="*/ 170120 w 244548"/>
              <a:gd name="connsiteY27" fmla="*/ 616688 h 723014"/>
              <a:gd name="connsiteX28" fmla="*/ 159488 w 244548"/>
              <a:gd name="connsiteY28" fmla="*/ 669851 h 723014"/>
              <a:gd name="connsiteX29" fmla="*/ 106325 w 244548"/>
              <a:gd name="connsiteY29" fmla="*/ 669851 h 723014"/>
              <a:gd name="connsiteX30" fmla="*/ 53162 w 244548"/>
              <a:gd name="connsiteY30" fmla="*/ 669851 h 723014"/>
              <a:gd name="connsiteX31" fmla="*/ 63795 w 244548"/>
              <a:gd name="connsiteY31" fmla="*/ 659218 h 723014"/>
              <a:gd name="connsiteX32" fmla="*/ 0 w 244548"/>
              <a:gd name="connsiteY32" fmla="*/ 723014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4548" h="723014">
                <a:moveTo>
                  <a:pt x="0" y="723014"/>
                </a:moveTo>
                <a:lnTo>
                  <a:pt x="116958" y="723014"/>
                </a:lnTo>
                <a:lnTo>
                  <a:pt x="202018" y="701748"/>
                </a:lnTo>
                <a:lnTo>
                  <a:pt x="244548" y="648586"/>
                </a:lnTo>
                <a:lnTo>
                  <a:pt x="244548" y="478465"/>
                </a:lnTo>
                <a:lnTo>
                  <a:pt x="244548" y="276446"/>
                </a:lnTo>
                <a:lnTo>
                  <a:pt x="244548" y="180753"/>
                </a:lnTo>
                <a:lnTo>
                  <a:pt x="202018" y="180753"/>
                </a:lnTo>
                <a:lnTo>
                  <a:pt x="138223" y="180753"/>
                </a:lnTo>
                <a:lnTo>
                  <a:pt x="63795" y="170121"/>
                </a:lnTo>
                <a:lnTo>
                  <a:pt x="53162" y="116958"/>
                </a:lnTo>
                <a:lnTo>
                  <a:pt x="53162" y="63795"/>
                </a:lnTo>
                <a:lnTo>
                  <a:pt x="53162" y="0"/>
                </a:lnTo>
                <a:lnTo>
                  <a:pt x="31897" y="0"/>
                </a:lnTo>
                <a:lnTo>
                  <a:pt x="10632" y="10632"/>
                </a:lnTo>
                <a:lnTo>
                  <a:pt x="10632" y="42530"/>
                </a:lnTo>
                <a:lnTo>
                  <a:pt x="10632" y="106325"/>
                </a:lnTo>
                <a:lnTo>
                  <a:pt x="10632" y="180753"/>
                </a:lnTo>
                <a:lnTo>
                  <a:pt x="10632" y="223283"/>
                </a:lnTo>
                <a:lnTo>
                  <a:pt x="53162" y="255181"/>
                </a:lnTo>
                <a:lnTo>
                  <a:pt x="95693" y="255181"/>
                </a:lnTo>
                <a:lnTo>
                  <a:pt x="170120" y="255181"/>
                </a:lnTo>
                <a:lnTo>
                  <a:pt x="202018" y="255181"/>
                </a:lnTo>
                <a:lnTo>
                  <a:pt x="202018" y="329609"/>
                </a:lnTo>
                <a:lnTo>
                  <a:pt x="202018" y="404037"/>
                </a:lnTo>
                <a:lnTo>
                  <a:pt x="202018" y="499730"/>
                </a:lnTo>
                <a:lnTo>
                  <a:pt x="202018" y="574158"/>
                </a:lnTo>
                <a:lnTo>
                  <a:pt x="170120" y="616688"/>
                </a:lnTo>
                <a:lnTo>
                  <a:pt x="159488" y="669851"/>
                </a:lnTo>
                <a:lnTo>
                  <a:pt x="106325" y="669851"/>
                </a:lnTo>
                <a:lnTo>
                  <a:pt x="53162" y="669851"/>
                </a:lnTo>
                <a:lnTo>
                  <a:pt x="63795" y="659218"/>
                </a:lnTo>
                <a:lnTo>
                  <a:pt x="0" y="723014"/>
                </a:lnTo>
                <a:close/>
              </a:path>
            </a:pathLst>
          </a:custGeom>
          <a:solidFill>
            <a:srgbClr val="C8A3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Sequential Access Storage 171"/>
          <p:cNvSpPr/>
          <p:nvPr/>
        </p:nvSpPr>
        <p:spPr>
          <a:xfrm rot="16200000" flipV="1">
            <a:off x="3554223" y="5543668"/>
            <a:ext cx="334386" cy="358026"/>
          </a:xfrm>
          <a:prstGeom prst="flowChartMagneticTape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3" name="Rectangle 172"/>
          <p:cNvSpPr/>
          <p:nvPr/>
        </p:nvSpPr>
        <p:spPr>
          <a:xfrm rot="16200000">
            <a:off x="3744210" y="5329368"/>
            <a:ext cx="189596" cy="223493"/>
          </a:xfrm>
          <a:prstGeom prst="rect">
            <a:avLst/>
          </a:prstGeom>
          <a:solidFill>
            <a:srgbClr val="C521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4" name="Flowchart: Magnetic Disk 173"/>
          <p:cNvSpPr/>
          <p:nvPr/>
        </p:nvSpPr>
        <p:spPr>
          <a:xfrm>
            <a:off x="2546243" y="5967898"/>
            <a:ext cx="821076" cy="585570"/>
          </a:xfrm>
          <a:prstGeom prst="flowChartMagneticDisk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5" name="Freeform 174"/>
          <p:cNvSpPr/>
          <p:nvPr/>
        </p:nvSpPr>
        <p:spPr>
          <a:xfrm>
            <a:off x="2879869" y="5486279"/>
            <a:ext cx="825959" cy="599355"/>
          </a:xfrm>
          <a:custGeom>
            <a:avLst/>
            <a:gdLst>
              <a:gd name="connsiteX0" fmla="*/ 1218334 w 1218863"/>
              <a:gd name="connsiteY0" fmla="*/ 77273 h 858878"/>
              <a:gd name="connsiteX1" fmla="*/ 1141061 w 1218863"/>
              <a:gd name="connsiteY1" fmla="*/ 0 h 858878"/>
              <a:gd name="connsiteX2" fmla="*/ 857725 w 1218863"/>
              <a:gd name="connsiteY2" fmla="*/ 77273 h 858878"/>
              <a:gd name="connsiteX3" fmla="*/ 458480 w 1218863"/>
              <a:gd name="connsiteY3" fmla="*/ 347730 h 858878"/>
              <a:gd name="connsiteX4" fmla="*/ 33478 w 1218863"/>
              <a:gd name="connsiteY4" fmla="*/ 772732 h 858878"/>
              <a:gd name="connsiteX5" fmla="*/ 33478 w 1218863"/>
              <a:gd name="connsiteY5" fmla="*/ 850006 h 858878"/>
              <a:gd name="connsiteX6" fmla="*/ 84993 w 1218863"/>
              <a:gd name="connsiteY6" fmla="*/ 850006 h 858878"/>
              <a:gd name="connsiteX7" fmla="*/ 136509 w 1218863"/>
              <a:gd name="connsiteY7" fmla="*/ 785611 h 858878"/>
              <a:gd name="connsiteX8" fmla="*/ 419844 w 1218863"/>
              <a:gd name="connsiteY8" fmla="*/ 489397 h 858878"/>
              <a:gd name="connsiteX9" fmla="*/ 819089 w 1218863"/>
              <a:gd name="connsiteY9" fmla="*/ 180304 h 858878"/>
              <a:gd name="connsiteX10" fmla="*/ 1115303 w 1218863"/>
              <a:gd name="connsiteY10" fmla="*/ 77273 h 858878"/>
              <a:gd name="connsiteX11" fmla="*/ 1218334 w 1218863"/>
              <a:gd name="connsiteY11" fmla="*/ 77273 h 85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863" h="858878">
                <a:moveTo>
                  <a:pt x="1218334" y="77273"/>
                </a:moveTo>
                <a:cubicBezTo>
                  <a:pt x="1222627" y="64394"/>
                  <a:pt x="1201162" y="0"/>
                  <a:pt x="1141061" y="0"/>
                </a:cubicBezTo>
                <a:cubicBezTo>
                  <a:pt x="1080960" y="0"/>
                  <a:pt x="971488" y="19318"/>
                  <a:pt x="857725" y="77273"/>
                </a:cubicBezTo>
                <a:cubicBezTo>
                  <a:pt x="743962" y="135228"/>
                  <a:pt x="595854" y="231820"/>
                  <a:pt x="458480" y="347730"/>
                </a:cubicBezTo>
                <a:cubicBezTo>
                  <a:pt x="321106" y="463640"/>
                  <a:pt x="104312" y="689019"/>
                  <a:pt x="33478" y="772732"/>
                </a:cubicBezTo>
                <a:cubicBezTo>
                  <a:pt x="-37356" y="856445"/>
                  <a:pt x="24892" y="837127"/>
                  <a:pt x="33478" y="850006"/>
                </a:cubicBezTo>
                <a:cubicBezTo>
                  <a:pt x="42064" y="862885"/>
                  <a:pt x="67821" y="860738"/>
                  <a:pt x="84993" y="850006"/>
                </a:cubicBezTo>
                <a:cubicBezTo>
                  <a:pt x="102165" y="839274"/>
                  <a:pt x="80700" y="845713"/>
                  <a:pt x="136509" y="785611"/>
                </a:cubicBezTo>
                <a:cubicBezTo>
                  <a:pt x="192317" y="725510"/>
                  <a:pt x="306081" y="590281"/>
                  <a:pt x="419844" y="489397"/>
                </a:cubicBezTo>
                <a:cubicBezTo>
                  <a:pt x="533607" y="388513"/>
                  <a:pt x="703179" y="248991"/>
                  <a:pt x="819089" y="180304"/>
                </a:cubicBezTo>
                <a:cubicBezTo>
                  <a:pt x="934999" y="111617"/>
                  <a:pt x="1050909" y="92298"/>
                  <a:pt x="1115303" y="77273"/>
                </a:cubicBezTo>
                <a:cubicBezTo>
                  <a:pt x="1179697" y="62248"/>
                  <a:pt x="1214041" y="90152"/>
                  <a:pt x="1218334" y="77273"/>
                </a:cubicBezTo>
                <a:close/>
              </a:path>
            </a:pathLst>
          </a:custGeom>
          <a:solidFill>
            <a:srgbClr val="BF9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1632050" y="5144501"/>
            <a:ext cx="172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stock lubrication hardware</a:t>
            </a:r>
            <a:endParaRPr lang="en-US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4239685" y="4329240"/>
            <a:ext cx="157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Will use stock sensors</a:t>
            </a:r>
          </a:p>
        </p:txBody>
      </p:sp>
    </p:spTree>
    <p:extLst>
      <p:ext uri="{BB962C8B-B14F-4D97-AF65-F5344CB8AC3E}">
        <p14:creationId xmlns:p14="http://schemas.microsoft.com/office/powerpoint/2010/main" val="29291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60" grpId="0"/>
      <p:bldP spid="193" grpId="0" animBg="1"/>
      <p:bldP spid="187" grpId="0" animBg="1"/>
      <p:bldP spid="188" grpId="0"/>
      <p:bldP spid="189" grpId="0"/>
      <p:bldP spid="192" grpId="0"/>
      <p:bldP spid="199" grpId="0" animBg="1"/>
      <p:bldP spid="201" grpId="0" animBg="1"/>
      <p:bldP spid="203" grpId="0" animBg="1"/>
      <p:bldP spid="204" grpId="0" animBg="1"/>
      <p:bldP spid="205" grpId="0"/>
      <p:bldP spid="211" grpId="0" animBg="1"/>
      <p:bldP spid="206" grpId="0"/>
      <p:bldP spid="249" grpId="0" animBg="1"/>
      <p:bldP spid="250" grpId="0"/>
      <p:bldP spid="253" grpId="0"/>
      <p:bldP spid="254" grpId="0"/>
      <p:bldP spid="67" grpId="0" animBg="1"/>
      <p:bldP spid="256" grpId="0" animBg="1"/>
      <p:bldP spid="257" grpId="0" animBg="1"/>
      <p:bldP spid="258" grpId="0" animBg="1"/>
      <p:bldP spid="259" grpId="0" animBg="1"/>
      <p:bldP spid="262" grpId="0" animBg="1"/>
      <p:bldP spid="263" grpId="0"/>
      <p:bldP spid="264" grpId="0"/>
      <p:bldP spid="269" grpId="0"/>
      <p:bldP spid="198" grpId="0" animBg="1"/>
      <p:bldP spid="202" grpId="0"/>
      <p:bldP spid="160" grpId="0" animBg="1"/>
      <p:bldP spid="162" grpId="0" animBg="1"/>
      <p:bldP spid="163" grpId="0" animBg="1"/>
      <p:bldP spid="164" grpId="0" animBg="1"/>
      <p:bldP spid="167" grpId="0" animBg="1"/>
      <p:bldP spid="172" grpId="0" animBg="1"/>
      <p:bldP spid="173" grpId="0" animBg="1"/>
      <p:bldP spid="174" grpId="0" animBg="1"/>
      <p:bldP spid="175" grpId="0" animBg="1"/>
      <p:bldP spid="156" grpId="0"/>
      <p:bldP spid="15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940028" y="1080485"/>
            <a:ext cx="1050703" cy="5822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Electrical/Software: </a:t>
            </a:r>
            <a:r>
              <a:rPr lang="en-US" dirty="0"/>
              <a:t>Integrated </a:t>
            </a:r>
            <a:r>
              <a:rPr lang="en-US" dirty="0" smtClean="0"/>
              <a:t>Testing </a:t>
            </a:r>
            <a:r>
              <a:rPr lang="en-US" dirty="0"/>
              <a:t>Part 3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67989" y="1170353"/>
            <a:ext cx="10515600" cy="4286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Goal: Verify Engine Control Unit functions with Engine Sensor Board (CPR </a:t>
            </a:r>
            <a:r>
              <a:rPr lang="en-US" dirty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81000">
                <a:srgbClr val="FF7171"/>
              </a:gs>
              <a:gs pos="76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789463" y="6231933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1    5hr Remain            Feb 22</a:t>
            </a:r>
            <a:endParaRPr lang="en-US" sz="2400" b="1" dirty="0"/>
          </a:p>
        </p:txBody>
      </p:sp>
      <p:cxnSp>
        <p:nvCxnSpPr>
          <p:cNvPr id="165" name="Straight Arrow Connector 164"/>
          <p:cNvCxnSpPr/>
          <p:nvPr/>
        </p:nvCxnSpPr>
        <p:spPr>
          <a:xfrm flipV="1">
            <a:off x="5643446" y="210038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5798165" y="17186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723456" y="214706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916167" y="1989085"/>
            <a:ext cx="1663575" cy="832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63382" y="2860135"/>
            <a:ext cx="1682921" cy="1979781"/>
            <a:chOff x="5577102" y="2562903"/>
            <a:chExt cx="1682921" cy="1979781"/>
          </a:xfrm>
        </p:grpSpPr>
        <p:cxnSp>
          <p:nvCxnSpPr>
            <p:cNvPr id="171" name="Straight Arrow Connector 170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88" name="Straight Arrow Connector 187"/>
          <p:cNvCxnSpPr/>
          <p:nvPr/>
        </p:nvCxnSpPr>
        <p:spPr>
          <a:xfrm flipV="1">
            <a:off x="5640867" y="251577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>
            <a:off x="9023564" y="3541449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flipH="1">
            <a:off x="8972443" y="3102363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2" name="Picture 2" descr="http://cfcc.edu/blogs/lrc/files/2011/03/computer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4152" y="3029292"/>
            <a:ext cx="2069792" cy="25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7281064" y="1993335"/>
            <a:ext cx="1663575" cy="3797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sp>
        <p:nvSpPr>
          <p:cNvPr id="62" name="TextBox 61"/>
          <p:cNvSpPr txBox="1"/>
          <p:nvPr/>
        </p:nvSpPr>
        <p:spPr>
          <a:xfrm flipH="1">
            <a:off x="5543487" y="5075340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5656178" y="5453677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8890" y="1675777"/>
            <a:ext cx="1442845" cy="1219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98614" y="2677718"/>
            <a:ext cx="1442845" cy="1219200"/>
          </a:xfrm>
          <a:prstGeom prst="rect">
            <a:avLst/>
          </a:prstGeom>
        </p:spPr>
      </p:pic>
      <p:cxnSp>
        <p:nvCxnSpPr>
          <p:cNvPr id="97" name="Straight Arrow Connector 96"/>
          <p:cNvCxnSpPr/>
          <p:nvPr/>
        </p:nvCxnSpPr>
        <p:spPr>
          <a:xfrm flipV="1">
            <a:off x="2366973" y="2104200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2380751" y="257769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324425" y="170389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9620663" y="3664279"/>
            <a:ext cx="1978638" cy="2302568"/>
            <a:chOff x="9620663" y="3664279"/>
            <a:chExt cx="1978638" cy="2302568"/>
          </a:xfrm>
        </p:grpSpPr>
        <p:grpSp>
          <p:nvGrpSpPr>
            <p:cNvPr id="101" name="Group 100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2293753" y="216862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8940028" y="1077332"/>
            <a:ext cx="1050703" cy="5822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-635"/>
            <a:ext cx="10515600" cy="1325563"/>
          </a:xfrm>
        </p:spPr>
        <p:txBody>
          <a:bodyPr/>
          <a:lstStyle/>
          <a:p>
            <a:r>
              <a:rPr lang="en-US" dirty="0" smtClean="0"/>
              <a:t>Electrical/Software: </a:t>
            </a:r>
            <a:r>
              <a:rPr lang="en-US" dirty="0"/>
              <a:t>Integrated </a:t>
            </a:r>
            <a:r>
              <a:rPr lang="en-US" dirty="0" smtClean="0"/>
              <a:t>Testing </a:t>
            </a:r>
            <a:r>
              <a:rPr lang="en-US" dirty="0"/>
              <a:t>Part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556701" y="6212922"/>
            <a:ext cx="2403331" cy="451701"/>
          </a:xfrm>
          <a:prstGeom prst="rect">
            <a:avLst/>
          </a:prstGeom>
          <a:gradFill flip="none" rotWithShape="1">
            <a:gsLst>
              <a:gs pos="81000">
                <a:srgbClr val="FF7171"/>
              </a:gs>
              <a:gs pos="76000">
                <a:srgbClr val="92D05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789463" y="6231933"/>
            <a:ext cx="4402537" cy="50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Jan 1    5hr Remain            Feb 22</a:t>
            </a:r>
            <a:endParaRPr lang="en-US" sz="2400" b="1" dirty="0"/>
          </a:p>
        </p:txBody>
      </p:sp>
      <p:cxnSp>
        <p:nvCxnSpPr>
          <p:cNvPr id="165" name="Straight Arrow Connector 164"/>
          <p:cNvCxnSpPr/>
          <p:nvPr/>
        </p:nvCxnSpPr>
        <p:spPr>
          <a:xfrm flipV="1">
            <a:off x="5643446" y="2100380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5798165" y="17186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723456" y="2147063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916167" y="1989085"/>
            <a:ext cx="1663575" cy="29551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 Engine </a:t>
            </a:r>
            <a:r>
              <a:rPr lang="en-US" dirty="0">
                <a:solidFill>
                  <a:schemeClr val="bg1"/>
                </a:solidFill>
              </a:rPr>
              <a:t>Sensor Board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(ESB)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63382" y="2860135"/>
            <a:ext cx="1682921" cy="1979781"/>
            <a:chOff x="5577102" y="2562903"/>
            <a:chExt cx="1682921" cy="1979781"/>
          </a:xfrm>
        </p:grpSpPr>
        <p:cxnSp>
          <p:nvCxnSpPr>
            <p:cNvPr id="171" name="Straight Arrow Connector 170"/>
            <p:cNvCxnSpPr/>
            <p:nvPr/>
          </p:nvCxnSpPr>
          <p:spPr>
            <a:xfrm flipH="1">
              <a:off x="5628223" y="300198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flipH="1">
              <a:off x="5577102" y="256290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 flipH="1">
              <a:off x="5646076" y="3511113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 flipH="1">
              <a:off x="5594955" y="3072027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flipH="1">
              <a:off x="5628223" y="400333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 flipH="1">
              <a:off x="5577102" y="356424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 flipH="1">
              <a:off x="5640867" y="453945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 flipH="1">
              <a:off x="5589746" y="410037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88" name="Straight Arrow Connector 187"/>
          <p:cNvCxnSpPr/>
          <p:nvPr/>
        </p:nvCxnSpPr>
        <p:spPr>
          <a:xfrm flipV="1">
            <a:off x="5640867" y="2515776"/>
            <a:ext cx="1509617" cy="4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>
            <a:off x="9023564" y="3541449"/>
            <a:ext cx="1512196" cy="322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flipH="1">
            <a:off x="8972443" y="3102363"/>
            <a:ext cx="166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RC Command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253390" y="2863363"/>
            <a:ext cx="1682921" cy="1979781"/>
            <a:chOff x="1209844" y="2755656"/>
            <a:chExt cx="1682921" cy="1979781"/>
          </a:xfrm>
        </p:grpSpPr>
        <p:cxnSp>
          <p:nvCxnSpPr>
            <p:cNvPr id="206" name="Straight Arrow Connector 205"/>
            <p:cNvCxnSpPr/>
            <p:nvPr/>
          </p:nvCxnSpPr>
          <p:spPr>
            <a:xfrm flipH="1">
              <a:off x="1260965" y="3194742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 flipH="1">
              <a:off x="1209844" y="2755656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Starter Motor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08" name="Straight Arrow Connector 207"/>
            <p:cNvCxnSpPr/>
            <p:nvPr/>
          </p:nvCxnSpPr>
          <p:spPr>
            <a:xfrm flipH="1">
              <a:off x="1278818" y="3703866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 flipH="1">
              <a:off x="1227697" y="3264780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Pump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10" name="Straight Arrow Connector 209"/>
            <p:cNvCxnSpPr/>
            <p:nvPr/>
          </p:nvCxnSpPr>
          <p:spPr>
            <a:xfrm flipH="1">
              <a:off x="1260965" y="4196085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 flipH="1">
              <a:off x="1209844" y="3756999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Solenoid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flipH="1">
              <a:off x="1273609" y="4732209"/>
              <a:ext cx="1512196" cy="32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 flipH="1">
              <a:off x="1222488" y="4293123"/>
              <a:ext cx="1665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Glow Plug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31" name="Picture 2" descr="http://cfcc.edu/blogs/lrc/files/2011/03/computer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472" y="3125207"/>
            <a:ext cx="1957392" cy="24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7281064" y="1993335"/>
            <a:ext cx="1663575" cy="3797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Engine Control Unit</a:t>
            </a:r>
          </a:p>
          <a:p>
            <a:pPr algn="ctr"/>
            <a:r>
              <a:rPr lang="en-US" dirty="0"/>
              <a:t>(ECU)</a:t>
            </a:r>
          </a:p>
        </p:txBody>
      </p:sp>
      <p:sp>
        <p:nvSpPr>
          <p:cNvPr id="77" name="TextBox 76"/>
          <p:cNvSpPr txBox="1"/>
          <p:nvPr/>
        </p:nvSpPr>
        <p:spPr>
          <a:xfrm flipH="1">
            <a:off x="5543487" y="5075340"/>
            <a:ext cx="249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Flow Controller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2317155" y="5475450"/>
            <a:ext cx="4834618" cy="2393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8890" y="1675777"/>
            <a:ext cx="1442845" cy="1219200"/>
          </a:xfrm>
          <a:prstGeom prst="rect">
            <a:avLst/>
          </a:prstGeom>
        </p:spPr>
      </p:pic>
      <p:sp>
        <p:nvSpPr>
          <p:cNvPr id="70" name="Content Placeholder 2"/>
          <p:cNvSpPr txBox="1">
            <a:spLocks/>
          </p:cNvSpPr>
          <p:nvPr/>
        </p:nvSpPr>
        <p:spPr>
          <a:xfrm>
            <a:off x="167989" y="1170353"/>
            <a:ext cx="10515600" cy="428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Verify Engine Control Unit functions with Engine Sensor Board (CPR X)</a:t>
            </a:r>
            <a:endParaRPr lang="en-US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98614" y="2677718"/>
            <a:ext cx="1442845" cy="1219200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 flipV="1">
            <a:off x="2366973" y="2104200"/>
            <a:ext cx="1468880" cy="741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380751" y="2577694"/>
            <a:ext cx="1454036" cy="819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24425" y="1703897"/>
            <a:ext cx="164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RPM Sensor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9620663" y="3664279"/>
            <a:ext cx="1978638" cy="2302568"/>
            <a:chOff x="9620663" y="3664279"/>
            <a:chExt cx="1978638" cy="2302568"/>
          </a:xfrm>
        </p:grpSpPr>
        <p:grpSp>
          <p:nvGrpSpPr>
            <p:cNvPr id="91" name="Group 90"/>
            <p:cNvGrpSpPr/>
            <p:nvPr/>
          </p:nvGrpSpPr>
          <p:grpSpPr>
            <a:xfrm>
              <a:off x="9620663" y="3664279"/>
              <a:ext cx="1923580" cy="2302568"/>
              <a:chOff x="9620663" y="3664279"/>
              <a:chExt cx="1923580" cy="2302568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9764174" y="4884744"/>
                <a:ext cx="1468880" cy="741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9620663" y="4465623"/>
                <a:ext cx="1923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Processed Data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9804506" y="5340634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 flipH="1">
                <a:off x="9678966" y="4921513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Command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98" name="Straight Arrow Connector 97"/>
              <p:cNvCxnSpPr/>
              <p:nvPr/>
            </p:nvCxnSpPr>
            <p:spPr>
              <a:xfrm>
                <a:off x="9815834" y="5838050"/>
                <a:ext cx="1426401" cy="72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 flipH="1">
                <a:off x="9690294" y="541892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Component</a:t>
                </a:r>
                <a:endParaRPr lang="en-US" sz="2000" b="1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678966" y="4028550"/>
                <a:ext cx="1665068" cy="1938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flipH="1">
                <a:off x="9690294" y="3664279"/>
                <a:ext cx="1665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Key</a:t>
                </a:r>
                <a:endParaRPr lang="en-US" sz="2000" b="1" dirty="0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9675721" y="4014781"/>
              <a:ext cx="192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Raw Data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9748856" y="4370458"/>
              <a:ext cx="1468880" cy="741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2293753" y="2168625"/>
            <a:ext cx="18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Thermocouple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6627"/>
            <a:ext cx="10306373" cy="775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Elbow Connector 118"/>
          <p:cNvCxnSpPr/>
          <p:nvPr/>
        </p:nvCxnSpPr>
        <p:spPr>
          <a:xfrm flipV="1">
            <a:off x="2282506" y="3299590"/>
            <a:ext cx="1554173" cy="2362953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37949" y="1266139"/>
            <a:ext cx="1226720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Fuel Pump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332716" y="1351749"/>
            <a:ext cx="1109722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Kerosene Tank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382663" y="2512562"/>
            <a:ext cx="2416244" cy="1032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Lubrication System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06241" y="493406"/>
            <a:ext cx="1179114" cy="6155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Mass Flow Controller</a:t>
            </a:r>
            <a:endParaRPr lang="en-US" sz="1700" dirty="0"/>
          </a:p>
        </p:txBody>
      </p:sp>
      <p:sp>
        <p:nvSpPr>
          <p:cNvPr id="57" name="Rectangle 56"/>
          <p:cNvSpPr/>
          <p:nvPr/>
        </p:nvSpPr>
        <p:spPr>
          <a:xfrm>
            <a:off x="3075674" y="63960"/>
            <a:ext cx="3227155" cy="222553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                    Fuel System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28247" y="493406"/>
            <a:ext cx="1005826" cy="6155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Methane Tank</a:t>
            </a:r>
            <a:endParaRPr lang="en-US" sz="1700" dirty="0"/>
          </a:p>
        </p:txBody>
      </p:sp>
      <p:sp>
        <p:nvSpPr>
          <p:cNvPr id="59" name="TextBox 58"/>
          <p:cNvSpPr txBox="1"/>
          <p:nvPr/>
        </p:nvSpPr>
        <p:spPr>
          <a:xfrm>
            <a:off x="4000002" y="3696015"/>
            <a:ext cx="8003475" cy="12926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Engine</a:t>
            </a:r>
            <a:endParaRPr lang="en-US" sz="22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403542" y="4129542"/>
            <a:ext cx="1365160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Combustion Can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150734" y="4214944"/>
            <a:ext cx="1013863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Turbine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103427" y="4247142"/>
            <a:ext cx="1326033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Compressor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1162745" y="4224135"/>
            <a:ext cx="818870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Nozzle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877944" y="3666973"/>
            <a:ext cx="1527515" cy="25553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ECU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49304" y="1626869"/>
            <a:ext cx="1282201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Throttle Command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96118" y="1304193"/>
            <a:ext cx="1815123" cy="106127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Controller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00804" y="4110892"/>
            <a:ext cx="915747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Starter</a:t>
            </a:r>
          </a:p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cxnSp>
        <p:nvCxnSpPr>
          <p:cNvPr id="82" name="Elbow Connector 81"/>
          <p:cNvCxnSpPr/>
          <p:nvPr/>
        </p:nvCxnSpPr>
        <p:spPr>
          <a:xfrm flipV="1">
            <a:off x="2298728" y="4757223"/>
            <a:ext cx="2359950" cy="1253959"/>
          </a:xfrm>
          <a:prstGeom prst="bentConnector3">
            <a:avLst>
              <a:gd name="adj1" fmla="val 100158"/>
            </a:avLst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62" idx="2"/>
            <a:endCxn id="125" idx="3"/>
          </p:cNvCxnSpPr>
          <p:nvPr/>
        </p:nvCxnSpPr>
        <p:spPr>
          <a:xfrm rot="5400000">
            <a:off x="9590579" y="4539009"/>
            <a:ext cx="1021821" cy="1112354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113" idx="1"/>
            <a:endCxn id="70" idx="1"/>
          </p:cNvCxnSpPr>
          <p:nvPr/>
        </p:nvCxnSpPr>
        <p:spPr>
          <a:xfrm rot="10800000">
            <a:off x="877944" y="4944668"/>
            <a:ext cx="7492256" cy="1459778"/>
          </a:xfrm>
          <a:prstGeom prst="bentConnector3">
            <a:avLst>
              <a:gd name="adj1" fmla="val 103051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lipartist.info/SVG/2011/December/wireless_icon-255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84928" y="2412626"/>
            <a:ext cx="637502" cy="5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385673" y="58238"/>
            <a:ext cx="2237794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Key</a:t>
            </a:r>
          </a:p>
          <a:p>
            <a:r>
              <a:rPr lang="en-US" dirty="0" smtClean="0"/>
              <a:t>Physical Contact</a:t>
            </a:r>
          </a:p>
          <a:p>
            <a:r>
              <a:rPr lang="en-US" dirty="0" smtClean="0"/>
              <a:t>Electrical Signal</a:t>
            </a:r>
          </a:p>
          <a:p>
            <a:r>
              <a:rPr lang="en-US" dirty="0" smtClean="0"/>
              <a:t>Data</a:t>
            </a:r>
          </a:p>
          <a:p>
            <a:endParaRPr lang="en-US" sz="1400" dirty="0" smtClean="0"/>
          </a:p>
          <a:p>
            <a:r>
              <a:rPr lang="en-US" dirty="0" smtClean="0"/>
              <a:t>Provided</a:t>
            </a:r>
          </a:p>
          <a:p>
            <a:r>
              <a:rPr lang="en-US" dirty="0" smtClean="0"/>
              <a:t>Purchased</a:t>
            </a:r>
          </a:p>
          <a:p>
            <a:r>
              <a:rPr lang="en-US" dirty="0" smtClean="0"/>
              <a:t>Designed</a:t>
            </a:r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1194140" y="576627"/>
            <a:ext cx="365716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1194140" y="867249"/>
            <a:ext cx="365716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1299986" y="1533633"/>
            <a:ext cx="116364" cy="102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1302048" y="1809738"/>
            <a:ext cx="116364" cy="10219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306095" y="2112165"/>
            <a:ext cx="116364" cy="10219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>
            <a:stCxn id="58" idx="3"/>
            <a:endCxn id="55" idx="1"/>
          </p:cNvCxnSpPr>
          <p:nvPr/>
        </p:nvCxnSpPr>
        <p:spPr>
          <a:xfrm>
            <a:off x="4334073" y="801183"/>
            <a:ext cx="472168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11196036" y="1117165"/>
            <a:ext cx="365716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429871" y="4242007"/>
            <a:ext cx="983677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Bearings</a:t>
            </a:r>
            <a:endParaRPr lang="en-US" dirty="0"/>
          </a:p>
        </p:txBody>
      </p:sp>
      <p:cxnSp>
        <p:nvCxnSpPr>
          <p:cNvPr id="95" name="Elbow Connector 94"/>
          <p:cNvCxnSpPr>
            <a:stCxn id="52" idx="2"/>
            <a:endCxn id="123" idx="1"/>
          </p:cNvCxnSpPr>
          <p:nvPr/>
        </p:nvCxnSpPr>
        <p:spPr>
          <a:xfrm rot="16200000" flipH="1">
            <a:off x="4801843" y="2084937"/>
            <a:ext cx="1544875" cy="645942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23" idx="3"/>
            <a:endCxn id="93" idx="0"/>
          </p:cNvCxnSpPr>
          <p:nvPr/>
        </p:nvCxnSpPr>
        <p:spPr>
          <a:xfrm flipH="1">
            <a:off x="6921710" y="3180346"/>
            <a:ext cx="202261" cy="1061661"/>
          </a:xfrm>
          <a:prstGeom prst="bentConnector4">
            <a:avLst>
              <a:gd name="adj1" fmla="val -113022"/>
              <a:gd name="adj2" fmla="val 65220"/>
            </a:avLst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6200000">
            <a:off x="4388420" y="5272144"/>
            <a:ext cx="8831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PWM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 rot="16200000">
            <a:off x="3006361" y="4962518"/>
            <a:ext cx="132589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PWM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2449582" y="3735994"/>
            <a:ext cx="10818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RS-232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476681" y="461697"/>
            <a:ext cx="137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0.9 - 4.2 g/s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31489" y="2567034"/>
            <a:ext cx="10721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PWM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808259" y="4601727"/>
            <a:ext cx="1365160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Injectors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186548" y="3722400"/>
            <a:ext cx="816929" cy="353655"/>
          </a:xfrm>
          <a:prstGeom prst="line">
            <a:avLst/>
          </a:pr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1172493" y="4694484"/>
            <a:ext cx="830984" cy="275543"/>
          </a:xfrm>
          <a:prstGeom prst="line">
            <a:avLst/>
          </a:pr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458249">
            <a:off x="11253961" y="3260680"/>
            <a:ext cx="1014527" cy="65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 rot="20498494">
            <a:off x="11136946" y="4863372"/>
            <a:ext cx="990370" cy="391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8" name="Elbow Connector 87"/>
          <p:cNvCxnSpPr>
            <a:endCxn id="113" idx="3"/>
          </p:cNvCxnSpPr>
          <p:nvPr/>
        </p:nvCxnSpPr>
        <p:spPr>
          <a:xfrm rot="5400000">
            <a:off x="10555970" y="5397040"/>
            <a:ext cx="1512306" cy="502507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8370200" y="6087416"/>
            <a:ext cx="2690669" cy="63405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Cold Junction Compensation &amp; Amplification</a:t>
            </a:r>
            <a:endParaRPr lang="en-US" sz="1700" dirty="0"/>
          </a:p>
        </p:txBody>
      </p:sp>
      <p:sp>
        <p:nvSpPr>
          <p:cNvPr id="97" name="TextBox 96"/>
          <p:cNvSpPr txBox="1"/>
          <p:nvPr/>
        </p:nvSpPr>
        <p:spPr>
          <a:xfrm>
            <a:off x="10685603" y="3867277"/>
            <a:ext cx="12424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r>
              <a:rPr lang="en-US" dirty="0" smtClean="0"/>
              <a:t> &lt; 700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8809136" y="3828161"/>
            <a:ext cx="1365160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Injectors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897251" y="2857180"/>
            <a:ext cx="1226720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Lubrication Solenoid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8074962" y="5298320"/>
            <a:ext cx="1470350" cy="6155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Hall Effect Sensor</a:t>
            </a:r>
            <a:endParaRPr lang="en-US" sz="17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130841" y="5926767"/>
            <a:ext cx="1370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0-2500 Hz</a:t>
            </a:r>
            <a:endParaRPr lang="en-US" sz="1500" dirty="0"/>
          </a:p>
        </p:txBody>
      </p:sp>
      <p:cxnSp>
        <p:nvCxnSpPr>
          <p:cNvPr id="127" name="Elbow Connector 126"/>
          <p:cNvCxnSpPr>
            <a:endCxn id="77" idx="1"/>
          </p:cNvCxnSpPr>
          <p:nvPr/>
        </p:nvCxnSpPr>
        <p:spPr>
          <a:xfrm rot="10800000">
            <a:off x="929629" y="4727068"/>
            <a:ext cx="4486791" cy="1583815"/>
          </a:xfrm>
          <a:prstGeom prst="bentConnector3">
            <a:avLst>
              <a:gd name="adj1" fmla="val 109386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endCxn id="83" idx="0"/>
          </p:cNvCxnSpPr>
          <p:nvPr/>
        </p:nvCxnSpPr>
        <p:spPr>
          <a:xfrm>
            <a:off x="8648883" y="3300983"/>
            <a:ext cx="842833" cy="527178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endCxn id="55" idx="3"/>
          </p:cNvCxnSpPr>
          <p:nvPr/>
        </p:nvCxnSpPr>
        <p:spPr>
          <a:xfrm rot="10800000">
            <a:off x="5985355" y="801184"/>
            <a:ext cx="2678196" cy="2499801"/>
          </a:xfrm>
          <a:prstGeom prst="bentConnector3">
            <a:avLst>
              <a:gd name="adj1" fmla="val 795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stCxn id="83" idx="2"/>
            <a:endCxn id="96" idx="0"/>
          </p:cNvCxnSpPr>
          <p:nvPr/>
        </p:nvCxnSpPr>
        <p:spPr>
          <a:xfrm rot="5400000">
            <a:off x="9289161" y="4399172"/>
            <a:ext cx="404234" cy="87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>
            <a:off x="4128999" y="253010"/>
            <a:ext cx="665506" cy="36952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/>
          <p:nvPr/>
        </p:nvCxnSpPr>
        <p:spPr>
          <a:xfrm rot="5400000" flipH="1" flipV="1">
            <a:off x="967672" y="2117553"/>
            <a:ext cx="5038076" cy="1308997"/>
          </a:xfrm>
          <a:prstGeom prst="bentConnector3">
            <a:avLst>
              <a:gd name="adj1" fmla="val 99850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/>
          <p:nvPr/>
        </p:nvCxnSpPr>
        <p:spPr>
          <a:xfrm flipV="1">
            <a:off x="2301897" y="5295366"/>
            <a:ext cx="546427" cy="660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rot="5400000" flipH="1" flipV="1">
            <a:off x="3504170" y="1962463"/>
            <a:ext cx="1665511" cy="1011530"/>
          </a:xfrm>
          <a:prstGeom prst="bentConnector3">
            <a:avLst>
              <a:gd name="adj1" fmla="val 16908"/>
            </a:avLst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stCxn id="53" idx="3"/>
            <a:endCxn id="52" idx="1"/>
          </p:cNvCxnSpPr>
          <p:nvPr/>
        </p:nvCxnSpPr>
        <p:spPr>
          <a:xfrm flipV="1">
            <a:off x="4442438" y="1450805"/>
            <a:ext cx="195511" cy="22411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79FD-35E3-4E17-A421-E0A077BE3D02}" type="slidenum">
              <a:rPr lang="en-US" smtClean="0"/>
              <a:t>7</a:t>
            </a:fld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860643" y="2947273"/>
            <a:ext cx="1365360" cy="4061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Receiver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79" name="Elbow Connector 78"/>
          <p:cNvCxnSpPr>
            <a:stCxn id="74" idx="2"/>
            <a:endCxn id="81" idx="1"/>
          </p:cNvCxnSpPr>
          <p:nvPr/>
        </p:nvCxnSpPr>
        <p:spPr>
          <a:xfrm rot="5400000">
            <a:off x="809587" y="3463756"/>
            <a:ext cx="844047" cy="623427"/>
          </a:xfrm>
          <a:prstGeom prst="bentConnector4">
            <a:avLst>
              <a:gd name="adj1" fmla="val 17014"/>
              <a:gd name="adj2" fmla="val 136668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482218" y="5065596"/>
            <a:ext cx="4934131" cy="166704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ESB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108" name="Elbow Connector 107"/>
          <p:cNvCxnSpPr/>
          <p:nvPr/>
        </p:nvCxnSpPr>
        <p:spPr>
          <a:xfrm flipV="1">
            <a:off x="5423766" y="5592245"/>
            <a:ext cx="2665382" cy="6994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49435" y="6353437"/>
            <a:ext cx="1370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SPI</a:t>
            </a:r>
            <a:endParaRPr lang="en-US" sz="1500" dirty="0"/>
          </a:p>
        </p:txBody>
      </p:sp>
      <p:sp>
        <p:nvSpPr>
          <p:cNvPr id="77" name="TextBox 76"/>
          <p:cNvSpPr txBox="1"/>
          <p:nvPr/>
        </p:nvSpPr>
        <p:spPr>
          <a:xfrm>
            <a:off x="929628" y="4465457"/>
            <a:ext cx="1302791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Logic Algorithms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957858" y="5247148"/>
            <a:ext cx="1307353" cy="7386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Command Outputs</a:t>
            </a:r>
          </a:p>
          <a:p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919896" y="4043604"/>
            <a:ext cx="1320392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 Receivers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13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5" grpId="0" animBg="1"/>
      <p:bldP spid="66" grpId="0" animBg="1"/>
      <p:bldP spid="70" grpId="0" animBg="1"/>
      <p:bldP spid="71" grpId="0" animBg="1"/>
      <p:bldP spid="72" grpId="0" animBg="1"/>
      <p:bldP spid="78" grpId="0" animBg="1"/>
      <p:bldP spid="17" grpId="0" animBg="1"/>
      <p:bldP spid="102" grpId="0" animBg="1"/>
      <p:bldP spid="103" grpId="0" animBg="1"/>
      <p:bldP spid="104" grpId="0" animBg="1"/>
      <p:bldP spid="93" grpId="0" animBg="1"/>
      <p:bldP spid="84" grpId="0" animBg="1"/>
      <p:bldP spid="86" grpId="0" animBg="1"/>
      <p:bldP spid="91" grpId="0" animBg="1"/>
      <p:bldP spid="92" grpId="0"/>
      <p:bldP spid="67" grpId="0"/>
      <p:bldP spid="96" grpId="0" animBg="1"/>
      <p:bldP spid="113" grpId="0" animBg="1"/>
      <p:bldP spid="97" grpId="0"/>
      <p:bldP spid="83" grpId="0" animBg="1"/>
      <p:bldP spid="123" grpId="0" animBg="1"/>
      <p:bldP spid="125" grpId="0" animBg="1"/>
      <p:bldP spid="126" grpId="0"/>
      <p:bldP spid="74" grpId="0" animBg="1"/>
      <p:bldP spid="85" grpId="0" animBg="1"/>
      <p:bldP spid="111" grpId="0"/>
      <p:bldP spid="77" grpId="0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945"/>
            <a:ext cx="10515600" cy="1325563"/>
          </a:xfrm>
        </p:spPr>
        <p:txBody>
          <a:bodyPr/>
          <a:lstStyle/>
          <a:p>
            <a:r>
              <a:rPr lang="en-US" dirty="0" smtClean="0"/>
              <a:t>Critical Project Requirements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9749"/>
              </p:ext>
            </p:extLst>
          </p:nvPr>
        </p:nvGraphicFramePr>
        <p:xfrm>
          <a:off x="404830" y="1162954"/>
          <a:ext cx="11280892" cy="429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70"/>
                <a:gridCol w="1203590"/>
                <a:gridCol w="8653332"/>
              </a:tblGrid>
              <a:tr h="519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Requirement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Subsystem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</a:tr>
              <a:tr h="385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CPR.1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FDS shall deliver 0.9-4.2g/s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5%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methane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combustion chamber</a:t>
                      </a:r>
                      <a:endParaRPr lang="en-US" sz="2000" dirty="0"/>
                    </a:p>
                  </a:txBody>
                  <a:tcPr/>
                </a:tc>
              </a:tr>
              <a:tr h="3208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FDS shall deliver lubricant to the bearings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rates equal to or greater than stock rates</a:t>
                      </a:r>
                      <a:endParaRPr lang="en-US" sz="20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ESB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shall read data from the existing thermocouple and hall effect sensor</a:t>
                      </a:r>
                      <a:endParaRPr lang="en-US" sz="20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ESB shall transmit sensor data to the ECU</a:t>
                      </a:r>
                      <a:endParaRPr lang="en-US" sz="20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ESB shall drive signals to engine hardware components</a:t>
                      </a:r>
                      <a:endParaRPr lang="en-US" sz="2000" dirty="0"/>
                    </a:p>
                  </a:txBody>
                  <a:tcPr/>
                </a:tc>
              </a:tr>
              <a:tr h="336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ECU shall implement open loop control to control fuel flow rate</a:t>
                      </a:r>
                      <a:endParaRPr lang="en-US" sz="2000" dirty="0"/>
                    </a:p>
                  </a:txBody>
                  <a:tcPr/>
                </a:tc>
              </a:tr>
              <a:tr h="2820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ECU shall shutdown the engine should the exhaust temperature exceed 700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or the RPM exceed 130,000</a:t>
                      </a:r>
                      <a:endParaRPr lang="en-US" sz="2000" dirty="0"/>
                    </a:p>
                  </a:txBody>
                  <a:tcPr/>
                </a:tc>
              </a:tr>
              <a:tr h="3026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CPR.8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ECU shall detect an ignition failure, shutoff fuel flow, and drive compressor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45600" y="371475"/>
            <a:ext cx="27432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96140634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8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2" y="263002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SCHEDULE</a:t>
            </a:r>
            <a:endParaRPr lang="en-US" sz="6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87BC-260B-4DD7-9A92-643C8C9A59F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6140634"/>
              </p:ext>
            </p:extLst>
          </p:nvPr>
        </p:nvGraphicFramePr>
        <p:xfrm>
          <a:off x="1367452" y="6155870"/>
          <a:ext cx="10141376" cy="70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50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7756</TotalTime>
  <Words>3765</Words>
  <Application>Microsoft Office PowerPoint</Application>
  <PresentationFormat>Widescreen</PresentationFormat>
  <Paragraphs>1308</Paragraphs>
  <Slides>61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MEDUSA Methane Engine Design for Unmanned Small Aircraft </vt:lpstr>
      <vt:lpstr>Outline</vt:lpstr>
      <vt:lpstr>Project Statement </vt:lpstr>
      <vt:lpstr>PROJECT OVERVIEW</vt:lpstr>
      <vt:lpstr>Project CONOPS and Objective </vt:lpstr>
      <vt:lpstr>Project CONOPS and Objective </vt:lpstr>
      <vt:lpstr>PowerPoint Presentation</vt:lpstr>
      <vt:lpstr>Critical Project Requirements</vt:lpstr>
      <vt:lpstr>SCHEDULE</vt:lpstr>
      <vt:lpstr>MEDUSA Current Work Plan</vt:lpstr>
      <vt:lpstr>Testing Architecture &amp; Presentation Layout</vt:lpstr>
      <vt:lpstr>Testing Architecture &amp; Presentation Progress</vt:lpstr>
      <vt:lpstr>Methane Delivery: Flow Rate Verification</vt:lpstr>
      <vt:lpstr>Methane Delivery: Seal Verification</vt:lpstr>
      <vt:lpstr>Methane: Pressurized Delivery Verification</vt:lpstr>
      <vt:lpstr>Methane: Pressurized Delivery Verification</vt:lpstr>
      <vt:lpstr>Testing Architecture &amp; Presentation Progress</vt:lpstr>
      <vt:lpstr>Lubrication: Experimental Test</vt:lpstr>
      <vt:lpstr>Lubrication: Experimental Test</vt:lpstr>
      <vt:lpstr>Lubrication: Calibration &amp; Error Test Results</vt:lpstr>
      <vt:lpstr>Lubrication: Calibration &amp; Error Test Results</vt:lpstr>
      <vt:lpstr>Lubrication: Calibration &amp; Error Test Results</vt:lpstr>
      <vt:lpstr>Lubrication: Remaining Work</vt:lpstr>
      <vt:lpstr>Testing Architecture &amp; Presentation Progress</vt:lpstr>
      <vt:lpstr>Software/Electronics: Command Testing</vt:lpstr>
      <vt:lpstr>Electrical/Software: Command Flow</vt:lpstr>
      <vt:lpstr>Electrical/Software: Command Flow</vt:lpstr>
      <vt:lpstr>Software Test &amp; Integration Status</vt:lpstr>
      <vt:lpstr>PowerPoint Presentation</vt:lpstr>
      <vt:lpstr>Testing Architecture &amp; Presentation Progress</vt:lpstr>
      <vt:lpstr>Electrical/Software: Command Flow</vt:lpstr>
      <vt:lpstr>LabView Simulation Test</vt:lpstr>
      <vt:lpstr>PowerPoint Presentation</vt:lpstr>
      <vt:lpstr>PowerPoint Presentation</vt:lpstr>
      <vt:lpstr>Testing Architecture &amp; Presentation Progress</vt:lpstr>
      <vt:lpstr>LabView Simulation Test</vt:lpstr>
      <vt:lpstr>Mock Engine Test</vt:lpstr>
      <vt:lpstr>Mock Engine Test</vt:lpstr>
      <vt:lpstr>Mock Engine Test</vt:lpstr>
      <vt:lpstr>Testing Architecture &amp; Presentation Progress</vt:lpstr>
      <vt:lpstr>Mock Engine Test</vt:lpstr>
      <vt:lpstr>Integrated Engine Test</vt:lpstr>
      <vt:lpstr>PowerPoint Presentation</vt:lpstr>
      <vt:lpstr>Critical Project Requirements</vt:lpstr>
      <vt:lpstr>BUDGET</vt:lpstr>
      <vt:lpstr>Budget – MSR Recap</vt:lpstr>
      <vt:lpstr>Budget – TRR Status</vt:lpstr>
      <vt:lpstr>Budget – TRR Remaining</vt:lpstr>
      <vt:lpstr>PowerPoint Presentation</vt:lpstr>
      <vt:lpstr>BACKUP SLIDES </vt:lpstr>
      <vt:lpstr>Methane: Delivery Verification (Detail)</vt:lpstr>
      <vt:lpstr>Thermocouple Input Software Test</vt:lpstr>
      <vt:lpstr>Mass Flow Controller Output Software Test</vt:lpstr>
      <vt:lpstr>RC Controller Software Test</vt:lpstr>
      <vt:lpstr>RPM Input Software Test</vt:lpstr>
      <vt:lpstr>Starter Motor Output Software Test</vt:lpstr>
      <vt:lpstr>Electrical/Software: Command Flow</vt:lpstr>
      <vt:lpstr>Electrical/Software: Integrated Testing Part 1</vt:lpstr>
      <vt:lpstr>Electrical/Software: Integrated Testing Part 2</vt:lpstr>
      <vt:lpstr>Electrical/Software: Integrated Testing Part 3</vt:lpstr>
      <vt:lpstr>Electrical/Software: Integrated Testing Part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MEDUSA Methane Engine Design for Unmanned Small Aircraft</dc:title>
  <dc:creator>Huikang</dc:creator>
  <cp:lastModifiedBy>Crawford Leeds</cp:lastModifiedBy>
  <cp:revision>495</cp:revision>
  <dcterms:created xsi:type="dcterms:W3CDTF">2014-11-10T20:20:16Z</dcterms:created>
  <dcterms:modified xsi:type="dcterms:W3CDTF">2015-03-02T19:53:02Z</dcterms:modified>
</cp:coreProperties>
</file>