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charts/chart2.xml" ContentType="application/vnd.openxmlformats-officedocument.drawingml.chart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1662" r:id="rId1"/>
    <p:sldMasterId id="2147491680" r:id="rId2"/>
    <p:sldMasterId id="2147491698" r:id="rId3"/>
    <p:sldMasterId id="2147491716" r:id="rId4"/>
    <p:sldMasterId id="2147491735" r:id="rId5"/>
    <p:sldMasterId id="2147491753" r:id="rId6"/>
    <p:sldMasterId id="2147491771" r:id="rId7"/>
    <p:sldMasterId id="2147491789" r:id="rId8"/>
  </p:sldMasterIdLst>
  <p:notesMasterIdLst>
    <p:notesMasterId r:id="rId76"/>
  </p:notesMasterIdLst>
  <p:sldIdLst>
    <p:sldId id="389" r:id="rId9"/>
    <p:sldId id="307" r:id="rId10"/>
    <p:sldId id="386" r:id="rId11"/>
    <p:sldId id="310" r:id="rId12"/>
    <p:sldId id="339" r:id="rId13"/>
    <p:sldId id="281" r:id="rId14"/>
    <p:sldId id="335" r:id="rId15"/>
    <p:sldId id="336" r:id="rId16"/>
    <p:sldId id="360" r:id="rId17"/>
    <p:sldId id="361" r:id="rId18"/>
    <p:sldId id="261" r:id="rId19"/>
    <p:sldId id="385" r:id="rId20"/>
    <p:sldId id="313" r:id="rId21"/>
    <p:sldId id="322" r:id="rId22"/>
    <p:sldId id="319" r:id="rId23"/>
    <p:sldId id="324" r:id="rId24"/>
    <p:sldId id="325" r:id="rId25"/>
    <p:sldId id="388" r:id="rId26"/>
    <p:sldId id="382" r:id="rId27"/>
    <p:sldId id="391" r:id="rId28"/>
    <p:sldId id="370" r:id="rId29"/>
    <p:sldId id="263" r:id="rId30"/>
    <p:sldId id="355" r:id="rId31"/>
    <p:sldId id="328" r:id="rId32"/>
    <p:sldId id="344" r:id="rId33"/>
    <p:sldId id="354" r:id="rId34"/>
    <p:sldId id="378" r:id="rId35"/>
    <p:sldId id="357" r:id="rId36"/>
    <p:sldId id="297" r:id="rId37"/>
    <p:sldId id="348" r:id="rId38"/>
    <p:sldId id="350" r:id="rId39"/>
    <p:sldId id="349" r:id="rId40"/>
    <p:sldId id="327" r:id="rId41"/>
    <p:sldId id="285" r:id="rId42"/>
    <p:sldId id="345" r:id="rId43"/>
    <p:sldId id="351" r:id="rId44"/>
    <p:sldId id="301" r:id="rId45"/>
    <p:sldId id="362" r:id="rId46"/>
    <p:sldId id="363" r:id="rId47"/>
    <p:sldId id="275" r:id="rId48"/>
    <p:sldId id="276" r:id="rId49"/>
    <p:sldId id="277" r:id="rId50"/>
    <p:sldId id="278" r:id="rId51"/>
    <p:sldId id="299" r:id="rId52"/>
    <p:sldId id="300" r:id="rId53"/>
    <p:sldId id="303" r:id="rId54"/>
    <p:sldId id="366" r:id="rId55"/>
    <p:sldId id="379" r:id="rId56"/>
    <p:sldId id="289" r:id="rId57"/>
    <p:sldId id="393" r:id="rId58"/>
    <p:sldId id="376" r:id="rId59"/>
    <p:sldId id="373" r:id="rId60"/>
    <p:sldId id="392" r:id="rId61"/>
    <p:sldId id="374" r:id="rId62"/>
    <p:sldId id="396" r:id="rId63"/>
    <p:sldId id="302" r:id="rId64"/>
    <p:sldId id="377" r:id="rId65"/>
    <p:sldId id="287" r:id="rId66"/>
    <p:sldId id="329" r:id="rId67"/>
    <p:sldId id="394" r:id="rId68"/>
    <p:sldId id="326" r:id="rId69"/>
    <p:sldId id="395" r:id="rId70"/>
    <p:sldId id="387" r:id="rId71"/>
    <p:sldId id="368" r:id="rId72"/>
    <p:sldId id="369" r:id="rId73"/>
    <p:sldId id="381" r:id="rId74"/>
    <p:sldId id="39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CCC"/>
    <a:srgbClr val="FDF353"/>
    <a:srgbClr val="F4E7E7"/>
    <a:srgbClr val="F13F3B"/>
    <a:srgbClr val="FAC090"/>
    <a:srgbClr val="7F8FA4"/>
    <a:srgbClr val="9FB420"/>
    <a:srgbClr val="FE13FF"/>
    <a:srgbClr val="34FA2E"/>
    <a:srgbClr val="EEB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8" autoAdjust="0"/>
    <p:restoredTop sz="94692" autoAdjust="0"/>
  </p:normalViewPr>
  <p:slideViewPr>
    <p:cSldViewPr snapToGrid="0">
      <p:cViewPr varScale="1">
        <p:scale>
          <a:sx n="84" d="100"/>
          <a:sy n="84" d="100"/>
        </p:scale>
        <p:origin x="-365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81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mas\Downloads\pie%20charts%20for%20mass%20and%20co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%20Russo\Downloads\pie%20charts%20for%20mass%20and%20c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064102198445207E-2"/>
          <c:y val="5.1300308055101176E-2"/>
          <c:w val="0.62827624506713675"/>
          <c:h val="0.897399643370172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Power Budget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rgbClr val="BC1C1C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D6-42D6-BE51-97E738D421C1}"/>
              </c:ext>
            </c:extLst>
          </c:dPt>
          <c:dPt>
            <c:idx val="1"/>
            <c:bubble3D val="0"/>
            <c:explosion val="0"/>
            <c:spPr>
              <a:solidFill>
                <a:srgbClr val="9BAF6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D6-42D6-BE51-97E738D421C1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D6-42D6-BE51-97E738D421C1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D6-42D6-BE51-97E738D421C1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DD6-42D6-BE51-97E738D421C1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1203841179741612E-3"/>
                  <c:y val="5.0191288932435463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6-42D6-BE51-97E738D421C1}"/>
                </c:ext>
              </c:extLst>
            </c:dLbl>
            <c:dLbl>
              <c:idx val="3"/>
              <c:layout>
                <c:manualLayout>
                  <c:x val="2.5378483660125968E-2"/>
                  <c:y val="-1.002995441448784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6-42D6-BE51-97E738D421C1}"/>
                </c:ext>
              </c:extLst>
            </c:dLbl>
            <c:dLbl>
              <c:idx val="4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Comms/CPU</c:v>
                </c:pt>
                <c:pt idx="1">
                  <c:v>Driving</c:v>
                </c:pt>
                <c:pt idx="2">
                  <c:v>Imaging</c:v>
                </c:pt>
                <c:pt idx="3">
                  <c:v>Positioning</c:v>
                </c:pt>
                <c:pt idx="4">
                  <c:v>Rappelling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7.5</c:v>
                </c:pt>
                <c:pt idx="1">
                  <c:v>27</c:v>
                </c:pt>
                <c:pt idx="2">
                  <c:v>2</c:v>
                </c:pt>
                <c:pt idx="3">
                  <c:v>0.5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D6-42D6-BE51-97E738D421C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2808805916005"/>
          <c:y val="0.26042332666295781"/>
          <c:w val="0.30692196779348702"/>
          <c:h val="0.61747766392932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580086580086577E-2"/>
          <c:y val="0.16859344894026976"/>
          <c:w val="0.58686130142823056"/>
          <c:h val="0.788053949903660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164-4E45-8D08-E5687C7FE9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164-4E45-8D08-E5687C7FE9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164-4E45-8D08-E5687C7FE9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164-4E45-8D08-E5687C7FE96A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164-4E45-8D08-E5687C7FE9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164-4E45-8D08-E5687C7FE96A}"/>
              </c:ext>
            </c:extLst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5164-4E45-8D08-E5687C7FE96A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6771580094678354E-2"/>
                  <c:y val="-2.722664675375033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4-4E45-8D08-E5687C7FE96A}"/>
                </c:ext>
              </c:extLst>
            </c:dLbl>
            <c:dLbl>
              <c:idx val="3"/>
              <c:layout>
                <c:manualLayout>
                  <c:x val="-7.2460287350895436E-2"/>
                  <c:y val="-7.713175241741997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64-4E45-8D08-E5687C7FE96A}"/>
                </c:ext>
              </c:extLst>
            </c:dLbl>
            <c:dLbl>
              <c:idx val="4"/>
              <c:layout>
                <c:manualLayout>
                  <c:x val="-2.6412458917553774E-3"/>
                  <c:y val="-8.499650867605361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64-4E45-8D08-E5687C7FE96A}"/>
                </c:ext>
              </c:extLst>
            </c:dLbl>
            <c:dLbl>
              <c:idx val="5"/>
              <c:layout>
                <c:manualLayout>
                  <c:x val="5.9448265223045742E-2"/>
                  <c:y val="-6.150675241741996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64-4E45-8D08-E5687C7FE96A}"/>
                </c:ext>
              </c:extLst>
            </c:dLbl>
            <c:dLbl>
              <c:idx val="6"/>
              <c:layout>
                <c:manualLayout>
                  <c:x val="0.12003715475652785"/>
                  <c:y val="-3.814744747110001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64-4E45-8D08-E5687C7FE9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 charts for mass and cost.xlsx]Sheet2'!$C$11:$C$17</c:f>
              <c:strCache>
                <c:ptCount val="7"/>
                <c:pt idx="0">
                  <c:v>Driving</c:v>
                </c:pt>
                <c:pt idx="1">
                  <c:v>Rappelling</c:v>
                </c:pt>
                <c:pt idx="2">
                  <c:v>Power</c:v>
                </c:pt>
                <c:pt idx="3">
                  <c:v>Imaging</c:v>
                </c:pt>
                <c:pt idx="4">
                  <c:v>Positioning</c:v>
                </c:pt>
                <c:pt idx="5">
                  <c:v>CPU/Comms</c:v>
                </c:pt>
                <c:pt idx="6">
                  <c:v>MARGIN</c:v>
                </c:pt>
              </c:strCache>
            </c:strRef>
          </c:cat>
          <c:val>
            <c:numRef>
              <c:f>'[pie charts for mass and cost.xlsx]Sheet2'!$D$11:$D$17</c:f>
              <c:numCache>
                <c:formatCode>General</c:formatCode>
                <c:ptCount val="7"/>
                <c:pt idx="0">
                  <c:v>4.8099999999999996</c:v>
                </c:pt>
                <c:pt idx="1">
                  <c:v>3.3</c:v>
                </c:pt>
                <c:pt idx="2">
                  <c:v>0.8</c:v>
                </c:pt>
                <c:pt idx="3">
                  <c:v>0.30499999999999999</c:v>
                </c:pt>
                <c:pt idx="4">
                  <c:v>0.20499999999999999</c:v>
                </c:pt>
                <c:pt idx="5">
                  <c:v>0.107</c:v>
                </c:pt>
                <c:pt idx="6">
                  <c:v>0.27300000000000146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64-4E45-8D08-E5687C7FE9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en-US" sz="2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169851531572964"/>
          <c:y val="8.785507749073021E-2"/>
          <c:w val="0.33832265891443736"/>
          <c:h val="0.89883074727964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253363657287306E-3"/>
          <c:y val="0.10131433863728966"/>
          <c:w val="0.74991207349081368"/>
          <c:h val="0.898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FD4-474D-8345-F1353E190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FD4-474D-8345-F1353E1902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FD4-474D-8345-F1353E1902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FD4-474D-8345-F1353E1902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FD4-474D-8345-F1353E1902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FD4-474D-8345-F1353E1902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FD4-474D-8345-F1353E190255}"/>
              </c:ext>
            </c:extLst>
          </c:dPt>
          <c:dLbls>
            <c:dLbl>
              <c:idx val="0"/>
              <c:layout>
                <c:manualLayout>
                  <c:x val="2.1940863302682266E-2"/>
                  <c:y val="-1.749883118985002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D4-474D-8345-F1353E190255}"/>
                </c:ext>
              </c:extLst>
            </c:dLbl>
            <c:dLbl>
              <c:idx val="1"/>
              <c:layout>
                <c:manualLayout>
                  <c:x val="3.2667226863316266E-2"/>
                  <c:y val="-3.030235195221528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D4-474D-8345-F1353E190255}"/>
                </c:ext>
              </c:extLst>
            </c:dLbl>
            <c:dLbl>
              <c:idx val="2"/>
              <c:layout>
                <c:manualLayout>
                  <c:x val="7.0606109972934428E-2"/>
                  <c:y val="-5.61201266663424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D4-474D-8345-F1353E190255}"/>
                </c:ext>
              </c:extLst>
            </c:dLbl>
            <c:dLbl>
              <c:idx val="3"/>
              <c:layout>
                <c:manualLayout>
                  <c:x val="4.7556572135170345E-2"/>
                  <c:y val="1.763648962248396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3%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4-474D-8345-F1353E190255}"/>
                </c:ext>
              </c:extLst>
            </c:dLbl>
            <c:dLbl>
              <c:idx val="4"/>
              <c:layout>
                <c:manualLayout>
                  <c:x val="-0.10330801643312361"/>
                  <c:y val="7.228868851653355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D4-474D-8345-F1353E190255}"/>
                </c:ext>
              </c:extLst>
            </c:dLbl>
            <c:dLbl>
              <c:idx val="5"/>
              <c:layout>
                <c:manualLayout>
                  <c:x val="2.3207085697097438E-2"/>
                  <c:y val="-7.65869765859731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D4-474D-8345-F1353E190255}"/>
                </c:ext>
              </c:extLst>
            </c:dLbl>
            <c:dLbl>
              <c:idx val="6"/>
              <c:layout>
                <c:manualLayout>
                  <c:x val="0.16803563680141617"/>
                  <c:y val="-0.19438708676418029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D4-474D-8345-F1353E19025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'[pie charts for mass and cost.xlsx]Sheet1'!$A$26:$A$32</c:f>
              <c:strCache>
                <c:ptCount val="7"/>
                <c:pt idx="0">
                  <c:v>Positioning</c:v>
                </c:pt>
                <c:pt idx="1">
                  <c:v>CPU/Comms</c:v>
                </c:pt>
                <c:pt idx="2">
                  <c:v>Imaging</c:v>
                </c:pt>
                <c:pt idx="3">
                  <c:v>Rappelling</c:v>
                </c:pt>
                <c:pt idx="4">
                  <c:v>Driving</c:v>
                </c:pt>
                <c:pt idx="5">
                  <c:v>Power</c:v>
                </c:pt>
                <c:pt idx="6">
                  <c:v>MARGIN</c:v>
                </c:pt>
              </c:strCache>
            </c:strRef>
          </c:cat>
          <c:val>
            <c:numRef>
              <c:f>'[pie charts for mass and cost.xlsx]Sheet1'!$C$26:$C$32</c:f>
              <c:numCache>
                <c:formatCode>General</c:formatCode>
                <c:ptCount val="7"/>
                <c:pt idx="0">
                  <c:v>0.03</c:v>
                </c:pt>
                <c:pt idx="1">
                  <c:v>3.56E-2</c:v>
                </c:pt>
                <c:pt idx="2">
                  <c:v>2.7E-2</c:v>
                </c:pt>
                <c:pt idx="3">
                  <c:v>3.1E-2</c:v>
                </c:pt>
                <c:pt idx="4">
                  <c:v>0.13200000000000001</c:v>
                </c:pt>
                <c:pt idx="5">
                  <c:v>2.5999999999999999E-2</c:v>
                </c:pt>
                <c:pt idx="6">
                  <c:v>0.71839999999999993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D4-474D-8345-F1353E1902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8561301201122349"/>
          <c:y val="0.10958934942449887"/>
          <c:w val="0.2847007800287471"/>
          <c:h val="0.7774950848220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C30D0-952E-4E42-8C89-CA5AED1068AA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407CC-AADC-4E7F-9F86-53FEFDEA11A1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67C74F26-9E87-4566-9115-A5991EB13D9C}" type="parTrans" cxnId="{631E9B69-E8E7-42F2-B072-6EEC3EE9A5EB}">
      <dgm:prSet/>
      <dgm:spPr/>
      <dgm:t>
        <a:bodyPr/>
        <a:lstStyle/>
        <a:p>
          <a:endParaRPr lang="en-US"/>
        </a:p>
      </dgm:t>
    </dgm:pt>
    <dgm:pt modelId="{1D912AEE-131B-486E-9367-1DBD8B109776}" type="sibTrans" cxnId="{631E9B69-E8E7-42F2-B072-6EEC3EE9A5EB}">
      <dgm:prSet/>
      <dgm:spPr/>
      <dgm:t>
        <a:bodyPr/>
        <a:lstStyle/>
        <a:p>
          <a:endParaRPr lang="en-US"/>
        </a:p>
      </dgm:t>
    </dgm:pt>
    <dgm:pt modelId="{6118B9DF-2197-4B87-AF5B-E34D89D3A3ED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9587FA1D-646D-4CDE-8300-5DDC26EBE4B7}" type="parTrans" cxnId="{58E9DCA0-30E7-437F-B4F9-A15A1BCC3573}">
      <dgm:prSet/>
      <dgm:spPr/>
      <dgm:t>
        <a:bodyPr/>
        <a:lstStyle/>
        <a:p>
          <a:endParaRPr lang="en-US"/>
        </a:p>
      </dgm:t>
    </dgm:pt>
    <dgm:pt modelId="{EAC4E422-7E25-48C8-BCE2-1BA1C5A7A883}" type="sibTrans" cxnId="{58E9DCA0-30E7-437F-B4F9-A15A1BCC3573}">
      <dgm:prSet/>
      <dgm:spPr/>
      <dgm:t>
        <a:bodyPr/>
        <a:lstStyle/>
        <a:p>
          <a:endParaRPr lang="en-US"/>
        </a:p>
      </dgm:t>
    </dgm:pt>
    <dgm:pt modelId="{D720B2B9-9F0B-4B28-8510-051BA3D6D447}">
      <dgm:prSet phldr="1"/>
      <dgm:spPr/>
      <dgm:t>
        <a:bodyPr/>
        <a:lstStyle/>
        <a:p>
          <a:endParaRPr lang="en-US" dirty="0"/>
        </a:p>
      </dgm:t>
    </dgm:pt>
    <dgm:pt modelId="{4006589A-E039-44A6-BB86-C3B205CD1472}" type="parTrans" cxnId="{F459490A-D29C-44F7-B45F-645E3E263FE8}">
      <dgm:prSet/>
      <dgm:spPr/>
      <dgm:t>
        <a:bodyPr/>
        <a:lstStyle/>
        <a:p>
          <a:endParaRPr lang="en-US"/>
        </a:p>
      </dgm:t>
    </dgm:pt>
    <dgm:pt modelId="{E63F04E8-B976-47DB-874E-0E1E110FB4BB}" type="sibTrans" cxnId="{F459490A-D29C-44F7-B45F-645E3E263FE8}">
      <dgm:prSet/>
      <dgm:spPr/>
      <dgm:t>
        <a:bodyPr/>
        <a:lstStyle/>
        <a:p>
          <a:endParaRPr lang="en-US"/>
        </a:p>
      </dgm:t>
    </dgm:pt>
    <dgm:pt modelId="{AD130615-6C0C-4F17-B16E-CD624EFBF7BB}">
      <dgm:prSet phldr="1"/>
      <dgm:spPr/>
      <dgm:t>
        <a:bodyPr/>
        <a:lstStyle/>
        <a:p>
          <a:endParaRPr lang="en-US" dirty="0"/>
        </a:p>
      </dgm:t>
    </dgm:pt>
    <dgm:pt modelId="{8EBC67F1-7BF6-4236-925E-CEF66FEC71D0}" type="parTrans" cxnId="{FAA534A8-6902-4751-9056-98DE6FC806EC}">
      <dgm:prSet/>
      <dgm:spPr/>
      <dgm:t>
        <a:bodyPr/>
        <a:lstStyle/>
        <a:p>
          <a:endParaRPr lang="en-US"/>
        </a:p>
      </dgm:t>
    </dgm:pt>
    <dgm:pt modelId="{707B6F4F-6622-43EF-8B9E-8424A1A74B8F}" type="sibTrans" cxnId="{FAA534A8-6902-4751-9056-98DE6FC806EC}">
      <dgm:prSet/>
      <dgm:spPr/>
      <dgm:t>
        <a:bodyPr/>
        <a:lstStyle/>
        <a:p>
          <a:endParaRPr lang="en-US"/>
        </a:p>
      </dgm:t>
    </dgm:pt>
    <dgm:pt modelId="{CA1361ED-EB95-455B-AB57-34BE50DFF9FC}">
      <dgm:prSet phldr="1"/>
      <dgm:spPr/>
      <dgm:t>
        <a:bodyPr/>
        <a:lstStyle/>
        <a:p>
          <a:endParaRPr lang="en-US" dirty="0"/>
        </a:p>
      </dgm:t>
    </dgm:pt>
    <dgm:pt modelId="{B90DA59C-9ECA-4BA4-B464-727819319E79}" type="parTrans" cxnId="{937DB8E4-BD68-4C9B-AC7B-926711812F1C}">
      <dgm:prSet/>
      <dgm:spPr/>
      <dgm:t>
        <a:bodyPr/>
        <a:lstStyle/>
        <a:p>
          <a:endParaRPr lang="en-US"/>
        </a:p>
      </dgm:t>
    </dgm:pt>
    <dgm:pt modelId="{94E96770-577B-4C52-ACED-2D7C2AEAE32C}" type="sibTrans" cxnId="{937DB8E4-BD68-4C9B-AC7B-926711812F1C}">
      <dgm:prSet/>
      <dgm:spPr/>
      <dgm:t>
        <a:bodyPr/>
        <a:lstStyle/>
        <a:p>
          <a:endParaRPr lang="en-US"/>
        </a:p>
      </dgm:t>
    </dgm:pt>
    <dgm:pt modelId="{EF0672CC-36CF-4311-B0B4-63C505B9BC4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US" sz="24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1C1B3-1E1F-4101-9B59-9DD307356C5F}" type="sibTrans" cxnId="{F3B4AFEB-22B6-4434-BA3E-D5EAABB3BE4B}">
      <dgm:prSet/>
      <dgm:spPr/>
      <dgm:t>
        <a:bodyPr/>
        <a:lstStyle/>
        <a:p>
          <a:endParaRPr lang="en-US"/>
        </a:p>
      </dgm:t>
    </dgm:pt>
    <dgm:pt modelId="{7747CB9C-6FA4-4B4F-9136-F31F00EAF2AD}" type="parTrans" cxnId="{F3B4AFEB-22B6-4434-BA3E-D5EAABB3BE4B}">
      <dgm:prSet/>
      <dgm:spPr/>
      <dgm:t>
        <a:bodyPr/>
        <a:lstStyle/>
        <a:p>
          <a:endParaRPr lang="en-US"/>
        </a:p>
      </dgm:t>
    </dgm:pt>
    <dgm:pt modelId="{74C99CFE-6B50-4401-9D75-D07095F6BEE5}" type="pres">
      <dgm:prSet presAssocID="{515C30D0-952E-4E42-8C89-CA5AED1068A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12B30-AB8B-4E6D-AAA5-0DD8122E456F}" type="pres">
      <dgm:prSet presAssocID="{EF0672CC-36CF-4311-B0B4-63C505B9BC46}" presName="composite" presStyleCnt="0"/>
      <dgm:spPr/>
    </dgm:pt>
    <dgm:pt modelId="{28220F0F-1699-47CC-A18E-47603730FC1A}" type="pres">
      <dgm:prSet presAssocID="{EF0672CC-36CF-4311-B0B4-63C505B9BC46}" presName="Image" presStyleLbl="alignNode1" presStyleIdx="0" presStyleCnt="6" custScaleY="130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70DF95-950B-4E01-82F4-FFD48C8203FC}" type="pres">
      <dgm:prSet presAssocID="{EF0672CC-36CF-4311-B0B4-63C505B9BC46}" presName="Accent" presStyleLbl="parChTrans1D1" presStyleIdx="0" presStyleCnt="6"/>
      <dgm:spPr/>
    </dgm:pt>
    <dgm:pt modelId="{DF15B255-4BBB-4152-BE12-627BEF5F316C}" type="pres">
      <dgm:prSet presAssocID="{EF0672CC-36CF-4311-B0B4-63C505B9BC46}" presName="Parent" presStyleLbl="revTx" presStyleIdx="0" presStyleCnt="6" custLinFactNeighborX="-1220" custLinFactNeighborY="36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55411-9672-4163-B1D4-53B93DDC0450}" type="pres">
      <dgm:prSet presAssocID="{78A1C1B3-1E1F-4101-9B59-9DD307356C5F}" presName="sibTrans" presStyleCnt="0"/>
      <dgm:spPr/>
    </dgm:pt>
    <dgm:pt modelId="{7C91FC6C-09A0-4ED8-A9F7-50CBF990FD5C}" type="pres">
      <dgm:prSet presAssocID="{6118B9DF-2197-4B87-AF5B-E34D89D3A3ED}" presName="composite" presStyleCnt="0"/>
      <dgm:spPr/>
    </dgm:pt>
    <dgm:pt modelId="{F1AD5CEE-6684-4D80-8FD2-A7951905B68A}" type="pres">
      <dgm:prSet presAssocID="{6118B9DF-2197-4B87-AF5B-E34D89D3A3ED}" presName="Image" presStyleLbl="alignNode1" presStyleIdx="1" presStyleCnt="6" custScaleY="1303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327A6B-BDDF-43BD-8AA0-11539B724EF8}" type="pres">
      <dgm:prSet presAssocID="{6118B9DF-2197-4B87-AF5B-E34D89D3A3ED}" presName="Accent" presStyleLbl="parChTrans1D1" presStyleIdx="1" presStyleCnt="6"/>
      <dgm:spPr/>
    </dgm:pt>
    <dgm:pt modelId="{E540EA36-DF9D-47AD-80D5-EFED1F1CB18B}" type="pres">
      <dgm:prSet presAssocID="{6118B9DF-2197-4B87-AF5B-E34D89D3A3ED}" presName="Paren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7B2A5-E784-4D8C-B1ED-3DFCC114BB5B}" type="pres">
      <dgm:prSet presAssocID="{EAC4E422-7E25-48C8-BCE2-1BA1C5A7A883}" presName="sibTrans" presStyleCnt="0"/>
      <dgm:spPr/>
    </dgm:pt>
    <dgm:pt modelId="{F075BDB0-63C1-4CFA-9CB7-46030C44D623}" type="pres">
      <dgm:prSet presAssocID="{D720B2B9-9F0B-4B28-8510-051BA3D6D447}" presName="composite" presStyleCnt="0"/>
      <dgm:spPr/>
    </dgm:pt>
    <dgm:pt modelId="{E246CEBB-D2BC-4DB0-8AE9-F2BBF7639DC6}" type="pres">
      <dgm:prSet presAssocID="{D720B2B9-9F0B-4B28-8510-051BA3D6D447}" presName="Image" presStyleLbl="alignNode1" presStyleIdx="2" presStyleCnt="6" custScaleY="1303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4D62095-13D2-48E6-994B-8F8FBC9BBE40}" type="pres">
      <dgm:prSet presAssocID="{D720B2B9-9F0B-4B28-8510-051BA3D6D447}" presName="Accent" presStyleLbl="parChTrans1D1" presStyleIdx="2" presStyleCnt="6"/>
      <dgm:spPr/>
    </dgm:pt>
    <dgm:pt modelId="{E7617DF3-6C79-4DE5-AD51-3D9EC92A6935}" type="pres">
      <dgm:prSet presAssocID="{D720B2B9-9F0B-4B28-8510-051BA3D6D447}" presName="Paren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5940E-DAD0-4C2F-950B-16ED8E3E6ECD}" type="pres">
      <dgm:prSet presAssocID="{E63F04E8-B976-47DB-874E-0E1E110FB4BB}" presName="sibTrans" presStyleCnt="0"/>
      <dgm:spPr/>
    </dgm:pt>
    <dgm:pt modelId="{E746C3A5-2A1C-4C55-80A3-637B25C1D7FE}" type="pres">
      <dgm:prSet presAssocID="{AD130615-6C0C-4F17-B16E-CD624EFBF7BB}" presName="composite" presStyleCnt="0"/>
      <dgm:spPr/>
    </dgm:pt>
    <dgm:pt modelId="{EEB87473-62D9-4819-99AC-3EB00D6D9BA1}" type="pres">
      <dgm:prSet presAssocID="{AD130615-6C0C-4F17-B16E-CD624EFBF7BB}" presName="Image" presStyleLbl="alignNode1" presStyleIdx="3" presStyleCnt="6" custScaleY="13038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80BB3AA-89C5-4354-97D4-6FCD52488D67}" type="pres">
      <dgm:prSet presAssocID="{AD130615-6C0C-4F17-B16E-CD624EFBF7BB}" presName="Accent" presStyleLbl="parChTrans1D1" presStyleIdx="3" presStyleCnt="6"/>
      <dgm:spPr/>
    </dgm:pt>
    <dgm:pt modelId="{228FADD4-20A8-463B-8178-6FDDB93C8BBB}" type="pres">
      <dgm:prSet presAssocID="{AD130615-6C0C-4F17-B16E-CD624EFBF7BB}" presName="Parent" presStyleLbl="revTx" presStyleIdx="3" presStyleCnt="6" custLinFactNeighborY="-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0B1C-3703-4450-8953-25CAAFA12D3F}" type="pres">
      <dgm:prSet presAssocID="{707B6F4F-6622-43EF-8B9E-8424A1A74B8F}" presName="sibTrans" presStyleCnt="0"/>
      <dgm:spPr/>
    </dgm:pt>
    <dgm:pt modelId="{357C63A9-D0FB-4AB3-83CA-A374BE10EDFB}" type="pres">
      <dgm:prSet presAssocID="{CA1361ED-EB95-455B-AB57-34BE50DFF9FC}" presName="composite" presStyleCnt="0"/>
      <dgm:spPr/>
    </dgm:pt>
    <dgm:pt modelId="{1E84C231-DA1B-4A7B-867E-92691E8375E4}" type="pres">
      <dgm:prSet presAssocID="{CA1361ED-EB95-455B-AB57-34BE50DFF9FC}" presName="Image" presStyleLbl="alignNode1" presStyleIdx="4" presStyleCnt="6" custScaleX="149707" custScaleY="17895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713B804-DA70-428D-92E0-D01D8024B380}" type="pres">
      <dgm:prSet presAssocID="{CA1361ED-EB95-455B-AB57-34BE50DFF9FC}" presName="Accent" presStyleLbl="parChTrans1D1" presStyleIdx="4" presStyleCnt="6" custLinFactX="-123140162" custLinFactNeighborX="-123200000" custLinFactNeighborY="-5944"/>
      <dgm:spPr/>
    </dgm:pt>
    <dgm:pt modelId="{2B35247C-F11D-49DF-9BAD-4E5B1689713E}" type="pres">
      <dgm:prSet presAssocID="{CA1361ED-EB95-455B-AB57-34BE50DFF9FC}" presName="Parent" presStyleLbl="revTx" presStyleIdx="4" presStyleCnt="6" custLinFactNeighborX="15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4D7E7-C082-4D50-BCF4-A992B9F75C50}" type="pres">
      <dgm:prSet presAssocID="{94E96770-577B-4C52-ACED-2D7C2AEAE32C}" presName="sibTrans" presStyleCnt="0"/>
      <dgm:spPr/>
    </dgm:pt>
    <dgm:pt modelId="{B6B6B402-258E-47D1-8EEF-BF3D7045459B}" type="pres">
      <dgm:prSet presAssocID="{16A407CC-AADC-4E7F-9F86-53FEFDEA11A1}" presName="composite" presStyleCnt="0"/>
      <dgm:spPr/>
    </dgm:pt>
    <dgm:pt modelId="{1886FBB9-B884-44D5-BCE3-20CFA4913079}" type="pres">
      <dgm:prSet presAssocID="{16A407CC-AADC-4E7F-9F86-53FEFDEA11A1}" presName="Image" presStyleLbl="alignNode1" presStyleIdx="5" presStyleCnt="6" custScaleY="13025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72E1861-80B7-4419-B343-2D88686653CB}" type="pres">
      <dgm:prSet presAssocID="{16A407CC-AADC-4E7F-9F86-53FEFDEA11A1}" presName="Accent" presStyleLbl="parChTrans1D1" presStyleIdx="5" presStyleCnt="6" custLinFactNeighborY="-2530"/>
      <dgm:spPr/>
    </dgm:pt>
    <dgm:pt modelId="{6BE3AAC6-E6FF-4838-8F9C-840A4D268D54}" type="pres">
      <dgm:prSet presAssocID="{16A407CC-AADC-4E7F-9F86-53FEFDEA11A1}" presName="Paren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AECA45-E8F4-4F03-8924-BB203A81D678}" type="presOf" srcId="{D720B2B9-9F0B-4B28-8510-051BA3D6D447}" destId="{E7617DF3-6C79-4DE5-AD51-3D9EC92A6935}" srcOrd="0" destOrd="0" presId="urn:microsoft.com/office/officeart/2008/layout/PictureLineup"/>
    <dgm:cxn modelId="{937DB8E4-BD68-4C9B-AC7B-926711812F1C}" srcId="{515C30D0-952E-4E42-8C89-CA5AED1068AA}" destId="{CA1361ED-EB95-455B-AB57-34BE50DFF9FC}" srcOrd="4" destOrd="0" parTransId="{B90DA59C-9ECA-4BA4-B464-727819319E79}" sibTransId="{94E96770-577B-4C52-ACED-2D7C2AEAE32C}"/>
    <dgm:cxn modelId="{CEA6738D-AE5B-4E3F-A453-3CA5AA714FF3}" type="presOf" srcId="{AD130615-6C0C-4F17-B16E-CD624EFBF7BB}" destId="{228FADD4-20A8-463B-8178-6FDDB93C8BBB}" srcOrd="0" destOrd="0" presId="urn:microsoft.com/office/officeart/2008/layout/PictureLineup"/>
    <dgm:cxn modelId="{2B2C493D-721F-47E8-828C-365AC6BAEF5E}" type="presOf" srcId="{CA1361ED-EB95-455B-AB57-34BE50DFF9FC}" destId="{2B35247C-F11D-49DF-9BAD-4E5B1689713E}" srcOrd="0" destOrd="0" presId="urn:microsoft.com/office/officeart/2008/layout/PictureLineup"/>
    <dgm:cxn modelId="{FAA534A8-6902-4751-9056-98DE6FC806EC}" srcId="{515C30D0-952E-4E42-8C89-CA5AED1068AA}" destId="{AD130615-6C0C-4F17-B16E-CD624EFBF7BB}" srcOrd="3" destOrd="0" parTransId="{8EBC67F1-7BF6-4236-925E-CEF66FEC71D0}" sibTransId="{707B6F4F-6622-43EF-8B9E-8424A1A74B8F}"/>
    <dgm:cxn modelId="{0C46BE7E-4CCB-421B-8FC9-A0C3BDD9BCA2}" type="presOf" srcId="{EF0672CC-36CF-4311-B0B4-63C505B9BC46}" destId="{DF15B255-4BBB-4152-BE12-627BEF5F316C}" srcOrd="0" destOrd="0" presId="urn:microsoft.com/office/officeart/2008/layout/PictureLineup"/>
    <dgm:cxn modelId="{8BAFFAC5-0ADA-42DF-B96C-758C8058AD88}" type="presOf" srcId="{6118B9DF-2197-4B87-AF5B-E34D89D3A3ED}" destId="{E540EA36-DF9D-47AD-80D5-EFED1F1CB18B}" srcOrd="0" destOrd="0" presId="urn:microsoft.com/office/officeart/2008/layout/PictureLineup"/>
    <dgm:cxn modelId="{7D30AD36-BCC3-48EA-8017-C798D8E883F4}" type="presOf" srcId="{515C30D0-952E-4E42-8C89-CA5AED1068AA}" destId="{74C99CFE-6B50-4401-9D75-D07095F6BEE5}" srcOrd="0" destOrd="0" presId="urn:microsoft.com/office/officeart/2008/layout/PictureLineup"/>
    <dgm:cxn modelId="{2FC05AC7-EDB5-4410-86EC-0FC3C6787D1B}" type="presOf" srcId="{16A407CC-AADC-4E7F-9F86-53FEFDEA11A1}" destId="{6BE3AAC6-E6FF-4838-8F9C-840A4D268D54}" srcOrd="0" destOrd="0" presId="urn:microsoft.com/office/officeart/2008/layout/PictureLineup"/>
    <dgm:cxn modelId="{631E9B69-E8E7-42F2-B072-6EEC3EE9A5EB}" srcId="{515C30D0-952E-4E42-8C89-CA5AED1068AA}" destId="{16A407CC-AADC-4E7F-9F86-53FEFDEA11A1}" srcOrd="5" destOrd="0" parTransId="{67C74F26-9E87-4566-9115-A5991EB13D9C}" sibTransId="{1D912AEE-131B-486E-9367-1DBD8B109776}"/>
    <dgm:cxn modelId="{F459490A-D29C-44F7-B45F-645E3E263FE8}" srcId="{515C30D0-952E-4E42-8C89-CA5AED1068AA}" destId="{D720B2B9-9F0B-4B28-8510-051BA3D6D447}" srcOrd="2" destOrd="0" parTransId="{4006589A-E039-44A6-BB86-C3B205CD1472}" sibTransId="{E63F04E8-B976-47DB-874E-0E1E110FB4BB}"/>
    <dgm:cxn modelId="{58E9DCA0-30E7-437F-B4F9-A15A1BCC3573}" srcId="{515C30D0-952E-4E42-8C89-CA5AED1068AA}" destId="{6118B9DF-2197-4B87-AF5B-E34D89D3A3ED}" srcOrd="1" destOrd="0" parTransId="{9587FA1D-646D-4CDE-8300-5DDC26EBE4B7}" sibTransId="{EAC4E422-7E25-48C8-BCE2-1BA1C5A7A883}"/>
    <dgm:cxn modelId="{F3B4AFEB-22B6-4434-BA3E-D5EAABB3BE4B}" srcId="{515C30D0-952E-4E42-8C89-CA5AED1068AA}" destId="{EF0672CC-36CF-4311-B0B4-63C505B9BC46}" srcOrd="0" destOrd="0" parTransId="{7747CB9C-6FA4-4B4F-9136-F31F00EAF2AD}" sibTransId="{78A1C1B3-1E1F-4101-9B59-9DD307356C5F}"/>
    <dgm:cxn modelId="{C5AB18FD-E762-4D53-9ED8-52102316A6C7}" type="presParOf" srcId="{74C99CFE-6B50-4401-9D75-D07095F6BEE5}" destId="{12812B30-AB8B-4E6D-AAA5-0DD8122E456F}" srcOrd="0" destOrd="0" presId="urn:microsoft.com/office/officeart/2008/layout/PictureLineup"/>
    <dgm:cxn modelId="{BA7AA2AA-2FFA-4A10-9B4D-F0EBA30B6083}" type="presParOf" srcId="{12812B30-AB8B-4E6D-AAA5-0DD8122E456F}" destId="{28220F0F-1699-47CC-A18E-47603730FC1A}" srcOrd="0" destOrd="0" presId="urn:microsoft.com/office/officeart/2008/layout/PictureLineup"/>
    <dgm:cxn modelId="{07A63B9D-7196-4009-952C-6FBBDAEFCE5D}" type="presParOf" srcId="{12812B30-AB8B-4E6D-AAA5-0DD8122E456F}" destId="{9570DF95-950B-4E01-82F4-FFD48C8203FC}" srcOrd="1" destOrd="0" presId="urn:microsoft.com/office/officeart/2008/layout/PictureLineup"/>
    <dgm:cxn modelId="{BA95A1BE-590C-4BD4-9E7E-1A1A2F225193}" type="presParOf" srcId="{12812B30-AB8B-4E6D-AAA5-0DD8122E456F}" destId="{DF15B255-4BBB-4152-BE12-627BEF5F316C}" srcOrd="2" destOrd="0" presId="urn:microsoft.com/office/officeart/2008/layout/PictureLineup"/>
    <dgm:cxn modelId="{F9AA3141-DFAD-4E01-8042-02971FAD865C}" type="presParOf" srcId="{74C99CFE-6B50-4401-9D75-D07095F6BEE5}" destId="{BDB55411-9672-4163-B1D4-53B93DDC0450}" srcOrd="1" destOrd="0" presId="urn:microsoft.com/office/officeart/2008/layout/PictureLineup"/>
    <dgm:cxn modelId="{3E24CCFE-778F-41C8-B90C-16000CB2138E}" type="presParOf" srcId="{74C99CFE-6B50-4401-9D75-D07095F6BEE5}" destId="{7C91FC6C-09A0-4ED8-A9F7-50CBF990FD5C}" srcOrd="2" destOrd="0" presId="urn:microsoft.com/office/officeart/2008/layout/PictureLineup"/>
    <dgm:cxn modelId="{3C6814CB-B87C-4C81-8C10-4215910400CA}" type="presParOf" srcId="{7C91FC6C-09A0-4ED8-A9F7-50CBF990FD5C}" destId="{F1AD5CEE-6684-4D80-8FD2-A7951905B68A}" srcOrd="0" destOrd="0" presId="urn:microsoft.com/office/officeart/2008/layout/PictureLineup"/>
    <dgm:cxn modelId="{D207B1FF-5694-48C1-8C3A-26027DDA3CB0}" type="presParOf" srcId="{7C91FC6C-09A0-4ED8-A9F7-50CBF990FD5C}" destId="{3B327A6B-BDDF-43BD-8AA0-11539B724EF8}" srcOrd="1" destOrd="0" presId="urn:microsoft.com/office/officeart/2008/layout/PictureLineup"/>
    <dgm:cxn modelId="{BE290600-AD4D-4EC4-8F9D-C90897BE493E}" type="presParOf" srcId="{7C91FC6C-09A0-4ED8-A9F7-50CBF990FD5C}" destId="{E540EA36-DF9D-47AD-80D5-EFED1F1CB18B}" srcOrd="2" destOrd="0" presId="urn:microsoft.com/office/officeart/2008/layout/PictureLineup"/>
    <dgm:cxn modelId="{90D6B533-49DD-486E-A92B-7F491C4DBFC7}" type="presParOf" srcId="{74C99CFE-6B50-4401-9D75-D07095F6BEE5}" destId="{5337B2A5-E784-4D8C-B1ED-3DFCC114BB5B}" srcOrd="3" destOrd="0" presId="urn:microsoft.com/office/officeart/2008/layout/PictureLineup"/>
    <dgm:cxn modelId="{5EFE6E97-958D-4B28-B467-AAE78C1CF64D}" type="presParOf" srcId="{74C99CFE-6B50-4401-9D75-D07095F6BEE5}" destId="{F075BDB0-63C1-4CFA-9CB7-46030C44D623}" srcOrd="4" destOrd="0" presId="urn:microsoft.com/office/officeart/2008/layout/PictureLineup"/>
    <dgm:cxn modelId="{6B9F1D8C-F672-45BA-BDE8-C82519267D6E}" type="presParOf" srcId="{F075BDB0-63C1-4CFA-9CB7-46030C44D623}" destId="{E246CEBB-D2BC-4DB0-8AE9-F2BBF7639DC6}" srcOrd="0" destOrd="0" presId="urn:microsoft.com/office/officeart/2008/layout/PictureLineup"/>
    <dgm:cxn modelId="{D33C1C5F-344A-43D4-984D-74100DC2FE3C}" type="presParOf" srcId="{F075BDB0-63C1-4CFA-9CB7-46030C44D623}" destId="{24D62095-13D2-48E6-994B-8F8FBC9BBE40}" srcOrd="1" destOrd="0" presId="urn:microsoft.com/office/officeart/2008/layout/PictureLineup"/>
    <dgm:cxn modelId="{F91D8A3C-CE0C-49CB-A857-F7E6A2BC4968}" type="presParOf" srcId="{F075BDB0-63C1-4CFA-9CB7-46030C44D623}" destId="{E7617DF3-6C79-4DE5-AD51-3D9EC92A6935}" srcOrd="2" destOrd="0" presId="urn:microsoft.com/office/officeart/2008/layout/PictureLineup"/>
    <dgm:cxn modelId="{192D76AD-5B88-4083-8575-C8FBB3BAF702}" type="presParOf" srcId="{74C99CFE-6B50-4401-9D75-D07095F6BEE5}" destId="{C8A5940E-DAD0-4C2F-950B-16ED8E3E6ECD}" srcOrd="5" destOrd="0" presId="urn:microsoft.com/office/officeart/2008/layout/PictureLineup"/>
    <dgm:cxn modelId="{A1530B8C-BC54-49BE-88FF-B64FB9638478}" type="presParOf" srcId="{74C99CFE-6B50-4401-9D75-D07095F6BEE5}" destId="{E746C3A5-2A1C-4C55-80A3-637B25C1D7FE}" srcOrd="6" destOrd="0" presId="urn:microsoft.com/office/officeart/2008/layout/PictureLineup"/>
    <dgm:cxn modelId="{821674B9-B398-4FC1-9BB8-EAA8225AA9BC}" type="presParOf" srcId="{E746C3A5-2A1C-4C55-80A3-637B25C1D7FE}" destId="{EEB87473-62D9-4819-99AC-3EB00D6D9BA1}" srcOrd="0" destOrd="0" presId="urn:microsoft.com/office/officeart/2008/layout/PictureLineup"/>
    <dgm:cxn modelId="{A781C06C-3076-4A7F-B3CE-AA3B838319E9}" type="presParOf" srcId="{E746C3A5-2A1C-4C55-80A3-637B25C1D7FE}" destId="{180BB3AA-89C5-4354-97D4-6FCD52488D67}" srcOrd="1" destOrd="0" presId="urn:microsoft.com/office/officeart/2008/layout/PictureLineup"/>
    <dgm:cxn modelId="{553B1BA2-B2A4-436E-8EBF-847DB7201916}" type="presParOf" srcId="{E746C3A5-2A1C-4C55-80A3-637B25C1D7FE}" destId="{228FADD4-20A8-463B-8178-6FDDB93C8BBB}" srcOrd="2" destOrd="0" presId="urn:microsoft.com/office/officeart/2008/layout/PictureLineup"/>
    <dgm:cxn modelId="{AF814DA9-BB71-4E03-AEB5-588E1C5DD231}" type="presParOf" srcId="{74C99CFE-6B50-4401-9D75-D07095F6BEE5}" destId="{F6A70B1C-3703-4450-8953-25CAAFA12D3F}" srcOrd="7" destOrd="0" presId="urn:microsoft.com/office/officeart/2008/layout/PictureLineup"/>
    <dgm:cxn modelId="{01AD49DB-60A1-4A34-BAB6-55E17138CD32}" type="presParOf" srcId="{74C99CFE-6B50-4401-9D75-D07095F6BEE5}" destId="{357C63A9-D0FB-4AB3-83CA-A374BE10EDFB}" srcOrd="8" destOrd="0" presId="urn:microsoft.com/office/officeart/2008/layout/PictureLineup"/>
    <dgm:cxn modelId="{B20926EB-BB96-4450-A4AF-CB53579A9167}" type="presParOf" srcId="{357C63A9-D0FB-4AB3-83CA-A374BE10EDFB}" destId="{1E84C231-DA1B-4A7B-867E-92691E8375E4}" srcOrd="0" destOrd="0" presId="urn:microsoft.com/office/officeart/2008/layout/PictureLineup"/>
    <dgm:cxn modelId="{C2E96D9C-9024-4B1B-BE1A-0185090AF466}" type="presParOf" srcId="{357C63A9-D0FB-4AB3-83CA-A374BE10EDFB}" destId="{2713B804-DA70-428D-92E0-D01D8024B380}" srcOrd="1" destOrd="0" presId="urn:microsoft.com/office/officeart/2008/layout/PictureLineup"/>
    <dgm:cxn modelId="{144525FD-BFAF-493B-A9FF-1D01FE62DC18}" type="presParOf" srcId="{357C63A9-D0FB-4AB3-83CA-A374BE10EDFB}" destId="{2B35247C-F11D-49DF-9BAD-4E5B1689713E}" srcOrd="2" destOrd="0" presId="urn:microsoft.com/office/officeart/2008/layout/PictureLineup"/>
    <dgm:cxn modelId="{F608FCB1-03C6-4576-98A4-4451D8707BE0}" type="presParOf" srcId="{74C99CFE-6B50-4401-9D75-D07095F6BEE5}" destId="{5EB4D7E7-C082-4D50-BCF4-A992B9F75C50}" srcOrd="9" destOrd="0" presId="urn:microsoft.com/office/officeart/2008/layout/PictureLineup"/>
    <dgm:cxn modelId="{2ADD809D-D813-4831-B73C-C2DDB5D9DDB6}" type="presParOf" srcId="{74C99CFE-6B50-4401-9D75-D07095F6BEE5}" destId="{B6B6B402-258E-47D1-8EEF-BF3D7045459B}" srcOrd="10" destOrd="0" presId="urn:microsoft.com/office/officeart/2008/layout/PictureLineup"/>
    <dgm:cxn modelId="{5E4891D4-D6A4-4F05-9326-2A34E7EBCF1E}" type="presParOf" srcId="{B6B6B402-258E-47D1-8EEF-BF3D7045459B}" destId="{1886FBB9-B884-44D5-BCE3-20CFA4913079}" srcOrd="0" destOrd="0" presId="urn:microsoft.com/office/officeart/2008/layout/PictureLineup"/>
    <dgm:cxn modelId="{D3D2C334-6457-4472-B726-DBCC92A9B646}" type="presParOf" srcId="{B6B6B402-258E-47D1-8EEF-BF3D7045459B}" destId="{372E1861-80B7-4419-B343-2D88686653CB}" srcOrd="1" destOrd="0" presId="urn:microsoft.com/office/officeart/2008/layout/PictureLineup"/>
    <dgm:cxn modelId="{32E8C86C-0A45-4D1A-883A-D9FEDCEF056C}" type="presParOf" srcId="{B6B6B402-258E-47D1-8EEF-BF3D7045459B}" destId="{6BE3AAC6-E6FF-4838-8F9C-840A4D268D54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E9A4A-95D6-8A40-A9BE-2D4261C806D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CC2D3B9-8F49-344F-857F-AC11E13DB4DD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Identify design driving requirements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66020-C5A9-3C40-9877-E5D1097E062C}" type="parTrans" cxnId="{96FE61B3-3D44-B541-A5D4-D1CFFB3ECD68}">
      <dgm:prSet/>
      <dgm:spPr/>
      <dgm:t>
        <a:bodyPr/>
        <a:lstStyle/>
        <a:p>
          <a:endParaRPr lang="en-US" sz="2800"/>
        </a:p>
      </dgm:t>
    </dgm:pt>
    <dgm:pt modelId="{663B1710-2851-D843-8BB6-D9641756E07B}" type="sibTrans" cxnId="{96FE61B3-3D44-B541-A5D4-D1CFFB3ECD68}">
      <dgm:prSet/>
      <dgm:spPr/>
      <dgm:t>
        <a:bodyPr/>
        <a:lstStyle/>
        <a:p>
          <a:endParaRPr lang="en-US" sz="2800"/>
        </a:p>
      </dgm:t>
    </dgm:pt>
    <dgm:pt modelId="{003C58CC-73BC-044E-91F8-FC07768F81B3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Synthesize a system-level design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C6997-F79D-D04A-B6AD-D5EF6714619A}" type="parTrans" cxnId="{1050BE09-9C27-B64D-98DE-C435A1D66E88}">
      <dgm:prSet/>
      <dgm:spPr/>
      <dgm:t>
        <a:bodyPr/>
        <a:lstStyle/>
        <a:p>
          <a:endParaRPr lang="en-US" sz="2800"/>
        </a:p>
      </dgm:t>
    </dgm:pt>
    <dgm:pt modelId="{BBCE93B6-0036-F741-B50B-57E3EFF1396A}" type="sibTrans" cxnId="{1050BE09-9C27-B64D-98DE-C435A1D66E88}">
      <dgm:prSet/>
      <dgm:spPr/>
      <dgm:t>
        <a:bodyPr/>
        <a:lstStyle/>
        <a:p>
          <a:endParaRPr lang="en-US" sz="2800"/>
        </a:p>
      </dgm:t>
    </dgm:pt>
    <dgm:pt modelId="{5FC517EC-797D-964E-A526-A01A97B84A4D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Pinpoint areas for trade studies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9CD77-7815-DC40-8A19-4A1B8220398F}" type="parTrans" cxnId="{DB5F9361-40AF-7445-A349-1836988EEED6}">
      <dgm:prSet/>
      <dgm:spPr/>
      <dgm:t>
        <a:bodyPr/>
        <a:lstStyle/>
        <a:p>
          <a:endParaRPr lang="en-US" sz="2800"/>
        </a:p>
      </dgm:t>
    </dgm:pt>
    <dgm:pt modelId="{AD379D87-36F4-7D4D-A321-0776F1308C69}" type="sibTrans" cxnId="{DB5F9361-40AF-7445-A349-1836988EEED6}">
      <dgm:prSet/>
      <dgm:spPr/>
      <dgm:t>
        <a:bodyPr/>
        <a:lstStyle/>
        <a:p>
          <a:endParaRPr lang="en-US" sz="2800"/>
        </a:p>
      </dgm:t>
    </dgm:pt>
    <dgm:pt modelId="{47C49698-C8A6-7146-88F7-BDAF1446DDA4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Perform trade studies for vital subsystems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36977-6353-694A-9C61-F0D19920E02D}" type="parTrans" cxnId="{FCADF2B0-081C-234A-BD4C-4F52E823B785}">
      <dgm:prSet/>
      <dgm:spPr/>
      <dgm:t>
        <a:bodyPr/>
        <a:lstStyle/>
        <a:p>
          <a:endParaRPr lang="en-US" sz="2800"/>
        </a:p>
      </dgm:t>
    </dgm:pt>
    <dgm:pt modelId="{8B44942E-95FC-6544-AAF8-C5379A034904}" type="sibTrans" cxnId="{FCADF2B0-081C-234A-BD4C-4F52E823B785}">
      <dgm:prSet/>
      <dgm:spPr/>
      <dgm:t>
        <a:bodyPr/>
        <a:lstStyle/>
        <a:p>
          <a:endParaRPr lang="en-US" sz="2800"/>
        </a:p>
      </dgm:t>
    </dgm:pt>
    <dgm:pt modelId="{6B467F66-4022-A54D-BE16-5CB824F4E4F4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Verify requirements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5C45E-52FC-0440-9464-EB80EEDBD005}" type="parTrans" cxnId="{9596FBF4-61E8-3642-8CA0-E84AA320B0EB}">
      <dgm:prSet/>
      <dgm:spPr/>
      <dgm:t>
        <a:bodyPr/>
        <a:lstStyle/>
        <a:p>
          <a:endParaRPr lang="en-US" sz="2800"/>
        </a:p>
      </dgm:t>
    </dgm:pt>
    <dgm:pt modelId="{6D7DDFB8-A2B0-764C-BB07-153BD1652AE7}" type="sibTrans" cxnId="{9596FBF4-61E8-3642-8CA0-E84AA320B0EB}">
      <dgm:prSet/>
      <dgm:spPr/>
      <dgm:t>
        <a:bodyPr/>
        <a:lstStyle/>
        <a:p>
          <a:endParaRPr lang="en-US" sz="2800"/>
        </a:p>
      </dgm:t>
    </dgm:pt>
    <dgm:pt modelId="{37BE2264-B804-9949-8057-911BCD4695B6}" type="pres">
      <dgm:prSet presAssocID="{A59E9A4A-95D6-8A40-A9BE-2D4261C806D7}" presName="CompostProcess" presStyleCnt="0">
        <dgm:presLayoutVars>
          <dgm:dir/>
          <dgm:resizeHandles val="exact"/>
        </dgm:presLayoutVars>
      </dgm:prSet>
      <dgm:spPr/>
    </dgm:pt>
    <dgm:pt modelId="{FA3A22CF-2FDB-D140-A371-2C0DEFBA81DF}" type="pres">
      <dgm:prSet presAssocID="{A59E9A4A-95D6-8A40-A9BE-2D4261C806D7}" presName="arrow" presStyleLbl="bgShp" presStyleIdx="0" presStyleCnt="1"/>
      <dgm:spPr/>
    </dgm:pt>
    <dgm:pt modelId="{D50BE16B-108B-C44E-8F73-E4E9A512C769}" type="pres">
      <dgm:prSet presAssocID="{A59E9A4A-95D6-8A40-A9BE-2D4261C806D7}" presName="linearProcess" presStyleCnt="0"/>
      <dgm:spPr/>
    </dgm:pt>
    <dgm:pt modelId="{F0CAC0CB-7CB1-C545-833A-F81B6111B76C}" type="pres">
      <dgm:prSet presAssocID="{9CC2D3B9-8F49-344F-857F-AC11E13DB4DD}" presName="textNode" presStyleLbl="node1" presStyleIdx="0" presStyleCnt="5" custScaleX="189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81CF5-620C-D94B-B079-FA902334F927}" type="pres">
      <dgm:prSet presAssocID="{663B1710-2851-D843-8BB6-D9641756E07B}" presName="sibTrans" presStyleCnt="0"/>
      <dgm:spPr/>
    </dgm:pt>
    <dgm:pt modelId="{2AA1849B-4E37-B94A-90D1-7E6CEB9D6352}" type="pres">
      <dgm:prSet presAssocID="{5FC517EC-797D-964E-A526-A01A97B84A4D}" presName="textNode" presStyleLbl="node1" presStyleIdx="1" presStyleCnt="5" custScaleX="119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57D94-6853-1E4D-8FFB-DD701998FBB7}" type="pres">
      <dgm:prSet presAssocID="{AD379D87-36F4-7D4D-A321-0776F1308C69}" presName="sibTrans" presStyleCnt="0"/>
      <dgm:spPr/>
    </dgm:pt>
    <dgm:pt modelId="{0E066025-C53D-9C4B-9FFF-F34FA3846E04}" type="pres">
      <dgm:prSet presAssocID="{47C49698-C8A6-7146-88F7-BDAF1446DDA4}" presName="textNode" presStyleLbl="node1" presStyleIdx="2" presStyleCnt="5" custScaleX="172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CEE93-B797-BD49-B247-C02639A8D233}" type="pres">
      <dgm:prSet presAssocID="{8B44942E-95FC-6544-AAF8-C5379A034904}" presName="sibTrans" presStyleCnt="0"/>
      <dgm:spPr/>
    </dgm:pt>
    <dgm:pt modelId="{C346BD24-E887-EC40-AC1E-8A6869C5CB3A}" type="pres">
      <dgm:prSet presAssocID="{003C58CC-73BC-044E-91F8-FC07768F81B3}" presName="textNode" presStyleLbl="node1" presStyleIdx="3" presStyleCnt="5" custScaleX="15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763EA-C132-674A-8764-043A0B527134}" type="pres">
      <dgm:prSet presAssocID="{BBCE93B6-0036-F741-B50B-57E3EFF1396A}" presName="sibTrans" presStyleCnt="0"/>
      <dgm:spPr/>
    </dgm:pt>
    <dgm:pt modelId="{48E675B7-3185-1D4F-8CCB-66C9CDE936A0}" type="pres">
      <dgm:prSet presAssocID="{6B467F66-4022-A54D-BE16-5CB824F4E4F4}" presName="textNode" presStyleLbl="node1" presStyleIdx="4" presStyleCnt="5" custScaleX="184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DF2B0-081C-234A-BD4C-4F52E823B785}" srcId="{A59E9A4A-95D6-8A40-A9BE-2D4261C806D7}" destId="{47C49698-C8A6-7146-88F7-BDAF1446DDA4}" srcOrd="2" destOrd="0" parTransId="{FFD36977-6353-694A-9C61-F0D19920E02D}" sibTransId="{8B44942E-95FC-6544-AAF8-C5379A034904}"/>
    <dgm:cxn modelId="{14169B2B-82EE-4D54-BD95-5A922B1C7466}" type="presOf" srcId="{003C58CC-73BC-044E-91F8-FC07768F81B3}" destId="{C346BD24-E887-EC40-AC1E-8A6869C5CB3A}" srcOrd="0" destOrd="0" presId="urn:microsoft.com/office/officeart/2005/8/layout/hProcess9"/>
    <dgm:cxn modelId="{9596FBF4-61E8-3642-8CA0-E84AA320B0EB}" srcId="{A59E9A4A-95D6-8A40-A9BE-2D4261C806D7}" destId="{6B467F66-4022-A54D-BE16-5CB824F4E4F4}" srcOrd="4" destOrd="0" parTransId="{E1B5C45E-52FC-0440-9464-EB80EEDBD005}" sibTransId="{6D7DDFB8-A2B0-764C-BB07-153BD1652AE7}"/>
    <dgm:cxn modelId="{20F1911B-A83F-4854-B844-780C8CFBB416}" type="presOf" srcId="{5FC517EC-797D-964E-A526-A01A97B84A4D}" destId="{2AA1849B-4E37-B94A-90D1-7E6CEB9D6352}" srcOrd="0" destOrd="0" presId="urn:microsoft.com/office/officeart/2005/8/layout/hProcess9"/>
    <dgm:cxn modelId="{96FE61B3-3D44-B541-A5D4-D1CFFB3ECD68}" srcId="{A59E9A4A-95D6-8A40-A9BE-2D4261C806D7}" destId="{9CC2D3B9-8F49-344F-857F-AC11E13DB4DD}" srcOrd="0" destOrd="0" parTransId="{C8B66020-C5A9-3C40-9877-E5D1097E062C}" sibTransId="{663B1710-2851-D843-8BB6-D9641756E07B}"/>
    <dgm:cxn modelId="{1FCCBBD3-6B17-48D6-9A93-CAE5B5F8C2B4}" type="presOf" srcId="{47C49698-C8A6-7146-88F7-BDAF1446DDA4}" destId="{0E066025-C53D-9C4B-9FFF-F34FA3846E04}" srcOrd="0" destOrd="0" presId="urn:microsoft.com/office/officeart/2005/8/layout/hProcess9"/>
    <dgm:cxn modelId="{B25DF9C1-1447-4434-86F5-2FD56D7708CF}" type="presOf" srcId="{A59E9A4A-95D6-8A40-A9BE-2D4261C806D7}" destId="{37BE2264-B804-9949-8057-911BCD4695B6}" srcOrd="0" destOrd="0" presId="urn:microsoft.com/office/officeart/2005/8/layout/hProcess9"/>
    <dgm:cxn modelId="{DB5F9361-40AF-7445-A349-1836988EEED6}" srcId="{A59E9A4A-95D6-8A40-A9BE-2D4261C806D7}" destId="{5FC517EC-797D-964E-A526-A01A97B84A4D}" srcOrd="1" destOrd="0" parTransId="{A519CD77-7815-DC40-8A19-4A1B8220398F}" sibTransId="{AD379D87-36F4-7D4D-A321-0776F1308C69}"/>
    <dgm:cxn modelId="{BEA7275F-2DA8-477F-BC53-EFF96FCAD6DB}" type="presOf" srcId="{6B467F66-4022-A54D-BE16-5CB824F4E4F4}" destId="{48E675B7-3185-1D4F-8CCB-66C9CDE936A0}" srcOrd="0" destOrd="0" presId="urn:microsoft.com/office/officeart/2005/8/layout/hProcess9"/>
    <dgm:cxn modelId="{F8AB4838-603C-4D68-ADAC-36D9391CE75B}" type="presOf" srcId="{9CC2D3B9-8F49-344F-857F-AC11E13DB4DD}" destId="{F0CAC0CB-7CB1-C545-833A-F81B6111B76C}" srcOrd="0" destOrd="0" presId="urn:microsoft.com/office/officeart/2005/8/layout/hProcess9"/>
    <dgm:cxn modelId="{1050BE09-9C27-B64D-98DE-C435A1D66E88}" srcId="{A59E9A4A-95D6-8A40-A9BE-2D4261C806D7}" destId="{003C58CC-73BC-044E-91F8-FC07768F81B3}" srcOrd="3" destOrd="0" parTransId="{C99C6997-F79D-D04A-B6AD-D5EF6714619A}" sibTransId="{BBCE93B6-0036-F741-B50B-57E3EFF1396A}"/>
    <dgm:cxn modelId="{7604C008-6DAA-4B2C-B7CE-839DA1327353}" type="presParOf" srcId="{37BE2264-B804-9949-8057-911BCD4695B6}" destId="{FA3A22CF-2FDB-D140-A371-2C0DEFBA81DF}" srcOrd="0" destOrd="0" presId="urn:microsoft.com/office/officeart/2005/8/layout/hProcess9"/>
    <dgm:cxn modelId="{E141E081-CB4B-46BD-88FB-52AED098CDAE}" type="presParOf" srcId="{37BE2264-B804-9949-8057-911BCD4695B6}" destId="{D50BE16B-108B-C44E-8F73-E4E9A512C769}" srcOrd="1" destOrd="0" presId="urn:microsoft.com/office/officeart/2005/8/layout/hProcess9"/>
    <dgm:cxn modelId="{723DA6A9-B841-4914-B3D6-7618791DAF5C}" type="presParOf" srcId="{D50BE16B-108B-C44E-8F73-E4E9A512C769}" destId="{F0CAC0CB-7CB1-C545-833A-F81B6111B76C}" srcOrd="0" destOrd="0" presId="urn:microsoft.com/office/officeart/2005/8/layout/hProcess9"/>
    <dgm:cxn modelId="{B0018B7D-7411-4B0A-8360-6F639FC57D3F}" type="presParOf" srcId="{D50BE16B-108B-C44E-8F73-E4E9A512C769}" destId="{35481CF5-620C-D94B-B079-FA902334F927}" srcOrd="1" destOrd="0" presId="urn:microsoft.com/office/officeart/2005/8/layout/hProcess9"/>
    <dgm:cxn modelId="{37D0B188-BEB2-4BC7-97F4-44ADB627DDFE}" type="presParOf" srcId="{D50BE16B-108B-C44E-8F73-E4E9A512C769}" destId="{2AA1849B-4E37-B94A-90D1-7E6CEB9D6352}" srcOrd="2" destOrd="0" presId="urn:microsoft.com/office/officeart/2005/8/layout/hProcess9"/>
    <dgm:cxn modelId="{D952CEFA-96A5-4E46-9120-F8A81B5E1E2F}" type="presParOf" srcId="{D50BE16B-108B-C44E-8F73-E4E9A512C769}" destId="{A4757D94-6853-1E4D-8FFB-DD701998FBB7}" srcOrd="3" destOrd="0" presId="urn:microsoft.com/office/officeart/2005/8/layout/hProcess9"/>
    <dgm:cxn modelId="{2E6CD450-C50B-420D-AE82-43D7A3876FB0}" type="presParOf" srcId="{D50BE16B-108B-C44E-8F73-E4E9A512C769}" destId="{0E066025-C53D-9C4B-9FFF-F34FA3846E04}" srcOrd="4" destOrd="0" presId="urn:microsoft.com/office/officeart/2005/8/layout/hProcess9"/>
    <dgm:cxn modelId="{C4BAD84C-5D2F-4385-B5F1-184CEB6BD1E7}" type="presParOf" srcId="{D50BE16B-108B-C44E-8F73-E4E9A512C769}" destId="{9F8CEE93-B797-BD49-B247-C02639A8D233}" srcOrd="5" destOrd="0" presId="urn:microsoft.com/office/officeart/2005/8/layout/hProcess9"/>
    <dgm:cxn modelId="{3DEC43EB-86BC-4D20-AE5D-082EE0A7F32E}" type="presParOf" srcId="{D50BE16B-108B-C44E-8F73-E4E9A512C769}" destId="{C346BD24-E887-EC40-AC1E-8A6869C5CB3A}" srcOrd="6" destOrd="0" presId="urn:microsoft.com/office/officeart/2005/8/layout/hProcess9"/>
    <dgm:cxn modelId="{2F791CE5-3994-48B4-9D27-4065C0568B67}" type="presParOf" srcId="{D50BE16B-108B-C44E-8F73-E4E9A512C769}" destId="{9A5763EA-C132-674A-8764-043A0B527134}" srcOrd="7" destOrd="0" presId="urn:microsoft.com/office/officeart/2005/8/layout/hProcess9"/>
    <dgm:cxn modelId="{9028C0B7-5E9D-4DC9-BA78-122522467E8C}" type="presParOf" srcId="{D50BE16B-108B-C44E-8F73-E4E9A512C769}" destId="{48E675B7-3185-1D4F-8CCB-66C9CDE936A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20F0F-1699-47CC-A18E-47603730FC1A}">
      <dsp:nvSpPr>
        <dsp:cNvPr id="0" name=""/>
        <dsp:cNvSpPr/>
      </dsp:nvSpPr>
      <dsp:spPr>
        <a:xfrm>
          <a:off x="2390" y="795075"/>
          <a:ext cx="1680173" cy="21906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0DF95-950B-4E01-82F4-FFD48C8203FC}">
      <dsp:nvSpPr>
        <dsp:cNvPr id="0" name=""/>
        <dsp:cNvSpPr/>
      </dsp:nvSpPr>
      <dsp:spPr>
        <a:xfrm>
          <a:off x="2390" y="1050319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B255-4BBB-4152-BE12-627BEF5F316C}">
      <dsp:nvSpPr>
        <dsp:cNvPr id="0" name=""/>
        <dsp:cNvSpPr/>
      </dsp:nvSpPr>
      <dsp:spPr>
        <a:xfrm>
          <a:off x="0" y="3335456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US" sz="24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35456"/>
        <a:ext cx="1680173" cy="1680173"/>
      </dsp:txXfrm>
    </dsp:sp>
    <dsp:sp modelId="{F1AD5CEE-6684-4D80-8FD2-A7951905B68A}">
      <dsp:nvSpPr>
        <dsp:cNvPr id="0" name=""/>
        <dsp:cNvSpPr/>
      </dsp:nvSpPr>
      <dsp:spPr>
        <a:xfrm>
          <a:off x="1683269" y="795075"/>
          <a:ext cx="1680173" cy="21906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27A6B-BDDF-43BD-8AA0-11539B724EF8}">
      <dsp:nvSpPr>
        <dsp:cNvPr id="0" name=""/>
        <dsp:cNvSpPr/>
      </dsp:nvSpPr>
      <dsp:spPr>
        <a:xfrm>
          <a:off x="1683269" y="1050319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0EA36-DF9D-47AD-80D5-EFED1F1CB18B}">
      <dsp:nvSpPr>
        <dsp:cNvPr id="0" name=""/>
        <dsp:cNvSpPr/>
      </dsp:nvSpPr>
      <dsp:spPr>
        <a:xfrm>
          <a:off x="1683269" y="2730493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US" sz="6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683269" y="2730493"/>
        <a:ext cx="1680173" cy="1680173"/>
      </dsp:txXfrm>
    </dsp:sp>
    <dsp:sp modelId="{E246CEBB-D2BC-4DB0-8AE9-F2BBF7639DC6}">
      <dsp:nvSpPr>
        <dsp:cNvPr id="0" name=""/>
        <dsp:cNvSpPr/>
      </dsp:nvSpPr>
      <dsp:spPr>
        <a:xfrm>
          <a:off x="3364148" y="795075"/>
          <a:ext cx="1680173" cy="219066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2095-13D2-48E6-994B-8F8FBC9BBE40}">
      <dsp:nvSpPr>
        <dsp:cNvPr id="0" name=""/>
        <dsp:cNvSpPr/>
      </dsp:nvSpPr>
      <dsp:spPr>
        <a:xfrm>
          <a:off x="3364148" y="1050319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17DF3-6C79-4DE5-AD51-3D9EC92A6935}">
      <dsp:nvSpPr>
        <dsp:cNvPr id="0" name=""/>
        <dsp:cNvSpPr/>
      </dsp:nvSpPr>
      <dsp:spPr>
        <a:xfrm>
          <a:off x="3364148" y="2730493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64148" y="2730493"/>
        <a:ext cx="1680173" cy="1680173"/>
      </dsp:txXfrm>
    </dsp:sp>
    <dsp:sp modelId="{EEB87473-62D9-4819-99AC-3EB00D6D9BA1}">
      <dsp:nvSpPr>
        <dsp:cNvPr id="0" name=""/>
        <dsp:cNvSpPr/>
      </dsp:nvSpPr>
      <dsp:spPr>
        <a:xfrm>
          <a:off x="5045027" y="795075"/>
          <a:ext cx="1680173" cy="219066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B3AA-89C5-4354-97D4-6FCD52488D67}">
      <dsp:nvSpPr>
        <dsp:cNvPr id="0" name=""/>
        <dsp:cNvSpPr/>
      </dsp:nvSpPr>
      <dsp:spPr>
        <a:xfrm>
          <a:off x="5045027" y="1050319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FADD4-20A8-463B-8178-6FDDB93C8BBB}">
      <dsp:nvSpPr>
        <dsp:cNvPr id="0" name=""/>
        <dsp:cNvSpPr/>
      </dsp:nvSpPr>
      <dsp:spPr>
        <a:xfrm>
          <a:off x="5045027" y="2718328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045027" y="2718328"/>
        <a:ext cx="1680173" cy="1680173"/>
      </dsp:txXfrm>
    </dsp:sp>
    <dsp:sp modelId="{1E84C231-DA1B-4A7B-867E-92691E8375E4}">
      <dsp:nvSpPr>
        <dsp:cNvPr id="0" name=""/>
        <dsp:cNvSpPr/>
      </dsp:nvSpPr>
      <dsp:spPr>
        <a:xfrm>
          <a:off x="6725906" y="591043"/>
          <a:ext cx="2515337" cy="300678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3B804-DA70-428D-92E0-D01D8024B380}">
      <dsp:nvSpPr>
        <dsp:cNvPr id="0" name=""/>
        <dsp:cNvSpPr/>
      </dsp:nvSpPr>
      <dsp:spPr>
        <a:xfrm>
          <a:off x="6729594" y="1054612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247C-F11D-49DF-9BAD-4E5B1689713E}">
      <dsp:nvSpPr>
        <dsp:cNvPr id="0" name=""/>
        <dsp:cNvSpPr/>
      </dsp:nvSpPr>
      <dsp:spPr>
        <a:xfrm>
          <a:off x="7399127" y="2934525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99127" y="2934525"/>
        <a:ext cx="1680173" cy="1680173"/>
      </dsp:txXfrm>
    </dsp:sp>
    <dsp:sp modelId="{1886FBB9-B884-44D5-BCE3-20CFA4913079}">
      <dsp:nvSpPr>
        <dsp:cNvPr id="0" name=""/>
        <dsp:cNvSpPr/>
      </dsp:nvSpPr>
      <dsp:spPr>
        <a:xfrm>
          <a:off x="9241949" y="795609"/>
          <a:ext cx="1680173" cy="218852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E1861-80B7-4419-B343-2D88686653CB}">
      <dsp:nvSpPr>
        <dsp:cNvPr id="0" name=""/>
        <dsp:cNvSpPr/>
      </dsp:nvSpPr>
      <dsp:spPr>
        <a:xfrm>
          <a:off x="9241949" y="964769"/>
          <a:ext cx="168" cy="3360347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3AAC6-E6FF-4838-8F9C-840A4D268D54}">
      <dsp:nvSpPr>
        <dsp:cNvPr id="0" name=""/>
        <dsp:cNvSpPr/>
      </dsp:nvSpPr>
      <dsp:spPr>
        <a:xfrm>
          <a:off x="9241949" y="2729959"/>
          <a:ext cx="1680173" cy="168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>
                  <a:lumMod val="95000"/>
                </a:schemeClr>
              </a:solidFill>
            </a:rPr>
            <a:t>a</a:t>
          </a:r>
          <a:endParaRPr lang="en-US" sz="6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241949" y="2729959"/>
        <a:ext cx="1680173" cy="1680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A22CF-2FDB-D140-A371-2C0DEFBA81DF}">
      <dsp:nvSpPr>
        <dsp:cNvPr id="0" name=""/>
        <dsp:cNvSpPr/>
      </dsp:nvSpPr>
      <dsp:spPr>
        <a:xfrm>
          <a:off x="822665" y="0"/>
          <a:ext cx="9323538" cy="49174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CAC0CB-7CB1-C545-833A-F81B6111B76C}">
      <dsp:nvSpPr>
        <dsp:cNvPr id="0" name=""/>
        <dsp:cNvSpPr/>
      </dsp:nvSpPr>
      <dsp:spPr>
        <a:xfrm>
          <a:off x="2851" y="1475229"/>
          <a:ext cx="2342349" cy="1966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Identify design driving requirements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871" y="1571249"/>
        <a:ext cx="2150309" cy="1774932"/>
      </dsp:txXfrm>
    </dsp:sp>
    <dsp:sp modelId="{2AA1849B-4E37-B94A-90D1-7E6CEB9D6352}">
      <dsp:nvSpPr>
        <dsp:cNvPr id="0" name=""/>
        <dsp:cNvSpPr/>
      </dsp:nvSpPr>
      <dsp:spPr>
        <a:xfrm>
          <a:off x="2550868" y="1475229"/>
          <a:ext cx="1479810" cy="1966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Pinpoint areas for trade studies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106" y="1547467"/>
        <a:ext cx="1335334" cy="1822496"/>
      </dsp:txXfrm>
    </dsp:sp>
    <dsp:sp modelId="{0E066025-C53D-9C4B-9FFF-F34FA3846E04}">
      <dsp:nvSpPr>
        <dsp:cNvPr id="0" name=""/>
        <dsp:cNvSpPr/>
      </dsp:nvSpPr>
      <dsp:spPr>
        <a:xfrm>
          <a:off x="4236344" y="1475229"/>
          <a:ext cx="2133582" cy="1966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 trade studies for vital subsystems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2364" y="1571249"/>
        <a:ext cx="1941542" cy="1774932"/>
      </dsp:txXfrm>
    </dsp:sp>
    <dsp:sp modelId="{C346BD24-E887-EC40-AC1E-8A6869C5CB3A}">
      <dsp:nvSpPr>
        <dsp:cNvPr id="0" name=""/>
        <dsp:cNvSpPr/>
      </dsp:nvSpPr>
      <dsp:spPr>
        <a:xfrm>
          <a:off x="6575592" y="1475229"/>
          <a:ext cx="1907143" cy="1966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Synthesize a system-level design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8691" y="1568328"/>
        <a:ext cx="1720945" cy="1780774"/>
      </dsp:txXfrm>
    </dsp:sp>
    <dsp:sp modelId="{48E675B7-3185-1D4F-8CCB-66C9CDE936A0}">
      <dsp:nvSpPr>
        <dsp:cNvPr id="0" name=""/>
        <dsp:cNvSpPr/>
      </dsp:nvSpPr>
      <dsp:spPr>
        <a:xfrm>
          <a:off x="8688402" y="1475229"/>
          <a:ext cx="2277614" cy="1966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Verify requirements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84422" y="1571249"/>
        <a:ext cx="2085574" cy="1774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F24F-3F1F-4302-848D-F479B54BCDF6}" type="datetimeFigureOut">
              <a:rPr lang="en-US"/>
              <a:t>10/13/2014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83D6-2EE2-451F-993C-165BD2FCB4E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27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4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9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why certain requirements are bolded and some are not. Also mention the third columns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Fade DR.3.1.1 and DR.3.3.1 - 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- All Types should be reworded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1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68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CR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53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19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81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10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59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 </a:t>
            </a:r>
            <a:r>
              <a:rPr lang="en-US" dirty="0"/>
              <a:t>explain what the numbers mean (1 is bad, 5 is good,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92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size of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59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34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4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18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tension force along wire from CR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9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77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wording to "must not cause the MR to rotate over the ledge"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9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60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87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45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47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8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222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7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35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08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2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25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2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2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"large" to "50%"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96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48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5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73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33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417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704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11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910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530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15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77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2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8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72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668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25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148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034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263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505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707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0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83D6-2EE2-451F-993C-165BD2FCB4E2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827F-85AE-4D16-A06B-69DAAC4DB635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4B17-A7B9-4BF5-83D0-9B4D0E39639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A777-6688-4C0B-820F-71E1435B430D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958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5685-86FF-4240-A9D7-3B23AFC4A878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52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A748-324C-4E95-8C0E-14D5CF47451D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127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3AB8-8514-4408-82F5-530CEC852489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3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8E40-7BA5-4362-9A21-1C5E424FC7BB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20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5635EA-E8CE-4624-97F9-7CB27968FBD8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739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5B9-8A61-4119-83D5-E5BBD1E4DB3C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9124-979A-4025-BDB4-E2975DF79D4B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5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0D1D-3CF8-4F3D-A1D3-6FFF2EF92E8F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840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76F-3FE2-45D1-B929-AA2F66A3CC24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8D8B-F5AE-4CE1-A01E-396C36EE37E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35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56BE-B11B-4DC2-86E7-741B6F9C0695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48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4B27-0B4C-40BC-BCBF-2EF6EB70A85C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37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8876-F0BE-4AA0-8C7F-A00B4A403DE4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745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924D-F75A-40AA-9251-189CF14C482E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30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39E0-EC81-47BC-9AFF-CC3656D7C91D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60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EFA-61C6-494B-A4F0-C4CB16E62118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99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580-08E7-4AD9-BCE7-902C9FC0D3AD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64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F348-16E8-4FFE-8994-D680F47936F5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171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4E51-95CB-4C28-8D77-7C0BE2FC4540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91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4F99D-1B6A-405C-AC72-06AB0F86EBE6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5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E239-3716-45D5-9BA1-A71D214DDAC2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467A-DF78-41DF-AB23-1F59190CD6E0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6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1ED1-73FA-4C3B-888D-AE5B23874F69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54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9D7095-E1C2-4C45-B9D4-933B3222AC26}" type="datetime1">
              <a:rPr lang="en-US" smtClean="0"/>
              <a:pPr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6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334B-9170-4621-9FB7-51FA577F0129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21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0276-8055-4927-8210-DE9B3E519628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76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BCEB-E702-46C2-BDE9-C052DD81BD80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5204-FC88-4269-9016-2B325D1895C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89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6F0E-21EC-402B-B0D5-A401B6A8F10E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81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9F13-A0DD-433D-918E-7C745487B40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04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D310-0AA8-414B-9228-FF8B9C5EA35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7B0-CD96-4346-BD19-47B43972CD9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1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5841-76DB-4495-8E11-12E764B48B6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5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BC28-34D6-4100-B1B4-1C194646BE6C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35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C3C-B02C-4A74-8166-6C08753BF6EB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D057-8D5D-4542-9629-FA0E116EE819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1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5463-FA28-45B1-82F7-AA4771C24E6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85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64D9-8789-405E-B404-E4FAD03DAA5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66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D774-B5BA-46AD-84C9-8328E4F1CFC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5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075E-8C4B-4B9D-AFBB-218AB74D933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1F3-6F84-4A50-8150-A42E3139F9C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AA47-ABFD-4955-BEB3-364B9D29D5B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6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645-B764-471F-897B-2927D2F8D99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B11-8724-48B1-BCB9-54B3AE22F47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827F-85AE-4D16-A06B-69DAAC4DB635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6"/>
            <a:ext cx="10018713" cy="8046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7265"/>
            <a:ext cx="10018713" cy="3124201"/>
          </a:xfr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41C9D2-F20E-437D-B345-DFDC9CE8CA9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6"/>
            <a:ext cx="10018713" cy="8046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7265"/>
            <a:ext cx="10018713" cy="3124201"/>
          </a:xfr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41C9D2-F20E-437D-B345-DFDC9CE8CA9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5198-6E2E-4B99-ACAC-EDFA03FF291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2100B2-0788-4AC7-A838-5D847F9A7CD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1105" y="6486392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CED3-6417-43B0-BB75-560794B7C24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61C5-B038-4148-B257-C2F20E8ACC4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254-53BE-4002-9E4D-BCF8C29E976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088E-1929-439E-B954-E4690D7A908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9C-543A-4AAA-80A7-CC882FB7F15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4B17-A7B9-4BF5-83D0-9B4D0E39639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8D8B-F5AE-4CE1-A01E-396C36EE37E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3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E239-3716-45D5-9BA1-A71D214DDAC2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5198-6E2E-4B99-ACAC-EDFA03FF291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2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F7B0-CD96-4346-BD19-47B43972CD9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1F3-6F84-4A50-8150-A42E3139F9C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8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AA47-ABFD-4955-BEB3-364B9D29D5B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A0645-B764-471F-897B-2927D2F8D99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4B11-8724-48B1-BCB9-54B3AE22F47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6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068E-EE62-45CF-B79E-89C41A02708E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5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6"/>
            <a:ext cx="10018713" cy="8046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76553"/>
            <a:ext cx="10018713" cy="3124201"/>
          </a:xfr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1601-90DB-48FB-8F9F-BCDDE3339F60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A02-76AE-4455-9B80-C37D3C6DFEC8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DA85-826A-4555-8CE1-43F9551F5DDA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7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4F1C-9F4A-452D-A2BD-7C080610BB3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2100B2-0788-4AC7-A838-5D847F9A7CD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1105" y="6486392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7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1E5B-F863-41EF-A1B3-D5EBC1477D9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8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0CA8-7FA8-4323-BE69-5923779C2588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8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B29C-84A1-4941-A444-6B031ED6C96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0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03-9877-4256-8F20-381F55F9E4F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4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6C05-DCA7-4F16-A67D-BDE3960C4A40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E017-BD96-480F-90C1-7B047B7D9742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3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FEA8-4759-45DE-B165-FE83B9D83935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F9D0-1CEE-4322-9077-7E1636A4B20A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6E19-4E1C-4C3B-A084-6792D0FEE060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235B-645B-471D-8476-934F09F604F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CED3-6417-43B0-BB75-560794B7C24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865B-9FE8-456F-A836-327891DC91D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84AC-8EAC-499E-83F8-109E71649866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C0B8-47BB-4B16-8531-23097164500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5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162D-9957-4551-AE42-4AE4094AB27C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16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DB1498-6715-4116-A36F-948E0B263169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4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2C13-71CF-4B3B-8C06-06A58AB2680B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2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3189-7BA9-41D6-A885-7CAF1E93239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7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3836-886B-45A2-8E5C-A155FCE256E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65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53C-AD9B-4D3F-A600-184CF06FADE8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8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7392-E805-4683-82D7-CEACFE24162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61C5-B038-4148-B257-C2F20E8ACC4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58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3E84-10A8-491A-9EA8-85A6C87E455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0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4A96-5D8D-4536-9DBF-C4E95BE27A69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4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54DB-963B-4E09-B0A1-130824CB475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5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A26F-29AD-4C65-8AAA-CD0A04944A7B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53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267D-E31D-4569-97EA-7D6E227C502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7388-D0F4-4EB8-86A7-9655C50C24DA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D3DD-D30D-4FD7-B6B5-FA1B55A3EFCD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8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187E-7DA8-4726-B585-B386E10355C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86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EECD-9CBD-462E-A25C-E761180D59F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5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94B9-1267-444A-A3DA-AB01738CAC0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254-53BE-4002-9E4D-BCF8C29E976F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81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979-9070-4818-A78E-8FE04F2DDE36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9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6C96DE-9E54-4249-8CFF-21763C9D33D0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9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372-1080-4446-9E68-DCD1658FDAD3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9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00B2-9CF5-4E90-8D80-4A92781FE645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33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20E5-94A0-4ACD-8B63-B9ECBD8F556E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40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B1-6AB4-443E-A683-7E6EF788A5B5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6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0D6D-77AB-4A28-B3DF-722EE98C4F1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7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3F81-0B32-4C99-BDA4-CE4E9FAB0FA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9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BC22-CA56-4A4C-8518-9A902CE31202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57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ADEE-182A-42A6-9B82-E32FC6E34C4C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088E-1929-439E-B954-E4690D7A908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20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35A5-6E35-40E1-9169-369048D30B5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8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ABB1-AAB2-416A-A1CF-CD4CB0A5DB59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71D0-4777-48AE-9480-632F118438BF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18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5AB-24C2-4C23-8037-C55F1816DA83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615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CFA8-D29B-4ACD-A215-6E3323F72CA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53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6144-BDE3-4443-8EEA-5C211C21D0B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90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F67A-9DF4-47DE-A28D-3D65391D0E1A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89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F176-B7A5-4845-A6B1-A1554C1AA07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18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6"/>
            <a:ext cx="10018713" cy="8046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7265"/>
            <a:ext cx="10018713" cy="3124201"/>
          </a:xfr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081ACA-8FD4-4F68-8691-BA06C2418D7E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6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F9F-7715-4C61-86B0-3A51208AF373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319C-543A-4AAA-80A7-CC882FB7F15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47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B036-7C89-4042-8394-D7FD98B9E54A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73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1433-D42D-41E3-B059-D4D21C91BAC8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49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5DC2-D59D-47AB-BE03-4BCEE0E7681E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18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0897-87E1-4341-B610-B421BC99E999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50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F3F3-D291-4823-B9B8-ECC0A9DB19F0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45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C51A-7B53-4DEC-9BA4-75ABAAD3C05B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71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8279-6B52-40AF-A40B-8396E26256F9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6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F9A2-AEA5-4909-9DD5-E975D4B7966F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7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E618-32AF-4DDB-BF64-1CB01B689CBA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09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AA6-FC34-4F11-BC80-E7A74C26614C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54070-1BB1-496A-83F4-FB20902DF5B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3" r:id="rId1"/>
    <p:sldLayoutId id="2147491664" r:id="rId2"/>
    <p:sldLayoutId id="2147491665" r:id="rId3"/>
    <p:sldLayoutId id="2147491666" r:id="rId4"/>
    <p:sldLayoutId id="2147491667" r:id="rId5"/>
    <p:sldLayoutId id="2147491668" r:id="rId6"/>
    <p:sldLayoutId id="2147491669" r:id="rId7"/>
    <p:sldLayoutId id="2147491670" r:id="rId8"/>
    <p:sldLayoutId id="2147491671" r:id="rId9"/>
    <p:sldLayoutId id="2147491672" r:id="rId10"/>
    <p:sldLayoutId id="2147491673" r:id="rId11"/>
    <p:sldLayoutId id="2147491674" r:id="rId12"/>
    <p:sldLayoutId id="2147491675" r:id="rId13"/>
    <p:sldLayoutId id="2147491676" r:id="rId14"/>
    <p:sldLayoutId id="2147491677" r:id="rId15"/>
    <p:sldLayoutId id="2147491678" r:id="rId16"/>
    <p:sldLayoutId id="214749167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54070-1BB1-496A-83F4-FB20902DF5B7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81" r:id="rId1"/>
    <p:sldLayoutId id="2147491682" r:id="rId2"/>
    <p:sldLayoutId id="2147491683" r:id="rId3"/>
    <p:sldLayoutId id="2147491684" r:id="rId4"/>
    <p:sldLayoutId id="2147491685" r:id="rId5"/>
    <p:sldLayoutId id="2147491686" r:id="rId6"/>
    <p:sldLayoutId id="2147491687" r:id="rId7"/>
    <p:sldLayoutId id="2147491688" r:id="rId8"/>
    <p:sldLayoutId id="2147491689" r:id="rId9"/>
    <p:sldLayoutId id="2147491690" r:id="rId10"/>
    <p:sldLayoutId id="2147491691" r:id="rId11"/>
    <p:sldLayoutId id="2147491692" r:id="rId12"/>
    <p:sldLayoutId id="2147491693" r:id="rId13"/>
    <p:sldLayoutId id="2147491694" r:id="rId14"/>
    <p:sldLayoutId id="2147491695" r:id="rId15"/>
    <p:sldLayoutId id="2147491696" r:id="rId16"/>
    <p:sldLayoutId id="214749169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C8A05E-DEFF-4997-8F7C-25982A9F8913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9212" y="649385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99" r:id="rId1"/>
    <p:sldLayoutId id="2147491700" r:id="rId2"/>
    <p:sldLayoutId id="2147491701" r:id="rId3"/>
    <p:sldLayoutId id="2147491702" r:id="rId4"/>
    <p:sldLayoutId id="2147491703" r:id="rId5"/>
    <p:sldLayoutId id="2147491704" r:id="rId6"/>
    <p:sldLayoutId id="2147491705" r:id="rId7"/>
    <p:sldLayoutId id="2147491706" r:id="rId8"/>
    <p:sldLayoutId id="2147491707" r:id="rId9"/>
    <p:sldLayoutId id="2147491708" r:id="rId10"/>
    <p:sldLayoutId id="2147491709" r:id="rId11"/>
    <p:sldLayoutId id="2147491710" r:id="rId12"/>
    <p:sldLayoutId id="2147491711" r:id="rId13"/>
    <p:sldLayoutId id="2147491712" r:id="rId14"/>
    <p:sldLayoutId id="2147491713" r:id="rId15"/>
    <p:sldLayoutId id="2147491714" r:id="rId16"/>
    <p:sldLayoutId id="214749171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8E1C11-BE54-4BE2-BFFE-0B20BD6407B1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17" r:id="rId1"/>
    <p:sldLayoutId id="2147491718" r:id="rId2"/>
    <p:sldLayoutId id="2147491719" r:id="rId3"/>
    <p:sldLayoutId id="2147491720" r:id="rId4"/>
    <p:sldLayoutId id="2147491721" r:id="rId5"/>
    <p:sldLayoutId id="2147491722" r:id="rId6"/>
    <p:sldLayoutId id="2147491723" r:id="rId7"/>
    <p:sldLayoutId id="2147491724" r:id="rId8"/>
    <p:sldLayoutId id="2147491725" r:id="rId9"/>
    <p:sldLayoutId id="2147491726" r:id="rId10"/>
    <p:sldLayoutId id="2147491727" r:id="rId11"/>
    <p:sldLayoutId id="2147491728" r:id="rId12"/>
    <p:sldLayoutId id="2147491729" r:id="rId13"/>
    <p:sldLayoutId id="2147491730" r:id="rId14"/>
    <p:sldLayoutId id="2147491731" r:id="rId15"/>
    <p:sldLayoutId id="2147491732" r:id="rId16"/>
    <p:sldLayoutId id="2147491733" r:id="rId17"/>
    <p:sldLayoutId id="214749173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1EC3BC-E70F-4E63-BB9E-8B9779C3FE8C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36" r:id="rId1"/>
    <p:sldLayoutId id="2147491737" r:id="rId2"/>
    <p:sldLayoutId id="2147491738" r:id="rId3"/>
    <p:sldLayoutId id="2147491739" r:id="rId4"/>
    <p:sldLayoutId id="2147491740" r:id="rId5"/>
    <p:sldLayoutId id="2147491741" r:id="rId6"/>
    <p:sldLayoutId id="2147491742" r:id="rId7"/>
    <p:sldLayoutId id="2147491743" r:id="rId8"/>
    <p:sldLayoutId id="2147491744" r:id="rId9"/>
    <p:sldLayoutId id="2147491745" r:id="rId10"/>
    <p:sldLayoutId id="2147491746" r:id="rId11"/>
    <p:sldLayoutId id="2147491747" r:id="rId12"/>
    <p:sldLayoutId id="2147491748" r:id="rId13"/>
    <p:sldLayoutId id="2147491749" r:id="rId14"/>
    <p:sldLayoutId id="2147491750" r:id="rId15"/>
    <p:sldLayoutId id="2147491751" r:id="rId16"/>
    <p:sldLayoutId id="214749175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0A8F7C-160F-40DC-A5F5-A5B97E418350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54" r:id="rId1"/>
    <p:sldLayoutId id="2147491755" r:id="rId2"/>
    <p:sldLayoutId id="2147491756" r:id="rId3"/>
    <p:sldLayoutId id="2147491757" r:id="rId4"/>
    <p:sldLayoutId id="2147491758" r:id="rId5"/>
    <p:sldLayoutId id="2147491759" r:id="rId6"/>
    <p:sldLayoutId id="2147491760" r:id="rId7"/>
    <p:sldLayoutId id="2147491761" r:id="rId8"/>
    <p:sldLayoutId id="2147491762" r:id="rId9"/>
    <p:sldLayoutId id="2147491763" r:id="rId10"/>
    <p:sldLayoutId id="2147491764" r:id="rId11"/>
    <p:sldLayoutId id="2147491765" r:id="rId12"/>
    <p:sldLayoutId id="2147491766" r:id="rId13"/>
    <p:sldLayoutId id="2147491767" r:id="rId14"/>
    <p:sldLayoutId id="2147491768" r:id="rId15"/>
    <p:sldLayoutId id="2147491769" r:id="rId16"/>
    <p:sldLayoutId id="214749177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78D652-5CE5-4423-9364-562D8EB8F741}" type="datetime1">
              <a:rPr lang="en-US" smtClean="0">
                <a:solidFill>
                  <a:prstClr val="black"/>
                </a:solidFill>
              </a:rPr>
              <a:t>10/13/2014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2" r:id="rId1"/>
    <p:sldLayoutId id="2147491773" r:id="rId2"/>
    <p:sldLayoutId id="2147491774" r:id="rId3"/>
    <p:sldLayoutId id="2147491775" r:id="rId4"/>
    <p:sldLayoutId id="2147491776" r:id="rId5"/>
    <p:sldLayoutId id="2147491777" r:id="rId6"/>
    <p:sldLayoutId id="2147491778" r:id="rId7"/>
    <p:sldLayoutId id="2147491779" r:id="rId8"/>
    <p:sldLayoutId id="2147491780" r:id="rId9"/>
    <p:sldLayoutId id="2147491781" r:id="rId10"/>
    <p:sldLayoutId id="2147491782" r:id="rId11"/>
    <p:sldLayoutId id="2147491783" r:id="rId12"/>
    <p:sldLayoutId id="2147491784" r:id="rId13"/>
    <p:sldLayoutId id="2147491785" r:id="rId14"/>
    <p:sldLayoutId id="2147491786" r:id="rId15"/>
    <p:sldLayoutId id="2147491787" r:id="rId16"/>
    <p:sldLayoutId id="214749178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D0A4DD-8A2D-41CA-8A47-01E7AD6A0994}" type="datetime1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90" r:id="rId1"/>
    <p:sldLayoutId id="2147491791" r:id="rId2"/>
    <p:sldLayoutId id="2147491792" r:id="rId3"/>
    <p:sldLayoutId id="2147491793" r:id="rId4"/>
    <p:sldLayoutId id="2147491794" r:id="rId5"/>
    <p:sldLayoutId id="2147491795" r:id="rId6"/>
    <p:sldLayoutId id="2147491796" r:id="rId7"/>
    <p:sldLayoutId id="2147491797" r:id="rId8"/>
    <p:sldLayoutId id="2147491798" r:id="rId9"/>
    <p:sldLayoutId id="2147491799" r:id="rId10"/>
    <p:sldLayoutId id="2147491800" r:id="rId11"/>
    <p:sldLayoutId id="2147491801" r:id="rId12"/>
    <p:sldLayoutId id="2147491802" r:id="rId13"/>
    <p:sldLayoutId id="2147491803" r:id="rId14"/>
    <p:sldLayoutId id="2147491804" r:id="rId15"/>
    <p:sldLayoutId id="2147491805" r:id="rId16"/>
    <p:sldLayoutId id="214749180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3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1.jp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0.png"/><Relationship Id="rId7" Type="http://schemas.openxmlformats.org/officeDocument/2006/relationships/image" Target="NULL"/><Relationship Id="rId12" Type="http://schemas.openxmlformats.org/officeDocument/2006/relationships/image" Target="../media/image31.png"/><Relationship Id="rId17" Type="http://schemas.openxmlformats.org/officeDocument/2006/relationships/image" Target="NULL"/><Relationship Id="rId2" Type="http://schemas.openxmlformats.org/officeDocument/2006/relationships/notesSlide" Target="../notesSlides/notesSlide30.xml"/><Relationship Id="rId16" Type="http://schemas.openxmlformats.org/officeDocument/2006/relationships/image" Target="NULL"/><Relationship Id="rId1" Type="http://schemas.openxmlformats.org/officeDocument/2006/relationships/slideLayout" Target="../slideLayouts/slideLayout71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1.em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0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5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master.com/#8912tac/=u0y0i3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alitynylonrope.com/" TargetMode="External"/><Relationship Id="rId4" Type="http://schemas.openxmlformats.org/officeDocument/2006/relationships/hyperlink" Target="http://www.us-rope-cable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20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00.png"/><Relationship Id="rId5" Type="http://schemas.openxmlformats.org/officeDocument/2006/relationships/image" Target="NULL"/><Relationship Id="rId10" Type="http://schemas.openxmlformats.org/officeDocument/2006/relationships/image" Target="../media/image191.png"/><Relationship Id="rId4" Type="http://schemas.openxmlformats.org/officeDocument/2006/relationships/image" Target="NULL"/><Relationship Id="rId9" Type="http://schemas.openxmlformats.org/officeDocument/2006/relationships/image" Target="../media/image160.png"/><Relationship Id="rId1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5.jpeg"/><Relationship Id="rId7" Type="http://schemas.openxmlformats.org/officeDocument/2006/relationships/image" Target="NUL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27361" y="910297"/>
            <a:ext cx="3467617" cy="1200329"/>
          </a:xfrm>
          <a:prstGeom prst="rect">
            <a:avLst/>
          </a:prstGeom>
          <a:noFill/>
          <a:effectLst>
            <a:outerShdw blurRad="114300" dist="38100" sx="134000" sy="1340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>
                    <a:schemeClr val="accent1">
                      <a:alpha val="40000"/>
                    </a:schemeClr>
                  </a:glow>
                  <a:outerShdw blurRad="88900" dist="101600" dir="18660000" sx="113000" sy="113000" algn="l" rotWithShape="0">
                    <a:schemeClr val="tx1">
                      <a:alpha val="0"/>
                    </a:scheme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RACER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>
                  <a:schemeClr val="accent1">
                    <a:alpha val="40000"/>
                  </a:schemeClr>
                </a:glow>
                <a:outerShdw blurRad="88900" dist="101600" dir="18660000" sx="113000" sy="113000" algn="l" rotWithShape="0">
                  <a:schemeClr val="tx1">
                    <a:alpha val="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410" y="2116705"/>
            <a:ext cx="8574622" cy="781396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RAppelling 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 Exploration 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Rover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9235" y="2910998"/>
            <a:ext cx="6156356" cy="1050881"/>
          </a:xfrm>
        </p:spPr>
        <p:txBody>
          <a:bodyPr>
            <a:noAutofit/>
          </a:bodyPr>
          <a:lstStyle/>
          <a:p>
            <a:pPr algn="just"/>
            <a:r>
              <a:rPr lang="en-US" b="1" u="sng" dirty="0">
                <a:latin typeface="Times New Roman"/>
                <a:cs typeface="Times New Roman"/>
              </a:rPr>
              <a:t>Team</a:t>
            </a:r>
            <a:r>
              <a:rPr lang="en-US" dirty="0">
                <a:latin typeface="Times New Roman"/>
                <a:cs typeface="Times New Roman"/>
              </a:rPr>
              <a:t>: Thomas Green, Michael Hanson, Nicole Harris, Hunter Hoopes, Dustin Larsen, Gregory McQuie, James Penrod, John Russo, Casey Zahorik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85097" y="3958000"/>
            <a:ext cx="3692108" cy="429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latin typeface="Times New Roman"/>
                <a:cs typeface="Times New Roman"/>
              </a:rPr>
              <a:t>Customer</a:t>
            </a:r>
            <a:r>
              <a:rPr lang="en-US" dirty="0">
                <a:latin typeface="Times New Roman"/>
                <a:cs typeface="Times New Roman"/>
              </a:rPr>
              <a:t>: Barbara Streiffert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85097" y="4386547"/>
            <a:ext cx="2962947" cy="429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latin typeface="Times New Roman"/>
                <a:cs typeface="Times New Roman"/>
              </a:rPr>
              <a:t>Advisor</a:t>
            </a:r>
            <a:r>
              <a:rPr lang="en-US" dirty="0">
                <a:latin typeface="Times New Roman"/>
                <a:cs typeface="Times New Roman"/>
              </a:rPr>
              <a:t>: James Nabity</a:t>
            </a:r>
          </a:p>
        </p:txBody>
      </p:sp>
    </p:spTree>
    <p:extLst>
      <p:ext uri="{BB962C8B-B14F-4D97-AF65-F5344CB8AC3E}">
        <p14:creationId xmlns:p14="http://schemas.microsoft.com/office/powerpoint/2010/main" val="11841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768" y="7030"/>
            <a:ext cx="10018713" cy="80467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CONOPS – Return Stage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CONOPS 6 Stage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603" y="704490"/>
            <a:ext cx="7053635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010" y="-13810"/>
            <a:ext cx="10018712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FUNCTIONAL BLOCK DIAGRAM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 descr="JPL Rover FBD - New Pag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7930" y="400324"/>
            <a:ext cx="9007612" cy="5584825"/>
          </a:xfrm>
        </p:spPr>
      </p:pic>
    </p:spTree>
    <p:extLst>
      <p:ext uri="{BB962C8B-B14F-4D97-AF65-F5344CB8AC3E}">
        <p14:creationId xmlns:p14="http://schemas.microsoft.com/office/powerpoint/2010/main" val="7136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95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b="1" i="1" dirty="0">
                <a:solidFill>
                  <a:srgbClr val="FCB8B8"/>
                </a:solidFill>
                <a:latin typeface="Arial" charset="0"/>
                <a:cs typeface="Arial" charset="0"/>
              </a:rPr>
              <a:t>  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47713"/>
              </p:ext>
            </p:extLst>
          </p:nvPr>
        </p:nvGraphicFramePr>
        <p:xfrm>
          <a:off x="1448895" y="1572258"/>
          <a:ext cx="10576329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978">
                  <a:extLst>
                    <a:ext uri="{9D8B030D-6E8A-4147-A177-3AD203B41FA5}">
                      <a16:colId xmlns:a16="http://schemas.microsoft.com/office/drawing/2014/main" xmlns="" val="295341614"/>
                    </a:ext>
                  </a:extLst>
                </a:gridCol>
                <a:gridCol w="5126578">
                  <a:extLst>
                    <a:ext uri="{9D8B030D-6E8A-4147-A177-3AD203B41FA5}">
                      <a16:colId xmlns:a16="http://schemas.microsoft.com/office/drawing/2014/main" xmlns="" val="4038962120"/>
                    </a:ext>
                  </a:extLst>
                </a:gridCol>
                <a:gridCol w="2383773">
                  <a:extLst>
                    <a:ext uri="{9D8B030D-6E8A-4147-A177-3AD203B41FA5}">
                      <a16:colId xmlns:a16="http://schemas.microsoft.com/office/drawing/2014/main" xmlns="" val="2264382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Requirement Number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&amp; Validation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267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DR.1.1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fit within the TREADS CR bay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01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DR.1.1.1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have length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width no greater than 0.483 x 0.483 m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205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DR.1.1.2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have a mass of no more than 9.8 kg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269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DR.1.2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un-dock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dock with the TREADS MR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8015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DR.1.2.1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re-dock with the MR after completing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mission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840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DR.1.2.2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exit/enter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MR bay within a +/- 4.3 degree area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Undocking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docking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72304359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48895" y="632142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Major Design Requirements from FR.1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69075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FR.1: The CR shall use TREADS as the MR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61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00490"/>
              </p:ext>
            </p:extLst>
          </p:nvPr>
        </p:nvGraphicFramePr>
        <p:xfrm>
          <a:off x="1444160" y="1404403"/>
          <a:ext cx="10581063" cy="438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65">
                  <a:extLst>
                    <a:ext uri="{9D8B030D-6E8A-4147-A177-3AD203B41FA5}">
                      <a16:colId xmlns:a16="http://schemas.microsoft.com/office/drawing/2014/main" xmlns="" val="706429682"/>
                    </a:ext>
                  </a:extLst>
                </a:gridCol>
                <a:gridCol w="6135507">
                  <a:extLst>
                    <a:ext uri="{9D8B030D-6E8A-4147-A177-3AD203B41FA5}">
                      <a16:colId xmlns:a16="http://schemas.microsoft.com/office/drawing/2014/main" xmlns="" val="1340870013"/>
                    </a:ext>
                  </a:extLst>
                </a:gridCol>
                <a:gridCol w="2244791">
                  <a:extLst>
                    <a:ext uri="{9D8B030D-6E8A-4147-A177-3AD203B41FA5}">
                      <a16:colId xmlns:a16="http://schemas.microsoft.com/office/drawing/2014/main" xmlns="" val="1673006298"/>
                    </a:ext>
                  </a:extLst>
                </a:gridCol>
              </a:tblGrid>
              <a:tr h="4776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Requirement Number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&amp; Validation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566274"/>
                  </a:ext>
                </a:extLst>
              </a:tr>
              <a:tr h="5639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shall receive commands from the GS via the MR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Comm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7224313"/>
                  </a:ext>
                </a:extLst>
              </a:tr>
              <a:tr h="3611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DR.2.1.1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receive rappelling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commands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46481934"/>
                  </a:ext>
                </a:extLst>
              </a:tr>
              <a:tr h="3611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DR.2.1.2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receive commands to move a specific distance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398629"/>
                  </a:ext>
                </a:extLst>
              </a:tr>
              <a:tr h="3611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DR.2.1.3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receive picture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taking commands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8916535"/>
                  </a:ext>
                </a:extLst>
              </a:tr>
              <a:tr h="3611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DR.2.1.4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receive commands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turn on/off light source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7279034"/>
                  </a:ext>
                </a:extLst>
              </a:tr>
              <a:tr h="5639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DR.2.1.5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transmit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to the GS using the MR as a relay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8283764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DR.2.1.6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receive “transmission received” acknowledgements from the GS via the MR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Comm Drop-Outs</a:t>
                      </a:r>
                      <a:endParaRPr lang="en-US" sz="11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25774079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DR.2.2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be able to detect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communication with the MR is not available if “transmission received” acknowledgements are not received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Comm Drop-Outs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8155536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DR.2.2.1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retrace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previous driving steps until communications are reestablished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– Comm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Drop-Outs</a:t>
                      </a: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45150268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44160" y="625931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Major Design Requirements from FR.2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4159" y="1017140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FR.2: The CR shall communicate with the GS via the MR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284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234453"/>
                  </p:ext>
                </p:extLst>
              </p:nvPr>
            </p:nvGraphicFramePr>
            <p:xfrm>
              <a:off x="1430283" y="1555632"/>
              <a:ext cx="10577687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6371">
                      <a:extLst>
                        <a:ext uri="{9D8B030D-6E8A-4147-A177-3AD203B41FA5}">
                          <a16:colId xmlns:a16="http://schemas.microsoft.com/office/drawing/2014/main" xmlns="" val="3389947670"/>
                        </a:ext>
                      </a:extLst>
                    </a:gridCol>
                    <a:gridCol w="5127237">
                      <a:extLst>
                        <a:ext uri="{9D8B030D-6E8A-4147-A177-3AD203B41FA5}">
                          <a16:colId xmlns:a16="http://schemas.microsoft.com/office/drawing/2014/main" xmlns="" val="461926252"/>
                        </a:ext>
                      </a:extLst>
                    </a:gridCol>
                    <a:gridCol w="2384079">
                      <a:extLst>
                        <a:ext uri="{9D8B030D-6E8A-4147-A177-3AD203B41FA5}">
                          <a16:colId xmlns:a16="http://schemas.microsoft.com/office/drawing/2014/main" xmlns="" val="41485745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2195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DR.3.1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rappel slopes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90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inclination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Rappelling &amp; Demonstration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08142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DR.3.1.1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rappel to</a:t>
                          </a:r>
                          <a:r>
                            <a:rPr lang="en-US" sz="12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maximum depth of 5m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</a:t>
                          </a:r>
                          <a:r>
                            <a:rPr lang="en-US" sz="12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Rappelling, Inspection, Demonstration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449215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DR.3.2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 able to transition from rappelling to travelling horizontally and vice versa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Rappelling &amp; Demonstration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30771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traverse a distance of up to 5m horizontally from the rappel touchdown point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Exploration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28867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DR.3.3.1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traverse a floor with small rocks no larger than 3cm in diameter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Exploration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9620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DR.3.3.2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go to a location of interest as commanded by the GS via the MR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- Exploration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300048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234453"/>
                  </p:ext>
                </p:extLst>
              </p:nvPr>
            </p:nvGraphicFramePr>
            <p:xfrm>
              <a:off x="1430283" y="1555632"/>
              <a:ext cx="10577687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63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89947670"/>
                        </a:ext>
                      </a:extLst>
                    </a:gridCol>
                    <a:gridCol w="5127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61926252"/>
                        </a:ext>
                      </a:extLst>
                    </a:gridCol>
                    <a:gridCol w="23840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4857450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2195421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DR.3.1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9929" t="-115789" r="-46492" b="-4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Rappelling &amp; Demonstration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081421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DR.3.1.1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rappel to</a:t>
                          </a:r>
                          <a:r>
                            <a:rPr lang="en-US" sz="12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maximum depth of 5m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</a:t>
                          </a:r>
                          <a:r>
                            <a:rPr lang="en-US" sz="12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– Rappelling, Inspection, Demonstration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4492152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DR.3.2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 able to transition from rappelling to travelling horizontally and vice versa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Rappelling &amp; Demonstration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307719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traverse a distance of up to 5m horizontally from the rappel touchdown point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Exploration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228867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DR.3.3.1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traverse a floor with small rocks no larger than 3cm in diameter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Exploration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6962047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DR.3.3.2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go to a location of interest as commanded by the GS via the MR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- Exploration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300048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430283" y="632142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Design Requirements from FR.3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35823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FR.3: The CR shall explore a cave/pipe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69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92653"/>
                  </p:ext>
                </p:extLst>
              </p:nvPr>
            </p:nvGraphicFramePr>
            <p:xfrm>
              <a:off x="1427068" y="1588887"/>
              <a:ext cx="1058090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939">
                      <a:extLst>
                        <a:ext uri="{9D8B030D-6E8A-4147-A177-3AD203B41FA5}">
                          <a16:colId xmlns:a16="http://schemas.microsoft.com/office/drawing/2014/main" xmlns="" val="1515553164"/>
                        </a:ext>
                      </a:extLst>
                    </a:gridCol>
                    <a:gridCol w="5057957">
                      <a:extLst>
                        <a:ext uri="{9D8B030D-6E8A-4147-A177-3AD203B41FA5}">
                          <a16:colId xmlns:a16="http://schemas.microsoft.com/office/drawing/2014/main" xmlns="" val="1309951848"/>
                        </a:ext>
                      </a:extLst>
                    </a:gridCol>
                    <a:gridCol w="2498006">
                      <a:extLst>
                        <a:ext uri="{9D8B030D-6E8A-4147-A177-3AD203B41FA5}">
                          <a16:colId xmlns:a16="http://schemas.microsoft.com/office/drawing/2014/main" xmlns="" val="400153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54699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know its depth and distance travelled from the MR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 if DR.4.1.1</a:t>
                          </a:r>
                          <a:r>
                            <a:rPr lang="en-US" sz="160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DR.4.1.2 are met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06718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DR.4.1.1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know its depth within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cm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11717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DR.4.1.2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know its distance travelled</a:t>
                          </a:r>
                          <a:r>
                            <a:rPr lang="en-US" sz="20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within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cm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23441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DR.4.2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send position information to the GS via the MR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- Communication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1089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92653"/>
                  </p:ext>
                </p:extLst>
              </p:nvPr>
            </p:nvGraphicFramePr>
            <p:xfrm>
              <a:off x="1427068" y="1588887"/>
              <a:ext cx="1058090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49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15553164"/>
                        </a:ext>
                      </a:extLst>
                    </a:gridCol>
                    <a:gridCol w="50579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09951848"/>
                        </a:ext>
                      </a:extLst>
                    </a:gridCol>
                    <a:gridCol w="249800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015335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5469961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know its depth and distance travelled from the MR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 if DR.4.1.1</a:t>
                          </a:r>
                          <a:r>
                            <a:rPr lang="en-US" sz="160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&amp; DR.4.1.2 are met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067189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DR.4.1.1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9759" t="-178261" r="-49398" b="-19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1171725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DR.4.1.2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9759" t="-278261" r="-49398" b="-9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234411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DR.4.2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send position information to the GS via the MR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- Communication</a:t>
                          </a:r>
                          <a:endParaRPr lang="en-US" sz="16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108967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427068" y="632142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Design Requirements from FR.4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35823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FR.4: The CR shall contain a positioning system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70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309505"/>
                  </p:ext>
                </p:extLst>
              </p:nvPr>
            </p:nvGraphicFramePr>
            <p:xfrm>
              <a:off x="1463617" y="1581468"/>
              <a:ext cx="10561606" cy="4194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710">
                      <a:extLst>
                        <a:ext uri="{9D8B030D-6E8A-4147-A177-3AD203B41FA5}">
                          <a16:colId xmlns:a16="http://schemas.microsoft.com/office/drawing/2014/main" xmlns="" val="2571552561"/>
                        </a:ext>
                      </a:extLst>
                    </a:gridCol>
                    <a:gridCol w="5119442">
                      <a:extLst>
                        <a:ext uri="{9D8B030D-6E8A-4147-A177-3AD203B41FA5}">
                          <a16:colId xmlns:a16="http://schemas.microsoft.com/office/drawing/2014/main" xmlns="" val="16710298"/>
                        </a:ext>
                      </a:extLst>
                    </a:gridCol>
                    <a:gridCol w="2380454">
                      <a:extLst>
                        <a:ext uri="{9D8B030D-6E8A-4147-A177-3AD203B41FA5}">
                          <a16:colId xmlns:a16="http://schemas.microsoft.com/office/drawing/2014/main" xmlns="" val="258490243"/>
                        </a:ext>
                      </a:extLst>
                    </a:gridCol>
                  </a:tblGrid>
                  <a:tr h="43742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88410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DR.5.1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imaging system shall record images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32129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DR.5.2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shall be able to resolve objects of a 10 cm diameter at 5m distance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58267465"/>
                      </a:ext>
                    </a:extLst>
                  </a:tr>
                  <a:tr h="572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DR.5.2.1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imaging system shall have a minimum resolution of 200x200 pixels</a:t>
                          </a:r>
                          <a:r>
                            <a:rPr lang="en-US" sz="1200" b="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for a 54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x54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FOV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Inspection</a:t>
                          </a:r>
                          <a:endParaRPr lang="en-US" sz="14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66156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DR.5.3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take photos within an azimuthal angular FOV of 180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Demonstration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06096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DR.5.4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take photos within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 elevational angular FOV of 90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°</m:t>
                              </m:r>
                            </m:oMath>
                          </a14:m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Demonstration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96468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DR.5.5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imaging system light source shall provide a minimum 100 fc illumination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th</a:t>
                          </a: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 POI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17751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DR.5.6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store at least 5 images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Inspection &amp; Demonstration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42365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DR.5.7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transmit images to the GS via the MR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2067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309505"/>
                  </p:ext>
                </p:extLst>
              </p:nvPr>
            </p:nvGraphicFramePr>
            <p:xfrm>
              <a:off x="1463617" y="1581468"/>
              <a:ext cx="10561606" cy="4194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71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1552561"/>
                        </a:ext>
                      </a:extLst>
                    </a:gridCol>
                    <a:gridCol w="51194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710298"/>
                        </a:ext>
                      </a:extLst>
                    </a:gridCol>
                    <a:gridCol w="238045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8490243"/>
                        </a:ext>
                      </a:extLst>
                    </a:gridCol>
                  </a:tblGrid>
                  <a:tr h="43742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Design Requirement Number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Verification &amp; Validation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88410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DR.5.1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imaging system shall record images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3212989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DR.5.2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shall be able to resolve objects of a 10 cm diameter at 5m distance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558267465"/>
                      </a:ext>
                    </a:extLst>
                  </a:tr>
                  <a:tr h="5720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DR.5.2.1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9762" t="-231915" r="-46548" b="-4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Inspection</a:t>
                          </a:r>
                          <a:endParaRPr lang="en-US" sz="14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6615664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DR.5.3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9762" t="-367059" r="-46548" b="-34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Demonstration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060961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DR.5.4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9762" t="-467059" r="-46548" b="-24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Demonstration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964687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DR.5.5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imaging system light source shall provide a minimum 100 fc illumination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th</a:t>
                          </a:r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 POI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Low-Light Imaging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17751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DR.5.6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store at least 5 images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Inspection &amp; Demonstration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423656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DR.5.7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CR shall be able to transmit images to the GS via the MR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Testing – Communication</a:t>
                          </a:r>
                          <a:endParaRPr lang="en-US" sz="1200" b="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2067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480870" y="608105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Design Requirements from FR.5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35823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FR.5: The CR shall capture photographic images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1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15047"/>
              </p:ext>
            </p:extLst>
          </p:nvPr>
        </p:nvGraphicFramePr>
        <p:xfrm>
          <a:off x="1504191" y="1579942"/>
          <a:ext cx="1050377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946">
                  <a:extLst>
                    <a:ext uri="{9D8B030D-6E8A-4147-A177-3AD203B41FA5}">
                      <a16:colId xmlns:a16="http://schemas.microsoft.com/office/drawing/2014/main" xmlns="" val="321607025"/>
                    </a:ext>
                  </a:extLst>
                </a:gridCol>
                <a:gridCol w="5091412">
                  <a:extLst>
                    <a:ext uri="{9D8B030D-6E8A-4147-A177-3AD203B41FA5}">
                      <a16:colId xmlns:a16="http://schemas.microsoft.com/office/drawing/2014/main" xmlns="" val="914562790"/>
                    </a:ext>
                  </a:extLst>
                </a:gridCol>
                <a:gridCol w="2367421">
                  <a:extLst>
                    <a:ext uri="{9D8B030D-6E8A-4147-A177-3AD203B41FA5}">
                      <a16:colId xmlns:a16="http://schemas.microsoft.com/office/drawing/2014/main" xmlns="" val="118093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Requirement Number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&amp; Validation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45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DR.6.1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 system shall provide enough power for the CR to complete its mission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&amp;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839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DR.6.2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auxiliary MR power system shall provide enough power for the comm relay system as well as the rappelling system to operate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needed in the CR’s mission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&amp; Analysis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173239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04191" y="614889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Major Design Requirements from FR.6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35823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FR.6: The CR and MR systems shall contain their own electrical power sources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191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REQUIREMENTS FLOW-DOWN</a:t>
            </a:r>
            <a:r>
              <a:rPr lang="en-US" dirty="0">
                <a:latin typeface="Arial" charset="0"/>
                <a:cs typeface="Arial" charset="0"/>
              </a:rPr>
              <a:t> 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04353"/>
              </p:ext>
            </p:extLst>
          </p:nvPr>
        </p:nvGraphicFramePr>
        <p:xfrm>
          <a:off x="1504191" y="1579942"/>
          <a:ext cx="1050377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946">
                  <a:extLst>
                    <a:ext uri="{9D8B030D-6E8A-4147-A177-3AD203B41FA5}">
                      <a16:colId xmlns:a16="http://schemas.microsoft.com/office/drawing/2014/main" xmlns="" val="321607025"/>
                    </a:ext>
                  </a:extLst>
                </a:gridCol>
                <a:gridCol w="5091412">
                  <a:extLst>
                    <a:ext uri="{9D8B030D-6E8A-4147-A177-3AD203B41FA5}">
                      <a16:colId xmlns:a16="http://schemas.microsoft.com/office/drawing/2014/main" xmlns="" val="914562790"/>
                    </a:ext>
                  </a:extLst>
                </a:gridCol>
                <a:gridCol w="2367421">
                  <a:extLst>
                    <a:ext uri="{9D8B030D-6E8A-4147-A177-3AD203B41FA5}">
                      <a16:colId xmlns:a16="http://schemas.microsoft.com/office/drawing/2014/main" xmlns="" val="118093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Requirement Number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Verification &amp; Validation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45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DR.7.1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CR shall have functions to process commands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defined under FR.2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&amp; Demonstration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8399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DR.7.2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MR communication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relay system shall have functions to relay transmissions between the CR and MR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&amp; Demonstration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3517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DR.7.3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GS shall have functions to accept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 inputs to control the CR using commands as defined under FR. 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&amp; Demonstration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460421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04191" y="614889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atin typeface="Times New Roman"/>
                <a:cs typeface="Times New Roman"/>
              </a:rPr>
              <a:t>Major Design Requirements from FR.7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8894" y="1135823"/>
            <a:ext cx="10018713" cy="5244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FR.7: The CR, MR, and GS systems shall be controlled with software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311" y="-1384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PROCESS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8272711"/>
              </p:ext>
            </p:extLst>
          </p:nvPr>
        </p:nvGraphicFramePr>
        <p:xfrm>
          <a:off x="914400" y="823877"/>
          <a:ext cx="10968869" cy="49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14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591" y="0"/>
            <a:ext cx="10018713" cy="80467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b="1" i="1" dirty="0">
                <a:ln w="10541" cmpd="sng">
                  <a:noFill/>
                  <a:prstDash val="solid"/>
                </a:ln>
                <a:solidFill>
                  <a:srgbClr val="21212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88900" dist="101600" dir="18660000" sx="113000" sy="113000" algn="l" rotWithShape="0">
                    <a:schemeClr val="tx1">
                      <a:alpha val="0"/>
                    </a:schemeClr>
                  </a:outerShdw>
                </a:effectLst>
                <a:ea typeface="Adobe Gothic Std B" panose="020B0800000000000000" pitchFamily="34" charset="-128"/>
              </a:rPr>
              <a:t>PROJECT </a:t>
            </a:r>
            <a:r>
              <a:rPr lang="en-US" b="1" i="1" dirty="0" smtClean="0">
                <a:ln w="10541" cmpd="sng">
                  <a:noFill/>
                  <a:prstDash val="solid"/>
                </a:ln>
                <a:solidFill>
                  <a:srgbClr val="21212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88900" dist="101600" dir="18660000" sx="113000" sy="113000" algn="l" rotWithShape="0">
                    <a:schemeClr val="tx1">
                      <a:alpha val="0"/>
                    </a:schemeClr>
                  </a:outerShdw>
                </a:effectLst>
                <a:ea typeface="Adobe Gothic Std B" panose="020B0800000000000000" pitchFamily="34" charset="-128"/>
              </a:rPr>
              <a:t>DESCRIPTION OUTLINE</a:t>
            </a:r>
            <a:endParaRPr lang="en-US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>
                  <a:schemeClr val="accent1">
                    <a:alpha val="40000"/>
                  </a:schemeClr>
                </a:glow>
                <a:outerShdw blurRad="88900" dist="101600" dir="18660000" sx="113000" sy="113000" algn="l" rotWithShape="0">
                  <a:schemeClr val="tx1">
                    <a:alpha val="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68" y="1032097"/>
            <a:ext cx="5830886" cy="430944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Previous Work</a:t>
            </a:r>
          </a:p>
          <a:p>
            <a:r>
              <a:rPr lang="en-US" sz="2800" b="1" dirty="0" smtClean="0">
                <a:latin typeface="Times New Roman"/>
                <a:cs typeface="Times New Roman"/>
              </a:rPr>
              <a:t>Definitions</a:t>
            </a:r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Project </a:t>
            </a:r>
            <a:r>
              <a:rPr lang="en-US" sz="2800" b="1" dirty="0" smtClean="0">
                <a:latin typeface="Times New Roman"/>
                <a:cs typeface="Times New Roman"/>
              </a:rPr>
              <a:t>Statement</a:t>
            </a:r>
            <a:endParaRPr lang="en-US" sz="2800" b="1" dirty="0">
              <a:latin typeface="Times New Roman"/>
              <a:cs typeface="Times New Roman"/>
            </a:endParaRPr>
          </a:p>
          <a:p>
            <a:r>
              <a:rPr lang="en-US" sz="2800" b="1" dirty="0">
                <a:latin typeface="Times New Roman"/>
                <a:cs typeface="Times New Roman"/>
              </a:rPr>
              <a:t>CONOPS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Functional Block </a:t>
            </a:r>
            <a:r>
              <a:rPr lang="en-US" sz="2800" b="1" dirty="0" smtClean="0">
                <a:latin typeface="Times New Roman"/>
                <a:cs typeface="Times New Roman"/>
              </a:rPr>
              <a:t>Diagram</a:t>
            </a:r>
          </a:p>
          <a:p>
            <a:r>
              <a:rPr lang="en-US" sz="2800" b="1" dirty="0" smtClean="0">
                <a:latin typeface="Times New Roman"/>
                <a:cs typeface="Times New Roman"/>
              </a:rPr>
              <a:t>Requirements </a:t>
            </a:r>
            <a:r>
              <a:rPr lang="en-US" sz="2800" b="1" dirty="0">
                <a:latin typeface="Times New Roman"/>
                <a:cs typeface="Times New Roman"/>
              </a:rPr>
              <a:t>Flow-Down</a:t>
            </a:r>
          </a:p>
          <a:p>
            <a:r>
              <a:rPr lang="en-US" sz="2800" b="1" dirty="0">
                <a:latin typeface="Times New Roman"/>
                <a:cs typeface="Times New Roman"/>
              </a:rPr>
              <a:t>Baseline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311" y="-1384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latin typeface="Arial" charset="0"/>
                <a:cs typeface="Arial" charset="0"/>
              </a:rPr>
              <a:t>DESIGN OPTIONS CONSIDERED</a:t>
            </a:r>
          </a:p>
        </p:txBody>
      </p:sp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60683"/>
              </p:ext>
            </p:extLst>
          </p:nvPr>
        </p:nvGraphicFramePr>
        <p:xfrm>
          <a:off x="8657032" y="956173"/>
          <a:ext cx="2639515" cy="443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515">
                  <a:extLst>
                    <a:ext uri="{9D8B030D-6E8A-4147-A177-3AD203B41FA5}">
                      <a16:colId xmlns:a16="http://schemas.microsoft.com/office/drawing/2014/main" xmlns="" val="1858695557"/>
                    </a:ext>
                  </a:extLst>
                </a:gridCol>
              </a:tblGrid>
              <a:tr h="434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METRICS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7674722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3301964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73426425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63598423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651457374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627839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2225737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072633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612958" y="729623"/>
            <a:ext cx="6593798" cy="4892367"/>
            <a:chOff x="1612958" y="729623"/>
            <a:chExt cx="6593798" cy="4892367"/>
          </a:xfrm>
        </p:grpSpPr>
        <p:pic>
          <p:nvPicPr>
            <p:cNvPr id="7" name="Picture 6" descr="full_flow_down.JPG"/>
            <p:cNvPicPr>
              <a:picLocks noChangeAspect="1"/>
            </p:cNvPicPr>
            <p:nvPr/>
          </p:nvPicPr>
          <p:blipFill>
            <a:blip r:embed="rId4"/>
            <a:srcRect t="-1" b="760"/>
            <a:stretch>
              <a:fillRect/>
            </a:stretch>
          </p:blipFill>
          <p:spPr>
            <a:xfrm>
              <a:off x="1612958" y="729623"/>
              <a:ext cx="6593798" cy="48923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11497" y="849483"/>
              <a:ext cx="182880" cy="1188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7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ACERSystem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38" t="3209" r="1375" b="14094"/>
          <a:stretch/>
        </p:blipFill>
        <p:spPr>
          <a:xfrm>
            <a:off x="2163206" y="803288"/>
            <a:ext cx="8660921" cy="5664739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4311" y="-1384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BASELINE DESIGN OVERVIEW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Trapezoid 7"/>
          <p:cNvSpPr/>
          <p:nvPr/>
        </p:nvSpPr>
        <p:spPr>
          <a:xfrm rot="17426237">
            <a:off x="9022923" y="1199192"/>
            <a:ext cx="1132718" cy="1681120"/>
          </a:xfrm>
          <a:prstGeom prst="trapezoid">
            <a:avLst>
              <a:gd name="adj" fmla="val 277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 rot="933146">
            <a:off x="8659301" y="1697379"/>
            <a:ext cx="1673984" cy="952249"/>
          </a:xfrm>
          <a:prstGeom prst="trapezoid">
            <a:avLst>
              <a:gd name="adj" fmla="val 66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754253">
            <a:off x="9117293" y="185249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071" y="3635657"/>
            <a:ext cx="19022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Rappelling Tether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6"/>
          <p:cNvCxnSpPr>
            <a:stCxn id="11" idx="3"/>
          </p:cNvCxnSpPr>
          <p:nvPr/>
        </p:nvCxnSpPr>
        <p:spPr>
          <a:xfrm flipV="1">
            <a:off x="6868323" y="3778370"/>
            <a:ext cx="360613" cy="26564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56937" y="5616857"/>
            <a:ext cx="19495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4-W Rocker Bogie w/ 2-W Drive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6"/>
          <p:cNvCxnSpPr>
            <a:stCxn id="15" idx="3"/>
          </p:cNvCxnSpPr>
          <p:nvPr/>
        </p:nvCxnSpPr>
        <p:spPr>
          <a:xfrm flipV="1">
            <a:off x="4606507" y="5279369"/>
            <a:ext cx="914399" cy="62987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7218" y="3974211"/>
            <a:ext cx="13892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Fixed Tether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16"/>
          <p:cNvCxnSpPr>
            <a:stCxn id="20" idx="1"/>
          </p:cNvCxnSpPr>
          <p:nvPr/>
        </p:nvCxnSpPr>
        <p:spPr>
          <a:xfrm flipH="1">
            <a:off x="6676845" y="4389710"/>
            <a:ext cx="870373" cy="268554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934225">
            <a:off x="4119573" y="281375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66736" y="1858398"/>
            <a:ext cx="947083" cy="830357"/>
            <a:chOff x="5166736" y="1858398"/>
            <a:chExt cx="947083" cy="830357"/>
          </a:xfrm>
        </p:grpSpPr>
        <p:sp>
          <p:nvSpPr>
            <p:cNvPr id="26" name="Arc 25"/>
            <p:cNvSpPr/>
            <p:nvPr/>
          </p:nvSpPr>
          <p:spPr>
            <a:xfrm rot="1928608">
              <a:off x="5271588" y="2022805"/>
              <a:ext cx="498635" cy="549355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c 26"/>
            <p:cNvSpPr/>
            <p:nvPr/>
          </p:nvSpPr>
          <p:spPr>
            <a:xfrm rot="2429004">
              <a:off x="5166736" y="1908799"/>
              <a:ext cx="777350" cy="729556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c 29"/>
            <p:cNvSpPr/>
            <p:nvPr/>
          </p:nvSpPr>
          <p:spPr>
            <a:xfrm rot="2585403">
              <a:off x="5200848" y="1858398"/>
              <a:ext cx="912971" cy="830357"/>
            </a:xfrm>
            <a:prstGeom prst="arc">
              <a:avLst>
                <a:gd name="adj1" fmla="val 16016152"/>
                <a:gd name="adj2" fmla="val 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 rot="11741799">
            <a:off x="6772065" y="1973571"/>
            <a:ext cx="947083" cy="830357"/>
            <a:chOff x="5166736" y="1858398"/>
            <a:chExt cx="947083" cy="830357"/>
          </a:xfrm>
        </p:grpSpPr>
        <p:sp>
          <p:nvSpPr>
            <p:cNvPr id="33" name="Arc 32"/>
            <p:cNvSpPr/>
            <p:nvPr/>
          </p:nvSpPr>
          <p:spPr>
            <a:xfrm rot="1928608">
              <a:off x="5271588" y="2022805"/>
              <a:ext cx="498635" cy="549355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2429004">
              <a:off x="5166736" y="1908799"/>
              <a:ext cx="777350" cy="729556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2585403">
              <a:off x="5200848" y="1858398"/>
              <a:ext cx="912971" cy="830357"/>
            </a:xfrm>
            <a:prstGeom prst="arc">
              <a:avLst>
                <a:gd name="adj1" fmla="val 16016152"/>
                <a:gd name="adj2" fmla="val 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 rot="3553862">
            <a:off x="3813632" y="3355249"/>
            <a:ext cx="947083" cy="830357"/>
            <a:chOff x="5166736" y="1858398"/>
            <a:chExt cx="947083" cy="830357"/>
          </a:xfrm>
        </p:grpSpPr>
        <p:sp>
          <p:nvSpPr>
            <p:cNvPr id="38" name="Arc 37"/>
            <p:cNvSpPr/>
            <p:nvPr/>
          </p:nvSpPr>
          <p:spPr>
            <a:xfrm rot="1928608">
              <a:off x="5271588" y="2022805"/>
              <a:ext cx="498635" cy="549355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c 38"/>
            <p:cNvSpPr/>
            <p:nvPr/>
          </p:nvSpPr>
          <p:spPr>
            <a:xfrm rot="2429004">
              <a:off x="5166736" y="1908799"/>
              <a:ext cx="777350" cy="729556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/>
            <p:cNvSpPr/>
            <p:nvPr/>
          </p:nvSpPr>
          <p:spPr>
            <a:xfrm rot="2585403">
              <a:off x="5200848" y="1858398"/>
              <a:ext cx="912971" cy="830357"/>
            </a:xfrm>
            <a:prstGeom prst="arc">
              <a:avLst>
                <a:gd name="adj1" fmla="val 16016152"/>
                <a:gd name="adj2" fmla="val 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13239306">
            <a:off x="5112269" y="4383630"/>
            <a:ext cx="947083" cy="830357"/>
            <a:chOff x="5166736" y="1858398"/>
            <a:chExt cx="947083" cy="830357"/>
          </a:xfrm>
        </p:grpSpPr>
        <p:sp>
          <p:nvSpPr>
            <p:cNvPr id="42" name="Arc 41"/>
            <p:cNvSpPr/>
            <p:nvPr/>
          </p:nvSpPr>
          <p:spPr>
            <a:xfrm rot="1928608">
              <a:off x="5271588" y="2022805"/>
              <a:ext cx="498635" cy="549355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 rot="2429004">
              <a:off x="5166736" y="1908799"/>
              <a:ext cx="777350" cy="729556"/>
            </a:xfrm>
            <a:prstGeom prst="arc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2585403">
              <a:off x="5200848" y="1858398"/>
              <a:ext cx="912971" cy="830357"/>
            </a:xfrm>
            <a:prstGeom prst="arc">
              <a:avLst>
                <a:gd name="adj1" fmla="val 16016152"/>
                <a:gd name="adj2" fmla="val 0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19845" y="939185"/>
            <a:ext cx="28220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Wireless Communication, 2.4 GHz radios. MR serves as relay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16"/>
          <p:cNvCxnSpPr>
            <a:stCxn id="45" idx="2"/>
            <a:endCxn id="30" idx="0"/>
          </p:cNvCxnSpPr>
          <p:nvPr/>
        </p:nvCxnSpPr>
        <p:spPr>
          <a:xfrm flipH="1">
            <a:off x="5924415" y="1770182"/>
            <a:ext cx="906439" cy="185391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16"/>
          <p:cNvCxnSpPr>
            <a:stCxn id="45" idx="2"/>
            <a:endCxn id="34" idx="2"/>
          </p:cNvCxnSpPr>
          <p:nvPr/>
        </p:nvCxnSpPr>
        <p:spPr>
          <a:xfrm>
            <a:off x="6830854" y="1770182"/>
            <a:ext cx="280123" cy="318619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48682" y="892356"/>
            <a:ext cx="19044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Rappelling Winch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16"/>
          <p:cNvCxnSpPr>
            <a:stCxn id="66" idx="3"/>
          </p:cNvCxnSpPr>
          <p:nvPr/>
        </p:nvCxnSpPr>
        <p:spPr>
          <a:xfrm>
            <a:off x="3353178" y="1061633"/>
            <a:ext cx="465447" cy="82413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33136" y="1405236"/>
            <a:ext cx="142096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 Auxiliary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16"/>
          <p:cNvCxnSpPr>
            <a:stCxn id="69" idx="3"/>
          </p:cNvCxnSpPr>
          <p:nvPr/>
        </p:nvCxnSpPr>
        <p:spPr>
          <a:xfrm>
            <a:off x="3054101" y="1697624"/>
            <a:ext cx="781799" cy="39117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125956" y="4459248"/>
            <a:ext cx="1360188" cy="335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 Battery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Arrow Connector 16"/>
          <p:cNvCxnSpPr>
            <a:stCxn id="73" idx="3"/>
          </p:cNvCxnSpPr>
          <p:nvPr/>
        </p:nvCxnSpPr>
        <p:spPr>
          <a:xfrm>
            <a:off x="4486144" y="4626994"/>
            <a:ext cx="1511804" cy="128900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64796" y="4895067"/>
            <a:ext cx="18667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Actuated Camera &amp; Light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Arrow Connector 16"/>
          <p:cNvCxnSpPr>
            <a:stCxn id="78" idx="3"/>
          </p:cNvCxnSpPr>
          <p:nvPr/>
        </p:nvCxnSpPr>
        <p:spPr>
          <a:xfrm flipV="1">
            <a:off x="4431531" y="4895067"/>
            <a:ext cx="1313661" cy="2923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16"/>
          <p:cNvCxnSpPr>
            <a:stCxn id="78" idx="3"/>
          </p:cNvCxnSpPr>
          <p:nvPr/>
        </p:nvCxnSpPr>
        <p:spPr>
          <a:xfrm flipV="1">
            <a:off x="4431531" y="5055079"/>
            <a:ext cx="1656328" cy="13237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218994" y="4939268"/>
            <a:ext cx="16321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Shaft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Arrow Connector 16"/>
          <p:cNvCxnSpPr>
            <a:stCxn id="85" idx="1"/>
          </p:cNvCxnSpPr>
          <p:nvPr/>
        </p:nvCxnSpPr>
        <p:spPr>
          <a:xfrm flipH="1">
            <a:off x="7048630" y="5108545"/>
            <a:ext cx="1170364" cy="65290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51720" y="5401132"/>
            <a:ext cx="25667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Ultrasonic Range-Finder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16"/>
          <p:cNvCxnSpPr>
            <a:stCxn id="89" idx="1"/>
          </p:cNvCxnSpPr>
          <p:nvPr/>
        </p:nvCxnSpPr>
        <p:spPr>
          <a:xfrm flipH="1" flipV="1">
            <a:off x="6676845" y="5141676"/>
            <a:ext cx="1074875" cy="428733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2"/>
          <p:cNvCxnSpPr/>
          <p:nvPr/>
        </p:nvCxnSpPr>
        <p:spPr>
          <a:xfrm>
            <a:off x="5337709" y="5857295"/>
            <a:ext cx="1339136" cy="23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1"/>
          <p:cNvCxnSpPr/>
          <p:nvPr/>
        </p:nvCxnSpPr>
        <p:spPr>
          <a:xfrm flipV="1">
            <a:off x="6633872" y="6009695"/>
            <a:ext cx="82762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53"/>
          <p:cNvCxnSpPr/>
          <p:nvPr/>
        </p:nvCxnSpPr>
        <p:spPr>
          <a:xfrm flipV="1">
            <a:off x="5296328" y="5781095"/>
            <a:ext cx="82762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54"/>
          <p:cNvSpPr txBox="1"/>
          <p:nvPr/>
        </p:nvSpPr>
        <p:spPr>
          <a:xfrm rot="564802">
            <a:off x="5615414" y="5958876"/>
            <a:ext cx="111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48cm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55"/>
          <p:cNvSpPr txBox="1"/>
          <p:nvPr/>
        </p:nvSpPr>
        <p:spPr>
          <a:xfrm rot="18230334">
            <a:off x="6918167" y="5298203"/>
            <a:ext cx="111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48cm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Connector 56"/>
          <p:cNvCxnSpPr/>
          <p:nvPr/>
        </p:nvCxnSpPr>
        <p:spPr>
          <a:xfrm>
            <a:off x="6852459" y="5985102"/>
            <a:ext cx="196171" cy="45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9"/>
          <p:cNvCxnSpPr/>
          <p:nvPr/>
        </p:nvCxnSpPr>
        <p:spPr>
          <a:xfrm flipV="1">
            <a:off x="6950544" y="5286699"/>
            <a:ext cx="515485" cy="721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62"/>
          <p:cNvCxnSpPr/>
          <p:nvPr/>
        </p:nvCxnSpPr>
        <p:spPr>
          <a:xfrm>
            <a:off x="7371554" y="5248608"/>
            <a:ext cx="196171" cy="45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6"/>
          <p:cNvCxnSpPr/>
          <p:nvPr/>
        </p:nvCxnSpPr>
        <p:spPr>
          <a:xfrm flipH="1" flipV="1">
            <a:off x="6767908" y="5647330"/>
            <a:ext cx="62946" cy="480823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67"/>
              <p:cNvSpPr txBox="1"/>
              <p:nvPr/>
            </p:nvSpPr>
            <p:spPr>
              <a:xfrm>
                <a:off x="6670121" y="6066968"/>
                <a:ext cx="15717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cs typeface="Arial" panose="020B0604020202020204" pitchFamily="34" charset="0"/>
                          </a:rPr>
                          <m:t>𝒘𝒉𝒆𝒆𝒍</m:t>
                        </m:r>
                      </m:sub>
                    </m:sSub>
                  </m:oMath>
                </a14:m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10cm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21" y="6066968"/>
                <a:ext cx="1571741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028742" y="594002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0" grpId="0" animBg="1"/>
      <p:bldP spid="45" grpId="0" animBg="1"/>
      <p:bldP spid="66" grpId="0" animBg="1"/>
      <p:bldP spid="69" grpId="0" animBg="1"/>
      <p:bldP spid="73" grpId="0" animBg="1"/>
      <p:bldP spid="78" grpId="0" animBg="1"/>
      <p:bldP spid="85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1" y="399958"/>
            <a:ext cx="10018713" cy="8046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SELECTION:</a:t>
            </a:r>
            <a:b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Rappelling</a:t>
            </a:r>
            <a:r>
              <a:rPr lang="en-US" b="1" i="1" dirty="0">
                <a:solidFill>
                  <a:srgbClr val="FCB8B8"/>
                </a:solidFill>
                <a:latin typeface="Arial" charset="0"/>
                <a:cs typeface="Arial" charset="0"/>
              </a:rPr>
              <a:t/>
            </a:r>
            <a:br>
              <a:rPr lang="en-US" b="1" i="1" dirty="0">
                <a:solidFill>
                  <a:srgbClr val="FCB8B8"/>
                </a:solidFill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6" name="Picture 5" descr="Winch_Rendered.JPG"/>
          <p:cNvPicPr>
            <a:picLocks noChangeAspect="1"/>
          </p:cNvPicPr>
          <p:nvPr/>
        </p:nvPicPr>
        <p:blipFill rotWithShape="1">
          <a:blip r:embed="rId4"/>
          <a:srcRect l="42493" t="10865" r="27294" b="6240"/>
          <a:stretch/>
        </p:blipFill>
        <p:spPr>
          <a:xfrm>
            <a:off x="5969024" y="1157850"/>
            <a:ext cx="2530858" cy="289858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168636" y="1166367"/>
            <a:ext cx="3095238" cy="2898384"/>
            <a:chOff x="9168636" y="1269885"/>
            <a:chExt cx="3095238" cy="3173986"/>
          </a:xfrm>
        </p:grpSpPr>
        <p:sp>
          <p:nvSpPr>
            <p:cNvPr id="21" name="Rectangle 20"/>
            <p:cNvSpPr/>
            <p:nvPr/>
          </p:nvSpPr>
          <p:spPr>
            <a:xfrm>
              <a:off x="9168636" y="1269885"/>
              <a:ext cx="2806458" cy="3173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21"/>
            <p:cNvGrpSpPr/>
            <p:nvPr/>
          </p:nvGrpSpPr>
          <p:grpSpPr>
            <a:xfrm>
              <a:off x="9288260" y="1317074"/>
              <a:ext cx="2975614" cy="2958450"/>
              <a:chOff x="9302165" y="1900930"/>
              <a:chExt cx="4188723" cy="3639246"/>
            </a:xfrm>
          </p:grpSpPr>
          <p:sp>
            <p:nvSpPr>
              <p:cNvPr id="3" name="Rectangle 22"/>
              <p:cNvSpPr/>
              <p:nvPr/>
            </p:nvSpPr>
            <p:spPr>
              <a:xfrm>
                <a:off x="9306237" y="2288095"/>
                <a:ext cx="767233" cy="149130"/>
              </a:xfrm>
              <a:prstGeom prst="rect">
                <a:avLst/>
              </a:prstGeom>
              <a:solidFill>
                <a:srgbClr val="34FA2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23"/>
              <p:cNvSpPr/>
              <p:nvPr/>
            </p:nvSpPr>
            <p:spPr>
              <a:xfrm>
                <a:off x="9302165" y="5333675"/>
                <a:ext cx="767233" cy="149130"/>
              </a:xfrm>
              <a:prstGeom prst="rect">
                <a:avLst/>
              </a:prstGeom>
              <a:solidFill>
                <a:srgbClr val="7F8FA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24"/>
              <p:cNvSpPr/>
              <p:nvPr/>
            </p:nvSpPr>
            <p:spPr>
              <a:xfrm>
                <a:off x="9303183" y="4198203"/>
                <a:ext cx="767233" cy="149130"/>
              </a:xfrm>
              <a:prstGeom prst="rect">
                <a:avLst/>
              </a:prstGeom>
              <a:solidFill>
                <a:srgbClr val="9FB4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28"/>
              <p:cNvSpPr/>
              <p:nvPr/>
            </p:nvSpPr>
            <p:spPr>
              <a:xfrm>
                <a:off x="9316543" y="4787675"/>
                <a:ext cx="767233" cy="1491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29"/>
              <p:cNvSpPr/>
              <p:nvPr/>
            </p:nvSpPr>
            <p:spPr>
              <a:xfrm>
                <a:off x="9317221" y="3550883"/>
                <a:ext cx="767233" cy="149130"/>
              </a:xfrm>
              <a:prstGeom prst="rect">
                <a:avLst/>
              </a:prstGeom>
              <a:solidFill>
                <a:srgbClr val="FDF35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30"/>
              <p:cNvSpPr/>
              <p:nvPr/>
            </p:nvSpPr>
            <p:spPr>
              <a:xfrm>
                <a:off x="9320955" y="2919297"/>
                <a:ext cx="767233" cy="149130"/>
              </a:xfrm>
              <a:prstGeom prst="rect">
                <a:avLst/>
              </a:prstGeom>
              <a:solidFill>
                <a:srgbClr val="FE13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31"/>
                  <p:cNvSpPr txBox="1"/>
                  <p:nvPr/>
                </p:nvSpPr>
                <p:spPr>
                  <a:xfrm>
                    <a:off x="10267508" y="1900930"/>
                    <a:ext cx="3223380" cy="821408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Winch Spool,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𝑠𝑝𝑜𝑜𝑙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=3.1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oMath>
                    </a14:m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7508" y="1900930"/>
                    <a:ext cx="3223380" cy="82140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128" t="-4545" b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32"/>
              <p:cNvSpPr txBox="1"/>
              <p:nvPr/>
            </p:nvSpPr>
            <p:spPr>
              <a:xfrm>
                <a:off x="10062309" y="2777848"/>
                <a:ext cx="1889629" cy="369887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Gearbox</a:t>
                </a:r>
              </a:p>
            </p:txBody>
          </p:sp>
          <p:sp>
            <p:nvSpPr>
              <p:cNvPr id="13" name="TextBox 33"/>
              <p:cNvSpPr txBox="1"/>
              <p:nvPr/>
            </p:nvSpPr>
            <p:spPr>
              <a:xfrm>
                <a:off x="10251656" y="3395238"/>
                <a:ext cx="2870902" cy="45432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DC Stepper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Motor</a:t>
                </a:r>
              </a:p>
            </p:txBody>
          </p:sp>
          <p:sp>
            <p:nvSpPr>
              <p:cNvPr id="14" name="TextBox 34"/>
              <p:cNvSpPr txBox="1"/>
              <p:nvPr/>
            </p:nvSpPr>
            <p:spPr>
              <a:xfrm>
                <a:off x="10201024" y="4046721"/>
                <a:ext cx="1816100" cy="454324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Fasteners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35"/>
              <p:cNvSpPr txBox="1"/>
              <p:nvPr/>
            </p:nvSpPr>
            <p:spPr>
              <a:xfrm>
                <a:off x="9525315" y="4645537"/>
                <a:ext cx="2743200" cy="369332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Braces</a:t>
                </a:r>
              </a:p>
            </p:txBody>
          </p:sp>
          <p:sp>
            <p:nvSpPr>
              <p:cNvPr id="17" name="TextBox 36"/>
              <p:cNvSpPr txBox="1"/>
              <p:nvPr/>
            </p:nvSpPr>
            <p:spPr>
              <a:xfrm>
                <a:off x="10051383" y="5170844"/>
                <a:ext cx="2743200" cy="369332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8020 1x1 Inch</a:t>
                </a:r>
              </a:p>
            </p:txBody>
          </p:sp>
        </p:grpSp>
      </p:grp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32" y="1021826"/>
            <a:ext cx="3437348" cy="3174022"/>
          </a:xfrm>
          <a:prstGeom prst="rect">
            <a:avLst/>
          </a:prstGeom>
        </p:spPr>
      </p:pic>
      <p:cxnSp>
        <p:nvCxnSpPr>
          <p:cNvPr id="19" name="Straight Arrow Connector 20"/>
          <p:cNvCxnSpPr>
            <a:stCxn id="22" idx="11"/>
          </p:cNvCxnSpPr>
          <p:nvPr/>
        </p:nvCxnSpPr>
        <p:spPr>
          <a:xfrm flipV="1">
            <a:off x="3101554" y="1157850"/>
            <a:ext cx="2848713" cy="832416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ctangle 28"/>
          <p:cNvSpPr/>
          <p:nvPr/>
        </p:nvSpPr>
        <p:spPr>
          <a:xfrm>
            <a:off x="952498" y="4193583"/>
            <a:ext cx="112395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rappelling system is the most critical for mission success.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DR.3.1,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DR.3.1.1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Winch stepper motor must supply enough torque to raise/lower CR into cave/pipe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Winch tether must be strong enough to hold CR mass during rappelling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Tether – Multipurpose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raided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7x19 core) with a breaking strength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4,450 N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0.238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diameter[1].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for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winch spool radius of 3.1cm based on min. bend radius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" name="Freeform 14"/>
          <p:cNvSpPr/>
          <p:nvPr/>
        </p:nvSpPr>
        <p:spPr>
          <a:xfrm>
            <a:off x="2641916" y="1964097"/>
            <a:ext cx="462875" cy="503038"/>
          </a:xfrm>
          <a:custGeom>
            <a:avLst/>
            <a:gdLst>
              <a:gd name="connsiteX0" fmla="*/ 147638 w 1021557"/>
              <a:gd name="connsiteY0" fmla="*/ 1193006 h 1235868"/>
              <a:gd name="connsiteX1" fmla="*/ 150019 w 1021557"/>
              <a:gd name="connsiteY1" fmla="*/ 792956 h 1235868"/>
              <a:gd name="connsiteX2" fmla="*/ 166688 w 1021557"/>
              <a:gd name="connsiteY2" fmla="*/ 788193 h 1235868"/>
              <a:gd name="connsiteX3" fmla="*/ 169069 w 1021557"/>
              <a:gd name="connsiteY3" fmla="*/ 742950 h 1235868"/>
              <a:gd name="connsiteX4" fmla="*/ 202407 w 1021557"/>
              <a:gd name="connsiteY4" fmla="*/ 723900 h 1235868"/>
              <a:gd name="connsiteX5" fmla="*/ 202407 w 1021557"/>
              <a:gd name="connsiteY5" fmla="*/ 704850 h 1235868"/>
              <a:gd name="connsiteX6" fmla="*/ 878682 w 1021557"/>
              <a:gd name="connsiteY6" fmla="*/ 316706 h 1235868"/>
              <a:gd name="connsiteX7" fmla="*/ 871538 w 1021557"/>
              <a:gd name="connsiteY7" fmla="*/ 702468 h 1235868"/>
              <a:gd name="connsiteX8" fmla="*/ 940594 w 1021557"/>
              <a:gd name="connsiteY8" fmla="*/ 738187 h 1235868"/>
              <a:gd name="connsiteX9" fmla="*/ 1019175 w 1021557"/>
              <a:gd name="connsiteY9" fmla="*/ 702468 h 1235868"/>
              <a:gd name="connsiteX10" fmla="*/ 1021557 w 1021557"/>
              <a:gd name="connsiteY10" fmla="*/ 154781 h 1235868"/>
              <a:gd name="connsiteX11" fmla="*/ 1014413 w 1021557"/>
              <a:gd name="connsiteY11" fmla="*/ 64293 h 1235868"/>
              <a:gd name="connsiteX12" fmla="*/ 957263 w 1021557"/>
              <a:gd name="connsiteY12" fmla="*/ 0 h 1235868"/>
              <a:gd name="connsiteX13" fmla="*/ 909638 w 1021557"/>
              <a:gd name="connsiteY13" fmla="*/ 21431 h 1235868"/>
              <a:gd name="connsiteX14" fmla="*/ 902494 w 1021557"/>
              <a:gd name="connsiteY14" fmla="*/ 7143 h 1235868"/>
              <a:gd name="connsiteX15" fmla="*/ 871538 w 1021557"/>
              <a:gd name="connsiteY15" fmla="*/ 26193 h 1235868"/>
              <a:gd name="connsiteX16" fmla="*/ 852488 w 1021557"/>
              <a:gd name="connsiteY16" fmla="*/ 28575 h 1235868"/>
              <a:gd name="connsiteX17" fmla="*/ 785813 w 1021557"/>
              <a:gd name="connsiteY17" fmla="*/ 69056 h 1235868"/>
              <a:gd name="connsiteX18" fmla="*/ 781050 w 1021557"/>
              <a:gd name="connsiteY18" fmla="*/ 90487 h 1235868"/>
              <a:gd name="connsiteX19" fmla="*/ 754857 w 1021557"/>
              <a:gd name="connsiteY19" fmla="*/ 104775 h 1235868"/>
              <a:gd name="connsiteX20" fmla="*/ 714375 w 1021557"/>
              <a:gd name="connsiteY20" fmla="*/ 78581 h 1235868"/>
              <a:gd name="connsiteX21" fmla="*/ 652463 w 1021557"/>
              <a:gd name="connsiteY21" fmla="*/ 104775 h 1235868"/>
              <a:gd name="connsiteX22" fmla="*/ 647700 w 1021557"/>
              <a:gd name="connsiteY22" fmla="*/ 154781 h 1235868"/>
              <a:gd name="connsiteX23" fmla="*/ 628650 w 1021557"/>
              <a:gd name="connsiteY23" fmla="*/ 178593 h 1235868"/>
              <a:gd name="connsiteX24" fmla="*/ 628650 w 1021557"/>
              <a:gd name="connsiteY24" fmla="*/ 221456 h 1235868"/>
              <a:gd name="connsiteX25" fmla="*/ 333375 w 1021557"/>
              <a:gd name="connsiteY25" fmla="*/ 385762 h 1235868"/>
              <a:gd name="connsiteX26" fmla="*/ 302419 w 1021557"/>
              <a:gd name="connsiteY26" fmla="*/ 371475 h 1235868"/>
              <a:gd name="connsiteX27" fmla="*/ 276225 w 1021557"/>
              <a:gd name="connsiteY27" fmla="*/ 371475 h 1235868"/>
              <a:gd name="connsiteX28" fmla="*/ 247650 w 1021557"/>
              <a:gd name="connsiteY28" fmla="*/ 385762 h 1235868"/>
              <a:gd name="connsiteX29" fmla="*/ 245269 w 1021557"/>
              <a:gd name="connsiteY29" fmla="*/ 433387 h 1235868"/>
              <a:gd name="connsiteX30" fmla="*/ 257175 w 1021557"/>
              <a:gd name="connsiteY30" fmla="*/ 471487 h 1235868"/>
              <a:gd name="connsiteX31" fmla="*/ 269082 w 1021557"/>
              <a:gd name="connsiteY31" fmla="*/ 495300 h 1235868"/>
              <a:gd name="connsiteX32" fmla="*/ 2382 w 1021557"/>
              <a:gd name="connsiteY32" fmla="*/ 652462 h 1235868"/>
              <a:gd name="connsiteX33" fmla="*/ 0 w 1021557"/>
              <a:gd name="connsiteY33" fmla="*/ 745331 h 1235868"/>
              <a:gd name="connsiteX34" fmla="*/ 2382 w 1021557"/>
              <a:gd name="connsiteY34" fmla="*/ 1190625 h 1235868"/>
              <a:gd name="connsiteX35" fmla="*/ 71438 w 1021557"/>
              <a:gd name="connsiteY35" fmla="*/ 1235868 h 1235868"/>
              <a:gd name="connsiteX36" fmla="*/ 147638 w 1021557"/>
              <a:gd name="connsiteY36" fmla="*/ 1193006 h 12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1557" h="1235868">
                <a:moveTo>
                  <a:pt x="147638" y="1193006"/>
                </a:moveTo>
                <a:cubicBezTo>
                  <a:pt x="148432" y="1059656"/>
                  <a:pt x="149225" y="926306"/>
                  <a:pt x="150019" y="792956"/>
                </a:cubicBezTo>
                <a:lnTo>
                  <a:pt x="166688" y="788193"/>
                </a:lnTo>
                <a:lnTo>
                  <a:pt x="169069" y="742950"/>
                </a:lnTo>
                <a:lnTo>
                  <a:pt x="202407" y="723900"/>
                </a:lnTo>
                <a:lnTo>
                  <a:pt x="202407" y="704850"/>
                </a:lnTo>
                <a:lnTo>
                  <a:pt x="878682" y="316706"/>
                </a:lnTo>
                <a:lnTo>
                  <a:pt x="871538" y="702468"/>
                </a:lnTo>
                <a:lnTo>
                  <a:pt x="940594" y="738187"/>
                </a:lnTo>
                <a:lnTo>
                  <a:pt x="1019175" y="702468"/>
                </a:lnTo>
                <a:lnTo>
                  <a:pt x="1021557" y="154781"/>
                </a:lnTo>
                <a:lnTo>
                  <a:pt x="1014413" y="64293"/>
                </a:lnTo>
                <a:lnTo>
                  <a:pt x="957263" y="0"/>
                </a:lnTo>
                <a:lnTo>
                  <a:pt x="909638" y="21431"/>
                </a:lnTo>
                <a:lnTo>
                  <a:pt x="902494" y="7143"/>
                </a:lnTo>
                <a:lnTo>
                  <a:pt x="871538" y="26193"/>
                </a:lnTo>
                <a:lnTo>
                  <a:pt x="852488" y="28575"/>
                </a:lnTo>
                <a:lnTo>
                  <a:pt x="785813" y="69056"/>
                </a:lnTo>
                <a:lnTo>
                  <a:pt x="781050" y="90487"/>
                </a:lnTo>
                <a:lnTo>
                  <a:pt x="754857" y="104775"/>
                </a:lnTo>
                <a:lnTo>
                  <a:pt x="714375" y="78581"/>
                </a:lnTo>
                <a:lnTo>
                  <a:pt x="652463" y="104775"/>
                </a:lnTo>
                <a:lnTo>
                  <a:pt x="647700" y="154781"/>
                </a:lnTo>
                <a:lnTo>
                  <a:pt x="628650" y="178593"/>
                </a:lnTo>
                <a:lnTo>
                  <a:pt x="628650" y="221456"/>
                </a:lnTo>
                <a:lnTo>
                  <a:pt x="333375" y="385762"/>
                </a:lnTo>
                <a:lnTo>
                  <a:pt x="302419" y="371475"/>
                </a:lnTo>
                <a:lnTo>
                  <a:pt x="276225" y="371475"/>
                </a:lnTo>
                <a:lnTo>
                  <a:pt x="247650" y="385762"/>
                </a:lnTo>
                <a:lnTo>
                  <a:pt x="245269" y="433387"/>
                </a:lnTo>
                <a:lnTo>
                  <a:pt x="257175" y="471487"/>
                </a:lnTo>
                <a:lnTo>
                  <a:pt x="269082" y="495300"/>
                </a:lnTo>
                <a:lnTo>
                  <a:pt x="2382" y="652462"/>
                </a:lnTo>
                <a:lnTo>
                  <a:pt x="0" y="745331"/>
                </a:lnTo>
                <a:lnTo>
                  <a:pt x="2382" y="1190625"/>
                </a:lnTo>
                <a:lnTo>
                  <a:pt x="71438" y="1235868"/>
                </a:lnTo>
                <a:lnTo>
                  <a:pt x="147638" y="1193006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rot="154997">
            <a:off x="2859725" y="2304788"/>
            <a:ext cx="214268" cy="167506"/>
          </a:xfrm>
          <a:custGeom>
            <a:avLst/>
            <a:gdLst>
              <a:gd name="connsiteX0" fmla="*/ 2257425 w 6010275"/>
              <a:gd name="connsiteY0" fmla="*/ 4467225 h 4476750"/>
              <a:gd name="connsiteX1" fmla="*/ 6010275 w 6010275"/>
              <a:gd name="connsiteY1" fmla="*/ 2314575 h 4476750"/>
              <a:gd name="connsiteX2" fmla="*/ 5981700 w 6010275"/>
              <a:gd name="connsiteY2" fmla="*/ 1962150 h 4476750"/>
              <a:gd name="connsiteX3" fmla="*/ 5848350 w 6010275"/>
              <a:gd name="connsiteY3" fmla="*/ 1952625 h 4476750"/>
              <a:gd name="connsiteX4" fmla="*/ 5838825 w 6010275"/>
              <a:gd name="connsiteY4" fmla="*/ 857250 h 4476750"/>
              <a:gd name="connsiteX5" fmla="*/ 6010275 w 6010275"/>
              <a:gd name="connsiteY5" fmla="*/ 800100 h 4476750"/>
              <a:gd name="connsiteX6" fmla="*/ 5981700 w 6010275"/>
              <a:gd name="connsiteY6" fmla="*/ 476250 h 4476750"/>
              <a:gd name="connsiteX7" fmla="*/ 5153025 w 6010275"/>
              <a:gd name="connsiteY7" fmla="*/ 0 h 4476750"/>
              <a:gd name="connsiteX8" fmla="*/ 4114800 w 6010275"/>
              <a:gd name="connsiteY8" fmla="*/ 0 h 4476750"/>
              <a:gd name="connsiteX9" fmla="*/ 0 w 6010275"/>
              <a:gd name="connsiteY9" fmla="*/ 2381250 h 4476750"/>
              <a:gd name="connsiteX10" fmla="*/ 9525 w 6010275"/>
              <a:gd name="connsiteY10" fmla="*/ 2686050 h 4476750"/>
              <a:gd name="connsiteX11" fmla="*/ 142875 w 6010275"/>
              <a:gd name="connsiteY11" fmla="*/ 2762250 h 4476750"/>
              <a:gd name="connsiteX12" fmla="*/ 152400 w 6010275"/>
              <a:gd name="connsiteY12" fmla="*/ 3838575 h 4476750"/>
              <a:gd name="connsiteX13" fmla="*/ 9525 w 6010275"/>
              <a:gd name="connsiteY13" fmla="*/ 3905250 h 4476750"/>
              <a:gd name="connsiteX14" fmla="*/ 9525 w 6010275"/>
              <a:gd name="connsiteY14" fmla="*/ 4219575 h 4476750"/>
              <a:gd name="connsiteX15" fmla="*/ 476250 w 6010275"/>
              <a:gd name="connsiteY15" fmla="*/ 4476750 h 4476750"/>
              <a:gd name="connsiteX16" fmla="*/ 2257425 w 6010275"/>
              <a:gd name="connsiteY16" fmla="*/ 4467225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10275" h="4476750">
                <a:moveTo>
                  <a:pt x="2257425" y="4467225"/>
                </a:moveTo>
                <a:lnTo>
                  <a:pt x="6010275" y="2314575"/>
                </a:lnTo>
                <a:lnTo>
                  <a:pt x="5981700" y="1962150"/>
                </a:lnTo>
                <a:lnTo>
                  <a:pt x="5848350" y="1952625"/>
                </a:lnTo>
                <a:lnTo>
                  <a:pt x="5838825" y="857250"/>
                </a:lnTo>
                <a:lnTo>
                  <a:pt x="6010275" y="800100"/>
                </a:lnTo>
                <a:lnTo>
                  <a:pt x="5981700" y="476250"/>
                </a:lnTo>
                <a:lnTo>
                  <a:pt x="5153025" y="0"/>
                </a:lnTo>
                <a:lnTo>
                  <a:pt x="4114800" y="0"/>
                </a:lnTo>
                <a:lnTo>
                  <a:pt x="0" y="2381250"/>
                </a:lnTo>
                <a:lnTo>
                  <a:pt x="9525" y="2686050"/>
                </a:lnTo>
                <a:lnTo>
                  <a:pt x="142875" y="2762250"/>
                </a:lnTo>
                <a:lnTo>
                  <a:pt x="152400" y="3838575"/>
                </a:lnTo>
                <a:lnTo>
                  <a:pt x="9525" y="3905250"/>
                </a:lnTo>
                <a:lnTo>
                  <a:pt x="9525" y="4219575"/>
                </a:lnTo>
                <a:lnTo>
                  <a:pt x="476250" y="4476750"/>
                </a:lnTo>
                <a:lnTo>
                  <a:pt x="2257425" y="4467225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70" r="-4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632402" y="1945124"/>
            <a:ext cx="224287" cy="2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01226" y="1454713"/>
            <a:ext cx="224287" cy="2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40504" y="1556936"/>
            <a:ext cx="859460" cy="499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61818" y="1352721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325445" y="2924102"/>
            <a:ext cx="224287" cy="2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53383" y="1751971"/>
            <a:ext cx="224287" cy="223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433547" y="1881597"/>
            <a:ext cx="2031980" cy="1154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84204" y="2486247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cm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21"/>
          <p:cNvCxnSpPr>
            <a:stCxn id="22" idx="34"/>
          </p:cNvCxnSpPr>
          <p:nvPr/>
        </p:nvCxnSpPr>
        <p:spPr>
          <a:xfrm>
            <a:off x="2642995" y="2448720"/>
            <a:ext cx="3326029" cy="1569385"/>
          </a:xfrm>
          <a:prstGeom prst="straightConnector1">
            <a:avLst/>
          </a:prstGeom>
          <a:ln w="57150"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810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989" y="304973"/>
            <a:ext cx="10018713" cy="8046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SELECTION: 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Driving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Content Placeholder 4" descr="RACERfull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316" t="17262" r="20473"/>
          <a:stretch/>
        </p:blipFill>
        <p:spPr>
          <a:xfrm>
            <a:off x="6790098" y="1726634"/>
            <a:ext cx="5042947" cy="38191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/>
              <p:cNvSpPr txBox="1"/>
              <p:nvPr/>
            </p:nvSpPr>
            <p:spPr>
              <a:xfrm>
                <a:off x="1365433" y="1496531"/>
                <a:ext cx="4865035" cy="369331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DR.3.3, DR.3.3.1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horizontal exploration</a:t>
                </a:r>
                <a:endParaRPr lang="en-US" sz="1200" b="1" dirty="0">
                  <a:latin typeface="Times New Roman"/>
                  <a:cs typeface="Times New Roman"/>
                </a:endParaRPr>
              </a:p>
              <a:p>
                <a:pPr marL="742950" lvl="1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4-wheel rocker-bogie (RB) suspension</a:t>
                </a:r>
                <a:r>
                  <a:rPr lang="en-US" b="1" dirty="0">
                    <a:latin typeface="Times New Roman"/>
                    <a:cs typeface="Times New Roman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traversing terrain</a:t>
                </a:r>
              </a:p>
              <a:p>
                <a:pPr marL="742950" lvl="1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Desired horizontal velocity of 0.1 m/s drives wheel size for</a:t>
                </a:r>
                <a:r>
                  <a:rPr lang="en-US" sz="1400" b="1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 over 3cm rocks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  <m:t>𝑾𝒉𝒆𝒆𝒍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charset="0"/>
                    <a:cs typeface="Times New Roman" charset="0"/>
                  </a:rPr>
                  <a:t> must be &gt;6cm</a:t>
                </a:r>
                <a:r>
                  <a:rPr lang="en-US" b="1" dirty="0" smtClean="0">
                    <a:latin typeface="Times New Roman" charset="0"/>
                    <a:cs typeface="Times New Roman" charset="0"/>
                  </a:rPr>
                  <a:t>)</a:t>
                </a:r>
                <a:endParaRPr lang="en-US" b="1" dirty="0">
                  <a:latin typeface="Times New Roman"/>
                  <a:cs typeface="Times New Roman"/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DR.3.2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transitioning between horizontal and vertical surfaces</a:t>
                </a:r>
                <a:endParaRPr lang="en-US" sz="1200" b="1" dirty="0">
                  <a:latin typeface="Times New Roman"/>
                  <a:cs typeface="Times New Roman"/>
                </a:endParaRPr>
              </a:p>
              <a:p>
                <a:pPr marL="742950" lvl="1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 of chassis must clear 90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Times New Roman" charset="0"/>
                      </a:rPr>
                      <m:t>°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corner at top of cave/pipe</a:t>
                </a:r>
                <a:endParaRPr lang="en-US" sz="1200" b="1" dirty="0">
                  <a:latin typeface="Times New Roman"/>
                  <a:cs typeface="Times New Roman"/>
                </a:endParaRPr>
              </a:p>
              <a:p>
                <a:pPr marL="285750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DR.4.2.2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CR must track distance travelled</a:t>
                </a:r>
                <a:endParaRPr lang="en-US" sz="1200" b="1" u="sng" dirty="0">
                  <a:latin typeface="Times New Roman"/>
                  <a:cs typeface="Times New Roman"/>
                </a:endParaRPr>
              </a:p>
              <a:p>
                <a:pPr marL="742950" lvl="1" indent="-28575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Un-powered rear wheels to be used for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odometry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33" y="1496531"/>
                <a:ext cx="4865035" cy="3693319"/>
              </a:xfrm>
              <a:prstGeom prst="rect">
                <a:avLst/>
              </a:prstGeom>
              <a:blipFill rotWithShape="1">
                <a:blip r:embed="rId5"/>
                <a:stretch>
                  <a:fillRect l="-877" t="-825" r="-376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16"/>
          <p:cNvCxnSpPr>
            <a:stCxn id="19" idx="2"/>
          </p:cNvCxnSpPr>
          <p:nvPr/>
        </p:nvCxnSpPr>
        <p:spPr>
          <a:xfrm flipH="1">
            <a:off x="10294762" y="2243220"/>
            <a:ext cx="789228" cy="960618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7"/>
          <p:cNvCxnSpPr>
            <a:stCxn id="18" idx="0"/>
          </p:cNvCxnSpPr>
          <p:nvPr/>
        </p:nvCxnSpPr>
        <p:spPr>
          <a:xfrm flipH="1" flipV="1">
            <a:off x="10398812" y="3636273"/>
            <a:ext cx="936106" cy="893426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8"/>
          <p:cNvCxnSpPr>
            <a:stCxn id="17" idx="2"/>
          </p:cNvCxnSpPr>
          <p:nvPr/>
        </p:nvCxnSpPr>
        <p:spPr>
          <a:xfrm>
            <a:off x="9729961" y="2422690"/>
            <a:ext cx="412394" cy="116325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9"/>
          <p:cNvCxnSpPr>
            <a:stCxn id="7" idx="0"/>
          </p:cNvCxnSpPr>
          <p:nvPr/>
        </p:nvCxnSpPr>
        <p:spPr>
          <a:xfrm flipV="1">
            <a:off x="7114462" y="4332611"/>
            <a:ext cx="1624729" cy="197088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20"/>
          <p:cNvCxnSpPr>
            <a:stCxn id="7" idx="0"/>
          </p:cNvCxnSpPr>
          <p:nvPr/>
        </p:nvCxnSpPr>
        <p:spPr>
          <a:xfrm flipV="1">
            <a:off x="7114462" y="3945313"/>
            <a:ext cx="1062184" cy="584386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4"/>
          <p:cNvSpPr txBox="1"/>
          <p:nvPr/>
        </p:nvSpPr>
        <p:spPr>
          <a:xfrm>
            <a:off x="9165160" y="2053358"/>
            <a:ext cx="11296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RB Pivot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0814970" y="4529699"/>
            <a:ext cx="10398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RB Arm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10451347" y="1873888"/>
            <a:ext cx="1265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RB Bridge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230468" y="4529699"/>
            <a:ext cx="17679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Driving Motors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28" name="Straight Arrow Connector 20"/>
          <p:cNvCxnSpPr/>
          <p:nvPr/>
        </p:nvCxnSpPr>
        <p:spPr>
          <a:xfrm flipV="1">
            <a:off x="9454872" y="4146553"/>
            <a:ext cx="275089" cy="498377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4"/>
              <p:cNvSpPr txBox="1"/>
              <p:nvPr/>
            </p:nvSpPr>
            <p:spPr>
              <a:xfrm>
                <a:off x="8511663" y="4737228"/>
                <a:ext cx="180014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/>
                          </a:rPr>
                          <m:t>𝑾𝒉𝒆𝒆𝒍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/>
                    <a:cs typeface="Times New Roman"/>
                  </a:rPr>
                  <a:t> = 10cm</a:t>
                </a:r>
              </a:p>
            </p:txBody>
          </p:sp>
        </mc:Choice>
        <mc:Fallback xmlns="">
          <p:sp>
            <p:nvSpPr>
              <p:cNvPr id="29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140" y="4782493"/>
                <a:ext cx="180014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452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4"/>
          <p:cNvSpPr txBox="1"/>
          <p:nvPr/>
        </p:nvSpPr>
        <p:spPr>
          <a:xfrm>
            <a:off x="7396651" y="1448561"/>
            <a:ext cx="43703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RB Pivot and Bridge connect RB to chassis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95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-261852"/>
            <a:ext cx="10018713" cy="1752599"/>
          </a:xfrm>
        </p:spPr>
        <p:txBody>
          <a:bodyPr/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SELECTION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Positioning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475715" y="1490747"/>
            <a:ext cx="5021365" cy="407029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While Rappelling: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Ultrasonic range-finder will be used to determine CR depth. </a:t>
            </a:r>
            <a:r>
              <a:rPr lang="en-US" b="1" u="sng" dirty="0">
                <a:latin typeface="Times New Roman"/>
                <a:cs typeface="Times New Roman"/>
              </a:rPr>
              <a:t>DR.4.2.1</a:t>
            </a:r>
          </a:p>
          <a:p>
            <a:r>
              <a:rPr lang="en-US" b="1" dirty="0">
                <a:latin typeface="Times New Roman"/>
                <a:cs typeface="Times New Roman"/>
              </a:rPr>
              <a:t>While Exploring: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Shaft encoders will track how much the two un-powered wheels turn.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Odometry will be used to determine the total distance the CR has traveled. </a:t>
            </a:r>
            <a:r>
              <a:rPr lang="en-US" b="1" u="sng" dirty="0">
                <a:latin typeface="Times New Roman"/>
                <a:cs typeface="Times New Roman"/>
              </a:rPr>
              <a:t>DR.4.2.2</a:t>
            </a:r>
            <a:endParaRPr lang="en-US" b="1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Software in </a:t>
            </a:r>
            <a:r>
              <a:rPr lang="en-US" b="1">
                <a:latin typeface="Times New Roman"/>
                <a:cs typeface="Times New Roman"/>
              </a:rPr>
              <a:t>the </a:t>
            </a:r>
            <a:r>
              <a:rPr lang="en-US" b="1">
                <a:latin typeface="Times New Roman"/>
                <a:cs typeface="Times New Roman"/>
              </a:rPr>
              <a:t>Microcontroller</a:t>
            </a:r>
            <a:r>
              <a:rPr lang="en-US" b="1">
                <a:latin typeface="Times New Roman"/>
                <a:cs typeface="Times New Roman"/>
              </a:rPr>
              <a:t> </a:t>
            </a:r>
            <a:r>
              <a:rPr lang="en-US" b="1" smtClean="0">
                <a:latin typeface="Times New Roman"/>
                <a:cs typeface="Times New Roman"/>
              </a:rPr>
              <a:t>will </a:t>
            </a:r>
            <a:r>
              <a:rPr lang="en-US" b="1" dirty="0">
                <a:latin typeface="Times New Roman"/>
                <a:cs typeface="Times New Roman"/>
              </a:rPr>
              <a:t>read measurements from the sensors and determine depth and distance travelled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Position data will be sent to the GS via the MR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7" t="22011" r="22617"/>
          <a:stretch/>
        </p:blipFill>
        <p:spPr>
          <a:xfrm>
            <a:off x="6497080" y="1490747"/>
            <a:ext cx="5493637" cy="407029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0852031" y="3088070"/>
            <a:ext cx="237538" cy="14797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263124" y="2809149"/>
            <a:ext cx="654379" cy="19390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506310" y="1377398"/>
            <a:ext cx="563384" cy="11415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/>
          <p:cNvSpPr txBox="1"/>
          <p:nvPr/>
        </p:nvSpPr>
        <p:spPr>
          <a:xfrm>
            <a:off x="8456554" y="4748210"/>
            <a:ext cx="16131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Ultrasonic</a:t>
            </a:r>
          </a:p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Range-Finder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10221883" y="4567772"/>
            <a:ext cx="17353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Shaft Encoder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9299916" y="1137812"/>
            <a:ext cx="18923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/>
                <a:cs typeface="Times New Roman"/>
              </a:rPr>
              <a:t>Microcontroller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9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-26185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SELECTION: </a:t>
            </a: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Imaging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55716" y="1486839"/>
                <a:ext cx="4895850" cy="4606505"/>
              </a:xfrm>
            </p:spPr>
            <p:txBody>
              <a:bodyPr anchor="t" anchorCtr="0">
                <a:noAutofit/>
              </a:bodyPr>
              <a:lstStyle/>
              <a:p>
                <a:r>
                  <a:rPr lang="en-US" sz="2400" b="1" dirty="0">
                    <a:latin typeface="Times New Roman"/>
                    <a:cs typeface="Times New Roman"/>
                  </a:rPr>
                  <a:t>Single digital camera with flash, mounted on a 2 axis servo gimbal</a:t>
                </a:r>
              </a:p>
              <a:p>
                <a:pPr lvl="1"/>
                <a:r>
                  <a:rPr lang="en-US" sz="2000" b="1" dirty="0">
                    <a:latin typeface="Times New Roman"/>
                    <a:cs typeface="Times New Roman"/>
                  </a:rPr>
                  <a:t>Camera: CMOS controlled by microcontroller/single board </a:t>
                </a:r>
                <a:r>
                  <a:rPr lang="en-US" sz="2000" b="1" dirty="0" smtClean="0">
                    <a:latin typeface="Times New Roman"/>
                    <a:cs typeface="Times New Roman"/>
                  </a:rPr>
                  <a:t>computer. </a:t>
                </a:r>
                <a:r>
                  <a:rPr lang="en-US" sz="2000" b="1" u="sng" dirty="0" smtClean="0">
                    <a:latin typeface="Times New Roman"/>
                    <a:cs typeface="Times New Roman"/>
                  </a:rPr>
                  <a:t>DR.5.1</a:t>
                </a:r>
                <a:endParaRPr lang="en-US" sz="2000" b="1" dirty="0">
                  <a:latin typeface="Times New Roman"/>
                  <a:cs typeface="Times New Roman"/>
                </a:endParaRPr>
              </a:p>
              <a:p>
                <a:pPr lvl="1"/>
                <a:r>
                  <a:rPr lang="en-US" sz="2000" b="1" dirty="0">
                    <a:latin typeface="Times New Roman"/>
                    <a:cs typeface="Times New Roman"/>
                  </a:rPr>
                  <a:t>Servo: 2x180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Times New Roman"/>
                      </a:rPr>
                      <m:t>°</m:t>
                    </m:r>
                  </m:oMath>
                </a14:m>
                <a:r>
                  <a:rPr lang="en-US" sz="2000" b="1" dirty="0">
                    <a:latin typeface="Times New Roman"/>
                    <a:cs typeface="Times New Roman"/>
                  </a:rPr>
                  <a:t> range of motion to point camera within 180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Times New Roman"/>
                      </a:rPr>
                      <m:t>°</m:t>
                    </m:r>
                  </m:oMath>
                </a14:m>
                <a:r>
                  <a:rPr lang="en-US" sz="2000" b="1" dirty="0">
                    <a:latin typeface="Times New Roman"/>
                    <a:cs typeface="Times New Roman"/>
                  </a:rPr>
                  <a:t>/90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Times New Roman"/>
                      </a:rPr>
                      <m:t>°</m:t>
                    </m:r>
                  </m:oMath>
                </a14:m>
                <a:r>
                  <a:rPr lang="en-US" sz="2000" b="1" dirty="0">
                    <a:latin typeface="Times New Roman"/>
                    <a:cs typeface="Times New Roman"/>
                  </a:rPr>
                  <a:t> </a:t>
                </a:r>
                <a:r>
                  <a:rPr lang="en-US" sz="2000" b="1" dirty="0" smtClean="0">
                    <a:latin typeface="Times New Roman"/>
                    <a:cs typeface="Times New Roman"/>
                  </a:rPr>
                  <a:t>azimuth/elevation FOV.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1800" b="1" u="sng" dirty="0" smtClean="0">
                    <a:latin typeface="Times New Roman"/>
                    <a:cs typeface="Times New Roman"/>
                  </a:rPr>
                  <a:t>DR.5.3, DR.5.4</a:t>
                </a:r>
                <a:endParaRPr lang="en-US" sz="1800" b="1" dirty="0">
                  <a:latin typeface="Times New Roman"/>
                  <a:cs typeface="Times New Roman"/>
                </a:endParaRPr>
              </a:p>
              <a:p>
                <a:pPr lvl="1"/>
                <a:r>
                  <a:rPr lang="en-US" sz="2000" b="1" dirty="0">
                    <a:latin typeface="Times New Roman"/>
                    <a:cs typeface="Times New Roman"/>
                  </a:rPr>
                  <a:t>Lighting: LED panel light mounted with </a:t>
                </a:r>
                <a:r>
                  <a:rPr lang="en-US" sz="2000" b="1" dirty="0" smtClean="0">
                    <a:latin typeface="Times New Roman"/>
                    <a:cs typeface="Times New Roman"/>
                  </a:rPr>
                  <a:t>camera. </a:t>
                </a:r>
                <a:r>
                  <a:rPr lang="en-US" sz="2000" b="1" u="sng" dirty="0" smtClean="0">
                    <a:latin typeface="Times New Roman"/>
                    <a:cs typeface="Times New Roman"/>
                  </a:rPr>
                  <a:t>DR.5.5</a:t>
                </a:r>
                <a:endParaRPr lang="en-US" sz="2000" b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55716" y="1486839"/>
                <a:ext cx="4895850" cy="4606505"/>
              </a:xfrm>
              <a:blipFill>
                <a:blip r:embed="rId4"/>
                <a:stretch>
                  <a:fillRect l="-3113" t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22225" r="23408"/>
          <a:stretch/>
        </p:blipFill>
        <p:spPr>
          <a:xfrm>
            <a:off x="6566091" y="1490747"/>
            <a:ext cx="5352707" cy="4081917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7948920" y="2516943"/>
            <a:ext cx="142657" cy="20420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7219666" y="4558969"/>
            <a:ext cx="14585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Light Source (moves with camera)</a:t>
            </a: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9217629" y="2863970"/>
            <a:ext cx="1080857" cy="1852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9217629" y="4716215"/>
            <a:ext cx="21617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2-axis Actuated Camera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091577" y="1772907"/>
            <a:ext cx="17253" cy="1311215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927237" y="2354826"/>
            <a:ext cx="1290392" cy="158151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7862526" y="1812706"/>
            <a:ext cx="569344" cy="329057"/>
          </a:xfrm>
          <a:prstGeom prst="arc">
            <a:avLst>
              <a:gd name="adj1" fmla="val 16200000"/>
              <a:gd name="adj2" fmla="val 13236084"/>
            </a:avLst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909351" y="1778293"/>
            <a:ext cx="17253" cy="1311215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400000">
            <a:off x="8707374" y="2380735"/>
            <a:ext cx="569344" cy="329057"/>
          </a:xfrm>
          <a:prstGeom prst="arc">
            <a:avLst>
              <a:gd name="adj1" fmla="val 16200000"/>
              <a:gd name="adj2" fmla="val 13236084"/>
            </a:avLst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9492842" y="1650547"/>
            <a:ext cx="1080857" cy="8663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9492842" y="1281215"/>
            <a:ext cx="21617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Microcontroller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1" name="Arc 20"/>
          <p:cNvSpPr/>
          <p:nvPr/>
        </p:nvSpPr>
        <p:spPr>
          <a:xfrm>
            <a:off x="8680300" y="1818092"/>
            <a:ext cx="569344" cy="329057"/>
          </a:xfrm>
          <a:prstGeom prst="arc">
            <a:avLst>
              <a:gd name="adj1" fmla="val 16200000"/>
              <a:gd name="adj2" fmla="val 13236084"/>
            </a:avLst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-26185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SELECTION: Communication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3977018"/>
              </p:ext>
            </p:extLst>
          </p:nvPr>
        </p:nvGraphicFramePr>
        <p:xfrm>
          <a:off x="5983572" y="1733118"/>
          <a:ext cx="5772150" cy="3801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7970">
                  <a:extLst>
                    <a:ext uri="{9D8B030D-6E8A-4147-A177-3AD203B41FA5}">
                      <a16:colId xmlns:a16="http://schemas.microsoft.com/office/drawing/2014/main" xmlns="" val="4023815066"/>
                    </a:ext>
                  </a:extLst>
                </a:gridCol>
                <a:gridCol w="924865">
                  <a:extLst>
                    <a:ext uri="{9D8B030D-6E8A-4147-A177-3AD203B41FA5}">
                      <a16:colId xmlns:a16="http://schemas.microsoft.com/office/drawing/2014/main" xmlns="" val="3398158476"/>
                    </a:ext>
                  </a:extLst>
                </a:gridCol>
                <a:gridCol w="1450819">
                  <a:extLst>
                    <a:ext uri="{9D8B030D-6E8A-4147-A177-3AD203B41FA5}">
                      <a16:colId xmlns:a16="http://schemas.microsoft.com/office/drawing/2014/main" xmlns="" val="2100986405"/>
                    </a:ext>
                  </a:extLst>
                </a:gridCol>
                <a:gridCol w="1578496">
                  <a:extLst>
                    <a:ext uri="{9D8B030D-6E8A-4147-A177-3AD203B41FA5}">
                      <a16:colId xmlns:a16="http://schemas.microsoft.com/office/drawing/2014/main" xmlns="" val="2070133961"/>
                    </a:ext>
                  </a:extLst>
                </a:gridCol>
              </a:tblGrid>
              <a:tr h="613896">
                <a:tc>
                  <a:txBody>
                    <a:bodyPr/>
                    <a:lstStyle/>
                    <a:p>
                      <a:pPr marL="0" marR="0" indent="4572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4572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Legacy</a:t>
                      </a:r>
                      <a:r>
                        <a:rPr lang="en-US" sz="14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RF C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omm System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10407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indent="4572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942047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Required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313794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8355597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559033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Robustness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3F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486797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3F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9890720"/>
                  </a:ext>
                </a:extLst>
              </a:tr>
              <a:tr h="392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852362"/>
                  </a:ext>
                </a:extLst>
              </a:tr>
              <a:tr h="4371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Weighted 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9741153"/>
                  </a:ext>
                </a:extLst>
              </a:tr>
            </a:tbl>
          </a:graphicData>
        </a:graphic>
      </p:graphicFrame>
      <p:sp>
        <p:nvSpPr>
          <p:cNvPr id="72" name="TextBox 17"/>
          <p:cNvSpPr txBox="1"/>
          <p:nvPr/>
        </p:nvSpPr>
        <p:spPr>
          <a:xfrm>
            <a:off x="1576904" y="1490747"/>
            <a:ext cx="41320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between reusing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legacy Wi-Fi communication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new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using RF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decision: Create new communication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system has the following drawbacks: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hardware is present for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commands 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modification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GS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new commands for RACER 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and system is not currently configured properly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-26185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SELECTION: Communication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231881" y="1807855"/>
            <a:ext cx="6030565" cy="3833819"/>
          </a:xfrm>
        </p:spPr>
        <p:txBody>
          <a:bodyPr anchor="t" anchorCtr="0">
            <a:normAutofit/>
          </a:bodyPr>
          <a:lstStyle/>
          <a:p>
            <a:r>
              <a:rPr lang="en-US" sz="2400" b="1" dirty="0">
                <a:latin typeface="Times New Roman"/>
                <a:cs typeface="Times New Roman"/>
              </a:rPr>
              <a:t>Relayed 2.4 GHz radio system</a:t>
            </a:r>
          </a:p>
          <a:p>
            <a:pPr lvl="1"/>
            <a:r>
              <a:rPr lang="en-US" sz="2200" b="1" u="sng" dirty="0">
                <a:latin typeface="Times New Roman"/>
                <a:cs typeface="Times New Roman"/>
              </a:rPr>
              <a:t>DR.2.1, DR.2.1.5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2-way serial communication at 250kbps</a:t>
            </a:r>
          </a:p>
          <a:p>
            <a:r>
              <a:rPr lang="en-US" sz="2400" b="1" dirty="0">
                <a:latin typeface="Times New Roman"/>
                <a:cs typeface="Times New Roman"/>
              </a:rPr>
              <a:t>4 Radios total (1 GS, 2 MR, 1 CR)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GS </a:t>
            </a:r>
            <a:r>
              <a:rPr lang="en-US" b="1" dirty="0">
                <a:latin typeface="Times New Roman"/>
                <a:cs typeface="Times New Roman"/>
                <a:sym typeface="Wingdings" panose="05000000000000000000" pitchFamily="2" charset="2"/>
              </a:rPr>
              <a:t> </a:t>
            </a:r>
            <a:r>
              <a:rPr lang="en-US" b="1" dirty="0">
                <a:latin typeface="Times New Roman"/>
                <a:cs typeface="Times New Roman"/>
              </a:rPr>
              <a:t>MR </a:t>
            </a:r>
            <a:r>
              <a:rPr lang="en-US" b="1" dirty="0">
                <a:latin typeface="Times New Roman"/>
                <a:cs typeface="Times New Roman"/>
                <a:sym typeface="Wingdings" panose="05000000000000000000" pitchFamily="2" charset="2"/>
              </a:rPr>
              <a:t></a:t>
            </a:r>
            <a:r>
              <a:rPr lang="en-US" b="1" dirty="0">
                <a:latin typeface="Times New Roman"/>
                <a:cs typeface="Times New Roman"/>
              </a:rPr>
              <a:t> Microcontroller </a:t>
            </a:r>
            <a:r>
              <a:rPr lang="en-US" b="1" dirty="0">
                <a:latin typeface="Times New Roman"/>
                <a:cs typeface="Times New Roman"/>
                <a:sym typeface="Wingdings" panose="05000000000000000000" pitchFamily="2" charset="2"/>
              </a:rPr>
              <a:t></a:t>
            </a:r>
            <a:r>
              <a:rPr lang="en-US" b="1" dirty="0">
                <a:latin typeface="Times New Roman"/>
                <a:cs typeface="Times New Roman"/>
              </a:rPr>
              <a:t>  MR </a:t>
            </a:r>
            <a:r>
              <a:rPr lang="en-US" b="1" dirty="0">
                <a:latin typeface="Times New Roman"/>
                <a:cs typeface="Times New Roman"/>
                <a:sym typeface="Wingdings" panose="05000000000000000000" pitchFamily="2" charset="2"/>
              </a:rPr>
              <a:t> </a:t>
            </a:r>
            <a:r>
              <a:rPr lang="en-US" b="1" dirty="0">
                <a:latin typeface="Times New Roman"/>
                <a:cs typeface="Times New Roman"/>
              </a:rPr>
              <a:t>CR</a:t>
            </a:r>
          </a:p>
          <a:p>
            <a:pPr lvl="1"/>
            <a:r>
              <a:rPr lang="en-US" b="1" dirty="0">
                <a:latin typeface="Times New Roman"/>
                <a:cs typeface="Times New Roman"/>
              </a:rPr>
              <a:t>Microcontroller does routing and processing on MR for command/data relay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6" t="23129" r="22652"/>
          <a:stretch/>
        </p:blipFill>
        <p:spPr>
          <a:xfrm>
            <a:off x="6940494" y="1522296"/>
            <a:ext cx="5216335" cy="38532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1" name="Group 2"/>
          <p:cNvGrpSpPr/>
          <p:nvPr/>
        </p:nvGrpSpPr>
        <p:grpSpPr>
          <a:xfrm>
            <a:off x="9313829" y="897560"/>
            <a:ext cx="2486754" cy="2694111"/>
            <a:chOff x="8573887" y="897560"/>
            <a:chExt cx="2486754" cy="2694111"/>
          </a:xfrm>
        </p:grpSpPr>
        <p:cxnSp>
          <p:nvCxnSpPr>
            <p:cNvPr id="7" name="Straight Arrow Connector 5"/>
            <p:cNvCxnSpPr/>
            <p:nvPr/>
          </p:nvCxnSpPr>
          <p:spPr>
            <a:xfrm flipV="1">
              <a:off x="8944045" y="2122447"/>
              <a:ext cx="40606" cy="107376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4"/>
            <p:cNvSpPr txBox="1"/>
            <p:nvPr/>
          </p:nvSpPr>
          <p:spPr>
            <a:xfrm>
              <a:off x="8573887" y="3222339"/>
              <a:ext cx="7403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/>
                  <a:cs typeface="Times New Roman"/>
                </a:rPr>
                <a:t>CPU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Arrow Connector 12"/>
            <p:cNvCxnSpPr/>
            <p:nvPr/>
          </p:nvCxnSpPr>
          <p:spPr>
            <a:xfrm flipH="1">
              <a:off x="9044021" y="1429591"/>
              <a:ext cx="865602" cy="4354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/>
            <p:nvPr/>
          </p:nvSpPr>
          <p:spPr>
            <a:xfrm>
              <a:off x="8614493" y="897560"/>
              <a:ext cx="244614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/>
                  <a:cs typeface="Times New Roman"/>
                </a:rPr>
                <a:t>2.4 GHz Radio Transmitter/Receiver</a:t>
              </a:r>
              <a:endParaRPr lang="en-US" b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1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726" y="-26185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BASELINE DESIGN SELECTION</a:t>
            </a: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b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Power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307146" y="1512974"/>
            <a:ext cx="4895850" cy="41530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Lithium Ion/Lithium Polymer (Li-Ion/Li-Po) </a:t>
            </a:r>
            <a:r>
              <a:rPr lang="en-US" b="1" dirty="0">
                <a:latin typeface="Times New Roman"/>
                <a:cs typeface="Times New Roman"/>
              </a:rPr>
              <a:t>batteries to </a:t>
            </a:r>
            <a:r>
              <a:rPr lang="en-US" b="1" dirty="0" smtClean="0">
                <a:latin typeface="Times New Roman"/>
                <a:cs typeface="Times New Roman"/>
              </a:rPr>
              <a:t>power necessary subsystems:</a:t>
            </a:r>
            <a:endParaRPr lang="en-US" b="1" dirty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Comms/CPU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Driving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Rappelling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Positioning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Imaging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Energy density: 110 – </a:t>
            </a:r>
            <a:r>
              <a:rPr lang="en-US" b="1" dirty="0" smtClean="0">
                <a:latin typeface="Times New Roman"/>
                <a:cs typeface="Times New Roman"/>
              </a:rPr>
              <a:t>265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Wh/kg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Transmitting power through tether results </a:t>
            </a:r>
            <a:r>
              <a:rPr lang="en-US" b="1" dirty="0" smtClean="0">
                <a:latin typeface="Times New Roman"/>
                <a:cs typeface="Times New Roman"/>
              </a:rPr>
              <a:t>in voltage drop of ~5V</a:t>
            </a:r>
            <a:endParaRPr lang="en-US" b="1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Times New Roman"/>
                <a:cs typeface="Times New Roman"/>
              </a:rPr>
              <a:t>Batteries </a:t>
            </a:r>
            <a:r>
              <a:rPr lang="en-US" b="1" dirty="0">
                <a:latin typeface="Times New Roman"/>
                <a:cs typeface="Times New Roman"/>
              </a:rPr>
              <a:t>located on both MR and CR with enough capacity for CR to complete its mission without recharging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latin typeface="Times New Roman"/>
                <a:cs typeface="Times New Roman"/>
              </a:rPr>
              <a:t>DR.6.1, DR.6.2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3" descr="LL-MR-assy_rev3_iso.jpg"/>
          <p:cNvPicPr>
            <a:picLocks noChangeAspect="1"/>
          </p:cNvPicPr>
          <p:nvPr/>
        </p:nvPicPr>
        <p:blipFill rotWithShape="1">
          <a:blip r:embed="rId4"/>
          <a:srcRect l="39840" t="15725" r="41300" b="38021"/>
          <a:stretch/>
        </p:blipFill>
        <p:spPr>
          <a:xfrm>
            <a:off x="7248524" y="917268"/>
            <a:ext cx="3686175" cy="208415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8143969" y="1481262"/>
            <a:ext cx="1085578" cy="606208"/>
          </a:xfrm>
          <a:custGeom>
            <a:avLst/>
            <a:gdLst>
              <a:gd name="connsiteX0" fmla="*/ 147638 w 1021557"/>
              <a:gd name="connsiteY0" fmla="*/ 1193006 h 1235868"/>
              <a:gd name="connsiteX1" fmla="*/ 150019 w 1021557"/>
              <a:gd name="connsiteY1" fmla="*/ 792956 h 1235868"/>
              <a:gd name="connsiteX2" fmla="*/ 166688 w 1021557"/>
              <a:gd name="connsiteY2" fmla="*/ 788193 h 1235868"/>
              <a:gd name="connsiteX3" fmla="*/ 169069 w 1021557"/>
              <a:gd name="connsiteY3" fmla="*/ 742950 h 1235868"/>
              <a:gd name="connsiteX4" fmla="*/ 202407 w 1021557"/>
              <a:gd name="connsiteY4" fmla="*/ 723900 h 1235868"/>
              <a:gd name="connsiteX5" fmla="*/ 202407 w 1021557"/>
              <a:gd name="connsiteY5" fmla="*/ 704850 h 1235868"/>
              <a:gd name="connsiteX6" fmla="*/ 878682 w 1021557"/>
              <a:gd name="connsiteY6" fmla="*/ 316706 h 1235868"/>
              <a:gd name="connsiteX7" fmla="*/ 871538 w 1021557"/>
              <a:gd name="connsiteY7" fmla="*/ 702468 h 1235868"/>
              <a:gd name="connsiteX8" fmla="*/ 940594 w 1021557"/>
              <a:gd name="connsiteY8" fmla="*/ 738187 h 1235868"/>
              <a:gd name="connsiteX9" fmla="*/ 1019175 w 1021557"/>
              <a:gd name="connsiteY9" fmla="*/ 702468 h 1235868"/>
              <a:gd name="connsiteX10" fmla="*/ 1021557 w 1021557"/>
              <a:gd name="connsiteY10" fmla="*/ 154781 h 1235868"/>
              <a:gd name="connsiteX11" fmla="*/ 1014413 w 1021557"/>
              <a:gd name="connsiteY11" fmla="*/ 64293 h 1235868"/>
              <a:gd name="connsiteX12" fmla="*/ 957263 w 1021557"/>
              <a:gd name="connsiteY12" fmla="*/ 0 h 1235868"/>
              <a:gd name="connsiteX13" fmla="*/ 909638 w 1021557"/>
              <a:gd name="connsiteY13" fmla="*/ 21431 h 1235868"/>
              <a:gd name="connsiteX14" fmla="*/ 902494 w 1021557"/>
              <a:gd name="connsiteY14" fmla="*/ 7143 h 1235868"/>
              <a:gd name="connsiteX15" fmla="*/ 871538 w 1021557"/>
              <a:gd name="connsiteY15" fmla="*/ 26193 h 1235868"/>
              <a:gd name="connsiteX16" fmla="*/ 852488 w 1021557"/>
              <a:gd name="connsiteY16" fmla="*/ 28575 h 1235868"/>
              <a:gd name="connsiteX17" fmla="*/ 785813 w 1021557"/>
              <a:gd name="connsiteY17" fmla="*/ 69056 h 1235868"/>
              <a:gd name="connsiteX18" fmla="*/ 781050 w 1021557"/>
              <a:gd name="connsiteY18" fmla="*/ 90487 h 1235868"/>
              <a:gd name="connsiteX19" fmla="*/ 754857 w 1021557"/>
              <a:gd name="connsiteY19" fmla="*/ 104775 h 1235868"/>
              <a:gd name="connsiteX20" fmla="*/ 714375 w 1021557"/>
              <a:gd name="connsiteY20" fmla="*/ 78581 h 1235868"/>
              <a:gd name="connsiteX21" fmla="*/ 652463 w 1021557"/>
              <a:gd name="connsiteY21" fmla="*/ 104775 h 1235868"/>
              <a:gd name="connsiteX22" fmla="*/ 647700 w 1021557"/>
              <a:gd name="connsiteY22" fmla="*/ 154781 h 1235868"/>
              <a:gd name="connsiteX23" fmla="*/ 628650 w 1021557"/>
              <a:gd name="connsiteY23" fmla="*/ 178593 h 1235868"/>
              <a:gd name="connsiteX24" fmla="*/ 628650 w 1021557"/>
              <a:gd name="connsiteY24" fmla="*/ 221456 h 1235868"/>
              <a:gd name="connsiteX25" fmla="*/ 333375 w 1021557"/>
              <a:gd name="connsiteY25" fmla="*/ 385762 h 1235868"/>
              <a:gd name="connsiteX26" fmla="*/ 302419 w 1021557"/>
              <a:gd name="connsiteY26" fmla="*/ 371475 h 1235868"/>
              <a:gd name="connsiteX27" fmla="*/ 276225 w 1021557"/>
              <a:gd name="connsiteY27" fmla="*/ 371475 h 1235868"/>
              <a:gd name="connsiteX28" fmla="*/ 247650 w 1021557"/>
              <a:gd name="connsiteY28" fmla="*/ 385762 h 1235868"/>
              <a:gd name="connsiteX29" fmla="*/ 245269 w 1021557"/>
              <a:gd name="connsiteY29" fmla="*/ 433387 h 1235868"/>
              <a:gd name="connsiteX30" fmla="*/ 257175 w 1021557"/>
              <a:gd name="connsiteY30" fmla="*/ 471487 h 1235868"/>
              <a:gd name="connsiteX31" fmla="*/ 269082 w 1021557"/>
              <a:gd name="connsiteY31" fmla="*/ 495300 h 1235868"/>
              <a:gd name="connsiteX32" fmla="*/ 2382 w 1021557"/>
              <a:gd name="connsiteY32" fmla="*/ 652462 h 1235868"/>
              <a:gd name="connsiteX33" fmla="*/ 0 w 1021557"/>
              <a:gd name="connsiteY33" fmla="*/ 745331 h 1235868"/>
              <a:gd name="connsiteX34" fmla="*/ 2382 w 1021557"/>
              <a:gd name="connsiteY34" fmla="*/ 1190625 h 1235868"/>
              <a:gd name="connsiteX35" fmla="*/ 71438 w 1021557"/>
              <a:gd name="connsiteY35" fmla="*/ 1235868 h 1235868"/>
              <a:gd name="connsiteX36" fmla="*/ 147638 w 1021557"/>
              <a:gd name="connsiteY36" fmla="*/ 1193006 h 12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1557" h="1235868">
                <a:moveTo>
                  <a:pt x="147638" y="1193006"/>
                </a:moveTo>
                <a:cubicBezTo>
                  <a:pt x="148432" y="1059656"/>
                  <a:pt x="149225" y="926306"/>
                  <a:pt x="150019" y="792956"/>
                </a:cubicBezTo>
                <a:lnTo>
                  <a:pt x="166688" y="788193"/>
                </a:lnTo>
                <a:lnTo>
                  <a:pt x="169069" y="742950"/>
                </a:lnTo>
                <a:lnTo>
                  <a:pt x="202407" y="723900"/>
                </a:lnTo>
                <a:lnTo>
                  <a:pt x="202407" y="704850"/>
                </a:lnTo>
                <a:lnTo>
                  <a:pt x="878682" y="316706"/>
                </a:lnTo>
                <a:lnTo>
                  <a:pt x="871538" y="702468"/>
                </a:lnTo>
                <a:lnTo>
                  <a:pt x="940594" y="738187"/>
                </a:lnTo>
                <a:lnTo>
                  <a:pt x="1019175" y="702468"/>
                </a:lnTo>
                <a:lnTo>
                  <a:pt x="1021557" y="154781"/>
                </a:lnTo>
                <a:lnTo>
                  <a:pt x="1014413" y="64293"/>
                </a:lnTo>
                <a:lnTo>
                  <a:pt x="957263" y="0"/>
                </a:lnTo>
                <a:lnTo>
                  <a:pt x="909638" y="21431"/>
                </a:lnTo>
                <a:lnTo>
                  <a:pt x="902494" y="7143"/>
                </a:lnTo>
                <a:lnTo>
                  <a:pt x="871538" y="26193"/>
                </a:lnTo>
                <a:lnTo>
                  <a:pt x="852488" y="28575"/>
                </a:lnTo>
                <a:lnTo>
                  <a:pt x="785813" y="69056"/>
                </a:lnTo>
                <a:lnTo>
                  <a:pt x="781050" y="90487"/>
                </a:lnTo>
                <a:lnTo>
                  <a:pt x="754857" y="104775"/>
                </a:lnTo>
                <a:lnTo>
                  <a:pt x="714375" y="78581"/>
                </a:lnTo>
                <a:lnTo>
                  <a:pt x="652463" y="104775"/>
                </a:lnTo>
                <a:lnTo>
                  <a:pt x="647700" y="154781"/>
                </a:lnTo>
                <a:lnTo>
                  <a:pt x="628650" y="178593"/>
                </a:lnTo>
                <a:lnTo>
                  <a:pt x="628650" y="221456"/>
                </a:lnTo>
                <a:lnTo>
                  <a:pt x="333375" y="385762"/>
                </a:lnTo>
                <a:lnTo>
                  <a:pt x="302419" y="371475"/>
                </a:lnTo>
                <a:lnTo>
                  <a:pt x="276225" y="371475"/>
                </a:lnTo>
                <a:lnTo>
                  <a:pt x="247650" y="385762"/>
                </a:lnTo>
                <a:lnTo>
                  <a:pt x="245269" y="433387"/>
                </a:lnTo>
                <a:lnTo>
                  <a:pt x="257175" y="471487"/>
                </a:lnTo>
                <a:lnTo>
                  <a:pt x="269082" y="495300"/>
                </a:lnTo>
                <a:lnTo>
                  <a:pt x="2382" y="652462"/>
                </a:lnTo>
                <a:lnTo>
                  <a:pt x="0" y="745331"/>
                </a:lnTo>
                <a:lnTo>
                  <a:pt x="2382" y="1190625"/>
                </a:lnTo>
                <a:lnTo>
                  <a:pt x="71438" y="1235868"/>
                </a:lnTo>
                <a:lnTo>
                  <a:pt x="147638" y="119300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154997">
            <a:off x="8564353" y="1811159"/>
            <a:ext cx="534768" cy="320735"/>
          </a:xfrm>
          <a:custGeom>
            <a:avLst/>
            <a:gdLst>
              <a:gd name="connsiteX0" fmla="*/ 2257425 w 6010275"/>
              <a:gd name="connsiteY0" fmla="*/ 4467225 h 4476750"/>
              <a:gd name="connsiteX1" fmla="*/ 6010275 w 6010275"/>
              <a:gd name="connsiteY1" fmla="*/ 2314575 h 4476750"/>
              <a:gd name="connsiteX2" fmla="*/ 5981700 w 6010275"/>
              <a:gd name="connsiteY2" fmla="*/ 1962150 h 4476750"/>
              <a:gd name="connsiteX3" fmla="*/ 5848350 w 6010275"/>
              <a:gd name="connsiteY3" fmla="*/ 1952625 h 4476750"/>
              <a:gd name="connsiteX4" fmla="*/ 5838825 w 6010275"/>
              <a:gd name="connsiteY4" fmla="*/ 857250 h 4476750"/>
              <a:gd name="connsiteX5" fmla="*/ 6010275 w 6010275"/>
              <a:gd name="connsiteY5" fmla="*/ 800100 h 4476750"/>
              <a:gd name="connsiteX6" fmla="*/ 5981700 w 6010275"/>
              <a:gd name="connsiteY6" fmla="*/ 476250 h 4476750"/>
              <a:gd name="connsiteX7" fmla="*/ 5153025 w 6010275"/>
              <a:gd name="connsiteY7" fmla="*/ 0 h 4476750"/>
              <a:gd name="connsiteX8" fmla="*/ 4114800 w 6010275"/>
              <a:gd name="connsiteY8" fmla="*/ 0 h 4476750"/>
              <a:gd name="connsiteX9" fmla="*/ 0 w 6010275"/>
              <a:gd name="connsiteY9" fmla="*/ 2381250 h 4476750"/>
              <a:gd name="connsiteX10" fmla="*/ 9525 w 6010275"/>
              <a:gd name="connsiteY10" fmla="*/ 2686050 h 4476750"/>
              <a:gd name="connsiteX11" fmla="*/ 142875 w 6010275"/>
              <a:gd name="connsiteY11" fmla="*/ 2762250 h 4476750"/>
              <a:gd name="connsiteX12" fmla="*/ 152400 w 6010275"/>
              <a:gd name="connsiteY12" fmla="*/ 3838575 h 4476750"/>
              <a:gd name="connsiteX13" fmla="*/ 9525 w 6010275"/>
              <a:gd name="connsiteY13" fmla="*/ 3905250 h 4476750"/>
              <a:gd name="connsiteX14" fmla="*/ 9525 w 6010275"/>
              <a:gd name="connsiteY14" fmla="*/ 4219575 h 4476750"/>
              <a:gd name="connsiteX15" fmla="*/ 476250 w 6010275"/>
              <a:gd name="connsiteY15" fmla="*/ 4476750 h 4476750"/>
              <a:gd name="connsiteX16" fmla="*/ 2257425 w 6010275"/>
              <a:gd name="connsiteY16" fmla="*/ 4467225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10275" h="4476750">
                <a:moveTo>
                  <a:pt x="2257425" y="4467225"/>
                </a:moveTo>
                <a:lnTo>
                  <a:pt x="6010275" y="2314575"/>
                </a:lnTo>
                <a:lnTo>
                  <a:pt x="5981700" y="1962150"/>
                </a:lnTo>
                <a:lnTo>
                  <a:pt x="5848350" y="1952625"/>
                </a:lnTo>
                <a:lnTo>
                  <a:pt x="5838825" y="857250"/>
                </a:lnTo>
                <a:lnTo>
                  <a:pt x="6010275" y="800100"/>
                </a:lnTo>
                <a:lnTo>
                  <a:pt x="5981700" y="476250"/>
                </a:lnTo>
                <a:lnTo>
                  <a:pt x="5153025" y="0"/>
                </a:lnTo>
                <a:lnTo>
                  <a:pt x="4114800" y="0"/>
                </a:lnTo>
                <a:lnTo>
                  <a:pt x="0" y="2381250"/>
                </a:lnTo>
                <a:lnTo>
                  <a:pt x="9525" y="2686050"/>
                </a:lnTo>
                <a:lnTo>
                  <a:pt x="142875" y="2762250"/>
                </a:lnTo>
                <a:lnTo>
                  <a:pt x="152400" y="3838575"/>
                </a:lnTo>
                <a:lnTo>
                  <a:pt x="9525" y="3905250"/>
                </a:lnTo>
                <a:lnTo>
                  <a:pt x="9525" y="4219575"/>
                </a:lnTo>
                <a:lnTo>
                  <a:pt x="476250" y="4476750"/>
                </a:lnTo>
                <a:lnTo>
                  <a:pt x="2257425" y="446722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70" r="-4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>
            <a:stCxn id="17" idx="3"/>
            <a:endCxn id="15" idx="11"/>
          </p:cNvCxnSpPr>
          <p:nvPr/>
        </p:nvCxnSpPr>
        <p:spPr>
          <a:xfrm flipV="1">
            <a:off x="7036351" y="1997542"/>
            <a:ext cx="1539281" cy="377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12700" stA="26000" endPos="32000" dist="12700" dir="5400000" sy="-100000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t="24945" r="22917" b="13231"/>
          <a:stretch/>
        </p:blipFill>
        <p:spPr>
          <a:xfrm>
            <a:off x="7248524" y="3112768"/>
            <a:ext cx="3821156" cy="2341561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6" idx="3"/>
          </p:cNvCxnSpPr>
          <p:nvPr/>
        </p:nvCxnSpPr>
        <p:spPr>
          <a:xfrm>
            <a:off x="6891966" y="3112768"/>
            <a:ext cx="1755342" cy="870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8009" y="2820380"/>
            <a:ext cx="8739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3626" y="1959343"/>
            <a:ext cx="116272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Battery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38591" y="90530"/>
            <a:ext cx="10018713" cy="80467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88900" dist="101600" dir="18660000" sx="113000" sy="113000" algn="l" rotWithShape="0">
                    <a:schemeClr val="tx1">
                      <a:alpha val="0"/>
                    </a:schemeClr>
                  </a:outerShdw>
                </a:effectLst>
                <a:ea typeface="Adobe Gothic Std B" panose="020B0800000000000000" pitchFamily="34" charset="-128"/>
              </a:rPr>
              <a:t>BASELINE FEASIBILITY OVERVIEW</a:t>
            </a:r>
          </a:p>
          <a:p>
            <a:r>
              <a:rPr lang="en-US" sz="2800" b="1" i="1" dirty="0" smtClean="0">
                <a:ln w="10541" cmpd="sng">
                  <a:noFill/>
                  <a:prstDash val="solid"/>
                </a:ln>
                <a:solidFill>
                  <a:srgbClr val="00000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88900" dist="101600" dir="18660000" sx="113000" sy="113000" algn="l" rotWithShape="0">
                    <a:schemeClr val="tx1">
                      <a:alpha val="0"/>
                    </a:schemeClr>
                  </a:outerShdw>
                </a:effectLst>
                <a:ea typeface="Adobe Gothic Std B" panose="020B0800000000000000" pitchFamily="34" charset="-128"/>
              </a:rPr>
              <a:t>CRITICAL PROJECT ELEMENTS</a:t>
            </a:r>
            <a:endParaRPr lang="en-US" sz="28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>
                  <a:schemeClr val="accent1">
                    <a:alpha val="40000"/>
                  </a:schemeClr>
                </a:glow>
                <a:outerShdw blurRad="88900" dist="101600" dir="18660000" sx="113000" sy="113000" algn="l" rotWithShape="0">
                  <a:schemeClr val="tx1">
                    <a:alpha val="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917221"/>
                  </p:ext>
                </p:extLst>
              </p:nvPr>
            </p:nvGraphicFramePr>
            <p:xfrm>
              <a:off x="5830437" y="1023042"/>
              <a:ext cx="6216708" cy="4705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9395">
                      <a:extLst>
                        <a:ext uri="{9D8B030D-6E8A-4147-A177-3AD203B41FA5}">
                          <a16:colId xmlns:a16="http://schemas.microsoft.com/office/drawing/2014/main" xmlns="" val="1858695557"/>
                        </a:ext>
                      </a:extLst>
                    </a:gridCol>
                    <a:gridCol w="3427313"/>
                  </a:tblGrid>
                  <a:tr h="362239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PROJECT ELEMENT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Reasoning</a:t>
                          </a:r>
                          <a:r>
                            <a:rPr lang="en-US" sz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for Feasibility Shown/Not Shown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7674722"/>
                      </a:ext>
                    </a:extLst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Rappelling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Minimum success requires rappelling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301964"/>
                      </a:ext>
                    </a:extLst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Positioning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Accuracy requirements are high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10cm over ~10m travelled)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73426425"/>
                      </a:ext>
                    </a:extLst>
                  </a:tr>
                  <a:tr h="56619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Communications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Proposed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new system must satisfy requirements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63598423"/>
                      </a:ext>
                    </a:extLst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Software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With comm system overhaul,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software must be written from scratch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1457374"/>
                      </a:ext>
                    </a:extLst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Mass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mass budget (9.8kg) has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small margin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Cost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$5000 budget is non-negotiable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must supply its own power otherwise mission will fail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18627839"/>
                      </a:ext>
                    </a:extLst>
                  </a:tr>
                  <a:tr h="406181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Driving System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Rocker-bogies are proven technology</a:t>
                          </a:r>
                          <a:r>
                            <a:rPr lang="en-US" sz="11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terrain is relatively benign</a:t>
                          </a:r>
                          <a:endParaRPr lang="en-US" sz="11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95504626"/>
                      </a:ext>
                    </a:extLst>
                  </a:tr>
                  <a:tr h="406181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Imaging System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Resolution</a:t>
                          </a:r>
                          <a:r>
                            <a:rPr lang="en-US" sz="11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requirements are relatively low and proven COTS parts can be utilized.</a:t>
                          </a:r>
                          <a:endParaRPr lang="en-US" sz="11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110604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917221"/>
                  </p:ext>
                </p:extLst>
              </p:nvPr>
            </p:nvGraphicFramePr>
            <p:xfrm>
              <a:off x="5830437" y="1023042"/>
              <a:ext cx="6216708" cy="4705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9395">
                      <a:extLst>
                        <a:ext uri="{9D8B030D-6E8A-4147-A177-3AD203B41FA5}">
                          <a16:colId xmlns:a16="http://schemas.microsoft.com/office/drawing/2014/main" xmlns="" val="1858695557"/>
                        </a:ext>
                      </a:extLst>
                    </a:gridCol>
                    <a:gridCol w="3427313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PROJECT ELEMENT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Reasoning</a:t>
                          </a:r>
                          <a:r>
                            <a:rPr lang="en-US" sz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for Feasibility Shown/Not Shown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57674722"/>
                      </a:ext>
                    </a:extLst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Rappelling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Minimum success requires rappelling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30196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Positioning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81495" t="-158824" r="-178" b="-66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73426425"/>
                      </a:ext>
                    </a:extLst>
                  </a:tr>
                  <a:tr h="56619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Communications</a:t>
                          </a:r>
                          <a:r>
                            <a:rPr lang="en-US" sz="16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Proposed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new system must satisfy requirements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6359842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Software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With comm system overhaul,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software must be written from scratch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145737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Mass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Maximum mass budget (9.8kg) has</a:t>
                          </a:r>
                          <a:r>
                            <a:rPr lang="en-US" sz="14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small margin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23957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Cost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$5000 budget is non-negotiable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Power System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 system must supply its own power otherwise mission will fail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1862783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Driving System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Rocker-bogies are proven technology</a:t>
                          </a:r>
                          <a:r>
                            <a:rPr lang="en-US" sz="11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terrain is relatively benign</a:t>
                          </a:r>
                          <a:endParaRPr lang="en-US" sz="11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9550462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12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Imaging System</a:t>
                          </a:r>
                          <a:endParaRPr lang="en-US" sz="12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Resolution</a:t>
                          </a:r>
                          <a:r>
                            <a:rPr lang="en-US" sz="1100" b="0" baseline="0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requirements are relatively low and proven COTS parts can be utilized.</a:t>
                          </a:r>
                          <a:endParaRPr lang="en-US" sz="1100" b="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110604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311848" y="1512888"/>
            <a:ext cx="4518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project elements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time to show baseline feasibility for all of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that are critical for mission success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where baseline feasibility is not immediately obvious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Feasibility for other project elements (Driving &amp; Imaging) was still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straightforward calculations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/>
          <p:cNvGrpSpPr/>
          <p:nvPr/>
        </p:nvGrpSpPr>
        <p:grpSpPr>
          <a:xfrm>
            <a:off x="805758" y="679000"/>
            <a:ext cx="11108602" cy="5069958"/>
            <a:chOff x="805758" y="416463"/>
            <a:chExt cx="11108602" cy="5069958"/>
          </a:xfrm>
        </p:grpSpPr>
        <p:sp>
          <p:nvSpPr>
            <p:cNvPr id="8" name="Rectangle 7"/>
            <p:cNvSpPr/>
            <p:nvPr/>
          </p:nvSpPr>
          <p:spPr>
            <a:xfrm>
              <a:off x="805758" y="416463"/>
              <a:ext cx="11108602" cy="50699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87240" y="488886"/>
              <a:ext cx="10909425" cy="706171"/>
            </a:xfrm>
            <a:prstGeom prst="rightArrow">
              <a:avLst/>
            </a:prstGeom>
            <a:gradFill>
              <a:gsLst>
                <a:gs pos="0">
                  <a:schemeClr val="accent1"/>
                </a:gs>
                <a:gs pos="60000">
                  <a:srgbClr val="D05B5B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PREVIOUS WORK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28"/>
          <p:cNvGraphicFramePr/>
          <p:nvPr>
            <p:extLst>
              <p:ext uri="{D42A27DB-BD31-4B8C-83A1-F6EECF244321}">
                <p14:modId xmlns:p14="http://schemas.microsoft.com/office/powerpoint/2010/main" val="3511150944"/>
              </p:ext>
            </p:extLst>
          </p:nvPr>
        </p:nvGraphicFramePr>
        <p:xfrm>
          <a:off x="905348" y="742370"/>
          <a:ext cx="10924514" cy="520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9"/>
          <p:cNvSpPr txBox="1"/>
          <p:nvPr/>
        </p:nvSpPr>
        <p:spPr>
          <a:xfrm>
            <a:off x="1068309" y="9198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2008-2009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759800" y="9198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2009-2010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4469396" y="919842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2010-2011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6151830" y="919842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2011-2012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241676" y="9198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10340574" y="9198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2013-2014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270" y="3739382"/>
            <a:ext cx="156954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Mother Rover (MR)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navigation system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COTS Child Rover (CR)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9498" y="3741676"/>
            <a:ext cx="164143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CR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MR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ultrasonic “cricket” navigation system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imaging system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1414" y="3741779"/>
            <a:ext cx="1641430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MR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Deployable MR ramp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relay COM system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CR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rocker-bogie suspension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7554" y="3739382"/>
            <a:ext cx="164143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baseline="300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CR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identification based on color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sample collection and retrieval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05257" y="4312387"/>
            <a:ext cx="240746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MR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storage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CR storage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Retractable ramp</a:t>
            </a:r>
          </a:p>
          <a:p>
            <a:pPr marL="91440" indent="-91440" defTabSz="91440">
              <a:buFont typeface="Arial" panose="020B0604020202020204" pitchFamily="34" charset="0"/>
              <a:buChar char="•"/>
              <a:tabLst>
                <a:tab pos="91440" algn="l"/>
              </a:tabLst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LED-based automated docking system for STARR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172678" y="3739381"/>
                <a:ext cx="1641430" cy="160043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1440" indent="-91440" defTabSz="91440">
                  <a:buFont typeface="Arial" panose="020B0604020202020204" pitchFamily="34" charset="0"/>
                  <a:buChar char="•"/>
                  <a:tabLst>
                    <a:tab pos="91440" algn="l"/>
                  </a:tabLst>
                </a:pPr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400" b="1" baseline="30000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generation CR</a:t>
                </a:r>
              </a:p>
              <a:p>
                <a:pPr marL="91440" indent="-91440" defTabSz="91440">
                  <a:buFont typeface="Arial" panose="020B0604020202020204" pitchFamily="34" charset="0"/>
                  <a:buChar char="•"/>
                  <a:tabLst>
                    <a:tab pos="91440" algn="l"/>
                  </a:tabLst>
                </a:pPr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Ascend/descend slopes between 30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70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using suction fan</a:t>
                </a:r>
              </a:p>
              <a:p>
                <a:pPr marL="91440" indent="-91440" defTabSz="91440">
                  <a:buFont typeface="Arial" panose="020B0604020202020204" pitchFamily="34" charset="0"/>
                  <a:buChar char="•"/>
                  <a:tabLst>
                    <a:tab pos="91440" algn="l"/>
                  </a:tabLst>
                </a:pPr>
                <a:r>
                  <a:rPr lang="en-US" sz="14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Dock with TREADS</a:t>
                </a:r>
                <a:endParaRPr lang="en-US" sz="14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78" y="3857070"/>
                <a:ext cx="1641430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5576" t="-508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905346" y="1539102"/>
            <a:ext cx="1682496" cy="4118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87842" y="1539101"/>
            <a:ext cx="1682496" cy="4118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70338" y="1539100"/>
            <a:ext cx="1673352" cy="4118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47968" y="1539103"/>
            <a:ext cx="1682496" cy="4118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145062" y="1536736"/>
            <a:ext cx="1682496" cy="4118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30462" y="1330852"/>
            <a:ext cx="2514600" cy="43323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292" y="475365"/>
            <a:ext cx="10018713" cy="8046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Winch Motor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602" y="1204110"/>
            <a:ext cx="10018712" cy="1932638"/>
          </a:xfrm>
        </p:spPr>
        <p:txBody>
          <a:bodyPr anchor="t" anchorCtr="0"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 must successfully rappel up and down a 5m vertical surface for minimal mission success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motor must provide enough torque to raise the CR from cave/pipe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tension in tether when CR is at top of vertical surface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that the tether will properly spool and unspool during the rappel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torque drives size/weight of chosen stepper motor (3.6kg)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11749"/>
                  </p:ext>
                </p:extLst>
              </p:nvPr>
            </p:nvGraphicFramePr>
            <p:xfrm>
              <a:off x="1520276" y="3449626"/>
              <a:ext cx="3536288" cy="2241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8144">
                      <a:extLst>
                        <a:ext uri="{9D8B030D-6E8A-4147-A177-3AD203B41FA5}">
                          <a16:colId xmlns:a16="http://schemas.microsoft.com/office/drawing/2014/main" xmlns="" val="1027181012"/>
                        </a:ext>
                      </a:extLst>
                    </a:gridCol>
                    <a:gridCol w="1768144">
                      <a:extLst>
                        <a:ext uri="{9D8B030D-6E8A-4147-A177-3AD203B41FA5}">
                          <a16:colId xmlns:a16="http://schemas.microsoft.com/office/drawing/2014/main" xmlns="" val="18970642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97316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6562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𝑇𝑒𝑛𝑠𝑖𝑜𝑛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𝑤𝑖𝑟𝑒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273.5</a:t>
                          </a:r>
                          <a:r>
                            <a:rPr lang="en-US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903778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𝑠𝑝𝑜𝑜𝑙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 cm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99064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𝑇𝑜𝑟𝑞𝑢𝑒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 Nm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74652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𝑆𝑎𝑓𝑒𝑡𝑦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𝐹𝑎𝑐𝑡𝑜𝑟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11749"/>
                  </p:ext>
                </p:extLst>
              </p:nvPr>
            </p:nvGraphicFramePr>
            <p:xfrm>
              <a:off x="1520276" y="3449626"/>
              <a:ext cx="3536288" cy="2241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8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027181012"/>
                        </a:ext>
                      </a:extLst>
                    </a:gridCol>
                    <a:gridCol w="17681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970642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97316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8197" r="-100345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65626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8197" r="-100345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273.5</a:t>
                          </a:r>
                          <a:r>
                            <a:rPr lang="en-US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90377852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98413" r="-100345" b="-2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 cm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990646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11475" r="-1003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 Nm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746528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11475" r="-1003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6" name="Title 1"/>
          <p:cNvSpPr txBox="1">
            <a:spLocks/>
          </p:cNvSpPr>
          <p:nvPr/>
        </p:nvSpPr>
        <p:spPr>
          <a:xfrm>
            <a:off x="1520276" y="11252"/>
            <a:ext cx="9416179" cy="78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RAPPELLING FEASIBILITY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63"/>
          <p:cNvGrpSpPr/>
          <p:nvPr/>
        </p:nvGrpSpPr>
        <p:grpSpPr>
          <a:xfrm>
            <a:off x="5954266" y="2437131"/>
            <a:ext cx="5845234" cy="3349244"/>
            <a:chOff x="5850304" y="2307730"/>
            <a:chExt cx="5845234" cy="3349244"/>
          </a:xfrm>
        </p:grpSpPr>
        <p:grpSp>
          <p:nvGrpSpPr>
            <p:cNvPr id="4" name="Group 64"/>
            <p:cNvGrpSpPr/>
            <p:nvPr/>
          </p:nvGrpSpPr>
          <p:grpSpPr>
            <a:xfrm>
              <a:off x="5850304" y="2307730"/>
              <a:ext cx="5845234" cy="3349244"/>
              <a:chOff x="5850304" y="2307730"/>
              <a:chExt cx="5845234" cy="3349244"/>
            </a:xfrm>
          </p:grpSpPr>
          <p:cxnSp>
            <p:nvCxnSpPr>
              <p:cNvPr id="9" name="Straight Connector 80"/>
              <p:cNvCxnSpPr/>
              <p:nvPr/>
            </p:nvCxnSpPr>
            <p:spPr>
              <a:xfrm flipV="1">
                <a:off x="7042878" y="3919173"/>
                <a:ext cx="869468" cy="21340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81"/>
              <p:cNvSpPr/>
              <p:nvPr/>
            </p:nvSpPr>
            <p:spPr>
              <a:xfrm>
                <a:off x="6902492" y="4232936"/>
                <a:ext cx="140386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82"/>
              <p:cNvSpPr/>
              <p:nvPr/>
            </p:nvSpPr>
            <p:spPr>
              <a:xfrm>
                <a:off x="6905725" y="4689042"/>
                <a:ext cx="140386" cy="1371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83"/>
              <p:cNvSpPr/>
              <p:nvPr/>
            </p:nvSpPr>
            <p:spPr>
              <a:xfrm>
                <a:off x="7051272" y="4141933"/>
                <a:ext cx="4009865" cy="151504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84"/>
              <p:cNvSpPr/>
              <p:nvPr/>
            </p:nvSpPr>
            <p:spPr>
              <a:xfrm>
                <a:off x="6399748" y="4141933"/>
                <a:ext cx="505423" cy="7471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1" name="Straight Arrow Connector 85"/>
              <p:cNvCxnSpPr/>
              <p:nvPr/>
            </p:nvCxnSpPr>
            <p:spPr>
              <a:xfrm flipH="1">
                <a:off x="6652460" y="4872950"/>
                <a:ext cx="1" cy="422608"/>
              </a:xfrm>
              <a:prstGeom prst="straightConnector1">
                <a:avLst/>
              </a:prstGeom>
              <a:ln w="539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86"/>
                  <p:cNvSpPr txBox="1"/>
                  <p:nvPr/>
                </p:nvSpPr>
                <p:spPr>
                  <a:xfrm>
                    <a:off x="5850304" y="4931120"/>
                    <a:ext cx="74469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𝐶𝑅</m:t>
                              </m:r>
                            </m:sub>
                          </m:sSub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US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0304" y="4931120"/>
                    <a:ext cx="744691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Arc 87"/>
              <p:cNvSpPr/>
              <p:nvPr/>
            </p:nvSpPr>
            <p:spPr>
              <a:xfrm rot="5400000" flipH="1">
                <a:off x="9740290" y="2370570"/>
                <a:ext cx="417956" cy="590917"/>
              </a:xfrm>
              <a:prstGeom prst="arc">
                <a:avLst/>
              </a:prstGeom>
              <a:ln w="571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88"/>
                  <p:cNvSpPr txBox="1"/>
                  <p:nvPr/>
                </p:nvSpPr>
                <p:spPr>
                  <a:xfrm>
                    <a:off x="10117605" y="2307730"/>
                    <a:ext cx="3595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7605" y="2307730"/>
                    <a:ext cx="35952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TextBox 89"/>
              <p:cNvSpPr txBox="1"/>
              <p:nvPr/>
            </p:nvSpPr>
            <p:spPr>
              <a:xfrm>
                <a:off x="6365315" y="4315458"/>
                <a:ext cx="762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90"/>
              <p:cNvGrpSpPr/>
              <p:nvPr/>
            </p:nvGrpSpPr>
            <p:grpSpPr>
              <a:xfrm>
                <a:off x="6652459" y="2474822"/>
                <a:ext cx="5043079" cy="3182152"/>
                <a:chOff x="6635746" y="2509569"/>
                <a:chExt cx="5270689" cy="34087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94"/>
                    <p:cNvSpPr txBox="1"/>
                    <p:nvPr/>
                  </p:nvSpPr>
                  <p:spPr>
                    <a:xfrm>
                      <a:off x="8010413" y="5555689"/>
                      <a:ext cx="1269077" cy="362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a14:m>
                      <a:r>
                        <a:rPr lang="en-US" sz="16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 m</a:t>
                      </a:r>
                      <a:endPara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10413" y="5555689"/>
                      <a:ext cx="1269077" cy="362666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6" name="Group 95"/>
                <p:cNvGrpSpPr/>
                <p:nvPr/>
              </p:nvGrpSpPr>
              <p:grpSpPr>
                <a:xfrm>
                  <a:off x="6635746" y="2509569"/>
                  <a:ext cx="4521440" cy="3193802"/>
                  <a:chOff x="6635746" y="2509569"/>
                  <a:chExt cx="4521440" cy="3193802"/>
                </a:xfrm>
              </p:grpSpPr>
              <p:grpSp>
                <p:nvGrpSpPr>
                  <p:cNvPr id="20" name="Group 97"/>
                  <p:cNvGrpSpPr/>
                  <p:nvPr/>
                </p:nvGrpSpPr>
                <p:grpSpPr>
                  <a:xfrm>
                    <a:off x="7771333" y="2509569"/>
                    <a:ext cx="2902425" cy="1833060"/>
                    <a:chOff x="1471679" y="3724778"/>
                    <a:chExt cx="2902425" cy="1833060"/>
                  </a:xfrm>
                </p:grpSpPr>
                <p:sp>
                  <p:nvSpPr>
                    <p:cNvPr id="29" name="Rectangle 105"/>
                    <p:cNvSpPr/>
                    <p:nvPr/>
                  </p:nvSpPr>
                  <p:spPr>
                    <a:xfrm>
                      <a:off x="1661614" y="4575751"/>
                      <a:ext cx="2541896" cy="706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30" name="Group 106"/>
                    <p:cNvGrpSpPr/>
                    <p:nvPr/>
                  </p:nvGrpSpPr>
                  <p:grpSpPr>
                    <a:xfrm>
                      <a:off x="1471679" y="3724778"/>
                      <a:ext cx="2902425" cy="1833060"/>
                      <a:chOff x="2470242" y="2601911"/>
                      <a:chExt cx="2902425" cy="1833060"/>
                    </a:xfrm>
                  </p:grpSpPr>
                  <p:grpSp>
                    <p:nvGrpSpPr>
                      <p:cNvPr id="31" name="Group 107"/>
                      <p:cNvGrpSpPr/>
                      <p:nvPr/>
                    </p:nvGrpSpPr>
                    <p:grpSpPr>
                      <a:xfrm>
                        <a:off x="2470242" y="2697138"/>
                        <a:ext cx="2902425" cy="1737833"/>
                        <a:chOff x="2470242" y="2697138"/>
                        <a:chExt cx="2902425" cy="1737833"/>
                      </a:xfrm>
                    </p:grpSpPr>
                    <p:sp>
                      <p:nvSpPr>
                        <p:cNvPr id="39" name="Oval 112"/>
                        <p:cNvSpPr/>
                        <p:nvPr/>
                      </p:nvSpPr>
                      <p:spPr>
                        <a:xfrm>
                          <a:off x="2470242" y="3930554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" name="Oval 113"/>
                        <p:cNvSpPr/>
                        <p:nvPr/>
                      </p:nvSpPr>
                      <p:spPr>
                        <a:xfrm>
                          <a:off x="3521198" y="3930554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" name="Oval 114"/>
                        <p:cNvSpPr/>
                        <p:nvPr/>
                      </p:nvSpPr>
                      <p:spPr>
                        <a:xfrm>
                          <a:off x="4915467" y="3977771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" name="Rectangle 115"/>
                        <p:cNvSpPr/>
                        <p:nvPr/>
                      </p:nvSpPr>
                      <p:spPr>
                        <a:xfrm>
                          <a:off x="4790364" y="2920621"/>
                          <a:ext cx="125103" cy="532263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" name="Oval 116"/>
                        <p:cNvSpPr/>
                        <p:nvPr/>
                      </p:nvSpPr>
                      <p:spPr>
                        <a:xfrm>
                          <a:off x="4736909" y="2697138"/>
                          <a:ext cx="232012" cy="228600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4" name="Straight Arrow Connector 117"/>
                        <p:cNvCxnSpPr/>
                        <p:nvPr/>
                      </p:nvCxnSpPr>
                      <p:spPr>
                        <a:xfrm flipH="1">
                          <a:off x="3700817" y="2811438"/>
                          <a:ext cx="1152099" cy="0"/>
                        </a:xfrm>
                        <a:prstGeom prst="straightConnector1">
                          <a:avLst/>
                        </a:prstGeom>
                        <a:ln w="50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Arrow Connector 118"/>
                        <p:cNvCxnSpPr/>
                        <p:nvPr/>
                      </p:nvCxnSpPr>
                      <p:spPr>
                        <a:xfrm flipH="1">
                          <a:off x="4852915" y="2827380"/>
                          <a:ext cx="4" cy="496909"/>
                        </a:xfrm>
                        <a:prstGeom prst="straightConnector1">
                          <a:avLst/>
                        </a:prstGeom>
                        <a:ln w="50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" name="Group 108"/>
                      <p:cNvGrpSpPr/>
                      <p:nvPr/>
                    </p:nvGrpSpPr>
                    <p:grpSpPr>
                      <a:xfrm>
                        <a:off x="3345572" y="2601911"/>
                        <a:ext cx="1999229" cy="1375860"/>
                        <a:chOff x="3359219" y="2626772"/>
                        <a:chExt cx="1999229" cy="1375860"/>
                      </a:xfrm>
                    </p:grpSpPr>
                    <p:sp>
                      <p:nvSpPr>
                        <p:cNvPr id="33" name="TextBox 109"/>
                        <p:cNvSpPr txBox="1"/>
                        <p:nvPr/>
                      </p:nvSpPr>
                      <p:spPr>
                        <a:xfrm>
                          <a:off x="3673095" y="3574026"/>
                          <a:ext cx="796963" cy="42860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endParaRPr lang="en-US" sz="2000" b="1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4" name="TextBox 110"/>
                            <p:cNvSpPr txBox="1"/>
                            <p:nvPr/>
                          </p:nvSpPr>
                          <p:spPr>
                            <a:xfrm>
                              <a:off x="3359219" y="2626772"/>
                              <a:ext cx="468526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" name="TextBox 2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359219" y="2626772"/>
                              <a:ext cx="468526" cy="369332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9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5" name="TextBox 111"/>
                            <p:cNvSpPr txBox="1"/>
                            <p:nvPr/>
                          </p:nvSpPr>
                          <p:spPr>
                            <a:xfrm>
                              <a:off x="4882292" y="3015982"/>
                              <a:ext cx="476156" cy="39126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3" name="TextBox 2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882292" y="3015982"/>
                              <a:ext cx="476156" cy="391261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10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</p:grpSp>
              <p:grpSp>
                <p:nvGrpSpPr>
                  <p:cNvPr id="22" name="Group 98"/>
                  <p:cNvGrpSpPr/>
                  <p:nvPr/>
                </p:nvGrpSpPr>
                <p:grpSpPr>
                  <a:xfrm>
                    <a:off x="6635746" y="2684345"/>
                    <a:ext cx="4521440" cy="3019026"/>
                    <a:chOff x="6635746" y="2684345"/>
                    <a:chExt cx="4521440" cy="3019026"/>
                  </a:xfrm>
                </p:grpSpPr>
                <p:cxnSp>
                  <p:nvCxnSpPr>
                    <p:cNvPr id="24" name="Straight Connector 99"/>
                    <p:cNvCxnSpPr/>
                    <p:nvPr/>
                  </p:nvCxnSpPr>
                  <p:spPr>
                    <a:xfrm>
                      <a:off x="6635746" y="5393612"/>
                      <a:ext cx="0" cy="309759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100"/>
                    <p:cNvCxnSpPr/>
                    <p:nvPr/>
                  </p:nvCxnSpPr>
                  <p:spPr>
                    <a:xfrm flipV="1">
                      <a:off x="6635746" y="5530185"/>
                      <a:ext cx="3580813" cy="1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101"/>
                    <p:cNvCxnSpPr/>
                    <p:nvPr/>
                  </p:nvCxnSpPr>
                  <p:spPr>
                    <a:xfrm>
                      <a:off x="10207492" y="5375305"/>
                      <a:ext cx="0" cy="30976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102"/>
                    <p:cNvCxnSpPr/>
                    <p:nvPr/>
                  </p:nvCxnSpPr>
                  <p:spPr>
                    <a:xfrm>
                      <a:off x="10914867" y="2694235"/>
                      <a:ext cx="0" cy="1601177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103"/>
                    <p:cNvCxnSpPr/>
                    <p:nvPr/>
                  </p:nvCxnSpPr>
                  <p:spPr>
                    <a:xfrm>
                      <a:off x="10704536" y="2684345"/>
                      <a:ext cx="440070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104"/>
                    <p:cNvCxnSpPr/>
                    <p:nvPr/>
                  </p:nvCxnSpPr>
                  <p:spPr>
                    <a:xfrm>
                      <a:off x="10717116" y="4295411"/>
                      <a:ext cx="440070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96"/>
                    <p:cNvSpPr txBox="1"/>
                    <p:nvPr/>
                  </p:nvSpPr>
                  <p:spPr>
                    <a:xfrm>
                      <a:off x="10914869" y="3080021"/>
                      <a:ext cx="991566" cy="362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a14:m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.4 m</a:t>
                      </a:r>
                      <a:endPara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14869" y="3080021"/>
                      <a:ext cx="991566" cy="362666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t="-5357" r="-641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" name="Arc 91"/>
              <p:cNvSpPr/>
              <p:nvPr/>
            </p:nvSpPr>
            <p:spPr>
              <a:xfrm>
                <a:off x="7063559" y="3891455"/>
                <a:ext cx="293427" cy="500956"/>
              </a:xfrm>
              <a:prstGeom prst="arc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92"/>
                  <p:cNvSpPr txBox="1"/>
                  <p:nvPr/>
                </p:nvSpPr>
                <p:spPr>
                  <a:xfrm>
                    <a:off x="7121830" y="4066125"/>
                    <a:ext cx="2250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1830" y="4066125"/>
                    <a:ext cx="225016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r="-486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93"/>
              <p:cNvCxnSpPr>
                <a:stCxn id="50" idx="0"/>
              </p:cNvCxnSpPr>
              <p:nvPr/>
            </p:nvCxnSpPr>
            <p:spPr>
              <a:xfrm flipV="1">
                <a:off x="6652460" y="2671725"/>
                <a:ext cx="3353745" cy="1470208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65"/>
            <p:cNvCxnSpPr/>
            <p:nvPr/>
          </p:nvCxnSpPr>
          <p:spPr>
            <a:xfrm flipV="1">
              <a:off x="8998402" y="3119272"/>
              <a:ext cx="994812" cy="1230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73"/>
            <p:cNvCxnSpPr/>
            <p:nvPr/>
          </p:nvCxnSpPr>
          <p:spPr>
            <a:xfrm flipH="1">
              <a:off x="8945373" y="2671725"/>
              <a:ext cx="1069073" cy="459852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74"/>
            <p:cNvCxnSpPr/>
            <p:nvPr/>
          </p:nvCxnSpPr>
          <p:spPr>
            <a:xfrm flipH="1">
              <a:off x="8945373" y="2657871"/>
              <a:ext cx="1899" cy="46140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75"/>
                <p:cNvSpPr txBox="1"/>
                <p:nvPr/>
              </p:nvSpPr>
              <p:spPr>
                <a:xfrm>
                  <a:off x="8316655" y="2841137"/>
                  <a:ext cx="6742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655" y="2841137"/>
                  <a:ext cx="674223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76"/>
            <p:cNvCxnSpPr/>
            <p:nvPr/>
          </p:nvCxnSpPr>
          <p:spPr>
            <a:xfrm flipH="1">
              <a:off x="10187612" y="4923644"/>
              <a:ext cx="457200" cy="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77"/>
            <p:cNvCxnSpPr/>
            <p:nvPr/>
          </p:nvCxnSpPr>
          <p:spPr>
            <a:xfrm flipH="1">
              <a:off x="10638204" y="4461873"/>
              <a:ext cx="4" cy="457200"/>
            </a:xfrm>
            <a:prstGeom prst="straightConnector1">
              <a:avLst/>
            </a:prstGeom>
            <a:ln w="50800"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78"/>
                <p:cNvSpPr txBox="1"/>
                <p:nvPr/>
              </p:nvSpPr>
              <p:spPr>
                <a:xfrm>
                  <a:off x="10007640" y="4601012"/>
                  <a:ext cx="3415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640" y="4601012"/>
                  <a:ext cx="341567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9"/>
                <p:cNvSpPr txBox="1"/>
                <p:nvPr/>
              </p:nvSpPr>
              <p:spPr>
                <a:xfrm>
                  <a:off x="10644350" y="4256781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4350" y="4256781"/>
                  <a:ext cx="36497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9398" y="3440567"/>
                <a:ext cx="207890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cs typeface="Arial" panose="020B0604020202020204" pitchFamily="34" charset="0"/>
                            </a:rPr>
                            <m:t>𝑤𝑖𝑟𝑒</m:t>
                          </m:r>
                        </m:sub>
                      </m:sSub>
                      <m:r>
                        <a:rPr lang="en-US" sz="2400" b="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  <a:cs typeface="Arial" panose="020B0604020202020204" pitchFamily="34" charset="0"/>
                                </a:rPr>
                                <m:t>𝐶𝑅</m:t>
                              </m:r>
                            </m:sub>
                          </m:sSub>
                          <m:r>
                            <a:rPr lang="en-US" sz="2400" b="0" i="1"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latin typeface="Cambria Math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b="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530" y="2455289"/>
                <a:ext cx="2078902" cy="72500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21737" y="2150426"/>
                <a:ext cx="2271456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𝑤𝑖𝑟𝑒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𝑠𝑝𝑜𝑜𝑙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67" y="3266290"/>
                <a:ext cx="1753685" cy="390748"/>
              </a:xfrm>
              <a:prstGeom prst="rect">
                <a:avLst/>
              </a:prstGeom>
              <a:blipFill rotWithShape="0">
                <a:blip r:embed="rId1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1"/>
          <p:cNvSpPr txBox="1"/>
          <p:nvPr/>
        </p:nvSpPr>
        <p:spPr>
          <a:xfrm>
            <a:off x="1520275" y="2964701"/>
            <a:ext cx="520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DR.3.1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73"/>
          <p:cNvCxnSpPr/>
          <p:nvPr/>
        </p:nvCxnSpPr>
        <p:spPr>
          <a:xfrm flipH="1">
            <a:off x="6692057" y="3828006"/>
            <a:ext cx="1069073" cy="459852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75"/>
              <p:cNvSpPr txBox="1"/>
              <p:nvPr/>
            </p:nvSpPr>
            <p:spPr>
              <a:xfrm>
                <a:off x="7314234" y="3495736"/>
                <a:ext cx="6742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𝑤𝑖𝑟𝑒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34" y="3495736"/>
                <a:ext cx="674223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6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3" y="1073381"/>
                <a:ext cx="10018712" cy="13650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lower the mass of the motor 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gearbox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employed so a lower torque motor can be utilized at a higher rotation rate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Gearboxes are readily available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COTS and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high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tolerance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machining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3" y="1073381"/>
                <a:ext cx="10018712" cy="2301883"/>
              </a:xfrm>
              <a:blipFill rotWithShape="1">
                <a:blip r:embed="rId4"/>
                <a:stretch>
                  <a:fillRect l="-1338" t="-10053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3045" y="391506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Gearbox </a:t>
            </a:r>
            <a:r>
              <a:rPr lang="en-US" sz="2800" dirty="0"/>
              <a:t>Ratio Comparisons </a:t>
            </a:r>
            <a:r>
              <a:rPr lang="en-US" sz="2800" dirty="0" smtClean="0"/>
              <a:t>[5]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4313" y="9975"/>
            <a:ext cx="9416179" cy="78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RAPPELLING FEASIBILITY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16609" y="4547575"/>
            <a:ext cx="5442991" cy="1486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the max gear ratio the total mass of the motor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gearbox is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1.75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decreases the mass of the stepper motor so there is a margin for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DR.1.1.2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/>
              <p:cNvSpPr txBox="1"/>
              <p:nvPr/>
            </p:nvSpPr>
            <p:spPr>
              <a:xfrm>
                <a:off x="1509713" y="2142629"/>
                <a:ext cx="5335587" cy="277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rgbClr val="BC1C1C">
                      <a:lumMod val="75000"/>
                    </a:srgbClr>
                  </a:buClr>
                  <a:buSzPct val="1450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f>
                      <m:f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used to find a proper gear ratio </a:t>
                </a:r>
              </a:p>
              <a:p>
                <a:pPr marL="742950" lvl="1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rgbClr val="BC1C1C">
                      <a:lumMod val="75000"/>
                    </a:srgbClr>
                  </a:buClr>
                  <a:buSzPct val="145000"/>
                  <a:buFont typeface="Arial"/>
                  <a:buChar char="•"/>
                </a:pPr>
                <a:r>
                  <a:rPr lang="en-US" sz="1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gear ratio is limited by the size and mass of the gearbox,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900" i="1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 defTabSz="457200">
                  <a:spcBef>
                    <a:spcPct val="20000"/>
                  </a:spcBef>
                  <a:spcAft>
                    <a:spcPts val="600"/>
                  </a:spcAft>
                  <a:buClr>
                    <a:srgbClr val="BC1C1C">
                      <a:lumMod val="75000"/>
                    </a:srgbClr>
                  </a:buClr>
                  <a:buSzPct val="1450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torque on spool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set by a </a:t>
                </a:r>
                <a:r>
                  <a:rPr lang="en-US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0.1m/s 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descent velocity</a:t>
                </a:r>
              </a:p>
              <a:p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13" y="2142629"/>
                <a:ext cx="5335587" cy="2779864"/>
              </a:xfrm>
              <a:prstGeom prst="rect">
                <a:avLst/>
              </a:prstGeom>
              <a:blipFill rotWithShape="1">
                <a:blip r:embed="rId5"/>
                <a:stretch>
                  <a:fillRect l="-2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266950"/>
            <a:ext cx="47879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210829" y="4853465"/>
            <a:ext cx="4307508" cy="905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1192" y="988282"/>
                <a:ext cx="10018712" cy="2826305"/>
              </a:xfrm>
            </p:spPr>
            <p:txBody>
              <a:bodyPr vert="horz" lIns="91440" tIns="45720" rIns="91440" bIns="45720" rtlCol="0" anchor="t" anchorCtr="0"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rappelling system must not cause the MR to rotate over the ledge into the cave/pipe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moment less than zero proves that the CR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cause the MR to rotate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𝑀𝑅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num>
                      <m:den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Times New Roman" panose="02020603050405020304" pitchFamily="18" charset="0"/>
                          </a:rPr>
                          <m:t>𝑀𝑅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𝑀𝑅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=−68 </m:t>
                    </m:r>
                    <m:r>
                      <a:rPr lang="en-US" i="1">
                        <a:latin typeface="Cambria Math"/>
                      </a:rPr>
                      <m:t>𝑁𝑚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latin typeface="Cambria Math"/>
                    <a:sym typeface="Wingdings" panose="05000000000000000000" pitchFamily="2" charset="2"/>
                  </a:rPr>
                  <a:t> 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MR will not flip over the ledge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1192" y="1142183"/>
                <a:ext cx="10018712" cy="2826305"/>
              </a:xfrm>
              <a:blipFill rotWithShape="1">
                <a:blip r:embed="rId4"/>
                <a:stretch>
                  <a:fillRect l="-1521" t="-1724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536948"/>
                  </p:ext>
                </p:extLst>
              </p:nvPr>
            </p:nvGraphicFramePr>
            <p:xfrm>
              <a:off x="2302879" y="4257065"/>
              <a:ext cx="3667052" cy="1499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3526">
                      <a:extLst>
                        <a:ext uri="{9D8B030D-6E8A-4147-A177-3AD203B41FA5}">
                          <a16:colId xmlns="" xmlns:a16="http://schemas.microsoft.com/office/drawing/2014/main" val="4185665709"/>
                        </a:ext>
                      </a:extLst>
                    </a:gridCol>
                    <a:gridCol w="1833526">
                      <a:extLst>
                        <a:ext uri="{9D8B030D-6E8A-4147-A177-3AD203B41FA5}">
                          <a16:colId xmlns="" xmlns:a16="http://schemas.microsoft.com/office/drawing/2014/main" val="3043547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281889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𝑀𝑅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316</a:t>
                          </a:r>
                          <a:r>
                            <a:rPr lang="en-US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N[6]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1418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256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83067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0396368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2840822"/>
                  </p:ext>
                </p:extLst>
              </p:nvPr>
            </p:nvGraphicFramePr>
            <p:xfrm>
              <a:off x="1713023" y="4233634"/>
              <a:ext cx="3667052" cy="1499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35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85665709"/>
                        </a:ext>
                      </a:extLst>
                    </a:gridCol>
                    <a:gridCol w="18335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43547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81889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108197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1418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8197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256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83067204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93750" r="-1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 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396368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197387" y="447876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Moment on MR Calculations</a:t>
            </a:r>
            <a:endParaRPr lang="en-US" sz="2800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498655" y="12995"/>
            <a:ext cx="9416179" cy="78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RAPPELLING FEASIBILITY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53"/>
          <p:cNvGrpSpPr/>
          <p:nvPr/>
        </p:nvGrpSpPr>
        <p:grpSpPr>
          <a:xfrm>
            <a:off x="7210829" y="2973812"/>
            <a:ext cx="4766255" cy="2662426"/>
            <a:chOff x="6049852" y="2908559"/>
            <a:chExt cx="4766255" cy="2662426"/>
          </a:xfrm>
        </p:grpSpPr>
        <p:grpSp>
          <p:nvGrpSpPr>
            <p:cNvPr id="71" name="Group 59"/>
            <p:cNvGrpSpPr/>
            <p:nvPr/>
          </p:nvGrpSpPr>
          <p:grpSpPr>
            <a:xfrm>
              <a:off x="6049852" y="2908559"/>
              <a:ext cx="4766255" cy="2662426"/>
              <a:chOff x="5802785" y="1961920"/>
              <a:chExt cx="4766255" cy="2662426"/>
            </a:xfrm>
          </p:grpSpPr>
          <p:cxnSp>
            <p:nvCxnSpPr>
              <p:cNvPr id="18" name="Straight Connector 62"/>
              <p:cNvCxnSpPr/>
              <p:nvPr/>
            </p:nvCxnSpPr>
            <p:spPr>
              <a:xfrm flipV="1">
                <a:off x="5802785" y="3592871"/>
                <a:ext cx="869468" cy="21340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63"/>
              <p:cNvGrpSpPr/>
              <p:nvPr/>
            </p:nvGrpSpPr>
            <p:grpSpPr>
              <a:xfrm>
                <a:off x="5896319" y="1961920"/>
                <a:ext cx="4672721" cy="2662426"/>
                <a:chOff x="7141541" y="2309680"/>
                <a:chExt cx="4883615" cy="28520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64"/>
                    <p:cNvSpPr txBox="1"/>
                    <p:nvPr/>
                  </p:nvSpPr>
                  <p:spPr>
                    <a:xfrm>
                      <a:off x="9186865" y="4445613"/>
                      <a:ext cx="1269077" cy="362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a14:m>
                      <a:r>
                        <a:rPr lang="en-US" sz="160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m</a:t>
                      </a:r>
                      <a:endPara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86865" y="4445613"/>
                      <a:ext cx="1269077" cy="362666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8" name="Group 65"/>
                <p:cNvGrpSpPr/>
                <p:nvPr/>
              </p:nvGrpSpPr>
              <p:grpSpPr>
                <a:xfrm>
                  <a:off x="7141541" y="2309680"/>
                  <a:ext cx="4003065" cy="2852045"/>
                  <a:chOff x="7141541" y="2309680"/>
                  <a:chExt cx="4003065" cy="2852045"/>
                </a:xfrm>
              </p:grpSpPr>
              <p:grpSp>
                <p:nvGrpSpPr>
                  <p:cNvPr id="43" name="Group 67"/>
                  <p:cNvGrpSpPr/>
                  <p:nvPr/>
                </p:nvGrpSpPr>
                <p:grpSpPr>
                  <a:xfrm>
                    <a:off x="7141541" y="2309680"/>
                    <a:ext cx="3562995" cy="2852045"/>
                    <a:chOff x="841887" y="3524889"/>
                    <a:chExt cx="3562995" cy="2852045"/>
                  </a:xfrm>
                </p:grpSpPr>
                <p:sp>
                  <p:nvSpPr>
                    <p:cNvPr id="5" name="Rectangle 76"/>
                    <p:cNvSpPr/>
                    <p:nvPr/>
                  </p:nvSpPr>
                  <p:spPr>
                    <a:xfrm>
                      <a:off x="1661614" y="4575751"/>
                      <a:ext cx="2541896" cy="70627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42" name="Group 77"/>
                    <p:cNvGrpSpPr/>
                    <p:nvPr/>
                  </p:nvGrpSpPr>
                  <p:grpSpPr>
                    <a:xfrm>
                      <a:off x="841887" y="3524889"/>
                      <a:ext cx="3562995" cy="2852045"/>
                      <a:chOff x="1840450" y="2402022"/>
                      <a:chExt cx="3562995" cy="2852045"/>
                    </a:xfrm>
                  </p:grpSpPr>
                  <p:grpSp>
                    <p:nvGrpSpPr>
                      <p:cNvPr id="41" name="Group 78"/>
                      <p:cNvGrpSpPr/>
                      <p:nvPr/>
                    </p:nvGrpSpPr>
                    <p:grpSpPr>
                      <a:xfrm>
                        <a:off x="2470241" y="2697138"/>
                        <a:ext cx="2902426" cy="2175113"/>
                        <a:chOff x="2470241" y="2697138"/>
                        <a:chExt cx="2902426" cy="2175113"/>
                      </a:xfrm>
                    </p:grpSpPr>
                    <p:sp>
                      <p:nvSpPr>
                        <p:cNvPr id="4" name="Oval 86"/>
                        <p:cNvSpPr/>
                        <p:nvPr/>
                      </p:nvSpPr>
                      <p:spPr>
                        <a:xfrm>
                          <a:off x="2470242" y="3930554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" name="Oval 87"/>
                        <p:cNvSpPr/>
                        <p:nvPr/>
                      </p:nvSpPr>
                      <p:spPr>
                        <a:xfrm>
                          <a:off x="3521198" y="3930554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" name="Oval 88"/>
                        <p:cNvSpPr/>
                        <p:nvPr/>
                      </p:nvSpPr>
                      <p:spPr>
                        <a:xfrm>
                          <a:off x="4915467" y="3977771"/>
                          <a:ext cx="457200" cy="45720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" name="Rectangle 89"/>
                        <p:cNvSpPr/>
                        <p:nvPr/>
                      </p:nvSpPr>
                      <p:spPr>
                        <a:xfrm>
                          <a:off x="4790364" y="2920621"/>
                          <a:ext cx="125103" cy="532263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" name="Oval 90"/>
                        <p:cNvSpPr/>
                        <p:nvPr/>
                      </p:nvSpPr>
                      <p:spPr>
                        <a:xfrm>
                          <a:off x="4736909" y="2697138"/>
                          <a:ext cx="232012" cy="228600"/>
                        </a:xfrm>
                        <a:prstGeom prst="ellipse">
                          <a:avLst/>
                        </a:pr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2" name="Straight Arrow Connector 91"/>
                        <p:cNvCxnSpPr/>
                        <p:nvPr/>
                      </p:nvCxnSpPr>
                      <p:spPr>
                        <a:xfrm flipH="1">
                          <a:off x="3700817" y="2811438"/>
                          <a:ext cx="1152099" cy="0"/>
                        </a:xfrm>
                        <a:prstGeom prst="straightConnector1">
                          <a:avLst/>
                        </a:prstGeom>
                        <a:ln w="50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Arrow Connector 92"/>
                        <p:cNvCxnSpPr/>
                        <p:nvPr/>
                      </p:nvCxnSpPr>
                      <p:spPr>
                        <a:xfrm flipH="1">
                          <a:off x="4852915" y="2818555"/>
                          <a:ext cx="3" cy="497851"/>
                        </a:xfrm>
                        <a:prstGeom prst="straightConnector1">
                          <a:avLst/>
                        </a:prstGeom>
                        <a:ln w="50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Arc 93"/>
                        <p:cNvSpPr/>
                        <p:nvPr/>
                      </p:nvSpPr>
                      <p:spPr>
                        <a:xfrm flipH="1">
                          <a:off x="2470241" y="3915199"/>
                          <a:ext cx="578481" cy="709683"/>
                        </a:xfrm>
                        <a:prstGeom prst="arc">
                          <a:avLst/>
                        </a:prstGeom>
                        <a:ln w="57150">
                          <a:solidFill>
                            <a:schemeClr val="accent6"/>
                          </a:solidFill>
                          <a:headEnd type="none"/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24" name="Straight Arrow Connector 94"/>
                        <p:cNvCxnSpPr/>
                        <p:nvPr/>
                      </p:nvCxnSpPr>
                      <p:spPr>
                        <a:xfrm flipH="1">
                          <a:off x="3765072" y="4159154"/>
                          <a:ext cx="1" cy="713097"/>
                        </a:xfrm>
                        <a:prstGeom prst="straightConnector1">
                          <a:avLst/>
                        </a:prstGeom>
                        <a:ln w="50800">
                          <a:solidFill>
                            <a:srgbClr val="FF00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0" name="Group 79"/>
                      <p:cNvGrpSpPr/>
                      <p:nvPr/>
                    </p:nvGrpSpPr>
                    <p:grpSpPr>
                      <a:xfrm>
                        <a:off x="1840450" y="2402022"/>
                        <a:ext cx="3562995" cy="2852045"/>
                        <a:chOff x="1854097" y="2426883"/>
                        <a:chExt cx="3562995" cy="2852045"/>
                      </a:xfrm>
                    </p:grpSpPr>
                    <p:sp>
                      <p:nvSpPr>
                        <p:cNvPr id="6" name="TextBox 80"/>
                        <p:cNvSpPr txBox="1"/>
                        <p:nvPr/>
                      </p:nvSpPr>
                      <p:spPr>
                        <a:xfrm>
                          <a:off x="3673095" y="3574026"/>
                          <a:ext cx="796963" cy="42860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>
                              <a:solidFill>
                                <a:prstClr val="white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  <a:endParaRPr lang="en-US" sz="2000" b="1" dirty="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2" name="TextBox 81"/>
                            <p:cNvSpPr txBox="1"/>
                            <p:nvPr/>
                          </p:nvSpPr>
                          <p:spPr>
                            <a:xfrm>
                              <a:off x="3359219" y="2626772"/>
                              <a:ext cx="501064" cy="4286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2" name="TextBox 2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359219" y="2626772"/>
                              <a:ext cx="501064" cy="4286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7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3" name="TextBox 82"/>
                            <p:cNvSpPr txBox="1"/>
                            <p:nvPr/>
                          </p:nvSpPr>
                          <p:spPr>
                            <a:xfrm>
                              <a:off x="4882292" y="3015982"/>
                              <a:ext cx="508971" cy="4545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3" name="TextBox 2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882292" y="3015982"/>
                              <a:ext cx="508971" cy="454501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8"/>
                              <a:stretch>
                                <a:fillRect b="-579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6" name="TextBox 83"/>
                            <p:cNvSpPr txBox="1"/>
                            <p:nvPr/>
                          </p:nvSpPr>
                          <p:spPr>
                            <a:xfrm>
                              <a:off x="3423495" y="4850322"/>
                              <a:ext cx="784265" cy="4286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𝑀𝑅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6" name="TextBox 2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423495" y="4850322"/>
                              <a:ext cx="784265" cy="4286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9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38" name="TextBox 84"/>
                            <p:cNvSpPr txBox="1"/>
                            <p:nvPr/>
                          </p:nvSpPr>
                          <p:spPr>
                            <a:xfrm>
                              <a:off x="1854097" y="3616577"/>
                              <a:ext cx="777363" cy="4286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𝑀𝑅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2400" dirty="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38" name="TextBox 3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854097" y="3616577"/>
                              <a:ext cx="777363" cy="4286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0"/>
                              <a:stretch>
                                <a:fillRect b="-1538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39" name="TextBox 85"/>
                        <p:cNvSpPr txBox="1"/>
                        <p:nvPr/>
                      </p:nvSpPr>
                      <p:spPr>
                        <a:xfrm>
                          <a:off x="4448101" y="2426883"/>
                          <a:ext cx="968991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Winch</a:t>
                          </a:r>
                          <a:endParaRPr lang="en-US" sz="16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7" name="Group 68"/>
                  <p:cNvGrpSpPr/>
                  <p:nvPr/>
                </p:nvGrpSpPr>
                <p:grpSpPr>
                  <a:xfrm>
                    <a:off x="7999933" y="2684345"/>
                    <a:ext cx="3144673" cy="1968043"/>
                    <a:chOff x="7999933" y="2684345"/>
                    <a:chExt cx="3144673" cy="1968043"/>
                  </a:xfrm>
                </p:grpSpPr>
                <p:cxnSp>
                  <p:nvCxnSpPr>
                    <p:cNvPr id="45" name="Straight Connector 69"/>
                    <p:cNvCxnSpPr/>
                    <p:nvPr/>
                  </p:nvCxnSpPr>
                  <p:spPr>
                    <a:xfrm>
                      <a:off x="8010413" y="4454045"/>
                      <a:ext cx="2156028" cy="1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71"/>
                    <p:cNvCxnSpPr/>
                    <p:nvPr/>
                  </p:nvCxnSpPr>
                  <p:spPr>
                    <a:xfrm>
                      <a:off x="7999933" y="4342629"/>
                      <a:ext cx="0" cy="309759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72"/>
                    <p:cNvCxnSpPr/>
                    <p:nvPr/>
                  </p:nvCxnSpPr>
                  <p:spPr>
                    <a:xfrm>
                      <a:off x="10157100" y="4295412"/>
                      <a:ext cx="0" cy="309759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73"/>
                    <p:cNvCxnSpPr/>
                    <p:nvPr/>
                  </p:nvCxnSpPr>
                  <p:spPr>
                    <a:xfrm>
                      <a:off x="10914867" y="2694235"/>
                      <a:ext cx="0" cy="1419795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74"/>
                    <p:cNvCxnSpPr/>
                    <p:nvPr/>
                  </p:nvCxnSpPr>
                  <p:spPr>
                    <a:xfrm>
                      <a:off x="10704536" y="2684345"/>
                      <a:ext cx="440070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75"/>
                    <p:cNvCxnSpPr/>
                    <p:nvPr/>
                  </p:nvCxnSpPr>
                  <p:spPr>
                    <a:xfrm>
                      <a:off x="10704536" y="4132925"/>
                      <a:ext cx="440070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66"/>
                    <p:cNvSpPr txBox="1"/>
                    <p:nvPr/>
                  </p:nvSpPr>
                  <p:spPr>
                    <a:xfrm>
                      <a:off x="10914869" y="3080021"/>
                      <a:ext cx="1110287" cy="3626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14:m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oMath>
                      </a14:m>
                      <a:r>
                        <a:rPr lang="en-US" sz="16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.33 m</a:t>
                      </a:r>
                      <a:endPara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14869" y="3080021"/>
                      <a:ext cx="1110287" cy="362666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 l="-2874"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5" name="Oval 60"/>
            <p:cNvSpPr/>
            <p:nvPr/>
          </p:nvSpPr>
          <p:spPr>
            <a:xfrm>
              <a:off x="6946148" y="454298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61"/>
                <p:cNvSpPr txBox="1"/>
                <p:nvPr/>
              </p:nvSpPr>
              <p:spPr>
                <a:xfrm>
                  <a:off x="6927714" y="4379592"/>
                  <a:ext cx="1765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𝑜</m:t>
                        </m:r>
                      </m:oMath>
                    </m:oMathPara>
                  </a14:m>
                  <a:endPara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714" y="4379592"/>
                  <a:ext cx="176578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41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Arrow Connector 115"/>
          <p:cNvCxnSpPr/>
          <p:nvPr/>
        </p:nvCxnSpPr>
        <p:spPr>
          <a:xfrm flipH="1">
            <a:off x="10505112" y="5533244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16"/>
          <p:cNvCxnSpPr/>
          <p:nvPr/>
        </p:nvCxnSpPr>
        <p:spPr>
          <a:xfrm flipH="1">
            <a:off x="10955704" y="5071473"/>
            <a:ext cx="4" cy="45720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17"/>
              <p:cNvSpPr txBox="1"/>
              <p:nvPr/>
            </p:nvSpPr>
            <p:spPr>
              <a:xfrm>
                <a:off x="10325140" y="5210612"/>
                <a:ext cx="341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40" y="5210612"/>
                <a:ext cx="34156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18"/>
              <p:cNvSpPr txBox="1"/>
              <p:nvPr/>
            </p:nvSpPr>
            <p:spPr>
              <a:xfrm>
                <a:off x="10961850" y="4866381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850" y="4866381"/>
                <a:ext cx="36497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"/>
          <p:cNvSpPr txBox="1"/>
          <p:nvPr/>
        </p:nvSpPr>
        <p:spPr>
          <a:xfrm>
            <a:off x="1566895" y="3121533"/>
            <a:ext cx="595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75000"/>
              <a:buFont typeface="Times New Roman" panose="02020603050405020304" pitchFamily="18" charset="0"/>
              <a:buChar char="●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must be done to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MR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312" y="0"/>
            <a:ext cx="10018713" cy="90376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POSITIONING FEASIBILITY</a:t>
            </a:r>
            <a:endParaRPr lang="en-US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0883" y="1441487"/>
                <a:ext cx="5315333" cy="3954615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smtClean="0">
                    <a:latin typeface="Times New Roman"/>
                    <a:cs typeface="Times New Roman"/>
                  </a:rPr>
                  <a:t>Accurate positioning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±</m:t>
                    </m:r>
                  </m:oMath>
                </a14:m>
                <a:r>
                  <a:rPr lang="en-US" sz="2000" dirty="0" smtClean="0">
                    <a:latin typeface="Times New Roman"/>
                    <a:cs typeface="Times New Roman"/>
                  </a:rPr>
                  <a:t>10cm) is not easily accomplished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Required for maximum mission success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000" dirty="0" smtClean="0">
                    <a:latin typeface="Times New Roman"/>
                    <a:cs typeface="Times New Roman"/>
                  </a:rPr>
                  <a:t>An ultrasonic range finder will be used to determine CR depth only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Encoders on the wheels will not yield useable data while rappelling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Range-finders have both a maximum and minimum range</a:t>
                </a:r>
              </a:p>
              <a:p>
                <a:pPr lvl="2">
                  <a:spcAft>
                    <a:spcPts val="0"/>
                  </a:spcAft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Will have to offset range-finder placement back at least its minimum range from the front of the CR</a:t>
                </a:r>
                <a:endParaRPr lang="en-US" sz="1200" dirty="0" smtClean="0">
                  <a:latin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000" dirty="0" smtClean="0">
                    <a:latin typeface="Times New Roman"/>
                    <a:cs typeface="Times New Roman"/>
                  </a:rPr>
                  <a:t>Resolution within 25% of required accuracy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/>
                    <a:cs typeface="Times New Roman"/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  <a:sym typeface="Wingdings" panose="05000000000000000000" pitchFamily="2" charset="2"/>
                  </a:rPr>
                  <a:t>      </a:t>
                </a:r>
                <a:r>
                  <a:rPr lang="en-US" sz="2000" b="1" dirty="0" smtClean="0">
                    <a:latin typeface="Times New Roman"/>
                    <a:cs typeface="Times New Roman"/>
                    <a:sym typeface="Wingdings" panose="05000000000000000000" pitchFamily="2" charset="2"/>
                  </a:rPr>
                  <a:t>DR.4.1.1</a:t>
                </a:r>
                <a:r>
                  <a:rPr lang="en-US" sz="2000" dirty="0" smtClean="0">
                    <a:latin typeface="Times New Roman"/>
                    <a:cs typeface="Times New Roman"/>
                    <a:sym typeface="Wingdings" panose="05000000000000000000" pitchFamily="2" charset="2"/>
                  </a:rPr>
                  <a:t> is met</a:t>
                </a:r>
                <a:endParaRPr lang="en-US" sz="2000" dirty="0" smtClean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883" y="1441487"/>
                <a:ext cx="5315333" cy="3954615"/>
              </a:xfrm>
              <a:blipFill rotWithShape="1">
                <a:blip r:embed="rId4"/>
                <a:stretch>
                  <a:fillRect l="-2179" t="-3544" b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19697"/>
              </p:ext>
            </p:extLst>
          </p:nvPr>
        </p:nvGraphicFramePr>
        <p:xfrm>
          <a:off x="7040880" y="1441487"/>
          <a:ext cx="4599953" cy="380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97">
                  <a:extLst>
                    <a:ext uri="{9D8B030D-6E8A-4147-A177-3AD203B41FA5}">
                      <a16:colId xmlns:a16="http://schemas.microsoft.com/office/drawing/2014/main" xmlns="" val="1255888319"/>
                    </a:ext>
                  </a:extLst>
                </a:gridCol>
                <a:gridCol w="1409801">
                  <a:extLst>
                    <a:ext uri="{9D8B030D-6E8A-4147-A177-3AD203B41FA5}">
                      <a16:colId xmlns:a16="http://schemas.microsoft.com/office/drawing/2014/main" xmlns="" val="2530846659"/>
                    </a:ext>
                  </a:extLst>
                </a:gridCol>
                <a:gridCol w="1719055">
                  <a:extLst>
                    <a:ext uri="{9D8B030D-6E8A-4147-A177-3AD203B41FA5}">
                      <a16:colId xmlns:a16="http://schemas.microsoft.com/office/drawing/2014/main" xmlns="" val="4140161523"/>
                    </a:ext>
                  </a:extLst>
                </a:gridCol>
              </a:tblGrid>
              <a:tr h="1269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Range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0647135"/>
                  </a:ext>
                </a:extLst>
              </a:tr>
              <a:tr h="1269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cm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09586293"/>
                  </a:ext>
                </a:extLst>
              </a:tr>
              <a:tr h="12690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441324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39310" y="527852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Ultrasonic Range-Finder [8]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8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82" y="1391092"/>
            <a:ext cx="5967322" cy="451593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/>
                <a:cs typeface="Times New Roman"/>
              </a:rPr>
              <a:t>Two </a:t>
            </a:r>
            <a:r>
              <a:rPr lang="en-US" dirty="0" smtClean="0">
                <a:latin typeface="Times New Roman"/>
                <a:cs typeface="Times New Roman"/>
              </a:rPr>
              <a:t>shaft </a:t>
            </a:r>
            <a:r>
              <a:rPr lang="en-US" dirty="0">
                <a:latin typeface="Times New Roman"/>
                <a:cs typeface="Times New Roman"/>
              </a:rPr>
              <a:t>encoders on the two un-powered wheels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Times New Roman"/>
                <a:cs typeface="Times New Roman"/>
              </a:rPr>
              <a:t>Un-powered wheels minimizes chance of slippage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spcAft>
                <a:spcPts val="0"/>
              </a:spcAft>
            </a:pPr>
            <a:r>
              <a:rPr lang="en-US" dirty="0">
                <a:latin typeface="Times New Roman"/>
                <a:cs typeface="Times New Roman"/>
              </a:rPr>
              <a:t>For wheel radius of </a:t>
            </a:r>
            <a:r>
              <a:rPr lang="en-US" dirty="0" smtClean="0">
                <a:latin typeface="Times New Roman"/>
                <a:cs typeface="Times New Roman"/>
              </a:rPr>
              <a:t>10 </a:t>
            </a:r>
            <a:r>
              <a:rPr lang="en-US" dirty="0">
                <a:latin typeface="Times New Roman"/>
                <a:cs typeface="Times New Roman"/>
              </a:rPr>
              <a:t>cm and 0.1 m/s horizontal velocity, can expect </a:t>
            </a:r>
            <a:r>
              <a:rPr lang="en-US" dirty="0" smtClean="0">
                <a:latin typeface="Times New Roman"/>
                <a:cs typeface="Times New Roman"/>
              </a:rPr>
              <a:t>30 </a:t>
            </a:r>
            <a:r>
              <a:rPr lang="en-US" dirty="0">
                <a:latin typeface="Times New Roman"/>
                <a:cs typeface="Times New Roman"/>
              </a:rPr>
              <a:t>to </a:t>
            </a:r>
            <a:r>
              <a:rPr lang="en-US" dirty="0" smtClean="0">
                <a:latin typeface="Times New Roman"/>
                <a:cs typeface="Times New Roman"/>
              </a:rPr>
              <a:t>160 </a:t>
            </a:r>
            <a:r>
              <a:rPr lang="en-US" dirty="0">
                <a:latin typeface="Times New Roman"/>
                <a:cs typeface="Times New Roman"/>
              </a:rPr>
              <a:t>pulses/sec</a:t>
            </a:r>
          </a:p>
          <a:p>
            <a:pPr lvl="2">
              <a:spcAft>
                <a:spcPts val="0"/>
              </a:spcAft>
            </a:pPr>
            <a:r>
              <a:rPr lang="en-US" dirty="0">
                <a:latin typeface="Times New Roman"/>
                <a:cs typeface="Times New Roman"/>
              </a:rPr>
              <a:t>Sampling can </a:t>
            </a:r>
            <a:r>
              <a:rPr lang="en-US" dirty="0" smtClean="0">
                <a:latin typeface="Times New Roman"/>
                <a:cs typeface="Times New Roman"/>
              </a:rPr>
              <a:t>theoretically be </a:t>
            </a:r>
            <a:r>
              <a:rPr lang="en-US" dirty="0">
                <a:latin typeface="Times New Roman"/>
                <a:cs typeface="Times New Roman"/>
              </a:rPr>
              <a:t>done much faster to avoid missed pulses </a:t>
            </a:r>
            <a:endParaRPr lang="en-US" dirty="0" smtClean="0">
              <a:latin typeface="Times New Roman"/>
              <a:cs typeface="Times New Roman"/>
            </a:endParaRPr>
          </a:p>
          <a:p>
            <a:pPr lvl="2">
              <a:spcAft>
                <a:spcPts val="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Need further study on hardware and software options for </a:t>
            </a:r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spcAft>
                <a:spcPts val="0"/>
              </a:spcAft>
            </a:pPr>
            <a:r>
              <a:rPr lang="en-US" dirty="0" smtClean="0">
                <a:latin typeface="Times New Roman"/>
                <a:cs typeface="Times New Roman"/>
              </a:rPr>
              <a:t>Higher frequency pulses can be filtered out as noise or slippage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latin typeface="Times New Roman"/>
                <a:cs typeface="Times New Roman"/>
              </a:rPr>
              <a:t>Required </a:t>
            </a:r>
            <a:r>
              <a:rPr lang="en-US" dirty="0">
                <a:latin typeface="Times New Roman"/>
                <a:cs typeface="Times New Roman"/>
              </a:rPr>
              <a:t>minimum coefficient of static friction of </a:t>
            </a:r>
            <a:r>
              <a:rPr lang="en-US" b="1" dirty="0" smtClean="0">
                <a:latin typeface="Times New Roman"/>
                <a:cs typeface="Times New Roman"/>
              </a:rPr>
              <a:t>1.1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between un-powered wheels and surface for theoretically no </a:t>
            </a:r>
            <a:r>
              <a:rPr lang="en-US" dirty="0" smtClean="0">
                <a:latin typeface="Times New Roman"/>
                <a:cs typeface="Times New Roman"/>
              </a:rPr>
              <a:t>slip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latin typeface="Times New Roman"/>
                <a:cs typeface="Times New Roman"/>
              </a:rPr>
              <a:t>No slippage or missed pulses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 panose="05000000000000000000" pitchFamily="2" charset="2"/>
              </a:rPr>
              <a:t>      </a:t>
            </a:r>
            <a:r>
              <a:rPr lang="en-US" b="1" dirty="0" smtClean="0">
                <a:latin typeface="Times New Roman"/>
                <a:cs typeface="Times New Roman"/>
                <a:sym typeface="Wingdings" panose="05000000000000000000" pitchFamily="2" charset="2"/>
              </a:rPr>
              <a:t>DR.4.1.2</a:t>
            </a:r>
            <a:r>
              <a:rPr lang="en-US" dirty="0" smtClean="0">
                <a:latin typeface="Times New Roman"/>
                <a:cs typeface="Times New Roman"/>
                <a:sym typeface="Wingdings" panose="05000000000000000000" pitchFamily="2" charset="2"/>
              </a:rPr>
              <a:t> is met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00051"/>
              </p:ext>
            </p:extLst>
          </p:nvPr>
        </p:nvGraphicFramePr>
        <p:xfrm>
          <a:off x="7664858" y="2153049"/>
          <a:ext cx="3902302" cy="351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262">
                  <a:extLst>
                    <a:ext uri="{9D8B030D-6E8A-4147-A177-3AD203B41FA5}">
                      <a16:colId xmlns:a16="http://schemas.microsoft.com/office/drawing/2014/main" xmlns="" val="2222482912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xmlns="" val="124572370"/>
                    </a:ext>
                  </a:extLst>
                </a:gridCol>
              </a:tblGrid>
              <a:tr h="11619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Encoder Resolution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Allowable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Net Miss-Counted Pulses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2239996"/>
                  </a:ext>
                </a:extLst>
              </a:tr>
              <a:tr h="11619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P/R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4932152"/>
                  </a:ext>
                </a:extLst>
              </a:tr>
              <a:tr h="11619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 P/R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582668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08312" y="9053"/>
            <a:ext cx="10018713" cy="9037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POSITIONING FEASIBILITY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39310" y="527852"/>
            <a:ext cx="10018713" cy="8046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Shaft Encoder Odometry [9]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/>
              <p:cNvSpPr txBox="1"/>
              <p:nvPr/>
            </p:nvSpPr>
            <p:spPr>
              <a:xfrm>
                <a:off x="8030424" y="1341578"/>
                <a:ext cx="3094758" cy="646331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Governing Equation: </a:t>
                </a:r>
                <a:endParaRPr lang="en-US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𝑡𝑟𝑎𝑣𝑒𝑙𝑙𝑒𝑑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𝑤h𝑒𝑒𝑙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𝑡𝑢𝑟𝑛𝑒𝑑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424" y="1341578"/>
                <a:ext cx="309475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373" t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COMMUNICATION FEASIBILITY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44584" y="1109947"/>
            <a:ext cx="5625733" cy="4346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new system: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XBees operating at 2.4 GHz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250kbps baud rate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at GS to transmit commands/acknowledgements and receive requested data from the CR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on the MR acting as a relay</a:t>
            </a:r>
          </a:p>
          <a:p>
            <a:pPr lvl="1"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on the CR to receive commands from the GS, transmit images, and transmit status info (position, task completion, etc.)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feasible comms, entire mission is at risk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communications subsystem will be able to meet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DR.2.1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2.1.5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CR will be able to transmit data to the GS using the MR as a relay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rate of 250kbps will be sufficient to transmit commands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100KB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 ~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of sight is required for max 120 m range but with high-gain antennas it’s possible to get near max range even with obstructions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RACER’s mission will only be at maximum 1/12 of range but will have major obstructions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study is needed to determine feasibility in this environment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0345" y="5223392"/>
            <a:ext cx="419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Sparkfun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Electronics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www.sparkfun.com/products/10416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XBee 2mW RPSMA - Series 2 (ZigBee Mesh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17" y="1200478"/>
            <a:ext cx="3951812" cy="39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SOFTWARE </a:t>
            </a:r>
            <a:r>
              <a:rPr lang="en-US" b="1" i="1" dirty="0" smtClean="0"/>
              <a:t>FEASIBILITY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2533699" y="4777940"/>
            <a:ext cx="7705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shows theoretical flow of CR, MR, and GS system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has several members with an extensive software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Entire mission success is dependent upon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FR.7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Software Flow - New Page (5)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4654" y="518391"/>
            <a:ext cx="9211810" cy="4547570"/>
          </a:xfrm>
        </p:spPr>
      </p:pic>
    </p:spTree>
    <p:extLst>
      <p:ext uri="{BB962C8B-B14F-4D97-AF65-F5344CB8AC3E}">
        <p14:creationId xmlns:p14="http://schemas.microsoft.com/office/powerpoint/2010/main" val="27688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698" y="981493"/>
            <a:ext cx="10674038" cy="3844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0"/>
            <a:ext cx="10018712" cy="972589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000000"/>
                </a:solidFill>
                <a:latin typeface="Arial" charset="0"/>
                <a:cs typeface="Arial" charset="0"/>
              </a:rPr>
              <a:t>PROJECT</a:t>
            </a:r>
            <a:r>
              <a:rPr lang="en-US" b="1" i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  <a:cs typeface="Arial" charset="0"/>
              </a:rPr>
              <a:t>ENERGY 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BUDGET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85532"/>
              </p:ext>
            </p:extLst>
          </p:nvPr>
        </p:nvGraphicFramePr>
        <p:xfrm>
          <a:off x="7102915" y="1526626"/>
          <a:ext cx="4729964" cy="30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964">
                  <a:extLst>
                    <a:ext uri="{9D8B030D-6E8A-4147-A177-3AD203B41FA5}">
                      <a16:colId xmlns:a16="http://schemas.microsoft.com/office/drawing/2014/main" xmlns="" val="2075456357"/>
                    </a:ext>
                  </a:extLst>
                </a:gridCol>
              </a:tblGrid>
              <a:tr h="3954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/>
                </a:tc>
                <a:extLst>
                  <a:ext uri="{0D108BD9-81ED-4DB2-BD59-A6C34878D82A}">
                    <a16:rowId xmlns:a16="http://schemas.microsoft.com/office/drawing/2014/main" xmlns="" val="3575552778"/>
                  </a:ext>
                </a:extLst>
              </a:tr>
              <a:tr h="58128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receivers, and transmitters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 anchor="ctr"/>
                </a:tc>
                <a:extLst>
                  <a:ext uri="{0D108BD9-81ED-4DB2-BD59-A6C34878D82A}">
                    <a16:rowId xmlns:a16="http://schemas.microsoft.com/office/drawing/2014/main" xmlns="" val="2234989824"/>
                  </a:ext>
                </a:extLst>
              </a:tr>
              <a:tr h="5284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Wheels,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motors, and speed controllers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 anchor="ctr"/>
                </a:tc>
                <a:extLst>
                  <a:ext uri="{0D108BD9-81ED-4DB2-BD59-A6C34878D82A}">
                    <a16:rowId xmlns:a16="http://schemas.microsoft.com/office/drawing/2014/main" xmlns="" val="650327307"/>
                  </a:ext>
                </a:extLst>
              </a:tr>
              <a:tr h="5284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servos, lighting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 anchor="ctr"/>
                </a:tc>
                <a:extLst>
                  <a:ext uri="{0D108BD9-81ED-4DB2-BD59-A6C34878D82A}">
                    <a16:rowId xmlns:a16="http://schemas.microsoft.com/office/drawing/2014/main" xmlns="" val="3659870737"/>
                  </a:ext>
                </a:extLst>
              </a:tr>
              <a:tr h="5284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encoders and ultrasonic range-finder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 anchor="ctr"/>
                </a:tc>
                <a:extLst>
                  <a:ext uri="{0D108BD9-81ED-4DB2-BD59-A6C34878D82A}">
                    <a16:rowId xmlns:a16="http://schemas.microsoft.com/office/drawing/2014/main" xmlns="" val="2793821811"/>
                  </a:ext>
                </a:extLst>
              </a:tr>
              <a:tr h="5284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Winch motor, spool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tether, and gearbox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665" marR="189665" anchor="ctr"/>
                </a:tc>
                <a:extLst>
                  <a:ext uri="{0D108BD9-81ED-4DB2-BD59-A6C34878D82A}">
                    <a16:rowId xmlns:a16="http://schemas.microsoft.com/office/drawing/2014/main" xmlns="" val="248319137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922660"/>
              </p:ext>
            </p:extLst>
          </p:nvPr>
        </p:nvGraphicFramePr>
        <p:xfrm>
          <a:off x="1410572" y="1056458"/>
          <a:ext cx="5504663" cy="385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43189" y="4832375"/>
            <a:ext cx="796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Allocating a total of 0.8kg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Li-Ion/Li-Po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88Wh total capacity, 100%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Leaves a total of 3% (~0.3kg ) margin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DR.1.1.2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698" y="981493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consumption break-down (44Wh = 100%)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5508" y="1300898"/>
            <a:ext cx="11320092" cy="5290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EXPECTED MASS BUDGET</a:t>
            </a:r>
            <a:endParaRPr lang="en-US" sz="28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4311" y="716123"/>
            <a:ext cx="941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Percentages are based off of 9.8kg maximum CR system mass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39375"/>
              </p:ext>
            </p:extLst>
          </p:nvPr>
        </p:nvGraphicFramePr>
        <p:xfrm>
          <a:off x="8084743" y="1367402"/>
          <a:ext cx="3657277" cy="511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277">
                  <a:extLst>
                    <a:ext uri="{9D8B030D-6E8A-4147-A177-3AD203B41FA5}">
                      <a16:colId xmlns:a16="http://schemas.microsoft.com/office/drawing/2014/main" xmlns="" val="3087707235"/>
                    </a:ext>
                  </a:extLst>
                </a:gridCol>
              </a:tblGrid>
              <a:tr h="4102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/>
                </a:tc>
                <a:extLst>
                  <a:ext uri="{0D108BD9-81ED-4DB2-BD59-A6C34878D82A}">
                    <a16:rowId xmlns:a16="http://schemas.microsoft.com/office/drawing/2014/main" xmlns="" val="1987934878"/>
                  </a:ext>
                </a:extLst>
              </a:tr>
              <a:tr h="6396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Wheels,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motors, speed controllers,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chassis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rocker bogie arms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3300263430"/>
                  </a:ext>
                </a:extLst>
              </a:tr>
              <a:tr h="7076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Winch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motor, spool, cable, and gearbox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529781986"/>
                  </a:ext>
                </a:extLst>
              </a:tr>
              <a:tr h="754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Li-Ion/Li-Po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batteries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0.8 kg allocated total (0.5 on CR, 0.3 on MR)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</a:tr>
              <a:tr h="6074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servos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1528555746"/>
                  </a:ext>
                </a:extLst>
              </a:tr>
              <a:tr h="6847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encoders and ultrasonic range finder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1433568452"/>
                  </a:ext>
                </a:extLst>
              </a:tr>
              <a:tr h="7126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receivers, and transmitters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3238596564"/>
                  </a:ext>
                </a:extLst>
              </a:tr>
              <a:tr h="59752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3% UN-ALLOCATED (~0.3kg)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380" marR="90380" anchor="ctr"/>
                </a:tc>
                <a:extLst>
                  <a:ext uri="{0D108BD9-81ED-4DB2-BD59-A6C34878D82A}">
                    <a16:rowId xmlns:a16="http://schemas.microsoft.com/office/drawing/2014/main" xmlns="" val="1329845308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96806"/>
              </p:ext>
            </p:extLst>
          </p:nvPr>
        </p:nvGraphicFramePr>
        <p:xfrm>
          <a:off x="505507" y="1309522"/>
          <a:ext cx="7636169" cy="528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2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155645" y="1880240"/>
            <a:ext cx="8202976" cy="3909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EXPECTED PROJECT COSTS</a:t>
            </a:r>
            <a:endParaRPr lang="en-US" sz="28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4311" y="716123"/>
            <a:ext cx="107076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Percentages are based off of $5000 maximum project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margin due to many COTS parts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costs will come from building cave/pipe test environment and other miscellaneous items.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system costs may have been underestimated</a:t>
            </a:r>
          </a:p>
        </p:txBody>
      </p:sp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748081"/>
              </p:ext>
            </p:extLst>
          </p:nvPr>
        </p:nvGraphicFramePr>
        <p:xfrm>
          <a:off x="2155645" y="1853077"/>
          <a:ext cx="8202976" cy="390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9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DEFINITIONS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636" y="1267233"/>
            <a:ext cx="10133731" cy="3771181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Times New Roman"/>
                <a:cs typeface="Times New Roman"/>
              </a:rPr>
              <a:t>Adequate Scene Lighting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– Lighting bright enough so that a 10cm diameter object 5m away from the camera is clearly resolved from the image background.</a:t>
            </a:r>
          </a:p>
          <a:p>
            <a:r>
              <a:rPr lang="en-US" b="1" u="sng" dirty="0">
                <a:latin typeface="Times New Roman"/>
                <a:cs typeface="Times New Roman"/>
              </a:rPr>
              <a:t>Cave/Pipe</a:t>
            </a:r>
            <a:r>
              <a:rPr lang="en-US" dirty="0">
                <a:latin typeface="Times New Roman"/>
                <a:cs typeface="Times New Roman"/>
              </a:rPr>
              <a:t> – A horizontal floor with a minimum of 5m radius area with small rocks no larger than 3cm in diameter on top of it. The </a:t>
            </a:r>
            <a:r>
              <a:rPr lang="en-US" dirty="0" smtClean="0">
                <a:latin typeface="Times New Roman"/>
                <a:cs typeface="Times New Roman"/>
              </a:rPr>
              <a:t>MR will </a:t>
            </a:r>
            <a:r>
              <a:rPr lang="en-US" dirty="0">
                <a:latin typeface="Times New Roman"/>
                <a:cs typeface="Times New Roman"/>
              </a:rPr>
              <a:t>be fixed at the top of a 5m vertical surface above this floor. The ambient atmospheric conditions of the cave/pipe will be those of Earth.</a:t>
            </a:r>
          </a:p>
          <a:p>
            <a:r>
              <a:rPr lang="en-US" b="1" u="sng" dirty="0">
                <a:solidFill>
                  <a:srgbClr val="222222"/>
                </a:solidFill>
                <a:latin typeface="Times New Roman"/>
                <a:cs typeface="Times New Roman"/>
              </a:rPr>
              <a:t>Exploration</a:t>
            </a:r>
            <a:r>
              <a:rPr lang="en-US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Times New Roman"/>
                <a:cs typeface="Times New Roman"/>
              </a:rPr>
              <a:t>– </a:t>
            </a:r>
            <a:r>
              <a:rPr lang="en-US" dirty="0" smtClean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Descend </a:t>
            </a:r>
            <a:r>
              <a:rPr lang="en-US" dirty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the maximum </a:t>
            </a:r>
            <a:r>
              <a:rPr lang="en-US" dirty="0" smtClean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5m </a:t>
            </a:r>
            <a:r>
              <a:rPr lang="en-US" dirty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depth of the cave/pipe and </a:t>
            </a:r>
            <a:r>
              <a:rPr lang="en-US" dirty="0" smtClean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traverse 5m </a:t>
            </a:r>
            <a:r>
              <a:rPr lang="en-US" dirty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radially from the touchdown </a:t>
            </a:r>
            <a:r>
              <a:rPr lang="en-US" dirty="0" smtClean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location as commanded by the ground station (GS). </a:t>
            </a:r>
            <a:r>
              <a:rPr lang="en-US" dirty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The CR will </a:t>
            </a:r>
            <a:r>
              <a:rPr lang="en-US" dirty="0" smtClean="0">
                <a:solidFill>
                  <a:srgbClr val="222222"/>
                </a:solidFill>
                <a:latin typeface="Times New Roman" charset="0"/>
                <a:cs typeface="Times New Roman" charset="0"/>
              </a:rPr>
              <a:t>take pictures for navigation that will be transmitted to the GS.</a:t>
            </a:r>
            <a:endParaRPr lang="en-US" dirty="0">
              <a:solidFill>
                <a:srgbClr val="222222"/>
              </a:solidFill>
              <a:latin typeface="Times New Roman" charset="0"/>
              <a:cs typeface="Times New Roman" charset="0"/>
            </a:endParaRPr>
          </a:p>
          <a:p>
            <a:r>
              <a:rPr lang="en-US" b="1" u="sng" dirty="0">
                <a:solidFill>
                  <a:srgbClr val="222222"/>
                </a:solidFill>
                <a:latin typeface="Times New Roman"/>
                <a:cs typeface="Times New Roman"/>
              </a:rPr>
              <a:t>Feasibility</a:t>
            </a:r>
            <a:r>
              <a:rPr lang="en-US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Times New Roman"/>
                <a:cs typeface="Times New Roman"/>
              </a:rPr>
              <a:t>– A project </a:t>
            </a:r>
            <a:r>
              <a:rPr lang="en-US" dirty="0">
                <a:solidFill>
                  <a:srgbClr val="222222"/>
                </a:solidFill>
                <a:latin typeface="Times New Roman"/>
                <a:cs typeface="Times New Roman"/>
              </a:rPr>
              <a:t>element must be shown to be achievable within project constraints such as power, mass, time and </a:t>
            </a:r>
            <a:r>
              <a:rPr lang="en-US" dirty="0" smtClean="0">
                <a:solidFill>
                  <a:srgbClr val="222222"/>
                </a:solidFill>
                <a:latin typeface="Times New Roman"/>
                <a:cs typeface="Times New Roman"/>
              </a:rPr>
              <a:t>money.</a:t>
            </a:r>
            <a:r>
              <a:rPr lang="en-US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Times New Roman"/>
                <a:cs typeface="Times New Roman"/>
              </a:rPr>
              <a:t>If a project element is shown to be feasible, it can proceed onto the next project phase without additional assessment.</a:t>
            </a:r>
            <a:endParaRPr lang="en-US" dirty="0">
              <a:solidFill>
                <a:srgbClr val="22222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STATUS SUMMARY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393" y="568993"/>
            <a:ext cx="4317723" cy="5202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studies: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Rappelling System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Tether material &amp; gearbox selection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System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refined chassis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System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suitable wheel material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System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COTS parts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analysis for transmission range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full code structure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Mass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3% margin calls for consideration of ways to decrease mass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Cost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margin can be allocated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power distribution diagram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35456"/>
              </p:ext>
            </p:extLst>
          </p:nvPr>
        </p:nvGraphicFramePr>
        <p:xfrm>
          <a:off x="5831904" y="778601"/>
          <a:ext cx="5788815" cy="486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739">
                  <a:extLst>
                    <a:ext uri="{9D8B030D-6E8A-4147-A177-3AD203B41FA5}">
                      <a16:colId xmlns:a16="http://schemas.microsoft.com/office/drawing/2014/main" xmlns="" val="3694798439"/>
                    </a:ext>
                  </a:extLst>
                </a:gridCol>
                <a:gridCol w="1741471">
                  <a:extLst>
                    <a:ext uri="{9D8B030D-6E8A-4147-A177-3AD203B41FA5}">
                      <a16:colId xmlns:a16="http://schemas.microsoft.com/office/drawing/2014/main" xmlns="" val="2326462693"/>
                    </a:ext>
                  </a:extLst>
                </a:gridCol>
                <a:gridCol w="1929605">
                  <a:extLst>
                    <a:ext uri="{9D8B030D-6E8A-4147-A177-3AD203B41FA5}">
                      <a16:colId xmlns:a16="http://schemas.microsoft.com/office/drawing/2014/main" xmlns="" val="1543951224"/>
                    </a:ext>
                  </a:extLst>
                </a:gridCol>
              </a:tblGrid>
              <a:tr h="5928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Feasible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Analysis Required for Feasibility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4222273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494877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1107469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07681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4769722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131637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9959"/>
                  </a:ext>
                </a:extLst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Mass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Cost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E7E7"/>
                    </a:solidFill>
                  </a:tcPr>
                </a:tc>
              </a:tr>
              <a:tr h="4743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93476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07" y="106545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FUTURE WORK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120" y="911217"/>
            <a:ext cx="10018713" cy="50582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trade studies must be conducted for hardware selection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include: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microcontrollers for CR data handling and MR rappelling/comm system control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motors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rappelling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and sizing batteries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MR auxiliary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selection for wheels, chassis, tether, and rappelling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COTS components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a camera and light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analysis must be done to determine attenuation over distance from MR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decrease mass of Driving and Rappelling systems must be considered to increase mass budget margin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refined CAD model can be made once parts/materials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development of power and software systems are dependent on the hardware selected.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system requires a power distribution diagram to show feasibility of overall design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requires a full code structure flow chart to verify hardware selection is adequate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REFERENCES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7265"/>
            <a:ext cx="10018713" cy="5421797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[1] “McMaster-Carr”,. Galvanized braided wire,. http://www.mcmaster.com/#8912tac/=u0y0i3, [October 07, 2014]</a:t>
            </a:r>
            <a:endParaRPr lang="en-US" sz="1400" dirty="0">
              <a:latin typeface="Arial" charset="0"/>
              <a:cs typeface="Arial" charset="0"/>
              <a:hlinkClick r:id="rId3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[2] “Engineering Toolbox”,. Nylon Rope,. http://www.engineeringtoolbox.com/nylon-rope-strength-d_1513.html, [October 07, 2014]</a:t>
            </a:r>
            <a:endParaRPr lang="en-US" dirty="0">
              <a:latin typeface="Times New Roman"/>
              <a:cs typeface="Times New Roman"/>
              <a:hlinkClick r:id="rId4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[3] “Web Rigging Supply”,. http://www.webriggingsupply.com/pages/catalog/wirerope_cable/wirerope-galvanized.html, [October 07, 2014]</a:t>
            </a:r>
            <a:endParaRPr lang="en-US" dirty="0">
              <a:latin typeface="Times New Roman"/>
              <a:cs typeface="Times New Roman"/>
              <a:hlinkClick r:id="rId5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[4] " Stepper Motors." </a:t>
            </a:r>
            <a:r>
              <a:rPr lang="en-US" sz="1600" i="1" dirty="0">
                <a:latin typeface="Times New Roman"/>
                <a:cs typeface="Times New Roman"/>
              </a:rPr>
              <a:t>- Hundreds of Stepper Motor Models on StepperOnline</a:t>
            </a:r>
            <a:r>
              <a:rPr lang="en-US" sz="1600" dirty="0">
                <a:latin typeface="Times New Roman"/>
                <a:cs typeface="Times New Roman"/>
              </a:rPr>
              <a:t>. Stepper Online, Motors and Electronics,  2014. [http://www.omc-stepperonline.com/stepper-motors-c-1.html. Accessed: 10/10/2014]. </a:t>
            </a:r>
            <a:endParaRPr lang="en-US" dirty="0"/>
          </a:p>
          <a:p>
            <a:r>
              <a:rPr lang="en-US" sz="1600" dirty="0">
                <a:latin typeface="Times New Roman"/>
                <a:cs typeface="Times New Roman"/>
              </a:rPr>
              <a:t>[5] "Gear Reducers." </a:t>
            </a:r>
            <a:r>
              <a:rPr lang="en-US" sz="1600" i="1" dirty="0">
                <a:latin typeface="Times New Roman"/>
                <a:cs typeface="Times New Roman"/>
              </a:rPr>
              <a:t>Gear Reducers</a:t>
            </a:r>
            <a:r>
              <a:rPr lang="en-US" sz="1600" dirty="0">
                <a:latin typeface="Times New Roman"/>
                <a:cs typeface="Times New Roman"/>
              </a:rPr>
              <a:t>. GAM, Mount Prospect, IL, 2012 [http://www.gamweb.com/gear-reducers-main.html. Accessed: 10/10/2014] </a:t>
            </a:r>
            <a:endParaRPr lang="en-US" dirty="0"/>
          </a:p>
          <a:p>
            <a:r>
              <a:rPr lang="en-US" sz="1600" dirty="0">
                <a:latin typeface="Times New Roman"/>
                <a:cs typeface="Times New Roman"/>
              </a:rPr>
              <a:t>[6] “TREADS Preliminary Design Review” – Aerospace Engineering Sciences Senior Design Projects Archive. [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http://aeroprojects.colorado.edu/archive/12_13/TREADS/TREADS_PDR_Short.pdf. Accessed: 10/10/2014].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Roark, Raymond J., and Warren C. Young.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Roark's Formulas for Stress and Strain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McGraw-Hill, 1989. Print.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“MaxBotix Inc. XL-MaxSonar – EZ Series Datasheet” – MaxBotix Inc. [http://maxbotix.com/documents/XL-MaxSonar-EZ_Datasheet.pdf. Accessed[10/10/2014].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“Omron Electronics Rotary Encoder E6B2 Datasheet” – Omron Electronics. [http://www.datasheetarchive.com/dlmain/Datasheets-17/DSA-335783.pdf. Accessed[10/10/2014].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10] "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McMaster-Carr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",. </a:t>
            </a:r>
            <a:r>
              <a:rPr lang="en-US" sz="1600" dirty="0">
                <a:latin typeface="Times New Roman" charset="0"/>
                <a:cs typeface="Times New Roman" charset="0"/>
              </a:rPr>
              <a:t>http://www.mcmaster.com/#2709k17/=u45eaj</a:t>
            </a:r>
            <a:r>
              <a:rPr lang="en-US" sz="1600">
                <a:latin typeface="Times New Roman" charset="0"/>
                <a:cs typeface="Times New Roman" charset="0"/>
              </a:rPr>
              <a:t>, [October 06, 2014]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8957" y="2809076"/>
            <a:ext cx="6494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APPROXIMATE MASS AND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COSTS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575780"/>
              </p:ext>
            </p:extLst>
          </p:nvPr>
        </p:nvGraphicFramePr>
        <p:xfrm>
          <a:off x="1327437" y="733647"/>
          <a:ext cx="10347902" cy="585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051">
                  <a:extLst>
                    <a:ext uri="{9D8B030D-6E8A-4147-A177-3AD203B41FA5}">
                      <a16:colId xmlns:a16="http://schemas.microsoft.com/office/drawing/2014/main" xmlns="" val="1375846625"/>
                    </a:ext>
                  </a:extLst>
                </a:gridCol>
                <a:gridCol w="2601159">
                  <a:extLst>
                    <a:ext uri="{9D8B030D-6E8A-4147-A177-3AD203B41FA5}">
                      <a16:colId xmlns:a16="http://schemas.microsoft.com/office/drawing/2014/main" xmlns="" val="2241359228"/>
                    </a:ext>
                  </a:extLst>
                </a:gridCol>
                <a:gridCol w="778452">
                  <a:extLst>
                    <a:ext uri="{9D8B030D-6E8A-4147-A177-3AD203B41FA5}">
                      <a16:colId xmlns:a16="http://schemas.microsoft.com/office/drawing/2014/main" xmlns="" val="595258073"/>
                    </a:ext>
                  </a:extLst>
                </a:gridCol>
                <a:gridCol w="1272469">
                  <a:extLst>
                    <a:ext uri="{9D8B030D-6E8A-4147-A177-3AD203B41FA5}">
                      <a16:colId xmlns:a16="http://schemas.microsoft.com/office/drawing/2014/main" xmlns="" val="3686756977"/>
                    </a:ext>
                  </a:extLst>
                </a:gridCol>
                <a:gridCol w="958095">
                  <a:extLst>
                    <a:ext uri="{9D8B030D-6E8A-4147-A177-3AD203B41FA5}">
                      <a16:colId xmlns:a16="http://schemas.microsoft.com/office/drawing/2014/main" xmlns="" val="2630589829"/>
                    </a:ext>
                  </a:extLst>
                </a:gridCol>
                <a:gridCol w="1227559">
                  <a:extLst>
                    <a:ext uri="{9D8B030D-6E8A-4147-A177-3AD203B41FA5}">
                      <a16:colId xmlns:a16="http://schemas.microsoft.com/office/drawing/2014/main" xmlns="" val="917756699"/>
                    </a:ext>
                  </a:extLst>
                </a:gridCol>
                <a:gridCol w="1692117">
                  <a:extLst>
                    <a:ext uri="{9D8B030D-6E8A-4147-A177-3AD203B41FA5}">
                      <a16:colId xmlns:a16="http://schemas.microsoft.com/office/drawing/2014/main" xmlns="" val="1592018403"/>
                    </a:ext>
                  </a:extLst>
                </a:gridCol>
              </a:tblGrid>
              <a:tr h="6057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Mass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6938"/>
                  </a:ext>
                </a:extLst>
              </a:tr>
              <a:tr h="41078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Chassis Plate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409337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CPU/Comms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Microcontroller/Single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Board Computer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958305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CPU/Comms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 (on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820499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Encoder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789043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Ultrasonic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Range Finder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0607029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CPU/Comms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Transmitter/Receiver (1x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CR, 2xMR, 1xGS)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869431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730342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9568593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751617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Gimbal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47206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CONT’D NEXT SLIDE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52886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APPROXIMATE MASS AND COSTS</a:t>
            </a:r>
            <a:r>
              <a:rPr lang="en-US" b="1" i="1" dirty="0">
                <a:solidFill>
                  <a:srgbClr val="FCB8B8"/>
                </a:solidFill>
                <a:latin typeface="Arial" charset="0"/>
                <a:cs typeface="Arial" charset="0"/>
              </a:rPr>
              <a:t/>
            </a:r>
            <a:br>
              <a:rPr lang="en-US" b="1" i="1" dirty="0">
                <a:solidFill>
                  <a:srgbClr val="FCB8B8"/>
                </a:solidFill>
                <a:latin typeface="Arial" charset="0"/>
                <a:cs typeface="Arial" charset="0"/>
              </a:rPr>
            </a:b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(CONTINUED)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58970"/>
              </p:ext>
            </p:extLst>
          </p:nvPr>
        </p:nvGraphicFramePr>
        <p:xfrm>
          <a:off x="1484311" y="933407"/>
          <a:ext cx="10225071" cy="567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84">
                  <a:extLst>
                    <a:ext uri="{9D8B030D-6E8A-4147-A177-3AD203B41FA5}">
                      <a16:colId xmlns:a16="http://schemas.microsoft.com/office/drawing/2014/main" xmlns="" val="152763470"/>
                    </a:ext>
                  </a:extLst>
                </a:gridCol>
                <a:gridCol w="2674359">
                  <a:extLst>
                    <a:ext uri="{9D8B030D-6E8A-4147-A177-3AD203B41FA5}">
                      <a16:colId xmlns:a16="http://schemas.microsoft.com/office/drawing/2014/main" xmlns="" val="33830558"/>
                    </a:ext>
                  </a:extLst>
                </a:gridCol>
                <a:gridCol w="674557">
                  <a:extLst>
                    <a:ext uri="{9D8B030D-6E8A-4147-A177-3AD203B41FA5}">
                      <a16:colId xmlns:a16="http://schemas.microsoft.com/office/drawing/2014/main" xmlns="" val="21805642"/>
                    </a:ext>
                  </a:extLst>
                </a:gridCol>
                <a:gridCol w="1031016">
                  <a:extLst>
                    <a:ext uri="{9D8B030D-6E8A-4147-A177-3AD203B41FA5}">
                      <a16:colId xmlns:a16="http://schemas.microsoft.com/office/drawing/2014/main" xmlns="" val="1771875982"/>
                    </a:ext>
                  </a:extLst>
                </a:gridCol>
                <a:gridCol w="1241946">
                  <a:extLst>
                    <a:ext uri="{9D8B030D-6E8A-4147-A177-3AD203B41FA5}">
                      <a16:colId xmlns:a16="http://schemas.microsoft.com/office/drawing/2014/main" xmlns="" val="970038367"/>
                    </a:ext>
                  </a:extLst>
                </a:gridCol>
                <a:gridCol w="1296538">
                  <a:extLst>
                    <a:ext uri="{9D8B030D-6E8A-4147-A177-3AD203B41FA5}">
                      <a16:colId xmlns:a16="http://schemas.microsoft.com/office/drawing/2014/main" xmlns="" val="3903849996"/>
                    </a:ext>
                  </a:extLst>
                </a:gridCol>
                <a:gridCol w="1392071">
                  <a:extLst>
                    <a:ext uri="{9D8B030D-6E8A-4147-A177-3AD203B41FA5}">
                      <a16:colId xmlns:a16="http://schemas.microsoft.com/office/drawing/2014/main" xmlns="" val="260290841"/>
                    </a:ext>
                  </a:extLst>
                </a:gridCol>
              </a:tblGrid>
              <a:tr h="60879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731488"/>
                  </a:ext>
                </a:extLst>
              </a:tr>
              <a:tr h="34347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Winch Stepper Motor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4634841"/>
                  </a:ext>
                </a:extLst>
              </a:tr>
              <a:tr h="50687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Winch Gear Box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3470064"/>
                  </a:ext>
                </a:extLst>
              </a:tr>
              <a:tr h="50687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Tether (~12m)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6232193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9926604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Rocker Bogie Arms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1573509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Motors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0871976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Speed Controllers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5002713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Xbee Explorer (1xCR,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1xGS)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180681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Xbee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Shield (2xMR)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8421077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Battery 55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5341319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Aux.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Battery 33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kg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2722962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9.53 kg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$1434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0064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ESTIMATED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ENERGY 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CONSUMPTION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780060"/>
              </p:ext>
            </p:extLst>
          </p:nvPr>
        </p:nvGraphicFramePr>
        <p:xfrm>
          <a:off x="918846" y="1364954"/>
          <a:ext cx="10687879" cy="542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647">
                  <a:extLst>
                    <a:ext uri="{9D8B030D-6E8A-4147-A177-3AD203B41FA5}">
                      <a16:colId xmlns:a16="http://schemas.microsoft.com/office/drawing/2014/main" xmlns="" val="2197803442"/>
                    </a:ext>
                  </a:extLst>
                </a:gridCol>
                <a:gridCol w="2139546">
                  <a:extLst>
                    <a:ext uri="{9D8B030D-6E8A-4147-A177-3AD203B41FA5}">
                      <a16:colId xmlns:a16="http://schemas.microsoft.com/office/drawing/2014/main" xmlns="" val="926481699"/>
                    </a:ext>
                  </a:extLst>
                </a:gridCol>
                <a:gridCol w="680928">
                  <a:extLst>
                    <a:ext uri="{9D8B030D-6E8A-4147-A177-3AD203B41FA5}">
                      <a16:colId xmlns:a16="http://schemas.microsoft.com/office/drawing/2014/main" xmlns="" val="3746626585"/>
                    </a:ext>
                  </a:extLst>
                </a:gridCol>
                <a:gridCol w="1024240">
                  <a:extLst>
                    <a:ext uri="{9D8B030D-6E8A-4147-A177-3AD203B41FA5}">
                      <a16:colId xmlns:a16="http://schemas.microsoft.com/office/drawing/2014/main" xmlns="" val="2157711280"/>
                    </a:ext>
                  </a:extLst>
                </a:gridCol>
                <a:gridCol w="1015492">
                  <a:extLst>
                    <a:ext uri="{9D8B030D-6E8A-4147-A177-3AD203B41FA5}">
                      <a16:colId xmlns:a16="http://schemas.microsoft.com/office/drawing/2014/main" xmlns="" val="1056638142"/>
                    </a:ext>
                  </a:extLst>
                </a:gridCol>
                <a:gridCol w="1412476">
                  <a:extLst>
                    <a:ext uri="{9D8B030D-6E8A-4147-A177-3AD203B41FA5}">
                      <a16:colId xmlns:a16="http://schemas.microsoft.com/office/drawing/2014/main" xmlns="" val="3204387538"/>
                    </a:ext>
                  </a:extLst>
                </a:gridCol>
                <a:gridCol w="2898550">
                  <a:extLst>
                    <a:ext uri="{9D8B030D-6E8A-4147-A177-3AD203B41FA5}">
                      <a16:colId xmlns:a16="http://schemas.microsoft.com/office/drawing/2014/main" xmlns="" val="1069098715"/>
                    </a:ext>
                  </a:extLst>
                </a:gridCol>
              </a:tblGrid>
              <a:tr h="6769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Approx.Time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Current 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Approx.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60560"/>
                  </a:ext>
                </a:extLst>
              </a:tr>
              <a:tr h="3920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Shaft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Encoders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9623928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Finders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907240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Comms/CPU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60mA-1.8A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0.3-9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815300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/CPU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Receivers (1xGS,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2x MR, 1xCR)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160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776591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Comms/CPU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Microcontroller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0.125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8273466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 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7255715"/>
                  </a:ext>
                </a:extLst>
              </a:tr>
              <a:tr h="4583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Winch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Motor[4]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7676991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80-120 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0.004-0.007 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8036164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4.8-6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1.72-2.1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0.183-0.28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5263563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3228251"/>
                  </a:ext>
                </a:extLst>
              </a:tr>
              <a:tr h="3789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44.6-53.4 Wh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915123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7810" y="708170"/>
            <a:ext cx="899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slide for where Imaging numbers came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Allocated 0.5kg for CR and 0.3kg for MR batteries (55 Wh and 33 Wh, respectively)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957" y="146495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000000"/>
                </a:solidFill>
                <a:latin typeface="Arial" charset="0"/>
                <a:cs typeface="Arial" charset="0"/>
              </a:rPr>
              <a:t>Project</a:t>
            </a:r>
            <a:r>
              <a:rPr lang="en-US" b="1" i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  <a:cs typeface="Arial" charset="0"/>
              </a:rPr>
              <a:t>ENERGY 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FEASIBILITY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55817"/>
              </p:ext>
            </p:extLst>
          </p:nvPr>
        </p:nvGraphicFramePr>
        <p:xfrm>
          <a:off x="1457152" y="3578678"/>
          <a:ext cx="10018309" cy="220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63">
                  <a:extLst>
                    <a:ext uri="{9D8B030D-6E8A-4147-A177-3AD203B41FA5}">
                      <a16:colId xmlns="" xmlns:a16="http://schemas.microsoft.com/office/drawing/2014/main" val="2429679196"/>
                    </a:ext>
                  </a:extLst>
                </a:gridCol>
                <a:gridCol w="2031108">
                  <a:extLst>
                    <a:ext uri="{9D8B030D-6E8A-4147-A177-3AD203B41FA5}">
                      <a16:colId xmlns="" xmlns:a16="http://schemas.microsoft.com/office/drawing/2014/main" val="418280569"/>
                    </a:ext>
                  </a:extLst>
                </a:gridCol>
                <a:gridCol w="1499387">
                  <a:extLst>
                    <a:ext uri="{9D8B030D-6E8A-4147-A177-3AD203B41FA5}">
                      <a16:colId xmlns="" xmlns:a16="http://schemas.microsoft.com/office/drawing/2014/main" val="2092401136"/>
                    </a:ext>
                  </a:extLst>
                </a:gridCol>
                <a:gridCol w="1330924">
                  <a:extLst>
                    <a:ext uri="{9D8B030D-6E8A-4147-A177-3AD203B41FA5}">
                      <a16:colId xmlns="" xmlns:a16="http://schemas.microsoft.com/office/drawing/2014/main" val="3566917770"/>
                    </a:ext>
                  </a:extLst>
                </a:gridCol>
                <a:gridCol w="1769056">
                  <a:extLst>
                    <a:ext uri="{9D8B030D-6E8A-4147-A177-3AD203B41FA5}">
                      <a16:colId xmlns="" xmlns:a16="http://schemas.microsoft.com/office/drawing/2014/main" val="3413073277"/>
                    </a:ext>
                  </a:extLst>
                </a:gridCol>
                <a:gridCol w="1873871">
                  <a:extLst>
                    <a:ext uri="{9D8B030D-6E8A-4147-A177-3AD203B41FA5}">
                      <a16:colId xmlns="" xmlns:a16="http://schemas.microsoft.com/office/drawing/2014/main" val="3998175980"/>
                    </a:ext>
                  </a:extLst>
                </a:gridCol>
              </a:tblGrid>
              <a:tr h="8302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Subsystems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Required Energy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Energy Usage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Battery Mass Required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Battery Mass Allocated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(Margin)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extLst>
                  <a:ext uri="{0D108BD9-81ED-4DB2-BD59-A6C34878D82A}">
                    <a16:rowId xmlns="" xmlns:a16="http://schemas.microsoft.com/office/drawing/2014/main" val="3575552778"/>
                  </a:ext>
                </a:extLst>
              </a:tr>
              <a:tr h="435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Rappelling,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 kg (200%)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extLst>
                  <a:ext uri="{0D108BD9-81ED-4DB2-BD59-A6C34878D82A}">
                    <a16:rowId xmlns="" xmlns:a16="http://schemas.microsoft.com/office/drawing/2014/main" val="1513036099"/>
                  </a:ext>
                </a:extLst>
              </a:tr>
              <a:tr h="435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Driving, Imaging, Positioning, Comms/CPU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 Wh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 kg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kg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(72%)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61" marR="89361" anchor="ctr"/>
                </a:tc>
                <a:extLst>
                  <a:ext uri="{0D108BD9-81ED-4DB2-BD59-A6C34878D82A}">
                    <a16:rowId xmlns="" xmlns:a16="http://schemas.microsoft.com/office/drawing/2014/main" val="22349898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2340" y="897731"/>
                <a:ext cx="10573791" cy="2694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Li-Ion/Li-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batteries 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best option with energy density ranging from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110 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𝑊h</m:t>
                        </m:r>
                      </m:num>
                      <m:den>
                        <m:r>
                          <a:rPr lang="en-US" sz="19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den>
                    </m:f>
                  </m:oMath>
                </a14:m>
                <a:endParaRPr lang="en-US" sz="1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Trade study must be conducted as their densities are comparable</a:t>
                </a:r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 battery mass on the MR and CR was found using:                                     </a:t>
                </a:r>
              </a:p>
              <a:p>
                <a:pPr algn="ctr">
                  <a:buClr>
                    <a:schemeClr val="accent1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𝑀𝑎𝑠𝑠</m:t>
                      </m:r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𝑁𝑒𝑒𝑑𝑒𝑑</m:t>
                      </m:r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19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𝑃𝑟𝑜𝑗𝑒𝑐𝑡𝑒𝑑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𝐸𝑛𝑒𝑟𝑔𝑦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𝑈𝑠𝑎𝑔𝑒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𝑊h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𝐸𝑛𝑒𝑟𝑔𝑦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𝐷𝑒𝑛𝑠𝑖𝑡𝑦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𝑊h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mass needed (~0.4 kg) has large margin to allocated mass (0.8 kg) from Mass Budget</a:t>
                </a: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Projected power analysis fulfills </a:t>
                </a:r>
                <a:r>
                  <a:rPr lang="en-US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FR.6 (The CR shall have enough power to complete mission without recharging)</a:t>
                </a:r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40" y="897731"/>
                <a:ext cx="10573791" cy="2694520"/>
              </a:xfrm>
              <a:prstGeom prst="rect">
                <a:avLst/>
              </a:prstGeom>
              <a:blipFill rotWithShape="1">
                <a:blip r:embed="rId4"/>
                <a:stretch>
                  <a:fillRect l="-46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8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5514"/>
            <a:ext cx="10018713" cy="804672"/>
          </a:xfrm>
        </p:spPr>
        <p:txBody>
          <a:bodyPr>
            <a:noAutofit/>
          </a:bodyPr>
          <a:lstStyle/>
          <a:p>
            <a:r>
              <a:rPr lang="en-US" b="1" i="1" dirty="0" smtClean="0"/>
              <a:t>COMMUNICATION TRADE STUDY DEFINITIONS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912334"/>
              </p:ext>
            </p:extLst>
          </p:nvPr>
        </p:nvGraphicFramePr>
        <p:xfrm>
          <a:off x="1528754" y="3013621"/>
          <a:ext cx="5504507" cy="243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405">
                  <a:extLst>
                    <a:ext uri="{9D8B030D-6E8A-4147-A177-3AD203B41FA5}">
                      <a16:colId xmlns:a16="http://schemas.microsoft.com/office/drawing/2014/main" xmlns="" val="268260130"/>
                    </a:ext>
                  </a:extLst>
                </a:gridCol>
                <a:gridCol w="1093598">
                  <a:extLst>
                    <a:ext uri="{9D8B030D-6E8A-4147-A177-3AD203B41FA5}">
                      <a16:colId xmlns:a16="http://schemas.microsoft.com/office/drawing/2014/main" xmlns="" val="281288667"/>
                    </a:ext>
                  </a:extLst>
                </a:gridCol>
                <a:gridCol w="3546504">
                  <a:extLst>
                    <a:ext uri="{9D8B030D-6E8A-4147-A177-3AD203B41FA5}">
                      <a16:colId xmlns:a16="http://schemas.microsoft.com/office/drawing/2014/main" xmlns="" val="3646669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2479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Required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required to document and interface to this system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76651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required for components to interface to this system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273262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 of the system development and integration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75094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Robustness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use for future JPL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legacy senior projects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663318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of data transmission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57840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transmission 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1113632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91260" y="1234550"/>
            <a:ext cx="5579496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Communication Trade Metrics and Weighting: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Time Required: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Time required to integrate with the system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Cost: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Cost of the system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Complexity: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Complexity of system design for current project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Robustness: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Ease of integration for future projects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Reliability: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How reliable is the communication system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Speed: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Data transfer rate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13196"/>
              </p:ext>
            </p:extLst>
          </p:nvPr>
        </p:nvGraphicFramePr>
        <p:xfrm>
          <a:off x="7217922" y="1855585"/>
          <a:ext cx="4551345" cy="4644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877">
                  <a:extLst>
                    <a:ext uri="{9D8B030D-6E8A-4147-A177-3AD203B41FA5}">
                      <a16:colId xmlns:a16="http://schemas.microsoft.com/office/drawing/2014/main" xmlns="" val="4236528209"/>
                    </a:ext>
                  </a:extLst>
                </a:gridCol>
                <a:gridCol w="823200">
                  <a:extLst>
                    <a:ext uri="{9D8B030D-6E8A-4147-A177-3AD203B41FA5}">
                      <a16:colId xmlns:a16="http://schemas.microsoft.com/office/drawing/2014/main" xmlns="" val="1114244976"/>
                    </a:ext>
                  </a:extLst>
                </a:gridCol>
                <a:gridCol w="696553">
                  <a:extLst>
                    <a:ext uri="{9D8B030D-6E8A-4147-A177-3AD203B41FA5}">
                      <a16:colId xmlns:a16="http://schemas.microsoft.com/office/drawing/2014/main" xmlns="" val="3672708012"/>
                    </a:ext>
                  </a:extLst>
                </a:gridCol>
                <a:gridCol w="759877">
                  <a:extLst>
                    <a:ext uri="{9D8B030D-6E8A-4147-A177-3AD203B41FA5}">
                      <a16:colId xmlns:a16="http://schemas.microsoft.com/office/drawing/2014/main" xmlns="" val="2608062708"/>
                    </a:ext>
                  </a:extLst>
                </a:gridCol>
                <a:gridCol w="720300">
                  <a:extLst>
                    <a:ext uri="{9D8B030D-6E8A-4147-A177-3AD203B41FA5}">
                      <a16:colId xmlns:a16="http://schemas.microsoft.com/office/drawing/2014/main" xmlns="" val="751131666"/>
                    </a:ext>
                  </a:extLst>
                </a:gridCol>
                <a:gridCol w="791538">
                  <a:extLst>
                    <a:ext uri="{9D8B030D-6E8A-4147-A177-3AD203B41FA5}">
                      <a16:colId xmlns:a16="http://schemas.microsoft.com/office/drawing/2014/main" xmlns="" val="3539123427"/>
                    </a:ext>
                  </a:extLst>
                </a:gridCol>
              </a:tblGrid>
              <a:tr h="2371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Assigned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456855"/>
                  </a:ext>
                </a:extLst>
              </a:tr>
              <a:tr h="23717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91744"/>
                  </a:ext>
                </a:extLst>
              </a:tr>
              <a:tr h="583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Required</a:t>
                      </a:r>
                      <a:endParaRPr lang="en-US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500 man hours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25 man hours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7059722"/>
                  </a:ext>
                </a:extLst>
              </a:tr>
              <a:tr h="23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Cost</a:t>
                      </a:r>
                      <a:endParaRPr lang="en-US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$500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$250-500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$100-250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$50-$100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$50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0049426"/>
                  </a:ext>
                </a:extLst>
              </a:tr>
              <a:tr h="50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Complexity</a:t>
                      </a:r>
                      <a:endParaRPr lang="en-US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6 man months to develop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man months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4-5 man months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man months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3 man-months to develop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8458146"/>
                  </a:ext>
                </a:extLst>
              </a:tr>
              <a:tr h="637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Robustness</a:t>
                      </a:r>
                      <a:endParaRPr lang="en-US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projects require more than 1 month to integrate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projects can integrate within one day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1987751"/>
                  </a:ext>
                </a:extLst>
              </a:tr>
              <a:tr h="423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Reliability</a:t>
                      </a:r>
                      <a:endParaRPr lang="en-US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80-100% data loss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data loss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0792376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an image in over 5 min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image in less than 250ms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1921" marR="51921" marT="51921" marB="519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104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599" y="-15936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WINCH SPOOL CALCULATIONS</a:t>
            </a:r>
            <a:endParaRPr lang="en-US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0664" y="732050"/>
                <a:ext cx="10018712" cy="3482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 of spool is chosen based on tether material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 radius of bending of Multipurpose Steel Rope (7x19 core): 2.9cm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3.1cm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𝑠𝑝𝑜𝑜𝑙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spooling where the tether never overlaps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𝑠𝑝𝑜𝑜𝑙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𝑤𝑖𝑟𝑒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maximum number the tether can be wrapped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𝑤𝑖𝑟𝑒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=0.238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length of wrapped tether: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radius of the spool plus the radius of the tether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wrap length must be ~12m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𝑠𝑝𝑜𝑜𝑙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28cm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0664" y="732050"/>
                <a:ext cx="10018712" cy="3482504"/>
              </a:xfrm>
              <a:blipFill rotWithShape="0">
                <a:blip r:embed="rId3"/>
                <a:stretch>
                  <a:fillRect l="-1338" t="-6655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534770" y="4899546"/>
            <a:ext cx="3971499" cy="627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34770" y="4476466"/>
            <a:ext cx="0" cy="1487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06269" y="4476466"/>
            <a:ext cx="0" cy="1487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605165" y="4845937"/>
            <a:ext cx="1326230" cy="760838"/>
            <a:chOff x="3614690" y="4845937"/>
            <a:chExt cx="1326230" cy="760838"/>
          </a:xfrm>
        </p:grpSpPr>
        <p:grpSp>
          <p:nvGrpSpPr>
            <p:cNvPr id="16" name="Group 15"/>
            <p:cNvGrpSpPr/>
            <p:nvPr/>
          </p:nvGrpSpPr>
          <p:grpSpPr>
            <a:xfrm>
              <a:off x="3614690" y="4847152"/>
              <a:ext cx="288715" cy="746208"/>
              <a:chOff x="3614690" y="4847152"/>
              <a:chExt cx="288715" cy="74620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964595" y="4845937"/>
              <a:ext cx="288715" cy="746208"/>
              <a:chOff x="3614690" y="4847152"/>
              <a:chExt cx="288715" cy="74620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308400" y="4853252"/>
              <a:ext cx="288715" cy="746208"/>
              <a:chOff x="3614690" y="4847152"/>
              <a:chExt cx="288715" cy="74620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4652205" y="4860567"/>
              <a:ext cx="288715" cy="746208"/>
              <a:chOff x="3614690" y="4847152"/>
              <a:chExt cx="288715" cy="74620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4998225" y="4852050"/>
            <a:ext cx="1326230" cy="760838"/>
            <a:chOff x="3614690" y="4845937"/>
            <a:chExt cx="1326230" cy="760838"/>
          </a:xfrm>
        </p:grpSpPr>
        <p:grpSp>
          <p:nvGrpSpPr>
            <p:cNvPr id="43" name="Group 42"/>
            <p:cNvGrpSpPr/>
            <p:nvPr/>
          </p:nvGrpSpPr>
          <p:grpSpPr>
            <a:xfrm>
              <a:off x="3614690" y="4847152"/>
              <a:ext cx="288715" cy="746208"/>
              <a:chOff x="3614690" y="4847152"/>
              <a:chExt cx="288715" cy="74620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964595" y="4845937"/>
              <a:ext cx="288715" cy="746208"/>
              <a:chOff x="3614690" y="4847152"/>
              <a:chExt cx="288715" cy="74620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4308400" y="4853252"/>
              <a:ext cx="288715" cy="746208"/>
              <a:chOff x="3614690" y="4847152"/>
              <a:chExt cx="288715" cy="74620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52205" y="4860567"/>
              <a:ext cx="288715" cy="746208"/>
              <a:chOff x="3614690" y="4847152"/>
              <a:chExt cx="288715" cy="74620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394760" y="4857727"/>
            <a:ext cx="1005637" cy="753523"/>
            <a:chOff x="3614690" y="4845937"/>
            <a:chExt cx="923905" cy="753523"/>
          </a:xfrm>
        </p:grpSpPr>
        <p:grpSp>
          <p:nvGrpSpPr>
            <p:cNvPr id="72" name="Group 71"/>
            <p:cNvGrpSpPr/>
            <p:nvPr/>
          </p:nvGrpSpPr>
          <p:grpSpPr>
            <a:xfrm>
              <a:off x="3614690" y="4847152"/>
              <a:ext cx="288715" cy="746208"/>
              <a:chOff x="3614690" y="4847152"/>
              <a:chExt cx="288715" cy="746208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3964595" y="4845937"/>
              <a:ext cx="288715" cy="746208"/>
              <a:chOff x="3614690" y="4847152"/>
              <a:chExt cx="288715" cy="746208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90340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308400" y="4853252"/>
              <a:ext cx="230195" cy="746208"/>
              <a:chOff x="3614690" y="4847152"/>
              <a:chExt cx="230195" cy="74620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3614690" y="4848367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7199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730515" y="4847152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787580" y="4849556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844885" y="4848341"/>
                <a:ext cx="0" cy="743804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Left Brace 99"/>
          <p:cNvSpPr/>
          <p:nvPr/>
        </p:nvSpPr>
        <p:spPr>
          <a:xfrm rot="16200000">
            <a:off x="5335928" y="4000669"/>
            <a:ext cx="369474" cy="375946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348130" y="5977855"/>
                <a:ext cx="34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30" y="5977855"/>
                <a:ext cx="34990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ight Brace 101"/>
          <p:cNvSpPr/>
          <p:nvPr/>
        </p:nvSpPr>
        <p:spPr>
          <a:xfrm>
            <a:off x="7615451" y="4858916"/>
            <a:ext cx="122830" cy="36864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752747" y="4858239"/>
                <a:ext cx="34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747" y="4858239"/>
                <a:ext cx="3499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4" name="Right Brace 103"/>
          <p:cNvSpPr/>
          <p:nvPr/>
        </p:nvSpPr>
        <p:spPr>
          <a:xfrm flipH="1">
            <a:off x="3396488" y="4899546"/>
            <a:ext cx="77552" cy="32004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671202" y="4899546"/>
                <a:ext cx="34990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𝑠𝑝𝑜𝑜𝑙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202" y="4899546"/>
                <a:ext cx="349905" cy="390748"/>
              </a:xfrm>
              <a:prstGeom prst="rect">
                <a:avLst/>
              </a:prstGeom>
              <a:blipFill rotWithShape="0">
                <a:blip r:embed="rId6"/>
                <a:stretch>
                  <a:fillRect r="-11551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Left Brace 105"/>
          <p:cNvSpPr/>
          <p:nvPr/>
        </p:nvSpPr>
        <p:spPr>
          <a:xfrm rot="16200000">
            <a:off x="5335783" y="4333500"/>
            <a:ext cx="369474" cy="397149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241969" y="6454762"/>
                <a:ext cx="34990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𝑠𝑝𝑜𝑜𝑙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69" y="6454762"/>
                <a:ext cx="349905" cy="390748"/>
              </a:xfrm>
              <a:prstGeom prst="rect">
                <a:avLst/>
              </a:prstGeom>
              <a:blipFill rotWithShape="0">
                <a:blip r:embed="rId7"/>
                <a:stretch>
                  <a:fillRect r="-96491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1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41" y="8313"/>
            <a:ext cx="10018713" cy="80309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PROJECT STATEMENT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33295" y="832535"/>
                <a:ext cx="10018712" cy="491114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800" dirty="0" smtClean="0">
                    <a:latin typeface="Times New Roman"/>
                    <a:cs typeface="Times New Roman"/>
                  </a:rPr>
                  <a:t>This project encompasses designing, building, and verifying a </a:t>
                </a:r>
                <a:r>
                  <a:rPr lang="en-US" sz="2800" b="1" dirty="0" smtClean="0">
                    <a:latin typeface="Times New Roman"/>
                    <a:cs typeface="Times New Roman"/>
                  </a:rPr>
                  <a:t>rappelling child rover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that can deploy from the legacy TREADS MR</a:t>
                </a:r>
                <a:r>
                  <a:rPr lang="en-US" sz="2800" dirty="0">
                    <a:latin typeface="Times New Roman"/>
                    <a:cs typeface="Times New Roman"/>
                  </a:rPr>
                  <a:t>. The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mission is </a:t>
                </a:r>
                <a:r>
                  <a:rPr lang="en-US" sz="2800" dirty="0" smtClean="0">
                    <a:latin typeface="Times New Roman"/>
                    <a:cs typeface="Times New Roman"/>
                  </a:rPr>
                  <a:t>to:</a:t>
                </a:r>
              </a:p>
              <a:p>
                <a:pPr lvl="1" algn="just"/>
                <a:r>
                  <a:rPr lang="en-US" dirty="0">
                    <a:latin typeface="Times New Roman"/>
                    <a:cs typeface="Times New Roman"/>
                  </a:rPr>
                  <a:t>R</a:t>
                </a:r>
                <a:r>
                  <a:rPr lang="en-US" dirty="0" smtClean="0">
                    <a:latin typeface="Times New Roman"/>
                    <a:cs typeface="Times New Roman"/>
                  </a:rPr>
                  <a:t>appel</a:t>
                </a:r>
                <a:r>
                  <a:rPr lang="en-US" sz="2800" b="1"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latin typeface="Times New Roman"/>
                    <a:cs typeface="Times New Roman"/>
                  </a:rPr>
                  <a:t>a </a:t>
                </a:r>
                <a:r>
                  <a:rPr lang="en-US" dirty="0" smtClean="0">
                    <a:latin typeface="Times New Roman"/>
                    <a:cs typeface="Times New Roman"/>
                  </a:rPr>
                  <a:t>90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°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surface down 5m into cave/pipe</a:t>
                </a:r>
              </a:p>
              <a:p>
                <a:pPr lvl="1" algn="just"/>
                <a:r>
                  <a:rPr lang="en-US" dirty="0">
                    <a:latin typeface="Times New Roman"/>
                    <a:cs typeface="Times New Roman"/>
                  </a:rPr>
                  <a:t>E</a:t>
                </a:r>
                <a:r>
                  <a:rPr lang="en-US" dirty="0" smtClean="0">
                    <a:latin typeface="Times New Roman"/>
                    <a:cs typeface="Times New Roman"/>
                  </a:rPr>
                  <a:t>xplore up </a:t>
                </a:r>
                <a:r>
                  <a:rPr lang="en-US" dirty="0">
                    <a:latin typeface="Times New Roman"/>
                    <a:cs typeface="Times New Roman"/>
                  </a:rPr>
                  <a:t>to 5m radially from the </a:t>
                </a:r>
                <a:r>
                  <a:rPr lang="en-US" dirty="0" smtClean="0">
                    <a:latin typeface="Times New Roman"/>
                    <a:cs typeface="Times New Roman"/>
                  </a:rPr>
                  <a:t>rappel touchdown </a:t>
                </a:r>
                <a:r>
                  <a:rPr lang="en-US" dirty="0" smtClean="0">
                    <a:latin typeface="Times New Roman"/>
                    <a:cs typeface="Times New Roman"/>
                  </a:rPr>
                  <a:t>point</a:t>
                </a:r>
              </a:p>
              <a:p>
                <a:pPr lvl="2" algn="just"/>
                <a:r>
                  <a:rPr lang="en-US" dirty="0" smtClean="0">
                    <a:latin typeface="Times New Roman"/>
                    <a:cs typeface="Times New Roman"/>
                  </a:rPr>
                  <a:t>Surface</a:t>
                </a:r>
                <a:r>
                  <a:rPr lang="en-US" sz="2800" b="1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has scattered rocks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≤ 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3cm diameter</a:t>
                </a:r>
                <a:endParaRPr lang="en-US" dirty="0" smtClean="0">
                  <a:latin typeface="Times New Roman"/>
                  <a:cs typeface="Times New Roman"/>
                </a:endParaRPr>
              </a:p>
              <a:p>
                <a:pPr lvl="2" algn="just"/>
                <a:r>
                  <a:rPr lang="en-US" dirty="0" smtClean="0">
                    <a:latin typeface="Times New Roman"/>
                    <a:cs typeface="Times New Roman"/>
                  </a:rPr>
                  <a:t>Motion </a:t>
                </a:r>
                <a:r>
                  <a:rPr lang="en-US" dirty="0">
                    <a:latin typeface="Times New Roman"/>
                    <a:cs typeface="Times New Roman"/>
                  </a:rPr>
                  <a:t>of the CR will </a:t>
                </a:r>
                <a:r>
                  <a:rPr lang="en-US" dirty="0" smtClean="0">
                    <a:latin typeface="Times New Roman"/>
                    <a:cs typeface="Times New Roman"/>
                  </a:rPr>
                  <a:t>be </a:t>
                </a:r>
                <a:r>
                  <a:rPr lang="en-US" dirty="0">
                    <a:latin typeface="Times New Roman"/>
                    <a:cs typeface="Times New Roman"/>
                  </a:rPr>
                  <a:t>controlled by a GS </a:t>
                </a:r>
                <a:r>
                  <a:rPr lang="en-US" dirty="0" smtClean="0">
                    <a:latin typeface="Times New Roman"/>
                    <a:cs typeface="Times New Roman"/>
                  </a:rPr>
                  <a:t>operator</a:t>
                </a:r>
              </a:p>
              <a:p>
                <a:pPr lvl="1" algn="just"/>
                <a:r>
                  <a:rPr lang="en-US" dirty="0" smtClean="0">
                    <a:latin typeface="Times New Roman"/>
                    <a:cs typeface="Times New Roman"/>
                  </a:rPr>
                  <a:t>Capture</a:t>
                </a:r>
                <a:r>
                  <a:rPr lang="en-US" sz="2800" b="1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images </a:t>
                </a:r>
                <a:r>
                  <a:rPr lang="en-US" dirty="0">
                    <a:latin typeface="Times New Roman"/>
                    <a:cs typeface="Times New Roman"/>
                  </a:rPr>
                  <a:t>of a point of </a:t>
                </a:r>
                <a:r>
                  <a:rPr lang="en-US" dirty="0" smtClean="0">
                    <a:latin typeface="Times New Roman"/>
                    <a:cs typeface="Times New Roman"/>
                  </a:rPr>
                  <a:t>interest</a:t>
                </a:r>
              </a:p>
              <a:p>
                <a:pPr lvl="1" algn="just"/>
                <a:r>
                  <a:rPr lang="en-US" dirty="0" smtClean="0">
                    <a:latin typeface="Times New Roman"/>
                    <a:cs typeface="Times New Roman"/>
                  </a:rPr>
                  <a:t>Know its </a:t>
                </a:r>
                <a:r>
                  <a:rPr lang="en-US" dirty="0">
                    <a:latin typeface="Times New Roman"/>
                    <a:cs typeface="Times New Roman"/>
                  </a:rPr>
                  <a:t>distance </a:t>
                </a:r>
                <a:r>
                  <a:rPr lang="en-US" dirty="0" smtClean="0">
                    <a:latin typeface="Times New Roman"/>
                    <a:cs typeface="Times New Roman"/>
                  </a:rPr>
                  <a:t>travelled </a:t>
                </a:r>
                <a:r>
                  <a:rPr lang="en-US" dirty="0">
                    <a:latin typeface="Times New Roman"/>
                    <a:cs typeface="Times New Roman"/>
                  </a:rPr>
                  <a:t>and depth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±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10cm</a:t>
                </a:r>
                <a:endParaRPr lang="en-US" dirty="0">
                  <a:latin typeface="Times New Roman"/>
                  <a:cs typeface="Times New Roman"/>
                </a:endParaRPr>
              </a:p>
              <a:p>
                <a:pPr lvl="1" algn="just"/>
                <a:r>
                  <a:rPr lang="en-US" dirty="0" smtClean="0">
                    <a:latin typeface="Times New Roman"/>
                    <a:cs typeface="Times New Roman"/>
                  </a:rPr>
                  <a:t>Return to </a:t>
                </a:r>
                <a:r>
                  <a:rPr lang="en-US" dirty="0">
                    <a:latin typeface="Times New Roman"/>
                    <a:cs typeface="Times New Roman"/>
                  </a:rPr>
                  <a:t>and re-dock with the </a:t>
                </a:r>
                <a:r>
                  <a:rPr lang="en-US" dirty="0" smtClean="0">
                    <a:latin typeface="Times New Roman"/>
                    <a:cs typeface="Times New Roman"/>
                  </a:rPr>
                  <a:t>MR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3295" y="832535"/>
                <a:ext cx="10018712" cy="4911148"/>
              </a:xfrm>
              <a:blipFill rotWithShape="1">
                <a:blip r:embed="rId4"/>
                <a:stretch>
                  <a:fillRect l="-1946" t="-4596" r="-121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RAPPELLING TRADE STUDY</a:t>
            </a:r>
          </a:p>
        </p:txBody>
      </p:sp>
      <p:pic>
        <p:nvPicPr>
          <p:cNvPr id="5" name="Content Placeholder 4" descr="Tr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2268" y="1435521"/>
            <a:ext cx="6988065" cy="43251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9915" y="1339142"/>
            <a:ext cx="3343840" cy="258532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Constantly Tethered option chosen: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Lower Mechanical and Software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Relatively low mass, cost,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/>
                <a:cs typeface="Times New Roman"/>
              </a:rPr>
              <a:t>Detaching Tether requires slightly less power, but is more complex</a:t>
            </a:r>
          </a:p>
        </p:txBody>
      </p:sp>
    </p:spTree>
    <p:extLst>
      <p:ext uri="{BB962C8B-B14F-4D97-AF65-F5344CB8AC3E}">
        <p14:creationId xmlns:p14="http://schemas.microsoft.com/office/powerpoint/2010/main" val="5314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1499982" y="5359"/>
            <a:ext cx="10263143" cy="75895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FEASIBILITY OF RAPPELLING 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TETHER[1]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24859"/>
              </p:ext>
            </p:extLst>
          </p:nvPr>
        </p:nvGraphicFramePr>
        <p:xfrm>
          <a:off x="1637162" y="861865"/>
          <a:ext cx="10018713" cy="516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708">
                  <a:extLst>
                    <a:ext uri="{9D8B030D-6E8A-4147-A177-3AD203B41FA5}">
                      <a16:colId xmlns:a16="http://schemas.microsoft.com/office/drawing/2014/main" xmlns="" val="1468228673"/>
                    </a:ext>
                  </a:extLst>
                </a:gridCol>
                <a:gridCol w="1390075">
                  <a:extLst>
                    <a:ext uri="{9D8B030D-6E8A-4147-A177-3AD203B41FA5}">
                      <a16:colId xmlns:a16="http://schemas.microsoft.com/office/drawing/2014/main" xmlns="" val="3984585617"/>
                    </a:ext>
                  </a:extLst>
                </a:gridCol>
                <a:gridCol w="2423772">
                  <a:extLst>
                    <a:ext uri="{9D8B030D-6E8A-4147-A177-3AD203B41FA5}">
                      <a16:colId xmlns:a16="http://schemas.microsoft.com/office/drawing/2014/main" xmlns="" val="3616117517"/>
                    </a:ext>
                  </a:extLst>
                </a:gridCol>
                <a:gridCol w="2716703">
                  <a:extLst>
                    <a:ext uri="{9D8B030D-6E8A-4147-A177-3AD203B41FA5}">
                      <a16:colId xmlns:a16="http://schemas.microsoft.com/office/drawing/2014/main" xmlns="" val="1305233059"/>
                    </a:ext>
                  </a:extLst>
                </a:gridCol>
                <a:gridCol w="2227455">
                  <a:extLst>
                    <a:ext uri="{9D8B030D-6E8A-4147-A177-3AD203B41FA5}">
                      <a16:colId xmlns:a16="http://schemas.microsoft.com/office/drawing/2014/main" xmlns="" val="1117460601"/>
                    </a:ext>
                  </a:extLst>
                </a:gridCol>
              </a:tblGrid>
              <a:tr h="8119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Material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Diameter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Breaking Strength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Min Winch Spool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Diameter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Min Bend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Radius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/>
                </a:tc>
                <a:extLst>
                  <a:ext uri="{0D108BD9-81ED-4DB2-BD59-A6C34878D82A}">
                    <a16:rowId xmlns:a16="http://schemas.microsoft.com/office/drawing/2014/main" xmlns="" val="3942149593"/>
                  </a:ext>
                </a:extLst>
              </a:tr>
              <a:tr h="4704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Multipurpose Steel Rope  (7x7 core)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0.238 cm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4090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10.0 cm </a:t>
                      </a: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5.0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cm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514199590"/>
                  </a:ext>
                </a:extLst>
              </a:tr>
              <a:tr h="573510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0.318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7560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13.3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cm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6.7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cm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3928989727"/>
                  </a:ext>
                </a:extLst>
              </a:tr>
              <a:tr h="811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Multipurpose Steel Rope (7x19 core)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0.238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4450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5.7 cm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2.9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3305455218"/>
                  </a:ext>
                </a:extLst>
              </a:tr>
              <a:tr h="8119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Nylon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-Coated Wire Rope  (7x7 core)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0.318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4090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13.3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6.7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cm 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816470209"/>
                  </a:ext>
                </a:extLst>
              </a:tr>
              <a:tr h="811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Nylon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-Coated Wire Rope  (7x19 core)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0.476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8900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11.4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5.7 cm</a:t>
                      </a: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2481051073"/>
                  </a:ext>
                </a:extLst>
              </a:tr>
              <a:tr h="8731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Vinyl-Coated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Wire Rope  (7x7 core)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0.238 cm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2135 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10.0 cm </a:t>
                      </a:r>
                    </a:p>
                  </a:txBody>
                  <a:tcPr marL="87919" marR="879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5.0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cm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 marL="87919" marR="87919" anchor="ctr"/>
                </a:tc>
                <a:extLst>
                  <a:ext uri="{0D108BD9-81ED-4DB2-BD59-A6C34878D82A}">
                    <a16:rowId xmlns:a16="http://schemas.microsoft.com/office/drawing/2014/main" xmlns="" val="241853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0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364" y="6186"/>
            <a:ext cx="10018713" cy="75895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TRADE STUDY OF TETHER MATERIAL[2] [</a:t>
            </a:r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3]</a:t>
            </a: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4013"/>
              </p:ext>
            </p:extLst>
          </p:nvPr>
        </p:nvGraphicFramePr>
        <p:xfrm>
          <a:off x="1621428" y="862996"/>
          <a:ext cx="10019405" cy="516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39">
                  <a:extLst>
                    <a:ext uri="{9D8B030D-6E8A-4147-A177-3AD203B41FA5}">
                      <a16:colId xmlns:a16="http://schemas.microsoft.com/office/drawing/2014/main" xmlns="" val="3153522584"/>
                    </a:ext>
                  </a:extLst>
                </a:gridCol>
                <a:gridCol w="1749011">
                  <a:extLst>
                    <a:ext uri="{9D8B030D-6E8A-4147-A177-3AD203B41FA5}">
                      <a16:colId xmlns:a16="http://schemas.microsoft.com/office/drawing/2014/main" xmlns="" val="2943112994"/>
                    </a:ext>
                  </a:extLst>
                </a:gridCol>
                <a:gridCol w="1780079">
                  <a:extLst>
                    <a:ext uri="{9D8B030D-6E8A-4147-A177-3AD203B41FA5}">
                      <a16:colId xmlns:a16="http://schemas.microsoft.com/office/drawing/2014/main" xmlns="" val="173869644"/>
                    </a:ext>
                  </a:extLst>
                </a:gridCol>
                <a:gridCol w="2639419">
                  <a:extLst>
                    <a:ext uri="{9D8B030D-6E8A-4147-A177-3AD203B41FA5}">
                      <a16:colId xmlns:a16="http://schemas.microsoft.com/office/drawing/2014/main" xmlns="" val="2764043390"/>
                    </a:ext>
                  </a:extLst>
                </a:gridCol>
                <a:gridCol w="2326857">
                  <a:extLst>
                    <a:ext uri="{9D8B030D-6E8A-4147-A177-3AD203B41FA5}">
                      <a16:colId xmlns:a16="http://schemas.microsoft.com/office/drawing/2014/main" xmlns="" val="1849200089"/>
                    </a:ext>
                  </a:extLst>
                </a:gridCol>
              </a:tblGrid>
              <a:tr h="4005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Density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Cost/meter, $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/>
                </a:tc>
                <a:extLst>
                  <a:ext uri="{0D108BD9-81ED-4DB2-BD59-A6C34878D82A}">
                    <a16:rowId xmlns:a16="http://schemas.microsoft.com/office/drawing/2014/main" xmlns="" val="2923832598"/>
                  </a:ext>
                </a:extLst>
              </a:tr>
              <a:tr h="921996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Multipurpose Steel Rope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Corrosion protection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as strong as regular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steel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&gt;0.096 kg/m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~0.69- 2.95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extLst>
                  <a:ext uri="{0D108BD9-81ED-4DB2-BD59-A6C34878D82A}">
                    <a16:rowId xmlns:a16="http://schemas.microsoft.com/office/drawing/2014/main" xmlns="" val="1542873611"/>
                  </a:ext>
                </a:extLst>
              </a:tr>
              <a:tr h="1042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Nylon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-Coated Steel Wire Rope 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for pulley systems. Abrasion resistant, Impact handling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&gt;0.172 kg/m</a:t>
                      </a: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~1.05- 6.56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extLst>
                  <a:ext uri="{0D108BD9-81ED-4DB2-BD59-A6C34878D82A}">
                    <a16:rowId xmlns:a16="http://schemas.microsoft.com/office/drawing/2014/main" xmlns="" val="3548472350"/>
                  </a:ext>
                </a:extLst>
              </a:tr>
              <a:tr h="868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Vinyl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-Coated Steel Wire Rope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Flexible, abrasion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resistant, UV protection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Size,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weight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&gt;0.172 kg/m</a:t>
                      </a: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~0.95- 5.77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extLst>
                  <a:ext uri="{0D108BD9-81ED-4DB2-BD59-A6C34878D82A}">
                    <a16:rowId xmlns:a16="http://schemas.microsoft.com/office/drawing/2014/main" xmlns="" val="1152805715"/>
                  </a:ext>
                </a:extLst>
              </a:tr>
              <a:tr h="6091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Nylon Rope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Strong, does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twist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Absorbs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&gt;0.094 kg/m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~3.74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extLst>
                  <a:ext uri="{0D108BD9-81ED-4DB2-BD59-A6C34878D82A}">
                    <a16:rowId xmlns:a16="http://schemas.microsoft.com/office/drawing/2014/main" xmlns="" val="3961643042"/>
                  </a:ext>
                </a:extLst>
              </a:tr>
              <a:tr h="8571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Kevlar Rope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Strong, low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stretch,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abrasion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resistant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&gt;0.111 kg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~3.25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301" marR="102301" anchor="ctr"/>
                </a:tc>
                <a:extLst>
                  <a:ext uri="{0D108BD9-81ED-4DB2-BD59-A6C34878D82A}">
                    <a16:rowId xmlns:a16="http://schemas.microsoft.com/office/drawing/2014/main" xmlns="" val="216839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Ramp Contact to Edge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154" y="2275617"/>
            <a:ext cx="4148779" cy="3856759"/>
          </a:xfrm>
        </p:spPr>
        <p:txBody>
          <a:bodyPr/>
          <a:lstStyle/>
          <a:p>
            <a:r>
              <a:rPr lang="en-US"/>
              <a:t>Attaching</a:t>
            </a:r>
            <a:r>
              <a:rPr lang="en-US"/>
              <a:t> a PVC pipe at the end of the ramp</a:t>
            </a:r>
            <a:endParaRPr lang="en-US"/>
          </a:p>
          <a:p>
            <a:pPr lvl="1"/>
            <a:r>
              <a:rPr lang="en-US"/>
              <a:t>Reduce abrasion on tether</a:t>
            </a:r>
            <a:endParaRPr lang="en-US"/>
          </a:p>
          <a:p>
            <a:pPr lvl="1"/>
            <a:r>
              <a:rPr lang="en-US"/>
              <a:t>Reduces</a:t>
            </a:r>
            <a:r>
              <a:rPr lang="en-US"/>
              <a:t> chance </a:t>
            </a:r>
            <a:r>
              <a:rPr lang="en-US" smtClean="0"/>
              <a:t>of </a:t>
            </a:r>
            <a:r>
              <a:rPr lang="en-US"/>
              <a:t>rope/wire falling into a crack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7319963" y="2641600"/>
            <a:ext cx="2286389" cy="1826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6"/>
          <p:cNvSpPr/>
          <p:nvPr/>
        </p:nvSpPr>
        <p:spPr>
          <a:xfrm rot="-3840000">
            <a:off x="8390260" y="726970"/>
            <a:ext cx="142875" cy="255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7"/>
          <p:cNvSpPr/>
          <p:nvPr/>
        </p:nvSpPr>
        <p:spPr>
          <a:xfrm>
            <a:off x="9487005" y="2423687"/>
            <a:ext cx="290963" cy="2200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18"/>
          <p:cNvCxnSpPr/>
          <p:nvPr/>
        </p:nvCxnSpPr>
        <p:spPr>
          <a:xfrm>
            <a:off x="7514771" y="1207950"/>
            <a:ext cx="2138276" cy="121054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19"/>
          <p:cNvCxnSpPr/>
          <p:nvPr/>
        </p:nvCxnSpPr>
        <p:spPr>
          <a:xfrm>
            <a:off x="9783230" y="2524999"/>
            <a:ext cx="56907" cy="195868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20"/>
          <p:cNvCxnSpPr/>
          <p:nvPr/>
        </p:nvCxnSpPr>
        <p:spPr>
          <a:xfrm flipH="1">
            <a:off x="9728663" y="1550851"/>
            <a:ext cx="940904" cy="89102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21"/>
          <p:cNvSpPr txBox="1"/>
          <p:nvPr/>
        </p:nvSpPr>
        <p:spPr>
          <a:xfrm>
            <a:off x="9884570" y="1200158"/>
            <a:ext cx="174539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PVC Pipe</a:t>
            </a:r>
          </a:p>
        </p:txBody>
      </p:sp>
      <p:cxnSp>
        <p:nvCxnSpPr>
          <p:cNvPr id="13" name="Straight Arrow Connector 22"/>
          <p:cNvCxnSpPr/>
          <p:nvPr/>
        </p:nvCxnSpPr>
        <p:spPr>
          <a:xfrm>
            <a:off x="7678473" y="2127546"/>
            <a:ext cx="703925" cy="259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23"/>
          <p:cNvSpPr txBox="1"/>
          <p:nvPr/>
        </p:nvSpPr>
        <p:spPr>
          <a:xfrm>
            <a:off x="6797593" y="1893751"/>
            <a:ext cx="1036009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Ramp</a:t>
            </a:r>
          </a:p>
        </p:txBody>
      </p:sp>
      <p:cxnSp>
        <p:nvCxnSpPr>
          <p:cNvPr id="15" name="Straight Arrow Connector 24"/>
          <p:cNvCxnSpPr/>
          <p:nvPr/>
        </p:nvCxnSpPr>
        <p:spPr>
          <a:xfrm flipH="1">
            <a:off x="9112826" y="1433953"/>
            <a:ext cx="153570" cy="68060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25"/>
          <p:cNvSpPr txBox="1"/>
          <p:nvPr/>
        </p:nvSpPr>
        <p:spPr>
          <a:xfrm>
            <a:off x="8777288" y="1082675"/>
            <a:ext cx="130947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Wire/Rope</a:t>
            </a:r>
          </a:p>
        </p:txBody>
      </p:sp>
    </p:spTree>
    <p:extLst>
      <p:ext uri="{BB962C8B-B14F-4D97-AF65-F5344CB8AC3E}">
        <p14:creationId xmlns:p14="http://schemas.microsoft.com/office/powerpoint/2010/main" val="2006711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3605" y="0"/>
            <a:ext cx="10018713" cy="80467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DYNAMIC RAPPELLING 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FORCES</a:t>
            </a:r>
            <a:endParaRPr lang="en-US" b="1" i="1" dirty="0">
              <a:solidFill>
                <a:srgbClr val="FCB8B8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7598" y="1277863"/>
            <a:ext cx="4725364" cy="50020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free-fall scenario can create forces on the rappelling tether that could cause it to snap or that would cause a torque on the rappelling stepper motor above its holding torque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diameter of the tether as well as increasing the size of the stepper motor is not a feasible design based on mass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most probable falling scenario is shown in the diagram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Falling will be prevented procedurally by using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range-finder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depth measurement unexpectedly stops changing: trigger an emergency stop of rappelling motor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9"/>
          <p:cNvGrpSpPr/>
          <p:nvPr/>
        </p:nvGrpSpPr>
        <p:grpSpPr>
          <a:xfrm>
            <a:off x="6852207" y="1622579"/>
            <a:ext cx="4830332" cy="4490796"/>
            <a:chOff x="7690449" y="1622579"/>
            <a:chExt cx="3847240" cy="4490796"/>
          </a:xfrm>
        </p:grpSpPr>
        <p:grpSp>
          <p:nvGrpSpPr>
            <p:cNvPr id="6" name="Group 5"/>
            <p:cNvGrpSpPr/>
            <p:nvPr/>
          </p:nvGrpSpPr>
          <p:grpSpPr>
            <a:xfrm>
              <a:off x="8221281" y="1622579"/>
              <a:ext cx="3316408" cy="3276592"/>
              <a:chOff x="8221281" y="1622579"/>
              <a:chExt cx="3316408" cy="327659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1281" y="1622579"/>
                <a:ext cx="3013837" cy="3276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Straight Arrow Connector 2"/>
              <p:cNvCxnSpPr>
                <a:stCxn id="4" idx="1"/>
              </p:cNvCxnSpPr>
              <p:nvPr/>
            </p:nvCxnSpPr>
            <p:spPr>
              <a:xfrm flipH="1">
                <a:off x="9641605" y="2730863"/>
                <a:ext cx="247275" cy="11319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9888880" y="2407697"/>
                <a:ext cx="1648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 wheel catches ledge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>
              <a:stCxn id="16" idx="0"/>
            </p:cNvCxnSpPr>
            <p:nvPr/>
          </p:nvCxnSpPr>
          <p:spPr>
            <a:xfrm flipV="1">
              <a:off x="9114818" y="4155541"/>
              <a:ext cx="1" cy="10345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90449" y="5190045"/>
              <a:ext cx="28487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 will fall forward and slack in the tether will not be created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345900" y="1104627"/>
            <a:ext cx="1271016" cy="130307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IMAGING TRADE STUDY</a:t>
            </a:r>
          </a:p>
        </p:txBody>
      </p:sp>
      <p:pic>
        <p:nvPicPr>
          <p:cNvPr id="5" name="Content Placeholder 4" descr="Tr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9111" y="1194330"/>
            <a:ext cx="5964410" cy="40091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1469571" y="1134836"/>
            <a:ext cx="42482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Actuated Single Camera option chosen: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resolution and visibility,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reliability, and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good mass, power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consumption, cost, and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Fixed Wide-Angle Lens Camera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not chosen because of low resolution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visibility in accordance with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DR.5.2</a:t>
            </a:r>
          </a:p>
        </p:txBody>
      </p:sp>
    </p:spTree>
    <p:extLst>
      <p:ext uri="{BB962C8B-B14F-4D97-AF65-F5344CB8AC3E}">
        <p14:creationId xmlns:p14="http://schemas.microsoft.com/office/powerpoint/2010/main" val="10222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25"/>
            <a:ext cx="10018713" cy="804672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LIGHTING ANALISIS</a:t>
            </a:r>
            <a:endParaRPr lang="en-US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6072" y="1716434"/>
                <a:ext cx="10018713" cy="31242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latin typeface="Times New Roman"/>
                    <a:cs typeface="Times New Roman"/>
                  </a:rPr>
                  <a:t>Target foot-candles: 100 </a:t>
                </a:r>
              </a:p>
              <a:p>
                <a:pPr lvl="1"/>
                <a:r>
                  <a:rPr lang="en-US" b="1" dirty="0">
                    <a:latin typeface="Times New Roman"/>
                    <a:cs typeface="Times New Roman"/>
                  </a:rPr>
                  <a:t>According to Illuminating Engineers Society (IES) this is the standard level of lighting in laboratories, kitchens, </a:t>
                </a:r>
                <a:r>
                  <a:rPr lang="en-US" b="1">
                    <a:latin typeface="Times New Roman"/>
                    <a:cs typeface="Times New Roman"/>
                  </a:rPr>
                  <a:t>etc.</a:t>
                </a:r>
                <a:r>
                  <a:rPr lang="en-US" b="1" dirty="0">
                    <a:latin typeface="Times New Roman"/>
                    <a:cs typeface="Times New Roman"/>
                  </a:rPr>
                  <a:t> </a:t>
                </a:r>
              </a:p>
              <a:p>
                <a:r>
                  <a:rPr lang="en-US" b="1" dirty="0">
                    <a:latin typeface="Times New Roman"/>
                    <a:cs typeface="Times New Roman"/>
                  </a:rPr>
                  <a:t>Target distance: 5m</a:t>
                </a:r>
              </a:p>
              <a:p>
                <a:r>
                  <a:rPr lang="en-US" b="1" dirty="0">
                    <a:latin typeface="Times New Roman"/>
                    <a:cs typeface="Times New Roman"/>
                  </a:rPr>
                  <a:t>Output = 1282 candela = 1282 lumens</a:t>
                </a:r>
              </a:p>
              <a:p>
                <a:r>
                  <a:rPr lang="en-US" b="1" dirty="0">
                    <a:latin typeface="Times New Roman"/>
                    <a:cs typeface="Times New Roman"/>
                  </a:rPr>
                  <a:t>Typical Efficacy </a:t>
                </a:r>
                <a:r>
                  <a:rPr lang="en-US" b="1">
                    <a:latin typeface="Times New Roman"/>
                    <a:cs typeface="Times New Roman"/>
                  </a:rPr>
                  <a:t>of LED: 50 lumen/watt</a:t>
                </a:r>
                <a:endParaRPr lang="en-US" b="1" dirty="0">
                  <a:latin typeface="Times New Roman"/>
                  <a:cs typeface="Times New Roman"/>
                </a:endParaRPr>
              </a:p>
              <a:p>
                <a:r>
                  <a:rPr lang="en-US" b="1" dirty="0">
                    <a:latin typeface="Times New Roman"/>
                    <a:cs typeface="Times New Roman"/>
                  </a:rPr>
                  <a:t>Power consumption of LED: 25.6 W (for entire camera FOV)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6072" y="2666999"/>
                <a:ext cx="10018713" cy="3124201"/>
              </a:xfrm>
              <a:blipFill rotWithShape="0">
                <a:blip r:embed="rId3"/>
                <a:stretch>
                  <a:fillRect l="-365" t="-585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Camera Power Consumption Calculations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137266"/>
                <a:ext cx="10018713" cy="486518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consumed to rotate and image 8 times a sweep for 10 sweeps: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one sweep: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 2 servos for 2 sec: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𝟑𝟔𝟎𝟎</m:t>
                                </m:r>
                              </m:den>
                            </m:f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𝒉𝒐𝒖𝒓𝒔</m:t>
                        </m:r>
                      </m:e>
                    </m:d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amera for 1 sec: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𝟑𝟔𝟎𝟎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𝒉𝒐𝒖𝒓𝒔</m:t>
                    </m:r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Microprocessor (Raspberry Pi) for 5 sec: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𝟑𝟔𝟎𝟎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𝒉𝒐𝒖𝒓𝒔</m:t>
                    </m:r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Total: 17.25mWh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for 10 rotations: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amera FOV need 8 images to capture entire FOV required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repeat 10 times (5 on the way out and 5 on the way back)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overall: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𝑾𝒉</m:t>
                    </m:r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137266"/>
                <a:ext cx="10018713" cy="4865181"/>
              </a:xfrm>
              <a:blipFill rotWithShape="1">
                <a:blip r:embed="rId3"/>
                <a:stretch>
                  <a:fillRect l="-1521" t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490" y="-6601"/>
            <a:ext cx="10018713" cy="160934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COEFFICIENT OF FRICTION REQUIRED FOR NO SLIPPAGE</a:t>
            </a:r>
            <a:endParaRPr lang="en-US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12050" y="1707524"/>
                <a:ext cx="3353419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𝑤h𝑒𝑒𝑙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𝑚𝑜𝑡𝑜𝑟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𝑤h𝑒𝑒𝑙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050" y="1707524"/>
                <a:ext cx="3353419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18920" y="2286892"/>
                <a:ext cx="6126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order to have no slip on the rear wheel, the angular acceleration of the back wheel must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𝑤h𝑒𝑒𝑙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First, solve for the torque on the back wheel due to friction: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20" y="2286892"/>
                <a:ext cx="612648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96" t="-3289" r="-79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05863" y="3205782"/>
                <a:ext cx="3152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𝑤h𝑒𝑒𝑙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(1/4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𝐶𝑅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𝑤h𝑒𝑒𝑙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63" y="3205782"/>
                <a:ext cx="315259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18920" y="3572876"/>
                <a:ext cx="61264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Assume there is no slip on front wheel so there is maximum acceleration (most friction required). The wheel radii and moments of inertia are equal, so 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𝑚𝑜𝑡𝑜𝑟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𝑤h𝑒𝑒𝑙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gives: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20" y="3572876"/>
                <a:ext cx="612648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896" t="-2538" r="-79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60309" y="5011805"/>
                <a:ext cx="3656899" cy="9735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𝑚𝑜𝑡𝑜𝑟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𝐶𝑅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𝑤h𝑒𝑒𝑙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1.1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09" y="5011805"/>
                <a:ext cx="3656899" cy="9735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6"/>
          <p:cNvGrpSpPr/>
          <p:nvPr/>
        </p:nvGrpSpPr>
        <p:grpSpPr>
          <a:xfrm>
            <a:off x="625418" y="1927990"/>
            <a:ext cx="5193502" cy="3649287"/>
            <a:chOff x="571552" y="1634533"/>
            <a:chExt cx="5193502" cy="3649287"/>
          </a:xfrm>
        </p:grpSpPr>
        <p:sp>
          <p:nvSpPr>
            <p:cNvPr id="16" name="Rectangle 23"/>
            <p:cNvSpPr/>
            <p:nvPr/>
          </p:nvSpPr>
          <p:spPr>
            <a:xfrm>
              <a:off x="571552" y="1634533"/>
              <a:ext cx="5148406" cy="364928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6"/>
            <p:cNvGrpSpPr/>
            <p:nvPr/>
          </p:nvGrpSpPr>
          <p:grpSpPr>
            <a:xfrm>
              <a:off x="875376" y="1748910"/>
              <a:ext cx="4073653" cy="1938868"/>
              <a:chOff x="1329268" y="1947333"/>
              <a:chExt cx="4073653" cy="1938868"/>
            </a:xfrm>
          </p:grpSpPr>
          <p:grpSp>
            <p:nvGrpSpPr>
              <p:cNvPr id="26" name="Group 6"/>
              <p:cNvGrpSpPr/>
              <p:nvPr/>
            </p:nvGrpSpPr>
            <p:grpSpPr>
              <a:xfrm>
                <a:off x="1329268" y="1947333"/>
                <a:ext cx="4073653" cy="1938868"/>
                <a:chOff x="1329268" y="1947333"/>
                <a:chExt cx="4073653" cy="1938868"/>
              </a:xfrm>
            </p:grpSpPr>
            <p:sp>
              <p:nvSpPr>
                <p:cNvPr id="6" name="Rectangle 11"/>
                <p:cNvSpPr/>
                <p:nvPr/>
              </p:nvSpPr>
              <p:spPr>
                <a:xfrm>
                  <a:off x="1964267" y="1947333"/>
                  <a:ext cx="1913466" cy="102446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 smtClean="0"/>
                    <a:t>CR</a:t>
                  </a:r>
                  <a:endParaRPr lang="en-US" dirty="0"/>
                </a:p>
              </p:txBody>
            </p:sp>
            <p:sp>
              <p:nvSpPr>
                <p:cNvPr id="4" name="Oval 23"/>
                <p:cNvSpPr/>
                <p:nvPr/>
              </p:nvSpPr>
              <p:spPr>
                <a:xfrm>
                  <a:off x="1727200" y="2590800"/>
                  <a:ext cx="795867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Oval 26"/>
                <p:cNvSpPr/>
                <p:nvPr/>
              </p:nvSpPr>
              <p:spPr>
                <a:xfrm>
                  <a:off x="3352800" y="2590800"/>
                  <a:ext cx="795867" cy="762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" name="Straight Arrow Connector 31"/>
                <p:cNvCxnSpPr>
                  <a:stCxn id="6" idx="2"/>
                </p:cNvCxnSpPr>
                <p:nvPr/>
              </p:nvCxnSpPr>
              <p:spPr>
                <a:xfrm>
                  <a:off x="2921000" y="2971800"/>
                  <a:ext cx="0" cy="685800"/>
                </a:xfrm>
                <a:prstGeom prst="straightConnector1">
                  <a:avLst/>
                </a:prstGeom>
                <a:ln w="762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32"/>
                    <p:cNvSpPr txBox="1"/>
                    <p:nvPr/>
                  </p:nvSpPr>
                  <p:spPr>
                    <a:xfrm>
                      <a:off x="2921000" y="3516869"/>
                      <a:ext cx="64793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𝐶𝑅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1000" y="3516869"/>
                      <a:ext cx="647933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Straight Arrow Connector 33"/>
                <p:cNvCxnSpPr>
                  <a:stCxn id="4" idx="4"/>
                </p:cNvCxnSpPr>
                <p:nvPr/>
              </p:nvCxnSpPr>
              <p:spPr>
                <a:xfrm flipH="1">
                  <a:off x="1329268" y="3352800"/>
                  <a:ext cx="795866" cy="0"/>
                </a:xfrm>
                <a:prstGeom prst="straightConnector1">
                  <a:avLst/>
                </a:prstGeom>
                <a:ln w="762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34"/>
                    <p:cNvSpPr txBox="1"/>
                    <p:nvPr/>
                  </p:nvSpPr>
                  <p:spPr>
                    <a:xfrm>
                      <a:off x="1585909" y="3405202"/>
                      <a:ext cx="3645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85909" y="3405202"/>
                      <a:ext cx="364523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8" name="Arc 35"/>
                <p:cNvSpPr/>
                <p:nvPr/>
              </p:nvSpPr>
              <p:spPr>
                <a:xfrm>
                  <a:off x="3245792" y="2544595"/>
                  <a:ext cx="942317" cy="876301"/>
                </a:xfrm>
                <a:prstGeom prst="arc">
                  <a:avLst/>
                </a:prstGeom>
                <a:ln w="57150">
                  <a:solidFill>
                    <a:schemeClr val="accent6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36"/>
                    <p:cNvSpPr txBox="1"/>
                    <p:nvPr/>
                  </p:nvSpPr>
                  <p:spPr>
                    <a:xfrm>
                      <a:off x="4148667" y="2649483"/>
                      <a:ext cx="12542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𝑚𝑜𝑡𝑜𝑟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8667" y="2649483"/>
                      <a:ext cx="1254254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37"/>
                <p:cNvCxnSpPr>
                  <a:stCxn id="6" idx="3"/>
                </p:cNvCxnSpPr>
                <p:nvPr/>
              </p:nvCxnSpPr>
              <p:spPr>
                <a:xfrm>
                  <a:off x="3877733" y="2459567"/>
                  <a:ext cx="742905" cy="0"/>
                </a:xfrm>
                <a:prstGeom prst="straightConnector1">
                  <a:avLst/>
                </a:prstGeom>
                <a:ln w="762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38"/>
                    <p:cNvSpPr txBox="1"/>
                    <p:nvPr/>
                  </p:nvSpPr>
                  <p:spPr>
                    <a:xfrm>
                      <a:off x="4516291" y="2296043"/>
                      <a:ext cx="4667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16291" y="2296043"/>
                      <a:ext cx="466731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" name="Straight Connector 33"/>
              <p:cNvCxnSpPr>
                <a:stCxn id="5" idx="4"/>
              </p:cNvCxnSpPr>
              <p:nvPr/>
            </p:nvCxnSpPr>
            <p:spPr>
              <a:xfrm flipV="1">
                <a:off x="3750734" y="2971800"/>
                <a:ext cx="0" cy="3810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34"/>
                  <p:cNvSpPr txBox="1"/>
                  <p:nvPr/>
                </p:nvSpPr>
                <p:spPr>
                  <a:xfrm>
                    <a:off x="3549673" y="3314523"/>
                    <a:ext cx="8740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𝑤h𝑒𝑒𝑙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673" y="3314523"/>
                    <a:ext cx="874085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35"/>
              <p:cNvCxnSpPr>
                <a:stCxn id="4" idx="4"/>
              </p:cNvCxnSpPr>
              <p:nvPr/>
            </p:nvCxnSpPr>
            <p:spPr>
              <a:xfrm flipH="1" flipV="1">
                <a:off x="2125133" y="3018815"/>
                <a:ext cx="1" cy="333985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36"/>
                  <p:cNvSpPr txBox="1"/>
                  <p:nvPr/>
                </p:nvSpPr>
                <p:spPr>
                  <a:xfrm>
                    <a:off x="1925492" y="3311235"/>
                    <a:ext cx="8740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𝑤h𝑒𝑒𝑙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5492" y="3311235"/>
                    <a:ext cx="874085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1"/>
                <p:cNvSpPr txBox="1"/>
                <p:nvPr/>
              </p:nvSpPr>
              <p:spPr>
                <a:xfrm>
                  <a:off x="609091" y="3727788"/>
                  <a:ext cx="515596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frictional force,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𝑤h𝑒𝑒𝑙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wheel radius, 10 cm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𝐶𝑅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weight of CR, 96 N</a:t>
                  </a:r>
                  <a:endParaRPr lang="en-US" b="0" i="1" dirty="0" smtClean="0">
                    <a:latin typeface="Cambria Math"/>
                    <a:cs typeface="Arial" panose="020B0604020202020204" pitchFamily="34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initial acceleration of CR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𝑚𝑜𝑡𝑜𝑟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torque from drive motor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angular acceleration on front wheel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091" y="3727788"/>
                  <a:ext cx="5155963" cy="147732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55" t="-2479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Optical Shaft Encoder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30" y="1260829"/>
            <a:ext cx="7526822" cy="465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CONOPS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CONOPS 6 Stag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57" y="752620"/>
            <a:ext cx="7034183" cy="4896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7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POSITIONING TRADE STUDY</a:t>
            </a:r>
          </a:p>
        </p:txBody>
      </p:sp>
      <p:pic>
        <p:nvPicPr>
          <p:cNvPr id="5" name="Content Placeholder 4" descr="Tr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4593" y="1236813"/>
            <a:ext cx="6392702" cy="44410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6363" y="1230313"/>
            <a:ext cx="3523725" cy="45243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Odometry with </a:t>
            </a:r>
            <a:r>
              <a:rPr lang="en-US" dirty="0" smtClean="0">
                <a:latin typeface="Times New Roman"/>
                <a:cs typeface="Times New Roman"/>
              </a:rPr>
              <a:t>Inertial </a:t>
            </a:r>
            <a:r>
              <a:rPr lang="en-US" dirty="0">
                <a:latin typeface="Times New Roman"/>
                <a:cs typeface="Times New Roman"/>
              </a:rPr>
              <a:t>Navigation </a:t>
            </a:r>
            <a:r>
              <a:rPr lang="en-US" dirty="0" smtClean="0">
                <a:latin typeface="Times New Roman"/>
                <a:cs typeface="Times New Roman"/>
              </a:rPr>
              <a:t>was top of trade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Comparable score for 1-D range-finding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Final decision was to use </a:t>
            </a:r>
            <a:r>
              <a:rPr lang="en-US" b="1" dirty="0" smtClean="0">
                <a:latin typeface="Times New Roman"/>
                <a:cs typeface="Times New Roman"/>
              </a:rPr>
              <a:t>odometry with ultrasonic range-finder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Low </a:t>
            </a:r>
            <a:r>
              <a:rPr lang="en-US" dirty="0">
                <a:latin typeface="Times New Roman"/>
                <a:cs typeface="Times New Roman"/>
              </a:rPr>
              <a:t>mass, power consumption, cost and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Relatively </a:t>
            </a:r>
            <a:r>
              <a:rPr lang="en-US" dirty="0" smtClean="0">
                <a:latin typeface="Times New Roman"/>
                <a:cs typeface="Times New Roman"/>
              </a:rPr>
              <a:t>low complexity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smtClean="0">
                <a:latin typeface="Times New Roman"/>
                <a:cs typeface="Times New Roman"/>
              </a:rPr>
              <a:t>with accuracy</a:t>
            </a:r>
            <a:r>
              <a:rPr lang="en-US" dirty="0">
                <a:latin typeface="Times New Roman"/>
                <a:cs typeface="Times New Roman"/>
              </a:rPr>
              <a:t>,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Other options required added complexity without a gain in accuracy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3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950" y="322781"/>
            <a:ext cx="10018713" cy="804672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MINIMUM THICKNESS OF CHASSIS BASE PLATE [7</a:t>
            </a:r>
            <a:r>
              <a:rPr lang="en-US" sz="36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92"/>
              <p:cNvSpPr txBox="1"/>
              <p:nvPr/>
            </p:nvSpPr>
            <p:spPr>
              <a:xfrm>
                <a:off x="1176950" y="4565784"/>
                <a:ext cx="11015050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Assume maximum mass of CR (9.8kg) evenly distributed over plate (over-estimate)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=400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aluminum 6061-T6,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=68.9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=2700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&lt;0.5°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deflection at edge,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≈2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25" y="4565784"/>
                <a:ext cx="10049348" cy="944746"/>
              </a:xfrm>
              <a:prstGeom prst="rect">
                <a:avLst/>
              </a:prstGeom>
              <a:blipFill rotWithShape="1">
                <a:blip r:embed="rId3"/>
                <a:stretch>
                  <a:fillRect l="-425" t="-3226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9"/>
          <p:cNvGrpSpPr/>
          <p:nvPr/>
        </p:nvGrpSpPr>
        <p:grpSpPr>
          <a:xfrm>
            <a:off x="1484611" y="1801531"/>
            <a:ext cx="10475017" cy="2355200"/>
            <a:chOff x="1466505" y="2000697"/>
            <a:chExt cx="10475017" cy="2355200"/>
          </a:xfrm>
        </p:grpSpPr>
        <p:grpSp>
          <p:nvGrpSpPr>
            <p:cNvPr id="99" name="Group 80"/>
            <p:cNvGrpSpPr/>
            <p:nvPr/>
          </p:nvGrpSpPr>
          <p:grpSpPr>
            <a:xfrm>
              <a:off x="1466505" y="2000697"/>
              <a:ext cx="10475017" cy="2355200"/>
              <a:chOff x="1394230" y="695819"/>
              <a:chExt cx="10475017" cy="2355200"/>
            </a:xfrm>
          </p:grpSpPr>
          <p:sp>
            <p:nvSpPr>
              <p:cNvPr id="16" name="Rectangle 144"/>
              <p:cNvSpPr/>
              <p:nvPr/>
            </p:nvSpPr>
            <p:spPr>
              <a:xfrm>
                <a:off x="1394230" y="695819"/>
                <a:ext cx="10475017" cy="23552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145"/>
              <p:cNvSpPr txBox="1"/>
              <p:nvPr/>
            </p:nvSpPr>
            <p:spPr>
              <a:xfrm>
                <a:off x="1394230" y="715449"/>
                <a:ext cx="3048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Loaded Flat Plat Analysis: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75"/>
                <p:cNvSpPr txBox="1"/>
                <p:nvPr/>
              </p:nvSpPr>
              <p:spPr>
                <a:xfrm>
                  <a:off x="3492214" y="3884988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214" y="3884988"/>
                  <a:ext cx="38266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87"/>
            <p:cNvGrpSpPr/>
            <p:nvPr/>
          </p:nvGrpSpPr>
          <p:grpSpPr>
            <a:xfrm>
              <a:off x="1826278" y="2677465"/>
              <a:ext cx="6986859" cy="1542650"/>
              <a:chOff x="1845394" y="1149114"/>
              <a:chExt cx="6986859" cy="1542650"/>
            </a:xfrm>
          </p:grpSpPr>
          <p:grpSp>
            <p:nvGrpSpPr>
              <p:cNvPr id="82" name="Group 94"/>
              <p:cNvGrpSpPr/>
              <p:nvPr/>
            </p:nvGrpSpPr>
            <p:grpSpPr>
              <a:xfrm>
                <a:off x="1845394" y="1321806"/>
                <a:ext cx="3348427" cy="1312752"/>
                <a:chOff x="1845394" y="1321806"/>
                <a:chExt cx="3348427" cy="1312752"/>
              </a:xfrm>
            </p:grpSpPr>
            <p:sp>
              <p:nvSpPr>
                <p:cNvPr id="27" name="Rectangle 133"/>
                <p:cNvSpPr/>
                <p:nvPr/>
              </p:nvSpPr>
              <p:spPr>
                <a:xfrm>
                  <a:off x="2562131" y="1321806"/>
                  <a:ext cx="2245259" cy="10502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3" name="Straight Connector 134"/>
                <p:cNvCxnSpPr/>
                <p:nvPr/>
              </p:nvCxnSpPr>
              <p:spPr>
                <a:xfrm>
                  <a:off x="2562131" y="2531038"/>
                  <a:ext cx="9415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135"/>
                <p:cNvCxnSpPr/>
                <p:nvPr/>
              </p:nvCxnSpPr>
              <p:spPr>
                <a:xfrm>
                  <a:off x="3865830" y="2534650"/>
                  <a:ext cx="9415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136"/>
                <p:cNvCxnSpPr/>
                <p:nvPr/>
              </p:nvCxnSpPr>
              <p:spPr>
                <a:xfrm>
                  <a:off x="2562131" y="2448048"/>
                  <a:ext cx="0" cy="1865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37"/>
                <p:cNvCxnSpPr/>
                <p:nvPr/>
              </p:nvCxnSpPr>
              <p:spPr>
                <a:xfrm>
                  <a:off x="4814935" y="2448048"/>
                  <a:ext cx="0" cy="18651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138"/>
                <p:cNvCxnSpPr/>
                <p:nvPr/>
              </p:nvCxnSpPr>
              <p:spPr>
                <a:xfrm>
                  <a:off x="4980321" y="1321806"/>
                  <a:ext cx="0" cy="3259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139"/>
                <p:cNvCxnSpPr/>
                <p:nvPr/>
              </p:nvCxnSpPr>
              <p:spPr>
                <a:xfrm>
                  <a:off x="4886457" y="1321806"/>
                  <a:ext cx="1828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140"/>
                    <p:cNvSpPr txBox="1"/>
                    <p:nvPr/>
                  </p:nvSpPr>
                  <p:spPr>
                    <a:xfrm>
                      <a:off x="4814935" y="1624755"/>
                      <a:ext cx="3788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14935" y="1624755"/>
                      <a:ext cx="378886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6" name="Straight Connector 141"/>
                <p:cNvCxnSpPr/>
                <p:nvPr/>
              </p:nvCxnSpPr>
              <p:spPr>
                <a:xfrm flipH="1">
                  <a:off x="4983943" y="2012193"/>
                  <a:ext cx="2329" cy="3477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42"/>
                <p:cNvCxnSpPr/>
                <p:nvPr/>
              </p:nvCxnSpPr>
              <p:spPr>
                <a:xfrm>
                  <a:off x="4899132" y="2361428"/>
                  <a:ext cx="1828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143"/>
                <p:cNvSpPr txBox="1"/>
                <p:nvPr/>
              </p:nvSpPr>
              <p:spPr>
                <a:xfrm>
                  <a:off x="1845394" y="1523741"/>
                  <a:ext cx="71045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Top</a:t>
                  </a:r>
                </a:p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view:</a:t>
                  </a:r>
                </a:p>
              </p:txBody>
            </p:sp>
          </p:grpSp>
          <p:grpSp>
            <p:nvGrpSpPr>
              <p:cNvPr id="87" name="Group 95"/>
              <p:cNvGrpSpPr/>
              <p:nvPr/>
            </p:nvGrpSpPr>
            <p:grpSpPr>
              <a:xfrm>
                <a:off x="5287557" y="1149114"/>
                <a:ext cx="3544696" cy="1542650"/>
                <a:chOff x="5287557" y="1149114"/>
                <a:chExt cx="3544696" cy="1542650"/>
              </a:xfrm>
            </p:grpSpPr>
            <p:grpSp>
              <p:nvGrpSpPr>
                <p:cNvPr id="80" name="Group 96"/>
                <p:cNvGrpSpPr/>
                <p:nvPr/>
              </p:nvGrpSpPr>
              <p:grpSpPr>
                <a:xfrm>
                  <a:off x="5287557" y="1149114"/>
                  <a:ext cx="3544696" cy="1111097"/>
                  <a:chOff x="5287557" y="1149114"/>
                  <a:chExt cx="3544696" cy="11110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111"/>
                      <p:cNvSpPr txBox="1"/>
                      <p:nvPr/>
                    </p:nvSpPr>
                    <p:spPr>
                      <a:xfrm>
                        <a:off x="7091335" y="1149114"/>
                        <a:ext cx="39709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oMath>
                          </m:oMathPara>
                        </a14:m>
                        <a:endPara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91335" y="1149114"/>
                        <a:ext cx="397096" cy="369332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9" name="Group 112"/>
                  <p:cNvGrpSpPr/>
                  <p:nvPr/>
                </p:nvGrpSpPr>
                <p:grpSpPr>
                  <a:xfrm>
                    <a:off x="5287557" y="1414395"/>
                    <a:ext cx="3544696" cy="845816"/>
                    <a:chOff x="6705588" y="1254587"/>
                    <a:chExt cx="3544696" cy="845816"/>
                  </a:xfrm>
                </p:grpSpPr>
                <p:sp>
                  <p:nvSpPr>
                    <p:cNvPr id="51" name="Rectangle 113"/>
                    <p:cNvSpPr/>
                    <p:nvPr/>
                  </p:nvSpPr>
                  <p:spPr>
                    <a:xfrm>
                      <a:off x="7585285" y="1679098"/>
                      <a:ext cx="2245259" cy="18594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Isosceles Triangle 114"/>
                    <p:cNvSpPr/>
                    <p:nvPr/>
                  </p:nvSpPr>
                  <p:spPr>
                    <a:xfrm>
                      <a:off x="7463822" y="1865038"/>
                      <a:ext cx="242925" cy="235365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Isosceles Triangle 115"/>
                    <p:cNvSpPr/>
                    <p:nvPr/>
                  </p:nvSpPr>
                  <p:spPr>
                    <a:xfrm>
                      <a:off x="9709081" y="1862279"/>
                      <a:ext cx="242925" cy="235365"/>
                    </a:xfrm>
                    <a:prstGeom prst="triangl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54" name="Straight Connector 116"/>
                    <p:cNvCxnSpPr/>
                    <p:nvPr/>
                  </p:nvCxnSpPr>
                  <p:spPr>
                    <a:xfrm>
                      <a:off x="9961059" y="1487529"/>
                      <a:ext cx="3029" cy="1828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117"/>
                    <p:cNvCxnSpPr/>
                    <p:nvPr/>
                  </p:nvCxnSpPr>
                  <p:spPr>
                    <a:xfrm>
                      <a:off x="9870223" y="1685429"/>
                      <a:ext cx="18288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118"/>
                    <p:cNvCxnSpPr/>
                    <p:nvPr/>
                  </p:nvCxnSpPr>
                  <p:spPr>
                    <a:xfrm>
                      <a:off x="9964826" y="1844573"/>
                      <a:ext cx="3029" cy="1828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head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119"/>
                    <p:cNvCxnSpPr/>
                    <p:nvPr/>
                  </p:nvCxnSpPr>
                  <p:spPr>
                    <a:xfrm>
                      <a:off x="9873990" y="1843307"/>
                      <a:ext cx="18288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3" name="TextBox 120"/>
                        <p:cNvSpPr txBox="1"/>
                        <p:nvPr/>
                      </p:nvSpPr>
                      <p:spPr>
                        <a:xfrm>
                          <a:off x="9989732" y="1254587"/>
                          <a:ext cx="26055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b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63" name="TextBox 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89732" y="1254587"/>
                          <a:ext cx="260552" cy="369332"/>
                        </a:xfrm>
                        <a:prstGeom prst="rect">
                          <a:avLst/>
                        </a:prstGeom>
                        <a:blipFill rotWithShape="1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64" name="Straight Connector 121"/>
                    <p:cNvCxnSpPr/>
                    <p:nvPr/>
                  </p:nvCxnSpPr>
                  <p:spPr>
                    <a:xfrm>
                      <a:off x="7586023" y="1376132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122"/>
                    <p:cNvCxnSpPr/>
                    <p:nvPr/>
                  </p:nvCxnSpPr>
                  <p:spPr>
                    <a:xfrm>
                      <a:off x="9818461" y="1373411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123"/>
                    <p:cNvCxnSpPr/>
                    <p:nvPr/>
                  </p:nvCxnSpPr>
                  <p:spPr>
                    <a:xfrm>
                      <a:off x="8109605" y="1373411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124"/>
                    <p:cNvCxnSpPr/>
                    <p:nvPr/>
                  </p:nvCxnSpPr>
                  <p:spPr>
                    <a:xfrm>
                      <a:off x="8859542" y="1373411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125"/>
                    <p:cNvCxnSpPr/>
                    <p:nvPr/>
                  </p:nvCxnSpPr>
                  <p:spPr>
                    <a:xfrm>
                      <a:off x="9103999" y="1373411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126"/>
                    <p:cNvCxnSpPr/>
                    <p:nvPr/>
                  </p:nvCxnSpPr>
                  <p:spPr>
                    <a:xfrm>
                      <a:off x="8351031" y="1373411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127"/>
                    <p:cNvCxnSpPr/>
                    <p:nvPr/>
                  </p:nvCxnSpPr>
                  <p:spPr>
                    <a:xfrm>
                      <a:off x="8613587" y="1379102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128"/>
                    <p:cNvCxnSpPr/>
                    <p:nvPr/>
                  </p:nvCxnSpPr>
                  <p:spPr>
                    <a:xfrm>
                      <a:off x="9374062" y="1371910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129"/>
                    <p:cNvCxnSpPr/>
                    <p:nvPr/>
                  </p:nvCxnSpPr>
                  <p:spPr>
                    <a:xfrm>
                      <a:off x="9600413" y="1371910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130"/>
                    <p:cNvCxnSpPr/>
                    <p:nvPr/>
                  </p:nvCxnSpPr>
                  <p:spPr>
                    <a:xfrm>
                      <a:off x="7864395" y="1371910"/>
                      <a:ext cx="3029" cy="27432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131"/>
                    <p:cNvCxnSpPr/>
                    <p:nvPr/>
                  </p:nvCxnSpPr>
                  <p:spPr>
                    <a:xfrm flipV="1">
                      <a:off x="7585284" y="1367079"/>
                      <a:ext cx="2221992" cy="2970"/>
                    </a:xfrm>
                    <a:prstGeom prst="line">
                      <a:avLst/>
                    </a:prstGeom>
                    <a:ln w="28575">
                      <a:solidFill>
                        <a:srgbClr val="2986A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8" name="TextBox 132"/>
                    <p:cNvSpPr txBox="1"/>
                    <p:nvPr/>
                  </p:nvSpPr>
                  <p:spPr>
                    <a:xfrm>
                      <a:off x="6705588" y="1362263"/>
                      <a:ext cx="71045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view:</a:t>
                      </a:r>
                    </a:p>
                  </p:txBody>
                </p:sp>
              </p:grpSp>
            </p:grpSp>
            <p:cxnSp>
              <p:nvCxnSpPr>
                <p:cNvPr id="83" name="Straight Connector 97"/>
                <p:cNvCxnSpPr/>
                <p:nvPr/>
              </p:nvCxnSpPr>
              <p:spPr>
                <a:xfrm>
                  <a:off x="6212735" y="2300495"/>
                  <a:ext cx="0" cy="3912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110"/>
                    <p:cNvSpPr txBox="1"/>
                    <p:nvPr/>
                  </p:nvSpPr>
                  <p:spPr>
                    <a:xfrm>
                      <a:off x="6203682" y="2260211"/>
                      <a:ext cx="2605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03682" y="2260211"/>
                      <a:ext cx="260552" cy="369332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r="-18605"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88"/>
                <p:cNvSpPr txBox="1"/>
                <p:nvPr/>
              </p:nvSpPr>
              <p:spPr>
                <a:xfrm>
                  <a:off x="9480773" y="2016022"/>
                  <a:ext cx="2121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=0.483 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8653" y="2016022"/>
                  <a:ext cx="212195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89"/>
                <p:cNvSpPr txBox="1"/>
                <p:nvPr/>
              </p:nvSpPr>
              <p:spPr>
                <a:xfrm>
                  <a:off x="9120661" y="2417910"/>
                  <a:ext cx="276027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𝑝𝑙𝑎𝑡𝑒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𝑎𝑏𝑡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𝑚𝑎𝑡𝑒𝑟𝑖𝑎𝑙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253" y="1191244"/>
                  <a:ext cx="2760275" cy="3907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90"/>
            <p:cNvSpPr txBox="1"/>
            <p:nvPr/>
          </p:nvSpPr>
          <p:spPr>
            <a:xfrm>
              <a:off x="6913884" y="3837899"/>
              <a:ext cx="1973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Edges simply supported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91"/>
                <p:cNvSpPr txBox="1"/>
                <p:nvPr/>
              </p:nvSpPr>
              <p:spPr>
                <a:xfrm>
                  <a:off x="9157648" y="2892702"/>
                  <a:ext cx="2760275" cy="1327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Displacement @ center: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0.142</m:t>
                            </m:r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𝑃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2.21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𝑏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253" y="1624755"/>
                  <a:ext cx="2760275" cy="132722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93"/>
            <p:cNvCxnSpPr/>
            <p:nvPr/>
          </p:nvCxnSpPr>
          <p:spPr>
            <a:xfrm>
              <a:off x="6155221" y="2405106"/>
              <a:ext cx="9415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94"/>
            <p:cNvCxnSpPr/>
            <p:nvPr/>
          </p:nvCxnSpPr>
          <p:spPr>
            <a:xfrm>
              <a:off x="7420768" y="2404766"/>
              <a:ext cx="9415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95"/>
            <p:cNvCxnSpPr/>
            <p:nvPr/>
          </p:nvCxnSpPr>
          <p:spPr>
            <a:xfrm>
              <a:off x="6140504" y="2325620"/>
              <a:ext cx="0" cy="186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96"/>
            <p:cNvCxnSpPr/>
            <p:nvPr/>
          </p:nvCxnSpPr>
          <p:spPr>
            <a:xfrm>
              <a:off x="8367637" y="2316810"/>
              <a:ext cx="0" cy="186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97"/>
                <p:cNvSpPr txBox="1"/>
                <p:nvPr/>
              </p:nvSpPr>
              <p:spPr>
                <a:xfrm>
                  <a:off x="7091446" y="2230681"/>
                  <a:ext cx="382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446" y="2275946"/>
                  <a:ext cx="38266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61</a:t>
            </a:fld>
            <a:endParaRPr lang="en-US" dirty="0"/>
          </a:p>
        </p:txBody>
      </p:sp>
      <p:cxnSp>
        <p:nvCxnSpPr>
          <p:cNvPr id="6" name="Straight Connector 96"/>
          <p:cNvCxnSpPr/>
          <p:nvPr/>
        </p:nvCxnSpPr>
        <p:spPr>
          <a:xfrm>
            <a:off x="9054191" y="2001522"/>
            <a:ext cx="0" cy="201030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65"/>
              <p:cNvSpPr txBox="1"/>
              <p:nvPr/>
            </p:nvSpPr>
            <p:spPr>
              <a:xfrm>
                <a:off x="7891038" y="5061747"/>
                <a:ext cx="2464329" cy="490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𝑝𝑙𝑎𝑡𝑒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=1.31</m:t>
                      </m:r>
                      <m:r>
                        <a:rPr lang="en-US" sz="2400" i="1">
                          <a:latin typeface="Cambria Math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𝑘𝑔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038" y="5061747"/>
                <a:ext cx="2464329" cy="490199"/>
              </a:xfrm>
              <a:prstGeom prst="rect">
                <a:avLst/>
              </a:prstGeom>
              <a:blipFill rotWithShape="0">
                <a:blip r:embed="rId13"/>
                <a:stretch>
                  <a:fillRect b="-9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9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DRIVING TRADE STUDY</a:t>
            </a:r>
          </a:p>
        </p:txBody>
      </p:sp>
      <p:pic>
        <p:nvPicPr>
          <p:cNvPr id="5" name="Content Placeholder 4" descr="Tra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5038" y="1130300"/>
            <a:ext cx="7204075" cy="38309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4518" y="1384054"/>
            <a:ext cx="2743200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design choice: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4W Rocker-bogie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Proven technology for traversing  uneven terrain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4W Fixed option had comparable score but mobility is a key design driver that it does not fulfill</a:t>
            </a:r>
          </a:p>
        </p:txBody>
      </p:sp>
    </p:spTree>
    <p:extLst>
      <p:ext uri="{BB962C8B-B14F-4D97-AF65-F5344CB8AC3E}">
        <p14:creationId xmlns:p14="http://schemas.microsoft.com/office/powerpoint/2010/main" val="23209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Rocker-Bogie FBD</a:t>
            </a:r>
          </a:p>
        </p:txBody>
      </p:sp>
      <p:pic>
        <p:nvPicPr>
          <p:cNvPr id="5" name="Content Placeholder 4" descr="DrivingFB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729" y="1538057"/>
            <a:ext cx="5239255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4224" y="5414963"/>
            <a:ext cx="33275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Sum of Moments </a:t>
            </a:r>
            <a:r>
              <a:rPr lang="en-US" dirty="0">
                <a:latin typeface="Times New Roman"/>
                <a:cs typeface="Times New Roman"/>
              </a:rPr>
              <a:t>About Pivot = 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9466" y="47089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latin typeface="Times New Roman"/>
                <a:cs typeface="Times New Roman"/>
              </a:rPr>
              <a:t>Normal Driving Conditions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9769" y="508820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latin typeface="Times New Roman"/>
                <a:cs typeface="Times New Roman"/>
              </a:rPr>
              <a:t>Rappelling</a:t>
            </a:r>
          </a:p>
        </p:txBody>
      </p:sp>
      <p:pic>
        <p:nvPicPr>
          <p:cNvPr id="10" name="Picture 9" descr="RappellingFB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212" y="1101811"/>
            <a:ext cx="4871767" cy="39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DRIVING SYSTEM FEASIBILITY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5613" y="1269522"/>
            <a:ext cx="4082423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traverse the 90 degree cave edge entrance the clearance (C) of the rover must be in the right proportion to the wheel radius (R)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7" name="Picture 6" descr="DrivingSystemGeome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569" y="1287553"/>
            <a:ext cx="6066044" cy="455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372" y="4588654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Maximum Wheel Radius: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10.0 cm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16855" y="4988459"/>
            <a:ext cx="2109458" cy="324778"/>
          </a:xfrm>
          <a:prstGeom prst="straightConnector1">
            <a:avLst/>
          </a:prstGeom>
          <a:ln w="7620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9"/>
          <p:cNvGrpSpPr/>
          <p:nvPr/>
        </p:nvGrpSpPr>
        <p:grpSpPr>
          <a:xfrm>
            <a:off x="8514156" y="2271556"/>
            <a:ext cx="2828263" cy="3969226"/>
            <a:chOff x="8514156" y="2271556"/>
            <a:chExt cx="2828263" cy="3969226"/>
          </a:xfrm>
        </p:grpSpPr>
        <p:sp>
          <p:nvSpPr>
            <p:cNvPr id="14" name="Isosceles Triangle 10"/>
            <p:cNvSpPr/>
            <p:nvPr/>
          </p:nvSpPr>
          <p:spPr>
            <a:xfrm rot="2700000">
              <a:off x="7930660" y="3752289"/>
              <a:ext cx="3304258" cy="167272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1"/>
            <p:cNvSpPr/>
            <p:nvPr/>
          </p:nvSpPr>
          <p:spPr>
            <a:xfrm>
              <a:off x="8514156" y="2870803"/>
              <a:ext cx="1179001" cy="11194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D1515"/>
                </a:solidFill>
              </a:endParaRPr>
            </a:p>
          </p:txBody>
        </p:sp>
        <p:sp>
          <p:nvSpPr>
            <p:cNvPr id="23" name="Oval 12"/>
            <p:cNvSpPr/>
            <p:nvPr/>
          </p:nvSpPr>
          <p:spPr>
            <a:xfrm>
              <a:off x="10163418" y="4572761"/>
              <a:ext cx="1179001" cy="111940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D1515"/>
                </a:solidFill>
              </a:endParaRPr>
            </a:p>
          </p:txBody>
        </p:sp>
        <p:cxnSp>
          <p:nvCxnSpPr>
            <p:cNvPr id="24" name="Straight Arrow Connector 14"/>
            <p:cNvCxnSpPr/>
            <p:nvPr/>
          </p:nvCxnSpPr>
          <p:spPr>
            <a:xfrm>
              <a:off x="9125872" y="3417482"/>
              <a:ext cx="31396" cy="590632"/>
            </a:xfrm>
            <a:prstGeom prst="straightConnector1">
              <a:avLst/>
            </a:prstGeom>
            <a:ln w="28575">
              <a:headEnd type="none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Oval 15"/>
            <p:cNvSpPr/>
            <p:nvPr/>
          </p:nvSpPr>
          <p:spPr>
            <a:xfrm>
              <a:off x="9039339" y="3337798"/>
              <a:ext cx="119697" cy="1344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17"/>
            <p:cNvSpPr/>
            <p:nvPr/>
          </p:nvSpPr>
          <p:spPr>
            <a:xfrm>
              <a:off x="10704433" y="5094075"/>
              <a:ext cx="119697" cy="1344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18"/>
            <p:cNvSpPr txBox="1"/>
            <p:nvPr/>
          </p:nvSpPr>
          <p:spPr>
            <a:xfrm rot="5580000" flipV="1">
              <a:off x="8493947" y="3468821"/>
              <a:ext cx="859458" cy="369332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pPr algn="ctr"/>
              <a:r>
                <a:rPr lang="en-US">
                  <a:solidFill>
                    <a:srgbClr val="FFC000"/>
                  </a:solidFill>
                </a:rPr>
                <a:t>R</a:t>
              </a:r>
            </a:p>
          </p:txBody>
        </p:sp>
        <p:cxnSp>
          <p:nvCxnSpPr>
            <p:cNvPr id="30" name="Straight Arrow Connector 19"/>
            <p:cNvCxnSpPr/>
            <p:nvPr/>
          </p:nvCxnSpPr>
          <p:spPr>
            <a:xfrm>
              <a:off x="9138677" y="3453765"/>
              <a:ext cx="1620802" cy="1664952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Arrow Connector 20"/>
            <p:cNvCxnSpPr/>
            <p:nvPr/>
          </p:nvCxnSpPr>
          <p:spPr>
            <a:xfrm flipV="1">
              <a:off x="9921769" y="3886166"/>
              <a:ext cx="399312" cy="336521"/>
            </a:xfrm>
            <a:prstGeom prst="straightConnector1">
              <a:avLst/>
            </a:prstGeom>
            <a:ln w="28575">
              <a:headEnd type="non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21"/>
            <p:cNvSpPr/>
            <p:nvPr/>
          </p:nvSpPr>
          <p:spPr>
            <a:xfrm rot="13560000">
              <a:off x="9003297" y="3522219"/>
              <a:ext cx="2981325" cy="4799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24"/>
            <p:cNvSpPr txBox="1"/>
            <p:nvPr/>
          </p:nvSpPr>
          <p:spPr>
            <a:xfrm rot="18720000">
              <a:off x="8744758" y="3620183"/>
              <a:ext cx="2743200" cy="646331"/>
            </a:xfrm>
            <a:prstGeom prst="rect">
              <a:avLst/>
            </a:prstGeom>
          </p:spPr>
          <p:txBody>
            <a:bodyPr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6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DRIVING SYSTEM FEASIBILITY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7638" y="833438"/>
            <a:ext cx="3705012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 Apply </a:t>
            </a:r>
            <a:r>
              <a:rPr lang="en-US" dirty="0" smtClean="0">
                <a:latin typeface="Times New Roman"/>
                <a:cs typeface="Times New Roman"/>
              </a:rPr>
              <a:t>conservation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energy </a:t>
            </a:r>
            <a:r>
              <a:rPr lang="en-US" dirty="0">
                <a:latin typeface="Times New Roman"/>
                <a:cs typeface="Times New Roman"/>
              </a:rPr>
              <a:t>to find minimum speed for rover to clear obstacle with no additional torque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6125" y="833438"/>
            <a:ext cx="3252029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Apply </a:t>
            </a:r>
            <a:r>
              <a:rPr lang="en-US" dirty="0" smtClean="0">
                <a:latin typeface="Times New Roman"/>
                <a:cs typeface="Times New Roman"/>
              </a:rPr>
              <a:t>conservation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energy </a:t>
            </a:r>
            <a:r>
              <a:rPr lang="en-US" dirty="0">
                <a:latin typeface="Times New Roman"/>
                <a:cs typeface="Times New Roman"/>
              </a:rPr>
              <a:t>to find torque required for rover to clear obstacle starting from rest</a:t>
            </a:r>
            <a:endParaRPr lang="en-US" dirty="0"/>
          </a:p>
        </p:txBody>
      </p:sp>
      <p:pic>
        <p:nvPicPr>
          <p:cNvPr id="5" name="Picture 4" descr="Cons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103" y="1955466"/>
            <a:ext cx="2743200" cy="1363641"/>
          </a:xfrm>
          <a:prstGeom prst="rect">
            <a:avLst/>
          </a:prstGeom>
        </p:spPr>
      </p:pic>
      <p:pic>
        <p:nvPicPr>
          <p:cNvPr id="14" name="Picture 13" descr="ConsE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288" y="1835150"/>
            <a:ext cx="2743200" cy="16442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09988" y="5257885"/>
            <a:ext cx="499492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If the wheel has enough velocity to traverse obstacle and enough torque to traverse the obstacle, it will always be able to traverse obstacle, satisfying Requirement 3.3.1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5103" y="3377510"/>
                <a:ext cx="2743200" cy="783804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Times New Roman"/>
                        </a:rPr>
                        <m:t>𝑚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/>
                        </a:rPr>
                        <m:t>𝑚𝑔h</m:t>
                      </m:r>
                    </m:oMath>
                  </m:oMathPara>
                </a14:m>
                <a:endParaRPr lang="en-US" sz="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03" y="3377510"/>
                <a:ext cx="2743200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5103" y="4311096"/>
                <a:ext cx="2743200" cy="539571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cs typeface="Times New Roman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8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03" y="4311096"/>
                <a:ext cx="2743200" cy="5395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68730" y="3550438"/>
                <a:ext cx="1766316" cy="760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𝑚𝑔h</m:t>
                      </m:r>
                    </m:oMath>
                  </m:oMathPara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730" y="3550438"/>
                <a:ext cx="1766316" cy="7606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16218" y="4312741"/>
                <a:ext cx="1811842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𝑚𝑔h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18" y="4312741"/>
                <a:ext cx="1811842" cy="8914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2565" y="4687891"/>
            <a:ext cx="274320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800">
                <a:latin typeface="Times New Roman"/>
                <a:cs typeface="Times New Roman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9490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DRIVING </a:t>
            </a:r>
            <a:r>
              <a:rPr lang="en-US" b="1" i="1"/>
              <a:t>SYSTEM FEASIBILITY </a:t>
            </a:r>
            <a:r>
              <a:rPr lang="en-US" i="1"/>
              <a:t>[10]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6" name="Content Placeholder 5" descr="omega tau P zo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076" y="950190"/>
            <a:ext cx="7058066" cy="49506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04263" y="1123950"/>
                <a:ext cx="3535362" cy="258532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cs typeface="Times New Roman" charset="0"/>
                  </a:rPr>
                  <a:t>The power supplied by the motor</a:t>
                </a:r>
              </a:p>
              <a:p>
                <a:r>
                  <a:rPr lang="en-US" dirty="0" smtClean="0">
                    <a:latin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charset="0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charset="0"/>
                      </a:rPr>
                      <m:t>𝜏𝜔</m:t>
                    </m:r>
                  </m:oMath>
                </a14:m>
                <a:r>
                  <a:rPr lang="en-US" dirty="0" smtClean="0">
                    <a:latin typeface="Times New Roman" charset="0"/>
                    <a:cs typeface="Times New Roman" charset="0"/>
                  </a:rPr>
                  <a:t>) </a:t>
                </a:r>
                <a:r>
                  <a:rPr lang="en-US" dirty="0">
                    <a:latin typeface="Times New Roman" charset="0"/>
                    <a:cs typeface="Times New Roman" charset="0"/>
                  </a:rPr>
                  <a:t>must be greater than the power required to traverse the 3cm diameter rock. this design space is shown as the </a:t>
                </a:r>
                <a:r>
                  <a:rPr lang="en-US" dirty="0" smtClean="0">
                    <a:latin typeface="Times New Roman" charset="0"/>
                    <a:cs typeface="Times New Roman" charset="0"/>
                  </a:rPr>
                  <a:t>red area in the plot.</a:t>
                </a:r>
              </a:p>
              <a:p>
                <a:endParaRPr lang="en-US" dirty="0">
                  <a:latin typeface="Times New Roman" charset="0"/>
                  <a:cs typeface="Times New Roman" charset="0"/>
                </a:endParaRPr>
              </a:p>
              <a:p>
                <a:r>
                  <a:rPr lang="en-US" dirty="0" smtClean="0">
                    <a:latin typeface="Times New Roman" charset="0"/>
                    <a:cs typeface="Times New Roman" charset="0"/>
                  </a:rPr>
                  <a:t>The motor performance (blue line) is based on the </a:t>
                </a:r>
                <a:r>
                  <a:rPr lang="en-US" dirty="0">
                    <a:latin typeface="Times New Roman"/>
                    <a:cs typeface="Times New Roman"/>
                  </a:rPr>
                  <a:t>2709K17 Geared DC </a:t>
                </a:r>
                <a:r>
                  <a:rPr lang="en-US" dirty="0" smtClean="0">
                    <a:latin typeface="Times New Roman"/>
                    <a:cs typeface="Times New Roman"/>
                  </a:rPr>
                  <a:t>Motor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263" y="1123950"/>
                <a:ext cx="3535362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552" t="-117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43375" y="389462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BC1C1C"/>
                </a:solidFill>
                <a:latin typeface="Times New Roman"/>
                <a:cs typeface="Times New Roman"/>
              </a:rPr>
              <a:t>Design Space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14475" y="4100354"/>
            <a:ext cx="254937" cy="134844"/>
          </a:xfrm>
          <a:prstGeom prst="straightConnector1">
            <a:avLst/>
          </a:prstGeom>
          <a:ln w="28575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Testing Definitions</a:t>
            </a:r>
          </a:p>
        </p:txBody>
      </p:sp>
      <p:pic>
        <p:nvPicPr>
          <p:cNvPr id="5" name="Content Placeholder 4" descr="TestingDef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24" y="913240"/>
            <a:ext cx="11947030" cy="51794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0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CONOPS – Deployment Stage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CONOPS 6 Stag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77" y="700657"/>
            <a:ext cx="7030547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768" y="7030"/>
            <a:ext cx="10018713" cy="80467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CONOPS – Rappelling Stage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CONOPS 6 Stag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924" y="726056"/>
            <a:ext cx="7030547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768" y="7030"/>
            <a:ext cx="10018713" cy="80467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CONOPS - Exploration Stage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CONOPS 6 Stage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96" y="732266"/>
            <a:ext cx="706278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15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5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1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5.xml><?xml version="1.0" encoding="utf-8"?>
<a:theme xmlns:a="http://schemas.openxmlformats.org/drawingml/2006/main" name="8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6.xml><?xml version="1.0" encoding="utf-8"?>
<a:theme xmlns:a="http://schemas.openxmlformats.org/drawingml/2006/main" name="14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7.xml><?xml version="1.0" encoding="utf-8"?>
<a:theme xmlns:a="http://schemas.openxmlformats.org/drawingml/2006/main" name="9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8.xml><?xml version="1.0" encoding="utf-8"?>
<a:theme xmlns:a="http://schemas.openxmlformats.org/drawingml/2006/main" name="6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3184</TotalTime>
  <Words>6244</Words>
  <Application>Microsoft Office PowerPoint</Application>
  <PresentationFormat>Custom</PresentationFormat>
  <Paragraphs>1320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16_Parallax</vt:lpstr>
      <vt:lpstr>15_Parallax</vt:lpstr>
      <vt:lpstr>5_Parallax</vt:lpstr>
      <vt:lpstr>12_Parallax</vt:lpstr>
      <vt:lpstr>8_Parallax</vt:lpstr>
      <vt:lpstr>14_Parallax</vt:lpstr>
      <vt:lpstr>9_Parallax</vt:lpstr>
      <vt:lpstr>6_Parallax</vt:lpstr>
      <vt:lpstr>RAppelling Cave Exploration Rover</vt:lpstr>
      <vt:lpstr>PROJECT DESCRIPTION OUTLINE</vt:lpstr>
      <vt:lpstr>PREVIOUS WORK</vt:lpstr>
      <vt:lpstr>DEFINITIONS</vt:lpstr>
      <vt:lpstr>PROJECT STATEMENT</vt:lpstr>
      <vt:lpstr>CONOPS</vt:lpstr>
      <vt:lpstr>CONOPS – Deployment Stage</vt:lpstr>
      <vt:lpstr>CONOPS – Rappelling Stage</vt:lpstr>
      <vt:lpstr>CONOPS - Exploration Stage</vt:lpstr>
      <vt:lpstr>CONOPS – Return Stage</vt:lpstr>
      <vt:lpstr>FUNCTIONAL BLOCK DIAGRAM</vt:lpstr>
      <vt:lpstr>REQUIREMENTS FLOW-DOWN  </vt:lpstr>
      <vt:lpstr>REQUIREMENTS FLOW-DOWN </vt:lpstr>
      <vt:lpstr>REQUIREMENTS FLOW-DOWN  </vt:lpstr>
      <vt:lpstr>REQUIREMENTS FLOW-DOWN  </vt:lpstr>
      <vt:lpstr>REQUIREMENTS FLOW-DOWN  </vt:lpstr>
      <vt:lpstr>REQUIREMENTS FLOW-DOWN  </vt:lpstr>
      <vt:lpstr>REQUIREMENTS FLOW-DOWN  </vt:lpstr>
      <vt:lpstr>PowerPoint Presentation</vt:lpstr>
      <vt:lpstr>PowerPoint Presentation</vt:lpstr>
      <vt:lpstr>PowerPoint Presentation</vt:lpstr>
      <vt:lpstr>BASELINE DESIGN SELECTION: Rappelling </vt:lpstr>
      <vt:lpstr>BASELINE DESIGN SELECTION:  Driving</vt:lpstr>
      <vt:lpstr>BASELINE DESIGN SELECTION:  Positioning</vt:lpstr>
      <vt:lpstr>BASELINE DESIGN SELECTION:  Imaging</vt:lpstr>
      <vt:lpstr>BASELINE DESIGN SELECTION: Communication</vt:lpstr>
      <vt:lpstr>BASELINE DESIGN SELECTION: Communication</vt:lpstr>
      <vt:lpstr>BASELINE DESIGN SELECTION: Power</vt:lpstr>
      <vt:lpstr>PowerPoint Presentation</vt:lpstr>
      <vt:lpstr>Winch Motor Torque</vt:lpstr>
      <vt:lpstr>PowerPoint Presentation</vt:lpstr>
      <vt:lpstr>PowerPoint Presentation</vt:lpstr>
      <vt:lpstr>POSITIONING FEASIBILITY</vt:lpstr>
      <vt:lpstr>PowerPoint Presentation</vt:lpstr>
      <vt:lpstr>COMMUNICATION FEASIBILITY</vt:lpstr>
      <vt:lpstr>SOFTWARE FEASIBILITY</vt:lpstr>
      <vt:lpstr>PROJECT ENERGY BUDGET</vt:lpstr>
      <vt:lpstr>EXPECTED MASS BUDGET</vt:lpstr>
      <vt:lpstr>EXPECTED PROJECT COSTS</vt:lpstr>
      <vt:lpstr>STATUS SUMMARY</vt:lpstr>
      <vt:lpstr>FUTURE WORK</vt:lpstr>
      <vt:lpstr>REFERENCES</vt:lpstr>
      <vt:lpstr>PowerPoint Presentation</vt:lpstr>
      <vt:lpstr>APPROXIMATE MASS AND COSTS</vt:lpstr>
      <vt:lpstr>APPROXIMATE MASS AND COSTS (CONTINUED)</vt:lpstr>
      <vt:lpstr>ESTIMATED ENERGY CONSUMPTION</vt:lpstr>
      <vt:lpstr>Project ENERGY FEASIBILITY</vt:lpstr>
      <vt:lpstr>COMMUNICATION TRADE STUDY DEFINITIONS</vt:lpstr>
      <vt:lpstr>WINCH SPOOL CALCULATIONS</vt:lpstr>
      <vt:lpstr>RAPPELLING TRADE STUDY</vt:lpstr>
      <vt:lpstr>FEASIBILITY OF RAPPELLING TETHER[1]</vt:lpstr>
      <vt:lpstr>TRADE STUDY OF TETHER MATERIAL[2] [3]</vt:lpstr>
      <vt:lpstr>Ramp Contact to Edge</vt:lpstr>
      <vt:lpstr>DYNAMIC RAPPELLING FORCES</vt:lpstr>
      <vt:lpstr>IMAGING TRADE STUDY</vt:lpstr>
      <vt:lpstr>LIGHTING ANALISIS</vt:lpstr>
      <vt:lpstr>Camera Power Consumption Calculations</vt:lpstr>
      <vt:lpstr>COEFFICIENT OF FRICTION REQUIRED FOR NO SLIPPAGE</vt:lpstr>
      <vt:lpstr> Optical Shaft Encoder Diagram</vt:lpstr>
      <vt:lpstr>POSITIONING TRADE STUDY</vt:lpstr>
      <vt:lpstr>MINIMUM THICKNESS OF CHASSIS BASE PLATE [7]</vt:lpstr>
      <vt:lpstr>DRIVING TRADE STUDY</vt:lpstr>
      <vt:lpstr>Rocker-Bogie FBD</vt:lpstr>
      <vt:lpstr>DRIVING SYSTEM FEASIBILITY</vt:lpstr>
      <vt:lpstr>DRIVING SYSTEM FEASIBILITY</vt:lpstr>
      <vt:lpstr>DRIVING SYSTEM FEASIBILITY [10]</vt:lpstr>
      <vt:lpstr>Testing 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Green</dc:creator>
  <cp:lastModifiedBy>Thomas Green</cp:lastModifiedBy>
  <cp:revision>559</cp:revision>
  <dcterms:created xsi:type="dcterms:W3CDTF">2013-07-15T20:26:40Z</dcterms:created>
  <dcterms:modified xsi:type="dcterms:W3CDTF">2014-10-14T02:07:27Z</dcterms:modified>
</cp:coreProperties>
</file>