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xml" ContentType="application/vnd.openxmlformats-officedocument.presentationml.tags+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xml" ContentType="application/vnd.openxmlformats-officedocument.presentationml.tags+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5.xml" ContentType="application/vnd.openxmlformats-officedocument.presentationml.tags+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1662" r:id="rId1"/>
    <p:sldMasterId id="2147491680" r:id="rId2"/>
    <p:sldMasterId id="2147491698" r:id="rId3"/>
  </p:sldMasterIdLst>
  <p:notesMasterIdLst>
    <p:notesMasterId r:id="rId45"/>
  </p:notesMasterIdLst>
  <p:sldIdLst>
    <p:sldId id="389" r:id="rId4"/>
    <p:sldId id="713" r:id="rId5"/>
    <p:sldId id="708" r:id="rId6"/>
    <p:sldId id="755" r:id="rId7"/>
    <p:sldId id="727" r:id="rId8"/>
    <p:sldId id="732" r:id="rId9"/>
    <p:sldId id="739" r:id="rId10"/>
    <p:sldId id="744" r:id="rId11"/>
    <p:sldId id="709" r:id="rId12"/>
    <p:sldId id="714" r:id="rId13"/>
    <p:sldId id="710" r:id="rId14"/>
    <p:sldId id="711" r:id="rId15"/>
    <p:sldId id="712" r:id="rId16"/>
    <p:sldId id="746" r:id="rId17"/>
    <p:sldId id="748" r:id="rId18"/>
    <p:sldId id="735" r:id="rId19"/>
    <p:sldId id="736" r:id="rId20"/>
    <p:sldId id="738" r:id="rId21"/>
    <p:sldId id="745" r:id="rId22"/>
    <p:sldId id="722" r:id="rId23"/>
    <p:sldId id="747" r:id="rId24"/>
    <p:sldId id="749" r:id="rId25"/>
    <p:sldId id="715" r:id="rId26"/>
    <p:sldId id="742" r:id="rId27"/>
    <p:sldId id="411" r:id="rId28"/>
    <p:sldId id="752" r:id="rId29"/>
    <p:sldId id="753" r:id="rId30"/>
    <p:sldId id="754" r:id="rId31"/>
    <p:sldId id="743" r:id="rId32"/>
    <p:sldId id="740" r:id="rId33"/>
    <p:sldId id="741" r:id="rId34"/>
    <p:sldId id="728" r:id="rId35"/>
    <p:sldId id="733" r:id="rId36"/>
    <p:sldId id="750" r:id="rId37"/>
    <p:sldId id="751" r:id="rId38"/>
    <p:sldId id="716" r:id="rId39"/>
    <p:sldId id="717" r:id="rId40"/>
    <p:sldId id="718" r:id="rId41"/>
    <p:sldId id="719" r:id="rId42"/>
    <p:sldId id="720" r:id="rId43"/>
    <p:sldId id="72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DA00"/>
    <a:srgbClr val="1BFF09"/>
    <a:srgbClr val="762A09"/>
    <a:srgbClr val="501D06"/>
    <a:srgbClr val="B04929"/>
    <a:srgbClr val="2F5F3C"/>
    <a:srgbClr val="0E1180"/>
    <a:srgbClr val="A800A8"/>
    <a:srgbClr val="FF2D2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1" autoAdjust="0"/>
    <p:restoredTop sz="89362" autoAdjust="0"/>
  </p:normalViewPr>
  <p:slideViewPr>
    <p:cSldViewPr snapToGrid="0">
      <p:cViewPr varScale="1">
        <p:scale>
          <a:sx n="66" d="100"/>
          <a:sy n="66" d="100"/>
        </p:scale>
        <p:origin x="68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chemeClr val="accent1"/>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7C9BDC84-64BA-6B4F-80C8-F288555968C3}" type="presOf" srcId="{5DF2B01F-9DB2-4BB1-94A2-976B7ABC946D}" destId="{DEFE579B-D71F-409D-9DBA-213742500E49}" srcOrd="0" destOrd="0" presId="urn:microsoft.com/office/officeart/2005/8/layout/chevron1"/>
    <dgm:cxn modelId="{1DEA82D4-471C-4042-BF93-B68A69E76615}" srcId="{CCE70132-93E1-4B00-9490-7A7A3BFE1A12}" destId="{BC1C6552-8F25-465A-AFA3-8E2A448BC5CF}" srcOrd="0" destOrd="0" parTransId="{F646C39B-6FD5-493E-93EA-483399D149FB}" sibTransId="{19F71488-CF4F-492F-8A48-DB01D5FFEBEE}"/>
    <dgm:cxn modelId="{33982569-DBD6-3349-846D-948048FA8365}" type="presOf" srcId="{BC1C6552-8F25-465A-AFA3-8E2A448BC5CF}" destId="{B21226DD-D11F-4116-B292-98F40E4B54C9}" srcOrd="0" destOrd="0" presId="urn:microsoft.com/office/officeart/2005/8/layout/chevron1"/>
    <dgm:cxn modelId="{4B74F9B3-EE1F-4145-99C6-F4C31F76AFCA}" type="presOf" srcId="{2ED7F166-DDA1-431C-9BA4-EBB9CD218A55}" destId="{CB107B9F-28C7-497F-BBDE-F8D59BCFBE31}"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BC49263D-F092-D642-A22E-D36F7BC52C4D}" type="presOf" srcId="{98F218AA-D3A7-4100-8ACC-753710F036E2}" destId="{8425F2D7-5E19-493F-A888-994A82C69E4F}"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DCD6F612-A676-4799-9269-722646849D32}" srcId="{CCE70132-93E1-4B00-9490-7A7A3BFE1A12}" destId="{98F218AA-D3A7-4100-8ACC-753710F036E2}" srcOrd="2" destOrd="0" parTransId="{D4CFD81B-4D14-4C5A-AAE7-9B53AD174EEC}" sibTransId="{D504AF8C-50A8-4415-B0BE-224CD3632FB0}"/>
    <dgm:cxn modelId="{57449C5A-32DF-E24F-B3CC-E0798305D3DB}" type="presOf" srcId="{CCE70132-93E1-4B00-9490-7A7A3BFE1A12}" destId="{C912BC50-5897-4B8F-A71E-92559BA7AD32}" srcOrd="0" destOrd="0" presId="urn:microsoft.com/office/officeart/2005/8/layout/chevron1"/>
    <dgm:cxn modelId="{AA5E32AC-A1D4-4343-B9EF-9E6012E3BF7A}" type="presParOf" srcId="{C912BC50-5897-4B8F-A71E-92559BA7AD32}" destId="{B21226DD-D11F-4116-B292-98F40E4B54C9}" srcOrd="0" destOrd="0" presId="urn:microsoft.com/office/officeart/2005/8/layout/chevron1"/>
    <dgm:cxn modelId="{F893B168-371D-9842-B23F-A13E390D0922}" type="presParOf" srcId="{C912BC50-5897-4B8F-A71E-92559BA7AD32}" destId="{DCD471C5-73BE-46FD-935E-BD5626943E5F}" srcOrd="1" destOrd="0" presId="urn:microsoft.com/office/officeart/2005/8/layout/chevron1"/>
    <dgm:cxn modelId="{5B07F780-C7A0-574F-AD08-92BE6207D3AE}" type="presParOf" srcId="{C912BC50-5897-4B8F-A71E-92559BA7AD32}" destId="{CB107B9F-28C7-497F-BBDE-F8D59BCFBE31}" srcOrd="2" destOrd="0" presId="urn:microsoft.com/office/officeart/2005/8/layout/chevron1"/>
    <dgm:cxn modelId="{AD8E749B-06EA-D944-8A04-82ABF99AD799}" type="presParOf" srcId="{C912BC50-5897-4B8F-A71E-92559BA7AD32}" destId="{A33DA280-3E95-48F2-BD74-F658D58131D1}" srcOrd="3" destOrd="0" presId="urn:microsoft.com/office/officeart/2005/8/layout/chevron1"/>
    <dgm:cxn modelId="{02819291-DE77-6F43-B2B4-75F1804919A6}" type="presParOf" srcId="{C912BC50-5897-4B8F-A71E-92559BA7AD32}" destId="{8425F2D7-5E19-493F-A888-994A82C69E4F}" srcOrd="4" destOrd="0" presId="urn:microsoft.com/office/officeart/2005/8/layout/chevron1"/>
    <dgm:cxn modelId="{90956FFE-2A88-D842-BCB5-4EA8F0E1160D}" type="presParOf" srcId="{C912BC50-5897-4B8F-A71E-92559BA7AD32}" destId="{E1C89BA5-2802-4C15-BA1C-D6781F911DA7}" srcOrd="5" destOrd="0" presId="urn:microsoft.com/office/officeart/2005/8/layout/chevron1"/>
    <dgm:cxn modelId="{B8747E54-E54B-2D4A-BD63-6BAF7252E49C}"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DD13AF6C-7981-3F49-80AB-111EF1BB83CC}" type="presOf" srcId="{2ED7F166-DDA1-431C-9BA4-EBB9CD218A55}" destId="{CB107B9F-28C7-497F-BBDE-F8D59BCFBE31}" srcOrd="0" destOrd="0" presId="urn:microsoft.com/office/officeart/2005/8/layout/chevron1"/>
    <dgm:cxn modelId="{1DEA82D4-471C-4042-BF93-B68A69E76615}" srcId="{CCE70132-93E1-4B00-9490-7A7A3BFE1A12}" destId="{BC1C6552-8F25-465A-AFA3-8E2A448BC5CF}" srcOrd="0" destOrd="0" parTransId="{F646C39B-6FD5-493E-93EA-483399D149FB}" sibTransId="{19F71488-CF4F-492F-8A48-DB01D5FFEBEE}"/>
    <dgm:cxn modelId="{25BAC025-A39C-094D-BEE6-C2DA9A83EBE4}" type="presOf" srcId="{CCE70132-93E1-4B00-9490-7A7A3BFE1A12}" destId="{C912BC50-5897-4B8F-A71E-92559BA7AD32}"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97FB81E1-59EF-A245-8068-794949D52139}" type="presOf" srcId="{5DF2B01F-9DB2-4BB1-94A2-976B7ABC946D}" destId="{DEFE579B-D71F-409D-9DBA-213742500E49}" srcOrd="0" destOrd="0" presId="urn:microsoft.com/office/officeart/2005/8/layout/chevron1"/>
    <dgm:cxn modelId="{208C0B28-8A36-AC40-9C36-97B7983C9964}" type="presOf" srcId="{98F218AA-D3A7-4100-8ACC-753710F036E2}" destId="{8425F2D7-5E19-493F-A888-994A82C69E4F}" srcOrd="0" destOrd="0" presId="urn:microsoft.com/office/officeart/2005/8/layout/chevron1"/>
    <dgm:cxn modelId="{66DDB71E-05B0-8144-A4B3-8EBEB8B69D7B}" type="presOf" srcId="{BC1C6552-8F25-465A-AFA3-8E2A448BC5CF}" destId="{B21226DD-D11F-4116-B292-98F40E4B54C9}"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DCD6F612-A676-4799-9269-722646849D32}" srcId="{CCE70132-93E1-4B00-9490-7A7A3BFE1A12}" destId="{98F218AA-D3A7-4100-8ACC-753710F036E2}" srcOrd="2" destOrd="0" parTransId="{D4CFD81B-4D14-4C5A-AAE7-9B53AD174EEC}" sibTransId="{D504AF8C-50A8-4415-B0BE-224CD3632FB0}"/>
    <dgm:cxn modelId="{989DF9A6-85A5-884A-BCF9-36C327626C60}" type="presParOf" srcId="{C912BC50-5897-4B8F-A71E-92559BA7AD32}" destId="{B21226DD-D11F-4116-B292-98F40E4B54C9}" srcOrd="0" destOrd="0" presId="urn:microsoft.com/office/officeart/2005/8/layout/chevron1"/>
    <dgm:cxn modelId="{56966B0B-DD80-594F-9A63-4DA6F7D1A9AF}" type="presParOf" srcId="{C912BC50-5897-4B8F-A71E-92559BA7AD32}" destId="{DCD471C5-73BE-46FD-935E-BD5626943E5F}" srcOrd="1" destOrd="0" presId="urn:microsoft.com/office/officeart/2005/8/layout/chevron1"/>
    <dgm:cxn modelId="{1EBD88B0-305B-B949-AA2B-1D02DAFDBC17}" type="presParOf" srcId="{C912BC50-5897-4B8F-A71E-92559BA7AD32}" destId="{CB107B9F-28C7-497F-BBDE-F8D59BCFBE31}" srcOrd="2" destOrd="0" presId="urn:microsoft.com/office/officeart/2005/8/layout/chevron1"/>
    <dgm:cxn modelId="{8C8337D2-F075-FD42-944D-CF0BC89EE111}" type="presParOf" srcId="{C912BC50-5897-4B8F-A71E-92559BA7AD32}" destId="{A33DA280-3E95-48F2-BD74-F658D58131D1}" srcOrd="3" destOrd="0" presId="urn:microsoft.com/office/officeart/2005/8/layout/chevron1"/>
    <dgm:cxn modelId="{0B62F056-E5EA-2E48-BF5F-5422C84C825E}" type="presParOf" srcId="{C912BC50-5897-4B8F-A71E-92559BA7AD32}" destId="{8425F2D7-5E19-493F-A888-994A82C69E4F}" srcOrd="4" destOrd="0" presId="urn:microsoft.com/office/officeart/2005/8/layout/chevron1"/>
    <dgm:cxn modelId="{091F732F-C986-B648-993F-B3AE70EC0C64}" type="presParOf" srcId="{C912BC50-5897-4B8F-A71E-92559BA7AD32}" destId="{E1C89BA5-2802-4C15-BA1C-D6781F911DA7}" srcOrd="5" destOrd="0" presId="urn:microsoft.com/office/officeart/2005/8/layout/chevron1"/>
    <dgm:cxn modelId="{F647D9BB-EE9B-2740-AF55-848E75EB2EDE}"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AD9964E5-9714-B446-B22C-C2537069C4BB}" type="presOf" srcId="{BC1C6552-8F25-465A-AFA3-8E2A448BC5CF}" destId="{B21226DD-D11F-4116-B292-98F40E4B54C9}" srcOrd="0" destOrd="0" presId="urn:microsoft.com/office/officeart/2005/8/layout/chevron1"/>
    <dgm:cxn modelId="{75BE0128-5E6F-1449-9165-C4C4E9BB643C}" type="presOf" srcId="{CCE70132-93E1-4B00-9490-7A7A3BFE1A12}" destId="{C912BC50-5897-4B8F-A71E-92559BA7AD32}" srcOrd="0" destOrd="0" presId="urn:microsoft.com/office/officeart/2005/8/layout/chevron1"/>
    <dgm:cxn modelId="{5DF7D17D-E431-9849-8A9D-318CB29F034A}" type="presOf" srcId="{5DF2B01F-9DB2-4BB1-94A2-976B7ABC946D}" destId="{DEFE579B-D71F-409D-9DBA-213742500E49}"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5896F97D-478E-5E4A-9886-B75BF4BAEFA5}" type="presOf" srcId="{98F218AA-D3A7-4100-8ACC-753710F036E2}" destId="{8425F2D7-5E19-493F-A888-994A82C69E4F}" srcOrd="0" destOrd="0" presId="urn:microsoft.com/office/officeart/2005/8/layout/chevron1"/>
    <dgm:cxn modelId="{E60794A9-320D-F347-95CC-BA1A593E77FF}" type="presOf" srcId="{2ED7F166-DDA1-431C-9BA4-EBB9CD218A55}" destId="{CB107B9F-28C7-497F-BBDE-F8D59BCFBE31}"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24A866CD-75B8-EF42-9B0D-38A45FAD066D}" type="presParOf" srcId="{C912BC50-5897-4B8F-A71E-92559BA7AD32}" destId="{B21226DD-D11F-4116-B292-98F40E4B54C9}" srcOrd="0" destOrd="0" presId="urn:microsoft.com/office/officeart/2005/8/layout/chevron1"/>
    <dgm:cxn modelId="{9173CF5C-54E0-1D46-BBBD-E00A65FFCF32}" type="presParOf" srcId="{C912BC50-5897-4B8F-A71E-92559BA7AD32}" destId="{DCD471C5-73BE-46FD-935E-BD5626943E5F}" srcOrd="1" destOrd="0" presId="urn:microsoft.com/office/officeart/2005/8/layout/chevron1"/>
    <dgm:cxn modelId="{0FA361B2-DC74-6C4D-8FA5-E263B023B8E1}" type="presParOf" srcId="{C912BC50-5897-4B8F-A71E-92559BA7AD32}" destId="{CB107B9F-28C7-497F-BBDE-F8D59BCFBE31}" srcOrd="2" destOrd="0" presId="urn:microsoft.com/office/officeart/2005/8/layout/chevron1"/>
    <dgm:cxn modelId="{DD1C2F7B-BF10-E14A-AE09-4531C7399E44}" type="presParOf" srcId="{C912BC50-5897-4B8F-A71E-92559BA7AD32}" destId="{A33DA280-3E95-48F2-BD74-F658D58131D1}" srcOrd="3" destOrd="0" presId="urn:microsoft.com/office/officeart/2005/8/layout/chevron1"/>
    <dgm:cxn modelId="{CECD406D-10B9-3B48-BADC-D9A0AF8045A7}" type="presParOf" srcId="{C912BC50-5897-4B8F-A71E-92559BA7AD32}" destId="{8425F2D7-5E19-493F-A888-994A82C69E4F}" srcOrd="4" destOrd="0" presId="urn:microsoft.com/office/officeart/2005/8/layout/chevron1"/>
    <dgm:cxn modelId="{5B8545A9-2378-9F4D-9FBF-79CF4C377A3B}" type="presParOf" srcId="{C912BC50-5897-4B8F-A71E-92559BA7AD32}" destId="{E1C89BA5-2802-4C15-BA1C-D6781F911DA7}" srcOrd="5" destOrd="0" presId="urn:microsoft.com/office/officeart/2005/8/layout/chevron1"/>
    <dgm:cxn modelId="{AAAD8703-537A-2C4C-9A96-C30B2C83F333}"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9F499918-5FA3-884F-BF1E-77670B529B49}" type="presOf" srcId="{2ED7F166-DDA1-431C-9BA4-EBB9CD218A55}" destId="{CB107B9F-28C7-497F-BBDE-F8D59BCFBE31}" srcOrd="0" destOrd="0" presId="urn:microsoft.com/office/officeart/2005/8/layout/chevron1"/>
    <dgm:cxn modelId="{9D10ACE3-4460-1E48-B852-23D33BA5CF40}" type="presOf" srcId="{98F218AA-D3A7-4100-8ACC-753710F036E2}" destId="{8425F2D7-5E19-493F-A888-994A82C69E4F}" srcOrd="0" destOrd="0" presId="urn:microsoft.com/office/officeart/2005/8/layout/chevron1"/>
    <dgm:cxn modelId="{A23A32D0-1C55-FA42-B1EA-94BC649CA8F7}" type="presOf" srcId="{5DF2B01F-9DB2-4BB1-94A2-976B7ABC946D}" destId="{DEFE579B-D71F-409D-9DBA-213742500E4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E46C171F-9B1F-5C49-86F2-FEA9F1E29581}" type="presOf" srcId="{CCE70132-93E1-4B00-9490-7A7A3BFE1A12}" destId="{C912BC50-5897-4B8F-A71E-92559BA7AD32}"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5E635A91-0FE3-1B4F-8170-A528A1A46450}" type="presOf" srcId="{BC1C6552-8F25-465A-AFA3-8E2A448BC5CF}" destId="{B21226DD-D11F-4116-B292-98F40E4B54C9}"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7785B9E1-31E4-A44D-8AA6-826E63039F2B}" type="presParOf" srcId="{C912BC50-5897-4B8F-A71E-92559BA7AD32}" destId="{B21226DD-D11F-4116-B292-98F40E4B54C9}" srcOrd="0" destOrd="0" presId="urn:microsoft.com/office/officeart/2005/8/layout/chevron1"/>
    <dgm:cxn modelId="{2BADAF7E-91B2-5A46-AA0C-9797578198CE}" type="presParOf" srcId="{C912BC50-5897-4B8F-A71E-92559BA7AD32}" destId="{DCD471C5-73BE-46FD-935E-BD5626943E5F}" srcOrd="1" destOrd="0" presId="urn:microsoft.com/office/officeart/2005/8/layout/chevron1"/>
    <dgm:cxn modelId="{D0274B6D-40CA-4540-B7FD-863DB3190A70}" type="presParOf" srcId="{C912BC50-5897-4B8F-A71E-92559BA7AD32}" destId="{CB107B9F-28C7-497F-BBDE-F8D59BCFBE31}" srcOrd="2" destOrd="0" presId="urn:microsoft.com/office/officeart/2005/8/layout/chevron1"/>
    <dgm:cxn modelId="{E273724D-2519-2C41-AB71-8E86ADD73C58}" type="presParOf" srcId="{C912BC50-5897-4B8F-A71E-92559BA7AD32}" destId="{A33DA280-3E95-48F2-BD74-F658D58131D1}" srcOrd="3" destOrd="0" presId="urn:microsoft.com/office/officeart/2005/8/layout/chevron1"/>
    <dgm:cxn modelId="{0CEF8F8A-007F-9E4C-BADD-AD4188F1161A}" type="presParOf" srcId="{C912BC50-5897-4B8F-A71E-92559BA7AD32}" destId="{8425F2D7-5E19-493F-A888-994A82C69E4F}" srcOrd="4" destOrd="0" presId="urn:microsoft.com/office/officeart/2005/8/layout/chevron1"/>
    <dgm:cxn modelId="{9A83DB53-4DF1-1C47-B7E1-4D762EDBA323}" type="presParOf" srcId="{C912BC50-5897-4B8F-A71E-92559BA7AD32}" destId="{E1C89BA5-2802-4C15-BA1C-D6781F911DA7}" srcOrd="5" destOrd="0" presId="urn:microsoft.com/office/officeart/2005/8/layout/chevron1"/>
    <dgm:cxn modelId="{EC977FF0-FF3E-C24F-B3D4-35AEDE3C72CB}"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E1A57982-1874-41D2-8AFD-6802B757B5BF}" type="presOf" srcId="{98F218AA-D3A7-4100-8ACC-753710F036E2}" destId="{8425F2D7-5E19-493F-A888-994A82C69E4F}" srcOrd="0" destOrd="0" presId="urn:microsoft.com/office/officeart/2005/8/layout/chevron1"/>
    <dgm:cxn modelId="{747A8DBE-A9DE-4E33-9955-0079B5ED9630}" type="presOf" srcId="{5DF2B01F-9DB2-4BB1-94A2-976B7ABC946D}" destId="{DEFE579B-D71F-409D-9DBA-213742500E4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9B6A7408-C838-4C3C-A438-E44CBEA5F1DC}" type="presOf" srcId="{CCE70132-93E1-4B00-9490-7A7A3BFE1A12}" destId="{C912BC50-5897-4B8F-A71E-92559BA7AD32}"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E57D260F-B628-4D34-B34D-DD1FABFB45EB}" type="presOf" srcId="{2ED7F166-DDA1-431C-9BA4-EBB9CD218A55}" destId="{CB107B9F-28C7-497F-BBDE-F8D59BCFBE31}"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9617B44E-B29A-49E5-9EB2-9609AA32BC1D}" type="presOf" srcId="{BC1C6552-8F25-465A-AFA3-8E2A448BC5CF}" destId="{B21226DD-D11F-4116-B292-98F40E4B54C9}" srcOrd="0" destOrd="0" presId="urn:microsoft.com/office/officeart/2005/8/layout/chevron1"/>
    <dgm:cxn modelId="{43C254A9-D302-41B2-AE74-3B65D0A30C28}" type="presParOf" srcId="{C912BC50-5897-4B8F-A71E-92559BA7AD32}" destId="{B21226DD-D11F-4116-B292-98F40E4B54C9}" srcOrd="0" destOrd="0" presId="urn:microsoft.com/office/officeart/2005/8/layout/chevron1"/>
    <dgm:cxn modelId="{A39A3E3D-87A2-4789-877E-08BD7E991321}" type="presParOf" srcId="{C912BC50-5897-4B8F-A71E-92559BA7AD32}" destId="{DCD471C5-73BE-46FD-935E-BD5626943E5F}" srcOrd="1" destOrd="0" presId="urn:microsoft.com/office/officeart/2005/8/layout/chevron1"/>
    <dgm:cxn modelId="{3C2450B0-855A-4B47-8081-6680046FB7A0}" type="presParOf" srcId="{C912BC50-5897-4B8F-A71E-92559BA7AD32}" destId="{CB107B9F-28C7-497F-BBDE-F8D59BCFBE31}" srcOrd="2" destOrd="0" presId="urn:microsoft.com/office/officeart/2005/8/layout/chevron1"/>
    <dgm:cxn modelId="{2EC404EA-72D1-46B6-9772-77B3E28B3ED7}" type="presParOf" srcId="{C912BC50-5897-4B8F-A71E-92559BA7AD32}" destId="{A33DA280-3E95-48F2-BD74-F658D58131D1}" srcOrd="3" destOrd="0" presId="urn:microsoft.com/office/officeart/2005/8/layout/chevron1"/>
    <dgm:cxn modelId="{CD71D879-BF51-423C-A7F0-858D4B314C68}" type="presParOf" srcId="{C912BC50-5897-4B8F-A71E-92559BA7AD32}" destId="{8425F2D7-5E19-493F-A888-994A82C69E4F}" srcOrd="4" destOrd="0" presId="urn:microsoft.com/office/officeart/2005/8/layout/chevron1"/>
    <dgm:cxn modelId="{3B1562C7-5D2F-486C-AAA6-88E63F10BBCB}" type="presParOf" srcId="{C912BC50-5897-4B8F-A71E-92559BA7AD32}" destId="{E1C89BA5-2802-4C15-BA1C-D6781F911DA7}" srcOrd="5" destOrd="0" presId="urn:microsoft.com/office/officeart/2005/8/layout/chevron1"/>
    <dgm:cxn modelId="{3C27A560-4535-4D6D-9839-35EC38F8B2E5}"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B0FB5709-F94F-4C75-8676-2362D7CC9023}" type="presOf" srcId="{5DF2B01F-9DB2-4BB1-94A2-976B7ABC946D}" destId="{DEFE579B-D71F-409D-9DBA-213742500E4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9E0A5772-AD0E-4054-9667-83B297223A37}" type="presOf" srcId="{BC1C6552-8F25-465A-AFA3-8E2A448BC5CF}" destId="{B21226DD-D11F-4116-B292-98F40E4B54C9}" srcOrd="0" destOrd="0" presId="urn:microsoft.com/office/officeart/2005/8/layout/chevron1"/>
    <dgm:cxn modelId="{CD84B771-896F-4E2A-8A67-13A8EC1A06E8}" type="presOf" srcId="{2ED7F166-DDA1-431C-9BA4-EBB9CD218A55}" destId="{CB107B9F-28C7-497F-BBDE-F8D59BCFBE31}" srcOrd="0" destOrd="0" presId="urn:microsoft.com/office/officeart/2005/8/layout/chevron1"/>
    <dgm:cxn modelId="{09037829-9072-4341-8C08-2FF0E99BC50F}" type="presOf" srcId="{98F218AA-D3A7-4100-8ACC-753710F036E2}" destId="{8425F2D7-5E19-493F-A888-994A82C69E4F}"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DE01251F-B392-40C2-A103-611FA18E22CA}" type="presOf" srcId="{CCE70132-93E1-4B00-9490-7A7A3BFE1A12}" destId="{C912BC50-5897-4B8F-A71E-92559BA7AD32}"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F48B3914-2DE2-4B12-B13B-7A835354F6D4}" type="presParOf" srcId="{C912BC50-5897-4B8F-A71E-92559BA7AD32}" destId="{B21226DD-D11F-4116-B292-98F40E4B54C9}" srcOrd="0" destOrd="0" presId="urn:microsoft.com/office/officeart/2005/8/layout/chevron1"/>
    <dgm:cxn modelId="{ECA3186D-A0C5-4B58-8A9C-C25E49F9E88F}" type="presParOf" srcId="{C912BC50-5897-4B8F-A71E-92559BA7AD32}" destId="{DCD471C5-73BE-46FD-935E-BD5626943E5F}" srcOrd="1" destOrd="0" presId="urn:microsoft.com/office/officeart/2005/8/layout/chevron1"/>
    <dgm:cxn modelId="{8CC2CA4F-EB27-4715-A6CD-556469884112}" type="presParOf" srcId="{C912BC50-5897-4B8F-A71E-92559BA7AD32}" destId="{CB107B9F-28C7-497F-BBDE-F8D59BCFBE31}" srcOrd="2" destOrd="0" presId="urn:microsoft.com/office/officeart/2005/8/layout/chevron1"/>
    <dgm:cxn modelId="{BAA21558-9AE9-4857-AD47-100FECDC777E}" type="presParOf" srcId="{C912BC50-5897-4B8F-A71E-92559BA7AD32}" destId="{A33DA280-3E95-48F2-BD74-F658D58131D1}" srcOrd="3" destOrd="0" presId="urn:microsoft.com/office/officeart/2005/8/layout/chevron1"/>
    <dgm:cxn modelId="{B4642A1F-FD3C-4BCA-BA27-086F4D48E6EC}" type="presParOf" srcId="{C912BC50-5897-4B8F-A71E-92559BA7AD32}" destId="{8425F2D7-5E19-493F-A888-994A82C69E4F}" srcOrd="4" destOrd="0" presId="urn:microsoft.com/office/officeart/2005/8/layout/chevron1"/>
    <dgm:cxn modelId="{63232690-9D1D-41DB-BE76-C3E7CC56FDCA}" type="presParOf" srcId="{C912BC50-5897-4B8F-A71E-92559BA7AD32}" destId="{E1C89BA5-2802-4C15-BA1C-D6781F911DA7}" srcOrd="5" destOrd="0" presId="urn:microsoft.com/office/officeart/2005/8/layout/chevron1"/>
    <dgm:cxn modelId="{18B8CF69-5F84-4FB0-BCDE-94CCF361641C}"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EAEDCFEF-18FC-CC4E-85E5-C90824DDCD51}" type="presOf" srcId="{CCE70132-93E1-4B00-9490-7A7A3BFE1A12}" destId="{C912BC50-5897-4B8F-A71E-92559BA7AD32}"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C905658F-0353-0E46-90EE-D39EA5D13700}" type="presOf" srcId="{98F218AA-D3A7-4100-8ACC-753710F036E2}" destId="{8425F2D7-5E19-493F-A888-994A82C69E4F}"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D7A89401-2309-5E4E-A311-6C26719DE6BF}" type="presOf" srcId="{5DF2B01F-9DB2-4BB1-94A2-976B7ABC946D}" destId="{DEFE579B-D71F-409D-9DBA-213742500E49}" srcOrd="0" destOrd="0" presId="urn:microsoft.com/office/officeart/2005/8/layout/chevron1"/>
    <dgm:cxn modelId="{1DEA82D4-471C-4042-BF93-B68A69E76615}" srcId="{CCE70132-93E1-4B00-9490-7A7A3BFE1A12}" destId="{BC1C6552-8F25-465A-AFA3-8E2A448BC5CF}" srcOrd="0" destOrd="0" parTransId="{F646C39B-6FD5-493E-93EA-483399D149FB}" sibTransId="{19F71488-CF4F-492F-8A48-DB01D5FFEBEE}"/>
    <dgm:cxn modelId="{02E0378C-16D3-1847-9C0B-A5099ED5F113}" type="presOf" srcId="{2ED7F166-DDA1-431C-9BA4-EBB9CD218A55}" destId="{CB107B9F-28C7-497F-BBDE-F8D59BCFBE31}"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B0667C00-6DF1-6E49-A876-A28E73F35BA8}" type="presOf" srcId="{BC1C6552-8F25-465A-AFA3-8E2A448BC5CF}" destId="{B21226DD-D11F-4116-B292-98F40E4B54C9}" srcOrd="0" destOrd="0" presId="urn:microsoft.com/office/officeart/2005/8/layout/chevron1"/>
    <dgm:cxn modelId="{4ED5C1C1-C724-1F48-8E12-BAF894533E33}" type="presParOf" srcId="{C912BC50-5897-4B8F-A71E-92559BA7AD32}" destId="{B21226DD-D11F-4116-B292-98F40E4B54C9}" srcOrd="0" destOrd="0" presId="urn:microsoft.com/office/officeart/2005/8/layout/chevron1"/>
    <dgm:cxn modelId="{76D48FA0-5BAE-CD4C-A5E5-2DF80D71F6EB}" type="presParOf" srcId="{C912BC50-5897-4B8F-A71E-92559BA7AD32}" destId="{DCD471C5-73BE-46FD-935E-BD5626943E5F}" srcOrd="1" destOrd="0" presId="urn:microsoft.com/office/officeart/2005/8/layout/chevron1"/>
    <dgm:cxn modelId="{FDD06560-6004-2144-9EB1-95D3C0E83E51}" type="presParOf" srcId="{C912BC50-5897-4B8F-A71E-92559BA7AD32}" destId="{CB107B9F-28C7-497F-BBDE-F8D59BCFBE31}" srcOrd="2" destOrd="0" presId="urn:microsoft.com/office/officeart/2005/8/layout/chevron1"/>
    <dgm:cxn modelId="{C944BF29-D9F0-D440-ABA1-E4BC9D4489BD}" type="presParOf" srcId="{C912BC50-5897-4B8F-A71E-92559BA7AD32}" destId="{A33DA280-3E95-48F2-BD74-F658D58131D1}" srcOrd="3" destOrd="0" presId="urn:microsoft.com/office/officeart/2005/8/layout/chevron1"/>
    <dgm:cxn modelId="{03AAA41C-CC78-464C-A5CE-D4C7D5879B20}" type="presParOf" srcId="{C912BC50-5897-4B8F-A71E-92559BA7AD32}" destId="{8425F2D7-5E19-493F-A888-994A82C69E4F}" srcOrd="4" destOrd="0" presId="urn:microsoft.com/office/officeart/2005/8/layout/chevron1"/>
    <dgm:cxn modelId="{D3B8EC3C-5B17-D842-BE77-1F07FA998E9D}" type="presParOf" srcId="{C912BC50-5897-4B8F-A71E-92559BA7AD32}" destId="{E1C89BA5-2802-4C15-BA1C-D6781F911DA7}" srcOrd="5" destOrd="0" presId="urn:microsoft.com/office/officeart/2005/8/layout/chevron1"/>
    <dgm:cxn modelId="{F007E253-D6E5-C54F-8BC1-C7EFC859A914}"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7C317407-956B-4AE2-B6E5-6A265C2F6802}" type="presOf" srcId="{CCE70132-93E1-4B00-9490-7A7A3BFE1A12}" destId="{C912BC50-5897-4B8F-A71E-92559BA7AD32}" srcOrd="0" destOrd="0" presId="urn:microsoft.com/office/officeart/2005/8/layout/chevron1"/>
    <dgm:cxn modelId="{CBD119F1-EE4B-4C54-9220-91682F5CA7A3}" type="presOf" srcId="{BC1C6552-8F25-465A-AFA3-8E2A448BC5CF}" destId="{B21226DD-D11F-4116-B292-98F40E4B54C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BD734434-F464-4538-A38E-B7B3D74C213E}" type="presOf" srcId="{98F218AA-D3A7-4100-8ACC-753710F036E2}" destId="{8425F2D7-5E19-493F-A888-994A82C69E4F}"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D15B101D-29D5-48D6-A80C-E52D9C1AC451}" type="presOf" srcId="{2ED7F166-DDA1-431C-9BA4-EBB9CD218A55}" destId="{CB107B9F-28C7-497F-BBDE-F8D59BCFBE31}"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DDD55925-CFB4-4962-9B02-16928440E76A}" type="presOf" srcId="{5DF2B01F-9DB2-4BB1-94A2-976B7ABC946D}" destId="{DEFE579B-D71F-409D-9DBA-213742500E49}" srcOrd="0" destOrd="0" presId="urn:microsoft.com/office/officeart/2005/8/layout/chevron1"/>
    <dgm:cxn modelId="{C4573EF9-72E8-42D8-82DA-A9D368DBB683}" type="presParOf" srcId="{C912BC50-5897-4B8F-A71E-92559BA7AD32}" destId="{B21226DD-D11F-4116-B292-98F40E4B54C9}" srcOrd="0" destOrd="0" presId="urn:microsoft.com/office/officeart/2005/8/layout/chevron1"/>
    <dgm:cxn modelId="{C2E6759D-9E4B-481D-9ACD-BB2FB1C5C267}" type="presParOf" srcId="{C912BC50-5897-4B8F-A71E-92559BA7AD32}" destId="{DCD471C5-73BE-46FD-935E-BD5626943E5F}" srcOrd="1" destOrd="0" presId="urn:microsoft.com/office/officeart/2005/8/layout/chevron1"/>
    <dgm:cxn modelId="{8324A5CA-E5CD-44E2-81F1-E45A479BCC38}" type="presParOf" srcId="{C912BC50-5897-4B8F-A71E-92559BA7AD32}" destId="{CB107B9F-28C7-497F-BBDE-F8D59BCFBE31}" srcOrd="2" destOrd="0" presId="urn:microsoft.com/office/officeart/2005/8/layout/chevron1"/>
    <dgm:cxn modelId="{2D8F404D-D6B0-4BED-B532-33211E257150}" type="presParOf" srcId="{C912BC50-5897-4B8F-A71E-92559BA7AD32}" destId="{A33DA280-3E95-48F2-BD74-F658D58131D1}" srcOrd="3" destOrd="0" presId="urn:microsoft.com/office/officeart/2005/8/layout/chevron1"/>
    <dgm:cxn modelId="{616FC294-B118-44B0-88DE-885D17D28407}" type="presParOf" srcId="{C912BC50-5897-4B8F-A71E-92559BA7AD32}" destId="{8425F2D7-5E19-493F-A888-994A82C69E4F}" srcOrd="4" destOrd="0" presId="urn:microsoft.com/office/officeart/2005/8/layout/chevron1"/>
    <dgm:cxn modelId="{BC1AAEB4-ED0E-4E06-8DD8-C60FA4C2BE0A}" type="presParOf" srcId="{C912BC50-5897-4B8F-A71E-92559BA7AD32}" destId="{E1C89BA5-2802-4C15-BA1C-D6781F911DA7}" srcOrd="5" destOrd="0" presId="urn:microsoft.com/office/officeart/2005/8/layout/chevron1"/>
    <dgm:cxn modelId="{9BCE9AF4-4740-4784-AD26-98E2F98A6FC9}"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2394009A-61B9-BC45-B135-1FBE130B65DB}" type="presOf" srcId="{98F218AA-D3A7-4100-8ACC-753710F036E2}" destId="{8425F2D7-5E19-493F-A888-994A82C69E4F}"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0C59D43A-2B89-D240-9A75-40E43EDB72BC}" type="presOf" srcId="{5DF2B01F-9DB2-4BB1-94A2-976B7ABC946D}" destId="{DEFE579B-D71F-409D-9DBA-213742500E49}" srcOrd="0" destOrd="0" presId="urn:microsoft.com/office/officeart/2005/8/layout/chevron1"/>
    <dgm:cxn modelId="{E5084398-07BA-6B42-8F2C-129DB36AC157}" type="presOf" srcId="{BC1C6552-8F25-465A-AFA3-8E2A448BC5CF}" destId="{B21226DD-D11F-4116-B292-98F40E4B54C9}" srcOrd="0" destOrd="0" presId="urn:microsoft.com/office/officeart/2005/8/layout/chevron1"/>
    <dgm:cxn modelId="{A4918E39-A9A1-5842-9854-CDC464BCE6A1}" type="presOf" srcId="{2ED7F166-DDA1-431C-9BA4-EBB9CD218A55}" destId="{CB107B9F-28C7-497F-BBDE-F8D59BCFBE31}"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4DB42E62-4572-F94E-9BE1-E337D54E44C0}" type="presOf" srcId="{CCE70132-93E1-4B00-9490-7A7A3BFE1A12}" destId="{C912BC50-5897-4B8F-A71E-92559BA7AD32}"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B930FE14-7CA3-6B42-BB8C-CAABEF06AF71}" type="presParOf" srcId="{C912BC50-5897-4B8F-A71E-92559BA7AD32}" destId="{B21226DD-D11F-4116-B292-98F40E4B54C9}" srcOrd="0" destOrd="0" presId="urn:microsoft.com/office/officeart/2005/8/layout/chevron1"/>
    <dgm:cxn modelId="{C5A73CB0-989E-C24F-8147-966C732DC0A4}" type="presParOf" srcId="{C912BC50-5897-4B8F-A71E-92559BA7AD32}" destId="{DCD471C5-73BE-46FD-935E-BD5626943E5F}" srcOrd="1" destOrd="0" presId="urn:microsoft.com/office/officeart/2005/8/layout/chevron1"/>
    <dgm:cxn modelId="{333180D8-81DF-E74C-AC19-CE4900B1FBD1}" type="presParOf" srcId="{C912BC50-5897-4B8F-A71E-92559BA7AD32}" destId="{CB107B9F-28C7-497F-BBDE-F8D59BCFBE31}" srcOrd="2" destOrd="0" presId="urn:microsoft.com/office/officeart/2005/8/layout/chevron1"/>
    <dgm:cxn modelId="{1F09E8E1-9D49-C744-85F9-21108202BCA6}" type="presParOf" srcId="{C912BC50-5897-4B8F-A71E-92559BA7AD32}" destId="{A33DA280-3E95-48F2-BD74-F658D58131D1}" srcOrd="3" destOrd="0" presId="urn:microsoft.com/office/officeart/2005/8/layout/chevron1"/>
    <dgm:cxn modelId="{B3DF079D-6457-A44F-AFCB-60DD9F53599C}" type="presParOf" srcId="{C912BC50-5897-4B8F-A71E-92559BA7AD32}" destId="{8425F2D7-5E19-493F-A888-994A82C69E4F}" srcOrd="4" destOrd="0" presId="urn:microsoft.com/office/officeart/2005/8/layout/chevron1"/>
    <dgm:cxn modelId="{7C7353E8-3285-A344-905F-1EA38E8CDBF8}" type="presParOf" srcId="{C912BC50-5897-4B8F-A71E-92559BA7AD32}" destId="{E1C89BA5-2802-4C15-BA1C-D6781F911DA7}" srcOrd="5" destOrd="0" presId="urn:microsoft.com/office/officeart/2005/8/layout/chevron1"/>
    <dgm:cxn modelId="{4ABF76C8-A239-8848-B9E9-148A95DEEE9B}"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9FD1BB47-D029-4F85-B732-0CC1E4A3C790}" type="presOf" srcId="{CCE70132-93E1-4B00-9490-7A7A3BFE1A12}" destId="{C912BC50-5897-4B8F-A71E-92559BA7AD32}" srcOrd="0" destOrd="0" presId="urn:microsoft.com/office/officeart/2005/8/layout/chevron1"/>
    <dgm:cxn modelId="{FD23C5F4-DA5A-4368-AAEA-A0607FA3A48F}" type="presOf" srcId="{BC1C6552-8F25-465A-AFA3-8E2A448BC5CF}" destId="{B21226DD-D11F-4116-B292-98F40E4B54C9}" srcOrd="0" destOrd="0" presId="urn:microsoft.com/office/officeart/2005/8/layout/chevron1"/>
    <dgm:cxn modelId="{C4855F6B-4D84-49B6-BF1D-DC634DF9B038}" type="presOf" srcId="{2ED7F166-DDA1-431C-9BA4-EBB9CD218A55}" destId="{CB107B9F-28C7-497F-BBDE-F8D59BCFBE31}"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7C5210AF-12E1-4B51-A3BE-3BC230DBB233}" type="presOf" srcId="{98F218AA-D3A7-4100-8ACC-753710F036E2}" destId="{8425F2D7-5E19-493F-A888-994A82C69E4F}" srcOrd="0" destOrd="0" presId="urn:microsoft.com/office/officeart/2005/8/layout/chevron1"/>
    <dgm:cxn modelId="{760479F9-FB7B-4633-B531-03BA37554049}" type="presOf" srcId="{5DF2B01F-9DB2-4BB1-94A2-976B7ABC946D}" destId="{DEFE579B-D71F-409D-9DBA-213742500E49}"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48CA6E1A-89C2-4D00-9E1C-C945CAEEA68E}" type="presParOf" srcId="{C912BC50-5897-4B8F-A71E-92559BA7AD32}" destId="{B21226DD-D11F-4116-B292-98F40E4B54C9}" srcOrd="0" destOrd="0" presId="urn:microsoft.com/office/officeart/2005/8/layout/chevron1"/>
    <dgm:cxn modelId="{63CEDD01-4646-430C-A293-5E02C23E917F}" type="presParOf" srcId="{C912BC50-5897-4B8F-A71E-92559BA7AD32}" destId="{DCD471C5-73BE-46FD-935E-BD5626943E5F}" srcOrd="1" destOrd="0" presId="urn:microsoft.com/office/officeart/2005/8/layout/chevron1"/>
    <dgm:cxn modelId="{0463CFEC-F958-4B47-93CC-8EE118CE7C93}" type="presParOf" srcId="{C912BC50-5897-4B8F-A71E-92559BA7AD32}" destId="{CB107B9F-28C7-497F-BBDE-F8D59BCFBE31}" srcOrd="2" destOrd="0" presId="urn:microsoft.com/office/officeart/2005/8/layout/chevron1"/>
    <dgm:cxn modelId="{19318C0F-2842-4FDB-BD2A-697DE3B96A44}" type="presParOf" srcId="{C912BC50-5897-4B8F-A71E-92559BA7AD32}" destId="{A33DA280-3E95-48F2-BD74-F658D58131D1}" srcOrd="3" destOrd="0" presId="urn:microsoft.com/office/officeart/2005/8/layout/chevron1"/>
    <dgm:cxn modelId="{D0F3911A-7E64-4C45-9ED0-A80C207A8338}" type="presParOf" srcId="{C912BC50-5897-4B8F-A71E-92559BA7AD32}" destId="{8425F2D7-5E19-493F-A888-994A82C69E4F}" srcOrd="4" destOrd="0" presId="urn:microsoft.com/office/officeart/2005/8/layout/chevron1"/>
    <dgm:cxn modelId="{722218A7-8C05-44D7-B503-2E90DF269D2F}" type="presParOf" srcId="{C912BC50-5897-4B8F-A71E-92559BA7AD32}" destId="{E1C89BA5-2802-4C15-BA1C-D6781F911DA7}" srcOrd="5" destOrd="0" presId="urn:microsoft.com/office/officeart/2005/8/layout/chevron1"/>
    <dgm:cxn modelId="{4F4758C4-C7C5-464D-966F-42B257A394D4}"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1DEA82D4-471C-4042-BF93-B68A69E76615}" srcId="{CCE70132-93E1-4B00-9490-7A7A3BFE1A12}" destId="{BC1C6552-8F25-465A-AFA3-8E2A448BC5CF}" srcOrd="0" destOrd="0" parTransId="{F646C39B-6FD5-493E-93EA-483399D149FB}" sibTransId="{19F71488-CF4F-492F-8A48-DB01D5FFEBEE}"/>
    <dgm:cxn modelId="{D6A04061-AA89-41AE-8550-87932DA394FE}" type="presOf" srcId="{98F218AA-D3A7-4100-8ACC-753710F036E2}" destId="{8425F2D7-5E19-493F-A888-994A82C69E4F}"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B354219B-ED99-4CC3-858D-592A436A947C}" type="presOf" srcId="{2ED7F166-DDA1-431C-9BA4-EBB9CD218A55}" destId="{CB107B9F-28C7-497F-BBDE-F8D59BCFBE31}" srcOrd="0" destOrd="0" presId="urn:microsoft.com/office/officeart/2005/8/layout/chevron1"/>
    <dgm:cxn modelId="{506F150A-0A9C-4951-8597-AE957C9F7797}" type="presOf" srcId="{CCE70132-93E1-4B00-9490-7A7A3BFE1A12}" destId="{C912BC50-5897-4B8F-A71E-92559BA7AD32}" srcOrd="0" destOrd="0" presId="urn:microsoft.com/office/officeart/2005/8/layout/chevron1"/>
    <dgm:cxn modelId="{9656A666-FA76-4BA6-873D-F5E6ADD348A0}" type="presOf" srcId="{5DF2B01F-9DB2-4BB1-94A2-976B7ABC946D}" destId="{DEFE579B-D71F-409D-9DBA-213742500E49}"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DCD6F612-A676-4799-9269-722646849D32}" srcId="{CCE70132-93E1-4B00-9490-7A7A3BFE1A12}" destId="{98F218AA-D3A7-4100-8ACC-753710F036E2}" srcOrd="2" destOrd="0" parTransId="{D4CFD81B-4D14-4C5A-AAE7-9B53AD174EEC}" sibTransId="{D504AF8C-50A8-4415-B0BE-224CD3632FB0}"/>
    <dgm:cxn modelId="{B211EE99-29F8-4D33-ADAD-1DDC5F1A2E1F}" type="presOf" srcId="{BC1C6552-8F25-465A-AFA3-8E2A448BC5CF}" destId="{B21226DD-D11F-4116-B292-98F40E4B54C9}" srcOrd="0" destOrd="0" presId="urn:microsoft.com/office/officeart/2005/8/layout/chevron1"/>
    <dgm:cxn modelId="{C28024AD-DDCF-44F4-8259-73D4409E0B29}" type="presParOf" srcId="{C912BC50-5897-4B8F-A71E-92559BA7AD32}" destId="{B21226DD-D11F-4116-B292-98F40E4B54C9}" srcOrd="0" destOrd="0" presId="urn:microsoft.com/office/officeart/2005/8/layout/chevron1"/>
    <dgm:cxn modelId="{0BB37FDD-BA00-4FE2-83FC-7E967DE75816}" type="presParOf" srcId="{C912BC50-5897-4B8F-A71E-92559BA7AD32}" destId="{DCD471C5-73BE-46FD-935E-BD5626943E5F}" srcOrd="1" destOrd="0" presId="urn:microsoft.com/office/officeart/2005/8/layout/chevron1"/>
    <dgm:cxn modelId="{8A0445B7-CB2C-4609-9640-06453161111A}" type="presParOf" srcId="{C912BC50-5897-4B8F-A71E-92559BA7AD32}" destId="{CB107B9F-28C7-497F-BBDE-F8D59BCFBE31}" srcOrd="2" destOrd="0" presId="urn:microsoft.com/office/officeart/2005/8/layout/chevron1"/>
    <dgm:cxn modelId="{BA8BFC96-E220-4517-8047-90A102ADFCE5}" type="presParOf" srcId="{C912BC50-5897-4B8F-A71E-92559BA7AD32}" destId="{A33DA280-3E95-48F2-BD74-F658D58131D1}" srcOrd="3" destOrd="0" presId="urn:microsoft.com/office/officeart/2005/8/layout/chevron1"/>
    <dgm:cxn modelId="{CB76BA0F-1DEB-4BB7-A6C1-6876FFC2032C}" type="presParOf" srcId="{C912BC50-5897-4B8F-A71E-92559BA7AD32}" destId="{8425F2D7-5E19-493F-A888-994A82C69E4F}" srcOrd="4" destOrd="0" presId="urn:microsoft.com/office/officeart/2005/8/layout/chevron1"/>
    <dgm:cxn modelId="{F5370080-FABA-4DA8-86F6-4B3DAAF04D0E}" type="presParOf" srcId="{C912BC50-5897-4B8F-A71E-92559BA7AD32}" destId="{E1C89BA5-2802-4C15-BA1C-D6781F911DA7}" srcOrd="5" destOrd="0" presId="urn:microsoft.com/office/officeart/2005/8/layout/chevron1"/>
    <dgm:cxn modelId="{277A0C13-AA26-4BC8-8842-166ED12C7E79}"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52AE9784-7F12-7748-B1E3-3FF80A343403}" type="presOf" srcId="{CCE70132-93E1-4B00-9490-7A7A3BFE1A12}" destId="{C912BC50-5897-4B8F-A71E-92559BA7AD32}" srcOrd="0" destOrd="0" presId="urn:microsoft.com/office/officeart/2005/8/layout/chevron1"/>
    <dgm:cxn modelId="{F1E57093-243D-9840-97A3-1E55BB5D8480}" type="presOf" srcId="{98F218AA-D3A7-4100-8ACC-753710F036E2}" destId="{8425F2D7-5E19-493F-A888-994A82C69E4F}" srcOrd="0" destOrd="0" presId="urn:microsoft.com/office/officeart/2005/8/layout/chevron1"/>
    <dgm:cxn modelId="{E765F6F5-34C5-4644-96E5-9984083C2284}" type="presOf" srcId="{5DF2B01F-9DB2-4BB1-94A2-976B7ABC946D}" destId="{DEFE579B-D71F-409D-9DBA-213742500E4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D72CA4A4-96A0-9941-A11C-975CD4EE1DF6}" type="presOf" srcId="{2ED7F166-DDA1-431C-9BA4-EBB9CD218A55}" destId="{CB107B9F-28C7-497F-BBDE-F8D59BCFBE31}"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00048C2C-EFE3-2342-92AD-E0E547653212}" type="presOf" srcId="{BC1C6552-8F25-465A-AFA3-8E2A448BC5CF}" destId="{B21226DD-D11F-4116-B292-98F40E4B54C9}"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25EB7207-6A15-A54E-8147-1B5C1DEB9E5E}" type="presParOf" srcId="{C912BC50-5897-4B8F-A71E-92559BA7AD32}" destId="{B21226DD-D11F-4116-B292-98F40E4B54C9}" srcOrd="0" destOrd="0" presId="urn:microsoft.com/office/officeart/2005/8/layout/chevron1"/>
    <dgm:cxn modelId="{D218C105-D009-D845-9566-35B4E0069EEC}" type="presParOf" srcId="{C912BC50-5897-4B8F-A71E-92559BA7AD32}" destId="{DCD471C5-73BE-46FD-935E-BD5626943E5F}" srcOrd="1" destOrd="0" presId="urn:microsoft.com/office/officeart/2005/8/layout/chevron1"/>
    <dgm:cxn modelId="{9060AC4E-DC42-8B4D-83C1-06D9EEF8F4E2}" type="presParOf" srcId="{C912BC50-5897-4B8F-A71E-92559BA7AD32}" destId="{CB107B9F-28C7-497F-BBDE-F8D59BCFBE31}" srcOrd="2" destOrd="0" presId="urn:microsoft.com/office/officeart/2005/8/layout/chevron1"/>
    <dgm:cxn modelId="{B19C0D7A-AEAC-B242-A008-DF4DBD8C1929}" type="presParOf" srcId="{C912BC50-5897-4B8F-A71E-92559BA7AD32}" destId="{A33DA280-3E95-48F2-BD74-F658D58131D1}" srcOrd="3" destOrd="0" presId="urn:microsoft.com/office/officeart/2005/8/layout/chevron1"/>
    <dgm:cxn modelId="{904F6B5F-12BF-FD45-A8FA-853CF61FCC61}" type="presParOf" srcId="{C912BC50-5897-4B8F-A71E-92559BA7AD32}" destId="{8425F2D7-5E19-493F-A888-994A82C69E4F}" srcOrd="4" destOrd="0" presId="urn:microsoft.com/office/officeart/2005/8/layout/chevron1"/>
    <dgm:cxn modelId="{5FB45AE7-1E72-0946-BE8A-B0EFCC4C95DE}" type="presParOf" srcId="{C912BC50-5897-4B8F-A71E-92559BA7AD32}" destId="{E1C89BA5-2802-4C15-BA1C-D6781F911DA7}" srcOrd="5" destOrd="0" presId="urn:microsoft.com/office/officeart/2005/8/layout/chevron1"/>
    <dgm:cxn modelId="{EA799405-AEBB-7046-A935-719019B4BCAA}"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accent1"/>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90BA8D31-1635-E44A-8F75-A198F5D4F167}" type="presOf" srcId="{5DF2B01F-9DB2-4BB1-94A2-976B7ABC946D}" destId="{DEFE579B-D71F-409D-9DBA-213742500E49}" srcOrd="0" destOrd="0" presId="urn:microsoft.com/office/officeart/2005/8/layout/chevron1"/>
    <dgm:cxn modelId="{EE340DBD-7C53-8547-A2FA-E294E9CE7E1F}" type="presOf" srcId="{2ED7F166-DDA1-431C-9BA4-EBB9CD218A55}" destId="{CB107B9F-28C7-497F-BBDE-F8D59BCFBE31}"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EFD79A7A-733D-C245-9A00-22BEADF04E74}" type="presOf" srcId="{CCE70132-93E1-4B00-9490-7A7A3BFE1A12}" destId="{C912BC50-5897-4B8F-A71E-92559BA7AD32}" srcOrd="0" destOrd="0" presId="urn:microsoft.com/office/officeart/2005/8/layout/chevron1"/>
    <dgm:cxn modelId="{1A1BE316-BEB6-F347-8DD6-99F8B9040DBA}" type="presOf" srcId="{BC1C6552-8F25-465A-AFA3-8E2A448BC5CF}" destId="{B21226DD-D11F-4116-B292-98F40E4B54C9}"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B19C0E8A-5413-3B47-A1BA-4513E0F9D149}" type="presOf" srcId="{98F218AA-D3A7-4100-8ACC-753710F036E2}" destId="{8425F2D7-5E19-493F-A888-994A82C69E4F}" srcOrd="0" destOrd="0" presId="urn:microsoft.com/office/officeart/2005/8/layout/chevron1"/>
    <dgm:cxn modelId="{4BC2A023-14F4-784B-998B-032250892BB6}" type="presParOf" srcId="{C912BC50-5897-4B8F-A71E-92559BA7AD32}" destId="{B21226DD-D11F-4116-B292-98F40E4B54C9}" srcOrd="0" destOrd="0" presId="urn:microsoft.com/office/officeart/2005/8/layout/chevron1"/>
    <dgm:cxn modelId="{39B6811E-B5CA-134E-9D7A-5F1131E1F93A}" type="presParOf" srcId="{C912BC50-5897-4B8F-A71E-92559BA7AD32}" destId="{DCD471C5-73BE-46FD-935E-BD5626943E5F}" srcOrd="1" destOrd="0" presId="urn:microsoft.com/office/officeart/2005/8/layout/chevron1"/>
    <dgm:cxn modelId="{EFB435C7-1C4B-2243-A059-8974C41E67DF}" type="presParOf" srcId="{C912BC50-5897-4B8F-A71E-92559BA7AD32}" destId="{CB107B9F-28C7-497F-BBDE-F8D59BCFBE31}" srcOrd="2" destOrd="0" presId="urn:microsoft.com/office/officeart/2005/8/layout/chevron1"/>
    <dgm:cxn modelId="{AF4E540D-39E8-F749-8F58-1804FB4B6015}" type="presParOf" srcId="{C912BC50-5897-4B8F-A71E-92559BA7AD32}" destId="{A33DA280-3E95-48F2-BD74-F658D58131D1}" srcOrd="3" destOrd="0" presId="urn:microsoft.com/office/officeart/2005/8/layout/chevron1"/>
    <dgm:cxn modelId="{81F12B9B-E5D5-5345-A46E-09E7721FAE3E}" type="presParOf" srcId="{C912BC50-5897-4B8F-A71E-92559BA7AD32}" destId="{8425F2D7-5E19-493F-A888-994A82C69E4F}" srcOrd="4" destOrd="0" presId="urn:microsoft.com/office/officeart/2005/8/layout/chevron1"/>
    <dgm:cxn modelId="{B0481B79-1F9F-9341-9858-DCCDAE8FD7BF}" type="presParOf" srcId="{C912BC50-5897-4B8F-A71E-92559BA7AD32}" destId="{E1C89BA5-2802-4C15-BA1C-D6781F911DA7}" srcOrd="5" destOrd="0" presId="urn:microsoft.com/office/officeart/2005/8/layout/chevron1"/>
    <dgm:cxn modelId="{873FF025-071F-EB44-893A-382D0B053C46}"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chemeClr val="accent1"/>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43F6C8D3-EC22-4879-AD05-328DD6D7A985}" type="presOf" srcId="{98F218AA-D3A7-4100-8ACC-753710F036E2}" destId="{8425F2D7-5E19-493F-A888-994A82C69E4F}" srcOrd="0" destOrd="0" presId="urn:microsoft.com/office/officeart/2005/8/layout/chevron1"/>
    <dgm:cxn modelId="{75A8F9DF-5F52-4128-BCDB-CC96D6E1F119}" type="presOf" srcId="{5DF2B01F-9DB2-4BB1-94A2-976B7ABC946D}" destId="{DEFE579B-D71F-409D-9DBA-213742500E49}" srcOrd="0" destOrd="0" presId="urn:microsoft.com/office/officeart/2005/8/layout/chevron1"/>
    <dgm:cxn modelId="{5DD55D4D-BC99-427C-9FD2-86FA30D21A1A}" type="presOf" srcId="{CCE70132-93E1-4B00-9490-7A7A3BFE1A12}" destId="{C912BC50-5897-4B8F-A71E-92559BA7AD32}" srcOrd="0" destOrd="0" presId="urn:microsoft.com/office/officeart/2005/8/layout/chevron1"/>
    <dgm:cxn modelId="{D90C6225-4D10-4612-944B-F316C7BAE53A}" type="presOf" srcId="{2ED7F166-DDA1-431C-9BA4-EBB9CD218A55}" destId="{CB107B9F-28C7-497F-BBDE-F8D59BCFBE31}"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2F3D96E1-676F-4807-BAD7-880F9BD9B949}" type="presOf" srcId="{BC1C6552-8F25-465A-AFA3-8E2A448BC5CF}" destId="{B21226DD-D11F-4116-B292-98F40E4B54C9}" srcOrd="0" destOrd="0" presId="urn:microsoft.com/office/officeart/2005/8/layout/chevron1"/>
    <dgm:cxn modelId="{751AA60D-E42B-4DF2-BA26-9EA9C409FFAB}" type="presParOf" srcId="{C912BC50-5897-4B8F-A71E-92559BA7AD32}" destId="{B21226DD-D11F-4116-B292-98F40E4B54C9}" srcOrd="0" destOrd="0" presId="urn:microsoft.com/office/officeart/2005/8/layout/chevron1"/>
    <dgm:cxn modelId="{10456A5F-ED9F-4776-AAE1-2FCCECE60C73}" type="presParOf" srcId="{C912BC50-5897-4B8F-A71E-92559BA7AD32}" destId="{DCD471C5-73BE-46FD-935E-BD5626943E5F}" srcOrd="1" destOrd="0" presId="urn:microsoft.com/office/officeart/2005/8/layout/chevron1"/>
    <dgm:cxn modelId="{118F5325-BCFC-4E50-B1F4-9A777A16178D}" type="presParOf" srcId="{C912BC50-5897-4B8F-A71E-92559BA7AD32}" destId="{CB107B9F-28C7-497F-BBDE-F8D59BCFBE31}" srcOrd="2" destOrd="0" presId="urn:microsoft.com/office/officeart/2005/8/layout/chevron1"/>
    <dgm:cxn modelId="{24F15D25-9A90-4F46-ADE2-62748E3D83C6}" type="presParOf" srcId="{C912BC50-5897-4B8F-A71E-92559BA7AD32}" destId="{A33DA280-3E95-48F2-BD74-F658D58131D1}" srcOrd="3" destOrd="0" presId="urn:microsoft.com/office/officeart/2005/8/layout/chevron1"/>
    <dgm:cxn modelId="{7669888F-1D52-4CB6-B411-77335C6C3CEE}" type="presParOf" srcId="{C912BC50-5897-4B8F-A71E-92559BA7AD32}" destId="{8425F2D7-5E19-493F-A888-994A82C69E4F}" srcOrd="4" destOrd="0" presId="urn:microsoft.com/office/officeart/2005/8/layout/chevron1"/>
    <dgm:cxn modelId="{65A9A901-BF41-4EEF-882C-C00D415EC0FF}" type="presParOf" srcId="{C912BC50-5897-4B8F-A71E-92559BA7AD32}" destId="{E1C89BA5-2802-4C15-BA1C-D6781F911DA7}" srcOrd="5" destOrd="0" presId="urn:microsoft.com/office/officeart/2005/8/layout/chevron1"/>
    <dgm:cxn modelId="{E7892292-D4C4-4D1A-B739-E542966D7C7B}"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AD6D962F-BBD5-4CCE-966C-DEC772E34ED0}" type="presOf" srcId="{5DF2B01F-9DB2-4BB1-94A2-976B7ABC946D}" destId="{DEFE579B-D71F-409D-9DBA-213742500E49}" srcOrd="0" destOrd="0" presId="urn:microsoft.com/office/officeart/2005/8/layout/chevron1"/>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4B77678B-7820-409F-BFA5-A548D47443CF}" type="presOf" srcId="{98F218AA-D3A7-4100-8ACC-753710F036E2}" destId="{8425F2D7-5E19-493F-A888-994A82C69E4F}"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7DA6673F-C542-4D09-99F5-D42CAB9D6AC0}" type="presOf" srcId="{2ED7F166-DDA1-431C-9BA4-EBB9CD218A55}" destId="{CB107B9F-28C7-497F-BBDE-F8D59BCFBE31}" srcOrd="0" destOrd="0" presId="urn:microsoft.com/office/officeart/2005/8/layout/chevron1"/>
    <dgm:cxn modelId="{45AFF0F1-E56F-443E-BDAA-5BC390414BF2}" type="presOf" srcId="{CCE70132-93E1-4B00-9490-7A7A3BFE1A12}" destId="{C912BC50-5897-4B8F-A71E-92559BA7AD32}" srcOrd="0" destOrd="0" presId="urn:microsoft.com/office/officeart/2005/8/layout/chevron1"/>
    <dgm:cxn modelId="{87798830-BADD-4012-8135-FA3D6C9B0234}" type="presOf" srcId="{BC1C6552-8F25-465A-AFA3-8E2A448BC5CF}" destId="{B21226DD-D11F-4116-B292-98F40E4B54C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5060A4EA-EE6B-4DE8-817F-84F3918B2CCD}" type="presParOf" srcId="{C912BC50-5897-4B8F-A71E-92559BA7AD32}" destId="{B21226DD-D11F-4116-B292-98F40E4B54C9}" srcOrd="0" destOrd="0" presId="urn:microsoft.com/office/officeart/2005/8/layout/chevron1"/>
    <dgm:cxn modelId="{46591650-3976-4483-91B5-9235AB6C9FE9}" type="presParOf" srcId="{C912BC50-5897-4B8F-A71E-92559BA7AD32}" destId="{DCD471C5-73BE-46FD-935E-BD5626943E5F}" srcOrd="1" destOrd="0" presId="urn:microsoft.com/office/officeart/2005/8/layout/chevron1"/>
    <dgm:cxn modelId="{EA75F81F-E8C9-4527-81EB-69442570012F}" type="presParOf" srcId="{C912BC50-5897-4B8F-A71E-92559BA7AD32}" destId="{CB107B9F-28C7-497F-BBDE-F8D59BCFBE31}" srcOrd="2" destOrd="0" presId="urn:microsoft.com/office/officeart/2005/8/layout/chevron1"/>
    <dgm:cxn modelId="{9DAB96BF-6929-49E1-85C5-9FFA0BF9A357}" type="presParOf" srcId="{C912BC50-5897-4B8F-A71E-92559BA7AD32}" destId="{A33DA280-3E95-48F2-BD74-F658D58131D1}" srcOrd="3" destOrd="0" presId="urn:microsoft.com/office/officeart/2005/8/layout/chevron1"/>
    <dgm:cxn modelId="{208FBFA5-72A8-4773-B67C-6F92B79C2127}" type="presParOf" srcId="{C912BC50-5897-4B8F-A71E-92559BA7AD32}" destId="{8425F2D7-5E19-493F-A888-994A82C69E4F}" srcOrd="4" destOrd="0" presId="urn:microsoft.com/office/officeart/2005/8/layout/chevron1"/>
    <dgm:cxn modelId="{B78A3C38-305F-4E69-A603-99B912A477E7}" type="presParOf" srcId="{C912BC50-5897-4B8F-A71E-92559BA7AD32}" destId="{E1C89BA5-2802-4C15-BA1C-D6781F911DA7}" srcOrd="5" destOrd="0" presId="urn:microsoft.com/office/officeart/2005/8/layout/chevron1"/>
    <dgm:cxn modelId="{366DB159-89A6-4C5C-92E4-5C56648A2BE7}"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rgbClr val="636A6C"/>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DCD6F612-A676-4799-9269-722646849D32}" srcId="{CCE70132-93E1-4B00-9490-7A7A3BFE1A12}" destId="{98F218AA-D3A7-4100-8ACC-753710F036E2}" srcOrd="2" destOrd="0" parTransId="{D4CFD81B-4D14-4C5A-AAE7-9B53AD174EEC}" sibTransId="{D504AF8C-50A8-4415-B0BE-224CD3632FB0}"/>
    <dgm:cxn modelId="{F10B25B3-D5A0-44CC-B6FA-0BFD81BEF757}" type="presOf" srcId="{2ED7F166-DDA1-431C-9BA4-EBB9CD218A55}" destId="{CB107B9F-28C7-497F-BBDE-F8D59BCFBE31}"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56742F81-6B49-4C21-9000-D549D1AC52CB}" type="presOf" srcId="{5DF2B01F-9DB2-4BB1-94A2-976B7ABC946D}" destId="{DEFE579B-D71F-409D-9DBA-213742500E49}" srcOrd="0" destOrd="0" presId="urn:microsoft.com/office/officeart/2005/8/layout/chevron1"/>
    <dgm:cxn modelId="{CC11C3AD-E640-4925-8EA7-480FBA936460}" type="presOf" srcId="{98F218AA-D3A7-4100-8ACC-753710F036E2}" destId="{8425F2D7-5E19-493F-A888-994A82C69E4F}" srcOrd="0" destOrd="0" presId="urn:microsoft.com/office/officeart/2005/8/layout/chevron1"/>
    <dgm:cxn modelId="{7E7F663A-270F-4B3A-9F77-1877772A5E2D}" type="presOf" srcId="{BC1C6552-8F25-465A-AFA3-8E2A448BC5CF}" destId="{B21226DD-D11F-4116-B292-98F40E4B54C9}"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DA403738-A282-4F4A-ADAE-D1B9B12CBFF5}" type="presOf" srcId="{CCE70132-93E1-4B00-9490-7A7A3BFE1A12}" destId="{C912BC50-5897-4B8F-A71E-92559BA7AD32}" srcOrd="0" destOrd="0" presId="urn:microsoft.com/office/officeart/2005/8/layout/chevron1"/>
    <dgm:cxn modelId="{665CA0F6-EC7D-4CF6-B520-E9B664D591EE}" type="presParOf" srcId="{C912BC50-5897-4B8F-A71E-92559BA7AD32}" destId="{B21226DD-D11F-4116-B292-98F40E4B54C9}" srcOrd="0" destOrd="0" presId="urn:microsoft.com/office/officeart/2005/8/layout/chevron1"/>
    <dgm:cxn modelId="{A29C209E-1D32-4230-A411-04FAD7264446}" type="presParOf" srcId="{C912BC50-5897-4B8F-A71E-92559BA7AD32}" destId="{DCD471C5-73BE-46FD-935E-BD5626943E5F}" srcOrd="1" destOrd="0" presId="urn:microsoft.com/office/officeart/2005/8/layout/chevron1"/>
    <dgm:cxn modelId="{72BB8894-2260-4FA7-9CC2-E4B07AC3F366}" type="presParOf" srcId="{C912BC50-5897-4B8F-A71E-92559BA7AD32}" destId="{CB107B9F-28C7-497F-BBDE-F8D59BCFBE31}" srcOrd="2" destOrd="0" presId="urn:microsoft.com/office/officeart/2005/8/layout/chevron1"/>
    <dgm:cxn modelId="{9910AEFF-6997-49A4-863D-450681B2725D}" type="presParOf" srcId="{C912BC50-5897-4B8F-A71E-92559BA7AD32}" destId="{A33DA280-3E95-48F2-BD74-F658D58131D1}" srcOrd="3" destOrd="0" presId="urn:microsoft.com/office/officeart/2005/8/layout/chevron1"/>
    <dgm:cxn modelId="{3726EA4B-13EF-41FE-8DAF-DA9F2D377F6D}" type="presParOf" srcId="{C912BC50-5897-4B8F-A71E-92559BA7AD32}" destId="{8425F2D7-5E19-493F-A888-994A82C69E4F}" srcOrd="4" destOrd="0" presId="urn:microsoft.com/office/officeart/2005/8/layout/chevron1"/>
    <dgm:cxn modelId="{0633CCFB-6963-4BC4-97C7-39A82DA54592}" type="presParOf" srcId="{C912BC50-5897-4B8F-A71E-92559BA7AD32}" destId="{E1C89BA5-2802-4C15-BA1C-D6781F911DA7}" srcOrd="5" destOrd="0" presId="urn:microsoft.com/office/officeart/2005/8/layout/chevron1"/>
    <dgm:cxn modelId="{4808CA8B-FCF1-4EFF-9C71-3CBAE5E8B3DC}"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50B8A553-C684-4BD1-8008-47DC275EF215}" type="presOf" srcId="{CCE70132-93E1-4B00-9490-7A7A3BFE1A12}" destId="{C912BC50-5897-4B8F-A71E-92559BA7AD32}" srcOrd="0" destOrd="0" presId="urn:microsoft.com/office/officeart/2005/8/layout/chevron1"/>
    <dgm:cxn modelId="{8FE8AEDF-9F50-44D2-9999-169973E80CF5}" type="presOf" srcId="{98F218AA-D3A7-4100-8ACC-753710F036E2}" destId="{8425F2D7-5E19-493F-A888-994A82C69E4F}" srcOrd="0" destOrd="0" presId="urn:microsoft.com/office/officeart/2005/8/layout/chevron1"/>
    <dgm:cxn modelId="{72994E60-0100-4F6F-8907-A2083C734AA8}" type="presOf" srcId="{5DF2B01F-9DB2-4BB1-94A2-976B7ABC946D}" destId="{DEFE579B-D71F-409D-9DBA-213742500E4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352DBE91-D94B-4E6D-8887-E06E44DB910A}" srcId="{CCE70132-93E1-4B00-9490-7A7A3BFE1A12}" destId="{5DF2B01F-9DB2-4BB1-94A2-976B7ABC946D}" srcOrd="3" destOrd="0" parTransId="{2EC12B8A-9016-46E8-B3EE-CDD9074309EC}" sibTransId="{9E657AA8-21D9-4E75-B13C-D18111A40067}"/>
    <dgm:cxn modelId="{4825BFAD-CCF8-4D64-ABB9-6D19677F48D3}" type="presOf" srcId="{2ED7F166-DDA1-431C-9BA4-EBB9CD218A55}" destId="{CB107B9F-28C7-497F-BBDE-F8D59BCFBE31}" srcOrd="0" destOrd="0" presId="urn:microsoft.com/office/officeart/2005/8/layout/chevron1"/>
    <dgm:cxn modelId="{1DEA82D4-471C-4042-BF93-B68A69E76615}" srcId="{CCE70132-93E1-4B00-9490-7A7A3BFE1A12}" destId="{BC1C6552-8F25-465A-AFA3-8E2A448BC5CF}" srcOrd="0" destOrd="0" parTransId="{F646C39B-6FD5-493E-93EA-483399D149FB}" sibTransId="{19F71488-CF4F-492F-8A48-DB01D5FFEBEE}"/>
    <dgm:cxn modelId="{51264E0D-1C63-4133-9FD6-045FB21C5AD2}" type="presOf" srcId="{BC1C6552-8F25-465A-AFA3-8E2A448BC5CF}" destId="{B21226DD-D11F-4116-B292-98F40E4B54C9}"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F2A58D24-4DD1-4523-98CD-A1D4F9E17AD3}" type="presParOf" srcId="{C912BC50-5897-4B8F-A71E-92559BA7AD32}" destId="{B21226DD-D11F-4116-B292-98F40E4B54C9}" srcOrd="0" destOrd="0" presId="urn:microsoft.com/office/officeart/2005/8/layout/chevron1"/>
    <dgm:cxn modelId="{541F90A1-C6B6-404E-84D2-F88C1540D16A}" type="presParOf" srcId="{C912BC50-5897-4B8F-A71E-92559BA7AD32}" destId="{DCD471C5-73BE-46FD-935E-BD5626943E5F}" srcOrd="1" destOrd="0" presId="urn:microsoft.com/office/officeart/2005/8/layout/chevron1"/>
    <dgm:cxn modelId="{C56ECA62-E006-4259-B15F-3A426163EF5C}" type="presParOf" srcId="{C912BC50-5897-4B8F-A71E-92559BA7AD32}" destId="{CB107B9F-28C7-497F-BBDE-F8D59BCFBE31}" srcOrd="2" destOrd="0" presId="urn:microsoft.com/office/officeart/2005/8/layout/chevron1"/>
    <dgm:cxn modelId="{7CEE4A2D-99E4-466B-A5BD-73284954DA63}" type="presParOf" srcId="{C912BC50-5897-4B8F-A71E-92559BA7AD32}" destId="{A33DA280-3E95-48F2-BD74-F658D58131D1}" srcOrd="3" destOrd="0" presId="urn:microsoft.com/office/officeart/2005/8/layout/chevron1"/>
    <dgm:cxn modelId="{8CC51670-70AD-488A-BE9B-B2802D8E1DA0}" type="presParOf" srcId="{C912BC50-5897-4B8F-A71E-92559BA7AD32}" destId="{8425F2D7-5E19-493F-A888-994A82C69E4F}" srcOrd="4" destOrd="0" presId="urn:microsoft.com/office/officeart/2005/8/layout/chevron1"/>
    <dgm:cxn modelId="{4B51CC17-16B4-43E7-84A7-8C85BEFA4FA9}" type="presParOf" srcId="{C912BC50-5897-4B8F-A71E-92559BA7AD32}" destId="{E1C89BA5-2802-4C15-BA1C-D6781F911DA7}" srcOrd="5" destOrd="0" presId="urn:microsoft.com/office/officeart/2005/8/layout/chevron1"/>
    <dgm:cxn modelId="{2A66A2F5-7E3E-418F-BEA5-79615A2AFAD7}"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2F3E83E8-A7F6-E04D-8384-01228D832DA5}" type="presOf" srcId="{BC1C6552-8F25-465A-AFA3-8E2A448BC5CF}" destId="{B21226DD-D11F-4116-B292-98F40E4B54C9}" srcOrd="0" destOrd="0" presId="urn:microsoft.com/office/officeart/2005/8/layout/chevron1"/>
    <dgm:cxn modelId="{F58CA765-06D0-4946-8B92-BBED7E424CF6}" type="presOf" srcId="{CCE70132-93E1-4B00-9490-7A7A3BFE1A12}" destId="{C912BC50-5897-4B8F-A71E-92559BA7AD32}"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72EE8618-7C0C-A242-9ACF-60E0D852EECA}" type="presOf" srcId="{2ED7F166-DDA1-431C-9BA4-EBB9CD218A55}" destId="{CB107B9F-28C7-497F-BBDE-F8D59BCFBE31}"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60EC2877-9248-1849-A522-4C61053B6BE0}" type="presOf" srcId="{98F218AA-D3A7-4100-8ACC-753710F036E2}" destId="{8425F2D7-5E19-493F-A888-994A82C69E4F}" srcOrd="0" destOrd="0" presId="urn:microsoft.com/office/officeart/2005/8/layout/chevron1"/>
    <dgm:cxn modelId="{602CF94D-FF9D-45D0-9F3A-1E053F641E66}" srcId="{CCE70132-93E1-4B00-9490-7A7A3BFE1A12}" destId="{2ED7F166-DDA1-431C-9BA4-EBB9CD218A55}" srcOrd="1" destOrd="0" parTransId="{E8550B71-99F5-441E-8B5F-5781C1C1A704}" sibTransId="{8A5FB44C-6454-4735-B453-074DE8128FDB}"/>
    <dgm:cxn modelId="{57AE705E-7103-A344-9461-AA60B7787EB7}" type="presOf" srcId="{5DF2B01F-9DB2-4BB1-94A2-976B7ABC946D}" destId="{DEFE579B-D71F-409D-9DBA-213742500E49}" srcOrd="0" destOrd="0" presId="urn:microsoft.com/office/officeart/2005/8/layout/chevron1"/>
    <dgm:cxn modelId="{348340A8-77BF-5747-A86E-E2E05219B6AD}" type="presParOf" srcId="{C912BC50-5897-4B8F-A71E-92559BA7AD32}" destId="{B21226DD-D11F-4116-B292-98F40E4B54C9}" srcOrd="0" destOrd="0" presId="urn:microsoft.com/office/officeart/2005/8/layout/chevron1"/>
    <dgm:cxn modelId="{DCDBF54D-9589-6148-B8CA-EF138D0AD5A3}" type="presParOf" srcId="{C912BC50-5897-4B8F-A71E-92559BA7AD32}" destId="{DCD471C5-73BE-46FD-935E-BD5626943E5F}" srcOrd="1" destOrd="0" presId="urn:microsoft.com/office/officeart/2005/8/layout/chevron1"/>
    <dgm:cxn modelId="{B4A54FB7-DAC3-3548-BC98-5F50B6FCCD12}" type="presParOf" srcId="{C912BC50-5897-4B8F-A71E-92559BA7AD32}" destId="{CB107B9F-28C7-497F-BBDE-F8D59BCFBE31}" srcOrd="2" destOrd="0" presId="urn:microsoft.com/office/officeart/2005/8/layout/chevron1"/>
    <dgm:cxn modelId="{A3BF913D-78EC-E54D-B18C-1551961FC22D}" type="presParOf" srcId="{C912BC50-5897-4B8F-A71E-92559BA7AD32}" destId="{A33DA280-3E95-48F2-BD74-F658D58131D1}" srcOrd="3" destOrd="0" presId="urn:microsoft.com/office/officeart/2005/8/layout/chevron1"/>
    <dgm:cxn modelId="{DB79555F-4833-674A-8831-7FAE18C33B2B}" type="presParOf" srcId="{C912BC50-5897-4B8F-A71E-92559BA7AD32}" destId="{8425F2D7-5E19-493F-A888-994A82C69E4F}" srcOrd="4" destOrd="0" presId="urn:microsoft.com/office/officeart/2005/8/layout/chevron1"/>
    <dgm:cxn modelId="{4108A4B6-9639-914D-972B-605A4A214E87}" type="presParOf" srcId="{C912BC50-5897-4B8F-A71E-92559BA7AD32}" destId="{E1C89BA5-2802-4C15-BA1C-D6781F911DA7}" srcOrd="5" destOrd="0" presId="urn:microsoft.com/office/officeart/2005/8/layout/chevron1"/>
    <dgm:cxn modelId="{EDD77FBC-3678-D14F-A5F8-46BF076DA167}"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65DD5999-0228-4949-815F-51D724911802}" type="presOf" srcId="{2ED7F166-DDA1-431C-9BA4-EBB9CD218A55}" destId="{CB107B9F-28C7-497F-BBDE-F8D59BCFBE31}" srcOrd="0" destOrd="0" presId="urn:microsoft.com/office/officeart/2005/8/layout/chevron1"/>
    <dgm:cxn modelId="{43283AF9-2EA2-7E4A-9B42-CC42611B58C3}" type="presOf" srcId="{CCE70132-93E1-4B00-9490-7A7A3BFE1A12}" destId="{C912BC50-5897-4B8F-A71E-92559BA7AD32}" srcOrd="0" destOrd="0" presId="urn:microsoft.com/office/officeart/2005/8/layout/chevron1"/>
    <dgm:cxn modelId="{73A6C6CD-21AE-3D4D-B7CB-9EB06EF799BE}" type="presOf" srcId="{5DF2B01F-9DB2-4BB1-94A2-976B7ABC946D}" destId="{DEFE579B-D71F-409D-9DBA-213742500E49}" srcOrd="0" destOrd="0" presId="urn:microsoft.com/office/officeart/2005/8/layout/chevron1"/>
    <dgm:cxn modelId="{90AE6D37-0B88-9B48-9202-21AD14E5BB4F}" type="presOf" srcId="{98F218AA-D3A7-4100-8ACC-753710F036E2}" destId="{8425F2D7-5E19-493F-A888-994A82C69E4F}"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AC7B13CE-0A62-BF4C-803E-46E356FFD942}" type="presOf" srcId="{BC1C6552-8F25-465A-AFA3-8E2A448BC5CF}" destId="{B21226DD-D11F-4116-B292-98F40E4B54C9}"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3E3D876A-2DB1-D142-AD16-E90BD505D391}" type="presParOf" srcId="{C912BC50-5897-4B8F-A71E-92559BA7AD32}" destId="{B21226DD-D11F-4116-B292-98F40E4B54C9}" srcOrd="0" destOrd="0" presId="urn:microsoft.com/office/officeart/2005/8/layout/chevron1"/>
    <dgm:cxn modelId="{1F48F86B-844C-E943-96DE-5A726B40E9B3}" type="presParOf" srcId="{C912BC50-5897-4B8F-A71E-92559BA7AD32}" destId="{DCD471C5-73BE-46FD-935E-BD5626943E5F}" srcOrd="1" destOrd="0" presId="urn:microsoft.com/office/officeart/2005/8/layout/chevron1"/>
    <dgm:cxn modelId="{81952DB3-0C72-3C43-8B34-DD31F2E5861C}" type="presParOf" srcId="{C912BC50-5897-4B8F-A71E-92559BA7AD32}" destId="{CB107B9F-28C7-497F-BBDE-F8D59BCFBE31}" srcOrd="2" destOrd="0" presId="urn:microsoft.com/office/officeart/2005/8/layout/chevron1"/>
    <dgm:cxn modelId="{1BA01E78-A5F9-D543-9B6D-9DFF3633DC17}" type="presParOf" srcId="{C912BC50-5897-4B8F-A71E-92559BA7AD32}" destId="{A33DA280-3E95-48F2-BD74-F658D58131D1}" srcOrd="3" destOrd="0" presId="urn:microsoft.com/office/officeart/2005/8/layout/chevron1"/>
    <dgm:cxn modelId="{9BDA77FD-51E2-BB4F-A3C1-D8EC39953BF2}" type="presParOf" srcId="{C912BC50-5897-4B8F-A71E-92559BA7AD32}" destId="{8425F2D7-5E19-493F-A888-994A82C69E4F}" srcOrd="4" destOrd="0" presId="urn:microsoft.com/office/officeart/2005/8/layout/chevron1"/>
    <dgm:cxn modelId="{793D1A55-4377-154C-BE7D-E410AC2C9F0F}" type="presParOf" srcId="{C912BC50-5897-4B8F-A71E-92559BA7AD32}" destId="{E1C89BA5-2802-4C15-BA1C-D6781F911DA7}" srcOrd="5" destOrd="0" presId="urn:microsoft.com/office/officeart/2005/8/layout/chevron1"/>
    <dgm:cxn modelId="{66960A60-42A1-594B-A502-F6E94ED0936A}"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chemeClr val="accent1"/>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Manufacturing</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E4E92769-7E98-604E-859E-254966CDCD24}" type="presOf" srcId="{2ED7F166-DDA1-431C-9BA4-EBB9CD218A55}" destId="{CB107B9F-28C7-497F-BBDE-F8D59BCFBE31}" srcOrd="0" destOrd="0" presId="urn:microsoft.com/office/officeart/2005/8/layout/chevron1"/>
    <dgm:cxn modelId="{BE9A9263-B61E-474A-8FDB-C777EC0DAF8F}" type="presOf" srcId="{98F218AA-D3A7-4100-8ACC-753710F036E2}" destId="{8425F2D7-5E19-493F-A888-994A82C69E4F}" srcOrd="0" destOrd="0" presId="urn:microsoft.com/office/officeart/2005/8/layout/chevron1"/>
    <dgm:cxn modelId="{7F54CCB8-08AE-2D40-908D-390747B9C800}" type="presOf" srcId="{CCE70132-93E1-4B00-9490-7A7A3BFE1A12}" destId="{C912BC50-5897-4B8F-A71E-92559BA7AD32}" srcOrd="0" destOrd="0" presId="urn:microsoft.com/office/officeart/2005/8/layout/chevron1"/>
    <dgm:cxn modelId="{65F8FE2E-F81E-0D45-9271-170FB1A0F983}" type="presOf" srcId="{5DF2B01F-9DB2-4BB1-94A2-976B7ABC946D}" destId="{DEFE579B-D71F-409D-9DBA-213742500E4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DD19A20B-FC45-3E45-9BC2-C0B955356B6F}" type="presOf" srcId="{BC1C6552-8F25-465A-AFA3-8E2A448BC5CF}" destId="{B21226DD-D11F-4116-B292-98F40E4B54C9}"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203BEAD8-7AC5-5242-A320-EC6729F93E74}" type="presParOf" srcId="{C912BC50-5897-4B8F-A71E-92559BA7AD32}" destId="{B21226DD-D11F-4116-B292-98F40E4B54C9}" srcOrd="0" destOrd="0" presId="urn:microsoft.com/office/officeart/2005/8/layout/chevron1"/>
    <dgm:cxn modelId="{BF0F6CCE-17E5-F64E-A447-3A34AAC2CD61}" type="presParOf" srcId="{C912BC50-5897-4B8F-A71E-92559BA7AD32}" destId="{DCD471C5-73BE-46FD-935E-BD5626943E5F}" srcOrd="1" destOrd="0" presId="urn:microsoft.com/office/officeart/2005/8/layout/chevron1"/>
    <dgm:cxn modelId="{E9BC39F8-9CDF-664C-AF1B-138E1F1412C9}" type="presParOf" srcId="{C912BC50-5897-4B8F-A71E-92559BA7AD32}" destId="{CB107B9F-28C7-497F-BBDE-F8D59BCFBE31}" srcOrd="2" destOrd="0" presId="urn:microsoft.com/office/officeart/2005/8/layout/chevron1"/>
    <dgm:cxn modelId="{D018D390-EC6D-304D-B3F3-FB6D83140B90}" type="presParOf" srcId="{C912BC50-5897-4B8F-A71E-92559BA7AD32}" destId="{A33DA280-3E95-48F2-BD74-F658D58131D1}" srcOrd="3" destOrd="0" presId="urn:microsoft.com/office/officeart/2005/8/layout/chevron1"/>
    <dgm:cxn modelId="{B2A72C2D-849B-5D4B-9C7E-83EA13211C2C}" type="presParOf" srcId="{C912BC50-5897-4B8F-A71E-92559BA7AD32}" destId="{8425F2D7-5E19-493F-A888-994A82C69E4F}" srcOrd="4" destOrd="0" presId="urn:microsoft.com/office/officeart/2005/8/layout/chevron1"/>
    <dgm:cxn modelId="{2C9D09DA-620B-CA44-A246-9E931E9A7765}" type="presParOf" srcId="{C912BC50-5897-4B8F-A71E-92559BA7AD32}" destId="{E1C89BA5-2802-4C15-BA1C-D6781F911DA7}" srcOrd="5" destOrd="0" presId="urn:microsoft.com/office/officeart/2005/8/layout/chevron1"/>
    <dgm:cxn modelId="{3BE86450-F19F-8C41-B423-D62CE3976EBB}"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chemeClr val="accent1"/>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Manufacturing</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A0509362-6F8E-472A-8892-B2FA2AEC6461}" type="presOf" srcId="{BC1C6552-8F25-465A-AFA3-8E2A448BC5CF}" destId="{B21226DD-D11F-4116-B292-98F40E4B54C9}" srcOrd="0" destOrd="0" presId="urn:microsoft.com/office/officeart/2005/8/layout/chevron1"/>
    <dgm:cxn modelId="{D246F1D2-947D-4137-8F20-18A98BDA444C}" type="presOf" srcId="{2ED7F166-DDA1-431C-9BA4-EBB9CD218A55}" destId="{CB107B9F-28C7-497F-BBDE-F8D59BCFBE31}" srcOrd="0" destOrd="0" presId="urn:microsoft.com/office/officeart/2005/8/layout/chevron1"/>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90A43923-F85B-44C7-BAE7-30AF4EA7EFED}" type="presOf" srcId="{98F218AA-D3A7-4100-8ACC-753710F036E2}" destId="{8425F2D7-5E19-493F-A888-994A82C69E4F}" srcOrd="0" destOrd="0" presId="urn:microsoft.com/office/officeart/2005/8/layout/chevron1"/>
    <dgm:cxn modelId="{E18E4AF6-C8EE-4B50-BC40-6F5FA8DFE758}" type="presOf" srcId="{5DF2B01F-9DB2-4BB1-94A2-976B7ABC946D}" destId="{DEFE579B-D71F-409D-9DBA-213742500E49}"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DCD6F612-A676-4799-9269-722646849D32}" srcId="{CCE70132-93E1-4B00-9490-7A7A3BFE1A12}" destId="{98F218AA-D3A7-4100-8ACC-753710F036E2}" srcOrd="2" destOrd="0" parTransId="{D4CFD81B-4D14-4C5A-AAE7-9B53AD174EEC}" sibTransId="{D504AF8C-50A8-4415-B0BE-224CD3632FB0}"/>
    <dgm:cxn modelId="{86020EE7-5A6D-45A8-9173-C2914AF91DF8}" type="presOf" srcId="{CCE70132-93E1-4B00-9490-7A7A3BFE1A12}" destId="{C912BC50-5897-4B8F-A71E-92559BA7AD32}" srcOrd="0" destOrd="0" presId="urn:microsoft.com/office/officeart/2005/8/layout/chevron1"/>
    <dgm:cxn modelId="{939C534D-1A3A-4B05-B9B9-3B983FB1C7F2}" type="presParOf" srcId="{C912BC50-5897-4B8F-A71E-92559BA7AD32}" destId="{B21226DD-D11F-4116-B292-98F40E4B54C9}" srcOrd="0" destOrd="0" presId="urn:microsoft.com/office/officeart/2005/8/layout/chevron1"/>
    <dgm:cxn modelId="{892F5B4F-FCB9-4C52-99D8-FACCEACBD7D6}" type="presParOf" srcId="{C912BC50-5897-4B8F-A71E-92559BA7AD32}" destId="{DCD471C5-73BE-46FD-935E-BD5626943E5F}" srcOrd="1" destOrd="0" presId="urn:microsoft.com/office/officeart/2005/8/layout/chevron1"/>
    <dgm:cxn modelId="{980B1265-16B5-4558-B88D-AF913B81FD23}" type="presParOf" srcId="{C912BC50-5897-4B8F-A71E-92559BA7AD32}" destId="{CB107B9F-28C7-497F-BBDE-F8D59BCFBE31}" srcOrd="2" destOrd="0" presId="urn:microsoft.com/office/officeart/2005/8/layout/chevron1"/>
    <dgm:cxn modelId="{CD7BEF03-8971-422D-9C82-EDB3C5016F30}" type="presParOf" srcId="{C912BC50-5897-4B8F-A71E-92559BA7AD32}" destId="{A33DA280-3E95-48F2-BD74-F658D58131D1}" srcOrd="3" destOrd="0" presId="urn:microsoft.com/office/officeart/2005/8/layout/chevron1"/>
    <dgm:cxn modelId="{5B73DDDD-3354-4EC6-9302-5165C77D6336}" type="presParOf" srcId="{C912BC50-5897-4B8F-A71E-92559BA7AD32}" destId="{8425F2D7-5E19-493F-A888-994A82C69E4F}" srcOrd="4" destOrd="0" presId="urn:microsoft.com/office/officeart/2005/8/layout/chevron1"/>
    <dgm:cxn modelId="{F2DC5C52-E14A-4C0F-9E22-54BA504AADA1}" type="presParOf" srcId="{C912BC50-5897-4B8F-A71E-92559BA7AD32}" destId="{E1C89BA5-2802-4C15-BA1C-D6781F911DA7}" srcOrd="5" destOrd="0" presId="urn:microsoft.com/office/officeart/2005/8/layout/chevron1"/>
    <dgm:cxn modelId="{EECE89BE-130F-4364-955F-9765552011B2}"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tyle>
          <a:lnRef idx="2">
            <a:schemeClr val="accent1">
              <a:shade val="50000"/>
            </a:schemeClr>
          </a:lnRef>
          <a:fillRef idx="1">
            <a:schemeClr val="accent1"/>
          </a:fillRef>
          <a:effectRef idx="0">
            <a:schemeClr val="accent1"/>
          </a:effectRef>
          <a:fontRef idx="minor">
            <a:schemeClr val="lt1"/>
          </a:fontRef>
        </dgm:style>
      </dgm:prSet>
      <dgm:spPr>
        <a:ln>
          <a:solidFill>
            <a:srgbClr val="000000"/>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7B2EE727-979E-9C4F-828E-34677195478C}" type="presOf" srcId="{BC1C6552-8F25-465A-AFA3-8E2A448BC5CF}" destId="{B21226DD-D11F-4116-B292-98F40E4B54C9}" srcOrd="0" destOrd="0" presId="urn:microsoft.com/office/officeart/2005/8/layout/chevron1"/>
    <dgm:cxn modelId="{421EBE81-7BAD-0148-A297-BF10BAED7266}" type="presOf" srcId="{98F218AA-D3A7-4100-8ACC-753710F036E2}" destId="{8425F2D7-5E19-493F-A888-994A82C69E4F}" srcOrd="0" destOrd="0" presId="urn:microsoft.com/office/officeart/2005/8/layout/chevron1"/>
    <dgm:cxn modelId="{1ACE3282-E587-6443-83C7-38075562D96A}" type="presOf" srcId="{5DF2B01F-9DB2-4BB1-94A2-976B7ABC946D}" destId="{DEFE579B-D71F-409D-9DBA-213742500E49}" srcOrd="0" destOrd="0" presId="urn:microsoft.com/office/officeart/2005/8/layout/chevron1"/>
    <dgm:cxn modelId="{DCD6F612-A676-4799-9269-722646849D32}" srcId="{CCE70132-93E1-4B00-9490-7A7A3BFE1A12}" destId="{98F218AA-D3A7-4100-8ACC-753710F036E2}" srcOrd="2" destOrd="0" parTransId="{D4CFD81B-4D14-4C5A-AAE7-9B53AD174EEC}" sibTransId="{D504AF8C-50A8-4415-B0BE-224CD3632FB0}"/>
    <dgm:cxn modelId="{27210454-1C91-3842-95B1-C56F0740CCD3}" type="presOf" srcId="{2ED7F166-DDA1-431C-9BA4-EBB9CD218A55}" destId="{CB107B9F-28C7-497F-BBDE-F8D59BCFBE31}" srcOrd="0" destOrd="0" presId="urn:microsoft.com/office/officeart/2005/8/layout/chevron1"/>
    <dgm:cxn modelId="{46EFD7F1-833B-B742-952D-96A8AFD5A27C}" type="presOf" srcId="{CCE70132-93E1-4B00-9490-7A7A3BFE1A12}" destId="{C912BC50-5897-4B8F-A71E-92559BA7AD32}"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86992A8C-6690-0947-92AB-F1733766A4B8}" type="presParOf" srcId="{C912BC50-5897-4B8F-A71E-92559BA7AD32}" destId="{B21226DD-D11F-4116-B292-98F40E4B54C9}" srcOrd="0" destOrd="0" presId="urn:microsoft.com/office/officeart/2005/8/layout/chevron1"/>
    <dgm:cxn modelId="{2CD83E3B-CE67-3140-AF15-F473BEF6B3B6}" type="presParOf" srcId="{C912BC50-5897-4B8F-A71E-92559BA7AD32}" destId="{DCD471C5-73BE-46FD-935E-BD5626943E5F}" srcOrd="1" destOrd="0" presId="urn:microsoft.com/office/officeart/2005/8/layout/chevron1"/>
    <dgm:cxn modelId="{36F2B67D-C308-8144-B2F2-7407FEBBA5F8}" type="presParOf" srcId="{C912BC50-5897-4B8F-A71E-92559BA7AD32}" destId="{CB107B9F-28C7-497F-BBDE-F8D59BCFBE31}" srcOrd="2" destOrd="0" presId="urn:microsoft.com/office/officeart/2005/8/layout/chevron1"/>
    <dgm:cxn modelId="{C50995A7-194C-ED4B-B64B-B387C74D91C3}" type="presParOf" srcId="{C912BC50-5897-4B8F-A71E-92559BA7AD32}" destId="{A33DA280-3E95-48F2-BD74-F658D58131D1}" srcOrd="3" destOrd="0" presId="urn:microsoft.com/office/officeart/2005/8/layout/chevron1"/>
    <dgm:cxn modelId="{04840CEC-77EF-5248-A7B7-D86DE6DFD563}" type="presParOf" srcId="{C912BC50-5897-4B8F-A71E-92559BA7AD32}" destId="{8425F2D7-5E19-493F-A888-994A82C69E4F}" srcOrd="4" destOrd="0" presId="urn:microsoft.com/office/officeart/2005/8/layout/chevron1"/>
    <dgm:cxn modelId="{DA4F3BE6-A4F4-4D4B-BAD9-C5A5DA67041D}" type="presParOf" srcId="{C912BC50-5897-4B8F-A71E-92559BA7AD32}" destId="{E1C89BA5-2802-4C15-BA1C-D6781F911DA7}" srcOrd="5" destOrd="0" presId="urn:microsoft.com/office/officeart/2005/8/layout/chevron1"/>
    <dgm:cxn modelId="{84AAFE81-3F01-6747-8B12-ACFB9E951ABC}"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E70132-93E1-4B00-9490-7A7A3BFE1A12}" type="doc">
      <dgm:prSet loTypeId="urn:microsoft.com/office/officeart/2005/8/layout/chevron1" loCatId="process" qsTypeId="urn:microsoft.com/office/officeart/2005/8/quickstyle/simple1" qsCatId="simple" csTypeId="urn:microsoft.com/office/officeart/2005/8/colors/accent1_2" csCatId="accent1" phldr="1"/>
      <dgm:spPr/>
    </dgm:pt>
    <dgm:pt modelId="{BC1C6552-8F25-465A-AFA3-8E2A448BC5CF}">
      <dgm:prSet phldrT="[Text]" custT="1"/>
      <dgm:spPr>
        <a:solidFill>
          <a:schemeClr val="accent1"/>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Overview</a:t>
          </a:r>
          <a:endParaRPr lang="en-US" sz="1400" dirty="0">
            <a:latin typeface="Arial" panose="020B0604020202020204" pitchFamily="34" charset="0"/>
            <a:cs typeface="Arial" panose="020B0604020202020204" pitchFamily="34" charset="0"/>
          </a:endParaRPr>
        </a:p>
      </dgm:t>
    </dgm:pt>
    <dgm:pt modelId="{F646C39B-6FD5-493E-93EA-483399D149FB}" type="par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19F71488-CF4F-492F-8A48-DB01D5FFEBEE}" type="sibTrans" cxnId="{1DEA82D4-471C-4042-BF93-B68A69E76615}">
      <dgm:prSet/>
      <dgm:spPr/>
      <dgm:t>
        <a:bodyPr/>
        <a:lstStyle/>
        <a:p>
          <a:endParaRPr lang="en-US" sz="1400">
            <a:latin typeface="Arial" panose="020B0604020202020204" pitchFamily="34" charset="0"/>
            <a:cs typeface="Arial" panose="020B0604020202020204" pitchFamily="34" charset="0"/>
          </a:endParaRPr>
        </a:p>
      </dgm:t>
    </dgm:pt>
    <dgm:pt modelId="{98F218AA-D3A7-4100-8ACC-753710F036E2}">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Test Readiness</a:t>
          </a:r>
          <a:endParaRPr lang="en-US" sz="1400" dirty="0">
            <a:latin typeface="Arial" panose="020B0604020202020204" pitchFamily="34" charset="0"/>
            <a:cs typeface="Arial" panose="020B0604020202020204" pitchFamily="34" charset="0"/>
          </a:endParaRPr>
        </a:p>
      </dgm:t>
    </dgm:pt>
    <dgm:pt modelId="{D4CFD81B-4D14-4C5A-AAE7-9B53AD174EEC}" type="par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D504AF8C-50A8-4415-B0BE-224CD3632FB0}" type="sibTrans" cxnId="{DCD6F612-A676-4799-9269-722646849D32}">
      <dgm:prSet/>
      <dgm:spPr/>
      <dgm:t>
        <a:bodyPr/>
        <a:lstStyle/>
        <a:p>
          <a:endParaRPr lang="en-US" sz="1400">
            <a:latin typeface="Arial" panose="020B0604020202020204" pitchFamily="34" charset="0"/>
            <a:cs typeface="Arial" panose="020B0604020202020204" pitchFamily="34" charset="0"/>
          </a:endParaRPr>
        </a:p>
      </dgm:t>
    </dgm:pt>
    <dgm:pt modelId="{5DF2B01F-9DB2-4BB1-94A2-976B7ABC946D}">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Budget</a:t>
          </a:r>
          <a:endParaRPr lang="en-US" sz="1400" dirty="0">
            <a:latin typeface="Arial" panose="020B0604020202020204" pitchFamily="34" charset="0"/>
            <a:cs typeface="Arial" panose="020B0604020202020204" pitchFamily="34" charset="0"/>
          </a:endParaRPr>
        </a:p>
      </dgm:t>
    </dgm:pt>
    <dgm:pt modelId="{2EC12B8A-9016-46E8-B3EE-CDD9074309EC}" type="par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9E657AA8-21D9-4E75-B13C-D18111A40067}" type="sibTrans" cxnId="{352DBE91-D94B-4E6D-8887-E06E44DB910A}">
      <dgm:prSet/>
      <dgm:spPr/>
      <dgm:t>
        <a:bodyPr/>
        <a:lstStyle/>
        <a:p>
          <a:endParaRPr lang="en-US" sz="1400">
            <a:latin typeface="Arial" panose="020B0604020202020204" pitchFamily="34" charset="0"/>
            <a:cs typeface="Arial" panose="020B0604020202020204" pitchFamily="34" charset="0"/>
          </a:endParaRPr>
        </a:p>
      </dgm:t>
    </dgm:pt>
    <dgm:pt modelId="{2ED7F166-DDA1-431C-9BA4-EBB9CD218A55}">
      <dgm:prSet phldrT="[Text]" custT="1"/>
      <dgm:spPr>
        <a:solidFill>
          <a:schemeClr val="bg2">
            <a:lumMod val="50000"/>
          </a:schemeClr>
        </a:solidFill>
        <a:ln>
          <a:solidFill>
            <a:schemeClr val="tx1"/>
          </a:solidFill>
        </a:ln>
      </dgm:spPr>
      <dgm:t>
        <a:bodyPr/>
        <a:lstStyle/>
        <a:p>
          <a:r>
            <a:rPr lang="en-US" sz="1400" dirty="0" smtClean="0">
              <a:latin typeface="Arial" panose="020B0604020202020204" pitchFamily="34" charset="0"/>
              <a:cs typeface="Arial" panose="020B0604020202020204" pitchFamily="34" charset="0"/>
            </a:rPr>
            <a:t>Schedule</a:t>
          </a:r>
          <a:endParaRPr lang="en-US" sz="1400" dirty="0">
            <a:latin typeface="Arial" panose="020B0604020202020204" pitchFamily="34" charset="0"/>
            <a:cs typeface="Arial" panose="020B0604020202020204" pitchFamily="34" charset="0"/>
          </a:endParaRPr>
        </a:p>
      </dgm:t>
    </dgm:pt>
    <dgm:pt modelId="{E8550B71-99F5-441E-8B5F-5781C1C1A704}" type="par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8A5FB44C-6454-4735-B453-074DE8128FDB}" type="sibTrans" cxnId="{602CF94D-FF9D-45D0-9F3A-1E053F641E66}">
      <dgm:prSet/>
      <dgm:spPr/>
      <dgm:t>
        <a:bodyPr/>
        <a:lstStyle/>
        <a:p>
          <a:endParaRPr lang="en-US" sz="1400">
            <a:latin typeface="Arial" panose="020B0604020202020204" pitchFamily="34" charset="0"/>
            <a:cs typeface="Arial" panose="020B0604020202020204" pitchFamily="34" charset="0"/>
          </a:endParaRPr>
        </a:p>
      </dgm:t>
    </dgm:pt>
    <dgm:pt modelId="{C912BC50-5897-4B8F-A71E-92559BA7AD32}" type="pres">
      <dgm:prSet presAssocID="{CCE70132-93E1-4B00-9490-7A7A3BFE1A12}" presName="Name0" presStyleCnt="0">
        <dgm:presLayoutVars>
          <dgm:dir/>
          <dgm:animLvl val="lvl"/>
          <dgm:resizeHandles val="exact"/>
        </dgm:presLayoutVars>
      </dgm:prSet>
      <dgm:spPr/>
    </dgm:pt>
    <dgm:pt modelId="{B21226DD-D11F-4116-B292-98F40E4B54C9}" type="pres">
      <dgm:prSet presAssocID="{BC1C6552-8F25-465A-AFA3-8E2A448BC5CF}" presName="parTxOnly" presStyleLbl="node1" presStyleIdx="0" presStyleCnt="4" custScaleY="61181">
        <dgm:presLayoutVars>
          <dgm:chMax val="0"/>
          <dgm:chPref val="0"/>
          <dgm:bulletEnabled val="1"/>
        </dgm:presLayoutVars>
      </dgm:prSet>
      <dgm:spPr/>
      <dgm:t>
        <a:bodyPr/>
        <a:lstStyle/>
        <a:p>
          <a:endParaRPr lang="en-US"/>
        </a:p>
      </dgm:t>
    </dgm:pt>
    <dgm:pt modelId="{DCD471C5-73BE-46FD-935E-BD5626943E5F}" type="pres">
      <dgm:prSet presAssocID="{19F71488-CF4F-492F-8A48-DB01D5FFEBEE}" presName="parTxOnlySpace" presStyleCnt="0"/>
      <dgm:spPr/>
    </dgm:pt>
    <dgm:pt modelId="{CB107B9F-28C7-497F-BBDE-F8D59BCFBE31}" type="pres">
      <dgm:prSet presAssocID="{2ED7F166-DDA1-431C-9BA4-EBB9CD218A55}" presName="parTxOnly" presStyleLbl="node1" presStyleIdx="1" presStyleCnt="4" custScaleY="61181">
        <dgm:presLayoutVars>
          <dgm:chMax val="0"/>
          <dgm:chPref val="0"/>
          <dgm:bulletEnabled val="1"/>
        </dgm:presLayoutVars>
      </dgm:prSet>
      <dgm:spPr/>
      <dgm:t>
        <a:bodyPr/>
        <a:lstStyle/>
        <a:p>
          <a:endParaRPr lang="en-US"/>
        </a:p>
      </dgm:t>
    </dgm:pt>
    <dgm:pt modelId="{A33DA280-3E95-48F2-BD74-F658D58131D1}" type="pres">
      <dgm:prSet presAssocID="{8A5FB44C-6454-4735-B453-074DE8128FDB}" presName="parTxOnlySpace" presStyleCnt="0"/>
      <dgm:spPr/>
    </dgm:pt>
    <dgm:pt modelId="{8425F2D7-5E19-493F-A888-994A82C69E4F}" type="pres">
      <dgm:prSet presAssocID="{98F218AA-D3A7-4100-8ACC-753710F036E2}" presName="parTxOnly" presStyleLbl="node1" presStyleIdx="2" presStyleCnt="4" custScaleY="61181">
        <dgm:presLayoutVars>
          <dgm:chMax val="0"/>
          <dgm:chPref val="0"/>
          <dgm:bulletEnabled val="1"/>
        </dgm:presLayoutVars>
      </dgm:prSet>
      <dgm:spPr/>
      <dgm:t>
        <a:bodyPr/>
        <a:lstStyle/>
        <a:p>
          <a:endParaRPr lang="en-US"/>
        </a:p>
      </dgm:t>
    </dgm:pt>
    <dgm:pt modelId="{E1C89BA5-2802-4C15-BA1C-D6781F911DA7}" type="pres">
      <dgm:prSet presAssocID="{D504AF8C-50A8-4415-B0BE-224CD3632FB0}" presName="parTxOnlySpace" presStyleCnt="0"/>
      <dgm:spPr/>
    </dgm:pt>
    <dgm:pt modelId="{DEFE579B-D71F-409D-9DBA-213742500E49}" type="pres">
      <dgm:prSet presAssocID="{5DF2B01F-9DB2-4BB1-94A2-976B7ABC946D}" presName="parTxOnly" presStyleLbl="node1" presStyleIdx="3" presStyleCnt="4" custScaleY="61181">
        <dgm:presLayoutVars>
          <dgm:chMax val="0"/>
          <dgm:chPref val="0"/>
          <dgm:bulletEnabled val="1"/>
        </dgm:presLayoutVars>
      </dgm:prSet>
      <dgm:spPr/>
      <dgm:t>
        <a:bodyPr/>
        <a:lstStyle/>
        <a:p>
          <a:endParaRPr lang="en-US"/>
        </a:p>
      </dgm:t>
    </dgm:pt>
  </dgm:ptLst>
  <dgm:cxnLst>
    <dgm:cxn modelId="{E5AE4BD3-CD85-124A-9D97-5830DB661436}" type="presOf" srcId="{5DF2B01F-9DB2-4BB1-94A2-976B7ABC946D}" destId="{DEFE579B-D71F-409D-9DBA-213742500E49}" srcOrd="0" destOrd="0" presId="urn:microsoft.com/office/officeart/2005/8/layout/chevron1"/>
    <dgm:cxn modelId="{9F42D05B-A342-C041-9DED-067D536CB9DB}" type="presOf" srcId="{98F218AA-D3A7-4100-8ACC-753710F036E2}" destId="{8425F2D7-5E19-493F-A888-994A82C69E4F}" srcOrd="0" destOrd="0" presId="urn:microsoft.com/office/officeart/2005/8/layout/chevron1"/>
    <dgm:cxn modelId="{1DEA82D4-471C-4042-BF93-B68A69E76615}" srcId="{CCE70132-93E1-4B00-9490-7A7A3BFE1A12}" destId="{BC1C6552-8F25-465A-AFA3-8E2A448BC5CF}" srcOrd="0" destOrd="0" parTransId="{F646C39B-6FD5-493E-93EA-483399D149FB}" sibTransId="{19F71488-CF4F-492F-8A48-DB01D5FFEBEE}"/>
    <dgm:cxn modelId="{602CF94D-FF9D-45D0-9F3A-1E053F641E66}" srcId="{CCE70132-93E1-4B00-9490-7A7A3BFE1A12}" destId="{2ED7F166-DDA1-431C-9BA4-EBB9CD218A55}" srcOrd="1" destOrd="0" parTransId="{E8550B71-99F5-441E-8B5F-5781C1C1A704}" sibTransId="{8A5FB44C-6454-4735-B453-074DE8128FDB}"/>
    <dgm:cxn modelId="{25870283-9689-AB43-9E93-BBEA49903451}" type="presOf" srcId="{2ED7F166-DDA1-431C-9BA4-EBB9CD218A55}" destId="{CB107B9F-28C7-497F-BBDE-F8D59BCFBE31}" srcOrd="0" destOrd="0" presId="urn:microsoft.com/office/officeart/2005/8/layout/chevron1"/>
    <dgm:cxn modelId="{12DD0B03-9B5F-1249-AF72-259B3F414BCC}" type="presOf" srcId="{CCE70132-93E1-4B00-9490-7A7A3BFE1A12}" destId="{C912BC50-5897-4B8F-A71E-92559BA7AD32}" srcOrd="0" destOrd="0" presId="urn:microsoft.com/office/officeart/2005/8/layout/chevron1"/>
    <dgm:cxn modelId="{43D4602A-DC6A-FA4F-9256-3323E5699A94}" type="presOf" srcId="{BC1C6552-8F25-465A-AFA3-8E2A448BC5CF}" destId="{B21226DD-D11F-4116-B292-98F40E4B54C9}" srcOrd="0" destOrd="0" presId="urn:microsoft.com/office/officeart/2005/8/layout/chevron1"/>
    <dgm:cxn modelId="{352DBE91-D94B-4E6D-8887-E06E44DB910A}" srcId="{CCE70132-93E1-4B00-9490-7A7A3BFE1A12}" destId="{5DF2B01F-9DB2-4BB1-94A2-976B7ABC946D}" srcOrd="3" destOrd="0" parTransId="{2EC12B8A-9016-46E8-B3EE-CDD9074309EC}" sibTransId="{9E657AA8-21D9-4E75-B13C-D18111A40067}"/>
    <dgm:cxn modelId="{DCD6F612-A676-4799-9269-722646849D32}" srcId="{CCE70132-93E1-4B00-9490-7A7A3BFE1A12}" destId="{98F218AA-D3A7-4100-8ACC-753710F036E2}" srcOrd="2" destOrd="0" parTransId="{D4CFD81B-4D14-4C5A-AAE7-9B53AD174EEC}" sibTransId="{D504AF8C-50A8-4415-B0BE-224CD3632FB0}"/>
    <dgm:cxn modelId="{BA2651E8-4F63-1345-AAAA-F39554E80BAC}" type="presParOf" srcId="{C912BC50-5897-4B8F-A71E-92559BA7AD32}" destId="{B21226DD-D11F-4116-B292-98F40E4B54C9}" srcOrd="0" destOrd="0" presId="urn:microsoft.com/office/officeart/2005/8/layout/chevron1"/>
    <dgm:cxn modelId="{4573EF1F-AD5E-2F45-B609-C58CC0C53E9F}" type="presParOf" srcId="{C912BC50-5897-4B8F-A71E-92559BA7AD32}" destId="{DCD471C5-73BE-46FD-935E-BD5626943E5F}" srcOrd="1" destOrd="0" presId="urn:microsoft.com/office/officeart/2005/8/layout/chevron1"/>
    <dgm:cxn modelId="{3F029C41-D10E-694D-909D-E4BF0B2C233A}" type="presParOf" srcId="{C912BC50-5897-4B8F-A71E-92559BA7AD32}" destId="{CB107B9F-28C7-497F-BBDE-F8D59BCFBE31}" srcOrd="2" destOrd="0" presId="urn:microsoft.com/office/officeart/2005/8/layout/chevron1"/>
    <dgm:cxn modelId="{C0E0F286-438F-9442-8393-0D8CE983C67D}" type="presParOf" srcId="{C912BC50-5897-4B8F-A71E-92559BA7AD32}" destId="{A33DA280-3E95-48F2-BD74-F658D58131D1}" srcOrd="3" destOrd="0" presId="urn:microsoft.com/office/officeart/2005/8/layout/chevron1"/>
    <dgm:cxn modelId="{AB9A2A91-562F-9D48-BDA2-FC2CB840D8D0}" type="presParOf" srcId="{C912BC50-5897-4B8F-A71E-92559BA7AD32}" destId="{8425F2D7-5E19-493F-A888-994A82C69E4F}" srcOrd="4" destOrd="0" presId="urn:microsoft.com/office/officeart/2005/8/layout/chevron1"/>
    <dgm:cxn modelId="{A77D6B11-16C6-F247-BA7F-A4042760174B}" type="presParOf" srcId="{C912BC50-5897-4B8F-A71E-92559BA7AD32}" destId="{E1C89BA5-2802-4C15-BA1C-D6781F911DA7}" srcOrd="5" destOrd="0" presId="urn:microsoft.com/office/officeart/2005/8/layout/chevron1"/>
    <dgm:cxn modelId="{325658EA-5240-244B-9C53-85483CEEA37B}" type="presParOf" srcId="{C912BC50-5897-4B8F-A71E-92559BA7AD32}" destId="{DEFE579B-D71F-409D-9DBA-213742500E49}" srcOrd="6"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26DD-D11F-4116-B292-98F40E4B54C9}">
      <dsp:nvSpPr>
        <dsp:cNvPr id="0" name=""/>
        <dsp:cNvSpPr/>
      </dsp:nvSpPr>
      <dsp:spPr>
        <a:xfrm>
          <a:off x="3770" y="0"/>
          <a:ext cx="2194718" cy="367846"/>
        </a:xfrm>
        <a:prstGeom prst="chevron">
          <a:avLst/>
        </a:prstGeom>
        <a:solidFill>
          <a:schemeClr val="accent1"/>
        </a:solidFill>
        <a:ln w="15875" cap="rnd"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Overview</a:t>
          </a:r>
          <a:endParaRPr lang="en-US" sz="1400" kern="1200" dirty="0">
            <a:latin typeface="Arial" panose="020B0604020202020204" pitchFamily="34" charset="0"/>
            <a:cs typeface="Arial" panose="020B0604020202020204" pitchFamily="34" charset="0"/>
          </a:endParaRPr>
        </a:p>
      </dsp:txBody>
      <dsp:txXfrm>
        <a:off x="187693" y="0"/>
        <a:ext cx="1826872" cy="367846"/>
      </dsp:txXfrm>
    </dsp:sp>
    <dsp:sp modelId="{CB107B9F-28C7-497F-BBDE-F8D59BCFBE31}">
      <dsp:nvSpPr>
        <dsp:cNvPr id="0" name=""/>
        <dsp:cNvSpPr/>
      </dsp:nvSpPr>
      <dsp:spPr>
        <a:xfrm>
          <a:off x="1979017"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Schedule</a:t>
          </a:r>
          <a:endParaRPr lang="en-US" sz="1400" kern="1200" dirty="0">
            <a:latin typeface="Arial" panose="020B0604020202020204" pitchFamily="34" charset="0"/>
            <a:cs typeface="Arial" panose="020B0604020202020204" pitchFamily="34" charset="0"/>
          </a:endParaRPr>
        </a:p>
      </dsp:txBody>
      <dsp:txXfrm>
        <a:off x="2162940" y="0"/>
        <a:ext cx="1826872" cy="367846"/>
      </dsp:txXfrm>
    </dsp:sp>
    <dsp:sp modelId="{8425F2D7-5E19-493F-A888-994A82C69E4F}">
      <dsp:nvSpPr>
        <dsp:cNvPr id="0" name=""/>
        <dsp:cNvSpPr/>
      </dsp:nvSpPr>
      <dsp:spPr>
        <a:xfrm>
          <a:off x="3954264"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Test Readiness</a:t>
          </a:r>
          <a:endParaRPr lang="en-US" sz="1400" kern="1200" dirty="0">
            <a:latin typeface="Arial" panose="020B0604020202020204" pitchFamily="34" charset="0"/>
            <a:cs typeface="Arial" panose="020B0604020202020204" pitchFamily="34" charset="0"/>
          </a:endParaRPr>
        </a:p>
      </dsp:txBody>
      <dsp:txXfrm>
        <a:off x="4138187" y="0"/>
        <a:ext cx="1826872" cy="367846"/>
      </dsp:txXfrm>
    </dsp:sp>
    <dsp:sp modelId="{DEFE579B-D71F-409D-9DBA-213742500E49}">
      <dsp:nvSpPr>
        <dsp:cNvPr id="0" name=""/>
        <dsp:cNvSpPr/>
      </dsp:nvSpPr>
      <dsp:spPr>
        <a:xfrm>
          <a:off x="5929510"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Budget</a:t>
          </a:r>
          <a:endParaRPr lang="en-US" sz="1400" kern="1200" dirty="0">
            <a:latin typeface="Arial" panose="020B0604020202020204" pitchFamily="34" charset="0"/>
            <a:cs typeface="Arial" panose="020B0604020202020204" pitchFamily="34" charset="0"/>
          </a:endParaRPr>
        </a:p>
      </dsp:txBody>
      <dsp:txXfrm>
        <a:off x="6113433" y="0"/>
        <a:ext cx="1826872" cy="3678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26DD-D11F-4116-B292-98F40E4B54C9}">
      <dsp:nvSpPr>
        <dsp:cNvPr id="0" name=""/>
        <dsp:cNvSpPr/>
      </dsp:nvSpPr>
      <dsp:spPr>
        <a:xfrm>
          <a:off x="3770" y="0"/>
          <a:ext cx="2194718" cy="367846"/>
        </a:xfrm>
        <a:prstGeom prst="chevron">
          <a:avLst/>
        </a:prstGeom>
        <a:solidFill>
          <a:schemeClr val="accent1"/>
        </a:solidFill>
        <a:ln w="15875" cap="rnd" cmpd="sng" algn="ctr">
          <a:solidFill>
            <a:srgbClr val="0000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Overview</a:t>
          </a:r>
          <a:endParaRPr lang="en-US" sz="1400" kern="1200" dirty="0">
            <a:latin typeface="Arial" panose="020B0604020202020204" pitchFamily="34" charset="0"/>
            <a:cs typeface="Arial" panose="020B0604020202020204" pitchFamily="34" charset="0"/>
          </a:endParaRPr>
        </a:p>
      </dsp:txBody>
      <dsp:txXfrm>
        <a:off x="187693" y="0"/>
        <a:ext cx="1826872" cy="367846"/>
      </dsp:txXfrm>
    </dsp:sp>
    <dsp:sp modelId="{CB107B9F-28C7-497F-BBDE-F8D59BCFBE31}">
      <dsp:nvSpPr>
        <dsp:cNvPr id="0" name=""/>
        <dsp:cNvSpPr/>
      </dsp:nvSpPr>
      <dsp:spPr>
        <a:xfrm>
          <a:off x="1979017"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Schedule</a:t>
          </a:r>
          <a:endParaRPr lang="en-US" sz="1400" kern="1200" dirty="0">
            <a:latin typeface="Arial" panose="020B0604020202020204" pitchFamily="34" charset="0"/>
            <a:cs typeface="Arial" panose="020B0604020202020204" pitchFamily="34" charset="0"/>
          </a:endParaRPr>
        </a:p>
      </dsp:txBody>
      <dsp:txXfrm>
        <a:off x="2162940" y="0"/>
        <a:ext cx="1826872" cy="367846"/>
      </dsp:txXfrm>
    </dsp:sp>
    <dsp:sp modelId="{8425F2D7-5E19-493F-A888-994A82C69E4F}">
      <dsp:nvSpPr>
        <dsp:cNvPr id="0" name=""/>
        <dsp:cNvSpPr/>
      </dsp:nvSpPr>
      <dsp:spPr>
        <a:xfrm>
          <a:off x="3954264"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Test Readiness</a:t>
          </a:r>
          <a:endParaRPr lang="en-US" sz="1400" kern="1200" dirty="0">
            <a:latin typeface="Arial" panose="020B0604020202020204" pitchFamily="34" charset="0"/>
            <a:cs typeface="Arial" panose="020B0604020202020204" pitchFamily="34" charset="0"/>
          </a:endParaRPr>
        </a:p>
      </dsp:txBody>
      <dsp:txXfrm>
        <a:off x="4138187" y="0"/>
        <a:ext cx="1826872" cy="367846"/>
      </dsp:txXfrm>
    </dsp:sp>
    <dsp:sp modelId="{DEFE579B-D71F-409D-9DBA-213742500E49}">
      <dsp:nvSpPr>
        <dsp:cNvPr id="0" name=""/>
        <dsp:cNvSpPr/>
      </dsp:nvSpPr>
      <dsp:spPr>
        <a:xfrm>
          <a:off x="5929510"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Budget</a:t>
          </a:r>
          <a:endParaRPr lang="en-US" sz="1400" kern="1200" dirty="0">
            <a:latin typeface="Arial" panose="020B0604020202020204" pitchFamily="34" charset="0"/>
            <a:cs typeface="Arial" panose="020B0604020202020204" pitchFamily="34" charset="0"/>
          </a:endParaRPr>
        </a:p>
      </dsp:txBody>
      <dsp:txXfrm>
        <a:off x="6113433" y="0"/>
        <a:ext cx="1826872" cy="367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26DD-D11F-4116-B292-98F40E4B54C9}">
      <dsp:nvSpPr>
        <dsp:cNvPr id="0" name=""/>
        <dsp:cNvSpPr/>
      </dsp:nvSpPr>
      <dsp:spPr>
        <a:xfrm>
          <a:off x="3770" y="0"/>
          <a:ext cx="2194718" cy="367846"/>
        </a:xfrm>
        <a:prstGeom prst="chevron">
          <a:avLst/>
        </a:prstGeom>
        <a:solidFill>
          <a:schemeClr val="accent1"/>
        </a:solidFill>
        <a:ln w="15875" cap="rnd" cmpd="sng" algn="ctr">
          <a:solidFill>
            <a:srgbClr val="0000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Overview</a:t>
          </a:r>
          <a:endParaRPr lang="en-US" sz="1400" kern="1200" dirty="0">
            <a:latin typeface="Arial" panose="020B0604020202020204" pitchFamily="34" charset="0"/>
            <a:cs typeface="Arial" panose="020B0604020202020204" pitchFamily="34" charset="0"/>
          </a:endParaRPr>
        </a:p>
      </dsp:txBody>
      <dsp:txXfrm>
        <a:off x="187693" y="0"/>
        <a:ext cx="1826872" cy="367846"/>
      </dsp:txXfrm>
    </dsp:sp>
    <dsp:sp modelId="{CB107B9F-28C7-497F-BBDE-F8D59BCFBE31}">
      <dsp:nvSpPr>
        <dsp:cNvPr id="0" name=""/>
        <dsp:cNvSpPr/>
      </dsp:nvSpPr>
      <dsp:spPr>
        <a:xfrm>
          <a:off x="1979017"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Schedule</a:t>
          </a:r>
          <a:endParaRPr lang="en-US" sz="1400" kern="1200" dirty="0">
            <a:latin typeface="Arial" panose="020B0604020202020204" pitchFamily="34" charset="0"/>
            <a:cs typeface="Arial" panose="020B0604020202020204" pitchFamily="34" charset="0"/>
          </a:endParaRPr>
        </a:p>
      </dsp:txBody>
      <dsp:txXfrm>
        <a:off x="2162940" y="0"/>
        <a:ext cx="1826872" cy="367846"/>
      </dsp:txXfrm>
    </dsp:sp>
    <dsp:sp modelId="{8425F2D7-5E19-493F-A888-994A82C69E4F}">
      <dsp:nvSpPr>
        <dsp:cNvPr id="0" name=""/>
        <dsp:cNvSpPr/>
      </dsp:nvSpPr>
      <dsp:spPr>
        <a:xfrm>
          <a:off x="3954264"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Test Readiness</a:t>
          </a:r>
          <a:endParaRPr lang="en-US" sz="1400" kern="1200" dirty="0">
            <a:latin typeface="Arial" panose="020B0604020202020204" pitchFamily="34" charset="0"/>
            <a:cs typeface="Arial" panose="020B0604020202020204" pitchFamily="34" charset="0"/>
          </a:endParaRPr>
        </a:p>
      </dsp:txBody>
      <dsp:txXfrm>
        <a:off x="4138187" y="0"/>
        <a:ext cx="1826872" cy="367846"/>
      </dsp:txXfrm>
    </dsp:sp>
    <dsp:sp modelId="{DEFE579B-D71F-409D-9DBA-213742500E49}">
      <dsp:nvSpPr>
        <dsp:cNvPr id="0" name=""/>
        <dsp:cNvSpPr/>
      </dsp:nvSpPr>
      <dsp:spPr>
        <a:xfrm>
          <a:off x="5929510"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Budget</a:t>
          </a:r>
          <a:endParaRPr lang="en-US" sz="1400" kern="1200" dirty="0">
            <a:latin typeface="Arial" panose="020B0604020202020204" pitchFamily="34" charset="0"/>
            <a:cs typeface="Arial" panose="020B0604020202020204" pitchFamily="34" charset="0"/>
          </a:endParaRPr>
        </a:p>
      </dsp:txBody>
      <dsp:txXfrm>
        <a:off x="6113433" y="0"/>
        <a:ext cx="1826872" cy="367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26DD-D11F-4116-B292-98F40E4B54C9}">
      <dsp:nvSpPr>
        <dsp:cNvPr id="0" name=""/>
        <dsp:cNvSpPr/>
      </dsp:nvSpPr>
      <dsp:spPr>
        <a:xfrm>
          <a:off x="3770" y="0"/>
          <a:ext cx="2194718" cy="367846"/>
        </a:xfrm>
        <a:prstGeom prst="chevron">
          <a:avLst/>
        </a:prstGeom>
        <a:solidFill>
          <a:schemeClr val="accent1"/>
        </a:solidFill>
        <a:ln w="15875" cap="rnd" cmpd="sng" algn="ctr">
          <a:solidFill>
            <a:srgbClr val="0000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Overview</a:t>
          </a:r>
          <a:endParaRPr lang="en-US" sz="1400" kern="1200" dirty="0">
            <a:latin typeface="Arial" panose="020B0604020202020204" pitchFamily="34" charset="0"/>
            <a:cs typeface="Arial" panose="020B0604020202020204" pitchFamily="34" charset="0"/>
          </a:endParaRPr>
        </a:p>
      </dsp:txBody>
      <dsp:txXfrm>
        <a:off x="187693" y="0"/>
        <a:ext cx="1826872" cy="367846"/>
      </dsp:txXfrm>
    </dsp:sp>
    <dsp:sp modelId="{CB107B9F-28C7-497F-BBDE-F8D59BCFBE31}">
      <dsp:nvSpPr>
        <dsp:cNvPr id="0" name=""/>
        <dsp:cNvSpPr/>
      </dsp:nvSpPr>
      <dsp:spPr>
        <a:xfrm>
          <a:off x="1979017"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Schedule</a:t>
          </a:r>
          <a:endParaRPr lang="en-US" sz="1400" kern="1200" dirty="0">
            <a:latin typeface="Arial" panose="020B0604020202020204" pitchFamily="34" charset="0"/>
            <a:cs typeface="Arial" panose="020B0604020202020204" pitchFamily="34" charset="0"/>
          </a:endParaRPr>
        </a:p>
      </dsp:txBody>
      <dsp:txXfrm>
        <a:off x="2162940" y="0"/>
        <a:ext cx="1826872" cy="367846"/>
      </dsp:txXfrm>
    </dsp:sp>
    <dsp:sp modelId="{8425F2D7-5E19-493F-A888-994A82C69E4F}">
      <dsp:nvSpPr>
        <dsp:cNvPr id="0" name=""/>
        <dsp:cNvSpPr/>
      </dsp:nvSpPr>
      <dsp:spPr>
        <a:xfrm>
          <a:off x="3954264"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Test Readiness</a:t>
          </a:r>
          <a:endParaRPr lang="en-US" sz="1400" kern="1200" dirty="0">
            <a:latin typeface="Arial" panose="020B0604020202020204" pitchFamily="34" charset="0"/>
            <a:cs typeface="Arial" panose="020B0604020202020204" pitchFamily="34" charset="0"/>
          </a:endParaRPr>
        </a:p>
      </dsp:txBody>
      <dsp:txXfrm>
        <a:off x="4138187" y="0"/>
        <a:ext cx="1826872" cy="367846"/>
      </dsp:txXfrm>
    </dsp:sp>
    <dsp:sp modelId="{DEFE579B-D71F-409D-9DBA-213742500E49}">
      <dsp:nvSpPr>
        <dsp:cNvPr id="0" name=""/>
        <dsp:cNvSpPr/>
      </dsp:nvSpPr>
      <dsp:spPr>
        <a:xfrm>
          <a:off x="5929510"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Budget</a:t>
          </a:r>
          <a:endParaRPr lang="en-US" sz="1400" kern="1200" dirty="0">
            <a:latin typeface="Arial" panose="020B0604020202020204" pitchFamily="34" charset="0"/>
            <a:cs typeface="Arial" panose="020B0604020202020204" pitchFamily="34" charset="0"/>
          </a:endParaRPr>
        </a:p>
      </dsp:txBody>
      <dsp:txXfrm>
        <a:off x="6113433" y="0"/>
        <a:ext cx="1826872" cy="367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26DD-D11F-4116-B292-98F40E4B54C9}">
      <dsp:nvSpPr>
        <dsp:cNvPr id="0" name=""/>
        <dsp:cNvSpPr/>
      </dsp:nvSpPr>
      <dsp:spPr>
        <a:xfrm>
          <a:off x="3770" y="0"/>
          <a:ext cx="2194718" cy="367846"/>
        </a:xfrm>
        <a:prstGeom prst="chevron">
          <a:avLst/>
        </a:prstGeom>
        <a:solidFill>
          <a:schemeClr val="accent1"/>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Overview</a:t>
          </a:r>
          <a:endParaRPr lang="en-US" sz="1400" kern="1200" dirty="0">
            <a:latin typeface="Arial" panose="020B0604020202020204" pitchFamily="34" charset="0"/>
            <a:cs typeface="Arial" panose="020B0604020202020204" pitchFamily="34" charset="0"/>
          </a:endParaRPr>
        </a:p>
      </dsp:txBody>
      <dsp:txXfrm>
        <a:off x="187693" y="0"/>
        <a:ext cx="1826872" cy="367846"/>
      </dsp:txXfrm>
    </dsp:sp>
    <dsp:sp modelId="{CB107B9F-28C7-497F-BBDE-F8D59BCFBE31}">
      <dsp:nvSpPr>
        <dsp:cNvPr id="0" name=""/>
        <dsp:cNvSpPr/>
      </dsp:nvSpPr>
      <dsp:spPr>
        <a:xfrm>
          <a:off x="1979017"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Schedule</a:t>
          </a:r>
          <a:endParaRPr lang="en-US" sz="1400" kern="1200" dirty="0">
            <a:latin typeface="Arial" panose="020B0604020202020204" pitchFamily="34" charset="0"/>
            <a:cs typeface="Arial" panose="020B0604020202020204" pitchFamily="34" charset="0"/>
          </a:endParaRPr>
        </a:p>
      </dsp:txBody>
      <dsp:txXfrm>
        <a:off x="2162940" y="0"/>
        <a:ext cx="1826872" cy="367846"/>
      </dsp:txXfrm>
    </dsp:sp>
    <dsp:sp modelId="{8425F2D7-5E19-493F-A888-994A82C69E4F}">
      <dsp:nvSpPr>
        <dsp:cNvPr id="0" name=""/>
        <dsp:cNvSpPr/>
      </dsp:nvSpPr>
      <dsp:spPr>
        <a:xfrm>
          <a:off x="3954264"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Manufacturing</a:t>
          </a:r>
          <a:endParaRPr lang="en-US" sz="1400" kern="1200" dirty="0">
            <a:latin typeface="Arial" panose="020B0604020202020204" pitchFamily="34" charset="0"/>
            <a:cs typeface="Arial" panose="020B0604020202020204" pitchFamily="34" charset="0"/>
          </a:endParaRPr>
        </a:p>
      </dsp:txBody>
      <dsp:txXfrm>
        <a:off x="4138187" y="0"/>
        <a:ext cx="1826872" cy="367846"/>
      </dsp:txXfrm>
    </dsp:sp>
    <dsp:sp modelId="{DEFE579B-D71F-409D-9DBA-213742500E49}">
      <dsp:nvSpPr>
        <dsp:cNvPr id="0" name=""/>
        <dsp:cNvSpPr/>
      </dsp:nvSpPr>
      <dsp:spPr>
        <a:xfrm>
          <a:off x="5929510"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Budget</a:t>
          </a:r>
          <a:endParaRPr lang="en-US" sz="1400" kern="1200" dirty="0">
            <a:latin typeface="Arial" panose="020B0604020202020204" pitchFamily="34" charset="0"/>
            <a:cs typeface="Arial" panose="020B0604020202020204" pitchFamily="34" charset="0"/>
          </a:endParaRPr>
        </a:p>
      </dsp:txBody>
      <dsp:txXfrm>
        <a:off x="6113433" y="0"/>
        <a:ext cx="1826872" cy="3678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26DD-D11F-4116-B292-98F40E4B54C9}">
      <dsp:nvSpPr>
        <dsp:cNvPr id="0" name=""/>
        <dsp:cNvSpPr/>
      </dsp:nvSpPr>
      <dsp:spPr>
        <a:xfrm>
          <a:off x="3770" y="0"/>
          <a:ext cx="2194718" cy="367846"/>
        </a:xfrm>
        <a:prstGeom prst="chevron">
          <a:avLst/>
        </a:prstGeom>
        <a:solidFill>
          <a:schemeClr val="accent1"/>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Overview</a:t>
          </a:r>
          <a:endParaRPr lang="en-US" sz="1400" kern="1200" dirty="0">
            <a:latin typeface="Arial" panose="020B0604020202020204" pitchFamily="34" charset="0"/>
            <a:cs typeface="Arial" panose="020B0604020202020204" pitchFamily="34" charset="0"/>
          </a:endParaRPr>
        </a:p>
      </dsp:txBody>
      <dsp:txXfrm>
        <a:off x="187693" y="0"/>
        <a:ext cx="1826872" cy="367846"/>
      </dsp:txXfrm>
    </dsp:sp>
    <dsp:sp modelId="{CB107B9F-28C7-497F-BBDE-F8D59BCFBE31}">
      <dsp:nvSpPr>
        <dsp:cNvPr id="0" name=""/>
        <dsp:cNvSpPr/>
      </dsp:nvSpPr>
      <dsp:spPr>
        <a:xfrm>
          <a:off x="1979017"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Schedule</a:t>
          </a:r>
          <a:endParaRPr lang="en-US" sz="1400" kern="1200" dirty="0">
            <a:latin typeface="Arial" panose="020B0604020202020204" pitchFamily="34" charset="0"/>
            <a:cs typeface="Arial" panose="020B0604020202020204" pitchFamily="34" charset="0"/>
          </a:endParaRPr>
        </a:p>
      </dsp:txBody>
      <dsp:txXfrm>
        <a:off x="2162940" y="0"/>
        <a:ext cx="1826872" cy="367846"/>
      </dsp:txXfrm>
    </dsp:sp>
    <dsp:sp modelId="{8425F2D7-5E19-493F-A888-994A82C69E4F}">
      <dsp:nvSpPr>
        <dsp:cNvPr id="0" name=""/>
        <dsp:cNvSpPr/>
      </dsp:nvSpPr>
      <dsp:spPr>
        <a:xfrm>
          <a:off x="3954264"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Manufacturing</a:t>
          </a:r>
          <a:endParaRPr lang="en-US" sz="1400" kern="1200" dirty="0">
            <a:latin typeface="Arial" panose="020B0604020202020204" pitchFamily="34" charset="0"/>
            <a:cs typeface="Arial" panose="020B0604020202020204" pitchFamily="34" charset="0"/>
          </a:endParaRPr>
        </a:p>
      </dsp:txBody>
      <dsp:txXfrm>
        <a:off x="4138187" y="0"/>
        <a:ext cx="1826872" cy="367846"/>
      </dsp:txXfrm>
    </dsp:sp>
    <dsp:sp modelId="{DEFE579B-D71F-409D-9DBA-213742500E49}">
      <dsp:nvSpPr>
        <dsp:cNvPr id="0" name=""/>
        <dsp:cNvSpPr/>
      </dsp:nvSpPr>
      <dsp:spPr>
        <a:xfrm>
          <a:off x="5929510"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Budget</a:t>
          </a:r>
          <a:endParaRPr lang="en-US" sz="1400" kern="1200" dirty="0">
            <a:latin typeface="Arial" panose="020B0604020202020204" pitchFamily="34" charset="0"/>
            <a:cs typeface="Arial" panose="020B0604020202020204" pitchFamily="34" charset="0"/>
          </a:endParaRPr>
        </a:p>
      </dsp:txBody>
      <dsp:txXfrm>
        <a:off x="6113433" y="0"/>
        <a:ext cx="1826872" cy="367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26DD-D11F-4116-B292-98F40E4B54C9}">
      <dsp:nvSpPr>
        <dsp:cNvPr id="0" name=""/>
        <dsp:cNvSpPr/>
      </dsp:nvSpPr>
      <dsp:spPr>
        <a:xfrm>
          <a:off x="3770" y="0"/>
          <a:ext cx="2194718" cy="367846"/>
        </a:xfrm>
        <a:prstGeom prst="chevron">
          <a:avLst/>
        </a:prstGeom>
        <a:solidFill>
          <a:schemeClr val="accent1"/>
        </a:solidFill>
        <a:ln w="15875" cap="rnd" cmpd="sng" algn="ctr">
          <a:solidFill>
            <a:srgbClr val="000000"/>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Overview</a:t>
          </a:r>
          <a:endParaRPr lang="en-US" sz="1400" kern="1200" dirty="0">
            <a:latin typeface="Arial" panose="020B0604020202020204" pitchFamily="34" charset="0"/>
            <a:cs typeface="Arial" panose="020B0604020202020204" pitchFamily="34" charset="0"/>
          </a:endParaRPr>
        </a:p>
      </dsp:txBody>
      <dsp:txXfrm>
        <a:off x="187693" y="0"/>
        <a:ext cx="1826872" cy="367846"/>
      </dsp:txXfrm>
    </dsp:sp>
    <dsp:sp modelId="{CB107B9F-28C7-497F-BBDE-F8D59BCFBE31}">
      <dsp:nvSpPr>
        <dsp:cNvPr id="0" name=""/>
        <dsp:cNvSpPr/>
      </dsp:nvSpPr>
      <dsp:spPr>
        <a:xfrm>
          <a:off x="1979017"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Schedule</a:t>
          </a:r>
          <a:endParaRPr lang="en-US" sz="1400" kern="1200" dirty="0">
            <a:latin typeface="Arial" panose="020B0604020202020204" pitchFamily="34" charset="0"/>
            <a:cs typeface="Arial" panose="020B0604020202020204" pitchFamily="34" charset="0"/>
          </a:endParaRPr>
        </a:p>
      </dsp:txBody>
      <dsp:txXfrm>
        <a:off x="2162940" y="0"/>
        <a:ext cx="1826872" cy="367846"/>
      </dsp:txXfrm>
    </dsp:sp>
    <dsp:sp modelId="{8425F2D7-5E19-493F-A888-994A82C69E4F}">
      <dsp:nvSpPr>
        <dsp:cNvPr id="0" name=""/>
        <dsp:cNvSpPr/>
      </dsp:nvSpPr>
      <dsp:spPr>
        <a:xfrm>
          <a:off x="3954264"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Test Readiness</a:t>
          </a:r>
          <a:endParaRPr lang="en-US" sz="1400" kern="1200" dirty="0">
            <a:latin typeface="Arial" panose="020B0604020202020204" pitchFamily="34" charset="0"/>
            <a:cs typeface="Arial" panose="020B0604020202020204" pitchFamily="34" charset="0"/>
          </a:endParaRPr>
        </a:p>
      </dsp:txBody>
      <dsp:txXfrm>
        <a:off x="4138187" y="0"/>
        <a:ext cx="1826872" cy="367846"/>
      </dsp:txXfrm>
    </dsp:sp>
    <dsp:sp modelId="{DEFE579B-D71F-409D-9DBA-213742500E49}">
      <dsp:nvSpPr>
        <dsp:cNvPr id="0" name=""/>
        <dsp:cNvSpPr/>
      </dsp:nvSpPr>
      <dsp:spPr>
        <a:xfrm>
          <a:off x="5929510"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Budget</a:t>
          </a:r>
          <a:endParaRPr lang="en-US" sz="1400" kern="1200" dirty="0">
            <a:latin typeface="Arial" panose="020B0604020202020204" pitchFamily="34" charset="0"/>
            <a:cs typeface="Arial" panose="020B0604020202020204" pitchFamily="34" charset="0"/>
          </a:endParaRPr>
        </a:p>
      </dsp:txBody>
      <dsp:txXfrm>
        <a:off x="6113433" y="0"/>
        <a:ext cx="1826872" cy="3678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226DD-D11F-4116-B292-98F40E4B54C9}">
      <dsp:nvSpPr>
        <dsp:cNvPr id="0" name=""/>
        <dsp:cNvSpPr/>
      </dsp:nvSpPr>
      <dsp:spPr>
        <a:xfrm>
          <a:off x="3770" y="0"/>
          <a:ext cx="2194718" cy="367846"/>
        </a:xfrm>
        <a:prstGeom prst="chevron">
          <a:avLst/>
        </a:prstGeom>
        <a:solidFill>
          <a:schemeClr val="accent1"/>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Overview</a:t>
          </a:r>
          <a:endParaRPr lang="en-US" sz="1400" kern="1200" dirty="0">
            <a:latin typeface="Arial" panose="020B0604020202020204" pitchFamily="34" charset="0"/>
            <a:cs typeface="Arial" panose="020B0604020202020204" pitchFamily="34" charset="0"/>
          </a:endParaRPr>
        </a:p>
      </dsp:txBody>
      <dsp:txXfrm>
        <a:off x="187693" y="0"/>
        <a:ext cx="1826872" cy="367846"/>
      </dsp:txXfrm>
    </dsp:sp>
    <dsp:sp modelId="{CB107B9F-28C7-497F-BBDE-F8D59BCFBE31}">
      <dsp:nvSpPr>
        <dsp:cNvPr id="0" name=""/>
        <dsp:cNvSpPr/>
      </dsp:nvSpPr>
      <dsp:spPr>
        <a:xfrm>
          <a:off x="1979017"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Schedule</a:t>
          </a:r>
          <a:endParaRPr lang="en-US" sz="1400" kern="1200" dirty="0">
            <a:latin typeface="Arial" panose="020B0604020202020204" pitchFamily="34" charset="0"/>
            <a:cs typeface="Arial" panose="020B0604020202020204" pitchFamily="34" charset="0"/>
          </a:endParaRPr>
        </a:p>
      </dsp:txBody>
      <dsp:txXfrm>
        <a:off x="2162940" y="0"/>
        <a:ext cx="1826872" cy="367846"/>
      </dsp:txXfrm>
    </dsp:sp>
    <dsp:sp modelId="{8425F2D7-5E19-493F-A888-994A82C69E4F}">
      <dsp:nvSpPr>
        <dsp:cNvPr id="0" name=""/>
        <dsp:cNvSpPr/>
      </dsp:nvSpPr>
      <dsp:spPr>
        <a:xfrm>
          <a:off x="3954264"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Test Readiness</a:t>
          </a:r>
          <a:endParaRPr lang="en-US" sz="1400" kern="1200" dirty="0">
            <a:latin typeface="Arial" panose="020B0604020202020204" pitchFamily="34" charset="0"/>
            <a:cs typeface="Arial" panose="020B0604020202020204" pitchFamily="34" charset="0"/>
          </a:endParaRPr>
        </a:p>
      </dsp:txBody>
      <dsp:txXfrm>
        <a:off x="4138187" y="0"/>
        <a:ext cx="1826872" cy="367846"/>
      </dsp:txXfrm>
    </dsp:sp>
    <dsp:sp modelId="{DEFE579B-D71F-409D-9DBA-213742500E49}">
      <dsp:nvSpPr>
        <dsp:cNvPr id="0" name=""/>
        <dsp:cNvSpPr/>
      </dsp:nvSpPr>
      <dsp:spPr>
        <a:xfrm>
          <a:off x="5929510" y="0"/>
          <a:ext cx="2194718" cy="367846"/>
        </a:xfrm>
        <a:prstGeom prst="chevron">
          <a:avLst/>
        </a:prstGeom>
        <a:solidFill>
          <a:schemeClr val="bg2">
            <a:lumMod val="5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Budget</a:t>
          </a:r>
          <a:endParaRPr lang="en-US" sz="1400" kern="1200" dirty="0">
            <a:latin typeface="Arial" panose="020B0604020202020204" pitchFamily="34" charset="0"/>
            <a:cs typeface="Arial" panose="020B0604020202020204" pitchFamily="34" charset="0"/>
          </a:endParaRPr>
        </a:p>
      </dsp:txBody>
      <dsp:txXfrm>
        <a:off x="6113433" y="0"/>
        <a:ext cx="1826872" cy="3678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9F24F-3F1F-4302-848D-F479B54BCDF6}" type="datetimeFigureOut">
              <a:rPr lang="en-US"/>
              <a:t>3/2/2015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183D6-2EE2-451F-993C-165BD2FCB4E2}" type="slidenum">
              <a:rPr lang="en-US"/>
              <a:t>‹#›</a:t>
            </a:fld>
            <a:endParaRPr lang="en-US" dirty="0"/>
          </a:p>
        </p:txBody>
      </p:sp>
    </p:spTree>
    <p:extLst>
      <p:ext uri="{BB962C8B-B14F-4D97-AF65-F5344CB8AC3E}">
        <p14:creationId xmlns:p14="http://schemas.microsoft.com/office/powerpoint/2010/main" val="380087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15 seconds</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a:t>1</a:t>
            </a:fld>
            <a:endParaRPr lang="en-US" dirty="0"/>
          </a:p>
        </p:txBody>
      </p:sp>
    </p:spTree>
    <p:extLst>
      <p:ext uri="{BB962C8B-B14F-4D97-AF65-F5344CB8AC3E}">
        <p14:creationId xmlns:p14="http://schemas.microsoft.com/office/powerpoint/2010/main" val="3324027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t>18</a:t>
            </a:fld>
            <a:endParaRPr lang="en-US" dirty="0"/>
          </a:p>
        </p:txBody>
      </p:sp>
    </p:spTree>
    <p:extLst>
      <p:ext uri="{BB962C8B-B14F-4D97-AF65-F5344CB8AC3E}">
        <p14:creationId xmlns:p14="http://schemas.microsoft.com/office/powerpoint/2010/main" val="420415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be more specific about which ITLL patio. Like west patio possibly</a:t>
            </a:r>
          </a:p>
          <a:p>
            <a:r>
              <a:rPr lang="en-US" dirty="0" smtClean="0"/>
              <a:t>And</a:t>
            </a:r>
            <a:r>
              <a:rPr lang="en-US" baseline="0" dirty="0" smtClean="0"/>
              <a:t> re-ordering of </a:t>
            </a:r>
            <a:r>
              <a:rPr lang="en-US" baseline="0" smtClean="0"/>
              <a:t>the systems</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t>20</a:t>
            </a:fld>
            <a:endParaRPr lang="en-US" dirty="0"/>
          </a:p>
        </p:txBody>
      </p:sp>
    </p:spTree>
    <p:extLst>
      <p:ext uri="{BB962C8B-B14F-4D97-AF65-F5344CB8AC3E}">
        <p14:creationId xmlns:p14="http://schemas.microsoft.com/office/powerpoint/2010/main" val="28206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this slide for the overall system validation?</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4065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this slide for the overall system validation?</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4065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2134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8298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t>4</a:t>
            </a:fld>
            <a:endParaRPr lang="en-US" dirty="0"/>
          </a:p>
        </p:txBody>
      </p:sp>
    </p:spTree>
    <p:extLst>
      <p:ext uri="{BB962C8B-B14F-4D97-AF65-F5344CB8AC3E}">
        <p14:creationId xmlns:p14="http://schemas.microsoft.com/office/powerpoint/2010/main" val="39598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t>5</a:t>
            </a:fld>
            <a:endParaRPr lang="en-US" dirty="0"/>
          </a:p>
        </p:txBody>
      </p:sp>
    </p:spTree>
    <p:extLst>
      <p:ext uri="{BB962C8B-B14F-4D97-AF65-F5344CB8AC3E}">
        <p14:creationId xmlns:p14="http://schemas.microsoft.com/office/powerpoint/2010/main" val="259642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30 seconds – 1 minute</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t>9</a:t>
            </a:fld>
            <a:endParaRPr lang="en-US" dirty="0"/>
          </a:p>
        </p:txBody>
      </p:sp>
    </p:spTree>
    <p:extLst>
      <p:ext uri="{BB962C8B-B14F-4D97-AF65-F5344CB8AC3E}">
        <p14:creationId xmlns:p14="http://schemas.microsoft.com/office/powerpoint/2010/main" val="61852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60s</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93498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60s</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93498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60s</a:t>
            </a:r>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93498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183D6-2EE2-451F-993C-165BD2FCB4E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04158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2282559"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2" y="1380070"/>
            <a:ext cx="8574623"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8"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DD9827F-85AE-4D16-A06B-69DAAC4DB635}" type="datetime1">
              <a:rPr lang="en-US" smtClean="0"/>
              <a:t>3/2/2015</a:t>
            </a:fld>
            <a:endParaRPr lang="en-US" dirty="0"/>
          </a:p>
        </p:txBody>
      </p:sp>
      <p:sp>
        <p:nvSpPr>
          <p:cNvPr id="5" name="Footer Placeholder 4"/>
          <p:cNvSpPr>
            <a:spLocks noGrp="1"/>
          </p:cNvSpPr>
          <p:nvPr>
            <p:ph type="ftr" sz="quarter" idx="11"/>
          </p:nvPr>
        </p:nvSpPr>
        <p:spPr>
          <a:xfrm>
            <a:off x="5332413" y="5883277"/>
            <a:ext cx="4324044" cy="365125"/>
          </a:xfrm>
        </p:spPr>
        <p:txBody>
          <a:bodyPr/>
          <a:lstStyle/>
          <a:p>
            <a:endParaRPr lang="en-US" dirty="0"/>
          </a:p>
        </p:txBody>
      </p:sp>
      <p:sp>
        <p:nvSpPr>
          <p:cNvPr id="6" name="Slide Number Placeholder 5"/>
          <p:cNvSpPr>
            <a:spLocks noGrp="1"/>
          </p:cNvSpPr>
          <p:nvPr>
            <p:ph type="sldNum" sz="quarter" idx="12"/>
          </p:nvPr>
        </p:nvSpPr>
        <p:spPr>
          <a:xfrm>
            <a:off x="11640834" y="6492877"/>
            <a:ext cx="551167" cy="365125"/>
          </a:xfrm>
        </p:spPr>
        <p:txBody>
          <a:bodyPr/>
          <a:lstStyle>
            <a:lvl1pPr>
              <a:defRPr sz="1600"/>
            </a:lvl1pPr>
          </a:lstStyle>
          <a:p>
            <a:fld id="{330EA680-D336-4FF7-8B7A-9848BB0A1C32}"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674408"/>
            <a:ext cx="1428931" cy="119113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0593" y="6018679"/>
            <a:ext cx="1911409" cy="851543"/>
          </a:xfrm>
          <a:prstGeom prst="rect">
            <a:avLst/>
          </a:prstGeom>
        </p:spPr>
      </p:pic>
    </p:spTree>
    <p:extLst>
      <p:ext uri="{BB962C8B-B14F-4D97-AF65-F5344CB8AC3E}">
        <p14:creationId xmlns:p14="http://schemas.microsoft.com/office/powerpoint/2010/main" val="10091954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6624B17-A7B9-4BF5-83D0-9B4D0E396396}"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2145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4068D8B-F5AE-4CE1-A01E-396C36EE37EF}"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71885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3"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2"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6CE239-3716-45D5-9BA1-A71D214DDAC2}"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124512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C4F7B0-CD96-4346-BD19-47B43972CD93}"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77677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4"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81051F3-6F84-4A50-8150-A42E3139F9C3}"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72812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3"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258AA47-ABFD-4955-BEB3-364B9D29D5B7}"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68786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5A0645-B764-471F-897B-2927D2F8D997}"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765885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3" y="685800"/>
            <a:ext cx="8019743"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AD4B11-8724-48B1-BCB9-54B3AE22F476}"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17676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2282559"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2" y="1380070"/>
            <a:ext cx="8574623"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8"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DD9827F-85AE-4D16-A06B-69DAAC4DB635}"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a:xfrm>
            <a:off x="5332413" y="5883277"/>
            <a:ext cx="4324044"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1640834" y="6492877"/>
            <a:ext cx="551167" cy="365125"/>
          </a:xfrm>
        </p:spPr>
        <p:txBody>
          <a:bodyPr/>
          <a:lstStyle>
            <a:lvl1pPr>
              <a:defRPr sz="1600"/>
            </a:lvl1pPr>
          </a:lstStyle>
          <a:p>
            <a:fld id="{330EA680-D336-4FF7-8B7A-9848BB0A1C32}"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674408"/>
            <a:ext cx="1428931" cy="119113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0593" y="6018679"/>
            <a:ext cx="1911409" cy="851543"/>
          </a:xfrm>
          <a:prstGeom prst="rect">
            <a:avLst/>
          </a:prstGeom>
        </p:spPr>
      </p:pic>
    </p:spTree>
    <p:extLst>
      <p:ext uri="{BB962C8B-B14F-4D97-AF65-F5344CB8AC3E}">
        <p14:creationId xmlns:p14="http://schemas.microsoft.com/office/powerpoint/2010/main" val="14688713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10666"/>
            <a:ext cx="10018713" cy="80467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84311" y="1137267"/>
            <a:ext cx="10018713" cy="3124201"/>
          </a:xfrm>
        </p:spPr>
        <p:txBody>
          <a:bodyPr anchor="t" anchorCtr="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341C9D2-F20E-437D-B345-DFDC9CE8CA9D}"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1640834" y="6646987"/>
            <a:ext cx="551167" cy="211015"/>
          </a:xfrm>
        </p:spPr>
        <p:txBody>
          <a:bodyPr/>
          <a:lstStyle>
            <a:lvl1pPr>
              <a:defRPr sz="1200" b="1">
                <a:latin typeface="Arial" panose="020B0604020202020204" pitchFamily="34" charset="0"/>
                <a:cs typeface="Arial" panose="020B0604020202020204" pitchFamily="34" charset="0"/>
              </a:defRPr>
            </a:lvl1p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5212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10666"/>
            <a:ext cx="10018713" cy="80467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84311" y="1137267"/>
            <a:ext cx="10018713" cy="3124201"/>
          </a:xfrm>
        </p:spPr>
        <p:txBody>
          <a:bodyPr anchor="t" anchorCtr="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341C9D2-F20E-437D-B345-DFDC9CE8CA9D}" type="datetime1">
              <a:rPr lang="en-US" smtClean="0"/>
              <a:t>3/2/2015</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11640834" y="6646987"/>
            <a:ext cx="551167" cy="211015"/>
          </a:xfrm>
        </p:spPr>
        <p:txBody>
          <a:bodyPr/>
          <a:lstStyle>
            <a:lvl1pPr>
              <a:defRPr sz="1200" b="1">
                <a:latin typeface="Arial" panose="020B0604020202020204" pitchFamily="34" charset="0"/>
                <a:cs typeface="Arial" panose="020B0604020202020204" pitchFamily="34"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3227162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5E85198-6E2E-4B99-ACAC-EDFA03FF2917}"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5902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175259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484314" y="2667001"/>
            <a:ext cx="4895055" cy="3124201"/>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A2100B2-0788-4AC7-A838-5D847F9A7CDD}" type="datetime1">
              <a:rPr lang="en-US" smtClean="0">
                <a:solidFill>
                  <a:prstClr val="black"/>
                </a:solidFill>
              </a:rPr>
              <a:pPr/>
              <a:t>3/2/2015</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11631106" y="6486394"/>
            <a:ext cx="551167" cy="365125"/>
          </a:xfrm>
        </p:spPr>
        <p:txBody>
          <a:bodyPr/>
          <a:lstStyle>
            <a:lvl1pPr>
              <a:defRPr sz="1600" b="1">
                <a:latin typeface="Arial" panose="020B0604020202020204" pitchFamily="34" charset="0"/>
                <a:cs typeface="Arial" panose="020B0604020202020204" pitchFamily="34" charset="0"/>
              </a:defRPr>
            </a:lvl1p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83143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9"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43CED3-6417-43B0-BB75-560794B7C24D}" type="datetime1">
              <a:rPr lang="en-US" smtClean="0">
                <a:solidFill>
                  <a:prstClr val="black"/>
                </a:solidFill>
              </a:rPr>
              <a:pPr/>
              <a:t>3/2/2015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35353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5CD61C5-B038-4148-B257-C2F20E8ACC47}" type="datetime1">
              <a:rPr lang="en-US" smtClean="0">
                <a:solidFill>
                  <a:prstClr val="black"/>
                </a:solidFill>
              </a:rPr>
              <a:pPr/>
              <a:t>3/2/2015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64618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55254-53BE-4002-9E4D-BCF8C29E976F}" type="datetime1">
              <a:rPr lang="en-US" smtClean="0">
                <a:solidFill>
                  <a:prstClr val="black"/>
                </a:solidFill>
              </a:rPr>
              <a:pPr/>
              <a:t>3/2/2015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4019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3"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4" y="685801"/>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3"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F05088E-1929-439E-B954-E4690D7A9084}" type="datetime1">
              <a:rPr lang="en-US" smtClean="0">
                <a:solidFill>
                  <a:prstClr val="black"/>
                </a:solidFill>
              </a:rPr>
              <a:pPr/>
              <a:t>3/2/2015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7531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5" y="1752599"/>
            <a:ext cx="5426159"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5" y="3124199"/>
            <a:ext cx="542615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8DA319C-543A-4AAA-80A7-CC882FB7F151}" type="datetime1">
              <a:rPr lang="en-US" smtClean="0">
                <a:solidFill>
                  <a:prstClr val="black"/>
                </a:solidFill>
              </a:rPr>
              <a:pPr/>
              <a:t>3/2/2015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6655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6624B17-A7B9-4BF5-83D0-9B4D0E396396}" type="datetime1">
              <a:rPr lang="en-US" smtClean="0">
                <a:solidFill>
                  <a:prstClr val="black"/>
                </a:solidFill>
              </a:rPr>
              <a:pPr/>
              <a:t>3/2/2015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959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4068D8B-F5AE-4CE1-A01E-396C36EE37EF}"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1916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3"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2"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6CE239-3716-45D5-9BA1-A71D214DDAC2}"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017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5E85198-6E2E-4B99-ACAC-EDFA03FF2917}" type="datetime1">
              <a:rPr lang="en-US" smtClean="0"/>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9821521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C4F7B0-CD96-4346-BD19-47B43972CD93}"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6888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4"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81051F3-6F84-4A50-8150-A42E3139F9C3}"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5798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3"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258AA47-ABFD-4955-BEB3-364B9D29D5B7}"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6509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5A0645-B764-471F-897B-2927D2F8D997}"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0324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3" y="685800"/>
            <a:ext cx="8019743"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AD4B11-8724-48B1-BCB9-54B3AE22F476}"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5622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2282559"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2" y="1380070"/>
            <a:ext cx="8574623"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8"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DD9827F-85AE-4D16-A06B-69DAAC4DB635}"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a:xfrm>
            <a:off x="5332413" y="5883277"/>
            <a:ext cx="4324044"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1640834" y="6492877"/>
            <a:ext cx="551167" cy="365125"/>
          </a:xfrm>
        </p:spPr>
        <p:txBody>
          <a:bodyPr/>
          <a:lstStyle>
            <a:lvl1pPr>
              <a:defRPr sz="1600"/>
            </a:lvl1pPr>
          </a:lstStyle>
          <a:p>
            <a:fld id="{330EA680-D336-4FF7-8B7A-9848BB0A1C32}"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674408"/>
            <a:ext cx="1428931" cy="119113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0593" y="6018679"/>
            <a:ext cx="1911409" cy="851543"/>
          </a:xfrm>
          <a:prstGeom prst="rect">
            <a:avLst/>
          </a:prstGeom>
        </p:spPr>
      </p:pic>
    </p:spTree>
    <p:extLst>
      <p:ext uri="{BB962C8B-B14F-4D97-AF65-F5344CB8AC3E}">
        <p14:creationId xmlns:p14="http://schemas.microsoft.com/office/powerpoint/2010/main" val="17318384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10666"/>
            <a:ext cx="10018713" cy="80467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84311" y="1137267"/>
            <a:ext cx="10018713" cy="3124201"/>
          </a:xfrm>
        </p:spPr>
        <p:txBody>
          <a:bodyPr anchor="t" anchorCtr="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341C9D2-F20E-437D-B345-DFDC9CE8CA9D}"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11640834" y="6646987"/>
            <a:ext cx="551167" cy="211015"/>
          </a:xfrm>
        </p:spPr>
        <p:txBody>
          <a:bodyPr/>
          <a:lstStyle>
            <a:lvl1pPr>
              <a:defRPr sz="1200" b="1">
                <a:latin typeface="Arial" panose="020B0604020202020204" pitchFamily="34" charset="0"/>
                <a:cs typeface="Arial" panose="020B0604020202020204" pitchFamily="34" charset="0"/>
              </a:defRPr>
            </a:lvl1p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29043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5E85198-6E2E-4B99-ACAC-EDFA03FF2917}"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331446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175259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484314" y="2667001"/>
            <a:ext cx="4895055" cy="3124201"/>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A2100B2-0788-4AC7-A838-5D847F9A7CDD}" type="datetime1">
              <a:rPr lang="en-US" smtClean="0">
                <a:solidFill>
                  <a:prstClr val="black"/>
                </a:solidFill>
              </a:rPr>
              <a:pPr/>
              <a:t>3/2/2015</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black"/>
              </a:solidFill>
            </a:endParaRPr>
          </a:p>
        </p:txBody>
      </p:sp>
      <p:sp>
        <p:nvSpPr>
          <p:cNvPr id="7" name="Slide Number Placeholder 6"/>
          <p:cNvSpPr>
            <a:spLocks noGrp="1"/>
          </p:cNvSpPr>
          <p:nvPr>
            <p:ph type="sldNum" sz="quarter" idx="12"/>
          </p:nvPr>
        </p:nvSpPr>
        <p:spPr>
          <a:xfrm>
            <a:off x="11631106" y="6486394"/>
            <a:ext cx="551167" cy="365125"/>
          </a:xfrm>
        </p:spPr>
        <p:txBody>
          <a:bodyPr/>
          <a:lstStyle>
            <a:lvl1pPr>
              <a:defRPr sz="1600" b="1">
                <a:latin typeface="Arial" panose="020B0604020202020204" pitchFamily="34" charset="0"/>
                <a:cs typeface="Arial" panose="020B0604020202020204" pitchFamily="34" charset="0"/>
              </a:defRPr>
            </a:lvl1p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28649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9"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43CED3-6417-43B0-BB75-560794B7C24D}" type="datetime1">
              <a:rPr lang="en-US" smtClean="0">
                <a:solidFill>
                  <a:prstClr val="black"/>
                </a:solidFill>
              </a:rPr>
              <a:pPr/>
              <a:t>3/2/2015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411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175259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484314" y="2667001"/>
            <a:ext cx="4895055" cy="3124201"/>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A2100B2-0788-4AC7-A838-5D847F9A7CDD}" type="datetime1">
              <a:rPr lang="en-US" smtClean="0"/>
              <a:t>3/2/2015</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11631106" y="6486394"/>
            <a:ext cx="551167" cy="365125"/>
          </a:xfrm>
        </p:spPr>
        <p:txBody>
          <a:bodyPr/>
          <a:lstStyle>
            <a:lvl1pPr>
              <a:defRPr sz="1600" b="1">
                <a:latin typeface="Arial" panose="020B0604020202020204" pitchFamily="34" charset="0"/>
                <a:cs typeface="Arial" panose="020B0604020202020204" pitchFamily="34"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926457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5CD61C5-B038-4148-B257-C2F20E8ACC47}" type="datetime1">
              <a:rPr lang="en-US" smtClean="0">
                <a:solidFill>
                  <a:prstClr val="black"/>
                </a:solidFill>
              </a:rPr>
              <a:pPr/>
              <a:t>3/2/2015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61467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55254-53BE-4002-9E4D-BCF8C29E976F}" type="datetime1">
              <a:rPr lang="en-US" smtClean="0">
                <a:solidFill>
                  <a:prstClr val="black"/>
                </a:solidFill>
              </a:rPr>
              <a:pPr/>
              <a:t>3/2/2015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3235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3"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4" y="685801"/>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3"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F05088E-1929-439E-B954-E4690D7A9084}" type="datetime1">
              <a:rPr lang="en-US" smtClean="0">
                <a:solidFill>
                  <a:prstClr val="black"/>
                </a:solidFill>
              </a:rPr>
              <a:pPr/>
              <a:t>3/2/2015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86370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5" y="1752599"/>
            <a:ext cx="5426159"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5" y="3124199"/>
            <a:ext cx="542615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8DA319C-543A-4AAA-80A7-CC882FB7F151}" type="datetime1">
              <a:rPr lang="en-US" smtClean="0">
                <a:solidFill>
                  <a:prstClr val="black"/>
                </a:solidFill>
              </a:rPr>
              <a:pPr/>
              <a:t>3/2/2015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28464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6624B17-A7B9-4BF5-83D0-9B4D0E396396}" type="datetime1">
              <a:rPr lang="en-US" smtClean="0">
                <a:solidFill>
                  <a:prstClr val="black"/>
                </a:solidFill>
              </a:rPr>
              <a:pPr/>
              <a:t>3/2/2015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7962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4068D8B-F5AE-4CE1-A01E-396C36EE37EF}"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8362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3"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2"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6CE239-3716-45D5-9BA1-A71D214DDAC2}"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6644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C4F7B0-CD96-4346-BD19-47B43972CD93}"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1970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4"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81051F3-6F84-4A50-8150-A42E3139F9C3}"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0294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3"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258AA47-ABFD-4955-BEB3-364B9D29D5B7}"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856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9"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43CED3-6417-43B0-BB75-560794B7C24D}" type="datetime1">
              <a:rPr lang="en-US" smtClean="0"/>
              <a:t>3/2/2015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25765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5A0645-B764-471F-897B-2927D2F8D997}"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69210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3" y="685800"/>
            <a:ext cx="8019743"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AD4B11-8724-48B1-BCB9-54B3AE22F476}"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401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5CD61C5-B038-4148-B257-C2F20E8ACC47}" type="datetime1">
              <a:rPr lang="en-US" smtClean="0"/>
              <a:t>3/2/2015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66145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55254-53BE-4002-9E4D-BCF8C29E976F}" type="datetime1">
              <a:rPr lang="en-US" smtClean="0"/>
              <a:t>3/2/2015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1561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3"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4" y="685801"/>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3"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F05088E-1929-439E-B954-E4690D7A9084}"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5322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5" y="1752599"/>
            <a:ext cx="5426159"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5" y="3124199"/>
            <a:ext cx="542615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8DA319C-543A-4AAA-80A7-CC882FB7F151}" type="datetime1">
              <a:rPr lang="en-US" smtClean="0"/>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2567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1801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3" y="10668"/>
            <a:ext cx="10018713" cy="784077"/>
          </a:xfrm>
          <a:prstGeom prst="rect">
            <a:avLst/>
          </a:prstGeom>
          <a:effectLst/>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484311" y="1009077"/>
            <a:ext cx="10018713" cy="3124201"/>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7"/>
            <a:ext cx="1143000" cy="365125"/>
          </a:xfrm>
          <a:prstGeom prst="rect">
            <a:avLst/>
          </a:prstGeom>
        </p:spPr>
        <p:txBody>
          <a:bodyPr vert="horz" lIns="91440" tIns="45720" rIns="91440" bIns="45720" rtlCol="0" anchor="ctr"/>
          <a:lstStyle>
            <a:lvl1pPr algn="r">
              <a:defRPr sz="1000" b="0" i="0">
                <a:solidFill>
                  <a:schemeClr val="tx1"/>
                </a:solidFill>
                <a:effectLst/>
                <a:latin typeface="Arial" panose="020B0604020202020204" pitchFamily="34" charset="0"/>
                <a:cs typeface="Arial" panose="020B0604020202020204" pitchFamily="34" charset="0"/>
              </a:defRPr>
            </a:lvl1pPr>
          </a:lstStyle>
          <a:p>
            <a:fld id="{07C54070-1BB1-496A-83F4-FB20902DF5B7}" type="datetime1">
              <a:rPr lang="en-US" smtClean="0"/>
              <a:pPr/>
              <a:t>3/2/2015</a:t>
            </a:fld>
            <a:endParaRPr lang="en-US" dirty="0"/>
          </a:p>
        </p:txBody>
      </p:sp>
      <p:sp>
        <p:nvSpPr>
          <p:cNvPr id="5" name="Footer Placeholder 4"/>
          <p:cNvSpPr>
            <a:spLocks noGrp="1"/>
          </p:cNvSpPr>
          <p:nvPr>
            <p:ph type="ftr" sz="quarter" idx="3"/>
          </p:nvPr>
        </p:nvSpPr>
        <p:spPr>
          <a:xfrm>
            <a:off x="2572281" y="5883277"/>
            <a:ext cx="7084177" cy="365125"/>
          </a:xfrm>
          <a:prstGeom prst="rect">
            <a:avLst/>
          </a:prstGeom>
        </p:spPr>
        <p:txBody>
          <a:bodyPr vert="horz" lIns="91440" tIns="45720" rIns="91440" bIns="45720" rtlCol="0" anchor="ctr"/>
          <a:lstStyle>
            <a:lvl1pPr algn="l">
              <a:defRPr sz="1000" b="0" i="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623433" y="6640845"/>
            <a:ext cx="568569" cy="217156"/>
          </a:xfrm>
          <a:prstGeom prst="rect">
            <a:avLst/>
          </a:prstGeom>
        </p:spPr>
        <p:txBody>
          <a:bodyPr vert="horz" lIns="91440" tIns="45720" rIns="91440" bIns="45720" rtlCol="0" anchor="ctr"/>
          <a:lstStyle>
            <a:lvl1pPr algn="r">
              <a:defRPr sz="1200" b="1" i="0">
                <a:solidFill>
                  <a:schemeClr val="tx1"/>
                </a:solidFill>
                <a:effectLst/>
                <a:latin typeface="Arial" panose="020B0604020202020204" pitchFamily="34" charset="0"/>
                <a:cs typeface="Arial" panose="020B0604020202020204" pitchFamily="34" charset="0"/>
              </a:defRPr>
            </a:lvl1pPr>
          </a:lstStyle>
          <a:p>
            <a:fld id="{330EA680-D336-4FF7-8B7A-9848BB0A1C32}" type="slidenum">
              <a:rPr lang="en-US" smtClean="0"/>
              <a:pPr/>
              <a:t>‹#›</a:t>
            </a:fld>
            <a:endParaRPr lang="en-US" dirty="0"/>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 y="-396"/>
            <a:ext cx="687351" cy="572964"/>
          </a:xfrm>
          <a:prstGeom prst="rect">
            <a:avLst/>
          </a:prstGeom>
        </p:spPr>
      </p:pic>
      <p:pic>
        <p:nvPicPr>
          <p:cNvPr id="15" name="Picture 14"/>
          <p:cNvPicPr>
            <a:picLocks noChangeAspect="1"/>
          </p:cNvPicPr>
          <p:nvPr userDrawn="1"/>
        </p:nvPicPr>
        <p:blipFill rotWithShape="1">
          <a:blip r:embed="rId20" cstate="print">
            <a:extLst>
              <a:ext uri="{28A0092B-C50C-407E-A947-70E740481C1C}">
                <a14:useLocalDpi xmlns:a14="http://schemas.microsoft.com/office/drawing/2010/main" val="0"/>
              </a:ext>
            </a:extLst>
          </a:blip>
          <a:srcRect r="4580"/>
          <a:stretch/>
        </p:blipFill>
        <p:spPr>
          <a:xfrm>
            <a:off x="2" y="6423688"/>
            <a:ext cx="930228" cy="434314"/>
          </a:xfrm>
          <a:prstGeom prst="rect">
            <a:avLst/>
          </a:prstGeom>
        </p:spPr>
      </p:pic>
    </p:spTree>
    <p:extLst>
      <p:ext uri="{BB962C8B-B14F-4D97-AF65-F5344CB8AC3E}">
        <p14:creationId xmlns:p14="http://schemas.microsoft.com/office/powerpoint/2010/main" val="3352483694"/>
      </p:ext>
    </p:extLst>
  </p:cSld>
  <p:clrMap bg1="lt1" tx1="dk1" bg2="lt2" tx2="dk2" accent1="accent1" accent2="accent2" accent3="accent3" accent4="accent4" accent5="accent5" accent6="accent6" hlink="hlink" folHlink="folHlink"/>
  <p:sldLayoutIdLst>
    <p:sldLayoutId id="2147491663" r:id="rId1"/>
    <p:sldLayoutId id="2147491664" r:id="rId2"/>
    <p:sldLayoutId id="2147491665" r:id="rId3"/>
    <p:sldLayoutId id="2147491666" r:id="rId4"/>
    <p:sldLayoutId id="2147491667" r:id="rId5"/>
    <p:sldLayoutId id="2147491668" r:id="rId6"/>
    <p:sldLayoutId id="2147491669" r:id="rId7"/>
    <p:sldLayoutId id="2147491670" r:id="rId8"/>
    <p:sldLayoutId id="2147491671" r:id="rId9"/>
    <p:sldLayoutId id="2147491672" r:id="rId10"/>
    <p:sldLayoutId id="2147491673" r:id="rId11"/>
    <p:sldLayoutId id="2147491674" r:id="rId12"/>
    <p:sldLayoutId id="2147491675" r:id="rId13"/>
    <p:sldLayoutId id="2147491676" r:id="rId14"/>
    <p:sldLayoutId id="2147491677" r:id="rId15"/>
    <p:sldLayoutId id="2147491678" r:id="rId16"/>
    <p:sldLayoutId id="2147491679" r:id="rId17"/>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ts val="0"/>
        </a:spcBef>
        <a:spcAft>
          <a:spcPts val="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ts val="0"/>
        </a:spcBef>
        <a:spcAft>
          <a:spcPts val="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ts val="0"/>
        </a:spcBef>
        <a:spcAft>
          <a:spcPts val="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1801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3" y="10668"/>
            <a:ext cx="10018713" cy="784077"/>
          </a:xfrm>
          <a:prstGeom prst="rect">
            <a:avLst/>
          </a:prstGeom>
          <a:effectLst/>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484311" y="1009077"/>
            <a:ext cx="10018713" cy="3124201"/>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7"/>
            <a:ext cx="1143000" cy="365125"/>
          </a:xfrm>
          <a:prstGeom prst="rect">
            <a:avLst/>
          </a:prstGeom>
        </p:spPr>
        <p:txBody>
          <a:bodyPr vert="horz" lIns="91440" tIns="45720" rIns="91440" bIns="45720" rtlCol="0" anchor="ctr"/>
          <a:lstStyle>
            <a:lvl1pPr algn="r">
              <a:defRPr sz="1000" b="0" i="0">
                <a:solidFill>
                  <a:schemeClr val="tx1"/>
                </a:solidFill>
                <a:effectLst/>
                <a:latin typeface="Arial" panose="020B0604020202020204" pitchFamily="34" charset="0"/>
                <a:cs typeface="Arial" panose="020B0604020202020204" pitchFamily="34" charset="0"/>
              </a:defRPr>
            </a:lvl1pPr>
          </a:lstStyle>
          <a:p>
            <a:fld id="{07C54070-1BB1-496A-83F4-FB20902DF5B7}"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3"/>
          </p:nvPr>
        </p:nvSpPr>
        <p:spPr>
          <a:xfrm>
            <a:off x="2572281" y="5883277"/>
            <a:ext cx="7084177" cy="365125"/>
          </a:xfrm>
          <a:prstGeom prst="rect">
            <a:avLst/>
          </a:prstGeom>
        </p:spPr>
        <p:txBody>
          <a:bodyPr vert="horz" lIns="91440" tIns="45720" rIns="91440" bIns="45720" rtlCol="0" anchor="ctr"/>
          <a:lstStyle>
            <a:lvl1pPr algn="l">
              <a:defRPr sz="1000" b="0" i="0">
                <a:solidFill>
                  <a:schemeClr val="tx1"/>
                </a:solidFill>
                <a:effectLst/>
                <a:latin typeface="Arial" panose="020B0604020202020204" pitchFamily="34" charset="0"/>
                <a:cs typeface="Arial" panose="020B060402020202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1623433" y="6640845"/>
            <a:ext cx="568569" cy="217156"/>
          </a:xfrm>
          <a:prstGeom prst="rect">
            <a:avLst/>
          </a:prstGeom>
        </p:spPr>
        <p:txBody>
          <a:bodyPr vert="horz" lIns="91440" tIns="45720" rIns="91440" bIns="45720" rtlCol="0" anchor="ctr"/>
          <a:lstStyle>
            <a:lvl1pPr algn="r">
              <a:defRPr sz="1200" b="1" i="0">
                <a:solidFill>
                  <a:schemeClr val="tx1"/>
                </a:solidFill>
                <a:effectLst/>
                <a:latin typeface="Arial" panose="020B0604020202020204" pitchFamily="34" charset="0"/>
                <a:cs typeface="Arial" panose="020B0604020202020204" pitchFamily="34" charset="0"/>
              </a:defRPr>
            </a:lvl1pPr>
          </a:lstStyle>
          <a:p>
            <a:fld id="{330EA680-D336-4FF7-8B7A-9848BB0A1C32}"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 y="-396"/>
            <a:ext cx="687351" cy="572964"/>
          </a:xfrm>
          <a:prstGeom prst="rect">
            <a:avLst/>
          </a:prstGeom>
        </p:spPr>
      </p:pic>
      <p:pic>
        <p:nvPicPr>
          <p:cNvPr id="15" name="Picture 14"/>
          <p:cNvPicPr>
            <a:picLocks noChangeAspect="1"/>
          </p:cNvPicPr>
          <p:nvPr userDrawn="1"/>
        </p:nvPicPr>
        <p:blipFill rotWithShape="1">
          <a:blip r:embed="rId20" cstate="print">
            <a:extLst>
              <a:ext uri="{28A0092B-C50C-407E-A947-70E740481C1C}">
                <a14:useLocalDpi xmlns:a14="http://schemas.microsoft.com/office/drawing/2010/main" val="0"/>
              </a:ext>
            </a:extLst>
          </a:blip>
          <a:srcRect r="4580"/>
          <a:stretch/>
        </p:blipFill>
        <p:spPr>
          <a:xfrm>
            <a:off x="2" y="6423688"/>
            <a:ext cx="930228" cy="434314"/>
          </a:xfrm>
          <a:prstGeom prst="rect">
            <a:avLst/>
          </a:prstGeom>
        </p:spPr>
      </p:pic>
    </p:spTree>
    <p:extLst>
      <p:ext uri="{BB962C8B-B14F-4D97-AF65-F5344CB8AC3E}">
        <p14:creationId xmlns:p14="http://schemas.microsoft.com/office/powerpoint/2010/main" val="863344931"/>
      </p:ext>
    </p:extLst>
  </p:cSld>
  <p:clrMap bg1="lt1" tx1="dk1" bg2="lt2" tx2="dk2" accent1="accent1" accent2="accent2" accent3="accent3" accent4="accent4" accent5="accent5" accent6="accent6" hlink="hlink" folHlink="folHlink"/>
  <p:sldLayoutIdLst>
    <p:sldLayoutId id="2147491681" r:id="rId1"/>
    <p:sldLayoutId id="2147491682" r:id="rId2"/>
    <p:sldLayoutId id="2147491683" r:id="rId3"/>
    <p:sldLayoutId id="2147491684" r:id="rId4"/>
    <p:sldLayoutId id="2147491685" r:id="rId5"/>
    <p:sldLayoutId id="2147491686" r:id="rId6"/>
    <p:sldLayoutId id="2147491687" r:id="rId7"/>
    <p:sldLayoutId id="2147491688" r:id="rId8"/>
    <p:sldLayoutId id="2147491689" r:id="rId9"/>
    <p:sldLayoutId id="2147491690" r:id="rId10"/>
    <p:sldLayoutId id="2147491691" r:id="rId11"/>
    <p:sldLayoutId id="2147491692" r:id="rId12"/>
    <p:sldLayoutId id="2147491693" r:id="rId13"/>
    <p:sldLayoutId id="2147491694" r:id="rId14"/>
    <p:sldLayoutId id="2147491695" r:id="rId15"/>
    <p:sldLayoutId id="2147491696" r:id="rId16"/>
    <p:sldLayoutId id="2147491697" r:id="rId17"/>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ts val="0"/>
        </a:spcBef>
        <a:spcAft>
          <a:spcPts val="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ts val="0"/>
        </a:spcBef>
        <a:spcAft>
          <a:spcPts val="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ts val="0"/>
        </a:spcBef>
        <a:spcAft>
          <a:spcPts val="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1801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3" y="10668"/>
            <a:ext cx="10018713" cy="784077"/>
          </a:xfrm>
          <a:prstGeom prst="rect">
            <a:avLst/>
          </a:prstGeom>
          <a:effectLst/>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484311" y="1009077"/>
            <a:ext cx="10018713" cy="3124201"/>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7"/>
            <a:ext cx="1143000" cy="365125"/>
          </a:xfrm>
          <a:prstGeom prst="rect">
            <a:avLst/>
          </a:prstGeom>
        </p:spPr>
        <p:txBody>
          <a:bodyPr vert="horz" lIns="91440" tIns="45720" rIns="91440" bIns="45720" rtlCol="0" anchor="ctr"/>
          <a:lstStyle>
            <a:lvl1pPr algn="r">
              <a:defRPr sz="1000" b="0" i="0">
                <a:solidFill>
                  <a:schemeClr val="tx1"/>
                </a:solidFill>
                <a:effectLst/>
                <a:latin typeface="Arial" panose="020B0604020202020204" pitchFamily="34" charset="0"/>
                <a:cs typeface="Arial" panose="020B0604020202020204" pitchFamily="34" charset="0"/>
              </a:defRPr>
            </a:lvl1pPr>
          </a:lstStyle>
          <a:p>
            <a:fld id="{07C54070-1BB1-496A-83F4-FB20902DF5B7}" type="datetime1">
              <a:rPr lang="en-US" smtClean="0">
                <a:solidFill>
                  <a:prstClr val="black"/>
                </a:solidFill>
              </a:rPr>
              <a:pPr/>
              <a:t>3/2/2015</a:t>
            </a:fld>
            <a:endParaRPr lang="en-US" dirty="0">
              <a:solidFill>
                <a:prstClr val="black"/>
              </a:solidFill>
            </a:endParaRPr>
          </a:p>
        </p:txBody>
      </p:sp>
      <p:sp>
        <p:nvSpPr>
          <p:cNvPr id="5" name="Footer Placeholder 4"/>
          <p:cNvSpPr>
            <a:spLocks noGrp="1"/>
          </p:cNvSpPr>
          <p:nvPr>
            <p:ph type="ftr" sz="quarter" idx="3"/>
          </p:nvPr>
        </p:nvSpPr>
        <p:spPr>
          <a:xfrm>
            <a:off x="2572281" y="5883277"/>
            <a:ext cx="7084177" cy="365125"/>
          </a:xfrm>
          <a:prstGeom prst="rect">
            <a:avLst/>
          </a:prstGeom>
        </p:spPr>
        <p:txBody>
          <a:bodyPr vert="horz" lIns="91440" tIns="45720" rIns="91440" bIns="45720" rtlCol="0" anchor="ctr"/>
          <a:lstStyle>
            <a:lvl1pPr algn="l">
              <a:defRPr sz="1000" b="0" i="0">
                <a:solidFill>
                  <a:schemeClr val="tx1"/>
                </a:solidFill>
                <a:effectLst/>
                <a:latin typeface="Arial" panose="020B0604020202020204" pitchFamily="34" charset="0"/>
                <a:cs typeface="Arial" panose="020B060402020202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1623433" y="6640845"/>
            <a:ext cx="568569" cy="217156"/>
          </a:xfrm>
          <a:prstGeom prst="rect">
            <a:avLst/>
          </a:prstGeom>
        </p:spPr>
        <p:txBody>
          <a:bodyPr vert="horz" lIns="91440" tIns="45720" rIns="91440" bIns="45720" rtlCol="0" anchor="ctr"/>
          <a:lstStyle>
            <a:lvl1pPr algn="r">
              <a:defRPr sz="1200" b="1" i="0">
                <a:solidFill>
                  <a:schemeClr val="tx1"/>
                </a:solidFill>
                <a:effectLst/>
                <a:latin typeface="Arial" panose="020B0604020202020204" pitchFamily="34" charset="0"/>
                <a:cs typeface="Arial" panose="020B0604020202020204" pitchFamily="34" charset="0"/>
              </a:defRPr>
            </a:lvl1pPr>
          </a:lstStyle>
          <a:p>
            <a:fld id="{330EA680-D336-4FF7-8B7A-9848BB0A1C32}"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 y="-396"/>
            <a:ext cx="687351" cy="572964"/>
          </a:xfrm>
          <a:prstGeom prst="rect">
            <a:avLst/>
          </a:prstGeom>
        </p:spPr>
      </p:pic>
      <p:pic>
        <p:nvPicPr>
          <p:cNvPr id="15" name="Picture 14"/>
          <p:cNvPicPr>
            <a:picLocks noChangeAspect="1"/>
          </p:cNvPicPr>
          <p:nvPr userDrawn="1"/>
        </p:nvPicPr>
        <p:blipFill rotWithShape="1">
          <a:blip r:embed="rId20" cstate="print">
            <a:extLst>
              <a:ext uri="{28A0092B-C50C-407E-A947-70E740481C1C}">
                <a14:useLocalDpi xmlns:a14="http://schemas.microsoft.com/office/drawing/2010/main" val="0"/>
              </a:ext>
            </a:extLst>
          </a:blip>
          <a:srcRect r="4580"/>
          <a:stretch/>
        </p:blipFill>
        <p:spPr>
          <a:xfrm>
            <a:off x="2" y="6423688"/>
            <a:ext cx="930228" cy="434314"/>
          </a:xfrm>
          <a:prstGeom prst="rect">
            <a:avLst/>
          </a:prstGeom>
        </p:spPr>
      </p:pic>
    </p:spTree>
    <p:extLst>
      <p:ext uri="{BB962C8B-B14F-4D97-AF65-F5344CB8AC3E}">
        <p14:creationId xmlns:p14="http://schemas.microsoft.com/office/powerpoint/2010/main" val="423506572"/>
      </p:ext>
    </p:extLst>
  </p:cSld>
  <p:clrMap bg1="lt1" tx1="dk1" bg2="lt2" tx2="dk2" accent1="accent1" accent2="accent2" accent3="accent3" accent4="accent4" accent5="accent5" accent6="accent6" hlink="hlink" folHlink="folHlink"/>
  <p:sldLayoutIdLst>
    <p:sldLayoutId id="2147491699" r:id="rId1"/>
    <p:sldLayoutId id="2147491700" r:id="rId2"/>
    <p:sldLayoutId id="2147491701" r:id="rId3"/>
    <p:sldLayoutId id="2147491702" r:id="rId4"/>
    <p:sldLayoutId id="2147491703" r:id="rId5"/>
    <p:sldLayoutId id="2147491704" r:id="rId6"/>
    <p:sldLayoutId id="2147491705" r:id="rId7"/>
    <p:sldLayoutId id="2147491706" r:id="rId8"/>
    <p:sldLayoutId id="2147491707" r:id="rId9"/>
    <p:sldLayoutId id="2147491708" r:id="rId10"/>
    <p:sldLayoutId id="2147491709" r:id="rId11"/>
    <p:sldLayoutId id="2147491710" r:id="rId12"/>
    <p:sldLayoutId id="2147491711" r:id="rId13"/>
    <p:sldLayoutId id="2147491712" r:id="rId14"/>
    <p:sldLayoutId id="2147491713" r:id="rId15"/>
    <p:sldLayoutId id="2147491714" r:id="rId16"/>
    <p:sldLayoutId id="2147491715" r:id="rId17"/>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solidFill>
          <a:effectLst/>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ts val="0"/>
        </a:spcBef>
        <a:spcAft>
          <a:spcPts val="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ts val="0"/>
        </a:spcBef>
        <a:spcAft>
          <a:spcPts val="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ts val="0"/>
        </a:spcBef>
        <a:spcAft>
          <a:spcPts val="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notesSlide" Target="../notesSlides/notesSlide6.xml"/><Relationship Id="rId7" Type="http://schemas.openxmlformats.org/officeDocument/2006/relationships/diagramData" Target="../diagrams/data10.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8.png"/><Relationship Id="rId11" Type="http://schemas.microsoft.com/office/2007/relationships/diagramDrawing" Target="../diagrams/drawing10.xml"/><Relationship Id="rId5" Type="http://schemas.openxmlformats.org/officeDocument/2006/relationships/image" Target="../media/image27.png"/><Relationship Id="rId10" Type="http://schemas.openxmlformats.org/officeDocument/2006/relationships/diagramColors" Target="../diagrams/colors10.xml"/><Relationship Id="rId4" Type="http://schemas.openxmlformats.org/officeDocument/2006/relationships/image" Target="../media/image26.PNG"/><Relationship Id="rId9"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notesSlide" Target="../notesSlides/notesSlide7.xml"/><Relationship Id="rId7" Type="http://schemas.openxmlformats.org/officeDocument/2006/relationships/diagramData" Target="../diagrams/data1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8.png"/><Relationship Id="rId11" Type="http://schemas.microsoft.com/office/2007/relationships/diagramDrawing" Target="../diagrams/drawing11.xml"/><Relationship Id="rId5" Type="http://schemas.openxmlformats.org/officeDocument/2006/relationships/image" Target="../media/image27.png"/><Relationship Id="rId10" Type="http://schemas.openxmlformats.org/officeDocument/2006/relationships/diagramColors" Target="../diagrams/colors11.xml"/><Relationship Id="rId4" Type="http://schemas.openxmlformats.org/officeDocument/2006/relationships/image" Target="../media/image29.png"/><Relationship Id="rId9"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notesSlide" Target="../notesSlides/notesSlide8.xml"/><Relationship Id="rId7" Type="http://schemas.openxmlformats.org/officeDocument/2006/relationships/diagramData" Target="../diagrams/data1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8.png"/><Relationship Id="rId11" Type="http://schemas.microsoft.com/office/2007/relationships/diagramDrawing" Target="../diagrams/drawing12.xml"/><Relationship Id="rId5" Type="http://schemas.openxmlformats.org/officeDocument/2006/relationships/image" Target="../media/image27.png"/><Relationship Id="rId10" Type="http://schemas.openxmlformats.org/officeDocument/2006/relationships/diagramColors" Target="../diagrams/colors12.xml"/><Relationship Id="rId4" Type="http://schemas.openxmlformats.org/officeDocument/2006/relationships/image" Target="../media/image30.PNG"/><Relationship Id="rId9"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diagramData" Target="../diagrams/data13.xml"/><Relationship Id="rId1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18.png"/><Relationship Id="rId12" Type="http://schemas.microsoft.com/office/2007/relationships/hdphoto" Target="../media/hdphoto9.wdp"/><Relationship Id="rId17" Type="http://schemas.microsoft.com/office/2007/relationships/diagramDrawing" Target="../diagrams/drawing13.xml"/><Relationship Id="rId2" Type="http://schemas.openxmlformats.org/officeDocument/2006/relationships/image" Target="../media/image31.png"/><Relationship Id="rId16" Type="http://schemas.openxmlformats.org/officeDocument/2006/relationships/diagramColors" Target="../diagrams/colors13.xml"/><Relationship Id="rId20" Type="http://schemas.openxmlformats.org/officeDocument/2006/relationships/image" Target="../media/image37.png"/><Relationship Id="rId1" Type="http://schemas.openxmlformats.org/officeDocument/2006/relationships/slideLayout" Target="../slideLayouts/slideLayout19.xml"/><Relationship Id="rId6" Type="http://schemas.microsoft.com/office/2007/relationships/hdphoto" Target="../media/hdphoto8.wdp"/><Relationship Id="rId11" Type="http://schemas.openxmlformats.org/officeDocument/2006/relationships/image" Target="../media/image34.png"/><Relationship Id="rId5" Type="http://schemas.openxmlformats.org/officeDocument/2006/relationships/image" Target="../media/image33.png"/><Relationship Id="rId15" Type="http://schemas.openxmlformats.org/officeDocument/2006/relationships/diagramQuickStyle" Target="../diagrams/quickStyle13.xml"/><Relationship Id="rId10" Type="http://schemas.microsoft.com/office/2007/relationships/hdphoto" Target="../media/hdphoto4.wdp"/><Relationship Id="rId19" Type="http://schemas.openxmlformats.org/officeDocument/2006/relationships/image" Target="../media/image36.png"/><Relationship Id="rId4" Type="http://schemas.microsoft.com/office/2007/relationships/hdphoto" Target="../media/hdphoto2.wdp"/><Relationship Id="rId9" Type="http://schemas.openxmlformats.org/officeDocument/2006/relationships/image" Target="../media/image15.png"/><Relationship Id="rId1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diagramData" Target="../diagrams/data14.xml"/><Relationship Id="rId18" Type="http://schemas.openxmlformats.org/officeDocument/2006/relationships/image" Target="../media/image42.jpeg"/><Relationship Id="rId3" Type="http://schemas.openxmlformats.org/officeDocument/2006/relationships/image" Target="../media/image38.emf"/><Relationship Id="rId7" Type="http://schemas.openxmlformats.org/officeDocument/2006/relationships/image" Target="../media/image40.png"/><Relationship Id="rId12" Type="http://schemas.openxmlformats.org/officeDocument/2006/relationships/image" Target="../media/image41.png"/><Relationship Id="rId17" Type="http://schemas.microsoft.com/office/2007/relationships/diagramDrawing" Target="../diagrams/drawing14.xml"/><Relationship Id="rId2" Type="http://schemas.openxmlformats.org/officeDocument/2006/relationships/notesSlide" Target="../notesSlides/notesSlide9.xml"/><Relationship Id="rId16" Type="http://schemas.openxmlformats.org/officeDocument/2006/relationships/diagramColors" Target="../diagrams/colors14.xml"/><Relationship Id="rId1" Type="http://schemas.openxmlformats.org/officeDocument/2006/relationships/slideLayout" Target="../slideLayouts/slideLayout36.xml"/><Relationship Id="rId6" Type="http://schemas.openxmlformats.org/officeDocument/2006/relationships/image" Target="../media/image39.png"/><Relationship Id="rId11" Type="http://schemas.openxmlformats.org/officeDocument/2006/relationships/image" Target="../media/image35.png"/><Relationship Id="rId5" Type="http://schemas.microsoft.com/office/2007/relationships/hdphoto" Target="../media/hdphoto2.wdp"/><Relationship Id="rId15" Type="http://schemas.openxmlformats.org/officeDocument/2006/relationships/diagramQuickStyle" Target="../diagrams/quickStyle14.xml"/><Relationship Id="rId10" Type="http://schemas.microsoft.com/office/2007/relationships/hdphoto" Target="../media/hdphoto8.wdp"/><Relationship Id="rId19" Type="http://schemas.openxmlformats.org/officeDocument/2006/relationships/image" Target="../media/image43.jpeg"/><Relationship Id="rId4" Type="http://schemas.openxmlformats.org/officeDocument/2006/relationships/image" Target="../media/image32.png"/><Relationship Id="rId9" Type="http://schemas.openxmlformats.org/officeDocument/2006/relationships/image" Target="../media/image33.png"/><Relationship Id="rId1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diagramDrawing" Target="../diagrams/drawing15.xml"/><Relationship Id="rId3" Type="http://schemas.openxmlformats.org/officeDocument/2006/relationships/image" Target="../media/image46.emf"/><Relationship Id="rId7" Type="http://schemas.microsoft.com/office/2007/relationships/hdphoto" Target="../media/hdphoto4.wdp"/><Relationship Id="rId12" Type="http://schemas.openxmlformats.org/officeDocument/2006/relationships/diagramColors" Target="../diagrams/colors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diagramQuickStyle" Target="../diagrams/quickStyle15.xml"/><Relationship Id="rId5" Type="http://schemas.microsoft.com/office/2007/relationships/hdphoto" Target="../media/hdphoto7.wdp"/><Relationship Id="rId15" Type="http://schemas.microsoft.com/office/2007/relationships/hdphoto" Target="../media/hdphoto2.wdp"/><Relationship Id="rId10" Type="http://schemas.openxmlformats.org/officeDocument/2006/relationships/diagramLayout" Target="../diagrams/layout15.xml"/><Relationship Id="rId4" Type="http://schemas.openxmlformats.org/officeDocument/2006/relationships/image" Target="../media/image18.png"/><Relationship Id="rId9" Type="http://schemas.openxmlformats.org/officeDocument/2006/relationships/diagramData" Target="../diagrams/data15.xm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diagramLayout" Target="../diagrams/layout17.xml"/><Relationship Id="rId3" Type="http://schemas.openxmlformats.org/officeDocument/2006/relationships/image" Target="../media/image16.png"/><Relationship Id="rId7" Type="http://schemas.openxmlformats.org/officeDocument/2006/relationships/image" Target="../media/image48.png"/><Relationship Id="rId12" Type="http://schemas.openxmlformats.org/officeDocument/2006/relationships/diagramData" Target="../diagrams/data17.xml"/><Relationship Id="rId2" Type="http://schemas.openxmlformats.org/officeDocument/2006/relationships/notesSlide" Target="../notesSlides/notesSlide11.xml"/><Relationship Id="rId16" Type="http://schemas.microsoft.com/office/2007/relationships/diagramDrawing" Target="../diagrams/drawing17.xml"/><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4.wdp"/><Relationship Id="rId5" Type="http://schemas.openxmlformats.org/officeDocument/2006/relationships/image" Target="../media/image17.png"/><Relationship Id="rId15" Type="http://schemas.openxmlformats.org/officeDocument/2006/relationships/diagramColors" Target="../diagrams/colors17.xml"/><Relationship Id="rId10" Type="http://schemas.openxmlformats.org/officeDocument/2006/relationships/image" Target="../media/image15.png"/><Relationship Id="rId4" Type="http://schemas.microsoft.com/office/2007/relationships/hdphoto" Target="../media/hdphoto5.wdp"/><Relationship Id="rId9" Type="http://schemas.microsoft.com/office/2007/relationships/hdphoto" Target="../media/hdphoto11.wdp"/><Relationship Id="rId1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1.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ideo" Target="https://www.youtube.com/embed/2T-EUk-oO5U&amp;autoplay=1"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hdphoto" Target="../media/hdphoto2.wdp"/><Relationship Id="rId3" Type="http://schemas.openxmlformats.org/officeDocument/2006/relationships/image" Target="../media/image7.jpeg"/><Relationship Id="rId7" Type="http://schemas.openxmlformats.org/officeDocument/2006/relationships/diagramQuickStyle" Target="../diagrams/quickStyle2.xml"/><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2.xml"/><Relationship Id="rId11" Type="http://schemas.microsoft.com/office/2007/relationships/hdphoto" Target="../media/hdphoto1.wdp"/><Relationship Id="rId5" Type="http://schemas.openxmlformats.org/officeDocument/2006/relationships/diagramData" Target="../diagrams/data2.xml"/><Relationship Id="rId10" Type="http://schemas.openxmlformats.org/officeDocument/2006/relationships/image" Target="../media/image9.png"/><Relationship Id="rId4" Type="http://schemas.openxmlformats.org/officeDocument/2006/relationships/image" Target="../media/image8.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t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Layout" Target="../diagrams/layout3.xml"/><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diagramData" Target="../diagrams/data3.xml"/><Relationship Id="rId2" Type="http://schemas.openxmlformats.org/officeDocument/2006/relationships/notesSlide" Target="../notesSlides/notesSlide3.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4.wdp"/><Relationship Id="rId5" Type="http://schemas.openxmlformats.org/officeDocument/2006/relationships/image" Target="../media/image13.png"/><Relationship Id="rId15" Type="http://schemas.openxmlformats.org/officeDocument/2006/relationships/diagramColors" Target="../diagrams/colors3.xml"/><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1.wdp"/><Relationship Id="rId1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diagramQuickStyle" Target="../diagrams/quickStyle4.xml"/><Relationship Id="rId5" Type="http://schemas.openxmlformats.org/officeDocument/2006/relationships/image" Target="../media/image17.png"/><Relationship Id="rId10" Type="http://schemas.openxmlformats.org/officeDocument/2006/relationships/diagramLayout" Target="../diagrams/layout4.xml"/><Relationship Id="rId4" Type="http://schemas.microsoft.com/office/2007/relationships/hdphoto" Target="../media/hdphoto5.wdp"/><Relationship Id="rId9"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1.jpeg"/><Relationship Id="rId7" Type="http://schemas.openxmlformats.org/officeDocument/2006/relationships/diagramColors" Target="../diagrams/colors6.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notesSlide" Target="../notesSlides/notesSlide5.xml"/><Relationship Id="rId7" Type="http://schemas.openxmlformats.org/officeDocument/2006/relationships/diagramData" Target="../diagrams/data8.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11" Type="http://schemas.microsoft.com/office/2007/relationships/diagramDrawing" Target="../diagrams/drawing8.xml"/><Relationship Id="rId5" Type="http://schemas.openxmlformats.org/officeDocument/2006/relationships/image" Target="../media/image24.png"/><Relationship Id="rId10" Type="http://schemas.openxmlformats.org/officeDocument/2006/relationships/diagramColors" Target="../diagrams/colors8.xml"/><Relationship Id="rId4" Type="http://schemas.openxmlformats.org/officeDocument/2006/relationships/image" Target="../media/image23.png"/><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973" y="54507"/>
            <a:ext cx="5551627" cy="6415431"/>
          </a:xfrm>
          <a:prstGeom prst="rect">
            <a:avLst/>
          </a:prstGeom>
        </p:spPr>
      </p:pic>
      <p:sp>
        <p:nvSpPr>
          <p:cNvPr id="2" name="Title 1"/>
          <p:cNvSpPr>
            <a:spLocks noGrp="1"/>
          </p:cNvSpPr>
          <p:nvPr>
            <p:ph type="ctrTitle"/>
          </p:nvPr>
        </p:nvSpPr>
        <p:spPr>
          <a:xfrm>
            <a:off x="2085379" y="0"/>
            <a:ext cx="8574623" cy="781396"/>
          </a:xfrm>
        </p:spPr>
        <p:txBody>
          <a:bodyPr anchor="t" anchorCtr="0">
            <a:normAutofit/>
          </a:bodyPr>
          <a:lstStyle/>
          <a:p>
            <a:pPr algn="ctr"/>
            <a:r>
              <a:rPr lang="en-US" sz="3600" b="1" u="sng" dirty="0" smtClean="0">
                <a:solidFill>
                  <a:srgbClr val="000000"/>
                </a:solidFill>
                <a:latin typeface="Arial" panose="020B0604020202020204" pitchFamily="34" charset="0"/>
                <a:cs typeface="Arial" panose="020B0604020202020204" pitchFamily="34" charset="0"/>
              </a:rPr>
              <a:t>RA</a:t>
            </a:r>
            <a:r>
              <a:rPr lang="en-US" sz="3600" b="1" dirty="0" smtClean="0">
                <a:solidFill>
                  <a:srgbClr val="000000"/>
                </a:solidFill>
                <a:latin typeface="Arial" panose="020B0604020202020204" pitchFamily="34" charset="0"/>
                <a:cs typeface="Arial" panose="020B0604020202020204" pitchFamily="34" charset="0"/>
              </a:rPr>
              <a:t>ppelling </a:t>
            </a:r>
            <a:r>
              <a:rPr lang="en-US" sz="3600" b="1" u="sng" dirty="0">
                <a:solidFill>
                  <a:srgbClr val="000000"/>
                </a:solidFill>
                <a:latin typeface="Arial" panose="020B0604020202020204" pitchFamily="34" charset="0"/>
                <a:cs typeface="Arial" panose="020B0604020202020204" pitchFamily="34" charset="0"/>
              </a:rPr>
              <a:t>C</a:t>
            </a:r>
            <a:r>
              <a:rPr lang="en-US" sz="3600" b="1" dirty="0">
                <a:solidFill>
                  <a:srgbClr val="000000"/>
                </a:solidFill>
                <a:latin typeface="Arial" panose="020B0604020202020204" pitchFamily="34" charset="0"/>
                <a:cs typeface="Arial" panose="020B0604020202020204" pitchFamily="34" charset="0"/>
              </a:rPr>
              <a:t>ave </a:t>
            </a:r>
            <a:r>
              <a:rPr lang="en-US" sz="3600" b="1" u="sng" dirty="0">
                <a:solidFill>
                  <a:srgbClr val="000000"/>
                </a:solidFill>
                <a:latin typeface="Arial" panose="020B0604020202020204" pitchFamily="34" charset="0"/>
                <a:cs typeface="Arial" panose="020B0604020202020204" pitchFamily="34" charset="0"/>
              </a:rPr>
              <a:t>E</a:t>
            </a:r>
            <a:r>
              <a:rPr lang="en-US" sz="3600" b="1" dirty="0">
                <a:solidFill>
                  <a:srgbClr val="000000"/>
                </a:solidFill>
                <a:latin typeface="Arial" panose="020B0604020202020204" pitchFamily="34" charset="0"/>
                <a:cs typeface="Arial" panose="020B0604020202020204" pitchFamily="34" charset="0"/>
              </a:rPr>
              <a:t>xploration </a:t>
            </a:r>
            <a:r>
              <a:rPr lang="en-US" sz="3600" b="1" u="sng" dirty="0" smtClean="0">
                <a:solidFill>
                  <a:srgbClr val="000000"/>
                </a:solidFill>
                <a:latin typeface="Arial" panose="020B0604020202020204" pitchFamily="34" charset="0"/>
                <a:cs typeface="Arial" panose="020B0604020202020204" pitchFamily="34" charset="0"/>
              </a:rPr>
              <a:t>R</a:t>
            </a:r>
            <a:r>
              <a:rPr lang="en-US" sz="3600" b="1" dirty="0" smtClean="0">
                <a:solidFill>
                  <a:srgbClr val="000000"/>
                </a:solidFill>
                <a:latin typeface="Arial" panose="020B0604020202020204" pitchFamily="34" charset="0"/>
                <a:cs typeface="Arial" panose="020B0604020202020204" pitchFamily="34" charset="0"/>
              </a:rPr>
              <a:t>over</a:t>
            </a:r>
            <a:endParaRPr lang="en-US" sz="3600" b="1" dirty="0">
              <a:solidFill>
                <a:srgbClr val="000000"/>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3424533" y="5228206"/>
            <a:ext cx="2225921" cy="80655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en-US" b="1" u="sng" dirty="0">
                <a:latin typeface="Times New Roman"/>
                <a:cs typeface="Times New Roman"/>
              </a:rPr>
              <a:t>Advisor</a:t>
            </a:r>
            <a:r>
              <a:rPr lang="en-US" dirty="0">
                <a:latin typeface="Times New Roman"/>
                <a:cs typeface="Times New Roman"/>
              </a:rPr>
              <a:t>: </a:t>
            </a:r>
            <a:endParaRPr lang="en-US" dirty="0" smtClean="0">
              <a:latin typeface="Times New Roman"/>
              <a:cs typeface="Times New Roman"/>
            </a:endParaRPr>
          </a:p>
          <a:p>
            <a:pPr algn="ctr">
              <a:spcBef>
                <a:spcPts val="0"/>
              </a:spcBef>
              <a:spcAft>
                <a:spcPts val="0"/>
              </a:spcAft>
            </a:pPr>
            <a:r>
              <a:rPr lang="en-US" dirty="0" smtClean="0">
                <a:latin typeface="Times New Roman"/>
                <a:cs typeface="Times New Roman"/>
              </a:rPr>
              <a:t>James </a:t>
            </a:r>
            <a:r>
              <a:rPr lang="en-US" dirty="0">
                <a:latin typeface="Times New Roman"/>
                <a:cs typeface="Times New Roman"/>
              </a:rPr>
              <a:t>Nabity</a:t>
            </a:r>
          </a:p>
        </p:txBody>
      </p:sp>
      <p:sp>
        <p:nvSpPr>
          <p:cNvPr id="10" name="Title 1"/>
          <p:cNvSpPr txBox="1">
            <a:spLocks/>
          </p:cNvSpPr>
          <p:nvPr/>
        </p:nvSpPr>
        <p:spPr>
          <a:xfrm>
            <a:off x="2116477" y="5999094"/>
            <a:ext cx="8574623" cy="781396"/>
          </a:xfrm>
          <a:prstGeom prst="rect">
            <a:avLst/>
          </a:prstGeom>
          <a:effectLst/>
        </p:spPr>
        <p:txBody>
          <a:bodyPr vert="horz" lIns="91440" tIns="45720" rIns="91440" bIns="45720" rtlCol="0" anchor="t" anchorCtr="0">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solidFill>
                  <a:srgbClr val="000000"/>
                </a:solidFill>
                <a:latin typeface="Times New Roman" panose="02020603050405020304" pitchFamily="18" charset="0"/>
                <a:cs typeface="Times New Roman" panose="02020603050405020304" pitchFamily="18" charset="0"/>
              </a:rPr>
              <a:t>Test Readiness Review</a:t>
            </a:r>
            <a:endParaRPr lang="en-US" sz="3600" dirty="0">
              <a:solidFill>
                <a:srgbClr val="000000"/>
              </a:solidFill>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7286530" y="5220965"/>
            <a:ext cx="2225921" cy="82103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en-US" b="1" u="sng" dirty="0">
                <a:latin typeface="Times New Roman"/>
                <a:cs typeface="Times New Roman"/>
              </a:rPr>
              <a:t>Customer</a:t>
            </a:r>
            <a:r>
              <a:rPr lang="en-US" dirty="0">
                <a:latin typeface="Times New Roman"/>
                <a:cs typeface="Times New Roman"/>
              </a:rPr>
              <a:t>: </a:t>
            </a:r>
            <a:endParaRPr lang="en-US" dirty="0" smtClean="0">
              <a:latin typeface="Times New Roman"/>
              <a:cs typeface="Times New Roman"/>
            </a:endParaRPr>
          </a:p>
          <a:p>
            <a:pPr algn="ctr">
              <a:spcBef>
                <a:spcPts val="0"/>
              </a:spcBef>
              <a:spcAft>
                <a:spcPts val="0"/>
              </a:spcAft>
            </a:pPr>
            <a:r>
              <a:rPr lang="en-US" dirty="0" smtClean="0">
                <a:latin typeface="Times New Roman"/>
                <a:cs typeface="Times New Roman"/>
              </a:rPr>
              <a:t>Barbara </a:t>
            </a:r>
            <a:r>
              <a:rPr lang="en-US" dirty="0">
                <a:latin typeface="Times New Roman"/>
                <a:cs typeface="Times New Roman"/>
              </a:rPr>
              <a:t>Streiffert </a:t>
            </a:r>
          </a:p>
        </p:txBody>
      </p:sp>
    </p:spTree>
    <p:extLst>
      <p:ext uri="{BB962C8B-B14F-4D97-AF65-F5344CB8AC3E}">
        <p14:creationId xmlns:p14="http://schemas.microsoft.com/office/powerpoint/2010/main" val="1184103868"/>
      </p:ext>
    </p:extLst>
  </p:cSld>
  <p:clrMapOvr>
    <a:masterClrMapping/>
  </p:clrMapOvr>
  <mc:AlternateContent xmlns:mc="http://schemas.openxmlformats.org/markup-compatibility/2006" xmlns:p14="http://schemas.microsoft.com/office/powerpoint/2010/main">
    <mc:Choice Requires="p14">
      <p:transition spd="slow" p14:dur="2000" advTm="2214"/>
    </mc:Choice>
    <mc:Fallback xmlns="">
      <p:transition spd="slow" advTm="221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LEVELS OF SUCCESS</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10</a:t>
            </a:fld>
            <a:endParaRPr lang="en-US" dirty="0"/>
          </a:p>
        </p:txBody>
      </p:sp>
      <p:graphicFrame>
        <p:nvGraphicFramePr>
          <p:cNvPr id="6" name="Diagram 5"/>
          <p:cNvGraphicFramePr/>
          <p:nvPr>
            <p:extLst>
              <p:ext uri="{D42A27DB-BD31-4B8C-83A1-F6EECF244321}">
                <p14:modId xmlns:p14="http://schemas.microsoft.com/office/powerpoint/2010/main" val="985219465"/>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19402066"/>
              </p:ext>
            </p:extLst>
          </p:nvPr>
        </p:nvGraphicFramePr>
        <p:xfrm>
          <a:off x="856211" y="1995052"/>
          <a:ext cx="3483033" cy="3761929"/>
        </p:xfrm>
        <a:graphic>
          <a:graphicData uri="http://schemas.openxmlformats.org/drawingml/2006/table">
            <a:tbl>
              <a:tblPr firstRow="1" bandRow="1">
                <a:tableStyleId>{073A0DAA-6AF3-43AB-8588-CEC1D06C72B9}</a:tableStyleId>
              </a:tblPr>
              <a:tblGrid>
                <a:gridCol w="2240027"/>
                <a:gridCol w="1243006"/>
              </a:tblGrid>
              <a:tr h="360107">
                <a:tc gridSpan="2">
                  <a:txBody>
                    <a:bodyPr/>
                    <a:lstStyle/>
                    <a:p>
                      <a:pPr algn="ctr"/>
                      <a:r>
                        <a:rPr lang="en-US" dirty="0" smtClean="0">
                          <a:latin typeface="Times New Roman" panose="02020603050405020304" pitchFamily="18" charset="0"/>
                          <a:cs typeface="Times New Roman" panose="02020603050405020304" pitchFamily="18" charset="0"/>
                        </a:rPr>
                        <a:t>Level 1</a:t>
                      </a:r>
                      <a:endParaRPr lang="en-US"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dirty="0"/>
                    </a:p>
                  </a:txBody>
                  <a:tcPr anchor="ctr"/>
                </a:tc>
              </a:tr>
              <a:tr h="360107">
                <a:tc>
                  <a:txBody>
                    <a:bodyPr/>
                    <a:lstStyle/>
                    <a:p>
                      <a:pPr algn="ctr"/>
                      <a:r>
                        <a:rPr lang="en-US" dirty="0" smtClean="0">
                          <a:latin typeface="Times New Roman" panose="02020603050405020304" pitchFamily="18" charset="0"/>
                          <a:cs typeface="Times New Roman" panose="02020603050405020304" pitchFamily="18" charset="0"/>
                        </a:rPr>
                        <a:t>Level Criteria</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Status</a:t>
                      </a:r>
                      <a:endParaRPr lang="en-US" dirty="0">
                        <a:latin typeface="Times New Roman" panose="02020603050405020304" pitchFamily="18" charset="0"/>
                        <a:cs typeface="Times New Roman" panose="02020603050405020304" pitchFamily="18" charset="0"/>
                      </a:endParaRPr>
                    </a:p>
                  </a:txBody>
                  <a:tcPr anchor="ctr"/>
                </a:tc>
              </a:tr>
              <a:tr h="630187">
                <a:tc>
                  <a:txBody>
                    <a:bodyPr/>
                    <a:lstStyle/>
                    <a:p>
                      <a:r>
                        <a:rPr lang="en-US" sz="1200" dirty="0" smtClean="0">
                          <a:latin typeface="Times New Roman" panose="02020603050405020304" pitchFamily="18" charset="0"/>
                          <a:cs typeface="Times New Roman" panose="02020603050405020304" pitchFamily="18" charset="0"/>
                        </a:rPr>
                        <a:t>The CR</a:t>
                      </a:r>
                      <a:r>
                        <a:rPr lang="en-US" sz="1200" baseline="0" dirty="0" smtClean="0">
                          <a:latin typeface="Times New Roman" panose="02020603050405020304" pitchFamily="18" charset="0"/>
                          <a:cs typeface="Times New Roman" panose="02020603050405020304" pitchFamily="18" charset="0"/>
                        </a:rPr>
                        <a:t> shall be able to undock/re-dock to the TREADS CR bay</a:t>
                      </a: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txBody>
                  <a:tcPr anchor="ctr">
                    <a:solidFill>
                      <a:srgbClr val="FFC000"/>
                    </a:solidFill>
                  </a:tcPr>
                </a:tc>
              </a:tr>
              <a:tr h="741826">
                <a:tc>
                  <a:txBody>
                    <a:bodyPr/>
                    <a:lstStyle/>
                    <a:p>
                      <a:r>
                        <a:rPr lang="en-US" sz="1200" dirty="0" smtClean="0">
                          <a:latin typeface="Times New Roman" panose="02020603050405020304" pitchFamily="18" charset="0"/>
                          <a:cs typeface="Times New Roman" panose="02020603050405020304" pitchFamily="18" charset="0"/>
                        </a:rPr>
                        <a:t>The CR shall be able to rappel/ascend a 90 degree incline to a max depth of 5m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p>
                  </a:txBody>
                  <a:tcPr anchor="ctr">
                    <a:solidFill>
                      <a:srgbClr val="FFC000"/>
                    </a:solidFill>
                  </a:tcPr>
                </a:tc>
              </a:tr>
              <a:tr h="906677">
                <a:tc>
                  <a:txBody>
                    <a:bodyPr/>
                    <a:lstStyle/>
                    <a:p>
                      <a:r>
                        <a:rPr lang="en-US" sz="1200" dirty="0" smtClean="0">
                          <a:latin typeface="Times New Roman" panose="02020603050405020304" pitchFamily="18" charset="0"/>
                          <a:cs typeface="Times New Roman" panose="02020603050405020304" pitchFamily="18" charset="0"/>
                        </a:rPr>
                        <a:t>The CR Shall be able to transition from traversing a vertical to horizontal surface and vice versa</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p>
                  </a:txBody>
                  <a:tcPr anchor="ctr">
                    <a:solidFill>
                      <a:srgbClr val="FFC000"/>
                    </a:solidFill>
                  </a:tcPr>
                </a:tc>
              </a:tr>
              <a:tr h="741826">
                <a:tc>
                  <a:txBody>
                    <a:bodyPr/>
                    <a:lstStyle/>
                    <a:p>
                      <a:r>
                        <a:rPr lang="en-US" sz="1200" dirty="0" smtClean="0">
                          <a:latin typeface="Times New Roman" panose="02020603050405020304" pitchFamily="18" charset="0"/>
                          <a:cs typeface="Times New Roman" panose="02020603050405020304" pitchFamily="18" charset="0"/>
                        </a:rPr>
                        <a:t>The CR shall be able to take and </a:t>
                      </a:r>
                      <a:r>
                        <a:rPr lang="en-US" sz="1200" b="1" dirty="0" smtClean="0">
                          <a:latin typeface="Times New Roman" panose="02020603050405020304" pitchFamily="18" charset="0"/>
                          <a:cs typeface="Times New Roman" panose="02020603050405020304" pitchFamily="18" charset="0"/>
                        </a:rPr>
                        <a:t>transmit/store</a:t>
                      </a:r>
                      <a:r>
                        <a:rPr lang="en-US" sz="1200" dirty="0" smtClean="0">
                          <a:latin typeface="Times New Roman" panose="02020603050405020304" pitchFamily="18" charset="0"/>
                          <a:cs typeface="Times New Roman" panose="02020603050405020304" pitchFamily="18" charset="0"/>
                        </a:rPr>
                        <a:t> at least</a:t>
                      </a:r>
                      <a:r>
                        <a:rPr lang="en-US" sz="1200" baseline="0" dirty="0" smtClean="0">
                          <a:latin typeface="Times New Roman" panose="02020603050405020304" pitchFamily="18" charset="0"/>
                          <a:cs typeface="Times New Roman" panose="02020603050405020304" pitchFamily="18" charset="0"/>
                        </a:rPr>
                        <a:t> </a:t>
                      </a:r>
                      <a:r>
                        <a:rPr lang="en-US" sz="1200" b="1" baseline="0" dirty="0" smtClean="0">
                          <a:latin typeface="Times New Roman" panose="02020603050405020304" pitchFamily="18" charset="0"/>
                          <a:cs typeface="Times New Roman" panose="02020603050405020304" pitchFamily="18" charset="0"/>
                        </a:rPr>
                        <a:t>5 images</a:t>
                      </a: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69664846"/>
              </p:ext>
            </p:extLst>
          </p:nvPr>
        </p:nvGraphicFramePr>
        <p:xfrm>
          <a:off x="4571999" y="1995054"/>
          <a:ext cx="3466408" cy="3748673"/>
        </p:xfrm>
        <a:graphic>
          <a:graphicData uri="http://schemas.openxmlformats.org/drawingml/2006/table">
            <a:tbl>
              <a:tblPr firstRow="1" bandRow="1">
                <a:tableStyleId>{073A0DAA-6AF3-43AB-8588-CEC1D06C72B9}</a:tableStyleId>
              </a:tblPr>
              <a:tblGrid>
                <a:gridCol w="2340718"/>
                <a:gridCol w="1125690"/>
              </a:tblGrid>
              <a:tr h="365761">
                <a:tc gridSpan="2">
                  <a:txBody>
                    <a:bodyPr/>
                    <a:lstStyle/>
                    <a:p>
                      <a:pPr algn="ctr"/>
                      <a:r>
                        <a:rPr lang="en-US" dirty="0" smtClean="0">
                          <a:latin typeface="Times New Roman" panose="02020603050405020304" pitchFamily="18" charset="0"/>
                          <a:cs typeface="Times New Roman" panose="02020603050405020304" pitchFamily="18" charset="0"/>
                        </a:rPr>
                        <a:t>Level 2</a:t>
                      </a:r>
                      <a:endParaRPr lang="en-US"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dirty="0"/>
                    </a:p>
                  </a:txBody>
                  <a:tcPr anchor="ctr"/>
                </a:tc>
              </a:tr>
              <a:tr h="445209">
                <a:tc>
                  <a:txBody>
                    <a:bodyPr/>
                    <a:lstStyle/>
                    <a:p>
                      <a:pPr algn="ctr"/>
                      <a:r>
                        <a:rPr lang="en-US" dirty="0" smtClean="0">
                          <a:latin typeface="Times New Roman" panose="02020603050405020304" pitchFamily="18" charset="0"/>
                          <a:cs typeface="Times New Roman" panose="02020603050405020304" pitchFamily="18" charset="0"/>
                        </a:rPr>
                        <a:t>Level Criteria</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Status</a:t>
                      </a:r>
                      <a:endParaRPr lang="en-US" dirty="0">
                        <a:latin typeface="Times New Roman" panose="02020603050405020304" pitchFamily="18" charset="0"/>
                        <a:cs typeface="Times New Roman" panose="02020603050405020304" pitchFamily="18" charset="0"/>
                      </a:endParaRPr>
                    </a:p>
                  </a:txBody>
                  <a:tcPr anchor="ctr"/>
                </a:tc>
              </a:tr>
              <a:tr h="779116">
                <a:tc>
                  <a:txBody>
                    <a:bodyPr/>
                    <a:lstStyle/>
                    <a:p>
                      <a:r>
                        <a:rPr lang="en-US" sz="1200" dirty="0" smtClean="0">
                          <a:latin typeface="Times New Roman" panose="02020603050405020304" pitchFamily="18" charset="0"/>
                          <a:cs typeface="Times New Roman" panose="02020603050405020304" pitchFamily="18" charset="0"/>
                        </a:rPr>
                        <a:t>The CR shall be able to traverse</a:t>
                      </a:r>
                      <a:r>
                        <a:rPr lang="en-US" sz="1200" baseline="0" dirty="0" smtClean="0">
                          <a:latin typeface="Times New Roman" panose="02020603050405020304" pitchFamily="18" charset="0"/>
                          <a:cs typeface="Times New Roman" panose="02020603050405020304" pitchFamily="18" charset="0"/>
                        </a:rPr>
                        <a:t> up to 5m from the rappel touchdown point, controlled via the GS</a:t>
                      </a:r>
                      <a:endParaRPr lang="en-US" sz="12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IN PROGRESS</a:t>
                      </a:r>
                      <a:endParaRPr lang="en-US" sz="1200" b="1" dirty="0">
                        <a:latin typeface="Times New Roman" panose="02020603050405020304" pitchFamily="18" charset="0"/>
                        <a:cs typeface="Times New Roman" panose="02020603050405020304" pitchFamily="18" charset="0"/>
                      </a:endParaRPr>
                    </a:p>
                  </a:txBody>
                  <a:tcPr anchor="ctr">
                    <a:solidFill>
                      <a:schemeClr val="accent2"/>
                    </a:solidFill>
                  </a:tcPr>
                </a:tc>
              </a:tr>
              <a:tr h="816777">
                <a:tc>
                  <a:txBody>
                    <a:bodyPr/>
                    <a:lstStyle/>
                    <a:p>
                      <a:r>
                        <a:rPr lang="en-US" sz="1200" dirty="0" smtClean="0">
                          <a:latin typeface="Times New Roman" panose="02020603050405020304" pitchFamily="18" charset="0"/>
                          <a:cs typeface="Times New Roman" panose="02020603050405020304" pitchFamily="18" charset="0"/>
                        </a:rPr>
                        <a:t>The CR shall able to </a:t>
                      </a:r>
                      <a:r>
                        <a:rPr lang="en-US" sz="1200" b="1" dirty="0" smtClean="0">
                          <a:latin typeface="Times New Roman" panose="02020603050405020304" pitchFamily="18" charset="0"/>
                          <a:cs typeface="Times New Roman" panose="02020603050405020304" pitchFamily="18" charset="0"/>
                        </a:rPr>
                        <a:t>resolve</a:t>
                      </a:r>
                      <a:r>
                        <a:rPr lang="en-US" sz="1200" b="1" baseline="0" dirty="0" smtClean="0">
                          <a:latin typeface="Times New Roman" panose="02020603050405020304" pitchFamily="18" charset="0"/>
                          <a:cs typeface="Times New Roman" panose="02020603050405020304" pitchFamily="18" charset="0"/>
                        </a:rPr>
                        <a:t> a 10cm diameter object</a:t>
                      </a:r>
                      <a:r>
                        <a:rPr lang="en-US" sz="1200" baseline="0" dirty="0" smtClean="0">
                          <a:latin typeface="Times New Roman" panose="02020603050405020304" pitchFamily="18" charset="0"/>
                          <a:cs typeface="Times New Roman" panose="02020603050405020304" pitchFamily="18" charset="0"/>
                        </a:rPr>
                        <a:t> from a </a:t>
                      </a:r>
                      <a:r>
                        <a:rPr lang="en-US" sz="1200" b="1" baseline="0" dirty="0" smtClean="0">
                          <a:latin typeface="Times New Roman" panose="02020603050405020304" pitchFamily="18" charset="0"/>
                          <a:cs typeface="Times New Roman" panose="02020603050405020304" pitchFamily="18" charset="0"/>
                        </a:rPr>
                        <a:t>distance of 5m</a:t>
                      </a:r>
                      <a:r>
                        <a:rPr lang="en-US" sz="1200" baseline="0" dirty="0" smtClean="0">
                          <a:latin typeface="Times New Roman" panose="02020603050405020304" pitchFamily="18" charset="0"/>
                          <a:cs typeface="Times New Roman" panose="02020603050405020304" pitchFamily="18" charset="0"/>
                        </a:rPr>
                        <a:t> using the imaging system</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r h="556511">
                <a:tc>
                  <a:txBody>
                    <a:bodyPr/>
                    <a:lstStyle/>
                    <a:p>
                      <a:r>
                        <a:rPr lang="en-US" sz="1200" dirty="0" smtClean="0">
                          <a:latin typeface="Times New Roman" panose="02020603050405020304" pitchFamily="18" charset="0"/>
                          <a:cs typeface="Times New Roman" panose="02020603050405020304" pitchFamily="18" charset="0"/>
                        </a:rPr>
                        <a:t>The CR shall provide </a:t>
                      </a:r>
                      <a:r>
                        <a:rPr lang="en-US" sz="1200" b="1" dirty="0" smtClean="0">
                          <a:latin typeface="Times New Roman" panose="02020603050405020304" pitchFamily="18" charset="0"/>
                          <a:cs typeface="Times New Roman" panose="02020603050405020304" pitchFamily="18" charset="0"/>
                        </a:rPr>
                        <a:t>adequate scene lighting</a:t>
                      </a:r>
                      <a:r>
                        <a:rPr lang="en-US" sz="1200" b="1" baseline="0" dirty="0" smtClean="0">
                          <a:latin typeface="Times New Roman" panose="02020603050405020304" pitchFamily="18" charset="0"/>
                          <a:cs typeface="Times New Roman" panose="02020603050405020304" pitchFamily="18" charset="0"/>
                        </a:rPr>
                        <a:t> </a:t>
                      </a: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r h="779116">
                <a:tc>
                  <a:txBody>
                    <a:bodyPr/>
                    <a:lstStyle/>
                    <a:p>
                      <a:r>
                        <a:rPr lang="en-US" sz="1200" dirty="0" smtClean="0">
                          <a:latin typeface="Times New Roman" panose="02020603050405020304" pitchFamily="18" charset="0"/>
                          <a:cs typeface="Times New Roman" panose="02020603050405020304" pitchFamily="18" charset="0"/>
                        </a:rPr>
                        <a:t>The imaging</a:t>
                      </a:r>
                      <a:r>
                        <a:rPr lang="en-US" sz="1200" baseline="0" dirty="0" smtClean="0">
                          <a:latin typeface="Times New Roman" panose="02020603050405020304" pitchFamily="18" charset="0"/>
                          <a:cs typeface="Times New Roman" panose="02020603050405020304" pitchFamily="18" charset="0"/>
                        </a:rPr>
                        <a:t> system shall have </a:t>
                      </a:r>
                      <a:r>
                        <a:rPr lang="en-US" sz="1200" b="1" baseline="0" dirty="0" smtClean="0">
                          <a:latin typeface="Times New Roman" panose="02020603050405020304" pitchFamily="18" charset="0"/>
                          <a:cs typeface="Times New Roman" panose="02020603050405020304" pitchFamily="18" charset="0"/>
                        </a:rPr>
                        <a:t>azimuthal</a:t>
                      </a:r>
                      <a:r>
                        <a:rPr lang="en-US" sz="1200" baseline="0" dirty="0" smtClean="0">
                          <a:latin typeface="Times New Roman" panose="02020603050405020304" pitchFamily="18" charset="0"/>
                          <a:cs typeface="Times New Roman" panose="02020603050405020304" pitchFamily="18" charset="0"/>
                        </a:rPr>
                        <a:t> and </a:t>
                      </a:r>
                      <a:r>
                        <a:rPr lang="en-US" sz="1200" b="1" baseline="0" dirty="0" smtClean="0">
                          <a:latin typeface="Times New Roman" panose="02020603050405020304" pitchFamily="18" charset="0"/>
                          <a:cs typeface="Times New Roman" panose="02020603050405020304" pitchFamily="18" charset="0"/>
                        </a:rPr>
                        <a:t>elevation</a:t>
                      </a:r>
                      <a:r>
                        <a:rPr lang="en-US" sz="1200" baseline="0" dirty="0" smtClean="0">
                          <a:latin typeface="Times New Roman" panose="02020603050405020304" pitchFamily="18" charset="0"/>
                          <a:cs typeface="Times New Roman" panose="02020603050405020304" pitchFamily="18" charset="0"/>
                        </a:rPr>
                        <a:t> </a:t>
                      </a:r>
                      <a:r>
                        <a:rPr lang="en-US" sz="1200" b="1" baseline="0" dirty="0" smtClean="0">
                          <a:latin typeface="Times New Roman" panose="02020603050405020304" pitchFamily="18" charset="0"/>
                          <a:cs typeface="Times New Roman" panose="02020603050405020304" pitchFamily="18" charset="0"/>
                        </a:rPr>
                        <a:t>angular coverage</a:t>
                      </a:r>
                      <a:r>
                        <a:rPr lang="en-US" sz="1200" baseline="0" dirty="0" smtClean="0">
                          <a:latin typeface="Times New Roman" panose="02020603050405020304" pitchFamily="18" charset="0"/>
                          <a:cs typeface="Times New Roman" panose="02020603050405020304" pitchFamily="18" charset="0"/>
                        </a:rPr>
                        <a:t> of </a:t>
                      </a:r>
                      <a:r>
                        <a:rPr lang="en-US" sz="1200" b="1" baseline="0" dirty="0" smtClean="0">
                          <a:latin typeface="Times New Roman" panose="02020603050405020304" pitchFamily="18" charset="0"/>
                          <a:cs typeface="Times New Roman" panose="02020603050405020304" pitchFamily="18" charset="0"/>
                        </a:rPr>
                        <a:t>180</a:t>
                      </a:r>
                      <a:r>
                        <a:rPr lang="en-US" sz="1200" baseline="0" dirty="0" smtClean="0">
                          <a:latin typeface="Times New Roman" panose="02020603050405020304" pitchFamily="18" charset="0"/>
                          <a:cs typeface="Times New Roman" panose="02020603050405020304" pitchFamily="18" charset="0"/>
                        </a:rPr>
                        <a:t> and </a:t>
                      </a:r>
                      <a:r>
                        <a:rPr lang="en-US" sz="1200" b="1" baseline="0" dirty="0" smtClean="0">
                          <a:latin typeface="Times New Roman" panose="02020603050405020304" pitchFamily="18" charset="0"/>
                          <a:cs typeface="Times New Roman" panose="02020603050405020304" pitchFamily="18" charset="0"/>
                        </a:rPr>
                        <a:t>90 degrees</a:t>
                      </a: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3505224"/>
              </p:ext>
            </p:extLst>
          </p:nvPr>
        </p:nvGraphicFramePr>
        <p:xfrm>
          <a:off x="8224551" y="1995055"/>
          <a:ext cx="3416283" cy="3793244"/>
        </p:xfrm>
        <a:graphic>
          <a:graphicData uri="http://schemas.openxmlformats.org/drawingml/2006/table">
            <a:tbl>
              <a:tblPr firstRow="1" bandRow="1">
                <a:tableStyleId>{073A0DAA-6AF3-43AB-8588-CEC1D06C72B9}</a:tableStyleId>
              </a:tblPr>
              <a:tblGrid>
                <a:gridCol w="2282736"/>
                <a:gridCol w="1133547"/>
              </a:tblGrid>
              <a:tr h="363739">
                <a:tc gridSpan="2">
                  <a:txBody>
                    <a:bodyPr/>
                    <a:lstStyle/>
                    <a:p>
                      <a:pPr algn="ctr"/>
                      <a:r>
                        <a:rPr lang="en-US" dirty="0" smtClean="0">
                          <a:latin typeface="Times New Roman" panose="02020603050405020304" pitchFamily="18" charset="0"/>
                          <a:cs typeface="Times New Roman" panose="02020603050405020304" pitchFamily="18" charset="0"/>
                        </a:rPr>
                        <a:t>Level 3</a:t>
                      </a:r>
                      <a:endParaRPr lang="en-US"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dirty="0"/>
                    </a:p>
                  </a:txBody>
                  <a:tcPr anchor="ctr"/>
                </a:tc>
              </a:tr>
              <a:tr h="491866">
                <a:tc>
                  <a:txBody>
                    <a:bodyPr/>
                    <a:lstStyle/>
                    <a:p>
                      <a:pPr algn="ctr"/>
                      <a:r>
                        <a:rPr lang="en-US" dirty="0" smtClean="0">
                          <a:latin typeface="Times New Roman" panose="02020603050405020304" pitchFamily="18" charset="0"/>
                          <a:cs typeface="Times New Roman" panose="02020603050405020304" pitchFamily="18" charset="0"/>
                        </a:rPr>
                        <a:t>Level Criteria</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Status</a:t>
                      </a:r>
                      <a:endParaRPr lang="en-US" dirty="0">
                        <a:latin typeface="Times New Roman" panose="02020603050405020304" pitchFamily="18" charset="0"/>
                        <a:cs typeface="Times New Roman" panose="02020603050405020304" pitchFamily="18" charset="0"/>
                      </a:endParaRPr>
                    </a:p>
                  </a:txBody>
                  <a:tcPr anchor="ctr"/>
                </a:tc>
              </a:tr>
              <a:tr h="614832">
                <a:tc>
                  <a:txBody>
                    <a:bodyPr/>
                    <a:lstStyle/>
                    <a:p>
                      <a:r>
                        <a:rPr lang="en-US" sz="1200" dirty="0" smtClean="0">
                          <a:latin typeface="Times New Roman" panose="02020603050405020304" pitchFamily="18" charset="0"/>
                          <a:cs typeface="Times New Roman" panose="02020603050405020304" pitchFamily="18" charset="0"/>
                        </a:rPr>
                        <a:t>The CR shall know its depth within the cave/pipe</a:t>
                      </a:r>
                      <a:r>
                        <a:rPr lang="en-US" sz="1200" baseline="0" dirty="0" smtClean="0">
                          <a:latin typeface="Times New Roman" panose="02020603050405020304" pitchFamily="18" charset="0"/>
                          <a:cs typeface="Times New Roman" panose="02020603050405020304" pitchFamily="18" charset="0"/>
                        </a:rPr>
                        <a:t> accurate to +/- 10 cm</a:t>
                      </a: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IN PROGRESS</a:t>
                      </a:r>
                    </a:p>
                  </a:txBody>
                  <a:tcPr anchor="ctr">
                    <a:solidFill>
                      <a:schemeClr val="accent2"/>
                    </a:solidFill>
                  </a:tcPr>
                </a:tc>
              </a:tr>
              <a:tr h="865406">
                <a:tc>
                  <a:txBody>
                    <a:bodyPr/>
                    <a:lstStyle/>
                    <a:p>
                      <a:r>
                        <a:rPr lang="en-US" sz="1200" dirty="0" smtClean="0">
                          <a:latin typeface="Times New Roman" panose="02020603050405020304" pitchFamily="18" charset="0"/>
                          <a:cs typeface="Times New Roman" panose="02020603050405020304" pitchFamily="18" charset="0"/>
                        </a:rPr>
                        <a:t>The</a:t>
                      </a:r>
                      <a:r>
                        <a:rPr lang="en-US" sz="1200" baseline="0" dirty="0" smtClean="0">
                          <a:latin typeface="Times New Roman" panose="02020603050405020304" pitchFamily="18" charset="0"/>
                          <a:cs typeface="Times New Roman" panose="02020603050405020304" pitchFamily="18" charset="0"/>
                        </a:rPr>
                        <a:t> CR shall know its horizontal distance travelled accurate to +/- 10 cm</a:t>
                      </a: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r h="790052">
                <a:tc>
                  <a:txBody>
                    <a:bodyPr/>
                    <a:lstStyle/>
                    <a:p>
                      <a:r>
                        <a:rPr lang="en-US" sz="1200" dirty="0" smtClean="0">
                          <a:latin typeface="Times New Roman" panose="02020603050405020304" pitchFamily="18" charset="0"/>
                          <a:cs typeface="Times New Roman" panose="02020603050405020304" pitchFamily="18" charset="0"/>
                        </a:rPr>
                        <a:t>The</a:t>
                      </a:r>
                      <a:r>
                        <a:rPr lang="en-US" sz="1200" baseline="0" dirty="0" smtClean="0">
                          <a:latin typeface="Times New Roman" panose="02020603050405020304" pitchFamily="18" charset="0"/>
                          <a:cs typeface="Times New Roman" panose="02020603050405020304" pitchFamily="18" charset="0"/>
                        </a:rPr>
                        <a:t> CR shall be able to return to the MR at the conclusion of a mission</a:t>
                      </a:r>
                      <a:endParaRPr lang="en-US" sz="1200" dirty="0">
                        <a:latin typeface="Times New Roman" panose="02020603050405020304" pitchFamily="18" charset="0"/>
                        <a:cs typeface="Times New Roman" panose="02020603050405020304" pitchFamily="18" charset="0"/>
                      </a:endParaRPr>
                    </a:p>
                  </a:txBody>
                  <a:tcPr anchor="ctr">
                    <a:lnB w="28575" cap="flat" cmpd="sng" algn="ctr">
                      <a:solidFill>
                        <a:schemeClr val="accent1"/>
                      </a:solidFill>
                      <a:prstDash val="solid"/>
                      <a:round/>
                      <a:headEnd type="none" w="med" len="med"/>
                      <a:tailEnd type="none" w="med" len="med"/>
                    </a:lnB>
                  </a:tcPr>
                </a:tc>
                <a:tc>
                  <a:txBody>
                    <a:bodyPr/>
                    <a:lstStyle/>
                    <a:p>
                      <a:pPr algn="ct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p>
                  </a:txBody>
                  <a:tcPr anchor="ctr">
                    <a:lnB w="28575" cap="flat" cmpd="sng" algn="ctr">
                      <a:solidFill>
                        <a:schemeClr val="accent1"/>
                      </a:solidFill>
                      <a:prstDash val="solid"/>
                      <a:round/>
                      <a:headEnd type="none" w="med" len="med"/>
                      <a:tailEnd type="none" w="med" len="med"/>
                    </a:lnB>
                    <a:solidFill>
                      <a:srgbClr val="FFC000"/>
                    </a:solidFill>
                  </a:tcPr>
                </a:tc>
              </a:tr>
              <a:tr h="614832">
                <a:tc>
                  <a:txBody>
                    <a:bodyPr/>
                    <a:lstStyle/>
                    <a:p>
                      <a:r>
                        <a:rPr lang="en-US" sz="1200" dirty="0" smtClean="0">
                          <a:latin typeface="Times New Roman" panose="02020603050405020304" pitchFamily="18" charset="0"/>
                          <a:cs typeface="Times New Roman" panose="02020603050405020304" pitchFamily="18" charset="0"/>
                        </a:rPr>
                        <a:t>The CR shall handle </a:t>
                      </a:r>
                      <a:r>
                        <a:rPr lang="en-US" sz="1200" b="1" dirty="0" smtClean="0">
                          <a:solidFill>
                            <a:srgbClr val="FF0000"/>
                          </a:solidFill>
                          <a:latin typeface="Times New Roman" panose="02020603050405020304" pitchFamily="18" charset="0"/>
                          <a:cs typeface="Times New Roman" panose="02020603050405020304" pitchFamily="18" charset="0"/>
                        </a:rPr>
                        <a:t>communication dropouts</a:t>
                      </a:r>
                      <a:r>
                        <a:rPr lang="en-US" sz="1200" dirty="0" smtClean="0">
                          <a:latin typeface="Times New Roman" panose="02020603050405020304" pitchFamily="18" charset="0"/>
                          <a:cs typeface="Times New Roman" panose="02020603050405020304" pitchFamily="18" charset="0"/>
                        </a:rPr>
                        <a:t> with the MR/GS</a:t>
                      </a:r>
                      <a:endParaRPr lang="en-US" sz="1200" baseline="0" dirty="0" smtClean="0">
                        <a:latin typeface="Times New Roman" panose="02020603050405020304" pitchFamily="18" charset="0"/>
                        <a:cs typeface="Times New Roman" panose="02020603050405020304" pitchFamily="18" charset="0"/>
                      </a:endParaRPr>
                    </a:p>
                  </a:txBody>
                  <a:tcPr anchor="ct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txBody>
                  <a:tcPr anchor="ctr">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FFC000"/>
                    </a:solidFill>
                  </a:tcPr>
                </a:tc>
              </a:tr>
            </a:tbl>
          </a:graphicData>
        </a:graphic>
      </p:graphicFrame>
      <p:sp>
        <p:nvSpPr>
          <p:cNvPr id="3" name="TextBox 2"/>
          <p:cNvSpPr txBox="1"/>
          <p:nvPr/>
        </p:nvSpPr>
        <p:spPr>
          <a:xfrm>
            <a:off x="2220686" y="797915"/>
            <a:ext cx="8213271" cy="923330"/>
          </a:xfrm>
          <a:prstGeom prst="rect">
            <a:avLst/>
          </a:prstGeom>
          <a:solidFill>
            <a:schemeClr val="bg1"/>
          </a:solidFill>
          <a:ln w="28575">
            <a:solidFill>
              <a:schemeClr val="accent1"/>
            </a:solidFill>
          </a:ln>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Currently confident in achieving </a:t>
            </a:r>
            <a:r>
              <a:rPr lang="en-US" b="1" dirty="0" smtClean="0">
                <a:latin typeface="Times New Roman" panose="02020603050405020304" pitchFamily="18" charset="0"/>
                <a:cs typeface="Times New Roman" panose="02020603050405020304" pitchFamily="18" charset="0"/>
              </a:rPr>
              <a:t>Levels 1 &amp; 2</a:t>
            </a:r>
            <a:r>
              <a:rPr lang="en-US" dirty="0" smtClean="0">
                <a:latin typeface="Times New Roman" panose="02020603050405020304" pitchFamily="18" charset="0"/>
                <a:cs typeface="Times New Roman" panose="02020603050405020304" pitchFamily="18" charset="0"/>
              </a:rPr>
              <a:t> for project</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Remainder of Level 1 will be </a:t>
            </a:r>
            <a:r>
              <a:rPr lang="en-US" b="1" dirty="0" smtClean="0">
                <a:latin typeface="Times New Roman" panose="02020603050405020304" pitchFamily="18" charset="0"/>
                <a:cs typeface="Times New Roman" panose="02020603050405020304" pitchFamily="18" charset="0"/>
              </a:rPr>
              <a:t>demonstrated within the next 2 weeks</a:t>
            </a: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Testing of Comm. dropout protocol will determine if Level 3 success can be met</a:t>
            </a:r>
            <a:endParaRPr lang="en-US" b="1" dirty="0">
              <a:latin typeface="Times New Roman" panose="02020603050405020304" pitchFamily="18" charset="0"/>
              <a:cs typeface="Times New Roman" panose="02020603050405020304" pitchFamily="18" charset="0"/>
            </a:endParaRPr>
          </a:p>
        </p:txBody>
      </p:sp>
      <p:sp>
        <p:nvSpPr>
          <p:cNvPr id="11" name="Rectangle 10"/>
          <p:cNvSpPr/>
          <p:nvPr/>
        </p:nvSpPr>
        <p:spPr>
          <a:xfrm>
            <a:off x="822960" y="1961804"/>
            <a:ext cx="7281949" cy="423117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95501" y="5792872"/>
            <a:ext cx="1936865" cy="400110"/>
          </a:xfrm>
          <a:prstGeom prst="rect">
            <a:avLst/>
          </a:prstGeom>
          <a:noFill/>
        </p:spPr>
        <p:txBody>
          <a:bodyPr wrap="square" rtlCol="0">
            <a:spAutoFit/>
          </a:bodyPr>
          <a:lstStyle/>
          <a:p>
            <a:r>
              <a:rPr lang="en-US" sz="2000" b="1" dirty="0" smtClean="0">
                <a:solidFill>
                  <a:srgbClr val="00B050"/>
                </a:solidFill>
                <a:latin typeface="Times New Roman" panose="02020603050405020304" pitchFamily="18" charset="0"/>
                <a:cs typeface="Times New Roman" panose="02020603050405020304" pitchFamily="18" charset="0"/>
              </a:rPr>
              <a:t>ACHIEVABLE</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71411" y="1961804"/>
            <a:ext cx="3624349" cy="42311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424950" y="5792872"/>
            <a:ext cx="3134704" cy="369332"/>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FURTHER WORK NEEDED</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225836" y="5138058"/>
            <a:ext cx="3410712" cy="64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152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WORK PLAN AT MSR</a:t>
            </a:r>
            <a:endParaRPr lang="en-US" b="1" i="1" dirty="0">
              <a:solidFill>
                <a:srgbClr val="FF0000"/>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11</a:t>
            </a:fld>
            <a:endParaRPr lang="en-US" dirty="0">
              <a:solidFill>
                <a:prstClr val="black"/>
              </a:solidFill>
            </a:endParaRPr>
          </a:p>
        </p:txBody>
      </p:sp>
      <p:grpSp>
        <p:nvGrpSpPr>
          <p:cNvPr id="48" name="Group 47"/>
          <p:cNvGrpSpPr/>
          <p:nvPr/>
        </p:nvGrpSpPr>
        <p:grpSpPr>
          <a:xfrm>
            <a:off x="297090" y="588142"/>
            <a:ext cx="11862151" cy="5758501"/>
            <a:chOff x="271283" y="573321"/>
            <a:chExt cx="11841255" cy="5801369"/>
          </a:xfrm>
        </p:grpSpPr>
        <p:grpSp>
          <p:nvGrpSpPr>
            <p:cNvPr id="3" name="Group 2"/>
            <p:cNvGrpSpPr/>
            <p:nvPr/>
          </p:nvGrpSpPr>
          <p:grpSpPr>
            <a:xfrm>
              <a:off x="271283" y="617145"/>
              <a:ext cx="11841255" cy="5757545"/>
              <a:chOff x="271283" y="608832"/>
              <a:chExt cx="11841255" cy="575754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1283" y="608832"/>
                <a:ext cx="11841255" cy="57575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024008" y="1699098"/>
                <a:ext cx="1119830" cy="88996"/>
              </a:xfrm>
              <a:prstGeom prst="rect">
                <a:avLst/>
              </a:prstGeom>
              <a:pattFill prst="wdUpDiag">
                <a:fgClr>
                  <a:srgbClr val="FF99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4024008" y="2334637"/>
                <a:ext cx="1897280" cy="92121"/>
              </a:xfrm>
              <a:prstGeom prst="rect">
                <a:avLst/>
              </a:prstGeom>
              <a:pattFill prst="wdUpDiag">
                <a:fgClr>
                  <a:srgbClr val="0000CD"/>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608317" y="3934891"/>
                <a:ext cx="2971800" cy="90793"/>
              </a:xfrm>
              <a:prstGeom prst="rect">
                <a:avLst/>
              </a:prstGeom>
              <a:pattFill prst="wdUpDiag">
                <a:fgClr>
                  <a:srgbClr val="0000CD"/>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5796270" y="2656261"/>
                <a:ext cx="832483"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794442" y="2974035"/>
                <a:ext cx="832483" cy="101333"/>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5796270" y="2815439"/>
                <a:ext cx="830655"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5618670" y="3141573"/>
                <a:ext cx="1005840"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5796270" y="3295938"/>
                <a:ext cx="831503"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10268947" y="5538710"/>
                <a:ext cx="1004857" cy="92121"/>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a:off x="10448384" y="5700838"/>
                <a:ext cx="822960"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7280985" y="4259472"/>
                <a:ext cx="822960"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7772439" y="4420177"/>
                <a:ext cx="822960"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7459700" y="4740106"/>
                <a:ext cx="2119002"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7451387" y="4893289"/>
                <a:ext cx="2125488" cy="101333"/>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a:off x="7459700" y="4573992"/>
                <a:ext cx="1627632" cy="91440"/>
              </a:xfrm>
              <a:prstGeom prst="rect">
                <a:avLst/>
              </a:prstGeom>
              <a:pattFill prst="wdUpDiag">
                <a:fgClr>
                  <a:srgbClr val="33FF33"/>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40" name="Straight Arrow Connector 39"/>
            <p:cNvCxnSpPr/>
            <p:nvPr/>
          </p:nvCxnSpPr>
          <p:spPr>
            <a:xfrm>
              <a:off x="4720214" y="616750"/>
              <a:ext cx="0" cy="29765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681963" y="616750"/>
              <a:ext cx="0" cy="29765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801436" y="580909"/>
              <a:ext cx="976011" cy="369332"/>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1</a:t>
              </a:r>
              <a:endParaRPr lang="en-US" b="1" dirty="0">
                <a:solidFill>
                  <a:srgbClr val="FF0000"/>
                </a:solidFill>
                <a:latin typeface="Arial" panose="020B0604020202020204" pitchFamily="34" charset="0"/>
                <a:cs typeface="Arial" panose="020B0604020202020204" pitchFamily="34" charset="0"/>
              </a:endParaRPr>
            </a:p>
          </p:txBody>
        </p:sp>
        <p:sp>
          <p:nvSpPr>
            <p:cNvPr id="50" name="TextBox 49"/>
            <p:cNvSpPr txBox="1"/>
            <p:nvPr/>
          </p:nvSpPr>
          <p:spPr>
            <a:xfrm>
              <a:off x="6714418" y="585446"/>
              <a:ext cx="976011" cy="369332"/>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5</a:t>
              </a:r>
              <a:endParaRPr lang="en-US" b="1" dirty="0">
                <a:solidFill>
                  <a:srgbClr val="FF0000"/>
                </a:solidFill>
                <a:latin typeface="Arial" panose="020B0604020202020204" pitchFamily="34" charset="0"/>
                <a:cs typeface="Arial" panose="020B0604020202020204" pitchFamily="34" charset="0"/>
              </a:endParaRPr>
            </a:p>
          </p:txBody>
        </p:sp>
        <p:cxnSp>
          <p:nvCxnSpPr>
            <p:cNvPr id="70" name="Straight Arrow Connector 69"/>
            <p:cNvCxnSpPr/>
            <p:nvPr/>
          </p:nvCxnSpPr>
          <p:spPr>
            <a:xfrm>
              <a:off x="9148445" y="604625"/>
              <a:ext cx="0" cy="29765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9180900" y="573321"/>
              <a:ext cx="1104389" cy="369332"/>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10</a:t>
              </a:r>
              <a:endParaRPr lang="en-US" b="1" dirty="0">
                <a:solidFill>
                  <a:srgbClr val="FF0000"/>
                </a:solidFill>
                <a:latin typeface="Arial" panose="020B0604020202020204" pitchFamily="34" charset="0"/>
                <a:cs typeface="Arial" panose="020B0604020202020204" pitchFamily="34" charset="0"/>
              </a:endParaRPr>
            </a:p>
          </p:txBody>
        </p:sp>
        <p:cxnSp>
          <p:nvCxnSpPr>
            <p:cNvPr id="72" name="Straight Arrow Connector 71"/>
            <p:cNvCxnSpPr/>
            <p:nvPr/>
          </p:nvCxnSpPr>
          <p:spPr>
            <a:xfrm>
              <a:off x="11614330" y="603695"/>
              <a:ext cx="0" cy="29765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498042" y="576568"/>
              <a:ext cx="1104389" cy="369332"/>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15</a:t>
              </a:r>
              <a:endParaRPr lang="en-US" b="1" dirty="0">
                <a:solidFill>
                  <a:srgbClr val="FF0000"/>
                </a:solidFill>
                <a:latin typeface="Arial" panose="020B0604020202020204" pitchFamily="34" charset="0"/>
                <a:cs typeface="Arial" panose="020B0604020202020204" pitchFamily="34" charset="0"/>
              </a:endParaRPr>
            </a:p>
          </p:txBody>
        </p:sp>
      </p:grpSp>
      <p:sp>
        <p:nvSpPr>
          <p:cNvPr id="35" name="Rectangle 34"/>
          <p:cNvSpPr/>
          <p:nvPr/>
        </p:nvSpPr>
        <p:spPr>
          <a:xfrm>
            <a:off x="7952247" y="3736984"/>
            <a:ext cx="507023" cy="178210"/>
          </a:xfrm>
          <a:prstGeom prst="rect">
            <a:avLst/>
          </a:prstGeom>
          <a:noFill/>
          <a:ln w="38100" cap="sq">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7498192" y="3667116"/>
            <a:ext cx="2353045" cy="0"/>
          </a:xfrm>
          <a:prstGeom prst="line">
            <a:avLst/>
          </a:prstGeom>
          <a:ln w="76200"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870007" y="5399245"/>
            <a:ext cx="1449020" cy="0"/>
          </a:xfrm>
          <a:prstGeom prst="line">
            <a:avLst/>
          </a:prstGeom>
          <a:ln w="76200"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0893150" y="6044431"/>
            <a:ext cx="869763" cy="0"/>
          </a:xfrm>
          <a:prstGeom prst="line">
            <a:avLst/>
          </a:prstGeom>
          <a:ln w="76200"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9851237" y="3721585"/>
            <a:ext cx="0" cy="164592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1328976" y="5391647"/>
            <a:ext cx="0" cy="653594"/>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988746" y="2321416"/>
            <a:ext cx="3573705" cy="646331"/>
          </a:xfrm>
          <a:prstGeom prst="rect">
            <a:avLst/>
          </a:prstGeom>
          <a:solidFill>
            <a:schemeClr val="bg1"/>
          </a:solidFill>
          <a:ln w="28575">
            <a:solidFill>
              <a:srgbClr val="FF0000"/>
            </a:solidFill>
          </a:ln>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Critical Path </a:t>
            </a:r>
            <a:r>
              <a:rPr lang="en-US" b="1" dirty="0" smtClean="0">
                <a:latin typeface="Arial" panose="020B0604020202020204" pitchFamily="34" charset="0"/>
                <a:cs typeface="Arial" panose="020B0604020202020204" pitchFamily="34" charset="0"/>
              </a:rPr>
              <a:t>at MSR followed manufacturing and integration</a:t>
            </a:r>
            <a:endParaRPr lang="en-US" b="1" dirty="0" smtClean="0">
              <a:solidFill>
                <a:prstClr val="black"/>
              </a:solidFill>
              <a:latin typeface="Arial" panose="020B0604020202020204" pitchFamily="34" charset="0"/>
              <a:cs typeface="Arial" panose="020B0604020202020204" pitchFamily="34" charset="0"/>
            </a:endParaRPr>
          </a:p>
        </p:txBody>
      </p:sp>
      <p:cxnSp>
        <p:nvCxnSpPr>
          <p:cNvPr id="51" name="Straight Connector 50"/>
          <p:cNvCxnSpPr/>
          <p:nvPr/>
        </p:nvCxnSpPr>
        <p:spPr>
          <a:xfrm>
            <a:off x="4835237" y="1895452"/>
            <a:ext cx="2626383" cy="3529"/>
          </a:xfrm>
          <a:prstGeom prst="line">
            <a:avLst/>
          </a:prstGeom>
          <a:ln w="76200"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489865" y="1886441"/>
            <a:ext cx="0" cy="1734842"/>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40102" y="4032455"/>
            <a:ext cx="1734266" cy="1807555"/>
            <a:chOff x="340102" y="4032455"/>
            <a:chExt cx="1734266" cy="1807555"/>
          </a:xfrm>
        </p:grpSpPr>
        <p:grpSp>
          <p:nvGrpSpPr>
            <p:cNvPr id="36" name="Group 35"/>
            <p:cNvGrpSpPr/>
            <p:nvPr/>
          </p:nvGrpSpPr>
          <p:grpSpPr>
            <a:xfrm>
              <a:off x="340102" y="4032455"/>
              <a:ext cx="1734266" cy="1807555"/>
              <a:chOff x="1288825" y="3136349"/>
              <a:chExt cx="1734266" cy="1807555"/>
            </a:xfrm>
          </p:grpSpPr>
          <p:sp>
            <p:nvSpPr>
              <p:cNvPr id="5" name="Rectangle 4"/>
              <p:cNvSpPr/>
              <p:nvPr/>
            </p:nvSpPr>
            <p:spPr>
              <a:xfrm>
                <a:off x="1288825" y="3145789"/>
                <a:ext cx="1646072" cy="1798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1364132" y="3136349"/>
                <a:ext cx="1504250" cy="307777"/>
              </a:xfrm>
              <a:prstGeom prst="rect">
                <a:avLst/>
              </a:prstGeom>
              <a:noFill/>
            </p:spPr>
            <p:txBody>
              <a:bodyPr wrap="square" rtlCol="0">
                <a:spAutoFit/>
              </a:bodyPr>
              <a:lstStyle/>
              <a:p>
                <a:pPr algn="ctr"/>
                <a:r>
                  <a:rPr lang="en-US" sz="1400" b="1" u="sng" dirty="0" smtClean="0">
                    <a:solidFill>
                      <a:prstClr val="black"/>
                    </a:solidFill>
                    <a:latin typeface="Arial" panose="020B0604020202020204" pitchFamily="34" charset="0"/>
                    <a:cs typeface="Arial" panose="020B0604020202020204" pitchFamily="34" charset="0"/>
                  </a:rPr>
                  <a:t>Legend</a:t>
                </a:r>
                <a:endParaRPr lang="en-US" sz="1400" b="1" u="sng" dirty="0">
                  <a:solidFill>
                    <a:prstClr val="black"/>
                  </a:solidFill>
                  <a:latin typeface="Arial" panose="020B0604020202020204" pitchFamily="34" charset="0"/>
                  <a:cs typeface="Arial" panose="020B0604020202020204" pitchFamily="34" charset="0"/>
                </a:endParaRPr>
              </a:p>
            </p:txBody>
          </p:sp>
          <p:sp>
            <p:nvSpPr>
              <p:cNvPr id="25" name="Rectangle 24"/>
              <p:cNvSpPr/>
              <p:nvPr/>
            </p:nvSpPr>
            <p:spPr>
              <a:xfrm>
                <a:off x="1391055" y="3453854"/>
                <a:ext cx="369651" cy="125925"/>
              </a:xfrm>
              <a:prstGeom prst="rect">
                <a:avLst/>
              </a:prstGeom>
              <a:solidFill>
                <a:srgbClr val="FF99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1391055" y="3698756"/>
                <a:ext cx="369651" cy="125925"/>
              </a:xfrm>
              <a:prstGeom prst="rect">
                <a:avLst/>
              </a:prstGeom>
              <a:solidFill>
                <a:srgbClr val="8CB6C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1391055" y="3942409"/>
                <a:ext cx="369651" cy="125925"/>
              </a:xfrm>
              <a:prstGeom prst="rect">
                <a:avLst/>
              </a:prstGeom>
              <a:solidFill>
                <a:srgbClr val="33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p:nvSpPr>
            <p:spPr>
              <a:xfrm>
                <a:off x="1391055" y="4186172"/>
                <a:ext cx="369651" cy="125925"/>
              </a:xfrm>
              <a:prstGeom prst="rect">
                <a:avLst/>
              </a:prstGeom>
              <a:solidFill>
                <a:srgbClr val="00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p:nvSpPr>
            <p:spPr>
              <a:xfrm>
                <a:off x="1699853" y="3653996"/>
                <a:ext cx="1059791"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Integration</a:t>
                </a:r>
                <a:endParaRPr lang="en-US" sz="900" b="1" dirty="0">
                  <a:solidFill>
                    <a:prstClr val="black"/>
                  </a:solidFill>
                  <a:latin typeface="Arial" panose="020B0604020202020204" pitchFamily="34" charset="0"/>
                  <a:cs typeface="Arial" panose="020B0604020202020204" pitchFamily="34" charset="0"/>
                </a:endParaRPr>
              </a:p>
            </p:txBody>
          </p:sp>
          <p:sp>
            <p:nvSpPr>
              <p:cNvPr id="32" name="TextBox 31"/>
              <p:cNvSpPr txBox="1"/>
              <p:nvPr/>
            </p:nvSpPr>
            <p:spPr>
              <a:xfrm>
                <a:off x="1699854" y="3897649"/>
                <a:ext cx="1059791"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Testing</a:t>
                </a:r>
                <a:endParaRPr lang="en-US" sz="900" b="1" dirty="0">
                  <a:solidFill>
                    <a:prstClr val="black"/>
                  </a:solidFill>
                  <a:latin typeface="Arial" panose="020B0604020202020204" pitchFamily="34" charset="0"/>
                  <a:cs typeface="Arial" panose="020B0604020202020204" pitchFamily="34" charset="0"/>
                </a:endParaRPr>
              </a:p>
            </p:txBody>
          </p:sp>
          <p:sp>
            <p:nvSpPr>
              <p:cNvPr id="33" name="TextBox 32"/>
              <p:cNvSpPr txBox="1"/>
              <p:nvPr/>
            </p:nvSpPr>
            <p:spPr>
              <a:xfrm>
                <a:off x="1699853" y="4141316"/>
                <a:ext cx="1059791"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Software</a:t>
                </a:r>
                <a:endParaRPr lang="en-US" sz="900" b="1" dirty="0">
                  <a:solidFill>
                    <a:prstClr val="black"/>
                  </a:solidFill>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5"/>
              <a:srcRect l="20378" t="13901" r="34240" b="29183"/>
              <a:stretch/>
            </p:blipFill>
            <p:spPr>
              <a:xfrm>
                <a:off x="1521847" y="4434387"/>
                <a:ext cx="108066" cy="124691"/>
              </a:xfrm>
              <a:prstGeom prst="rect">
                <a:avLst/>
              </a:prstGeom>
            </p:spPr>
          </p:pic>
          <p:pic>
            <p:nvPicPr>
              <p:cNvPr id="34" name="Picture 33"/>
              <p:cNvPicPr>
                <a:picLocks noChangeAspect="1"/>
              </p:cNvPicPr>
              <p:nvPr/>
            </p:nvPicPr>
            <p:blipFill rotWithShape="1">
              <a:blip r:embed="rId6"/>
              <a:srcRect l="36893" t="36875" r="48988" b="41308"/>
              <a:stretch/>
            </p:blipFill>
            <p:spPr>
              <a:xfrm>
                <a:off x="1521847" y="4676916"/>
                <a:ext cx="91441" cy="116378"/>
              </a:xfrm>
              <a:prstGeom prst="rect">
                <a:avLst/>
              </a:prstGeom>
            </p:spPr>
          </p:pic>
          <p:sp>
            <p:nvSpPr>
              <p:cNvPr id="37" name="TextBox 36"/>
              <p:cNvSpPr txBox="1"/>
              <p:nvPr/>
            </p:nvSpPr>
            <p:spPr>
              <a:xfrm>
                <a:off x="1699853" y="4389010"/>
                <a:ext cx="1241346"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Class Milestone</a:t>
                </a:r>
                <a:endParaRPr lang="en-US" sz="900" b="1" dirty="0">
                  <a:solidFill>
                    <a:prstClr val="black"/>
                  </a:solidFill>
                  <a:latin typeface="Arial" panose="020B0604020202020204" pitchFamily="34" charset="0"/>
                  <a:cs typeface="Arial" panose="020B0604020202020204" pitchFamily="34" charset="0"/>
                </a:endParaRPr>
              </a:p>
            </p:txBody>
          </p:sp>
          <p:sp>
            <p:nvSpPr>
              <p:cNvPr id="38" name="TextBox 37"/>
              <p:cNvSpPr txBox="1"/>
              <p:nvPr/>
            </p:nvSpPr>
            <p:spPr>
              <a:xfrm>
                <a:off x="1692725" y="4632842"/>
                <a:ext cx="1330366"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Internal Milestone</a:t>
                </a:r>
                <a:endParaRPr lang="en-US" sz="900" b="1" dirty="0">
                  <a:solidFill>
                    <a:prstClr val="black"/>
                  </a:solidFill>
                  <a:latin typeface="Arial" panose="020B0604020202020204" pitchFamily="34" charset="0"/>
                  <a:cs typeface="Arial" panose="020B0604020202020204" pitchFamily="34" charset="0"/>
                </a:endParaRPr>
              </a:p>
            </p:txBody>
          </p:sp>
        </p:grpSp>
        <p:sp>
          <p:nvSpPr>
            <p:cNvPr id="85" name="TextBox 84"/>
            <p:cNvSpPr txBox="1"/>
            <p:nvPr/>
          </p:nvSpPr>
          <p:spPr>
            <a:xfrm>
              <a:off x="751130" y="4305103"/>
              <a:ext cx="1122880"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Manufacturing</a:t>
              </a:r>
              <a:endParaRPr lang="en-US" sz="900" b="1" dirty="0">
                <a:solidFill>
                  <a:prstClr val="black"/>
                </a:solidFill>
                <a:latin typeface="Arial" panose="020B0604020202020204" pitchFamily="34" charset="0"/>
                <a:cs typeface="Arial" panose="020B0604020202020204" pitchFamily="34" charset="0"/>
              </a:endParaRPr>
            </a:p>
          </p:txBody>
        </p:sp>
      </p:grpSp>
      <p:sp>
        <p:nvSpPr>
          <p:cNvPr id="68" name="Rectangle 67"/>
          <p:cNvSpPr/>
          <p:nvPr/>
        </p:nvSpPr>
        <p:spPr>
          <a:xfrm>
            <a:off x="5995291" y="1983582"/>
            <a:ext cx="507023" cy="178210"/>
          </a:xfrm>
          <a:prstGeom prst="rect">
            <a:avLst/>
          </a:prstGeom>
          <a:noFill/>
          <a:ln w="38100" cap="sq">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Diagram 56"/>
          <p:cNvGraphicFramePr/>
          <p:nvPr>
            <p:extLst>
              <p:ext uri="{D42A27DB-BD31-4B8C-83A1-F6EECF244321}">
                <p14:modId xmlns:p14="http://schemas.microsoft.com/office/powerpoint/2010/main" val="3543511481"/>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465883231"/>
      </p:ext>
    </p:extLst>
  </p:cSld>
  <p:clrMapOvr>
    <a:masterClrMapping/>
  </p:clrMapOvr>
  <mc:AlternateContent xmlns:mc="http://schemas.openxmlformats.org/markup-compatibility/2006" xmlns:p14="http://schemas.microsoft.com/office/powerpoint/2010/main">
    <mc:Choice Requires="p14">
      <p:transition p14:dur="0" advTm="25813"/>
    </mc:Choice>
    <mc:Fallback xmlns="">
      <p:transition advTm="258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9133" y="623757"/>
            <a:ext cx="11856706" cy="5769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b="1" i="1" dirty="0" smtClean="0"/>
              <a:t>WORK PLAN POST-MSR</a:t>
            </a:r>
            <a:endParaRPr lang="en-US" b="1" i="1" dirty="0">
              <a:solidFill>
                <a:srgbClr val="FF0000"/>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12</a:t>
            </a:fld>
            <a:endParaRPr lang="en-US" dirty="0">
              <a:solidFill>
                <a:prstClr val="black"/>
              </a:solidFill>
            </a:endParaRPr>
          </a:p>
        </p:txBody>
      </p:sp>
      <p:cxnSp>
        <p:nvCxnSpPr>
          <p:cNvPr id="40" name="Straight Arrow Connector 39"/>
          <p:cNvCxnSpPr>
            <a:stCxn id="41" idx="1"/>
            <a:endCxn id="42" idx="0"/>
          </p:cNvCxnSpPr>
          <p:nvPr/>
        </p:nvCxnSpPr>
        <p:spPr>
          <a:xfrm flipH="1">
            <a:off x="7654066" y="1845191"/>
            <a:ext cx="328108" cy="315400"/>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982174" y="1583581"/>
            <a:ext cx="4100335" cy="523220"/>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Basic Integration and Component Testing were extended due to further delays with PCB</a:t>
            </a:r>
            <a:endParaRPr lang="en-US" sz="1400" b="1" dirty="0">
              <a:solidFill>
                <a:prstClr val="black"/>
              </a:solidFill>
              <a:latin typeface="Arial" panose="020B0604020202020204" pitchFamily="34" charset="0"/>
              <a:cs typeface="Arial" panose="020B0604020202020204" pitchFamily="34" charset="0"/>
            </a:endParaRPr>
          </a:p>
        </p:txBody>
      </p:sp>
      <p:sp>
        <p:nvSpPr>
          <p:cNvPr id="42" name="Rectangle 41"/>
          <p:cNvSpPr/>
          <p:nvPr/>
        </p:nvSpPr>
        <p:spPr>
          <a:xfrm>
            <a:off x="6669741" y="2160591"/>
            <a:ext cx="1968650" cy="10882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952247" y="3812290"/>
            <a:ext cx="507023" cy="178210"/>
          </a:xfrm>
          <a:prstGeom prst="rect">
            <a:avLst/>
          </a:prstGeom>
          <a:noFill/>
          <a:ln w="38100" cap="sq">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074368" y="3703717"/>
            <a:ext cx="2505845" cy="954107"/>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Now have specific Subsystem-Level Testing tasks with their scheduling based on priority</a:t>
            </a:r>
            <a:endParaRPr lang="en-US" sz="1400" b="1" dirty="0">
              <a:solidFill>
                <a:prstClr val="black"/>
              </a:solidFill>
              <a:latin typeface="Arial" panose="020B0604020202020204" pitchFamily="34" charset="0"/>
              <a:cs typeface="Arial" panose="020B0604020202020204" pitchFamily="34" charset="0"/>
            </a:endParaRPr>
          </a:p>
        </p:txBody>
      </p:sp>
      <p:sp>
        <p:nvSpPr>
          <p:cNvPr id="47" name="Rectangle 46"/>
          <p:cNvSpPr/>
          <p:nvPr/>
        </p:nvSpPr>
        <p:spPr>
          <a:xfrm>
            <a:off x="5152913" y="4140872"/>
            <a:ext cx="4709870" cy="9489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46" idx="3"/>
            <a:endCxn id="47" idx="1"/>
          </p:cNvCxnSpPr>
          <p:nvPr/>
        </p:nvCxnSpPr>
        <p:spPr>
          <a:xfrm>
            <a:off x="4580213" y="4180771"/>
            <a:ext cx="572700" cy="434555"/>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820348" y="3731664"/>
            <a:ext cx="3017520" cy="0"/>
          </a:xfrm>
          <a:prstGeom prst="line">
            <a:avLst/>
          </a:prstGeom>
          <a:ln w="76200"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859249" y="5463793"/>
            <a:ext cx="1449020" cy="0"/>
          </a:xfrm>
          <a:prstGeom prst="line">
            <a:avLst/>
          </a:prstGeom>
          <a:ln w="76200"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882392" y="6108979"/>
            <a:ext cx="869763" cy="0"/>
          </a:xfrm>
          <a:prstGeom prst="line">
            <a:avLst/>
          </a:prstGeom>
          <a:ln w="76200"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9851237" y="3743101"/>
            <a:ext cx="0" cy="164592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1318218" y="5456195"/>
            <a:ext cx="0" cy="653594"/>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279150" y="5285116"/>
            <a:ext cx="2940903" cy="923330"/>
          </a:xfrm>
          <a:prstGeom prst="rect">
            <a:avLst/>
          </a:prstGeom>
          <a:solidFill>
            <a:schemeClr val="bg1"/>
          </a:solidFill>
          <a:ln w="28575">
            <a:solidFill>
              <a:srgbClr val="FF0000"/>
            </a:solidFill>
          </a:ln>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Critical Path </a:t>
            </a:r>
            <a:r>
              <a:rPr lang="en-US" b="1" dirty="0" smtClean="0">
                <a:latin typeface="Arial" panose="020B0604020202020204" pitchFamily="34" charset="0"/>
                <a:cs typeface="Arial" panose="020B0604020202020204" pitchFamily="34" charset="0"/>
              </a:rPr>
              <a:t>still follows integration, and testing is becoming more critical</a:t>
            </a:r>
            <a:endParaRPr lang="en-US" b="1" dirty="0" smtClean="0">
              <a:solidFill>
                <a:prstClr val="black"/>
              </a:solidFill>
              <a:latin typeface="Arial" panose="020B0604020202020204" pitchFamily="34" charset="0"/>
              <a:cs typeface="Arial" panose="020B0604020202020204" pitchFamily="34" charset="0"/>
            </a:endParaRPr>
          </a:p>
        </p:txBody>
      </p:sp>
      <p:cxnSp>
        <p:nvCxnSpPr>
          <p:cNvPr id="62" name="Straight Connector 61"/>
          <p:cNvCxnSpPr/>
          <p:nvPr/>
        </p:nvCxnSpPr>
        <p:spPr>
          <a:xfrm>
            <a:off x="4835237" y="2282727"/>
            <a:ext cx="3785616" cy="0"/>
          </a:xfrm>
          <a:prstGeom prst="line">
            <a:avLst/>
          </a:prstGeom>
          <a:ln w="76200" cap="sq">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638391" y="2282727"/>
            <a:ext cx="0" cy="146304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87734" y="2671089"/>
            <a:ext cx="3196880" cy="646331"/>
          </a:xfrm>
          <a:prstGeom prst="rect">
            <a:avLst/>
          </a:prstGeom>
          <a:solidFill>
            <a:schemeClr val="bg1"/>
          </a:solidFill>
          <a:ln w="28575">
            <a:solidFill>
              <a:srgbClr val="FF0000"/>
            </a:solidFill>
          </a:ln>
        </p:spPr>
        <p:txBody>
          <a:bodyPr wrap="square" rtlCol="0">
            <a:spAutoFit/>
          </a:bodyPr>
          <a:lstStyle/>
          <a:p>
            <a:r>
              <a:rPr lang="en-US" b="1" dirty="0" smtClean="0">
                <a:latin typeface="Arial" panose="020B0604020202020204" pitchFamily="34" charset="0"/>
                <a:cs typeface="Arial" panose="020B0604020202020204" pitchFamily="34" charset="0"/>
              </a:rPr>
              <a:t>NOTE: Uncertainty is included in all task lengths</a:t>
            </a:r>
          </a:p>
        </p:txBody>
      </p:sp>
      <p:cxnSp>
        <p:nvCxnSpPr>
          <p:cNvPr id="70" name="Straight Arrow Connector 69"/>
          <p:cNvCxnSpPr/>
          <p:nvPr/>
        </p:nvCxnSpPr>
        <p:spPr>
          <a:xfrm>
            <a:off x="4753872" y="642008"/>
            <a:ext cx="0" cy="295451"/>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719083" y="642008"/>
            <a:ext cx="0" cy="295451"/>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835237" y="606432"/>
            <a:ext cx="977733" cy="366603"/>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1</a:t>
            </a:r>
            <a:endParaRPr lang="en-US" b="1" dirty="0">
              <a:solidFill>
                <a:srgbClr val="FF0000"/>
              </a:solidFill>
              <a:latin typeface="Arial" panose="020B0604020202020204" pitchFamily="34" charset="0"/>
              <a:cs typeface="Arial" panose="020B0604020202020204" pitchFamily="34" charset="0"/>
            </a:endParaRPr>
          </a:p>
        </p:txBody>
      </p:sp>
      <p:sp>
        <p:nvSpPr>
          <p:cNvPr id="73" name="TextBox 72"/>
          <p:cNvSpPr txBox="1"/>
          <p:nvPr/>
        </p:nvSpPr>
        <p:spPr>
          <a:xfrm>
            <a:off x="6751595" y="610935"/>
            <a:ext cx="977733" cy="366603"/>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5</a:t>
            </a:r>
            <a:endParaRPr lang="en-US" b="1" dirty="0">
              <a:solidFill>
                <a:srgbClr val="FF0000"/>
              </a:solidFill>
              <a:latin typeface="Arial" panose="020B0604020202020204" pitchFamily="34" charset="0"/>
              <a:cs typeface="Arial" panose="020B0604020202020204" pitchFamily="34" charset="0"/>
            </a:endParaRPr>
          </a:p>
        </p:txBody>
      </p:sp>
      <p:cxnSp>
        <p:nvCxnSpPr>
          <p:cNvPr id="74" name="Straight Arrow Connector 73"/>
          <p:cNvCxnSpPr/>
          <p:nvPr/>
        </p:nvCxnSpPr>
        <p:spPr>
          <a:xfrm>
            <a:off x="9189917" y="640731"/>
            <a:ext cx="0" cy="295451"/>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222430" y="609658"/>
            <a:ext cx="1106338" cy="366603"/>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10</a:t>
            </a:r>
            <a:endParaRPr lang="en-US" b="1" dirty="0">
              <a:solidFill>
                <a:srgbClr val="FF0000"/>
              </a:solidFill>
              <a:latin typeface="Arial" panose="020B0604020202020204" pitchFamily="34" charset="0"/>
              <a:cs typeface="Arial" panose="020B0604020202020204" pitchFamily="34" charset="0"/>
            </a:endParaRPr>
          </a:p>
        </p:txBody>
      </p:sp>
      <p:cxnSp>
        <p:nvCxnSpPr>
          <p:cNvPr id="76" name="Straight Arrow Connector 75"/>
          <p:cNvCxnSpPr/>
          <p:nvPr/>
        </p:nvCxnSpPr>
        <p:spPr>
          <a:xfrm>
            <a:off x="11660154" y="650566"/>
            <a:ext cx="0" cy="295451"/>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541896" y="623639"/>
            <a:ext cx="1106338" cy="366603"/>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15</a:t>
            </a:r>
            <a:endParaRPr lang="en-US" b="1" dirty="0">
              <a:solidFill>
                <a:srgbClr val="FF0000"/>
              </a:solidFill>
              <a:latin typeface="Arial" panose="020B0604020202020204" pitchFamily="34" charset="0"/>
              <a:cs typeface="Arial" panose="020B0604020202020204" pitchFamily="34" charset="0"/>
            </a:endParaRPr>
          </a:p>
        </p:txBody>
      </p:sp>
      <p:grpSp>
        <p:nvGrpSpPr>
          <p:cNvPr id="80" name="Group 79"/>
          <p:cNvGrpSpPr/>
          <p:nvPr/>
        </p:nvGrpSpPr>
        <p:grpSpPr>
          <a:xfrm>
            <a:off x="340102" y="4032455"/>
            <a:ext cx="1734266" cy="1807555"/>
            <a:chOff x="340102" y="4032455"/>
            <a:chExt cx="1734266" cy="1807555"/>
          </a:xfrm>
        </p:grpSpPr>
        <p:grpSp>
          <p:nvGrpSpPr>
            <p:cNvPr id="81" name="Group 80"/>
            <p:cNvGrpSpPr/>
            <p:nvPr/>
          </p:nvGrpSpPr>
          <p:grpSpPr>
            <a:xfrm>
              <a:off x="340102" y="4032455"/>
              <a:ext cx="1734266" cy="1807555"/>
              <a:chOff x="1288825" y="3136349"/>
              <a:chExt cx="1734266" cy="1807555"/>
            </a:xfrm>
          </p:grpSpPr>
          <p:sp>
            <p:nvSpPr>
              <p:cNvPr id="83" name="Rectangle 82"/>
              <p:cNvSpPr/>
              <p:nvPr/>
            </p:nvSpPr>
            <p:spPr>
              <a:xfrm>
                <a:off x="1288825" y="3145789"/>
                <a:ext cx="1646072" cy="1798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4" name="TextBox 83"/>
              <p:cNvSpPr txBox="1"/>
              <p:nvPr/>
            </p:nvSpPr>
            <p:spPr>
              <a:xfrm>
                <a:off x="1364132" y="3136349"/>
                <a:ext cx="1504250" cy="307777"/>
              </a:xfrm>
              <a:prstGeom prst="rect">
                <a:avLst/>
              </a:prstGeom>
              <a:noFill/>
            </p:spPr>
            <p:txBody>
              <a:bodyPr wrap="square" rtlCol="0">
                <a:spAutoFit/>
              </a:bodyPr>
              <a:lstStyle/>
              <a:p>
                <a:pPr algn="ctr"/>
                <a:r>
                  <a:rPr lang="en-US" sz="1400" b="1" u="sng" dirty="0" smtClean="0">
                    <a:solidFill>
                      <a:prstClr val="black"/>
                    </a:solidFill>
                    <a:latin typeface="Arial" panose="020B0604020202020204" pitchFamily="34" charset="0"/>
                    <a:cs typeface="Arial" panose="020B0604020202020204" pitchFamily="34" charset="0"/>
                  </a:rPr>
                  <a:t>Legend</a:t>
                </a:r>
                <a:endParaRPr lang="en-US" sz="1400" b="1" u="sng" dirty="0">
                  <a:solidFill>
                    <a:prstClr val="black"/>
                  </a:solidFill>
                  <a:latin typeface="Arial" panose="020B0604020202020204" pitchFamily="34" charset="0"/>
                  <a:cs typeface="Arial" panose="020B0604020202020204" pitchFamily="34" charset="0"/>
                </a:endParaRPr>
              </a:p>
            </p:txBody>
          </p:sp>
          <p:sp>
            <p:nvSpPr>
              <p:cNvPr id="85" name="Rectangle 84"/>
              <p:cNvSpPr/>
              <p:nvPr/>
            </p:nvSpPr>
            <p:spPr>
              <a:xfrm>
                <a:off x="1391055" y="3453854"/>
                <a:ext cx="369651" cy="125925"/>
              </a:xfrm>
              <a:prstGeom prst="rect">
                <a:avLst/>
              </a:prstGeom>
              <a:solidFill>
                <a:srgbClr val="FF99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85"/>
              <p:cNvSpPr/>
              <p:nvPr/>
            </p:nvSpPr>
            <p:spPr>
              <a:xfrm>
                <a:off x="1391055" y="3698756"/>
                <a:ext cx="369651" cy="125925"/>
              </a:xfrm>
              <a:prstGeom prst="rect">
                <a:avLst/>
              </a:prstGeom>
              <a:solidFill>
                <a:srgbClr val="8CB6C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7" name="Rectangle 86"/>
              <p:cNvSpPr/>
              <p:nvPr/>
            </p:nvSpPr>
            <p:spPr>
              <a:xfrm>
                <a:off x="1391055" y="3942409"/>
                <a:ext cx="369651" cy="125925"/>
              </a:xfrm>
              <a:prstGeom prst="rect">
                <a:avLst/>
              </a:prstGeom>
              <a:solidFill>
                <a:srgbClr val="33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8" name="Rectangle 87"/>
              <p:cNvSpPr/>
              <p:nvPr/>
            </p:nvSpPr>
            <p:spPr>
              <a:xfrm>
                <a:off x="1391055" y="4186172"/>
                <a:ext cx="369651" cy="125925"/>
              </a:xfrm>
              <a:prstGeom prst="rect">
                <a:avLst/>
              </a:prstGeom>
              <a:solidFill>
                <a:srgbClr val="00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9" name="TextBox 88"/>
              <p:cNvSpPr txBox="1"/>
              <p:nvPr/>
            </p:nvSpPr>
            <p:spPr>
              <a:xfrm>
                <a:off x="1699853" y="3653996"/>
                <a:ext cx="1059791"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Integration</a:t>
                </a:r>
                <a:endParaRPr lang="en-US" sz="900" b="1" dirty="0">
                  <a:solidFill>
                    <a:prstClr val="black"/>
                  </a:solidFill>
                  <a:latin typeface="Arial" panose="020B0604020202020204" pitchFamily="34" charset="0"/>
                  <a:cs typeface="Arial" panose="020B0604020202020204" pitchFamily="34" charset="0"/>
                </a:endParaRPr>
              </a:p>
            </p:txBody>
          </p:sp>
          <p:sp>
            <p:nvSpPr>
              <p:cNvPr id="90" name="TextBox 89"/>
              <p:cNvSpPr txBox="1"/>
              <p:nvPr/>
            </p:nvSpPr>
            <p:spPr>
              <a:xfrm>
                <a:off x="1699854" y="3897649"/>
                <a:ext cx="1059791"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Testing</a:t>
                </a:r>
                <a:endParaRPr lang="en-US" sz="900" b="1" dirty="0">
                  <a:solidFill>
                    <a:prstClr val="black"/>
                  </a:solidFill>
                  <a:latin typeface="Arial" panose="020B0604020202020204" pitchFamily="34" charset="0"/>
                  <a:cs typeface="Arial" panose="020B0604020202020204" pitchFamily="34" charset="0"/>
                </a:endParaRPr>
              </a:p>
            </p:txBody>
          </p:sp>
          <p:sp>
            <p:nvSpPr>
              <p:cNvPr id="91" name="TextBox 90"/>
              <p:cNvSpPr txBox="1"/>
              <p:nvPr/>
            </p:nvSpPr>
            <p:spPr>
              <a:xfrm>
                <a:off x="1699853" y="4141316"/>
                <a:ext cx="1059791"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Software</a:t>
                </a:r>
                <a:endParaRPr lang="en-US" sz="900" b="1" dirty="0">
                  <a:solidFill>
                    <a:prstClr val="black"/>
                  </a:solidFill>
                  <a:latin typeface="Arial" panose="020B0604020202020204" pitchFamily="34" charset="0"/>
                  <a:cs typeface="Arial" panose="020B0604020202020204" pitchFamily="34" charset="0"/>
                </a:endParaRPr>
              </a:p>
            </p:txBody>
          </p:sp>
          <p:pic>
            <p:nvPicPr>
              <p:cNvPr id="92" name="Picture 91"/>
              <p:cNvPicPr>
                <a:picLocks noChangeAspect="1"/>
              </p:cNvPicPr>
              <p:nvPr/>
            </p:nvPicPr>
            <p:blipFill rotWithShape="1">
              <a:blip r:embed="rId5"/>
              <a:srcRect l="20378" t="13901" r="34240" b="29183"/>
              <a:stretch/>
            </p:blipFill>
            <p:spPr>
              <a:xfrm>
                <a:off x="1521847" y="4434387"/>
                <a:ext cx="108066" cy="124691"/>
              </a:xfrm>
              <a:prstGeom prst="rect">
                <a:avLst/>
              </a:prstGeom>
            </p:spPr>
          </p:pic>
          <p:pic>
            <p:nvPicPr>
              <p:cNvPr id="93" name="Picture 92"/>
              <p:cNvPicPr>
                <a:picLocks noChangeAspect="1"/>
              </p:cNvPicPr>
              <p:nvPr/>
            </p:nvPicPr>
            <p:blipFill rotWithShape="1">
              <a:blip r:embed="rId6"/>
              <a:srcRect l="36893" t="36875" r="48988" b="41308"/>
              <a:stretch/>
            </p:blipFill>
            <p:spPr>
              <a:xfrm>
                <a:off x="1521847" y="4676916"/>
                <a:ext cx="91441" cy="116378"/>
              </a:xfrm>
              <a:prstGeom prst="rect">
                <a:avLst/>
              </a:prstGeom>
            </p:spPr>
          </p:pic>
          <p:sp>
            <p:nvSpPr>
              <p:cNvPr id="94" name="TextBox 93"/>
              <p:cNvSpPr txBox="1"/>
              <p:nvPr/>
            </p:nvSpPr>
            <p:spPr>
              <a:xfrm>
                <a:off x="1699853" y="4389010"/>
                <a:ext cx="1241346"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Class Milestone</a:t>
                </a:r>
                <a:endParaRPr lang="en-US" sz="900" b="1" dirty="0">
                  <a:solidFill>
                    <a:prstClr val="black"/>
                  </a:solidFill>
                  <a:latin typeface="Arial" panose="020B0604020202020204" pitchFamily="34" charset="0"/>
                  <a:cs typeface="Arial" panose="020B0604020202020204" pitchFamily="34" charset="0"/>
                </a:endParaRPr>
              </a:p>
            </p:txBody>
          </p:sp>
          <p:sp>
            <p:nvSpPr>
              <p:cNvPr id="95" name="TextBox 94"/>
              <p:cNvSpPr txBox="1"/>
              <p:nvPr/>
            </p:nvSpPr>
            <p:spPr>
              <a:xfrm>
                <a:off x="1692725" y="4632842"/>
                <a:ext cx="1330366"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Internal Milestone</a:t>
                </a:r>
                <a:endParaRPr lang="en-US" sz="900" b="1" dirty="0">
                  <a:solidFill>
                    <a:prstClr val="black"/>
                  </a:solidFill>
                  <a:latin typeface="Arial" panose="020B0604020202020204" pitchFamily="34" charset="0"/>
                  <a:cs typeface="Arial" panose="020B0604020202020204" pitchFamily="34" charset="0"/>
                </a:endParaRPr>
              </a:p>
            </p:txBody>
          </p:sp>
        </p:grpSp>
        <p:sp>
          <p:nvSpPr>
            <p:cNvPr id="82" name="TextBox 81"/>
            <p:cNvSpPr txBox="1"/>
            <p:nvPr/>
          </p:nvSpPr>
          <p:spPr>
            <a:xfrm>
              <a:off x="751130" y="4305103"/>
              <a:ext cx="1122880"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Manufacturing</a:t>
              </a:r>
              <a:endParaRPr lang="en-US" sz="900" b="1" dirty="0">
                <a:solidFill>
                  <a:prstClr val="black"/>
                </a:solidFill>
                <a:latin typeface="Arial" panose="020B0604020202020204" pitchFamily="34" charset="0"/>
                <a:cs typeface="Arial" panose="020B0604020202020204" pitchFamily="34" charset="0"/>
              </a:endParaRPr>
            </a:p>
          </p:txBody>
        </p:sp>
      </p:grpSp>
      <p:graphicFrame>
        <p:nvGraphicFramePr>
          <p:cNvPr id="49" name="Diagram 48"/>
          <p:cNvGraphicFramePr/>
          <p:nvPr>
            <p:extLst>
              <p:ext uri="{D42A27DB-BD31-4B8C-83A1-F6EECF244321}">
                <p14:modId xmlns:p14="http://schemas.microsoft.com/office/powerpoint/2010/main" val="290033858"/>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576870622"/>
      </p:ext>
    </p:extLst>
  </p:cSld>
  <p:clrMapOvr>
    <a:masterClrMapping/>
  </p:clrMapOvr>
  <mc:AlternateContent xmlns:mc="http://schemas.openxmlformats.org/markup-compatibility/2006" xmlns:p14="http://schemas.microsoft.com/office/powerpoint/2010/main">
    <mc:Choice Requires="p14">
      <p:transition spd="med" p14:dur="700" advTm="25813">
        <p:fade/>
      </p:transition>
    </mc:Choice>
    <mc:Fallback xmlns="">
      <p:transition spd="med" advTm="258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par>
                                <p:cTn id="37" presetID="10"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9237" y="519113"/>
            <a:ext cx="8133241" cy="59136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973352" y="-75398"/>
            <a:ext cx="11243893" cy="804672"/>
          </a:xfrm>
        </p:spPr>
        <p:txBody>
          <a:bodyPr>
            <a:normAutofit/>
          </a:bodyPr>
          <a:lstStyle/>
          <a:p>
            <a:r>
              <a:rPr lang="en-US" b="1" i="1" dirty="0" smtClean="0"/>
              <a:t>VERIFICATION AND VALIDATION SCHEDULE</a:t>
            </a:r>
            <a:endParaRPr lang="en-US" b="1" i="1" dirty="0">
              <a:solidFill>
                <a:srgbClr val="FF0000"/>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13</a:t>
            </a:fld>
            <a:endParaRPr lang="en-US" dirty="0">
              <a:solidFill>
                <a:prstClr val="black"/>
              </a:solidFill>
            </a:endParaRPr>
          </a:p>
        </p:txBody>
      </p:sp>
      <p:grpSp>
        <p:nvGrpSpPr>
          <p:cNvPr id="48" name="Group 47"/>
          <p:cNvGrpSpPr/>
          <p:nvPr/>
        </p:nvGrpSpPr>
        <p:grpSpPr>
          <a:xfrm>
            <a:off x="7521316" y="533475"/>
            <a:ext cx="1136340" cy="369332"/>
            <a:chOff x="8472143" y="585446"/>
            <a:chExt cx="1134321" cy="372081"/>
          </a:xfrm>
        </p:grpSpPr>
        <p:cxnSp>
          <p:nvCxnSpPr>
            <p:cNvPr id="43" name="Straight Arrow Connector 42"/>
            <p:cNvCxnSpPr/>
            <p:nvPr/>
          </p:nvCxnSpPr>
          <p:spPr>
            <a:xfrm>
              <a:off x="8472143" y="616750"/>
              <a:ext cx="0" cy="29765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504597" y="585446"/>
              <a:ext cx="1101867" cy="372081"/>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10</a:t>
              </a:r>
              <a:endParaRPr lang="en-US" b="1" dirty="0">
                <a:solidFill>
                  <a:srgbClr val="FF0000"/>
                </a:solidFill>
                <a:latin typeface="Arial" panose="020B0604020202020204" pitchFamily="34" charset="0"/>
                <a:cs typeface="Arial" panose="020B0604020202020204" pitchFamily="34" charset="0"/>
              </a:endParaRPr>
            </a:p>
          </p:txBody>
        </p:sp>
      </p:grpSp>
      <p:sp>
        <p:nvSpPr>
          <p:cNvPr id="77" name="TextBox 76"/>
          <p:cNvSpPr txBox="1"/>
          <p:nvPr/>
        </p:nvSpPr>
        <p:spPr>
          <a:xfrm>
            <a:off x="298767" y="2107182"/>
            <a:ext cx="4149839" cy="523220"/>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CR driving functionality is required for all remaining subsystem testing except for power </a:t>
            </a:r>
            <a:endParaRPr lang="en-US" sz="1400" b="1" dirty="0">
              <a:solidFill>
                <a:prstClr val="black"/>
              </a:solidFill>
              <a:latin typeface="Arial" panose="020B0604020202020204" pitchFamily="34" charset="0"/>
              <a:cs typeface="Arial" panose="020B0604020202020204" pitchFamily="34" charset="0"/>
            </a:endParaRPr>
          </a:p>
        </p:txBody>
      </p:sp>
      <p:cxnSp>
        <p:nvCxnSpPr>
          <p:cNvPr id="51" name="Straight Arrow Connector 50"/>
          <p:cNvCxnSpPr>
            <a:stCxn id="52" idx="2"/>
          </p:cNvCxnSpPr>
          <p:nvPr/>
        </p:nvCxnSpPr>
        <p:spPr>
          <a:xfrm>
            <a:off x="6490226" y="887240"/>
            <a:ext cx="0" cy="341634"/>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98370" y="425575"/>
            <a:ext cx="1383712" cy="461665"/>
          </a:xfrm>
          <a:prstGeom prst="rect">
            <a:avLst/>
          </a:prstGeom>
          <a:noFill/>
        </p:spPr>
        <p:txBody>
          <a:bodyPr wrap="none" rtlCol="0">
            <a:spAutoFit/>
          </a:bodyPr>
          <a:lstStyle/>
          <a:p>
            <a:r>
              <a:rPr lang="en-US" sz="2400" b="1" u="sng" dirty="0" smtClean="0">
                <a:solidFill>
                  <a:srgbClr val="FF0000"/>
                </a:solidFill>
                <a:latin typeface="Arial" panose="020B0604020202020204" pitchFamily="34" charset="0"/>
                <a:cs typeface="Arial" panose="020B0604020202020204" pitchFamily="34" charset="0"/>
              </a:rPr>
              <a:t>3/1/2015</a:t>
            </a:r>
            <a:endParaRPr lang="en-US" sz="2400" b="1" u="sng" dirty="0">
              <a:solidFill>
                <a:srgbClr val="FF0000"/>
              </a:solidFill>
              <a:latin typeface="Arial" panose="020B0604020202020204" pitchFamily="34" charset="0"/>
              <a:cs typeface="Arial" panose="020B0604020202020204" pitchFamily="34" charset="0"/>
            </a:endParaRPr>
          </a:p>
        </p:txBody>
      </p:sp>
      <p:grpSp>
        <p:nvGrpSpPr>
          <p:cNvPr id="3" name="Group 2"/>
          <p:cNvGrpSpPr/>
          <p:nvPr/>
        </p:nvGrpSpPr>
        <p:grpSpPr>
          <a:xfrm>
            <a:off x="3803903" y="524871"/>
            <a:ext cx="989498" cy="366603"/>
            <a:chOff x="4944251" y="610935"/>
            <a:chExt cx="989498" cy="366603"/>
          </a:xfrm>
        </p:grpSpPr>
        <p:cxnSp>
          <p:nvCxnSpPr>
            <p:cNvPr id="35" name="Straight Arrow Connector 34"/>
            <p:cNvCxnSpPr/>
            <p:nvPr/>
          </p:nvCxnSpPr>
          <p:spPr>
            <a:xfrm>
              <a:off x="5933749" y="642008"/>
              <a:ext cx="0" cy="295451"/>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44251" y="610935"/>
              <a:ext cx="977733" cy="366603"/>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5</a:t>
              </a:r>
              <a:endParaRPr lang="en-US" b="1" dirty="0">
                <a:solidFill>
                  <a:srgbClr val="FF0000"/>
                </a:solidFill>
                <a:latin typeface="Arial" panose="020B0604020202020204" pitchFamily="34" charset="0"/>
                <a:cs typeface="Arial" panose="020B0604020202020204" pitchFamily="34" charset="0"/>
              </a:endParaRPr>
            </a:p>
          </p:txBody>
        </p:sp>
      </p:grpSp>
      <p:grpSp>
        <p:nvGrpSpPr>
          <p:cNvPr id="41" name="Group 40"/>
          <p:cNvGrpSpPr/>
          <p:nvPr/>
        </p:nvGrpSpPr>
        <p:grpSpPr>
          <a:xfrm>
            <a:off x="9070852" y="525095"/>
            <a:ext cx="1161627" cy="369332"/>
            <a:chOff x="8504597" y="585446"/>
            <a:chExt cx="1159563" cy="372081"/>
          </a:xfrm>
        </p:grpSpPr>
        <p:cxnSp>
          <p:nvCxnSpPr>
            <p:cNvPr id="44" name="Straight Arrow Connector 43"/>
            <p:cNvCxnSpPr/>
            <p:nvPr/>
          </p:nvCxnSpPr>
          <p:spPr>
            <a:xfrm>
              <a:off x="9664160" y="616750"/>
              <a:ext cx="0" cy="297650"/>
            </a:xfrm>
            <a:prstGeom prst="straightConnector1">
              <a:avLst/>
            </a:prstGeom>
            <a:ln w="60325" cap="sq">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504597" y="585446"/>
              <a:ext cx="1101867" cy="372081"/>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Week 15</a:t>
              </a:r>
              <a:endParaRPr lang="en-US" b="1" dirty="0">
                <a:solidFill>
                  <a:srgbClr val="FF0000"/>
                </a:solidFill>
                <a:latin typeface="Arial" panose="020B0604020202020204" pitchFamily="34" charset="0"/>
                <a:cs typeface="Arial" panose="020B0604020202020204" pitchFamily="34" charset="0"/>
              </a:endParaRPr>
            </a:p>
          </p:txBody>
        </p:sp>
      </p:grpSp>
      <p:sp>
        <p:nvSpPr>
          <p:cNvPr id="22" name="Freeform 21"/>
          <p:cNvSpPr/>
          <p:nvPr/>
        </p:nvSpPr>
        <p:spPr>
          <a:xfrm>
            <a:off x="3689873" y="1893344"/>
            <a:ext cx="4604273" cy="2112264"/>
          </a:xfrm>
          <a:custGeom>
            <a:avLst/>
            <a:gdLst>
              <a:gd name="connsiteX0" fmla="*/ 882127 w 4873214"/>
              <a:gd name="connsiteY0" fmla="*/ 0 h 2226833"/>
              <a:gd name="connsiteX1" fmla="*/ 882127 w 4873214"/>
              <a:gd name="connsiteY1" fmla="*/ 935916 h 2226833"/>
              <a:gd name="connsiteX2" fmla="*/ 0 w 4873214"/>
              <a:gd name="connsiteY2" fmla="*/ 935916 h 2226833"/>
              <a:gd name="connsiteX3" fmla="*/ 0 w 4873214"/>
              <a:gd name="connsiteY3" fmla="*/ 2226833 h 2226833"/>
              <a:gd name="connsiteX4" fmla="*/ 4873214 w 4873214"/>
              <a:gd name="connsiteY4" fmla="*/ 2226833 h 2226833"/>
              <a:gd name="connsiteX5" fmla="*/ 4873214 w 4873214"/>
              <a:gd name="connsiteY5" fmla="*/ 10758 h 2226833"/>
              <a:gd name="connsiteX6" fmla="*/ 882127 w 4873214"/>
              <a:gd name="connsiteY6" fmla="*/ 0 h 222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3214" h="2226833">
                <a:moveTo>
                  <a:pt x="882127" y="0"/>
                </a:moveTo>
                <a:lnTo>
                  <a:pt x="882127" y="935916"/>
                </a:lnTo>
                <a:lnTo>
                  <a:pt x="0" y="935916"/>
                </a:lnTo>
                <a:lnTo>
                  <a:pt x="0" y="2226833"/>
                </a:lnTo>
                <a:lnTo>
                  <a:pt x="4873214" y="2226833"/>
                </a:lnTo>
                <a:lnTo>
                  <a:pt x="4873214" y="10758"/>
                </a:lnTo>
                <a:lnTo>
                  <a:pt x="882127" y="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281026" y="3239508"/>
            <a:ext cx="1734266" cy="1060999"/>
            <a:chOff x="340102" y="4032455"/>
            <a:chExt cx="1734266" cy="1060999"/>
          </a:xfrm>
        </p:grpSpPr>
        <p:sp>
          <p:nvSpPr>
            <p:cNvPr id="56" name="Rectangle 55"/>
            <p:cNvSpPr/>
            <p:nvPr/>
          </p:nvSpPr>
          <p:spPr>
            <a:xfrm>
              <a:off x="340102" y="4041894"/>
              <a:ext cx="1646072" cy="1051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TextBox 56"/>
            <p:cNvSpPr txBox="1"/>
            <p:nvPr/>
          </p:nvSpPr>
          <p:spPr>
            <a:xfrm>
              <a:off x="426167" y="4032455"/>
              <a:ext cx="1504250" cy="307777"/>
            </a:xfrm>
            <a:prstGeom prst="rect">
              <a:avLst/>
            </a:prstGeom>
            <a:noFill/>
          </p:spPr>
          <p:txBody>
            <a:bodyPr wrap="square" rtlCol="0">
              <a:spAutoFit/>
            </a:bodyPr>
            <a:lstStyle/>
            <a:p>
              <a:pPr algn="ctr"/>
              <a:r>
                <a:rPr lang="en-US" sz="1400" b="1" u="sng" dirty="0" smtClean="0">
                  <a:solidFill>
                    <a:prstClr val="black"/>
                  </a:solidFill>
                  <a:latin typeface="Arial" panose="020B0604020202020204" pitchFamily="34" charset="0"/>
                  <a:cs typeface="Arial" panose="020B0604020202020204" pitchFamily="34" charset="0"/>
                </a:rPr>
                <a:t>Legend</a:t>
              </a:r>
              <a:endParaRPr lang="en-US" sz="1400" b="1" u="sng" dirty="0">
                <a:solidFill>
                  <a:prstClr val="black"/>
                </a:solidFill>
                <a:latin typeface="Arial" panose="020B0604020202020204" pitchFamily="34" charset="0"/>
                <a:cs typeface="Arial" panose="020B0604020202020204" pitchFamily="34" charset="0"/>
              </a:endParaRPr>
            </a:p>
          </p:txBody>
        </p:sp>
        <p:sp>
          <p:nvSpPr>
            <p:cNvPr id="59" name="Rectangle 58"/>
            <p:cNvSpPr/>
            <p:nvPr/>
          </p:nvSpPr>
          <p:spPr>
            <a:xfrm>
              <a:off x="442332" y="4386679"/>
              <a:ext cx="369651" cy="125925"/>
            </a:xfrm>
            <a:prstGeom prst="rect">
              <a:avLst/>
            </a:prstGeom>
            <a:solidFill>
              <a:srgbClr val="33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TextBox 59"/>
            <p:cNvSpPr txBox="1"/>
            <p:nvPr/>
          </p:nvSpPr>
          <p:spPr>
            <a:xfrm>
              <a:off x="751131" y="4341919"/>
              <a:ext cx="1059791"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Testing</a:t>
              </a:r>
              <a:endParaRPr lang="en-US" sz="900" b="1" dirty="0">
                <a:solidFill>
                  <a:prstClr val="black"/>
                </a:solidFill>
                <a:latin typeface="Arial" panose="020B0604020202020204" pitchFamily="34" charset="0"/>
                <a:cs typeface="Arial" panose="020B0604020202020204" pitchFamily="34" charset="0"/>
              </a:endParaRPr>
            </a:p>
          </p:txBody>
        </p:sp>
        <p:pic>
          <p:nvPicPr>
            <p:cNvPr id="61" name="Picture 60"/>
            <p:cNvPicPr>
              <a:picLocks noChangeAspect="1"/>
            </p:cNvPicPr>
            <p:nvPr/>
          </p:nvPicPr>
          <p:blipFill rotWithShape="1">
            <a:blip r:embed="rId5"/>
            <a:srcRect l="20378" t="13901" r="34240" b="29183"/>
            <a:stretch/>
          </p:blipFill>
          <p:spPr>
            <a:xfrm>
              <a:off x="573124" y="4631223"/>
              <a:ext cx="108066" cy="124691"/>
            </a:xfrm>
            <a:prstGeom prst="rect">
              <a:avLst/>
            </a:prstGeom>
          </p:spPr>
        </p:pic>
        <p:pic>
          <p:nvPicPr>
            <p:cNvPr id="62" name="Picture 61"/>
            <p:cNvPicPr>
              <a:picLocks noChangeAspect="1"/>
            </p:cNvPicPr>
            <p:nvPr/>
          </p:nvPicPr>
          <p:blipFill rotWithShape="1">
            <a:blip r:embed="rId6"/>
            <a:srcRect l="36893" t="36875" r="48988" b="41308"/>
            <a:stretch/>
          </p:blipFill>
          <p:spPr>
            <a:xfrm>
              <a:off x="573124" y="4873752"/>
              <a:ext cx="91441" cy="116378"/>
            </a:xfrm>
            <a:prstGeom prst="rect">
              <a:avLst/>
            </a:prstGeom>
          </p:spPr>
        </p:pic>
        <p:sp>
          <p:nvSpPr>
            <p:cNvPr id="63" name="TextBox 62"/>
            <p:cNvSpPr txBox="1"/>
            <p:nvPr/>
          </p:nvSpPr>
          <p:spPr>
            <a:xfrm>
              <a:off x="751130" y="4585846"/>
              <a:ext cx="1241346"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Class Milestone</a:t>
              </a:r>
              <a:endParaRPr lang="en-US" sz="900" b="1" dirty="0">
                <a:solidFill>
                  <a:prstClr val="black"/>
                </a:solidFill>
                <a:latin typeface="Arial" panose="020B0604020202020204" pitchFamily="34" charset="0"/>
                <a:cs typeface="Arial" panose="020B0604020202020204" pitchFamily="34" charset="0"/>
              </a:endParaRPr>
            </a:p>
          </p:txBody>
        </p:sp>
        <p:sp>
          <p:nvSpPr>
            <p:cNvPr id="64" name="TextBox 63"/>
            <p:cNvSpPr txBox="1"/>
            <p:nvPr/>
          </p:nvSpPr>
          <p:spPr>
            <a:xfrm>
              <a:off x="744002" y="4829678"/>
              <a:ext cx="1330366" cy="230832"/>
            </a:xfrm>
            <a:prstGeom prst="rect">
              <a:avLst/>
            </a:prstGeom>
            <a:noFill/>
          </p:spPr>
          <p:txBody>
            <a:bodyPr wrap="square" rtlCol="0">
              <a:spAutoFit/>
            </a:bodyPr>
            <a:lstStyle/>
            <a:p>
              <a:r>
                <a:rPr lang="en-US" sz="900" b="1" dirty="0" smtClean="0">
                  <a:solidFill>
                    <a:prstClr val="black"/>
                  </a:solidFill>
                  <a:latin typeface="Arial" panose="020B0604020202020204" pitchFamily="34" charset="0"/>
                  <a:cs typeface="Arial" panose="020B0604020202020204" pitchFamily="34" charset="0"/>
                </a:rPr>
                <a:t>= Internal Milestone</a:t>
              </a:r>
              <a:endParaRPr lang="en-US" sz="900" b="1" dirty="0">
                <a:solidFill>
                  <a:prstClr val="black"/>
                </a:solidFill>
                <a:latin typeface="Arial" panose="020B0604020202020204" pitchFamily="34" charset="0"/>
                <a:cs typeface="Arial" panose="020B0604020202020204" pitchFamily="34" charset="0"/>
              </a:endParaRPr>
            </a:p>
          </p:txBody>
        </p:sp>
      </p:grpSp>
      <p:cxnSp>
        <p:nvCxnSpPr>
          <p:cNvPr id="65" name="Straight Arrow Connector 64"/>
          <p:cNvCxnSpPr>
            <a:stCxn id="66" idx="0"/>
            <a:endCxn id="67" idx="2"/>
          </p:cNvCxnSpPr>
          <p:nvPr/>
        </p:nvCxnSpPr>
        <p:spPr>
          <a:xfrm flipV="1">
            <a:off x="4033268" y="5432611"/>
            <a:ext cx="1" cy="368161"/>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146043" y="5800772"/>
            <a:ext cx="3774450" cy="307777"/>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Imaging subsystem has been fully verified</a:t>
            </a:r>
            <a:endParaRPr lang="en-US" sz="1400" b="1" dirty="0">
              <a:solidFill>
                <a:prstClr val="black"/>
              </a:solidFill>
              <a:latin typeface="Arial" panose="020B0604020202020204" pitchFamily="34" charset="0"/>
              <a:cs typeface="Arial" panose="020B0604020202020204" pitchFamily="34" charset="0"/>
            </a:endParaRPr>
          </a:p>
        </p:txBody>
      </p:sp>
      <p:sp>
        <p:nvSpPr>
          <p:cNvPr id="67" name="Rectangle 66"/>
          <p:cNvSpPr/>
          <p:nvPr/>
        </p:nvSpPr>
        <p:spPr>
          <a:xfrm>
            <a:off x="2528047" y="4701091"/>
            <a:ext cx="3010443" cy="7315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a:stCxn id="79" idx="1"/>
            <a:endCxn id="83" idx="3"/>
          </p:cNvCxnSpPr>
          <p:nvPr/>
        </p:nvCxnSpPr>
        <p:spPr>
          <a:xfrm flipH="1">
            <a:off x="7207624" y="4353079"/>
            <a:ext cx="1086522" cy="0"/>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294146" y="4091469"/>
            <a:ext cx="3075046" cy="523220"/>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Power testing with COTS modules is expected to be relatively fast</a:t>
            </a:r>
            <a:endParaRPr lang="en-US" sz="1400" b="1" dirty="0">
              <a:solidFill>
                <a:prstClr val="black"/>
              </a:solidFill>
              <a:latin typeface="Arial" panose="020B0604020202020204" pitchFamily="34" charset="0"/>
              <a:cs typeface="Arial" panose="020B0604020202020204" pitchFamily="34" charset="0"/>
            </a:endParaRPr>
          </a:p>
        </p:txBody>
      </p:sp>
      <p:sp>
        <p:nvSpPr>
          <p:cNvPr id="83" name="Rectangle 82"/>
          <p:cNvSpPr/>
          <p:nvPr/>
        </p:nvSpPr>
        <p:spPr>
          <a:xfrm>
            <a:off x="5368066" y="4005607"/>
            <a:ext cx="1839558" cy="6949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p:cNvCxnSpPr>
            <a:stCxn id="92" idx="2"/>
            <a:endCxn id="93" idx="0"/>
          </p:cNvCxnSpPr>
          <p:nvPr/>
        </p:nvCxnSpPr>
        <p:spPr>
          <a:xfrm>
            <a:off x="8348831" y="5284604"/>
            <a:ext cx="0" cy="274243"/>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11308" y="4761384"/>
            <a:ext cx="3075046" cy="523220"/>
          </a:xfrm>
          <a:prstGeom prst="rect">
            <a:avLst/>
          </a:prstGeom>
          <a:solidFill>
            <a:schemeClr val="bg1"/>
          </a:solidFill>
          <a:ln w="38100">
            <a:solidFill>
              <a:srgbClr val="FF0000"/>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Expecting to start full-system validation within the next 3 weeks</a:t>
            </a:r>
            <a:endParaRPr lang="en-US" sz="1400" b="1" dirty="0">
              <a:solidFill>
                <a:prstClr val="black"/>
              </a:solidFill>
              <a:latin typeface="Arial" panose="020B0604020202020204" pitchFamily="34" charset="0"/>
              <a:cs typeface="Arial" panose="020B0604020202020204" pitchFamily="34" charset="0"/>
            </a:endParaRPr>
          </a:p>
        </p:txBody>
      </p:sp>
      <p:sp>
        <p:nvSpPr>
          <p:cNvPr id="93" name="Rectangle 92"/>
          <p:cNvSpPr/>
          <p:nvPr/>
        </p:nvSpPr>
        <p:spPr>
          <a:xfrm>
            <a:off x="6746838" y="5558847"/>
            <a:ext cx="3203986" cy="8739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Diagram 36"/>
          <p:cNvGraphicFramePr/>
          <p:nvPr>
            <p:extLst>
              <p:ext uri="{D42A27DB-BD31-4B8C-83A1-F6EECF244321}">
                <p14:modId xmlns:p14="http://schemas.microsoft.com/office/powerpoint/2010/main" val="1841828787"/>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578997402"/>
      </p:ext>
    </p:extLst>
  </p:cSld>
  <p:clrMapOvr>
    <a:masterClrMapping/>
  </p:clrMapOvr>
  <mc:AlternateContent xmlns:mc="http://schemas.openxmlformats.org/markup-compatibility/2006" xmlns:p14="http://schemas.microsoft.com/office/powerpoint/2010/main">
    <mc:Choice Requires="p14">
      <p:transition spd="med" p14:dur="700" advTm="25813">
        <p:fade/>
      </p:transition>
    </mc:Choice>
    <mc:Fallback xmlns="">
      <p:transition spd="med" advTm="258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par>
                                <p:cTn id="16" presetID="10" presetClass="entr" presetSubtype="0" fill="hold"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par>
                                <p:cTn id="27" presetID="10"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22" grpId="0" animBg="1"/>
      <p:bldP spid="66" grpId="0" animBg="1"/>
      <p:bldP spid="67" grpId="0" animBg="1"/>
      <p:bldP spid="79" grpId="0" animBg="1"/>
      <p:bldP spid="83" grpId="0" animBg="1"/>
      <p:bldP spid="92"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021" y="2732375"/>
            <a:ext cx="5424729" cy="3260609"/>
          </a:xfrm>
          <a:prstGeom prst="rect">
            <a:avLst/>
          </a:prstGeom>
        </p:spPr>
      </p:pic>
      <p:sp>
        <p:nvSpPr>
          <p:cNvPr id="2" name="Title 1"/>
          <p:cNvSpPr>
            <a:spLocks noGrp="1"/>
          </p:cNvSpPr>
          <p:nvPr>
            <p:ph type="title"/>
          </p:nvPr>
        </p:nvSpPr>
        <p:spPr/>
        <p:txBody>
          <a:bodyPr/>
          <a:lstStyle/>
          <a:p>
            <a:r>
              <a:rPr lang="en-US" b="1" i="1" dirty="0" smtClean="0"/>
              <a:t>TESTING OVERVIEW</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14</a:t>
            </a:fld>
            <a:endParaRPr lang="en-US" dirty="0">
              <a:solidFill>
                <a:prstClr val="black"/>
              </a:solidFill>
            </a:endParaRPr>
          </a:p>
        </p:txBody>
      </p:sp>
      <p:sp>
        <p:nvSpPr>
          <p:cNvPr id="3" name="TextBox 2"/>
          <p:cNvSpPr txBox="1"/>
          <p:nvPr/>
        </p:nvSpPr>
        <p:spPr>
          <a:xfrm>
            <a:off x="1563322" y="783279"/>
            <a:ext cx="5282213" cy="190821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prstClr val="black"/>
                </a:solidFill>
              </a:rPr>
              <a:t>Completed Tests:</a:t>
            </a:r>
          </a:p>
          <a:p>
            <a:pPr marL="742950" lvl="1" indent="-285750">
              <a:buFont typeface="Arial" panose="020B0604020202020204" pitchFamily="34" charset="0"/>
              <a:buChar char="•"/>
            </a:pPr>
            <a:r>
              <a:rPr lang="en-US" sz="1600" dirty="0" smtClean="0">
                <a:solidFill>
                  <a:prstClr val="black"/>
                </a:solidFill>
              </a:rPr>
              <a:t>Small-scale Rappelling Test</a:t>
            </a:r>
          </a:p>
          <a:p>
            <a:pPr marL="285750" indent="-285750">
              <a:buFont typeface="Arial" panose="020B0604020202020204" pitchFamily="34" charset="0"/>
              <a:buChar char="•"/>
            </a:pPr>
            <a:r>
              <a:rPr lang="en-US" b="1" dirty="0" smtClean="0">
                <a:solidFill>
                  <a:prstClr val="black"/>
                </a:solidFill>
              </a:rPr>
              <a:t>In Progress Tests:</a:t>
            </a:r>
          </a:p>
          <a:p>
            <a:pPr marL="742950" lvl="1" indent="-285750">
              <a:buFont typeface="Arial" panose="020B0604020202020204" pitchFamily="34" charset="0"/>
              <a:buChar char="•"/>
            </a:pPr>
            <a:r>
              <a:rPr lang="en-US" sz="1600" dirty="0" smtClean="0">
                <a:solidFill>
                  <a:prstClr val="black"/>
                </a:solidFill>
              </a:rPr>
              <a:t>Driving Test</a:t>
            </a:r>
          </a:p>
          <a:p>
            <a:pPr marL="285750" indent="-285750">
              <a:buFont typeface="Arial" panose="020B0604020202020204" pitchFamily="34" charset="0"/>
              <a:buChar char="•"/>
            </a:pPr>
            <a:r>
              <a:rPr lang="en-US" b="1" dirty="0" smtClean="0">
                <a:solidFill>
                  <a:prstClr val="black"/>
                </a:solidFill>
              </a:rPr>
              <a:t>Future Tests:</a:t>
            </a:r>
          </a:p>
          <a:p>
            <a:pPr marL="742950" lvl="1" indent="-285750">
              <a:buFont typeface="Arial" panose="020B0604020202020204" pitchFamily="34" charset="0"/>
              <a:buChar char="•"/>
            </a:pPr>
            <a:r>
              <a:rPr lang="en-US" sz="1600" dirty="0" smtClean="0">
                <a:solidFill>
                  <a:prstClr val="black"/>
                </a:solidFill>
              </a:rPr>
              <a:t>System Validation</a:t>
            </a:r>
          </a:p>
          <a:p>
            <a:pPr marL="742950" lvl="1" indent="-285750">
              <a:buFont typeface="Arial" panose="020B0604020202020204" pitchFamily="34" charset="0"/>
              <a:buChar char="•"/>
            </a:pPr>
            <a:r>
              <a:rPr lang="en-US" sz="1600" dirty="0" smtClean="0">
                <a:solidFill>
                  <a:prstClr val="black"/>
                </a:solidFill>
              </a:rPr>
              <a:t>Full Scale Communication Drop-out</a:t>
            </a:r>
            <a:endParaRPr lang="en-US" sz="1600" dirty="0">
              <a:solidFill>
                <a:prstClr val="black"/>
              </a:solidFill>
            </a:endParaRPr>
          </a:p>
        </p:txBody>
      </p:sp>
      <p:sp>
        <p:nvSpPr>
          <p:cNvPr id="62" name="Rectangle 61"/>
          <p:cNvSpPr/>
          <p:nvPr/>
        </p:nvSpPr>
        <p:spPr>
          <a:xfrm>
            <a:off x="7052544" y="684356"/>
            <a:ext cx="4332863" cy="2672936"/>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63" name="Rectangle 62"/>
          <p:cNvSpPr/>
          <p:nvPr/>
        </p:nvSpPr>
        <p:spPr>
          <a:xfrm>
            <a:off x="7066655" y="1452073"/>
            <a:ext cx="1248582" cy="1905220"/>
          </a:xfrm>
          <a:prstGeom prst="rect">
            <a:avLst/>
          </a:prstGeom>
          <a:solidFill>
            <a:srgbClr val="762A09"/>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64" name="Oval 63"/>
          <p:cNvSpPr/>
          <p:nvPr/>
        </p:nvSpPr>
        <p:spPr>
          <a:xfrm>
            <a:off x="7977796" y="1109767"/>
            <a:ext cx="338398" cy="344335"/>
          </a:xfrm>
          <a:prstGeom prst="ellipse">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6" name="Picture 6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605" b="85876" l="39796" r="84949">
                        <a14:foregroundMark x1="43961" y1="41026" x2="43339" y2="41223"/>
                        <a14:foregroundMark x1="41918" y1="49704" x2="44227" y2="44970"/>
                        <a14:foregroundMark x1="63410" y1="29586" x2="63055" y2="13412"/>
                        <a14:foregroundMark x1="77709" y1="81657" x2="81794" y2="75148"/>
                        <a14:foregroundMark x1="83126" y1="71400" x2="83837" y2="61736"/>
                        <a14:foregroundMark x1="83215" y1="53846" x2="80817" y2="46943"/>
                        <a14:foregroundMark x1="51599" y1="81460" x2="56483" y2="72978"/>
                        <a14:foregroundMark x1="57638" y1="66075" x2="57549" y2="60552"/>
                        <a14:foregroundMark x1="39500" y1="61667" x2="41250" y2="51111"/>
                        <a14:foregroundMark x1="47000" y1="82778" x2="51000" y2="82222"/>
                        <a14:foregroundMark x1="54750" y1="77222" x2="54750" y2="77222"/>
                        <a14:foregroundMark x1="57250" y1="68333" x2="57250" y2="68333"/>
                        <a14:foregroundMark x1="83750" y1="57778" x2="83750" y2="57778"/>
                        <a14:foregroundMark x1="79250" y1="45000" x2="79250" y2="45000"/>
                        <a14:backgroundMark x1="44494" y1="43195" x2="44494" y2="43195"/>
                        <a14:backgroundMark x1="76199" y1="41026" x2="76199" y2="41026"/>
                        <a14:backgroundMark x1="62250" y1="27222" x2="62250" y2="27222"/>
                        <a14:backgroundMark x1="75500" y1="73889" x2="75500" y2="73889"/>
                        <a14:backgroundMark x1="80500" y1="61111" x2="80500" y2="61111"/>
                        <a14:backgroundMark x1="56500" y1="74444" x2="56500" y2="74444"/>
                        <a14:backgroundMark x1="52750" y1="81667" x2="45750" y2="85556"/>
                        <a14:backgroundMark x1="70408" y1="62147" x2="70408" y2="62147"/>
                        <a14:backgroundMark x1="68367" y1="62712" x2="68367" y2="62712"/>
                        <a14:backgroundMark x1="71429" y1="58757" x2="71429" y2="58757"/>
                        <a14:backgroundMark x1="70153" y1="67232" x2="70153" y2="67232"/>
                      </a14:backgroundRemoval>
                    </a14:imgEffect>
                  </a14:imgLayer>
                </a14:imgProps>
              </a:ext>
              <a:ext uri="{28A0092B-C50C-407E-A947-70E740481C1C}">
                <a14:useLocalDpi xmlns:a14="http://schemas.microsoft.com/office/drawing/2010/main" val="0"/>
              </a:ext>
            </a:extLst>
          </a:blip>
          <a:srcRect l="38376" t="11559" r="15088" b="13881"/>
          <a:stretch/>
        </p:blipFill>
        <p:spPr>
          <a:xfrm rot="5592976">
            <a:off x="8159986" y="2553782"/>
            <a:ext cx="761251" cy="549172"/>
          </a:xfrm>
          <a:prstGeom prst="rect">
            <a:avLst/>
          </a:prstGeom>
        </p:spPr>
      </p:pic>
      <p:sp>
        <p:nvSpPr>
          <p:cNvPr id="68" name="Arc 67"/>
          <p:cNvSpPr/>
          <p:nvPr/>
        </p:nvSpPr>
        <p:spPr>
          <a:xfrm>
            <a:off x="8183099" y="1283734"/>
            <a:ext cx="323751" cy="2360578"/>
          </a:xfrm>
          <a:prstGeom prst="arc">
            <a:avLst>
              <a:gd name="adj1" fmla="val 16186640"/>
              <a:gd name="adj2" fmla="val 3781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70" name="Oval 69"/>
          <p:cNvSpPr/>
          <p:nvPr/>
        </p:nvSpPr>
        <p:spPr>
          <a:xfrm>
            <a:off x="7980933" y="1151728"/>
            <a:ext cx="343760" cy="318151"/>
          </a:xfrm>
          <a:prstGeom prst="ellipse">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3" name="Rectangle 72"/>
          <p:cNvSpPr/>
          <p:nvPr/>
        </p:nvSpPr>
        <p:spPr>
          <a:xfrm>
            <a:off x="8035564" y="1248833"/>
            <a:ext cx="245820" cy="232127"/>
          </a:xfrm>
          <a:prstGeom prst="rect">
            <a:avLst/>
          </a:prstGeom>
          <a:solidFill>
            <a:schemeClr val="tx1">
              <a:lumMod val="85000"/>
              <a:lumOff val="1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1" name="Picture 8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74088" y="957267"/>
            <a:ext cx="751569" cy="703586"/>
          </a:xfrm>
          <a:prstGeom prst="rect">
            <a:avLst/>
          </a:prstGeom>
        </p:spPr>
      </p:pic>
      <p:sp>
        <p:nvSpPr>
          <p:cNvPr id="82" name="TextBox 81"/>
          <p:cNvSpPr txBox="1"/>
          <p:nvPr/>
        </p:nvSpPr>
        <p:spPr>
          <a:xfrm>
            <a:off x="7391210" y="2112409"/>
            <a:ext cx="493889" cy="307777"/>
          </a:xfrm>
          <a:prstGeom prst="rect">
            <a:avLst/>
          </a:prstGeom>
          <a:solidFill>
            <a:schemeClr val="bg1"/>
          </a:solidFill>
          <a:ln w="38100">
            <a:solidFill>
              <a:srgbClr val="000000"/>
            </a:solidFill>
          </a:ln>
        </p:spPr>
        <p:txBody>
          <a:bodyPr wrap="square" rtlCol="0">
            <a:spAutoFit/>
          </a:bodyPr>
          <a:lstStyle/>
          <a:p>
            <a:pPr algn="ctr"/>
            <a:r>
              <a:rPr lang="en-US" sz="1400" b="1" dirty="0" smtClean="0">
                <a:solidFill>
                  <a:prstClr val="black"/>
                </a:solidFill>
                <a:latin typeface="Arial"/>
                <a:cs typeface="Arial"/>
              </a:rPr>
              <a:t>GS</a:t>
            </a:r>
            <a:endParaRPr lang="en-US" sz="1400" b="1" dirty="0">
              <a:solidFill>
                <a:prstClr val="black"/>
              </a:solidFill>
              <a:latin typeface="Arial"/>
              <a:cs typeface="Arial"/>
            </a:endParaRPr>
          </a:p>
        </p:txBody>
      </p:sp>
      <p:cxnSp>
        <p:nvCxnSpPr>
          <p:cNvPr id="83" name="Straight Arrow Connector 82"/>
          <p:cNvCxnSpPr>
            <a:stCxn id="82" idx="0"/>
          </p:cNvCxnSpPr>
          <p:nvPr/>
        </p:nvCxnSpPr>
        <p:spPr>
          <a:xfrm flipH="1" flipV="1">
            <a:off x="7518211" y="1491519"/>
            <a:ext cx="119944" cy="62089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8386812" y="704898"/>
            <a:ext cx="2914584" cy="523220"/>
          </a:xfrm>
          <a:prstGeom prst="rect">
            <a:avLst/>
          </a:prstGeom>
          <a:solidFill>
            <a:schemeClr val="bg1"/>
          </a:solidFill>
          <a:ln w="38100">
            <a:solidFill>
              <a:srgbClr val="000000"/>
            </a:solidFill>
          </a:ln>
        </p:spPr>
        <p:txBody>
          <a:bodyPr wrap="square" rtlCol="0">
            <a:spAutoFit/>
          </a:bodyPr>
          <a:lstStyle/>
          <a:p>
            <a:r>
              <a:rPr lang="en-US" sz="1400" b="1" dirty="0" smtClean="0">
                <a:solidFill>
                  <a:prstClr val="black"/>
                </a:solidFill>
                <a:latin typeface="Arial"/>
                <a:cs typeface="Arial"/>
              </a:rPr>
              <a:t>MR winch and electronics </a:t>
            </a:r>
            <a:r>
              <a:rPr lang="en-US" sz="1400" b="1" dirty="0">
                <a:solidFill>
                  <a:prstClr val="black"/>
                </a:solidFill>
                <a:latin typeface="Arial"/>
                <a:cs typeface="Arial"/>
              </a:rPr>
              <a:t>s</a:t>
            </a:r>
            <a:r>
              <a:rPr lang="en-US" sz="1400" b="1" dirty="0" smtClean="0">
                <a:solidFill>
                  <a:prstClr val="black"/>
                </a:solidFill>
                <a:latin typeface="Arial"/>
                <a:cs typeface="Arial"/>
              </a:rPr>
              <a:t>ystem mounted to platform</a:t>
            </a:r>
            <a:endParaRPr lang="en-US" sz="1400" b="1" dirty="0">
              <a:solidFill>
                <a:prstClr val="black"/>
              </a:solidFill>
              <a:latin typeface="Arial"/>
              <a:cs typeface="Arial"/>
            </a:endParaRPr>
          </a:p>
        </p:txBody>
      </p:sp>
      <p:cxnSp>
        <p:nvCxnSpPr>
          <p:cNvPr id="102" name="Straight Arrow Connector 101"/>
          <p:cNvCxnSpPr/>
          <p:nvPr/>
        </p:nvCxnSpPr>
        <p:spPr>
          <a:xfrm>
            <a:off x="8245103" y="2107457"/>
            <a:ext cx="0" cy="1249836"/>
          </a:xfrm>
          <a:prstGeom prst="straightConnector1">
            <a:avLst/>
          </a:prstGeom>
          <a:ln w="5715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112780" y="2112451"/>
            <a:ext cx="24492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9218975" y="2564666"/>
            <a:ext cx="493889" cy="307777"/>
          </a:xfrm>
          <a:prstGeom prst="rect">
            <a:avLst/>
          </a:prstGeom>
          <a:solidFill>
            <a:schemeClr val="bg1"/>
          </a:solidFill>
          <a:ln w="38100">
            <a:solidFill>
              <a:srgbClr val="000000"/>
            </a:solidFill>
          </a:ln>
        </p:spPr>
        <p:txBody>
          <a:bodyPr wrap="square" rtlCol="0">
            <a:spAutoFit/>
          </a:bodyPr>
          <a:lstStyle/>
          <a:p>
            <a:pPr algn="ctr"/>
            <a:r>
              <a:rPr lang="en-US" sz="1400" b="1" dirty="0" smtClean="0">
                <a:solidFill>
                  <a:prstClr val="black"/>
                </a:solidFill>
                <a:latin typeface="Arial"/>
                <a:cs typeface="Arial"/>
              </a:rPr>
              <a:t>CR</a:t>
            </a:r>
            <a:endParaRPr lang="en-US" sz="1400" b="1" dirty="0">
              <a:solidFill>
                <a:prstClr val="black"/>
              </a:solidFill>
              <a:latin typeface="Arial"/>
              <a:cs typeface="Arial"/>
            </a:endParaRPr>
          </a:p>
        </p:txBody>
      </p:sp>
      <p:cxnSp>
        <p:nvCxnSpPr>
          <p:cNvPr id="107" name="Straight Arrow Connector 106"/>
          <p:cNvCxnSpPr>
            <a:endCxn id="66" idx="0"/>
          </p:cNvCxnSpPr>
          <p:nvPr/>
        </p:nvCxnSpPr>
        <p:spPr>
          <a:xfrm flipH="1">
            <a:off x="8814765" y="2718555"/>
            <a:ext cx="404211" cy="125219"/>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8" name="Rectangle 107"/>
          <p:cNvSpPr/>
          <p:nvPr/>
        </p:nvSpPr>
        <p:spPr>
          <a:xfrm>
            <a:off x="7058234" y="3404235"/>
            <a:ext cx="4316415" cy="29544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9" name="Picture 10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65459" y="3269143"/>
            <a:ext cx="1080924" cy="1011914"/>
          </a:xfrm>
          <a:prstGeom prst="rect">
            <a:avLst/>
          </a:prstGeom>
        </p:spPr>
      </p:pic>
      <p:pic>
        <p:nvPicPr>
          <p:cNvPr id="111" name="Picture 110" descr="Screen Shot 2015-01-29 at 2.24.05 PM.png"/>
          <p:cNvPicPr>
            <a:picLocks noChangeAspect="1"/>
          </p:cNvPicPr>
          <p:nvPr/>
        </p:nvPicPr>
        <p:blipFill>
          <a:blip r:embed="rId9" cstate="print">
            <a:extLst>
              <a:ext uri="{BEBA8EAE-BF5A-486C-A8C5-ECC9F3942E4B}">
                <a14:imgProps xmlns:a14="http://schemas.microsoft.com/office/drawing/2010/main">
                  <a14:imgLayer r:embed="rId10">
                    <a14:imgEffect>
                      <a14:backgroundRemoval t="186" b="99257" l="0" r="99659">
                        <a14:foregroundMark x1="19454" y1="47955" x2="18771" y2="51859"/>
                        <a14:foregroundMark x1="35836" y1="48513" x2="35495" y2="52602"/>
                        <a14:foregroundMark x1="54949" y1="48327" x2="54949" y2="53160"/>
                        <a14:foregroundMark x1="76792" y1="45725" x2="76792" y2="50558"/>
                      </a14:backgroundRemoval>
                    </a14:imgEffect>
                  </a14:imgLayer>
                </a14:imgProps>
              </a:ext>
              <a:ext uri="{28A0092B-C50C-407E-A947-70E740481C1C}">
                <a14:useLocalDpi xmlns:a14="http://schemas.microsoft.com/office/drawing/2010/main" val="0"/>
              </a:ext>
            </a:extLst>
          </a:blip>
          <a:stretch>
            <a:fillRect/>
          </a:stretch>
        </p:blipFill>
        <p:spPr>
          <a:xfrm rot="5058684" flipV="1">
            <a:off x="7784107" y="4058300"/>
            <a:ext cx="416800" cy="765319"/>
          </a:xfrm>
          <a:prstGeom prst="rect">
            <a:avLst/>
          </a:prstGeom>
        </p:spPr>
      </p:pic>
      <p:cxnSp>
        <p:nvCxnSpPr>
          <p:cNvPr id="113" name="Straight Connector 112"/>
          <p:cNvCxnSpPr/>
          <p:nvPr/>
        </p:nvCxnSpPr>
        <p:spPr>
          <a:xfrm>
            <a:off x="7061677" y="5944750"/>
            <a:ext cx="4316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7822929" y="5602556"/>
            <a:ext cx="3442014" cy="754133"/>
            <a:chOff x="1992357" y="5265622"/>
            <a:chExt cx="3623105" cy="853776"/>
          </a:xfrm>
        </p:grpSpPr>
        <p:cxnSp>
          <p:nvCxnSpPr>
            <p:cNvPr id="115" name="Straight Connector 114"/>
            <p:cNvCxnSpPr/>
            <p:nvPr/>
          </p:nvCxnSpPr>
          <p:spPr>
            <a:xfrm>
              <a:off x="1992357" y="5275450"/>
              <a:ext cx="0" cy="843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734672" y="5265622"/>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462242" y="5270540"/>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204562" y="5275460"/>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25548" y="5304399"/>
              <a:ext cx="1" cy="7411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615462" y="5270552"/>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8320143" y="6095339"/>
            <a:ext cx="3206068" cy="282008"/>
            <a:chOff x="2489571" y="5019989"/>
            <a:chExt cx="3374746" cy="319270"/>
          </a:xfrm>
        </p:grpSpPr>
        <p:sp>
          <p:nvSpPr>
            <p:cNvPr id="122" name="TextBox 121"/>
            <p:cNvSpPr txBox="1"/>
            <p:nvPr/>
          </p:nvSpPr>
          <p:spPr>
            <a:xfrm>
              <a:off x="2489571" y="5028338"/>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smtClean="0">
                  <a:solidFill>
                    <a:prstClr val="black"/>
                  </a:solidFill>
                  <a:latin typeface="Arial"/>
                  <a:cs typeface="Arial"/>
                </a:rPr>
                <a:t>1m</a:t>
              </a:r>
              <a:endParaRPr lang="en-US" sz="1400" dirty="0">
                <a:solidFill>
                  <a:prstClr val="black"/>
                </a:solidFill>
                <a:latin typeface="Arial"/>
                <a:cs typeface="Arial"/>
              </a:endParaRPr>
            </a:p>
          </p:txBody>
        </p:sp>
        <p:sp>
          <p:nvSpPr>
            <p:cNvPr id="123" name="TextBox 122"/>
            <p:cNvSpPr txBox="1"/>
            <p:nvPr/>
          </p:nvSpPr>
          <p:spPr>
            <a:xfrm>
              <a:off x="3215297" y="5031482"/>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a:solidFill>
                    <a:prstClr val="black"/>
                  </a:solidFill>
                  <a:latin typeface="Arial"/>
                  <a:cs typeface="Arial"/>
                </a:rPr>
                <a:t>2</a:t>
              </a:r>
              <a:r>
                <a:rPr lang="en-US" sz="1400" dirty="0" smtClean="0">
                  <a:solidFill>
                    <a:prstClr val="black"/>
                  </a:solidFill>
                  <a:latin typeface="Arial"/>
                  <a:cs typeface="Arial"/>
                </a:rPr>
                <a:t>m</a:t>
              </a:r>
              <a:endParaRPr lang="en-US" sz="1400" dirty="0">
                <a:solidFill>
                  <a:prstClr val="black"/>
                </a:solidFill>
                <a:latin typeface="Arial"/>
                <a:cs typeface="Arial"/>
              </a:endParaRPr>
            </a:p>
          </p:txBody>
        </p:sp>
        <p:sp>
          <p:nvSpPr>
            <p:cNvPr id="124" name="TextBox 123"/>
            <p:cNvSpPr txBox="1"/>
            <p:nvPr/>
          </p:nvSpPr>
          <p:spPr>
            <a:xfrm>
              <a:off x="3957950" y="5030570"/>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a:solidFill>
                    <a:prstClr val="black"/>
                  </a:solidFill>
                  <a:latin typeface="Arial"/>
                  <a:cs typeface="Arial"/>
                </a:rPr>
                <a:t>3</a:t>
              </a:r>
              <a:r>
                <a:rPr lang="en-US" sz="1400" dirty="0" smtClean="0">
                  <a:solidFill>
                    <a:prstClr val="black"/>
                  </a:solidFill>
                  <a:latin typeface="Arial"/>
                  <a:cs typeface="Arial"/>
                </a:rPr>
                <a:t>m</a:t>
              </a:r>
              <a:endParaRPr lang="en-US" sz="1400" dirty="0">
                <a:solidFill>
                  <a:prstClr val="black"/>
                </a:solidFill>
                <a:latin typeface="Arial"/>
                <a:cs typeface="Arial"/>
              </a:endParaRPr>
            </a:p>
          </p:txBody>
        </p:sp>
        <p:sp>
          <p:nvSpPr>
            <p:cNvPr id="125" name="TextBox 124"/>
            <p:cNvSpPr txBox="1"/>
            <p:nvPr/>
          </p:nvSpPr>
          <p:spPr>
            <a:xfrm>
              <a:off x="4640945" y="5026846"/>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smtClean="0">
                  <a:solidFill>
                    <a:prstClr val="black"/>
                  </a:solidFill>
                  <a:latin typeface="Arial"/>
                  <a:cs typeface="Arial"/>
                </a:rPr>
                <a:t>4m</a:t>
              </a:r>
              <a:endParaRPr lang="en-US" sz="1400" dirty="0">
                <a:solidFill>
                  <a:prstClr val="black"/>
                </a:solidFill>
                <a:latin typeface="Arial"/>
                <a:cs typeface="Arial"/>
              </a:endParaRPr>
            </a:p>
          </p:txBody>
        </p:sp>
        <p:sp>
          <p:nvSpPr>
            <p:cNvPr id="126" name="TextBox 125"/>
            <p:cNvSpPr txBox="1"/>
            <p:nvPr/>
          </p:nvSpPr>
          <p:spPr>
            <a:xfrm>
              <a:off x="5370428" y="5019989"/>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smtClean="0">
                  <a:solidFill>
                    <a:prstClr val="black"/>
                  </a:solidFill>
                  <a:latin typeface="Arial"/>
                  <a:cs typeface="Arial"/>
                </a:rPr>
                <a:t>5m</a:t>
              </a:r>
              <a:endParaRPr lang="en-US" sz="1400" dirty="0">
                <a:solidFill>
                  <a:prstClr val="black"/>
                </a:solidFill>
                <a:latin typeface="Arial"/>
                <a:cs typeface="Arial"/>
              </a:endParaRPr>
            </a:p>
          </p:txBody>
        </p:sp>
      </p:grpSp>
      <p:grpSp>
        <p:nvGrpSpPr>
          <p:cNvPr id="127" name="Group 126"/>
          <p:cNvGrpSpPr/>
          <p:nvPr/>
        </p:nvGrpSpPr>
        <p:grpSpPr>
          <a:xfrm>
            <a:off x="7061678" y="5459670"/>
            <a:ext cx="1379905" cy="485080"/>
            <a:chOff x="1231106" y="5195202"/>
            <a:chExt cx="1452504" cy="549172"/>
          </a:xfrm>
        </p:grpSpPr>
        <p:pic>
          <p:nvPicPr>
            <p:cNvPr id="128" name="Picture 127"/>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9605" b="85876" l="39796" r="84949">
                          <a14:foregroundMark x1="43961" y1="41026" x2="43339" y2="41223"/>
                          <a14:foregroundMark x1="41918" y1="49704" x2="44227" y2="44970"/>
                          <a14:foregroundMark x1="63410" y1="29586" x2="63055" y2="13412"/>
                          <a14:foregroundMark x1="77709" y1="81657" x2="81794" y2="75148"/>
                          <a14:foregroundMark x1="83126" y1="71400" x2="83837" y2="61736"/>
                          <a14:foregroundMark x1="83215" y1="53846" x2="80817" y2="46943"/>
                          <a14:foregroundMark x1="51599" y1="81460" x2="56483" y2="72978"/>
                          <a14:foregroundMark x1="57638" y1="66075" x2="57549" y2="60552"/>
                          <a14:foregroundMark x1="39500" y1="61667" x2="41250" y2="51111"/>
                          <a14:foregroundMark x1="47000" y1="82778" x2="51000" y2="82222"/>
                          <a14:foregroundMark x1="54750" y1="77222" x2="54750" y2="77222"/>
                          <a14:foregroundMark x1="57250" y1="68333" x2="57250" y2="68333"/>
                          <a14:foregroundMark x1="83750" y1="57778" x2="83750" y2="57778"/>
                          <a14:foregroundMark x1="79250" y1="45000" x2="79250" y2="45000"/>
                          <a14:backgroundMark x1="44494" y1="43195" x2="44494" y2="43195"/>
                          <a14:backgroundMark x1="76199" y1="41026" x2="76199" y2="41026"/>
                          <a14:backgroundMark x1="62250" y1="27222" x2="62250" y2="27222"/>
                          <a14:backgroundMark x1="75500" y1="73889" x2="75500" y2="73889"/>
                          <a14:backgroundMark x1="80500" y1="61111" x2="80500" y2="61111"/>
                          <a14:backgroundMark x1="56500" y1="74444" x2="56500" y2="74444"/>
                          <a14:backgroundMark x1="52750" y1="81667" x2="45750" y2="85556"/>
                          <a14:backgroundMark x1="70408" y1="62147" x2="70408" y2="62147"/>
                          <a14:backgroundMark x1="68367" y1="62712" x2="68367" y2="62712"/>
                          <a14:backgroundMark x1="71429" y1="58757" x2="71429" y2="58757"/>
                          <a14:backgroundMark x1="70153" y1="67232" x2="70153" y2="67232"/>
                        </a14:backgroundRemoval>
                      </a14:imgEffect>
                    </a14:imgLayer>
                  </a14:imgProps>
                </a:ext>
                <a:ext uri="{28A0092B-C50C-407E-A947-70E740481C1C}">
                  <a14:useLocalDpi xmlns:a14="http://schemas.microsoft.com/office/drawing/2010/main" val="0"/>
                </a:ext>
              </a:extLst>
            </a:blip>
            <a:srcRect l="38376" t="11559" r="15088" b="13881"/>
            <a:stretch/>
          </p:blipFill>
          <p:spPr>
            <a:xfrm>
              <a:off x="1231106" y="5195202"/>
              <a:ext cx="761251" cy="549172"/>
            </a:xfrm>
            <a:prstGeom prst="rect">
              <a:avLst/>
            </a:prstGeom>
          </p:spPr>
        </p:pic>
        <p:cxnSp>
          <p:nvCxnSpPr>
            <p:cNvPr id="129" name="Straight Arrow Connector 128"/>
            <p:cNvCxnSpPr>
              <a:stCxn id="128" idx="3"/>
            </p:cNvCxnSpPr>
            <p:nvPr/>
          </p:nvCxnSpPr>
          <p:spPr>
            <a:xfrm>
              <a:off x="1992357" y="5469788"/>
              <a:ext cx="691253" cy="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a:off x="8732728" y="3440155"/>
            <a:ext cx="469203" cy="307777"/>
          </a:xfrm>
          <a:prstGeom prst="rect">
            <a:avLst/>
          </a:prstGeom>
          <a:solidFill>
            <a:srgbClr val="FFFFFF"/>
          </a:solidFill>
          <a:ln w="38100">
            <a:solidFill>
              <a:srgbClr val="000000"/>
            </a:solidFill>
          </a:ln>
        </p:spPr>
        <p:txBody>
          <a:bodyPr wrap="square" rtlCol="0">
            <a:spAutoFit/>
          </a:bodyPr>
          <a:lstStyle/>
          <a:p>
            <a:pPr algn="ctr"/>
            <a:r>
              <a:rPr lang="en-US" sz="1400" b="1" dirty="0" smtClean="0">
                <a:solidFill>
                  <a:prstClr val="black"/>
                </a:solidFill>
                <a:latin typeface="Arial"/>
                <a:cs typeface="Arial"/>
              </a:rPr>
              <a:t>GS</a:t>
            </a:r>
            <a:endParaRPr lang="en-US" sz="1400" b="1" dirty="0">
              <a:solidFill>
                <a:prstClr val="black"/>
              </a:solidFill>
              <a:latin typeface="Arial"/>
              <a:cs typeface="Arial"/>
            </a:endParaRPr>
          </a:p>
        </p:txBody>
      </p:sp>
      <p:sp>
        <p:nvSpPr>
          <p:cNvPr id="135" name="TextBox 134"/>
          <p:cNvSpPr txBox="1"/>
          <p:nvPr/>
        </p:nvSpPr>
        <p:spPr>
          <a:xfrm>
            <a:off x="7943417" y="5013434"/>
            <a:ext cx="469203" cy="307777"/>
          </a:xfrm>
          <a:prstGeom prst="rect">
            <a:avLst/>
          </a:prstGeom>
          <a:solidFill>
            <a:srgbClr val="FFFFFF"/>
          </a:solidFill>
          <a:ln w="38100">
            <a:solidFill>
              <a:srgbClr val="000000"/>
            </a:solidFill>
          </a:ln>
        </p:spPr>
        <p:txBody>
          <a:bodyPr wrap="square" rtlCol="0">
            <a:spAutoFit/>
          </a:bodyPr>
          <a:lstStyle/>
          <a:p>
            <a:pPr algn="ctr"/>
            <a:r>
              <a:rPr lang="en-US" sz="1400" b="1" dirty="0" smtClean="0">
                <a:solidFill>
                  <a:prstClr val="black"/>
                </a:solidFill>
                <a:latin typeface="Arial"/>
                <a:cs typeface="Arial"/>
              </a:rPr>
              <a:t>CR</a:t>
            </a:r>
            <a:endParaRPr lang="en-US" sz="1400" b="1" dirty="0">
              <a:solidFill>
                <a:prstClr val="black"/>
              </a:solidFill>
              <a:latin typeface="Arial"/>
              <a:cs typeface="Arial"/>
            </a:endParaRPr>
          </a:p>
        </p:txBody>
      </p:sp>
      <p:cxnSp>
        <p:nvCxnSpPr>
          <p:cNvPr id="136" name="Straight Arrow Connector 135"/>
          <p:cNvCxnSpPr>
            <a:stCxn id="101" idx="2"/>
          </p:cNvCxnSpPr>
          <p:nvPr/>
        </p:nvCxnSpPr>
        <p:spPr>
          <a:xfrm flipH="1">
            <a:off x="8665634" y="1228118"/>
            <a:ext cx="1178470" cy="12465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34" idx="1"/>
          </p:cNvCxnSpPr>
          <p:nvPr/>
        </p:nvCxnSpPr>
        <p:spPr>
          <a:xfrm flipH="1">
            <a:off x="8293987" y="3594044"/>
            <a:ext cx="438741" cy="14584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a:stCxn id="135" idx="1"/>
          </p:cNvCxnSpPr>
          <p:nvPr/>
        </p:nvCxnSpPr>
        <p:spPr>
          <a:xfrm flipH="1">
            <a:off x="7714899" y="5167323"/>
            <a:ext cx="228518" cy="292347"/>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9844103" y="1721740"/>
            <a:ext cx="2194531" cy="523220"/>
          </a:xfrm>
          <a:prstGeom prst="rect">
            <a:avLst/>
          </a:prstGeom>
          <a:solidFill>
            <a:schemeClr val="bg1"/>
          </a:solidFill>
          <a:ln w="38100">
            <a:solidFill>
              <a:srgbClr val="FF0000"/>
            </a:solidFill>
          </a:ln>
        </p:spPr>
        <p:txBody>
          <a:bodyPr wrap="square" rtlCol="0">
            <a:spAutoFit/>
          </a:bodyPr>
          <a:lstStyle/>
          <a:p>
            <a:pPr algn="ctr"/>
            <a:r>
              <a:rPr lang="en-US" sz="2800" b="1" dirty="0" smtClean="0">
                <a:solidFill>
                  <a:prstClr val="black"/>
                </a:solidFill>
                <a:latin typeface="Arial"/>
                <a:cs typeface="Arial"/>
              </a:rPr>
              <a:t>Rappelling</a:t>
            </a:r>
            <a:endParaRPr lang="en-US" sz="2800" b="1" dirty="0">
              <a:solidFill>
                <a:prstClr val="black"/>
              </a:solidFill>
              <a:latin typeface="Arial"/>
              <a:cs typeface="Arial"/>
            </a:endParaRPr>
          </a:p>
        </p:txBody>
      </p:sp>
      <p:sp>
        <p:nvSpPr>
          <p:cNvPr id="140" name="TextBox 139"/>
          <p:cNvSpPr txBox="1"/>
          <p:nvPr/>
        </p:nvSpPr>
        <p:spPr>
          <a:xfrm>
            <a:off x="9831117" y="4404539"/>
            <a:ext cx="2194531" cy="523220"/>
          </a:xfrm>
          <a:prstGeom prst="rect">
            <a:avLst/>
          </a:prstGeom>
          <a:solidFill>
            <a:schemeClr val="bg1"/>
          </a:solidFill>
          <a:ln w="38100">
            <a:solidFill>
              <a:srgbClr val="FF0000"/>
            </a:solidFill>
          </a:ln>
        </p:spPr>
        <p:txBody>
          <a:bodyPr wrap="square" rtlCol="0">
            <a:spAutoFit/>
          </a:bodyPr>
          <a:lstStyle/>
          <a:p>
            <a:pPr algn="ctr"/>
            <a:r>
              <a:rPr lang="en-US" sz="2800" b="1" dirty="0" smtClean="0">
                <a:solidFill>
                  <a:prstClr val="black"/>
                </a:solidFill>
                <a:latin typeface="Arial"/>
                <a:cs typeface="Arial"/>
              </a:rPr>
              <a:t>Driving</a:t>
            </a:r>
            <a:endParaRPr lang="en-US" sz="2800" b="1" dirty="0">
              <a:solidFill>
                <a:prstClr val="black"/>
              </a:solidFill>
              <a:latin typeface="Arial"/>
              <a:cs typeface="Arial"/>
            </a:endParaRPr>
          </a:p>
        </p:txBody>
      </p:sp>
      <p:graphicFrame>
        <p:nvGraphicFramePr>
          <p:cNvPr id="53" name="Diagram 52"/>
          <p:cNvGraphicFramePr/>
          <p:nvPr>
            <p:extLst>
              <p:ext uri="{D42A27DB-BD31-4B8C-83A1-F6EECF244321}">
                <p14:modId xmlns:p14="http://schemas.microsoft.com/office/powerpoint/2010/main" val="2290020611"/>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54" name="Picture 5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114252" flipV="1">
            <a:off x="7193357" y="5012696"/>
            <a:ext cx="592872" cy="363807"/>
          </a:xfrm>
          <a:prstGeom prst="rect">
            <a:avLst/>
          </a:prstGeom>
        </p:spPr>
      </p:pic>
      <p:pic>
        <p:nvPicPr>
          <p:cNvPr id="55" name="Picture 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4320684" flipV="1">
            <a:off x="7330652" y="947696"/>
            <a:ext cx="401742" cy="246522"/>
          </a:xfrm>
          <a:prstGeom prst="rect">
            <a:avLst/>
          </a:prstGeom>
        </p:spPr>
      </p:pic>
      <p:pic>
        <p:nvPicPr>
          <p:cNvPr id="56" name="Picture 5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7599016" flipH="1" flipV="1">
            <a:off x="7674169" y="993368"/>
            <a:ext cx="393409" cy="241409"/>
          </a:xfrm>
          <a:prstGeom prst="rect">
            <a:avLst/>
          </a:prstGeom>
        </p:spPr>
      </p:pic>
      <p:pic>
        <p:nvPicPr>
          <p:cNvPr id="57" name="Picture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0800000" flipH="1" flipV="1">
            <a:off x="8101811" y="1480960"/>
            <a:ext cx="679543" cy="416992"/>
          </a:xfrm>
          <a:prstGeom prst="rect">
            <a:avLst/>
          </a:prstGeom>
        </p:spPr>
      </p:pic>
      <p:pic>
        <p:nvPicPr>
          <p:cNvPr id="58" name="Picture 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349230" flipH="1" flipV="1">
            <a:off x="8240623" y="2027175"/>
            <a:ext cx="598250" cy="367108"/>
          </a:xfrm>
          <a:prstGeom prst="rect">
            <a:avLst/>
          </a:prstGeom>
        </p:spPr>
      </p:pic>
      <p:sp>
        <p:nvSpPr>
          <p:cNvPr id="61" name="TextBox 60"/>
          <p:cNvSpPr txBox="1"/>
          <p:nvPr/>
        </p:nvSpPr>
        <p:spPr>
          <a:xfrm>
            <a:off x="4799415" y="3513075"/>
            <a:ext cx="1301187" cy="307777"/>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u="sng" kern="0" dirty="0" smtClean="0">
                <a:solidFill>
                  <a:prstClr val="black"/>
                </a:solidFill>
                <a:latin typeface="Arial" panose="020B0604020202020204" pitchFamily="34" charset="0"/>
                <a:cs typeface="Arial" panose="020B0604020202020204" pitchFamily="34" charset="0"/>
              </a:rPr>
              <a:t>Overall</a:t>
            </a:r>
            <a:r>
              <a:rPr lang="en-US" sz="1400" b="1" kern="0" dirty="0" smtClean="0">
                <a:solidFill>
                  <a:prstClr val="black"/>
                </a:solidFill>
                <a:latin typeface="Arial" panose="020B0604020202020204" pitchFamily="34" charset="0"/>
                <a:cs typeface="Arial" panose="020B0604020202020204" pitchFamily="34" charset="0"/>
              </a:rPr>
              <a:t>: 34%</a:t>
            </a: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3416531" y="3594044"/>
            <a:ext cx="415058" cy="1475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1" idx="3"/>
            <a:endCxn id="10" idx="1"/>
          </p:cNvCxnSpPr>
          <p:nvPr/>
        </p:nvCxnSpPr>
        <p:spPr>
          <a:xfrm>
            <a:off x="3110958" y="3301452"/>
            <a:ext cx="305573" cy="103024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2364341" y="2842083"/>
            <a:ext cx="3234088" cy="307777"/>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u="sng" kern="0" dirty="0" smtClean="0">
                <a:solidFill>
                  <a:prstClr val="black"/>
                </a:solidFill>
                <a:latin typeface="Arial" panose="020B0604020202020204" pitchFamily="34" charset="0"/>
                <a:cs typeface="Arial" panose="020B0604020202020204" pitchFamily="34" charset="0"/>
              </a:rPr>
              <a:t>Percent of Requirements Verified</a:t>
            </a: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808522" y="2932120"/>
            <a:ext cx="2302436" cy="738664"/>
          </a:xfrm>
          <a:prstGeom prst="rect">
            <a:avLst/>
          </a:prstGeom>
          <a:solidFill>
            <a:schemeClr val="bg1"/>
          </a:solidFill>
          <a:ln w="38100">
            <a:solidFill>
              <a:schemeClr val="tx1"/>
            </a:solidFill>
          </a:ln>
        </p:spPr>
        <p:txBody>
          <a:bodyPr wrap="square" rtlCol="0">
            <a:spAutoFit/>
          </a:bodyPr>
          <a:lstStyle/>
          <a:p>
            <a:r>
              <a:rPr lang="en-US" sz="1400" dirty="0" smtClean="0">
                <a:latin typeface="Arial" panose="020B0604020202020204" pitchFamily="34" charset="0"/>
                <a:cs typeface="Arial" panose="020B0604020202020204" pitchFamily="34" charset="0"/>
              </a:rPr>
              <a:t>Most critical for minimum levels of success. Includes Rappelling and Driving</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00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10666"/>
            <a:ext cx="10707687" cy="804672"/>
          </a:xfrm>
        </p:spPr>
        <p:txBody>
          <a:bodyPr>
            <a:normAutofit fontScale="90000"/>
          </a:bodyPr>
          <a:lstStyle/>
          <a:p>
            <a:r>
              <a:rPr lang="en-US" b="1" i="1" dirty="0" smtClean="0"/>
              <a:t>SMALL-SCALE RAPPELLING TEST OVERVIEW</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15</a:t>
            </a:fld>
            <a:endParaRPr lang="en-US" dirty="0">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520" y="2323652"/>
            <a:ext cx="6676123" cy="41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46667" y="2551281"/>
            <a:ext cx="4332863" cy="331723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6" name="Rectangle 5"/>
          <p:cNvSpPr/>
          <p:nvPr/>
        </p:nvSpPr>
        <p:spPr>
          <a:xfrm>
            <a:off x="860778" y="3318997"/>
            <a:ext cx="1248582" cy="2538565"/>
          </a:xfrm>
          <a:prstGeom prst="rect">
            <a:avLst/>
          </a:prstGeom>
          <a:solidFill>
            <a:srgbClr val="762A09"/>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23" name="Oval 22"/>
          <p:cNvSpPr/>
          <p:nvPr/>
        </p:nvSpPr>
        <p:spPr>
          <a:xfrm>
            <a:off x="1723794" y="2976692"/>
            <a:ext cx="338398" cy="344335"/>
          </a:xfrm>
          <a:prstGeom prst="ellipse">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0" name="Picture 2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605" b="85876" l="39796" r="84949">
                        <a14:foregroundMark x1="43961" y1="41026" x2="43339" y2="41223"/>
                        <a14:foregroundMark x1="41918" y1="49704" x2="44227" y2="44970"/>
                        <a14:foregroundMark x1="63410" y1="29586" x2="63055" y2="13412"/>
                        <a14:foregroundMark x1="77709" y1="81657" x2="81794" y2="75148"/>
                        <a14:foregroundMark x1="83126" y1="71400" x2="83837" y2="61736"/>
                        <a14:foregroundMark x1="83215" y1="53846" x2="80817" y2="46943"/>
                        <a14:foregroundMark x1="51599" y1="81460" x2="56483" y2="72978"/>
                        <a14:foregroundMark x1="57638" y1="66075" x2="57549" y2="60552"/>
                        <a14:foregroundMark x1="39500" y1="61667" x2="41250" y2="51111"/>
                        <a14:foregroundMark x1="47000" y1="82778" x2="51000" y2="82222"/>
                        <a14:foregroundMark x1="54750" y1="77222" x2="54750" y2="77222"/>
                        <a14:foregroundMark x1="57250" y1="68333" x2="57250" y2="68333"/>
                        <a14:foregroundMark x1="83750" y1="57778" x2="83750" y2="57778"/>
                        <a14:foregroundMark x1="79250" y1="45000" x2="79250" y2="45000"/>
                        <a14:backgroundMark x1="44494" y1="43195" x2="44494" y2="43195"/>
                        <a14:backgroundMark x1="76199" y1="41026" x2="76199" y2="41026"/>
                        <a14:backgroundMark x1="62250" y1="27222" x2="62250" y2="27222"/>
                        <a14:backgroundMark x1="75500" y1="73889" x2="75500" y2="73889"/>
                        <a14:backgroundMark x1="80500" y1="61111" x2="80500" y2="61111"/>
                        <a14:backgroundMark x1="56500" y1="74444" x2="56500" y2="74444"/>
                        <a14:backgroundMark x1="52750" y1="81667" x2="45750" y2="85556"/>
                        <a14:backgroundMark x1="70408" y1="62147" x2="70408" y2="62147"/>
                        <a14:backgroundMark x1="68367" y1="62712" x2="68367" y2="62712"/>
                        <a14:backgroundMark x1="71429" y1="58757" x2="71429" y2="58757"/>
                        <a14:backgroundMark x1="70153" y1="67232" x2="70153" y2="67232"/>
                      </a14:backgroundRemoval>
                    </a14:imgEffect>
                  </a14:imgLayer>
                </a14:imgProps>
              </a:ext>
              <a:ext uri="{28A0092B-C50C-407E-A947-70E740481C1C}">
                <a14:useLocalDpi xmlns:a14="http://schemas.microsoft.com/office/drawing/2010/main" val="0"/>
              </a:ext>
            </a:extLst>
          </a:blip>
          <a:srcRect l="38376" t="11559" r="15088" b="13881"/>
          <a:stretch/>
        </p:blipFill>
        <p:spPr>
          <a:xfrm rot="5592976">
            <a:off x="1954109" y="4420707"/>
            <a:ext cx="761251" cy="549172"/>
          </a:xfrm>
          <a:prstGeom prst="rect">
            <a:avLst/>
          </a:prstGeom>
        </p:spPr>
      </p:pic>
      <p:sp>
        <p:nvSpPr>
          <p:cNvPr id="2048" name="Arc 2047"/>
          <p:cNvSpPr/>
          <p:nvPr/>
        </p:nvSpPr>
        <p:spPr>
          <a:xfrm>
            <a:off x="1977222" y="3150659"/>
            <a:ext cx="323751" cy="2360578"/>
          </a:xfrm>
          <a:prstGeom prst="arc">
            <a:avLst>
              <a:gd name="adj1" fmla="val 16186640"/>
              <a:gd name="adj2" fmla="val 3781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34" name="Oval 33"/>
          <p:cNvSpPr/>
          <p:nvPr/>
        </p:nvSpPr>
        <p:spPr>
          <a:xfrm>
            <a:off x="1775056" y="3018653"/>
            <a:ext cx="343760" cy="318151"/>
          </a:xfrm>
          <a:prstGeom prst="ellipse">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1829687" y="3115758"/>
            <a:ext cx="245820" cy="232127"/>
          </a:xfrm>
          <a:prstGeom prst="rect">
            <a:avLst/>
          </a:prstGeom>
          <a:solidFill>
            <a:schemeClr val="tx1">
              <a:lumMod val="85000"/>
              <a:lumOff val="1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50" name="TextBox 2049"/>
          <p:cNvSpPr txBox="1"/>
          <p:nvPr/>
        </p:nvSpPr>
        <p:spPr>
          <a:xfrm>
            <a:off x="2515308" y="3425515"/>
            <a:ext cx="824213" cy="307777"/>
          </a:xfrm>
          <a:prstGeom prst="rect">
            <a:avLst/>
          </a:prstGeom>
          <a:solidFill>
            <a:schemeClr val="bg1"/>
          </a:solidFill>
          <a:ln w="38100">
            <a:solidFill>
              <a:srgbClr val="000000"/>
            </a:solidFill>
          </a:ln>
        </p:spPr>
        <p:txBody>
          <a:bodyPr wrap="square" rtlCol="0">
            <a:spAutoFit/>
          </a:bodyPr>
          <a:lstStyle/>
          <a:p>
            <a:pPr algn="ctr"/>
            <a:r>
              <a:rPr lang="en-US" sz="1400" b="1" dirty="0" smtClean="0">
                <a:solidFill>
                  <a:prstClr val="black"/>
                </a:solidFill>
                <a:latin typeface="Arial"/>
                <a:cs typeface="Arial"/>
              </a:rPr>
              <a:t>Tether</a:t>
            </a:r>
            <a:endParaRPr lang="en-US" sz="1200" b="1" dirty="0">
              <a:solidFill>
                <a:prstClr val="black"/>
              </a:solidFill>
              <a:latin typeface="Arial"/>
              <a:cs typeface="Arial"/>
            </a:endParaRPr>
          </a:p>
        </p:txBody>
      </p:sp>
      <p:cxnSp>
        <p:nvCxnSpPr>
          <p:cNvPr id="2053" name="Straight Arrow Connector 2052"/>
          <p:cNvCxnSpPr>
            <a:stCxn id="2050" idx="2"/>
          </p:cNvCxnSpPr>
          <p:nvPr/>
        </p:nvCxnSpPr>
        <p:spPr>
          <a:xfrm flipH="1">
            <a:off x="2277887" y="3733292"/>
            <a:ext cx="649528" cy="140471"/>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2055" name="Straight Arrow Connector 2054"/>
          <p:cNvCxnSpPr>
            <a:stCxn id="2049" idx="2"/>
          </p:cNvCxnSpPr>
          <p:nvPr/>
        </p:nvCxnSpPr>
        <p:spPr>
          <a:xfrm flipH="1">
            <a:off x="1944135" y="3095043"/>
            <a:ext cx="1694092" cy="135018"/>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pic>
        <p:nvPicPr>
          <p:cNvPr id="2062" name="Picture 2061" descr="Screen Shot 2015-02-28 at 2.05.3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8166" y="4948855"/>
            <a:ext cx="684928" cy="908705"/>
          </a:xfrm>
          <a:prstGeom prst="rect">
            <a:avLst/>
          </a:prstGeom>
        </p:spPr>
      </p:pic>
      <p:pic>
        <p:nvPicPr>
          <p:cNvPr id="49" name="Picture 48" descr="Screen Shot 2015-02-28 at 2.02.50 PM.png"/>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15342" y="4783705"/>
            <a:ext cx="716750" cy="492694"/>
          </a:xfrm>
          <a:prstGeom prst="rect">
            <a:avLst/>
          </a:prstGeom>
        </p:spPr>
      </p:pic>
      <p:sp>
        <p:nvSpPr>
          <p:cNvPr id="2063" name="TextBox 2062"/>
          <p:cNvSpPr txBox="1"/>
          <p:nvPr/>
        </p:nvSpPr>
        <p:spPr>
          <a:xfrm>
            <a:off x="2999759" y="3974382"/>
            <a:ext cx="2111435" cy="738664"/>
          </a:xfrm>
          <a:prstGeom prst="rect">
            <a:avLst/>
          </a:prstGeom>
          <a:solidFill>
            <a:schemeClr val="bg1"/>
          </a:solidFill>
          <a:ln w="38100">
            <a:solidFill>
              <a:srgbClr val="000000"/>
            </a:solidFill>
          </a:ln>
        </p:spPr>
        <p:txBody>
          <a:bodyPr wrap="square" rtlCol="0">
            <a:spAutoFit/>
          </a:bodyPr>
          <a:lstStyle/>
          <a:p>
            <a:r>
              <a:rPr lang="en-US" sz="1400" b="1" dirty="0" smtClean="0">
                <a:solidFill>
                  <a:prstClr val="black"/>
                </a:solidFill>
                <a:latin typeface="Arial"/>
                <a:cs typeface="Arial"/>
              </a:rPr>
              <a:t>Video Camera to record descent progress</a:t>
            </a:r>
            <a:endParaRPr lang="en-US" sz="1400" b="1" dirty="0">
              <a:solidFill>
                <a:prstClr val="black"/>
              </a:solidFill>
              <a:latin typeface="Arial"/>
              <a:cs typeface="Arial"/>
            </a:endParaRPr>
          </a:p>
        </p:txBody>
      </p:sp>
      <p:cxnSp>
        <p:nvCxnSpPr>
          <p:cNvPr id="2065" name="Straight Arrow Connector 2064"/>
          <p:cNvCxnSpPr>
            <a:stCxn id="2063" idx="2"/>
          </p:cNvCxnSpPr>
          <p:nvPr/>
        </p:nvCxnSpPr>
        <p:spPr>
          <a:xfrm>
            <a:off x="4055477" y="4713046"/>
            <a:ext cx="586488" cy="148182"/>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pic>
        <p:nvPicPr>
          <p:cNvPr id="55" name="Picture 54"/>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8211" y="2824192"/>
            <a:ext cx="751569" cy="703586"/>
          </a:xfrm>
          <a:prstGeom prst="rect">
            <a:avLst/>
          </a:prstGeom>
        </p:spPr>
      </p:pic>
      <p:sp>
        <p:nvSpPr>
          <p:cNvPr id="2068" name="TextBox 2067"/>
          <p:cNvSpPr txBox="1"/>
          <p:nvPr/>
        </p:nvSpPr>
        <p:spPr>
          <a:xfrm>
            <a:off x="1185333" y="3979334"/>
            <a:ext cx="493889" cy="307777"/>
          </a:xfrm>
          <a:prstGeom prst="rect">
            <a:avLst/>
          </a:prstGeom>
          <a:solidFill>
            <a:schemeClr val="bg1"/>
          </a:solidFill>
          <a:ln w="38100">
            <a:solidFill>
              <a:srgbClr val="000000"/>
            </a:solidFill>
          </a:ln>
        </p:spPr>
        <p:txBody>
          <a:bodyPr wrap="square" rtlCol="0">
            <a:spAutoFit/>
          </a:bodyPr>
          <a:lstStyle/>
          <a:p>
            <a:pPr algn="ctr"/>
            <a:r>
              <a:rPr lang="en-US" sz="1400" b="1" dirty="0" smtClean="0">
                <a:solidFill>
                  <a:prstClr val="black"/>
                </a:solidFill>
                <a:latin typeface="Arial"/>
                <a:cs typeface="Arial"/>
              </a:rPr>
              <a:t>GS</a:t>
            </a:r>
            <a:endParaRPr lang="en-US" sz="1400" b="1" dirty="0">
              <a:solidFill>
                <a:prstClr val="black"/>
              </a:solidFill>
              <a:latin typeface="Arial"/>
              <a:cs typeface="Arial"/>
            </a:endParaRPr>
          </a:p>
        </p:txBody>
      </p:sp>
      <p:cxnSp>
        <p:nvCxnSpPr>
          <p:cNvPr id="2071" name="Straight Arrow Connector 2070"/>
          <p:cNvCxnSpPr>
            <a:stCxn id="2068" idx="0"/>
          </p:cNvCxnSpPr>
          <p:nvPr/>
        </p:nvCxnSpPr>
        <p:spPr>
          <a:xfrm flipH="1" flipV="1">
            <a:off x="1312334" y="3358444"/>
            <a:ext cx="119944" cy="62089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584213">
            <a:off x="1086453" y="2806672"/>
            <a:ext cx="512468" cy="314468"/>
          </a:xfrm>
          <a:prstGeom prst="rect">
            <a:avLst/>
          </a:prstGeom>
        </p:spPr>
      </p:pic>
      <p:pic>
        <p:nvPicPr>
          <p:cNvPr id="67" name="Picture 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06073" y="3412608"/>
            <a:ext cx="543628" cy="333589"/>
          </a:xfrm>
          <a:prstGeom prst="rect">
            <a:avLst/>
          </a:prstGeom>
        </p:spPr>
      </p:pic>
      <p:pic>
        <p:nvPicPr>
          <p:cNvPr id="69" name="Picture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6931570">
            <a:off x="1391106" y="2864058"/>
            <a:ext cx="503865" cy="309190"/>
          </a:xfrm>
          <a:prstGeom prst="rect">
            <a:avLst/>
          </a:prstGeom>
        </p:spPr>
      </p:pic>
      <p:pic>
        <p:nvPicPr>
          <p:cNvPr id="70" name="Picture 6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1164151">
            <a:off x="2064561" y="3911897"/>
            <a:ext cx="672009" cy="412367"/>
          </a:xfrm>
          <a:prstGeom prst="rect">
            <a:avLst/>
          </a:prstGeom>
        </p:spPr>
      </p:pic>
      <p:graphicFrame>
        <p:nvGraphicFramePr>
          <p:cNvPr id="80" name="Diagram 79"/>
          <p:cNvGraphicFramePr/>
          <p:nvPr>
            <p:extLst>
              <p:ext uri="{D42A27DB-BD31-4B8C-83A1-F6EECF244321}">
                <p14:modId xmlns:p14="http://schemas.microsoft.com/office/powerpoint/2010/main" val="1360335263"/>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9" name="TextBox 28"/>
          <p:cNvSpPr txBox="1"/>
          <p:nvPr/>
        </p:nvSpPr>
        <p:spPr>
          <a:xfrm>
            <a:off x="7427850" y="3042536"/>
            <a:ext cx="1895765" cy="954107"/>
          </a:xfrm>
          <a:prstGeom prst="rect">
            <a:avLst/>
          </a:prstGeom>
          <a:solidFill>
            <a:schemeClr val="bg1"/>
          </a:solidFill>
          <a:ln w="38100">
            <a:solidFill>
              <a:schemeClr val="tx1"/>
            </a:solidFill>
          </a:ln>
        </p:spPr>
        <p:txBody>
          <a:bodyPr wrap="square" rtlCol="0">
            <a:spAutoFit/>
          </a:bodyPr>
          <a:lstStyle/>
          <a:p>
            <a:r>
              <a:rPr lang="en-US" sz="1400" b="1" dirty="0" smtClean="0">
                <a:solidFill>
                  <a:prstClr val="black"/>
                </a:solidFill>
                <a:latin typeface="Arial"/>
                <a:cs typeface="Arial"/>
              </a:rPr>
              <a:t>CR descends at ~10cm/s for most of the rappelling distance</a:t>
            </a:r>
            <a:endParaRPr lang="en-US" sz="1400" b="1" dirty="0">
              <a:solidFill>
                <a:prstClr val="black"/>
              </a:solidFill>
              <a:latin typeface="Arial"/>
              <a:cs typeface="Arial"/>
            </a:endParaRPr>
          </a:p>
        </p:txBody>
      </p:sp>
      <p:sp>
        <p:nvSpPr>
          <p:cNvPr id="31" name="TextBox 30"/>
          <p:cNvSpPr txBox="1"/>
          <p:nvPr/>
        </p:nvSpPr>
        <p:spPr>
          <a:xfrm>
            <a:off x="9441705" y="3542983"/>
            <a:ext cx="1743365" cy="738664"/>
          </a:xfrm>
          <a:prstGeom prst="rect">
            <a:avLst/>
          </a:prstGeom>
          <a:solidFill>
            <a:schemeClr val="bg1"/>
          </a:solidFill>
          <a:ln w="38100">
            <a:solidFill>
              <a:schemeClr val="tx1"/>
            </a:solidFill>
          </a:ln>
        </p:spPr>
        <p:txBody>
          <a:bodyPr wrap="square" rtlCol="0">
            <a:spAutoFit/>
          </a:bodyPr>
          <a:lstStyle/>
          <a:p>
            <a:r>
              <a:rPr lang="en-US" sz="1400" b="1" dirty="0" smtClean="0">
                <a:solidFill>
                  <a:prstClr val="black"/>
                </a:solidFill>
                <a:latin typeface="Arial"/>
                <a:cs typeface="Arial"/>
              </a:rPr>
              <a:t>CR will stop at desired depth of </a:t>
            </a:r>
          </a:p>
          <a:p>
            <a:r>
              <a:rPr lang="en-US" sz="1400" b="1" dirty="0" smtClean="0">
                <a:solidFill>
                  <a:prstClr val="black"/>
                </a:solidFill>
                <a:latin typeface="Arial"/>
                <a:cs typeface="Arial"/>
              </a:rPr>
              <a:t>-140cm</a:t>
            </a:r>
            <a:endParaRPr lang="en-US" sz="1400" b="1" dirty="0">
              <a:solidFill>
                <a:prstClr val="black"/>
              </a:solidFill>
              <a:latin typeface="Arial"/>
              <a:cs typeface="Arial"/>
            </a:endParaRPr>
          </a:p>
        </p:txBody>
      </p:sp>
      <p:sp>
        <p:nvSpPr>
          <p:cNvPr id="32" name="TextBox 31"/>
          <p:cNvSpPr txBox="1"/>
          <p:nvPr/>
        </p:nvSpPr>
        <p:spPr>
          <a:xfrm>
            <a:off x="8248070" y="4442960"/>
            <a:ext cx="2381830" cy="738664"/>
          </a:xfrm>
          <a:prstGeom prst="rect">
            <a:avLst/>
          </a:prstGeom>
          <a:solidFill>
            <a:schemeClr val="bg1"/>
          </a:solidFill>
          <a:ln w="38100">
            <a:solidFill>
              <a:schemeClr val="tx1"/>
            </a:solidFill>
          </a:ln>
        </p:spPr>
        <p:txBody>
          <a:bodyPr wrap="square" rtlCol="0">
            <a:spAutoFit/>
          </a:bodyPr>
          <a:lstStyle/>
          <a:p>
            <a:r>
              <a:rPr lang="en-US" sz="1400" b="1" dirty="0" smtClean="0">
                <a:solidFill>
                  <a:prstClr val="black"/>
                </a:solidFill>
                <a:latin typeface="Arial"/>
                <a:cs typeface="Arial"/>
              </a:rPr>
              <a:t>Proportional control starts 20 cm above target depth</a:t>
            </a:r>
            <a:endParaRPr lang="en-US" sz="1400" b="1" dirty="0">
              <a:solidFill>
                <a:prstClr val="black"/>
              </a:solidFill>
              <a:latin typeface="Arial"/>
              <a:cs typeface="Arial"/>
            </a:endParaRPr>
          </a:p>
        </p:txBody>
      </p:sp>
      <p:sp>
        <p:nvSpPr>
          <p:cNvPr id="2049" name="TextBox 2048"/>
          <p:cNvSpPr txBox="1"/>
          <p:nvPr/>
        </p:nvSpPr>
        <p:spPr>
          <a:xfrm>
            <a:off x="2180935" y="2571823"/>
            <a:ext cx="2914584" cy="523220"/>
          </a:xfrm>
          <a:prstGeom prst="rect">
            <a:avLst/>
          </a:prstGeom>
          <a:solidFill>
            <a:schemeClr val="bg1"/>
          </a:solidFill>
          <a:ln w="38100">
            <a:solidFill>
              <a:srgbClr val="000000"/>
            </a:solidFill>
          </a:ln>
        </p:spPr>
        <p:txBody>
          <a:bodyPr wrap="square" rtlCol="0">
            <a:spAutoFit/>
          </a:bodyPr>
          <a:lstStyle/>
          <a:p>
            <a:r>
              <a:rPr lang="en-US" sz="1400" b="1" dirty="0" smtClean="0">
                <a:solidFill>
                  <a:prstClr val="black"/>
                </a:solidFill>
                <a:latin typeface="Arial"/>
                <a:cs typeface="Arial"/>
              </a:rPr>
              <a:t>MR winch and electronics </a:t>
            </a:r>
            <a:r>
              <a:rPr lang="en-US" sz="1400" b="1" dirty="0">
                <a:solidFill>
                  <a:prstClr val="black"/>
                </a:solidFill>
                <a:latin typeface="Arial"/>
                <a:cs typeface="Arial"/>
              </a:rPr>
              <a:t>s</a:t>
            </a:r>
            <a:r>
              <a:rPr lang="en-US" sz="1400" b="1" dirty="0" smtClean="0">
                <a:solidFill>
                  <a:prstClr val="black"/>
                </a:solidFill>
                <a:latin typeface="Arial"/>
                <a:cs typeface="Arial"/>
              </a:rPr>
              <a:t>ystem mounted to platform</a:t>
            </a:r>
            <a:endParaRPr lang="en-US" sz="1400" b="1" dirty="0">
              <a:solidFill>
                <a:prstClr val="black"/>
              </a:solidFill>
              <a:latin typeface="Arial"/>
              <a:cs typeface="Arial"/>
            </a:endParaRPr>
          </a:p>
        </p:txBody>
      </p:sp>
      <p:cxnSp>
        <p:nvCxnSpPr>
          <p:cNvPr id="8" name="Straight Arrow Connector 7"/>
          <p:cNvCxnSpPr/>
          <p:nvPr/>
        </p:nvCxnSpPr>
        <p:spPr>
          <a:xfrm>
            <a:off x="2039226" y="3974382"/>
            <a:ext cx="0" cy="1883178"/>
          </a:xfrm>
          <a:prstGeom prst="straightConnector1">
            <a:avLst/>
          </a:prstGeom>
          <a:ln w="5715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79714" y="4886281"/>
            <a:ext cx="992502" cy="738664"/>
          </a:xfrm>
          <a:prstGeom prst="rect">
            <a:avLst/>
          </a:prstGeom>
          <a:solidFill>
            <a:schemeClr val="bg1"/>
          </a:solidFill>
          <a:ln w="38100">
            <a:solidFill>
              <a:schemeClr val="accent6"/>
            </a:solidFill>
          </a:ln>
        </p:spPr>
        <p:txBody>
          <a:bodyPr wrap="square" rtlCol="0">
            <a:spAutoFit/>
          </a:bodyPr>
          <a:lstStyle/>
          <a:p>
            <a:pPr algn="ctr"/>
            <a:r>
              <a:rPr lang="en-US" sz="1400" b="1" dirty="0" smtClean="0">
                <a:solidFill>
                  <a:prstClr val="black"/>
                </a:solidFill>
                <a:latin typeface="Arial"/>
                <a:cs typeface="Arial"/>
              </a:rPr>
              <a:t>140 cm</a:t>
            </a:r>
          </a:p>
          <a:p>
            <a:pPr algn="ctr"/>
            <a:r>
              <a:rPr lang="en-US" sz="1400" b="1" dirty="0" smtClean="0">
                <a:solidFill>
                  <a:prstClr val="black"/>
                </a:solidFill>
                <a:latin typeface="Arial"/>
                <a:cs typeface="Arial"/>
              </a:rPr>
              <a:t>Rappel distance</a:t>
            </a:r>
            <a:endParaRPr lang="en-US" sz="1400" b="1" dirty="0">
              <a:solidFill>
                <a:prstClr val="black"/>
              </a:solidFill>
              <a:latin typeface="Arial"/>
              <a:cs typeface="Arial"/>
            </a:endParaRPr>
          </a:p>
        </p:txBody>
      </p:sp>
      <p:cxnSp>
        <p:nvCxnSpPr>
          <p:cNvPr id="11" name="Straight Connector 10"/>
          <p:cNvCxnSpPr/>
          <p:nvPr/>
        </p:nvCxnSpPr>
        <p:spPr>
          <a:xfrm>
            <a:off x="1906903" y="3979376"/>
            <a:ext cx="24492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70588" y="2449542"/>
            <a:ext cx="2606066" cy="369332"/>
          </a:xfrm>
          <a:prstGeom prst="rect">
            <a:avLst/>
          </a:prstGeom>
          <a:solidFill>
            <a:schemeClr val="bg1"/>
          </a:solidFill>
          <a:ln w="38100">
            <a:solidFill>
              <a:srgbClr val="000000"/>
            </a:solidFill>
          </a:ln>
        </p:spPr>
        <p:txBody>
          <a:bodyPr wrap="square" rtlCol="0">
            <a:spAutoFit/>
          </a:bodyPr>
          <a:lstStyle/>
          <a:p>
            <a:pPr algn="ctr"/>
            <a:r>
              <a:rPr lang="en-US" b="1" dirty="0" smtClean="0">
                <a:solidFill>
                  <a:prstClr val="black"/>
                </a:solidFill>
                <a:latin typeface="Arial"/>
                <a:cs typeface="Arial"/>
              </a:rPr>
              <a:t>EXPECTED RESULTS:</a:t>
            </a:r>
            <a:endParaRPr lang="en-US" sz="1600" b="1" dirty="0">
              <a:solidFill>
                <a:prstClr val="black"/>
              </a:solidFill>
              <a:latin typeface="Arial"/>
              <a:cs typeface="Arial"/>
            </a:endParaRPr>
          </a:p>
        </p:txBody>
      </p:sp>
      <p:sp>
        <p:nvSpPr>
          <p:cNvPr id="9" name="TextBox 8"/>
          <p:cNvSpPr txBox="1"/>
          <p:nvPr/>
        </p:nvSpPr>
        <p:spPr>
          <a:xfrm>
            <a:off x="1188477" y="733425"/>
            <a:ext cx="3943615" cy="184665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prstClr val="black"/>
                </a:solidFill>
              </a:rPr>
              <a:t>Test Purpose: </a:t>
            </a:r>
            <a:r>
              <a:rPr lang="en-US" dirty="0" smtClean="0">
                <a:solidFill>
                  <a:prstClr val="black"/>
                </a:solidFill>
              </a:rPr>
              <a:t>Verify rappelling control law model</a:t>
            </a:r>
          </a:p>
          <a:p>
            <a:pPr marL="285750" indent="-285750">
              <a:buFont typeface="Arial" panose="020B0604020202020204" pitchFamily="34" charset="0"/>
              <a:buChar char="•"/>
            </a:pPr>
            <a:r>
              <a:rPr lang="en-US" b="1" dirty="0" smtClean="0">
                <a:solidFill>
                  <a:prstClr val="black"/>
                </a:solidFill>
              </a:rPr>
              <a:t>Requirements Verified:</a:t>
            </a:r>
          </a:p>
          <a:p>
            <a:pPr marL="742950" lvl="1" indent="-285750">
              <a:buFont typeface="Arial" panose="020B0604020202020204" pitchFamily="34" charset="0"/>
              <a:buChar char="•"/>
            </a:pPr>
            <a:r>
              <a:rPr lang="en-US" sz="1600" b="1" dirty="0" smtClean="0">
                <a:solidFill>
                  <a:prstClr val="black"/>
                </a:solidFill>
              </a:rPr>
              <a:t>DR.3.1 – </a:t>
            </a:r>
            <a:r>
              <a:rPr lang="en-US" sz="1400" dirty="0" smtClean="0">
                <a:solidFill>
                  <a:prstClr val="black"/>
                </a:solidFill>
              </a:rPr>
              <a:t>The CR shall be able to rappel vertical slopes</a:t>
            </a:r>
          </a:p>
          <a:p>
            <a:pPr marL="742950" lvl="1" indent="-285750">
              <a:buFont typeface="Arial" panose="020B0604020202020204" pitchFamily="34" charset="0"/>
              <a:buChar char="•"/>
            </a:pPr>
            <a:r>
              <a:rPr lang="en-US" sz="1600" b="1" dirty="0" smtClean="0">
                <a:solidFill>
                  <a:prstClr val="black"/>
                </a:solidFill>
              </a:rPr>
              <a:t>DR.4.1.1 - </a:t>
            </a:r>
            <a:r>
              <a:rPr lang="en-US" sz="1400" dirty="0">
                <a:solidFill>
                  <a:prstClr val="black"/>
                </a:solidFill>
              </a:rPr>
              <a:t>The CR shall know its depth within ± 10cm</a:t>
            </a:r>
            <a:endParaRPr lang="en-US" sz="1400" b="1" dirty="0">
              <a:solidFill>
                <a:prstClr val="black"/>
              </a:solidFill>
            </a:endParaRPr>
          </a:p>
        </p:txBody>
      </p:sp>
      <p:sp>
        <p:nvSpPr>
          <p:cNvPr id="10" name="TextBox 9"/>
          <p:cNvSpPr txBox="1"/>
          <p:nvPr/>
        </p:nvSpPr>
        <p:spPr>
          <a:xfrm>
            <a:off x="6057900" y="733425"/>
            <a:ext cx="5419725" cy="138499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prstClr val="black"/>
                </a:solidFill>
              </a:rPr>
              <a:t>Test Procedure: </a:t>
            </a:r>
            <a:r>
              <a:rPr lang="en-US" sz="1600" dirty="0" smtClean="0">
                <a:solidFill>
                  <a:prstClr val="black"/>
                </a:solidFill>
              </a:rPr>
              <a:t>MR winch is mounted at top of the wall, the GS sends a command to rappel, track progress with camera, and measure final distance rappelled</a:t>
            </a:r>
          </a:p>
          <a:p>
            <a:pPr marL="285750" indent="-285750">
              <a:buFont typeface="Arial" panose="020B0604020202020204" pitchFamily="34" charset="0"/>
              <a:buChar char="•"/>
            </a:pPr>
            <a:r>
              <a:rPr lang="en-US" b="1" dirty="0" smtClean="0">
                <a:solidFill>
                  <a:prstClr val="black"/>
                </a:solidFill>
              </a:rPr>
              <a:t>Expected Results: </a:t>
            </a:r>
            <a:r>
              <a:rPr lang="en-US" sz="1600" dirty="0" smtClean="0">
                <a:solidFill>
                  <a:prstClr val="black"/>
                </a:solidFill>
              </a:rPr>
              <a:t>Descent follows control law model and is </a:t>
            </a:r>
            <a:r>
              <a:rPr lang="en-US" sz="1600" b="1" dirty="0" smtClean="0">
                <a:solidFill>
                  <a:prstClr val="black"/>
                </a:solidFill>
              </a:rPr>
              <a:t>within</a:t>
            </a:r>
            <a:r>
              <a:rPr lang="en-US" sz="1600" dirty="0" smtClean="0">
                <a:solidFill>
                  <a:prstClr val="black"/>
                </a:solidFill>
              </a:rPr>
              <a:t> </a:t>
            </a:r>
            <a:r>
              <a:rPr lang="en-US" sz="1600" b="1" dirty="0" smtClean="0">
                <a:solidFill>
                  <a:prstClr val="black"/>
                </a:solidFill>
              </a:rPr>
              <a:t>± 1cm </a:t>
            </a:r>
            <a:r>
              <a:rPr lang="en-US" sz="1600" dirty="0" smtClean="0">
                <a:solidFill>
                  <a:prstClr val="black"/>
                </a:solidFill>
              </a:rPr>
              <a:t>of actual distance (</a:t>
            </a:r>
            <a:r>
              <a:rPr lang="en-US" sz="1600" b="1" dirty="0" smtClean="0">
                <a:solidFill>
                  <a:prstClr val="black"/>
                </a:solidFill>
              </a:rPr>
              <a:t>allowed </a:t>
            </a:r>
            <a:r>
              <a:rPr lang="en-US" sz="1600" b="1" dirty="0">
                <a:solidFill>
                  <a:prstClr val="black"/>
                </a:solidFill>
              </a:rPr>
              <a:t>± </a:t>
            </a:r>
            <a:r>
              <a:rPr lang="en-US" sz="1600" b="1" dirty="0" smtClean="0">
                <a:solidFill>
                  <a:prstClr val="black"/>
                </a:solidFill>
              </a:rPr>
              <a:t>10cm</a:t>
            </a:r>
            <a:r>
              <a:rPr lang="en-US" sz="1600" dirty="0" smtClean="0">
                <a:solidFill>
                  <a:prstClr val="black"/>
                </a:solidFill>
              </a:rPr>
              <a:t>)</a:t>
            </a:r>
            <a:endParaRPr lang="en-US" sz="1600" b="1" dirty="0">
              <a:solidFill>
                <a:prstClr val="black"/>
              </a:solidFill>
            </a:endParaRPr>
          </a:p>
        </p:txBody>
      </p:sp>
      <p:sp>
        <p:nvSpPr>
          <p:cNvPr id="102" name="TextBox 101"/>
          <p:cNvSpPr txBox="1"/>
          <p:nvPr/>
        </p:nvSpPr>
        <p:spPr>
          <a:xfrm>
            <a:off x="7427850" y="3042536"/>
            <a:ext cx="1895765" cy="954107"/>
          </a:xfrm>
          <a:prstGeom prst="rect">
            <a:avLst/>
          </a:prstGeom>
          <a:solidFill>
            <a:schemeClr val="bg1"/>
          </a:solidFill>
          <a:ln w="38100">
            <a:solidFill>
              <a:schemeClr val="tx1"/>
            </a:solidFill>
          </a:ln>
        </p:spPr>
        <p:txBody>
          <a:bodyPr wrap="square" rtlCol="0">
            <a:spAutoFit/>
          </a:bodyPr>
          <a:lstStyle/>
          <a:p>
            <a:r>
              <a:rPr lang="en-US" sz="1400" b="1" dirty="0" smtClean="0">
                <a:solidFill>
                  <a:prstClr val="black"/>
                </a:solidFill>
                <a:latin typeface="Arial"/>
                <a:cs typeface="Arial"/>
              </a:rPr>
              <a:t>CR descends at ~10cm/s for most of the rappelling distance</a:t>
            </a:r>
            <a:endParaRPr lang="en-US" sz="1400" b="1" dirty="0">
              <a:solidFill>
                <a:prstClr val="black"/>
              </a:solidFill>
              <a:latin typeface="Arial"/>
              <a:cs typeface="Arial"/>
            </a:endParaRPr>
          </a:p>
        </p:txBody>
      </p:sp>
      <p:pic>
        <p:nvPicPr>
          <p:cNvPr id="103" name="Picture 10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45405" y="957814"/>
            <a:ext cx="4105422" cy="3079067"/>
          </a:xfrm>
          <a:prstGeom prst="rect">
            <a:avLst/>
          </a:prstGeom>
        </p:spPr>
      </p:pic>
      <p:pic>
        <p:nvPicPr>
          <p:cNvPr id="104" name="Picture 10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93657" y="3026198"/>
            <a:ext cx="2466470" cy="3288627"/>
          </a:xfrm>
          <a:prstGeom prst="rect">
            <a:avLst/>
          </a:prstGeom>
        </p:spPr>
      </p:pic>
      <p:cxnSp>
        <p:nvCxnSpPr>
          <p:cNvPr id="105" name="Straight Arrow Connector 104"/>
          <p:cNvCxnSpPr>
            <a:stCxn id="111" idx="1"/>
          </p:cNvCxnSpPr>
          <p:nvPr/>
        </p:nvCxnSpPr>
        <p:spPr>
          <a:xfrm flipH="1">
            <a:off x="5179530" y="1236453"/>
            <a:ext cx="1186542" cy="6800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191620" y="1374952"/>
            <a:ext cx="1040830" cy="5415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6632597" y="4997041"/>
            <a:ext cx="1189608" cy="113311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13" idx="1"/>
          </p:cNvCxnSpPr>
          <p:nvPr/>
        </p:nvCxnSpPr>
        <p:spPr>
          <a:xfrm flipH="1">
            <a:off x="6893658" y="2098227"/>
            <a:ext cx="363896" cy="306535"/>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1562809" y="1190286"/>
            <a:ext cx="742663" cy="461665"/>
          </a:xfrm>
          <a:prstGeom prst="rect">
            <a:avLst/>
          </a:prstGeom>
          <a:solidFill>
            <a:schemeClr val="bg1"/>
          </a:solidFill>
          <a:ln>
            <a:solidFill>
              <a:schemeClr val="tx1"/>
            </a:solidFill>
          </a:ln>
        </p:spPr>
        <p:txBody>
          <a:bodyPr wrap="square" rtlCol="0">
            <a:spAutoFit/>
          </a:bodyPr>
          <a:lstStyle/>
          <a:p>
            <a:pPr algn="ctr"/>
            <a:r>
              <a:rPr lang="en-US" sz="2400" b="1" dirty="0" smtClean="0">
                <a:solidFill>
                  <a:srgbClr val="C00000"/>
                </a:solidFill>
                <a:latin typeface="Arial" panose="020B0604020202020204" pitchFamily="34" charset="0"/>
                <a:cs typeface="Arial" panose="020B0604020202020204" pitchFamily="34" charset="0"/>
              </a:rPr>
              <a:t>GS</a:t>
            </a:r>
            <a:endParaRPr lang="en-US" sz="2400" b="1" dirty="0">
              <a:solidFill>
                <a:srgbClr val="C00000"/>
              </a:solidFill>
              <a:latin typeface="Arial" panose="020B0604020202020204" pitchFamily="34" charset="0"/>
              <a:cs typeface="Arial" panose="020B0604020202020204" pitchFamily="34" charset="0"/>
            </a:endParaRPr>
          </a:p>
        </p:txBody>
      </p:sp>
      <p:sp>
        <p:nvSpPr>
          <p:cNvPr id="110" name="TextBox 109"/>
          <p:cNvSpPr txBox="1"/>
          <p:nvPr/>
        </p:nvSpPr>
        <p:spPr>
          <a:xfrm>
            <a:off x="2450237" y="4581542"/>
            <a:ext cx="3400880" cy="830997"/>
          </a:xfrm>
          <a:prstGeom prst="rect">
            <a:avLst/>
          </a:prstGeom>
          <a:solidFill>
            <a:schemeClr val="bg1"/>
          </a:solidFill>
          <a:ln>
            <a:solidFill>
              <a:schemeClr val="tx1"/>
            </a:solidFill>
          </a:ln>
        </p:spPr>
        <p:txBody>
          <a:bodyPr wrap="square" rtlCol="0">
            <a:spAutoFit/>
          </a:bodyPr>
          <a:lstStyle/>
          <a:p>
            <a:pPr algn="ctr"/>
            <a:r>
              <a:rPr lang="en-US" sz="2400" b="1" dirty="0" smtClean="0">
                <a:solidFill>
                  <a:srgbClr val="C00000"/>
                </a:solidFill>
                <a:latin typeface="Arial" panose="020B0604020202020204" pitchFamily="34" charset="0"/>
                <a:cs typeface="Arial" panose="020B0604020202020204" pitchFamily="34" charset="0"/>
              </a:rPr>
              <a:t>EXPERIMENTAL SETUP:</a:t>
            </a:r>
            <a:endParaRPr lang="en-US" sz="2400" b="1" dirty="0">
              <a:solidFill>
                <a:srgbClr val="C00000"/>
              </a:solidFill>
              <a:latin typeface="Arial" panose="020B0604020202020204" pitchFamily="34" charset="0"/>
              <a:cs typeface="Arial" panose="020B0604020202020204" pitchFamily="34" charset="0"/>
            </a:endParaRPr>
          </a:p>
        </p:txBody>
      </p:sp>
      <p:sp>
        <p:nvSpPr>
          <p:cNvPr id="111" name="TextBox 110"/>
          <p:cNvSpPr txBox="1"/>
          <p:nvPr/>
        </p:nvSpPr>
        <p:spPr>
          <a:xfrm>
            <a:off x="6366072" y="1005620"/>
            <a:ext cx="3350036" cy="461665"/>
          </a:xfrm>
          <a:prstGeom prst="rect">
            <a:avLst/>
          </a:prstGeom>
          <a:solidFill>
            <a:schemeClr val="bg1"/>
          </a:solidFill>
          <a:ln>
            <a:solidFill>
              <a:schemeClr val="tx1"/>
            </a:solidFill>
          </a:ln>
        </p:spPr>
        <p:txBody>
          <a:bodyPr wrap="square" rtlCol="0">
            <a:spAutoFit/>
          </a:bodyPr>
          <a:lstStyle/>
          <a:p>
            <a:r>
              <a:rPr lang="en-US" sz="2400" b="1" dirty="0" smtClean="0">
                <a:solidFill>
                  <a:srgbClr val="C00000"/>
                </a:solidFill>
                <a:latin typeface="Arial" panose="020B0604020202020204" pitchFamily="34" charset="0"/>
                <a:cs typeface="Arial" panose="020B0604020202020204" pitchFamily="34" charset="0"/>
              </a:rPr>
              <a:t>MR WINCH SYSTEM</a:t>
            </a:r>
            <a:endParaRPr lang="en-US" sz="2400" b="1" dirty="0">
              <a:solidFill>
                <a:srgbClr val="C00000"/>
              </a:solidFill>
              <a:latin typeface="Arial" panose="020B0604020202020204" pitchFamily="34" charset="0"/>
              <a:cs typeface="Arial" panose="020B0604020202020204" pitchFamily="34" charset="0"/>
            </a:endParaRPr>
          </a:p>
        </p:txBody>
      </p:sp>
      <p:sp>
        <p:nvSpPr>
          <p:cNvPr id="112" name="TextBox 111"/>
          <p:cNvSpPr txBox="1"/>
          <p:nvPr/>
        </p:nvSpPr>
        <p:spPr>
          <a:xfrm>
            <a:off x="5095519" y="5945493"/>
            <a:ext cx="1664211" cy="461665"/>
          </a:xfrm>
          <a:prstGeom prst="rect">
            <a:avLst/>
          </a:prstGeom>
          <a:solidFill>
            <a:schemeClr val="bg1"/>
          </a:solidFill>
          <a:ln>
            <a:solidFill>
              <a:schemeClr val="tx1"/>
            </a:solidFill>
          </a:ln>
        </p:spPr>
        <p:txBody>
          <a:bodyPr wrap="square" rtlCol="0">
            <a:spAutoFit/>
          </a:bodyPr>
          <a:lstStyle/>
          <a:p>
            <a:r>
              <a:rPr lang="en-US" sz="2400" b="1" dirty="0" smtClean="0">
                <a:solidFill>
                  <a:srgbClr val="C00000"/>
                </a:solidFill>
                <a:latin typeface="Arial" panose="020B0604020202020204" pitchFamily="34" charset="0"/>
                <a:cs typeface="Arial" panose="020B0604020202020204" pitchFamily="34" charset="0"/>
              </a:rPr>
              <a:t>1.8m Wall</a:t>
            </a:r>
            <a:endParaRPr lang="en-US" sz="2400" b="1" dirty="0">
              <a:solidFill>
                <a:srgbClr val="C00000"/>
              </a:solidFill>
              <a:latin typeface="Arial" panose="020B0604020202020204" pitchFamily="34" charset="0"/>
              <a:cs typeface="Arial" panose="020B0604020202020204" pitchFamily="34" charset="0"/>
            </a:endParaRPr>
          </a:p>
        </p:txBody>
      </p:sp>
      <p:sp>
        <p:nvSpPr>
          <p:cNvPr id="113" name="TextBox 112"/>
          <p:cNvSpPr txBox="1"/>
          <p:nvPr/>
        </p:nvSpPr>
        <p:spPr>
          <a:xfrm>
            <a:off x="7257554" y="1867394"/>
            <a:ext cx="1919099" cy="461665"/>
          </a:xfrm>
          <a:prstGeom prst="rect">
            <a:avLst/>
          </a:prstGeom>
          <a:solidFill>
            <a:schemeClr val="bg1"/>
          </a:solidFill>
          <a:ln>
            <a:solidFill>
              <a:schemeClr val="tx1"/>
            </a:solidFill>
          </a:ln>
        </p:spPr>
        <p:txBody>
          <a:bodyPr wrap="square" rtlCol="0">
            <a:spAutoFit/>
          </a:bodyPr>
          <a:lstStyle/>
          <a:p>
            <a:r>
              <a:rPr lang="en-US" sz="2400" b="1" dirty="0" smtClean="0">
                <a:solidFill>
                  <a:srgbClr val="C00000"/>
                </a:solidFill>
                <a:latin typeface="Arial" panose="020B0604020202020204" pitchFamily="34" charset="0"/>
                <a:cs typeface="Arial" panose="020B0604020202020204" pitchFamily="34" charset="0"/>
              </a:rPr>
              <a:t>CR CHASIS</a:t>
            </a:r>
            <a:endParaRPr lang="en-U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4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052"/>
                                        </p:tgtEl>
                                      </p:cBhvr>
                                    </p:animEffect>
                                    <p:set>
                                      <p:cBhvr>
                                        <p:cTn id="22" dur="1" fill="hold">
                                          <p:stCondLst>
                                            <p:cond delay="499"/>
                                          </p:stCondLst>
                                        </p:cTn>
                                        <p:tgtEl>
                                          <p:spTgt spid="205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049"/>
                                        </p:tgtEl>
                                      </p:cBhvr>
                                    </p:animEffect>
                                    <p:set>
                                      <p:cBhvr>
                                        <p:cTn id="28" dur="1" fill="hold">
                                          <p:stCondLst>
                                            <p:cond delay="499"/>
                                          </p:stCondLst>
                                        </p:cTn>
                                        <p:tgtEl>
                                          <p:spTgt spid="204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55"/>
                                        </p:tgtEl>
                                      </p:cBhvr>
                                    </p:animEffect>
                                    <p:set>
                                      <p:cBhvr>
                                        <p:cTn id="31" dur="1" fill="hold">
                                          <p:stCondLst>
                                            <p:cond delay="499"/>
                                          </p:stCondLst>
                                        </p:cTn>
                                        <p:tgtEl>
                                          <p:spTgt spid="205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050"/>
                                        </p:tgtEl>
                                      </p:cBhvr>
                                    </p:animEffect>
                                    <p:set>
                                      <p:cBhvr>
                                        <p:cTn id="34" dur="1" fill="hold">
                                          <p:stCondLst>
                                            <p:cond delay="499"/>
                                          </p:stCondLst>
                                        </p:cTn>
                                        <p:tgtEl>
                                          <p:spTgt spid="205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3"/>
                                        </p:tgtEl>
                                      </p:cBhvr>
                                    </p:animEffect>
                                    <p:set>
                                      <p:cBhvr>
                                        <p:cTn id="37" dur="1" fill="hold">
                                          <p:stCondLst>
                                            <p:cond delay="499"/>
                                          </p:stCondLst>
                                        </p:cTn>
                                        <p:tgtEl>
                                          <p:spTgt spid="205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063"/>
                                        </p:tgtEl>
                                      </p:cBhvr>
                                    </p:animEffect>
                                    <p:set>
                                      <p:cBhvr>
                                        <p:cTn id="40" dur="1" fill="hold">
                                          <p:stCondLst>
                                            <p:cond delay="499"/>
                                          </p:stCondLst>
                                        </p:cTn>
                                        <p:tgtEl>
                                          <p:spTgt spid="206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065"/>
                                        </p:tgtEl>
                                      </p:cBhvr>
                                    </p:animEffect>
                                    <p:set>
                                      <p:cBhvr>
                                        <p:cTn id="43" dur="1" fill="hold">
                                          <p:stCondLst>
                                            <p:cond delay="499"/>
                                          </p:stCondLst>
                                        </p:cTn>
                                        <p:tgtEl>
                                          <p:spTgt spid="206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62"/>
                                        </p:tgtEl>
                                      </p:cBhvr>
                                    </p:animEffect>
                                    <p:set>
                                      <p:cBhvr>
                                        <p:cTn id="49" dur="1" fill="hold">
                                          <p:stCondLst>
                                            <p:cond delay="499"/>
                                          </p:stCondLst>
                                        </p:cTn>
                                        <p:tgtEl>
                                          <p:spTgt spid="206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068"/>
                                        </p:tgtEl>
                                      </p:cBhvr>
                                    </p:animEffect>
                                    <p:set>
                                      <p:cBhvr>
                                        <p:cTn id="58" dur="1" fill="hold">
                                          <p:stCondLst>
                                            <p:cond delay="499"/>
                                          </p:stCondLst>
                                        </p:cTn>
                                        <p:tgtEl>
                                          <p:spTgt spid="206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071"/>
                                        </p:tgtEl>
                                      </p:cBhvr>
                                    </p:animEffect>
                                    <p:set>
                                      <p:cBhvr>
                                        <p:cTn id="61" dur="1" fill="hold">
                                          <p:stCondLst>
                                            <p:cond delay="499"/>
                                          </p:stCondLst>
                                        </p:cTn>
                                        <p:tgtEl>
                                          <p:spTgt spid="207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5"/>
                                        </p:tgtEl>
                                      </p:cBhvr>
                                    </p:animEffect>
                                    <p:set>
                                      <p:cBhvr>
                                        <p:cTn id="64" dur="1" fill="hold">
                                          <p:stCondLst>
                                            <p:cond delay="499"/>
                                          </p:stCondLst>
                                        </p:cTn>
                                        <p:tgtEl>
                                          <p:spTgt spid="5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6"/>
                                        </p:tgtEl>
                                      </p:cBhvr>
                                    </p:animEffect>
                                    <p:set>
                                      <p:cBhvr>
                                        <p:cTn id="67" dur="1" fill="hold">
                                          <p:stCondLst>
                                            <p:cond delay="499"/>
                                          </p:stCondLst>
                                        </p:cTn>
                                        <p:tgtEl>
                                          <p:spTgt spid="6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9"/>
                                        </p:tgtEl>
                                      </p:cBhvr>
                                    </p:animEffect>
                                    <p:set>
                                      <p:cBhvr>
                                        <p:cTn id="70" dur="1" fill="hold">
                                          <p:stCondLst>
                                            <p:cond delay="499"/>
                                          </p:stCondLst>
                                        </p:cTn>
                                        <p:tgtEl>
                                          <p:spTgt spid="69"/>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67"/>
                                        </p:tgtEl>
                                      </p:cBhvr>
                                    </p:animEffect>
                                    <p:set>
                                      <p:cBhvr>
                                        <p:cTn id="76" dur="1" fill="hold">
                                          <p:stCondLst>
                                            <p:cond delay="499"/>
                                          </p:stCondLst>
                                        </p:cTn>
                                        <p:tgtEl>
                                          <p:spTgt spid="67"/>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2048"/>
                                        </p:tgtEl>
                                      </p:cBhvr>
                                    </p:animEffect>
                                    <p:set>
                                      <p:cBhvr>
                                        <p:cTn id="79" dur="1" fill="hold">
                                          <p:stCondLst>
                                            <p:cond delay="499"/>
                                          </p:stCondLst>
                                        </p:cTn>
                                        <p:tgtEl>
                                          <p:spTgt spid="204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7"/>
                                        </p:tgtEl>
                                      </p:cBhvr>
                                    </p:animEffect>
                                    <p:set>
                                      <p:cBhvr>
                                        <p:cTn id="88" dur="1" fill="hold">
                                          <p:stCondLst>
                                            <p:cond delay="499"/>
                                          </p:stCondLst>
                                        </p:cTn>
                                        <p:tgtEl>
                                          <p:spTgt spid="6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8"/>
                                        </p:tgtEl>
                                      </p:cBhvr>
                                    </p:animEffect>
                                    <p:set>
                                      <p:cBhvr>
                                        <p:cTn id="91" dur="1" fill="hold">
                                          <p:stCondLst>
                                            <p:cond delay="499"/>
                                          </p:stCondLst>
                                        </p:cTn>
                                        <p:tgtEl>
                                          <p:spTgt spid="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5"/>
                                        </p:tgtEl>
                                      </p:cBhvr>
                                    </p:animEffect>
                                    <p:set>
                                      <p:cBhvr>
                                        <p:cTn id="100" dur="1" fill="hold">
                                          <p:stCondLst>
                                            <p:cond delay="499"/>
                                          </p:stCondLst>
                                        </p:cTn>
                                        <p:tgtEl>
                                          <p:spTgt spid="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70"/>
                                        </p:tgtEl>
                                      </p:cBhvr>
                                    </p:animEffect>
                                    <p:set>
                                      <p:cBhvr>
                                        <p:cTn id="103" dur="1" fill="hold">
                                          <p:stCondLst>
                                            <p:cond delay="499"/>
                                          </p:stCondLst>
                                        </p:cTn>
                                        <p:tgtEl>
                                          <p:spTgt spid="70"/>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23"/>
                                        </p:tgtEl>
                                      </p:cBhvr>
                                    </p:animEffect>
                                    <p:set>
                                      <p:cBhvr>
                                        <p:cTn id="106" dur="1" fill="hold">
                                          <p:stCondLst>
                                            <p:cond delay="499"/>
                                          </p:stCondLst>
                                        </p:cTn>
                                        <p:tgtEl>
                                          <p:spTgt spid="23"/>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109"/>
                                        </p:tgtEl>
                                        <p:attrNameLst>
                                          <p:attrName>style.visibility</p:attrName>
                                        </p:attrNameLst>
                                      </p:cBhvr>
                                      <p:to>
                                        <p:strVal val="visible"/>
                                      </p:to>
                                    </p:set>
                                    <p:animEffect transition="in" filter="fade">
                                      <p:cBhvr>
                                        <p:cTn id="109" dur="500"/>
                                        <p:tgtEl>
                                          <p:spTgt spid="109"/>
                                        </p:tgtEl>
                                      </p:cBhvr>
                                    </p:animEffect>
                                  </p:childTnLst>
                                </p:cTn>
                              </p:par>
                              <p:par>
                                <p:cTn id="110" presetID="10" presetClass="entr" presetSubtype="0"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Effect transition="in" filter="fade">
                                      <p:cBhvr>
                                        <p:cTn id="112" dur="500"/>
                                        <p:tgtEl>
                                          <p:spTgt spid="106"/>
                                        </p:tgtEl>
                                      </p:cBhvr>
                                    </p:animEffect>
                                  </p:childTnLst>
                                </p:cTn>
                              </p:par>
                              <p:par>
                                <p:cTn id="113" presetID="10" presetClass="entr" presetSubtype="0" fill="hold" nodeType="with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fade">
                                      <p:cBhvr>
                                        <p:cTn id="115" dur="500"/>
                                        <p:tgtEl>
                                          <p:spTgt spid="103"/>
                                        </p:tgtEl>
                                      </p:cBhvr>
                                    </p:animEffect>
                                  </p:childTnLst>
                                </p:cTn>
                              </p:par>
                              <p:par>
                                <p:cTn id="116" presetID="10" presetClass="entr" presetSubtype="0" fill="hold" nodeType="with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fade">
                                      <p:cBhvr>
                                        <p:cTn id="118" dur="500"/>
                                        <p:tgtEl>
                                          <p:spTgt spid="10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1"/>
                                        </p:tgtEl>
                                        <p:attrNameLst>
                                          <p:attrName>style.visibility</p:attrName>
                                        </p:attrNameLst>
                                      </p:cBhvr>
                                      <p:to>
                                        <p:strVal val="visible"/>
                                      </p:to>
                                    </p:set>
                                    <p:animEffect transition="in" filter="fade">
                                      <p:cBhvr>
                                        <p:cTn id="121" dur="500"/>
                                        <p:tgtEl>
                                          <p:spTgt spid="11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3"/>
                                        </p:tgtEl>
                                        <p:attrNameLst>
                                          <p:attrName>style.visibility</p:attrName>
                                        </p:attrNameLst>
                                      </p:cBhvr>
                                      <p:to>
                                        <p:strVal val="visible"/>
                                      </p:to>
                                    </p:set>
                                    <p:animEffect transition="in" filter="fade">
                                      <p:cBhvr>
                                        <p:cTn id="124" dur="500"/>
                                        <p:tgtEl>
                                          <p:spTgt spid="113"/>
                                        </p:tgtEl>
                                      </p:cBhvr>
                                    </p:animEffect>
                                  </p:childTnLst>
                                </p:cTn>
                              </p:par>
                              <p:par>
                                <p:cTn id="125" presetID="10" presetClass="entr" presetSubtype="0" fill="hold" nodeType="withEffect">
                                  <p:stCondLst>
                                    <p:cond delay="0"/>
                                  </p:stCondLst>
                                  <p:childTnLst>
                                    <p:set>
                                      <p:cBhvr>
                                        <p:cTn id="126" dur="1" fill="hold">
                                          <p:stCondLst>
                                            <p:cond delay="0"/>
                                          </p:stCondLst>
                                        </p:cTn>
                                        <p:tgtEl>
                                          <p:spTgt spid="108"/>
                                        </p:tgtEl>
                                        <p:attrNameLst>
                                          <p:attrName>style.visibility</p:attrName>
                                        </p:attrNameLst>
                                      </p:cBhvr>
                                      <p:to>
                                        <p:strVal val="visible"/>
                                      </p:to>
                                    </p:set>
                                    <p:animEffect transition="in" filter="fade">
                                      <p:cBhvr>
                                        <p:cTn id="127" dur="500"/>
                                        <p:tgtEl>
                                          <p:spTgt spid="108"/>
                                        </p:tgtEl>
                                      </p:cBhvr>
                                    </p:animEffect>
                                  </p:childTnLst>
                                </p:cTn>
                              </p:par>
                              <p:par>
                                <p:cTn id="128" presetID="10" presetClass="entr" presetSubtype="0" fill="hold" nodeType="with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fade">
                                      <p:cBhvr>
                                        <p:cTn id="130" dur="500"/>
                                        <p:tgtEl>
                                          <p:spTgt spid="104"/>
                                        </p:tgtEl>
                                      </p:cBhvr>
                                    </p:animEffect>
                                  </p:childTnLst>
                                </p:cTn>
                              </p:par>
                              <p:par>
                                <p:cTn id="131" presetID="10" presetClass="entr" presetSubtype="0" fill="hold" nodeType="withEffect">
                                  <p:stCondLst>
                                    <p:cond delay="0"/>
                                  </p:stCondLst>
                                  <p:childTnLst>
                                    <p:set>
                                      <p:cBhvr>
                                        <p:cTn id="132" dur="1" fill="hold">
                                          <p:stCondLst>
                                            <p:cond delay="0"/>
                                          </p:stCondLst>
                                        </p:cTn>
                                        <p:tgtEl>
                                          <p:spTgt spid="107"/>
                                        </p:tgtEl>
                                        <p:attrNameLst>
                                          <p:attrName>style.visibility</p:attrName>
                                        </p:attrNameLst>
                                      </p:cBhvr>
                                      <p:to>
                                        <p:strVal val="visible"/>
                                      </p:to>
                                    </p:set>
                                    <p:animEffect transition="in" filter="fade">
                                      <p:cBhvr>
                                        <p:cTn id="133" dur="500"/>
                                        <p:tgtEl>
                                          <p:spTgt spid="10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12"/>
                                        </p:tgtEl>
                                        <p:attrNameLst>
                                          <p:attrName>style.visibility</p:attrName>
                                        </p:attrNameLst>
                                      </p:cBhvr>
                                      <p:to>
                                        <p:strVal val="visible"/>
                                      </p:to>
                                    </p:set>
                                    <p:animEffect transition="in" filter="fade">
                                      <p:cBhvr>
                                        <p:cTn id="136" dur="500"/>
                                        <p:tgtEl>
                                          <p:spTgt spid="11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fade">
                                      <p:cBhvr>
                                        <p:cTn id="13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3" grpId="0" animBg="1"/>
      <p:bldP spid="2048" grpId="0" animBg="1"/>
      <p:bldP spid="34" grpId="0" animBg="1"/>
      <p:bldP spid="34" grpId="1" animBg="1"/>
      <p:bldP spid="35" grpId="0" animBg="1"/>
      <p:bldP spid="2050" grpId="0" animBg="1"/>
      <p:bldP spid="2063" grpId="0" animBg="1"/>
      <p:bldP spid="2068" grpId="0" animBg="1"/>
      <p:bldP spid="29" grpId="0" animBg="1"/>
      <p:bldP spid="31" grpId="0" animBg="1"/>
      <p:bldP spid="32" grpId="0" animBg="1"/>
      <p:bldP spid="2049" grpId="0" animBg="1"/>
      <p:bldP spid="36" grpId="0" animBg="1"/>
      <p:bldP spid="39" grpId="0" animBg="1"/>
      <p:bldP spid="9" grpId="0"/>
      <p:bldP spid="10" grpId="0"/>
      <p:bldP spid="109" grpId="0" animBg="1"/>
      <p:bldP spid="110" grpId="0" animBg="1"/>
      <p:bldP spid="111" grpId="0" animBg="1"/>
      <p:bldP spid="112" grpId="0" animBg="1"/>
      <p:bldP spid="1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appelTest.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00105" y="618445"/>
            <a:ext cx="7497763" cy="6111875"/>
          </a:xfrm>
          <a:prstGeom prst="rect">
            <a:avLst/>
          </a:prstGeom>
        </p:spPr>
      </p:pic>
      <p:sp>
        <p:nvSpPr>
          <p:cNvPr id="2" name="Title 1"/>
          <p:cNvSpPr>
            <a:spLocks noGrp="1"/>
          </p:cNvSpPr>
          <p:nvPr>
            <p:ph type="title"/>
          </p:nvPr>
        </p:nvSpPr>
        <p:spPr>
          <a:xfrm>
            <a:off x="931985" y="10666"/>
            <a:ext cx="11260015" cy="804672"/>
          </a:xfrm>
        </p:spPr>
        <p:txBody>
          <a:bodyPr>
            <a:normAutofit fontScale="90000"/>
          </a:bodyPr>
          <a:lstStyle/>
          <a:p>
            <a:r>
              <a:rPr lang="en-US" b="1" i="1" dirty="0" smtClean="0"/>
              <a:t>SMALL-SCALE RAPPELLING TEST: RESULTS</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16</a:t>
            </a:fld>
            <a:endParaRPr lang="en-US" dirty="0">
              <a:solidFill>
                <a:prstClr val="black"/>
              </a:solidFill>
            </a:endParaRPr>
          </a:p>
        </p:txBody>
      </p:sp>
      <p:sp>
        <p:nvSpPr>
          <p:cNvPr id="7" name="Rectangle 6"/>
          <p:cNvSpPr/>
          <p:nvPr/>
        </p:nvSpPr>
        <p:spPr>
          <a:xfrm>
            <a:off x="7551854" y="871369"/>
            <a:ext cx="430306" cy="24635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51854" y="3917577"/>
            <a:ext cx="430306" cy="24635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63719" y="711297"/>
            <a:ext cx="2447259" cy="1508105"/>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Proportional descent-rate control is enabled as CR approaches the target depth:</a:t>
            </a:r>
          </a:p>
          <a:p>
            <a:r>
              <a:rPr lang="en-US" sz="1400" b="1" dirty="0">
                <a:solidFill>
                  <a:prstClr val="black"/>
                </a:solidFill>
                <a:latin typeface="Arial" panose="020B0604020202020204" pitchFamily="34" charset="0"/>
                <a:cs typeface="Arial" panose="020B0604020202020204" pitchFamily="34" charset="0"/>
              </a:rPr>
              <a:t> </a:t>
            </a:r>
            <a:r>
              <a:rPr lang="en-US" sz="1400" b="1" dirty="0" smtClean="0">
                <a:solidFill>
                  <a:prstClr val="black"/>
                </a:solidFill>
                <a:latin typeface="Arial" panose="020B0604020202020204" pitchFamily="34" charset="0"/>
                <a:cs typeface="Arial" panose="020B0604020202020204" pitchFamily="34" charset="0"/>
              </a:rPr>
              <a:t>    - </a:t>
            </a:r>
            <a:r>
              <a:rPr lang="en-US" sz="1400" b="1" u="sng" dirty="0" smtClean="0">
                <a:solidFill>
                  <a:prstClr val="black"/>
                </a:solidFill>
                <a:latin typeface="Arial" panose="020B0604020202020204" pitchFamily="34" charset="0"/>
                <a:cs typeface="Arial" panose="020B0604020202020204" pitchFamily="34" charset="0"/>
              </a:rPr>
              <a:t>DR.3.1:</a:t>
            </a:r>
            <a:r>
              <a:rPr lang="en-US" sz="1400" b="1" dirty="0" smtClean="0">
                <a:solidFill>
                  <a:prstClr val="black"/>
                </a:solidFill>
                <a:latin typeface="Arial" panose="020B0604020202020204" pitchFamily="34" charset="0"/>
                <a:cs typeface="Arial" panose="020B0604020202020204" pitchFamily="34" charset="0"/>
              </a:rPr>
              <a:t> </a:t>
            </a:r>
            <a:r>
              <a:rPr lang="en-US" b="1" dirty="0" smtClean="0">
                <a:solidFill>
                  <a:srgbClr val="00B050"/>
                </a:solidFill>
                <a:latin typeface="Zapf Dingbats"/>
                <a:ea typeface="Zapf Dingbats"/>
                <a:cs typeface="Zapf Dingbats"/>
                <a:sym typeface="Zapf Dingbats"/>
              </a:rPr>
              <a:t>✔</a:t>
            </a:r>
            <a:endParaRPr lang="en-US" b="1" u="sng" dirty="0" smtClean="0">
              <a:solidFill>
                <a:prstClr val="black"/>
              </a:solidFill>
              <a:latin typeface="Arial" panose="020B0604020202020204" pitchFamily="34" charset="0"/>
              <a:cs typeface="Arial" panose="020B0604020202020204" pitchFamily="34" charset="0"/>
            </a:endParaRPr>
          </a:p>
          <a:p>
            <a:r>
              <a:rPr lang="en-US" sz="1400" b="1" dirty="0" smtClean="0">
                <a:solidFill>
                  <a:prstClr val="black"/>
                </a:solidFill>
                <a:latin typeface="Arial" panose="020B0604020202020204" pitchFamily="34" charset="0"/>
                <a:cs typeface="Arial" panose="020B0604020202020204" pitchFamily="34" charset="0"/>
              </a:rPr>
              <a:t>     - </a:t>
            </a:r>
            <a:r>
              <a:rPr lang="en-US" sz="1400" b="1" u="sng" dirty="0" smtClean="0">
                <a:solidFill>
                  <a:prstClr val="black"/>
                </a:solidFill>
                <a:latin typeface="Arial" panose="020B0604020202020204" pitchFamily="34" charset="0"/>
                <a:cs typeface="Arial" panose="020B0604020202020204" pitchFamily="34" charset="0"/>
              </a:rPr>
              <a:t>Model Verification:</a:t>
            </a:r>
            <a:r>
              <a:rPr lang="en-US" b="1" dirty="0">
                <a:solidFill>
                  <a:prstClr val="black"/>
                </a:solidFill>
                <a:latin typeface="Arial" panose="020B0604020202020204" pitchFamily="34" charset="0"/>
                <a:cs typeface="Arial" panose="020B0604020202020204" pitchFamily="34" charset="0"/>
              </a:rPr>
              <a:t> </a:t>
            </a:r>
            <a:r>
              <a:rPr lang="en-US" b="1" dirty="0" smtClean="0">
                <a:solidFill>
                  <a:srgbClr val="00B050"/>
                </a:solidFill>
                <a:latin typeface="Zapf Dingbats"/>
                <a:ea typeface="Zapf Dingbats"/>
                <a:cs typeface="Zapf Dingbats"/>
                <a:sym typeface="Zapf Dingbats"/>
              </a:rPr>
              <a:t>✔</a:t>
            </a:r>
            <a:endParaRPr lang="en-US" b="1" u="sng"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1036254" y="5392524"/>
            <a:ext cx="2018903" cy="954107"/>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CR stops at the appropriate depth for the front wheels to be touching the ground</a:t>
            </a:r>
            <a:endParaRPr lang="en-US" sz="1400" b="1" dirty="0">
              <a:solidFill>
                <a:prstClr val="black"/>
              </a:solidFill>
              <a:latin typeface="Arial" panose="020B0604020202020204" pitchFamily="34" charset="0"/>
              <a:cs typeface="Arial" panose="020B0604020202020204" pitchFamily="34" charset="0"/>
            </a:endParaRPr>
          </a:p>
        </p:txBody>
      </p:sp>
      <p:sp>
        <p:nvSpPr>
          <p:cNvPr id="10" name="Left Brace 9"/>
          <p:cNvSpPr/>
          <p:nvPr/>
        </p:nvSpPr>
        <p:spPr>
          <a:xfrm>
            <a:off x="2730050" y="1013079"/>
            <a:ext cx="501161" cy="3965331"/>
          </a:xfrm>
          <a:prstGeom prst="leftBrace">
            <a:avLst/>
          </a:prstGeom>
          <a:ln w="76200" cap="sq">
            <a:solidFill>
              <a:srgbClr val="FF0000"/>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3865913" y="4655886"/>
            <a:ext cx="430306" cy="333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3"/>
            <a:endCxn id="14" idx="2"/>
          </p:cNvCxnSpPr>
          <p:nvPr/>
        </p:nvCxnSpPr>
        <p:spPr>
          <a:xfrm flipV="1">
            <a:off x="3055157" y="4989168"/>
            <a:ext cx="1025909" cy="880410"/>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5308" y="2626413"/>
            <a:ext cx="1944742" cy="1169551"/>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Reference distances in background of video used to track CR position over time</a:t>
            </a:r>
            <a:endParaRPr lang="en-US" sz="1400" b="1"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a:off x="10127299" y="3211188"/>
            <a:ext cx="1665643" cy="1231106"/>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CR rappelled to within +/-0.5cm of target and stopped:</a:t>
            </a:r>
          </a:p>
          <a:p>
            <a:r>
              <a:rPr lang="en-US" sz="1400" b="1" dirty="0" smtClean="0">
                <a:solidFill>
                  <a:prstClr val="black"/>
                </a:solidFill>
                <a:latin typeface="Arial" panose="020B0604020202020204" pitchFamily="34" charset="0"/>
                <a:cs typeface="Arial" panose="020B0604020202020204" pitchFamily="34" charset="0"/>
              </a:rPr>
              <a:t>    - </a:t>
            </a:r>
            <a:r>
              <a:rPr lang="en-US" sz="1400" b="1" u="sng" dirty="0" smtClean="0">
                <a:solidFill>
                  <a:prstClr val="black"/>
                </a:solidFill>
                <a:latin typeface="Arial" panose="020B0604020202020204" pitchFamily="34" charset="0"/>
                <a:cs typeface="Arial" panose="020B0604020202020204" pitchFamily="34" charset="0"/>
              </a:rPr>
              <a:t>DR.4.1.1:</a:t>
            </a:r>
            <a:r>
              <a:rPr lang="en-US" sz="1400" b="1" dirty="0" smtClean="0">
                <a:solidFill>
                  <a:prstClr val="black"/>
                </a:solidFill>
                <a:latin typeface="Arial" panose="020B0604020202020204" pitchFamily="34" charset="0"/>
                <a:cs typeface="Arial" panose="020B0604020202020204" pitchFamily="34" charset="0"/>
              </a:rPr>
              <a:t> </a:t>
            </a:r>
            <a:r>
              <a:rPr lang="en-US" b="1" dirty="0" smtClean="0">
                <a:solidFill>
                  <a:srgbClr val="00B050"/>
                </a:solidFill>
                <a:latin typeface="Zapf Dingbats"/>
                <a:ea typeface="Zapf Dingbats"/>
                <a:cs typeface="Zapf Dingbats"/>
                <a:sym typeface="Zapf Dingbats"/>
              </a:rPr>
              <a:t>✔</a:t>
            </a:r>
            <a:endParaRPr lang="en-US" b="1" u="sng" dirty="0">
              <a:solidFill>
                <a:prstClr val="black"/>
              </a:solidFill>
              <a:latin typeface="Arial" panose="020B0604020202020204" pitchFamily="34" charset="0"/>
              <a:cs typeface="Arial" panose="020B0604020202020204" pitchFamily="34" charset="0"/>
            </a:endParaRPr>
          </a:p>
        </p:txBody>
      </p:sp>
      <p:cxnSp>
        <p:nvCxnSpPr>
          <p:cNvPr id="23" name="Straight Arrow Connector 22"/>
          <p:cNvCxnSpPr>
            <a:stCxn id="22" idx="1"/>
          </p:cNvCxnSpPr>
          <p:nvPr/>
        </p:nvCxnSpPr>
        <p:spPr>
          <a:xfrm flipH="1">
            <a:off x="9466729" y="3826741"/>
            <a:ext cx="660570" cy="2369664"/>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1"/>
          </p:cNvCxnSpPr>
          <p:nvPr/>
        </p:nvCxnSpPr>
        <p:spPr>
          <a:xfrm flipH="1" flipV="1">
            <a:off x="9552791" y="3334871"/>
            <a:ext cx="574508" cy="491870"/>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2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66" fill="hold"/>
                                        <p:tgtEl>
                                          <p:spTgt spid="20"/>
                                        </p:tgtEl>
                                      </p:cBhvr>
                                    </p:cmd>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0" presetClass="entr" presetSubtype="0" fill="hold" grpId="0" nodeType="withEffect">
                                  <p:stCondLst>
                                    <p:cond delay="13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3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 presetClass="entr" presetSubtype="0" fill="hold" grpId="0" nodeType="withEffect">
                                  <p:stCondLst>
                                    <p:cond delay="130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9266"/>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fill="hold" display="0">
                  <p:stCondLst>
                    <p:cond delay="indefinite"/>
                  </p:stCondLst>
                </p:cTn>
                <p:tgtEl>
                  <p:spTgt spid="20"/>
                </p:tgtEl>
              </p:cMediaNode>
            </p:video>
          </p:childTnLst>
        </p:cTn>
      </p:par>
    </p:tnLst>
    <p:bldLst>
      <p:bldP spid="7" grpId="0" animBg="1"/>
      <p:bldP spid="9" grpId="0" animBg="1"/>
      <p:bldP spid="13" grpId="0" animBg="1"/>
      <p:bldP spid="15" grpId="0" animBg="1"/>
      <p:bldP spid="10" grpId="0" animBg="1"/>
      <p:bldP spid="14" grpId="0" animBg="1"/>
      <p:bldP spid="12"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0666"/>
            <a:ext cx="11260015" cy="804672"/>
          </a:xfrm>
        </p:spPr>
        <p:txBody>
          <a:bodyPr>
            <a:normAutofit fontScale="90000"/>
          </a:bodyPr>
          <a:lstStyle/>
          <a:p>
            <a:r>
              <a:rPr lang="en-US" b="1" i="1" dirty="0" smtClean="0"/>
              <a:t>SMALL-SCALE RAPPELLING TEST: RESULTS</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17</a:t>
            </a:fld>
            <a:endParaRPr lang="en-US" dirty="0">
              <a:solidFill>
                <a:prstClr val="black"/>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49"/>
          <a:stretch/>
        </p:blipFill>
        <p:spPr bwMode="auto">
          <a:xfrm>
            <a:off x="2400620" y="628429"/>
            <a:ext cx="7543800" cy="61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551854" y="871369"/>
            <a:ext cx="430306" cy="24635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51854" y="3917577"/>
            <a:ext cx="430306" cy="24635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63719" y="711297"/>
            <a:ext cx="2447259" cy="1508105"/>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Proportional descent-rate control is enabled as CR approaches the target depth:</a:t>
            </a:r>
          </a:p>
          <a:p>
            <a:r>
              <a:rPr lang="en-US" sz="1400" b="1" dirty="0">
                <a:solidFill>
                  <a:prstClr val="black"/>
                </a:solidFill>
                <a:latin typeface="Arial" panose="020B0604020202020204" pitchFamily="34" charset="0"/>
                <a:cs typeface="Arial" panose="020B0604020202020204" pitchFamily="34" charset="0"/>
              </a:rPr>
              <a:t> </a:t>
            </a:r>
            <a:r>
              <a:rPr lang="en-US" sz="1400" b="1" dirty="0" smtClean="0">
                <a:solidFill>
                  <a:prstClr val="black"/>
                </a:solidFill>
                <a:latin typeface="Arial" panose="020B0604020202020204" pitchFamily="34" charset="0"/>
                <a:cs typeface="Arial" panose="020B0604020202020204" pitchFamily="34" charset="0"/>
              </a:rPr>
              <a:t>    - </a:t>
            </a:r>
            <a:r>
              <a:rPr lang="en-US" sz="1400" b="1" u="sng" dirty="0" smtClean="0">
                <a:solidFill>
                  <a:prstClr val="black"/>
                </a:solidFill>
                <a:latin typeface="Arial" panose="020B0604020202020204" pitchFamily="34" charset="0"/>
                <a:cs typeface="Arial" panose="020B0604020202020204" pitchFamily="34" charset="0"/>
              </a:rPr>
              <a:t>DR.3.1:</a:t>
            </a:r>
            <a:r>
              <a:rPr lang="en-US" sz="1400" b="1" dirty="0" smtClean="0">
                <a:solidFill>
                  <a:prstClr val="black"/>
                </a:solidFill>
                <a:latin typeface="Arial" panose="020B0604020202020204" pitchFamily="34" charset="0"/>
                <a:cs typeface="Arial" panose="020B0604020202020204" pitchFamily="34" charset="0"/>
              </a:rPr>
              <a:t> </a:t>
            </a:r>
            <a:r>
              <a:rPr lang="en-US" b="1" dirty="0" smtClean="0">
                <a:solidFill>
                  <a:srgbClr val="00B050"/>
                </a:solidFill>
                <a:latin typeface="Zapf Dingbats"/>
                <a:ea typeface="Zapf Dingbats"/>
                <a:cs typeface="Zapf Dingbats"/>
                <a:sym typeface="Zapf Dingbats"/>
              </a:rPr>
              <a:t>✔</a:t>
            </a:r>
            <a:endParaRPr lang="en-US" b="1" u="sng" dirty="0" smtClean="0">
              <a:solidFill>
                <a:prstClr val="black"/>
              </a:solidFill>
              <a:latin typeface="Arial" panose="020B0604020202020204" pitchFamily="34" charset="0"/>
              <a:cs typeface="Arial" panose="020B0604020202020204" pitchFamily="34" charset="0"/>
            </a:endParaRPr>
          </a:p>
          <a:p>
            <a:r>
              <a:rPr lang="en-US" sz="1400" b="1" dirty="0" smtClean="0">
                <a:solidFill>
                  <a:prstClr val="black"/>
                </a:solidFill>
                <a:latin typeface="Arial" panose="020B0604020202020204" pitchFamily="34" charset="0"/>
                <a:cs typeface="Arial" panose="020B0604020202020204" pitchFamily="34" charset="0"/>
              </a:rPr>
              <a:t>     - </a:t>
            </a:r>
            <a:r>
              <a:rPr lang="en-US" sz="1400" b="1" u="sng" dirty="0" smtClean="0">
                <a:solidFill>
                  <a:prstClr val="black"/>
                </a:solidFill>
                <a:latin typeface="Arial" panose="020B0604020202020204" pitchFamily="34" charset="0"/>
                <a:cs typeface="Arial" panose="020B0604020202020204" pitchFamily="34" charset="0"/>
              </a:rPr>
              <a:t>Model Verification:</a:t>
            </a:r>
            <a:r>
              <a:rPr lang="en-US" b="1" dirty="0">
                <a:solidFill>
                  <a:prstClr val="black"/>
                </a:solidFill>
                <a:latin typeface="Arial" panose="020B0604020202020204" pitchFamily="34" charset="0"/>
                <a:cs typeface="Arial" panose="020B0604020202020204" pitchFamily="34" charset="0"/>
              </a:rPr>
              <a:t> </a:t>
            </a:r>
            <a:r>
              <a:rPr lang="en-US" b="1" dirty="0" smtClean="0">
                <a:solidFill>
                  <a:srgbClr val="00B050"/>
                </a:solidFill>
                <a:latin typeface="Zapf Dingbats"/>
                <a:ea typeface="Zapf Dingbats"/>
                <a:cs typeface="Zapf Dingbats"/>
                <a:sym typeface="Zapf Dingbats"/>
              </a:rPr>
              <a:t>✔</a:t>
            </a:r>
            <a:endParaRPr lang="en-US" b="1" u="sng"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1036254" y="5392524"/>
            <a:ext cx="2018903" cy="954107"/>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CR stops at the appropriate depth for the front wheels to be touching the ground</a:t>
            </a:r>
            <a:endParaRPr lang="en-US" sz="1400" b="1" dirty="0">
              <a:solidFill>
                <a:prstClr val="black"/>
              </a:solidFill>
              <a:latin typeface="Arial" panose="020B0604020202020204" pitchFamily="34" charset="0"/>
              <a:cs typeface="Arial" panose="020B0604020202020204" pitchFamily="34" charset="0"/>
            </a:endParaRPr>
          </a:p>
        </p:txBody>
      </p:sp>
      <p:sp>
        <p:nvSpPr>
          <p:cNvPr id="10" name="Left Brace 9"/>
          <p:cNvSpPr/>
          <p:nvPr/>
        </p:nvSpPr>
        <p:spPr>
          <a:xfrm>
            <a:off x="2730050" y="1013079"/>
            <a:ext cx="501161" cy="3965331"/>
          </a:xfrm>
          <a:prstGeom prst="leftBrace">
            <a:avLst/>
          </a:prstGeom>
          <a:ln w="76200" cap="sq">
            <a:solidFill>
              <a:srgbClr val="FF0000"/>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3865913" y="4655886"/>
            <a:ext cx="430306" cy="333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3"/>
            <a:endCxn id="14" idx="2"/>
          </p:cNvCxnSpPr>
          <p:nvPr/>
        </p:nvCxnSpPr>
        <p:spPr>
          <a:xfrm flipV="1">
            <a:off x="3055157" y="4989168"/>
            <a:ext cx="1025909" cy="880410"/>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5308" y="2626413"/>
            <a:ext cx="1944742" cy="1169551"/>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Reference distances in background of video used to track CR position over time</a:t>
            </a:r>
            <a:endParaRPr lang="en-US" sz="1400" b="1"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a:off x="10127299" y="3211188"/>
            <a:ext cx="1808887" cy="1661993"/>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CR rappelled to within +/-0.5cm of target and stopped:</a:t>
            </a:r>
          </a:p>
          <a:p>
            <a:r>
              <a:rPr lang="en-US" sz="1400" b="1" dirty="0" smtClean="0">
                <a:solidFill>
                  <a:prstClr val="black"/>
                </a:solidFill>
                <a:latin typeface="Arial" panose="020B0604020202020204" pitchFamily="34" charset="0"/>
                <a:cs typeface="Arial" panose="020B0604020202020204" pitchFamily="34" charset="0"/>
              </a:rPr>
              <a:t>    - </a:t>
            </a:r>
            <a:r>
              <a:rPr lang="en-US" sz="1400" b="1" u="sng" dirty="0" smtClean="0">
                <a:solidFill>
                  <a:prstClr val="black"/>
                </a:solidFill>
                <a:latin typeface="Arial" panose="020B0604020202020204" pitchFamily="34" charset="0"/>
                <a:cs typeface="Arial" panose="020B0604020202020204" pitchFamily="34" charset="0"/>
              </a:rPr>
              <a:t>DR.4.1.1:</a:t>
            </a:r>
            <a:r>
              <a:rPr lang="en-US" sz="1400" b="1" dirty="0" smtClean="0">
                <a:solidFill>
                  <a:prstClr val="black"/>
                </a:solidFill>
                <a:latin typeface="Arial" panose="020B0604020202020204" pitchFamily="34" charset="0"/>
                <a:cs typeface="Arial" panose="020B0604020202020204" pitchFamily="34" charset="0"/>
              </a:rPr>
              <a:t> </a:t>
            </a:r>
            <a:r>
              <a:rPr lang="en-US" b="1" dirty="0" smtClean="0">
                <a:solidFill>
                  <a:srgbClr val="00B050"/>
                </a:solidFill>
                <a:latin typeface="Zapf Dingbats"/>
                <a:ea typeface="Zapf Dingbats"/>
                <a:cs typeface="Zapf Dingbats"/>
                <a:sym typeface="Zapf Dingbats"/>
              </a:rPr>
              <a:t>✔</a:t>
            </a:r>
          </a:p>
          <a:p>
            <a:r>
              <a:rPr lang="en-US" sz="1400" b="1" dirty="0" smtClean="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 </a:t>
            </a:r>
            <a:r>
              <a:rPr lang="en-US" sz="1400" b="1" u="sng" dirty="0" smtClean="0">
                <a:solidFill>
                  <a:prstClr val="black"/>
                </a:solidFill>
                <a:latin typeface="Arial" panose="020B0604020202020204" pitchFamily="34" charset="0"/>
                <a:cs typeface="Arial" panose="020B0604020202020204" pitchFamily="34" charset="0"/>
              </a:rPr>
              <a:t>Model </a:t>
            </a:r>
          </a:p>
          <a:p>
            <a:r>
              <a:rPr lang="en-US" sz="1400" b="1" dirty="0">
                <a:solidFill>
                  <a:prstClr val="black"/>
                </a:solidFill>
                <a:latin typeface="Arial" panose="020B0604020202020204" pitchFamily="34" charset="0"/>
                <a:cs typeface="Arial" panose="020B0604020202020204" pitchFamily="34" charset="0"/>
              </a:rPr>
              <a:t> </a:t>
            </a:r>
            <a:r>
              <a:rPr lang="en-US" sz="1400" b="1" dirty="0" smtClean="0">
                <a:solidFill>
                  <a:prstClr val="black"/>
                </a:solidFill>
                <a:latin typeface="Arial" panose="020B0604020202020204" pitchFamily="34" charset="0"/>
                <a:cs typeface="Arial" panose="020B0604020202020204" pitchFamily="34" charset="0"/>
              </a:rPr>
              <a:t>     </a:t>
            </a:r>
            <a:r>
              <a:rPr lang="en-US" sz="1400" b="1" u="sng" dirty="0" smtClean="0">
                <a:solidFill>
                  <a:prstClr val="black"/>
                </a:solidFill>
                <a:latin typeface="Arial" panose="020B0604020202020204" pitchFamily="34" charset="0"/>
                <a:cs typeface="Arial" panose="020B0604020202020204" pitchFamily="34" charset="0"/>
              </a:rPr>
              <a:t>Verification</a:t>
            </a:r>
            <a:r>
              <a:rPr lang="en-US" sz="1400" b="1" u="sng" dirty="0">
                <a:solidFill>
                  <a:prstClr val="black"/>
                </a:solidFill>
                <a:latin typeface="Arial" panose="020B0604020202020204" pitchFamily="34" charset="0"/>
                <a:cs typeface="Arial" panose="020B0604020202020204" pitchFamily="34" charset="0"/>
              </a:rPr>
              <a:t>:</a:t>
            </a:r>
            <a:r>
              <a:rPr lang="en-US" sz="1400" b="1" dirty="0">
                <a:solidFill>
                  <a:prstClr val="black"/>
                </a:solidFill>
                <a:latin typeface="Arial" panose="020B0604020202020204" pitchFamily="34" charset="0"/>
                <a:cs typeface="Arial" panose="020B0604020202020204" pitchFamily="34" charset="0"/>
              </a:rPr>
              <a:t> </a:t>
            </a:r>
            <a:r>
              <a:rPr lang="en-US" sz="1400" b="1" dirty="0">
                <a:solidFill>
                  <a:srgbClr val="00B050"/>
                </a:solidFill>
                <a:latin typeface="Zapf Dingbats"/>
                <a:ea typeface="Zapf Dingbats"/>
                <a:cs typeface="Zapf Dingbats"/>
                <a:sym typeface="Zapf Dingbats"/>
              </a:rPr>
              <a:t>✔</a:t>
            </a:r>
            <a:endParaRPr lang="en-US" sz="1400" b="1" u="sng" dirty="0">
              <a:solidFill>
                <a:prstClr val="black"/>
              </a:solidFill>
              <a:latin typeface="Arial" panose="020B0604020202020204" pitchFamily="34" charset="0"/>
              <a:cs typeface="Arial" panose="020B0604020202020204" pitchFamily="34" charset="0"/>
            </a:endParaRPr>
          </a:p>
        </p:txBody>
      </p:sp>
      <p:cxnSp>
        <p:nvCxnSpPr>
          <p:cNvPr id="23" name="Straight Arrow Connector 22"/>
          <p:cNvCxnSpPr>
            <a:stCxn id="22" idx="1"/>
          </p:cNvCxnSpPr>
          <p:nvPr/>
        </p:nvCxnSpPr>
        <p:spPr>
          <a:xfrm flipH="1">
            <a:off x="9466729" y="4042185"/>
            <a:ext cx="660570" cy="2154220"/>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1"/>
          </p:cNvCxnSpPr>
          <p:nvPr/>
        </p:nvCxnSpPr>
        <p:spPr>
          <a:xfrm flipH="1" flipV="1">
            <a:off x="9552791" y="3334873"/>
            <a:ext cx="574508" cy="707312"/>
          </a:xfrm>
          <a:prstGeom prst="straightConnector1">
            <a:avLst/>
          </a:prstGeom>
          <a:ln w="603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944419" y="1518344"/>
            <a:ext cx="1991766" cy="1169551"/>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Error bars for depth computed from assuming +/- 10 pixel accuracy in position tracking</a:t>
            </a:r>
            <a:endParaRPr lang="en-US" b="1" u="sng" dirty="0">
              <a:solidFill>
                <a:prstClr val="black"/>
              </a:solidFill>
              <a:latin typeface="Arial" panose="020B0604020202020204" pitchFamily="34" charset="0"/>
              <a:cs typeface="Arial" panose="020B0604020202020204" pitchFamily="34" charset="0"/>
            </a:endParaRPr>
          </a:p>
        </p:txBody>
      </p:sp>
      <p:sp>
        <p:nvSpPr>
          <p:cNvPr id="19" name="TextBox 18"/>
          <p:cNvSpPr txBox="1"/>
          <p:nvPr/>
        </p:nvSpPr>
        <p:spPr>
          <a:xfrm>
            <a:off x="9862232" y="5284802"/>
            <a:ext cx="2156141" cy="1169551"/>
          </a:xfrm>
          <a:prstGeom prst="rect">
            <a:avLst/>
          </a:prstGeom>
          <a:solidFill>
            <a:schemeClr val="bg1"/>
          </a:solidFill>
          <a:ln>
            <a:solidFill>
              <a:schemeClr val="tx1"/>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Error bars for descent rate calculated from positional error and timing error </a:t>
            </a:r>
            <a:r>
              <a:rPr lang="en-US" sz="1400" b="1" u="sng" dirty="0" smtClean="0">
                <a:solidFill>
                  <a:prstClr val="black"/>
                </a:solidFill>
                <a:latin typeface="Arial" panose="020B0604020202020204" pitchFamily="34" charset="0"/>
                <a:cs typeface="Arial" panose="020B0604020202020204" pitchFamily="34" charset="0"/>
              </a:rPr>
              <a:t>added in quadrature</a:t>
            </a:r>
            <a:endParaRPr lang="en-US" b="1" u="sn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57157" y="2396689"/>
            <a:ext cx="5329489" cy="4054504"/>
            <a:chOff x="6357157" y="2396689"/>
            <a:chExt cx="5329489" cy="4054504"/>
          </a:xfrm>
        </p:grpSpPr>
        <p:pic>
          <p:nvPicPr>
            <p:cNvPr id="52" name="Picture 51"/>
            <p:cNvPicPr>
              <a:picLocks noChangeAspect="1" noChangeArrowheads="1"/>
            </p:cNvPicPr>
            <p:nvPr/>
          </p:nvPicPr>
          <p:blipFill rotWithShape="1">
            <a:blip r:embed="rId3">
              <a:extLst>
                <a:ext uri="{28A0092B-C50C-407E-A947-70E740481C1C}">
                  <a14:useLocalDpi xmlns:a14="http://schemas.microsoft.com/office/drawing/2010/main" val="0"/>
                </a:ext>
              </a:extLst>
            </a:blip>
            <a:srcRect l="9063"/>
            <a:stretch/>
          </p:blipFill>
          <p:spPr bwMode="auto">
            <a:xfrm>
              <a:off x="6670307" y="2483542"/>
              <a:ext cx="5016339" cy="396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rot="16200000">
              <a:off x="4509476" y="4244370"/>
              <a:ext cx="4033915" cy="338554"/>
            </a:xfrm>
            <a:prstGeom prst="rect">
              <a:avLst/>
            </a:prstGeom>
            <a:noFill/>
            <a:ln w="38100">
              <a:noFill/>
            </a:ln>
          </p:spPr>
          <p:txBody>
            <a:bodyPr wrap="square" rtlCol="0">
              <a:spAutoFit/>
            </a:bodyPr>
            <a:lstStyle/>
            <a:p>
              <a:pPr algn="ctr"/>
              <a:r>
                <a:rPr lang="en-US" sz="1600" dirty="0" smtClean="0">
                  <a:latin typeface="Arial"/>
                  <a:cs typeface="Arial"/>
                </a:rPr>
                <a:t>Positional Error Over Mission Duration, cm</a:t>
              </a:r>
              <a:endParaRPr lang="en-US" sz="1600" dirty="0">
                <a:latin typeface="Arial"/>
                <a:cs typeface="Arial"/>
              </a:endParaRPr>
            </a:p>
          </p:txBody>
        </p:sp>
      </p:grpSp>
      <p:sp>
        <p:nvSpPr>
          <p:cNvPr id="29" name="Rectangle 28"/>
          <p:cNvSpPr/>
          <p:nvPr/>
        </p:nvSpPr>
        <p:spPr>
          <a:xfrm>
            <a:off x="1421097" y="2923639"/>
            <a:ext cx="4543510" cy="33447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i="1" dirty="0" smtClean="0"/>
              <a:t>DRIVING TEST - OVERVIEW</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18</a:t>
            </a:fld>
            <a:endParaRPr lang="en-US" dirty="0"/>
          </a:p>
        </p:txBody>
      </p:sp>
      <p:pic>
        <p:nvPicPr>
          <p:cNvPr id="55" name="Picture 5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28321" y="3125669"/>
            <a:ext cx="1137793" cy="1065152"/>
          </a:xfrm>
          <a:prstGeom prst="rect">
            <a:avLst/>
          </a:prstGeom>
        </p:spPr>
      </p:pic>
      <p:cxnSp>
        <p:nvCxnSpPr>
          <p:cNvPr id="2071" name="Straight Arrow Connector 2070"/>
          <p:cNvCxnSpPr>
            <a:stCxn id="2068" idx="1"/>
          </p:cNvCxnSpPr>
          <p:nvPr/>
        </p:nvCxnSpPr>
        <p:spPr>
          <a:xfrm flipH="1">
            <a:off x="2449525" y="3467888"/>
            <a:ext cx="646066" cy="153888"/>
          </a:xfrm>
          <a:prstGeom prst="straightConnector1">
            <a:avLst/>
          </a:prstGeom>
          <a:ln w="57150" cmpd="sng">
            <a:solidFill>
              <a:srgbClr val="0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66" name="Picture 65" descr="Screen Shot 2015-01-29 at 2.24.05 PM.png"/>
          <p:cNvPicPr>
            <a:picLocks noChangeAspect="1"/>
          </p:cNvPicPr>
          <p:nvPr/>
        </p:nvPicPr>
        <p:blipFill>
          <a:blip r:embed="rId6" cstate="print">
            <a:extLst>
              <a:ext uri="{BEBA8EAE-BF5A-486C-A8C5-ECC9F3942E4B}">
                <a14:imgProps xmlns:a14="http://schemas.microsoft.com/office/drawing/2010/main">
                  <a14:imgLayer r:embed="rId7">
                    <a14:imgEffect>
                      <a14:backgroundRemoval t="186" b="99257" l="0" r="99659">
                        <a14:foregroundMark x1="19454" y1="47955" x2="18771" y2="51859"/>
                        <a14:foregroundMark x1="35836" y1="48513" x2="35495" y2="52602"/>
                        <a14:foregroundMark x1="54949" y1="48327" x2="54949" y2="53160"/>
                        <a14:foregroundMark x1="76792" y1="45725" x2="76792" y2="50558"/>
                      </a14:backgroundRemoval>
                    </a14:imgEffect>
                  </a14:imgLayer>
                </a14:imgProps>
              </a:ext>
              <a:ext uri="{28A0092B-C50C-407E-A947-70E740481C1C}">
                <a14:useLocalDpi xmlns:a14="http://schemas.microsoft.com/office/drawing/2010/main" val="0"/>
              </a:ext>
            </a:extLst>
          </a:blip>
          <a:stretch>
            <a:fillRect/>
          </a:stretch>
        </p:blipFill>
        <p:spPr>
          <a:xfrm rot="5058684" flipV="1">
            <a:off x="2154951" y="3935026"/>
            <a:ext cx="438729" cy="805584"/>
          </a:xfrm>
          <a:prstGeom prst="rect">
            <a:avLst/>
          </a:prstGeom>
        </p:spPr>
      </p:pic>
      <p:pic>
        <p:nvPicPr>
          <p:cNvPr id="69" name="Picture 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597684">
            <a:off x="1388608" y="4814197"/>
            <a:ext cx="833116" cy="511230"/>
          </a:xfrm>
          <a:prstGeom prst="rect">
            <a:avLst/>
          </a:prstGeom>
        </p:spPr>
      </p:pic>
      <p:graphicFrame>
        <p:nvGraphicFramePr>
          <p:cNvPr id="80" name="Diagram 79"/>
          <p:cNvGraphicFramePr/>
          <p:nvPr>
            <p:extLst>
              <p:ext uri="{D42A27DB-BD31-4B8C-83A1-F6EECF244321}">
                <p14:modId xmlns:p14="http://schemas.microsoft.com/office/powerpoint/2010/main" val="1859178530"/>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Straight Connector 10"/>
          <p:cNvCxnSpPr/>
          <p:nvPr/>
        </p:nvCxnSpPr>
        <p:spPr>
          <a:xfrm>
            <a:off x="1424540" y="5854514"/>
            <a:ext cx="45435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185792" y="5414368"/>
            <a:ext cx="3623105" cy="853774"/>
            <a:chOff x="1992357" y="5314340"/>
            <a:chExt cx="3623105" cy="853774"/>
          </a:xfrm>
        </p:grpSpPr>
        <p:cxnSp>
          <p:nvCxnSpPr>
            <p:cNvPr id="13" name="Straight Connector 12"/>
            <p:cNvCxnSpPr/>
            <p:nvPr/>
          </p:nvCxnSpPr>
          <p:spPr>
            <a:xfrm>
              <a:off x="1992357" y="5324168"/>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34672" y="5314340"/>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62242" y="5319256"/>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04562" y="5324176"/>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88825" y="5316506"/>
              <a:ext cx="0" cy="8437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15462" y="5319268"/>
              <a:ext cx="0" cy="8439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683006" y="5965085"/>
            <a:ext cx="3374746" cy="312413"/>
            <a:chOff x="2489571" y="5015949"/>
            <a:chExt cx="3374746" cy="312413"/>
          </a:xfrm>
        </p:grpSpPr>
        <p:sp>
          <p:nvSpPr>
            <p:cNvPr id="41" name="TextBox 40"/>
            <p:cNvSpPr txBox="1"/>
            <p:nvPr/>
          </p:nvSpPr>
          <p:spPr>
            <a:xfrm>
              <a:off x="2489571" y="5017441"/>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smtClean="0">
                  <a:latin typeface="Arial"/>
                  <a:cs typeface="Arial"/>
                </a:rPr>
                <a:t>1m</a:t>
              </a:r>
              <a:endParaRPr lang="en-US" sz="1400" dirty="0">
                <a:latin typeface="Arial"/>
                <a:cs typeface="Arial"/>
              </a:endParaRPr>
            </a:p>
          </p:txBody>
        </p:sp>
        <p:sp>
          <p:nvSpPr>
            <p:cNvPr id="42" name="TextBox 41"/>
            <p:cNvSpPr txBox="1"/>
            <p:nvPr/>
          </p:nvSpPr>
          <p:spPr>
            <a:xfrm>
              <a:off x="3215296" y="5020585"/>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a:latin typeface="Arial"/>
                  <a:cs typeface="Arial"/>
                </a:rPr>
                <a:t>2</a:t>
              </a:r>
              <a:r>
                <a:rPr lang="en-US" sz="1400" dirty="0" smtClean="0">
                  <a:latin typeface="Arial"/>
                  <a:cs typeface="Arial"/>
                </a:rPr>
                <a:t>m</a:t>
              </a:r>
              <a:endParaRPr lang="en-US" sz="1400" dirty="0">
                <a:latin typeface="Arial"/>
                <a:cs typeface="Arial"/>
              </a:endParaRPr>
            </a:p>
          </p:txBody>
        </p:sp>
        <p:sp>
          <p:nvSpPr>
            <p:cNvPr id="43" name="TextBox 42"/>
            <p:cNvSpPr txBox="1"/>
            <p:nvPr/>
          </p:nvSpPr>
          <p:spPr>
            <a:xfrm>
              <a:off x="3957950" y="5019674"/>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a:latin typeface="Arial"/>
                  <a:cs typeface="Arial"/>
                </a:rPr>
                <a:t>3</a:t>
              </a:r>
              <a:r>
                <a:rPr lang="en-US" sz="1400" dirty="0" smtClean="0">
                  <a:latin typeface="Arial"/>
                  <a:cs typeface="Arial"/>
                </a:rPr>
                <a:t>m</a:t>
              </a:r>
              <a:endParaRPr lang="en-US" sz="1400" dirty="0">
                <a:latin typeface="Arial"/>
                <a:cs typeface="Arial"/>
              </a:endParaRPr>
            </a:p>
          </p:txBody>
        </p:sp>
        <p:sp>
          <p:nvSpPr>
            <p:cNvPr id="44" name="TextBox 43"/>
            <p:cNvSpPr txBox="1"/>
            <p:nvPr/>
          </p:nvSpPr>
          <p:spPr>
            <a:xfrm>
              <a:off x="4640945" y="5015949"/>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smtClean="0">
                  <a:latin typeface="Arial"/>
                  <a:cs typeface="Arial"/>
                </a:rPr>
                <a:t>4m</a:t>
              </a:r>
              <a:endParaRPr lang="en-US" sz="1400" dirty="0">
                <a:latin typeface="Arial"/>
                <a:cs typeface="Arial"/>
              </a:endParaRPr>
            </a:p>
          </p:txBody>
        </p:sp>
        <p:sp>
          <p:nvSpPr>
            <p:cNvPr id="46" name="TextBox 45"/>
            <p:cNvSpPr txBox="1"/>
            <p:nvPr/>
          </p:nvSpPr>
          <p:spPr>
            <a:xfrm>
              <a:off x="5370428" y="5019989"/>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smtClean="0">
                  <a:latin typeface="Arial"/>
                  <a:cs typeface="Arial"/>
                </a:rPr>
                <a:t>5m</a:t>
              </a:r>
              <a:endParaRPr lang="en-US" sz="1400" dirty="0">
                <a:latin typeface="Arial"/>
                <a:cs typeface="Arial"/>
              </a:endParaRPr>
            </a:p>
          </p:txBody>
        </p:sp>
      </p:grpSp>
      <p:grpSp>
        <p:nvGrpSpPr>
          <p:cNvPr id="8" name="Group 7"/>
          <p:cNvGrpSpPr/>
          <p:nvPr/>
        </p:nvGrpSpPr>
        <p:grpSpPr>
          <a:xfrm>
            <a:off x="1424541" y="5305342"/>
            <a:ext cx="1452504" cy="549172"/>
            <a:chOff x="1231106" y="5195202"/>
            <a:chExt cx="1452504" cy="549172"/>
          </a:xfrm>
        </p:grpSpPr>
        <p:pic>
          <p:nvPicPr>
            <p:cNvPr id="30" name="Picture 29"/>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9605" b="85876" l="39796" r="84949">
                          <a14:foregroundMark x1="43961" y1="41026" x2="43339" y2="41223"/>
                          <a14:foregroundMark x1="41918" y1="49704" x2="44227" y2="44970"/>
                          <a14:foregroundMark x1="63410" y1="29586" x2="63055" y2="13412"/>
                          <a14:foregroundMark x1="77709" y1="81657" x2="81794" y2="75148"/>
                          <a14:foregroundMark x1="83126" y1="71400" x2="83837" y2="61736"/>
                          <a14:foregroundMark x1="83215" y1="53846" x2="80817" y2="46943"/>
                          <a14:foregroundMark x1="51599" y1="81460" x2="56483" y2="72978"/>
                          <a14:foregroundMark x1="57638" y1="66075" x2="57549" y2="60552"/>
                          <a14:foregroundMark x1="39500" y1="61667" x2="41250" y2="51111"/>
                          <a14:foregroundMark x1="47000" y1="82778" x2="51000" y2="82222"/>
                          <a14:foregroundMark x1="54750" y1="77222" x2="54750" y2="77222"/>
                          <a14:foregroundMark x1="57250" y1="68333" x2="57250" y2="68333"/>
                          <a14:foregroundMark x1="83750" y1="57778" x2="83750" y2="57778"/>
                          <a14:foregroundMark x1="79250" y1="45000" x2="79250" y2="45000"/>
                          <a14:backgroundMark x1="44494" y1="43195" x2="44494" y2="43195"/>
                          <a14:backgroundMark x1="76199" y1="41026" x2="76199" y2="41026"/>
                          <a14:backgroundMark x1="62250" y1="27222" x2="62250" y2="27222"/>
                          <a14:backgroundMark x1="75500" y1="73889" x2="75500" y2="73889"/>
                          <a14:backgroundMark x1="80500" y1="61111" x2="80500" y2="61111"/>
                          <a14:backgroundMark x1="56500" y1="74444" x2="56500" y2="74444"/>
                          <a14:backgroundMark x1="52750" y1="81667" x2="45750" y2="85556"/>
                          <a14:backgroundMark x1="70408" y1="62147" x2="70408" y2="62147"/>
                          <a14:backgroundMark x1="68367" y1="62712" x2="68367" y2="62712"/>
                          <a14:backgroundMark x1="71429" y1="58757" x2="71429" y2="58757"/>
                          <a14:backgroundMark x1="70153" y1="67232" x2="70153" y2="67232"/>
                        </a14:backgroundRemoval>
                      </a14:imgEffect>
                    </a14:imgLayer>
                  </a14:imgProps>
                </a:ext>
                <a:ext uri="{28A0092B-C50C-407E-A947-70E740481C1C}">
                  <a14:useLocalDpi xmlns:a14="http://schemas.microsoft.com/office/drawing/2010/main" val="0"/>
                </a:ext>
              </a:extLst>
            </a:blip>
            <a:srcRect l="38376" t="11559" r="15088" b="13881"/>
            <a:stretch/>
          </p:blipFill>
          <p:spPr>
            <a:xfrm>
              <a:off x="1231106" y="5195202"/>
              <a:ext cx="761251" cy="549172"/>
            </a:xfrm>
            <a:prstGeom prst="rect">
              <a:avLst/>
            </a:prstGeom>
          </p:spPr>
        </p:pic>
        <p:cxnSp>
          <p:nvCxnSpPr>
            <p:cNvPr id="15" name="Straight Arrow Connector 14"/>
            <p:cNvCxnSpPr>
              <a:stCxn id="30" idx="3"/>
            </p:cNvCxnSpPr>
            <p:nvPr/>
          </p:nvCxnSpPr>
          <p:spPr>
            <a:xfrm>
              <a:off x="1992357" y="5469788"/>
              <a:ext cx="691253" cy="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389783" y="5312145"/>
            <a:ext cx="1454113" cy="549172"/>
            <a:chOff x="538244" y="5195202"/>
            <a:chExt cx="1454113" cy="549172"/>
          </a:xfrm>
        </p:grpSpPr>
        <p:pic>
          <p:nvPicPr>
            <p:cNvPr id="35" name="Picture 34"/>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9605" b="85876" l="39796" r="84949">
                          <a14:foregroundMark x1="43961" y1="41026" x2="43339" y2="41223"/>
                          <a14:foregroundMark x1="41918" y1="49704" x2="44227" y2="44970"/>
                          <a14:foregroundMark x1="63410" y1="29586" x2="63055" y2="13412"/>
                          <a14:foregroundMark x1="77709" y1="81657" x2="81794" y2="75148"/>
                          <a14:foregroundMark x1="83126" y1="71400" x2="83837" y2="61736"/>
                          <a14:foregroundMark x1="83215" y1="53846" x2="80817" y2="46943"/>
                          <a14:foregroundMark x1="51599" y1="81460" x2="56483" y2="72978"/>
                          <a14:foregroundMark x1="57638" y1="66075" x2="57549" y2="60552"/>
                          <a14:foregroundMark x1="39500" y1="61667" x2="41250" y2="51111"/>
                          <a14:foregroundMark x1="47000" y1="82778" x2="51000" y2="82222"/>
                          <a14:foregroundMark x1="54750" y1="77222" x2="54750" y2="77222"/>
                          <a14:foregroundMark x1="57250" y1="68333" x2="57250" y2="68333"/>
                          <a14:foregroundMark x1="83750" y1="57778" x2="83750" y2="57778"/>
                          <a14:foregroundMark x1="79250" y1="45000" x2="79250" y2="45000"/>
                          <a14:backgroundMark x1="44494" y1="43195" x2="44494" y2="43195"/>
                          <a14:backgroundMark x1="76199" y1="41026" x2="76199" y2="41026"/>
                          <a14:backgroundMark x1="62250" y1="27222" x2="62250" y2="27222"/>
                          <a14:backgroundMark x1="75500" y1="73889" x2="75500" y2="73889"/>
                          <a14:backgroundMark x1="80500" y1="61111" x2="80500" y2="61111"/>
                          <a14:backgroundMark x1="56500" y1="74444" x2="56500" y2="74444"/>
                          <a14:backgroundMark x1="52750" y1="81667" x2="45750" y2="85556"/>
                          <a14:backgroundMark x1="70408" y1="62147" x2="70408" y2="62147"/>
                          <a14:backgroundMark x1="68367" y1="62712" x2="68367" y2="62712"/>
                          <a14:backgroundMark x1="71429" y1="58757" x2="71429" y2="58757"/>
                          <a14:backgroundMark x1="70153" y1="67232" x2="70153" y2="67232"/>
                        </a14:backgroundRemoval>
                      </a14:imgEffect>
                    </a14:imgLayer>
                  </a14:imgProps>
                </a:ext>
                <a:ext uri="{28A0092B-C50C-407E-A947-70E740481C1C}">
                  <a14:useLocalDpi xmlns:a14="http://schemas.microsoft.com/office/drawing/2010/main" val="0"/>
                </a:ext>
              </a:extLst>
            </a:blip>
            <a:srcRect l="38376" t="11559" r="15088" b="13881"/>
            <a:stretch/>
          </p:blipFill>
          <p:spPr>
            <a:xfrm>
              <a:off x="1231106" y="5195202"/>
              <a:ext cx="761251" cy="549172"/>
            </a:xfrm>
            <a:prstGeom prst="rect">
              <a:avLst/>
            </a:prstGeom>
          </p:spPr>
        </p:pic>
        <p:cxnSp>
          <p:nvCxnSpPr>
            <p:cNvPr id="36" name="Straight Arrow Connector 35"/>
            <p:cNvCxnSpPr/>
            <p:nvPr/>
          </p:nvCxnSpPr>
          <p:spPr>
            <a:xfrm flipH="1" flipV="1">
              <a:off x="538244" y="5469788"/>
              <a:ext cx="691541" cy="1"/>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3193987" y="3919742"/>
            <a:ext cx="2614910" cy="954107"/>
          </a:xfrm>
          <a:prstGeom prst="rect">
            <a:avLst/>
          </a:prstGeom>
          <a:solidFill>
            <a:srgbClr val="FFFFFF"/>
          </a:solidFill>
          <a:ln w="38100">
            <a:solidFill>
              <a:srgbClr val="000000"/>
            </a:solidFill>
          </a:ln>
        </p:spPr>
        <p:txBody>
          <a:bodyPr wrap="square" rtlCol="0">
            <a:spAutoFit/>
          </a:bodyPr>
          <a:lstStyle/>
          <a:p>
            <a:r>
              <a:rPr lang="en-US" sz="1400" b="1" dirty="0" smtClean="0">
                <a:latin typeface="Arial"/>
                <a:cs typeface="Arial"/>
              </a:rPr>
              <a:t>After each command, the distance travelled by the CR will be measured and compared with CR odometry</a:t>
            </a:r>
            <a:endParaRPr lang="en-US" sz="1400" b="1" dirty="0">
              <a:latin typeface="Arial"/>
              <a:cs typeface="Arial"/>
            </a:endParaRPr>
          </a:p>
        </p:txBody>
      </p:sp>
      <p:sp>
        <p:nvSpPr>
          <p:cNvPr id="48" name="TextBox 47"/>
          <p:cNvSpPr txBox="1"/>
          <p:nvPr/>
        </p:nvSpPr>
        <p:spPr>
          <a:xfrm>
            <a:off x="6947285" y="2985958"/>
            <a:ext cx="2614910" cy="738664"/>
          </a:xfrm>
          <a:prstGeom prst="rect">
            <a:avLst/>
          </a:prstGeom>
          <a:solidFill>
            <a:srgbClr val="FFFFFF"/>
          </a:solidFill>
          <a:ln w="38100">
            <a:solidFill>
              <a:srgbClr val="000000"/>
            </a:solidFill>
          </a:ln>
        </p:spPr>
        <p:txBody>
          <a:bodyPr wrap="square" rtlCol="0">
            <a:spAutoFit/>
          </a:bodyPr>
          <a:lstStyle/>
          <a:p>
            <a:r>
              <a:rPr lang="en-US" sz="1400" b="1" dirty="0" smtClean="0">
                <a:latin typeface="Arial"/>
                <a:cs typeface="Arial"/>
              </a:rPr>
              <a:t>Required to know distance travelled within +/- 10cm over the mission duration</a:t>
            </a:r>
            <a:endParaRPr lang="en-US" sz="1400" b="1" dirty="0">
              <a:latin typeface="Arial"/>
              <a:cs typeface="Arial"/>
            </a:endParaRPr>
          </a:p>
        </p:txBody>
      </p:sp>
      <p:cxnSp>
        <p:nvCxnSpPr>
          <p:cNvPr id="50" name="Straight Arrow Connector 49"/>
          <p:cNvCxnSpPr>
            <a:stCxn id="49" idx="0"/>
          </p:cNvCxnSpPr>
          <p:nvPr/>
        </p:nvCxnSpPr>
        <p:spPr>
          <a:xfrm flipV="1">
            <a:off x="10708105" y="3073280"/>
            <a:ext cx="401428" cy="1294940"/>
          </a:xfrm>
          <a:prstGeom prst="straightConnector1">
            <a:avLst/>
          </a:prstGeom>
          <a:ln w="57150" cmpd="sng">
            <a:solidFill>
              <a:srgbClr val="0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9307629" y="4368220"/>
            <a:ext cx="2800952" cy="738664"/>
          </a:xfrm>
          <a:prstGeom prst="rect">
            <a:avLst/>
          </a:prstGeom>
          <a:solidFill>
            <a:srgbClr val="FFFFFF"/>
          </a:solidFill>
          <a:ln w="38100">
            <a:solidFill>
              <a:srgbClr val="000000"/>
            </a:solidFill>
          </a:ln>
        </p:spPr>
        <p:txBody>
          <a:bodyPr wrap="square" rtlCol="0">
            <a:spAutoFit/>
          </a:bodyPr>
          <a:lstStyle/>
          <a:p>
            <a:r>
              <a:rPr lang="en-US" sz="1400" b="1" dirty="0" smtClean="0">
                <a:latin typeface="Arial"/>
                <a:cs typeface="Arial"/>
              </a:rPr>
              <a:t>Must miscount fewer than 18.1 encoder pulses per meter driven to meet requirement</a:t>
            </a:r>
            <a:endParaRPr lang="en-US" sz="1400" b="1" dirty="0">
              <a:latin typeface="Arial"/>
              <a:cs typeface="Arial"/>
            </a:endParaRPr>
          </a:p>
        </p:txBody>
      </p:sp>
      <p:sp>
        <p:nvSpPr>
          <p:cNvPr id="2068" name="TextBox 2067"/>
          <p:cNvSpPr txBox="1"/>
          <p:nvPr/>
        </p:nvSpPr>
        <p:spPr>
          <a:xfrm>
            <a:off x="3095591" y="3313999"/>
            <a:ext cx="493889" cy="307777"/>
          </a:xfrm>
          <a:prstGeom prst="rect">
            <a:avLst/>
          </a:prstGeom>
          <a:solidFill>
            <a:srgbClr val="FFFFFF"/>
          </a:solidFill>
          <a:ln w="38100">
            <a:solidFill>
              <a:srgbClr val="000000"/>
            </a:solidFill>
          </a:ln>
        </p:spPr>
        <p:txBody>
          <a:bodyPr wrap="square" rtlCol="0">
            <a:spAutoFit/>
          </a:bodyPr>
          <a:lstStyle/>
          <a:p>
            <a:pPr algn="ctr"/>
            <a:r>
              <a:rPr lang="en-US" sz="1400" dirty="0" smtClean="0">
                <a:latin typeface="Arial"/>
                <a:cs typeface="Arial"/>
              </a:rPr>
              <a:t>GS</a:t>
            </a:r>
            <a:endParaRPr lang="en-US" sz="1400" dirty="0">
              <a:latin typeface="Arial"/>
              <a:cs typeface="Arial"/>
            </a:endParaRPr>
          </a:p>
        </p:txBody>
      </p:sp>
      <p:sp>
        <p:nvSpPr>
          <p:cNvPr id="54" name="Content Placeholder 2"/>
          <p:cNvSpPr txBox="1">
            <a:spLocks/>
          </p:cNvSpPr>
          <p:nvPr/>
        </p:nvSpPr>
        <p:spPr>
          <a:xfrm>
            <a:off x="6143901" y="635912"/>
            <a:ext cx="5954318" cy="2157580"/>
          </a:xfrm>
          <a:prstGeom prst="rect">
            <a:avLst/>
          </a:prstGeom>
        </p:spPr>
        <p:txBody>
          <a:bodyPr vert="horz" lIns="91440" tIns="45720" rIns="91440" bIns="45720" rtlCol="0" anchor="t" anchorCtr="0">
            <a:normAutofit fontScale="85000" lnSpcReduction="20000"/>
          </a:bodyPr>
          <a:lstStyle>
            <a:lvl1pPr marL="285750" indent="-285750" algn="l" defTabSz="457200" rtl="0" eaLnBrk="1" latinLnBrk="0" hangingPunct="1">
              <a:spcBef>
                <a:spcPts val="0"/>
              </a:spcBef>
              <a:spcAft>
                <a:spcPts val="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ts val="0"/>
              </a:spcBef>
              <a:spcAft>
                <a:spcPts val="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ts val="0"/>
              </a:spcBef>
              <a:spcAft>
                <a:spcPts val="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ts val="0"/>
              </a:spcBef>
              <a:spcAft>
                <a:spcPts val="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b="1" dirty="0" smtClean="0">
                <a:latin typeface="Times New Roman" panose="02020603050405020304" pitchFamily="18" charset="0"/>
                <a:cs typeface="Times New Roman" panose="02020603050405020304" pitchFamily="18" charset="0"/>
              </a:rPr>
              <a:t>Procedure</a:t>
            </a:r>
            <a:r>
              <a:rPr lang="en-US" dirty="0" smtClean="0">
                <a:latin typeface="Times New Roman" panose="02020603050405020304" pitchFamily="18" charset="0"/>
                <a:cs typeface="Times New Roman" panose="02020603050405020304" pitchFamily="18" charset="0"/>
              </a:rPr>
              <a:t>: Incrementally drive forward 1m up to 5m, measure distance travelled and compare to encoders. Repeat when driving backwards to simulate full mission distance</a:t>
            </a:r>
          </a:p>
          <a:p>
            <a:r>
              <a:rPr lang="en-US" b="1" dirty="0" smtClean="0">
                <a:latin typeface="Times New Roman" panose="02020603050405020304" pitchFamily="18" charset="0"/>
                <a:cs typeface="Times New Roman" panose="02020603050405020304" pitchFamily="18" charset="0"/>
              </a:rPr>
              <a:t>Expected Results</a:t>
            </a:r>
            <a:r>
              <a:rPr lang="en-US" dirty="0" smtClean="0">
                <a:latin typeface="Times New Roman" panose="02020603050405020304" pitchFamily="18" charset="0"/>
                <a:cs typeface="Times New Roman" panose="02020603050405020304" pitchFamily="18" charset="0"/>
              </a:rPr>
              <a:t>: &lt;10cm of error over the mission duration </a:t>
            </a:r>
            <a:r>
              <a:rPr lang="en-US" b="1" u="sng" dirty="0" smtClean="0">
                <a:latin typeface="Times New Roman" panose="02020603050405020304" pitchFamily="18" charset="0"/>
                <a:cs typeface="Times New Roman" panose="02020603050405020304" pitchFamily="18" charset="0"/>
              </a:rPr>
              <a:t>(&lt;1cm average error per meter driven)</a:t>
            </a:r>
          </a:p>
          <a:p>
            <a:pPr lvl="1"/>
            <a:r>
              <a:rPr lang="en-US" sz="2400" dirty="0" smtClean="0">
                <a:latin typeface="Times New Roman" panose="02020603050405020304" pitchFamily="18" charset="0"/>
                <a:cs typeface="Times New Roman" panose="02020603050405020304" pitchFamily="18" charset="0"/>
              </a:rPr>
              <a:t>Maximum of 18 average miscounted pulses per meter driven allowable</a:t>
            </a:r>
          </a:p>
        </p:txBody>
      </p:sp>
      <p:sp>
        <p:nvSpPr>
          <p:cNvPr id="56" name="Content Placeholder 2"/>
          <p:cNvSpPr>
            <a:spLocks noGrp="1"/>
          </p:cNvSpPr>
          <p:nvPr>
            <p:ph idx="1"/>
          </p:nvPr>
        </p:nvSpPr>
        <p:spPr>
          <a:xfrm>
            <a:off x="1145407" y="635912"/>
            <a:ext cx="5308022" cy="2509557"/>
          </a:xfrm>
        </p:spPr>
        <p:txBody>
          <a:bodyPr/>
          <a:lstStyle/>
          <a:p>
            <a:r>
              <a:rPr lang="en-US" sz="1800" b="1" dirty="0" smtClean="0">
                <a:latin typeface="Times New Roman" panose="02020603050405020304" pitchFamily="18" charset="0"/>
                <a:cs typeface="Times New Roman" panose="02020603050405020304" pitchFamily="18" charset="0"/>
              </a:rPr>
              <a:t>Test </a:t>
            </a:r>
            <a:r>
              <a:rPr lang="en-US" sz="1800" b="1" dirty="0">
                <a:latin typeface="Times New Roman" panose="02020603050405020304" pitchFamily="18" charset="0"/>
                <a:cs typeface="Times New Roman" panose="02020603050405020304" pitchFamily="18" charset="0"/>
              </a:rPr>
              <a:t>Purpose</a:t>
            </a:r>
            <a:r>
              <a:rPr lang="en-US" sz="1800" dirty="0">
                <a:latin typeface="Times New Roman" panose="02020603050405020304" pitchFamily="18" charset="0"/>
                <a:cs typeface="Times New Roman" panose="02020603050405020304" pitchFamily="18" charset="0"/>
              </a:rPr>
              <a:t>: Verify driving performance and horizontal distance travelled positioning accuracy</a:t>
            </a:r>
          </a:p>
          <a:p>
            <a:r>
              <a:rPr lang="en-US" sz="1800" b="1" dirty="0">
                <a:latin typeface="Times New Roman" panose="02020603050405020304" pitchFamily="18" charset="0"/>
                <a:cs typeface="Times New Roman" panose="02020603050405020304" pitchFamily="18" charset="0"/>
              </a:rPr>
              <a:t>Requirements </a:t>
            </a:r>
            <a:r>
              <a:rPr lang="en-US" sz="1800" dirty="0">
                <a:latin typeface="Times New Roman" panose="02020603050405020304" pitchFamily="18" charset="0"/>
                <a:cs typeface="Times New Roman" panose="02020603050405020304" pitchFamily="18" charset="0"/>
              </a:rPr>
              <a:t>Verified:</a:t>
            </a:r>
          </a:p>
          <a:p>
            <a:pPr lvl="1"/>
            <a:r>
              <a:rPr lang="en-US" sz="1800" b="1" dirty="0">
                <a:latin typeface="Times New Roman" panose="02020603050405020304" pitchFamily="18" charset="0"/>
                <a:cs typeface="Times New Roman" panose="02020603050405020304" pitchFamily="18" charset="0"/>
              </a:rPr>
              <a:t>DR.3.3 </a:t>
            </a:r>
            <a:r>
              <a:rPr lang="en-US" sz="1800" dirty="0">
                <a:latin typeface="Times New Roman" panose="02020603050405020304" pitchFamily="18" charset="0"/>
                <a:cs typeface="Times New Roman" panose="02020603050405020304" pitchFamily="18" charset="0"/>
              </a:rPr>
              <a:t>– The CR shall be able to traverse a distance of up to 5m horizontally from the rappel touchdown point</a:t>
            </a:r>
          </a:p>
          <a:p>
            <a:pPr lvl="1">
              <a:buFont typeface="Arial" panose="020B0604020202020204" pitchFamily="34" charset="0"/>
              <a:buChar char="•"/>
            </a:pPr>
            <a:r>
              <a:rPr lang="en-US" sz="1800" b="1" dirty="0">
                <a:solidFill>
                  <a:prstClr val="black"/>
                </a:solidFill>
                <a:latin typeface="Times New Roman" panose="02020603050405020304" pitchFamily="18" charset="0"/>
                <a:cs typeface="Times New Roman" panose="02020603050405020304" pitchFamily="18" charset="0"/>
              </a:rPr>
              <a:t>DR.4.1.2 - </a:t>
            </a:r>
            <a:r>
              <a:rPr lang="en-US" sz="1800" dirty="0">
                <a:solidFill>
                  <a:prstClr val="black"/>
                </a:solidFill>
                <a:latin typeface="Times New Roman" panose="02020603050405020304" pitchFamily="18" charset="0"/>
                <a:cs typeface="Times New Roman" panose="02020603050405020304" pitchFamily="18" charset="0"/>
              </a:rPr>
              <a:t>The CR shall know its distance travelled within ± </a:t>
            </a:r>
            <a:r>
              <a:rPr lang="en-US" sz="1800" dirty="0" smtClean="0">
                <a:solidFill>
                  <a:prstClr val="black"/>
                </a:solidFill>
                <a:latin typeface="Times New Roman" panose="02020603050405020304" pitchFamily="18" charset="0"/>
                <a:cs typeface="Times New Roman" panose="02020603050405020304" pitchFamily="18" charset="0"/>
              </a:rPr>
              <a:t>10cm</a:t>
            </a:r>
            <a:endParaRPr lang="en-US" sz="1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24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45833E-6 -4.81481E-6 L 0.05899 -0.00046 " pathEditMode="relative" rAng="0" ptsTypes="AA">
                                      <p:cBhvr>
                                        <p:cTn id="6" dur="800" fill="hold"/>
                                        <p:tgtEl>
                                          <p:spTgt spid="69"/>
                                        </p:tgtEl>
                                        <p:attrNameLst>
                                          <p:attrName>ppt_x</p:attrName>
                                          <p:attrName>ppt_y</p:attrName>
                                        </p:attrNameLst>
                                      </p:cBhvr>
                                      <p:rCtr x="2943" y="-23"/>
                                    </p:animMotion>
                                  </p:childTnLst>
                                </p:cTn>
                              </p:par>
                              <p:par>
                                <p:cTn id="7" presetID="42" presetClass="path" presetSubtype="0" accel="50000" decel="50000" fill="hold" nodeType="withEffect">
                                  <p:stCondLst>
                                    <p:cond delay="0"/>
                                  </p:stCondLst>
                                  <p:childTnLst>
                                    <p:animMotion origin="layout" path="M 3.33333E-6 4.81481E-6 L 0.06875 4.81481E-6 " pathEditMode="relative" rAng="0" ptsTypes="AA">
                                      <p:cBhvr>
                                        <p:cTn id="8" dur="800" fill="hold"/>
                                        <p:tgtEl>
                                          <p:spTgt spid="8"/>
                                        </p:tgtEl>
                                        <p:attrNameLst>
                                          <p:attrName>ppt_x</p:attrName>
                                          <p:attrName>ppt_y</p:attrName>
                                        </p:attrNameLst>
                                      </p:cBhvr>
                                      <p:rCtr x="3438" y="0"/>
                                    </p:animMotion>
                                  </p:childTnLst>
                                </p:cTn>
                              </p:par>
                            </p:childTnLst>
                          </p:cTn>
                        </p:par>
                        <p:par>
                          <p:cTn id="9" fill="hold">
                            <p:stCondLst>
                              <p:cond delay="800"/>
                            </p:stCondLst>
                            <p:childTnLst>
                              <p:par>
                                <p:cTn id="10" presetID="42" presetClass="path" presetSubtype="0" accel="50000" decel="50000" fill="hold" nodeType="afterEffect">
                                  <p:stCondLst>
                                    <p:cond delay="0"/>
                                  </p:stCondLst>
                                  <p:childTnLst>
                                    <p:animMotion origin="layout" path="M 0.05898 -0.00047 L 0.12669 -0.00278 " pathEditMode="relative" rAng="0" ptsTypes="AA">
                                      <p:cBhvr>
                                        <p:cTn id="11" dur="800" fill="hold"/>
                                        <p:tgtEl>
                                          <p:spTgt spid="69"/>
                                        </p:tgtEl>
                                        <p:attrNameLst>
                                          <p:attrName>ppt_x</p:attrName>
                                          <p:attrName>ppt_y</p:attrName>
                                        </p:attrNameLst>
                                      </p:cBhvr>
                                      <p:rCtr x="3385" y="-116"/>
                                    </p:animMotion>
                                  </p:childTnLst>
                                </p:cTn>
                              </p:par>
                              <p:par>
                                <p:cTn id="12" presetID="42" presetClass="path" presetSubtype="0" accel="50000" decel="50000" fill="hold" nodeType="withEffect">
                                  <p:stCondLst>
                                    <p:cond delay="0"/>
                                  </p:stCondLst>
                                  <p:childTnLst>
                                    <p:animMotion origin="layout" path="M 0.06875 4.81481E-6 L 0.125 4.81481E-6 " pathEditMode="relative" rAng="0" ptsTypes="AA">
                                      <p:cBhvr>
                                        <p:cTn id="13" dur="800" fill="hold"/>
                                        <p:tgtEl>
                                          <p:spTgt spid="8"/>
                                        </p:tgtEl>
                                        <p:attrNameLst>
                                          <p:attrName>ppt_x</p:attrName>
                                          <p:attrName>ppt_y</p:attrName>
                                        </p:attrNameLst>
                                      </p:cBhvr>
                                      <p:rCtr x="2812" y="0"/>
                                    </p:animMotion>
                                  </p:childTnLst>
                                </p:cTn>
                              </p:par>
                            </p:childTnLst>
                          </p:cTn>
                        </p:par>
                        <p:par>
                          <p:cTn id="14" fill="hold">
                            <p:stCondLst>
                              <p:cond delay="1600"/>
                            </p:stCondLst>
                            <p:childTnLst>
                              <p:par>
                                <p:cTn id="15" presetID="63" presetClass="path" presetSubtype="0" accel="50000" decel="50000" fill="hold" nodeType="afterEffect">
                                  <p:stCondLst>
                                    <p:cond delay="0"/>
                                  </p:stCondLst>
                                  <p:childTnLst>
                                    <p:animMotion origin="layout" path="M 0.12669 -0.00277 L 0.18737 -0.00115 " pathEditMode="relative" rAng="0" ptsTypes="AA">
                                      <p:cBhvr>
                                        <p:cTn id="16" dur="800" fill="hold"/>
                                        <p:tgtEl>
                                          <p:spTgt spid="69"/>
                                        </p:tgtEl>
                                        <p:attrNameLst>
                                          <p:attrName>ppt_x</p:attrName>
                                          <p:attrName>ppt_y</p:attrName>
                                        </p:attrNameLst>
                                      </p:cBhvr>
                                      <p:rCtr x="3034" y="69"/>
                                    </p:animMotion>
                                  </p:childTnLst>
                                </p:cTn>
                              </p:par>
                              <p:par>
                                <p:cTn id="17" presetID="63" presetClass="path" presetSubtype="0" accel="50000" decel="50000" fill="hold" nodeType="withEffect">
                                  <p:stCondLst>
                                    <p:cond delay="0"/>
                                  </p:stCondLst>
                                  <p:childTnLst>
                                    <p:animMotion origin="layout" path="M 0.125 4.81481E-6 L 0.18333 4.81481E-6 " pathEditMode="relative" rAng="0" ptsTypes="AA">
                                      <p:cBhvr>
                                        <p:cTn id="18" dur="800" fill="hold"/>
                                        <p:tgtEl>
                                          <p:spTgt spid="8"/>
                                        </p:tgtEl>
                                        <p:attrNameLst>
                                          <p:attrName>ppt_x</p:attrName>
                                          <p:attrName>ppt_y</p:attrName>
                                        </p:attrNameLst>
                                      </p:cBhvr>
                                      <p:rCtr x="2917" y="0"/>
                                    </p:animMotion>
                                  </p:childTnLst>
                                </p:cTn>
                              </p:par>
                            </p:childTnLst>
                          </p:cTn>
                        </p:par>
                        <p:par>
                          <p:cTn id="19" fill="hold">
                            <p:stCondLst>
                              <p:cond delay="2400"/>
                            </p:stCondLst>
                            <p:childTnLst>
                              <p:par>
                                <p:cTn id="20" presetID="42" presetClass="path" presetSubtype="0" accel="50000" decel="50000" fill="hold" nodeType="afterEffect">
                                  <p:stCondLst>
                                    <p:cond delay="0"/>
                                  </p:stCondLst>
                                  <p:childTnLst>
                                    <p:animMotion origin="layout" path="M 0.18737 -0.00115 L 0.2431 0.00163 " pathEditMode="relative" rAng="0" ptsTypes="AA">
                                      <p:cBhvr>
                                        <p:cTn id="21" dur="800" fill="hold"/>
                                        <p:tgtEl>
                                          <p:spTgt spid="69"/>
                                        </p:tgtEl>
                                        <p:attrNameLst>
                                          <p:attrName>ppt_x</p:attrName>
                                          <p:attrName>ppt_y</p:attrName>
                                        </p:attrNameLst>
                                      </p:cBhvr>
                                      <p:rCtr x="2786" y="139"/>
                                    </p:animMotion>
                                  </p:childTnLst>
                                </p:cTn>
                              </p:par>
                              <p:par>
                                <p:cTn id="22" presetID="63" presetClass="path" presetSubtype="0" accel="50000" decel="50000" fill="hold" nodeType="withEffect">
                                  <p:stCondLst>
                                    <p:cond delay="0"/>
                                  </p:stCondLst>
                                  <p:childTnLst>
                                    <p:animMotion origin="layout" path="M 0.18333 4.81481E-6 L 0.2401 4.81481E-6 " pathEditMode="relative" rAng="0" ptsTypes="AA">
                                      <p:cBhvr>
                                        <p:cTn id="23" dur="800" fill="hold"/>
                                        <p:tgtEl>
                                          <p:spTgt spid="8"/>
                                        </p:tgtEl>
                                        <p:attrNameLst>
                                          <p:attrName>ppt_x</p:attrName>
                                          <p:attrName>ppt_y</p:attrName>
                                        </p:attrNameLst>
                                      </p:cBhvr>
                                      <p:rCtr x="2839" y="0"/>
                                    </p:animMotion>
                                  </p:childTnLst>
                                </p:cTn>
                              </p:par>
                            </p:childTnLst>
                          </p:cTn>
                        </p:par>
                        <p:par>
                          <p:cTn id="24" fill="hold">
                            <p:stCondLst>
                              <p:cond delay="3200"/>
                            </p:stCondLst>
                            <p:childTnLst>
                              <p:par>
                                <p:cTn id="25" presetID="42" presetClass="path" presetSubtype="0" accel="50000" decel="50000" fill="hold" nodeType="afterEffect">
                                  <p:stCondLst>
                                    <p:cond delay="0"/>
                                  </p:stCondLst>
                                  <p:childTnLst>
                                    <p:animMotion origin="layout" path="M 0.2431 0.00163 L 0.29987 0.00163 " pathEditMode="relative" rAng="0" ptsTypes="AA">
                                      <p:cBhvr>
                                        <p:cTn id="26" dur="800" fill="hold"/>
                                        <p:tgtEl>
                                          <p:spTgt spid="69"/>
                                        </p:tgtEl>
                                        <p:attrNameLst>
                                          <p:attrName>ppt_x</p:attrName>
                                          <p:attrName>ppt_y</p:attrName>
                                        </p:attrNameLst>
                                      </p:cBhvr>
                                      <p:rCtr x="2839" y="0"/>
                                    </p:animMotion>
                                  </p:childTnLst>
                                </p:cTn>
                              </p:par>
                              <p:par>
                                <p:cTn id="27" presetID="63" presetClass="path" presetSubtype="0" accel="50000" decel="50000" fill="hold" nodeType="withEffect">
                                  <p:stCondLst>
                                    <p:cond delay="0"/>
                                  </p:stCondLst>
                                  <p:childTnLst>
                                    <p:animMotion origin="layout" path="M 0.2401 4.81481E-6 L 0.30052 4.81481E-6 " pathEditMode="relative" rAng="0" ptsTypes="AA">
                                      <p:cBhvr>
                                        <p:cTn id="28" dur="800" fill="hold"/>
                                        <p:tgtEl>
                                          <p:spTgt spid="8"/>
                                        </p:tgtEl>
                                        <p:attrNameLst>
                                          <p:attrName>ppt_x</p:attrName>
                                          <p:attrName>ppt_y</p:attrName>
                                        </p:attrNameLst>
                                      </p:cBhvr>
                                      <p:rCtr x="3021" y="0"/>
                                    </p:animMotion>
                                  </p:childTnLst>
                                </p:cTn>
                              </p:par>
                            </p:childTnLst>
                          </p:cTn>
                        </p:par>
                        <p:par>
                          <p:cTn id="29" fill="hold">
                            <p:stCondLst>
                              <p:cond delay="4000"/>
                            </p:stCondLst>
                            <p:childTnLst>
                              <p:par>
                                <p:cTn id="30" presetID="1" presetClass="exit" presetSubtype="0" fill="hold" nodeType="after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par>
                          <p:cTn id="34" fill="hold">
                            <p:stCondLst>
                              <p:cond delay="4000"/>
                            </p:stCondLst>
                            <p:childTnLst>
                              <p:par>
                                <p:cTn id="35" presetID="35" presetClass="path" presetSubtype="0" accel="50000" decel="50000" fill="hold" nodeType="afterEffect">
                                  <p:stCondLst>
                                    <p:cond delay="0"/>
                                  </p:stCondLst>
                                  <p:childTnLst>
                                    <p:animMotion origin="layout" path="M -8.33333E-7 -1.11111E-6 L -0.05885 -0.00092 " pathEditMode="relative" rAng="0" ptsTypes="AA">
                                      <p:cBhvr>
                                        <p:cTn id="36" dur="800" fill="hold"/>
                                        <p:tgtEl>
                                          <p:spTgt spid="34"/>
                                        </p:tgtEl>
                                        <p:attrNameLst>
                                          <p:attrName>ppt_x</p:attrName>
                                          <p:attrName>ppt_y</p:attrName>
                                        </p:attrNameLst>
                                      </p:cBhvr>
                                      <p:rCtr x="-2943" y="-46"/>
                                    </p:animMotion>
                                  </p:childTnLst>
                                </p:cTn>
                              </p:par>
                              <p:par>
                                <p:cTn id="37" presetID="35" presetClass="path" presetSubtype="0" fill="hold" nodeType="withEffect">
                                  <p:stCondLst>
                                    <p:cond delay="0"/>
                                  </p:stCondLst>
                                  <p:childTnLst>
                                    <p:animMotion origin="layout" path="M 0.29987 0.00163 L 0.2431 0.0007 " pathEditMode="relative" rAng="0" ptsTypes="AA">
                                      <p:cBhvr>
                                        <p:cTn id="38" dur="800" fill="hold"/>
                                        <p:tgtEl>
                                          <p:spTgt spid="69"/>
                                        </p:tgtEl>
                                        <p:attrNameLst>
                                          <p:attrName>ppt_x</p:attrName>
                                          <p:attrName>ppt_y</p:attrName>
                                        </p:attrNameLst>
                                      </p:cBhvr>
                                      <p:rCtr x="-2839" y="-46"/>
                                    </p:animMotion>
                                  </p:childTnLst>
                                </p:cTn>
                              </p:par>
                              <p:par>
                                <p:cTn id="39" presetID="35" presetClass="path" presetSubtype="0" accel="50000" decel="50000" fill="hold" nodeType="withEffect">
                                  <p:stCondLst>
                                    <p:cond delay="800"/>
                                  </p:stCondLst>
                                  <p:childTnLst>
                                    <p:animMotion origin="layout" path="M -0.06003 -0.00092 L -0.1194 -0.00092 " pathEditMode="relative" rAng="0" ptsTypes="AA">
                                      <p:cBhvr>
                                        <p:cTn id="40" dur="800" fill="hold"/>
                                        <p:tgtEl>
                                          <p:spTgt spid="34"/>
                                        </p:tgtEl>
                                        <p:attrNameLst>
                                          <p:attrName>ppt_x</p:attrName>
                                          <p:attrName>ppt_y</p:attrName>
                                        </p:attrNameLst>
                                      </p:cBhvr>
                                      <p:rCtr x="-2969" y="0"/>
                                    </p:animMotion>
                                  </p:childTnLst>
                                </p:cTn>
                              </p:par>
                              <p:par>
                                <p:cTn id="41" presetID="35" presetClass="path" presetSubtype="0" accel="50000" decel="50000" fill="hold" nodeType="withEffect">
                                  <p:stCondLst>
                                    <p:cond delay="800"/>
                                  </p:stCondLst>
                                  <p:childTnLst>
                                    <p:animMotion origin="layout" path="M 0.2431 0.00162 L 0.18893 -0.00116 " pathEditMode="relative" rAng="0" ptsTypes="AA">
                                      <p:cBhvr>
                                        <p:cTn id="42" dur="800" fill="hold"/>
                                        <p:tgtEl>
                                          <p:spTgt spid="69"/>
                                        </p:tgtEl>
                                        <p:attrNameLst>
                                          <p:attrName>ppt_x</p:attrName>
                                          <p:attrName>ppt_y</p:attrName>
                                        </p:attrNameLst>
                                      </p:cBhvr>
                                      <p:rCtr x="-2708" y="-139"/>
                                    </p:animMotion>
                                  </p:childTnLst>
                                </p:cTn>
                              </p:par>
                              <p:par>
                                <p:cTn id="43" presetID="35" presetClass="path" presetSubtype="0" accel="50000" decel="50000" fill="hold" nodeType="withEffect">
                                  <p:stCondLst>
                                    <p:cond delay="1600"/>
                                  </p:stCondLst>
                                  <p:childTnLst>
                                    <p:animMotion origin="layout" path="M -0.11836 -0.00092 L -0.17878 -0.00278 " pathEditMode="relative" rAng="0" ptsTypes="AA">
                                      <p:cBhvr>
                                        <p:cTn id="44" dur="800" fill="hold"/>
                                        <p:tgtEl>
                                          <p:spTgt spid="34"/>
                                        </p:tgtEl>
                                        <p:attrNameLst>
                                          <p:attrName>ppt_x</p:attrName>
                                          <p:attrName>ppt_y</p:attrName>
                                        </p:attrNameLst>
                                      </p:cBhvr>
                                      <p:rCtr x="-3021" y="-93"/>
                                    </p:animMotion>
                                  </p:childTnLst>
                                </p:cTn>
                              </p:par>
                              <p:par>
                                <p:cTn id="45" presetID="35" presetClass="path" presetSubtype="0" accel="50000" decel="50000" fill="hold" nodeType="withEffect">
                                  <p:stCondLst>
                                    <p:cond delay="1600"/>
                                  </p:stCondLst>
                                  <p:childTnLst>
                                    <p:animMotion origin="layout" path="M 0.18737 -0.00115 L 0.12956 -0.00115 " pathEditMode="relative" rAng="0" ptsTypes="AA">
                                      <p:cBhvr>
                                        <p:cTn id="46" dur="800" fill="hold"/>
                                        <p:tgtEl>
                                          <p:spTgt spid="69"/>
                                        </p:tgtEl>
                                        <p:attrNameLst>
                                          <p:attrName>ppt_x</p:attrName>
                                          <p:attrName>ppt_y</p:attrName>
                                        </p:attrNameLst>
                                      </p:cBhvr>
                                      <p:rCtr x="-2891" y="0"/>
                                    </p:animMotion>
                                  </p:childTnLst>
                                </p:cTn>
                              </p:par>
                              <p:par>
                                <p:cTn id="47" presetID="35" presetClass="path" presetSubtype="0" accel="50000" decel="50000" fill="hold" nodeType="withEffect">
                                  <p:stCondLst>
                                    <p:cond delay="2400"/>
                                  </p:stCondLst>
                                  <p:childTnLst>
                                    <p:animMotion origin="layout" path="M -0.17461 -0.00092 L -0.23815 -0.00185 " pathEditMode="relative" rAng="0" ptsTypes="AA">
                                      <p:cBhvr>
                                        <p:cTn id="48" dur="800" fill="hold"/>
                                        <p:tgtEl>
                                          <p:spTgt spid="34"/>
                                        </p:tgtEl>
                                        <p:attrNameLst>
                                          <p:attrName>ppt_x</p:attrName>
                                          <p:attrName>ppt_y</p:attrName>
                                        </p:attrNameLst>
                                      </p:cBhvr>
                                      <p:rCtr x="-3177" y="-46"/>
                                    </p:animMotion>
                                  </p:childTnLst>
                                </p:cTn>
                              </p:par>
                              <p:par>
                                <p:cTn id="49" presetID="42" presetClass="path" presetSubtype="0" accel="50000" decel="50000" fill="hold" nodeType="withEffect">
                                  <p:stCondLst>
                                    <p:cond delay="2400"/>
                                  </p:stCondLst>
                                  <p:childTnLst>
                                    <p:animMotion origin="layout" path="M 0.12669 -0.00277 L 0.0569 -0.00185 " pathEditMode="relative" rAng="0" ptsTypes="AA">
                                      <p:cBhvr>
                                        <p:cTn id="50" dur="800" fill="hold"/>
                                        <p:tgtEl>
                                          <p:spTgt spid="69"/>
                                        </p:tgtEl>
                                        <p:attrNameLst>
                                          <p:attrName>ppt_x</p:attrName>
                                          <p:attrName>ppt_y</p:attrName>
                                        </p:attrNameLst>
                                      </p:cBhvr>
                                      <p:rCtr x="-3490" y="46"/>
                                    </p:animMotion>
                                  </p:childTnLst>
                                </p:cTn>
                              </p:par>
                            </p:childTnLst>
                          </p:cTn>
                        </p:par>
                        <p:par>
                          <p:cTn id="51" fill="hold">
                            <p:stCondLst>
                              <p:cond delay="7200"/>
                            </p:stCondLst>
                            <p:childTnLst>
                              <p:par>
                                <p:cTn id="52" presetID="42" presetClass="path" presetSubtype="0" accel="50000" decel="50000" fill="hold" nodeType="afterEffect">
                                  <p:stCondLst>
                                    <p:cond delay="0"/>
                                  </p:stCondLst>
                                  <p:childTnLst>
                                    <p:animMotion origin="layout" path="M 0.05899 -0.00046 L 0.00065 -0.00138 " pathEditMode="relative" rAng="0" ptsTypes="AA">
                                      <p:cBhvr>
                                        <p:cTn id="53" dur="800" fill="hold"/>
                                        <p:tgtEl>
                                          <p:spTgt spid="69"/>
                                        </p:tgtEl>
                                        <p:attrNameLst>
                                          <p:attrName>ppt_x</p:attrName>
                                          <p:attrName>ppt_y</p:attrName>
                                        </p:attrNameLst>
                                      </p:cBhvr>
                                      <p:rCtr x="-2917" y="-46"/>
                                    </p:animMotion>
                                  </p:childTnLst>
                                </p:cTn>
                              </p:par>
                              <p:par>
                                <p:cTn id="54" presetID="42" presetClass="path" presetSubtype="0" accel="50000" decel="50000" fill="hold" nodeType="withEffect">
                                  <p:stCondLst>
                                    <p:cond delay="0"/>
                                  </p:stCondLst>
                                  <p:childTnLst>
                                    <p:animMotion origin="layout" path="M -0.23815 -0.00185 L -0.30118 -0.0037 " pathEditMode="relative" rAng="0" ptsTypes="AA">
                                      <p:cBhvr>
                                        <p:cTn id="55" dur="800" fill="hold"/>
                                        <p:tgtEl>
                                          <p:spTgt spid="34"/>
                                        </p:tgtEl>
                                        <p:attrNameLst>
                                          <p:attrName>ppt_x</p:attrName>
                                          <p:attrName>ppt_y</p:attrName>
                                        </p:attrNameLst>
                                      </p:cBhvr>
                                      <p:rCtr x="-315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819" y="873736"/>
            <a:ext cx="4435475" cy="5219700"/>
          </a:xfrm>
          <a:prstGeom prst="rect">
            <a:avLst/>
          </a:prstGeom>
          <a:solidFill>
            <a:schemeClr val="bg1"/>
          </a:solidFill>
          <a:ln w="38100">
            <a:solidFill>
              <a:schemeClr val="tx1"/>
            </a:solidFill>
          </a:ln>
          <a:effectLst/>
        </p:spPr>
      </p:pic>
      <p:sp>
        <p:nvSpPr>
          <p:cNvPr id="2" name="Title 1"/>
          <p:cNvSpPr>
            <a:spLocks noGrp="1"/>
          </p:cNvSpPr>
          <p:nvPr>
            <p:ph type="title"/>
          </p:nvPr>
        </p:nvSpPr>
        <p:spPr>
          <a:xfrm>
            <a:off x="1318661" y="10666"/>
            <a:ext cx="10289406" cy="804672"/>
          </a:xfrm>
        </p:spPr>
        <p:txBody>
          <a:bodyPr>
            <a:noAutofit/>
          </a:bodyPr>
          <a:lstStyle/>
          <a:p>
            <a:r>
              <a:rPr lang="en-US" b="1" i="1" dirty="0" smtClean="0"/>
              <a:t>DRIVING TEST – PRELIMINARY RESULTS</a:t>
            </a:r>
            <a:endParaRPr lang="en-US" b="1" i="1" dirty="0"/>
          </a:p>
        </p:txBody>
      </p:sp>
      <p:sp>
        <p:nvSpPr>
          <p:cNvPr id="3" name="Content Placeholder 2"/>
          <p:cNvSpPr>
            <a:spLocks noGrp="1"/>
          </p:cNvSpPr>
          <p:nvPr>
            <p:ph idx="1"/>
          </p:nvPr>
        </p:nvSpPr>
        <p:spPr>
          <a:xfrm>
            <a:off x="1118552" y="954388"/>
            <a:ext cx="6167772" cy="4806333"/>
          </a:xfrm>
        </p:spPr>
        <p:txBody>
          <a:bodyPr>
            <a:normAutofit fontScale="92500" lnSpcReduction="10000"/>
          </a:bodyPr>
          <a:lstStyle/>
          <a:p>
            <a:r>
              <a:rPr lang="en-US" b="1" u="sng" dirty="0" smtClean="0"/>
              <a:t>Preliminary testing has demonstrated basic functionality with driving forward</a:t>
            </a:r>
          </a:p>
          <a:p>
            <a:pPr lvl="1"/>
            <a:r>
              <a:rPr lang="en-US" dirty="0" smtClean="0"/>
              <a:t>CR can be commanded to drive a distance</a:t>
            </a:r>
          </a:p>
          <a:p>
            <a:r>
              <a:rPr lang="en-US" b="1" u="sng" dirty="0" smtClean="0"/>
              <a:t>Current status:</a:t>
            </a:r>
          </a:p>
          <a:p>
            <a:pPr lvl="1"/>
            <a:r>
              <a:rPr lang="en-US" dirty="0" smtClean="0"/>
              <a:t>Encoder pulses are not being counted accurately</a:t>
            </a:r>
          </a:p>
          <a:p>
            <a:pPr lvl="1"/>
            <a:r>
              <a:rPr lang="en-US" dirty="0" smtClean="0"/>
              <a:t>Average error per meter driven is too high to meet requirement</a:t>
            </a:r>
          </a:p>
          <a:p>
            <a:r>
              <a:rPr lang="en-US" b="1" u="sng" dirty="0" smtClean="0"/>
              <a:t>Future work:</a:t>
            </a:r>
            <a:endParaRPr lang="en-US" dirty="0" smtClean="0"/>
          </a:p>
          <a:p>
            <a:pPr lvl="1"/>
            <a:r>
              <a:rPr lang="en-US" dirty="0" smtClean="0"/>
              <a:t>Start removing possible sources of error:</a:t>
            </a:r>
          </a:p>
          <a:p>
            <a:pPr lvl="2"/>
            <a:r>
              <a:rPr lang="en-US" dirty="0" smtClean="0"/>
              <a:t>Wheel slip from testing on a slick surface</a:t>
            </a:r>
          </a:p>
          <a:p>
            <a:pPr lvl="2"/>
            <a:r>
              <a:rPr lang="en-US" dirty="0" smtClean="0"/>
              <a:t>Gear ratio of motors may be different from what is advertised</a:t>
            </a:r>
          </a:p>
          <a:p>
            <a:pPr lvl="2"/>
            <a:r>
              <a:rPr lang="en-US" dirty="0" smtClean="0"/>
              <a:t>The CR overshoots its target because of its momentum</a:t>
            </a:r>
          </a:p>
          <a:p>
            <a:pPr lvl="1"/>
            <a:r>
              <a:rPr lang="en-US" dirty="0" smtClean="0"/>
              <a:t>Perform additional testing with driving backwards and turning</a:t>
            </a:r>
          </a:p>
        </p:txBody>
      </p:sp>
      <p:sp>
        <p:nvSpPr>
          <p:cNvPr id="4" name="Slide Number Placeholder 3"/>
          <p:cNvSpPr>
            <a:spLocks noGrp="1"/>
          </p:cNvSpPr>
          <p:nvPr>
            <p:ph type="sldNum" sz="quarter" idx="12"/>
          </p:nvPr>
        </p:nvSpPr>
        <p:spPr/>
        <p:txBody>
          <a:bodyPr/>
          <a:lstStyle/>
          <a:p>
            <a:fld id="{330EA680-D336-4FF7-8B7A-9848BB0A1C32}" type="slidenum">
              <a:rPr lang="en-US" smtClean="0"/>
              <a:pPr/>
              <a:t>19</a:t>
            </a:fld>
            <a:endParaRPr lang="en-US" dirty="0"/>
          </a:p>
        </p:txBody>
      </p:sp>
      <p:graphicFrame>
        <p:nvGraphicFramePr>
          <p:cNvPr id="9" name="Diagram 8"/>
          <p:cNvGraphicFramePr/>
          <p:nvPr>
            <p:extLst>
              <p:ext uri="{D42A27DB-BD31-4B8C-83A1-F6EECF244321}">
                <p14:modId xmlns:p14="http://schemas.microsoft.com/office/powerpoint/2010/main" val="907932685"/>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p:cNvCxnSpPr>
            <a:stCxn id="8" idx="2"/>
          </p:cNvCxnSpPr>
          <p:nvPr/>
        </p:nvCxnSpPr>
        <p:spPr>
          <a:xfrm flipH="1">
            <a:off x="9057939" y="2653375"/>
            <a:ext cx="610617" cy="1316197"/>
          </a:xfrm>
          <a:prstGeom prst="straightConnector1">
            <a:avLst/>
          </a:prstGeom>
          <a:ln w="57150" cmpd="sng">
            <a:solidFill>
              <a:srgbClr val="0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162202" y="1914711"/>
            <a:ext cx="3012708" cy="738664"/>
          </a:xfrm>
          <a:prstGeom prst="rect">
            <a:avLst/>
          </a:prstGeom>
          <a:solidFill>
            <a:srgbClr val="FFFFFF"/>
          </a:solidFill>
          <a:ln w="38100">
            <a:solidFill>
              <a:srgbClr val="000000"/>
            </a:solidFill>
          </a:ln>
        </p:spPr>
        <p:txBody>
          <a:bodyPr wrap="square" rtlCol="0">
            <a:spAutoFit/>
          </a:bodyPr>
          <a:lstStyle/>
          <a:p>
            <a:r>
              <a:rPr lang="en-US" sz="1400" b="1" dirty="0" smtClean="0">
                <a:latin typeface="Arial"/>
                <a:cs typeface="Arial"/>
              </a:rPr>
              <a:t>See large positive bias between how far the CR thinks it has travelled and how far it really has</a:t>
            </a:r>
            <a:endParaRPr lang="en-US" sz="1400" b="1" dirty="0">
              <a:latin typeface="Arial"/>
              <a:cs typeface="Arial"/>
            </a:endParaRPr>
          </a:p>
        </p:txBody>
      </p:sp>
      <p:sp>
        <p:nvSpPr>
          <p:cNvPr id="13" name="TextBox 12"/>
          <p:cNvSpPr txBox="1"/>
          <p:nvPr/>
        </p:nvSpPr>
        <p:spPr>
          <a:xfrm>
            <a:off x="9794316" y="3383361"/>
            <a:ext cx="2343894" cy="523220"/>
          </a:xfrm>
          <a:prstGeom prst="rect">
            <a:avLst/>
          </a:prstGeom>
          <a:solidFill>
            <a:srgbClr val="FFFFFF"/>
          </a:solidFill>
          <a:ln w="38100">
            <a:solidFill>
              <a:srgbClr val="000000"/>
            </a:solidFill>
          </a:ln>
        </p:spPr>
        <p:txBody>
          <a:bodyPr wrap="square" rtlCol="0">
            <a:spAutoFit/>
          </a:bodyPr>
          <a:lstStyle/>
          <a:p>
            <a:r>
              <a:rPr lang="en-US" sz="1400" b="1" dirty="0" smtClean="0">
                <a:latin typeface="Arial"/>
                <a:cs typeface="Arial"/>
              </a:rPr>
              <a:t>Magnitude of bias is not consistent between trials</a:t>
            </a:r>
            <a:endParaRPr lang="en-US" sz="1400" b="1" dirty="0">
              <a:latin typeface="Arial"/>
              <a:cs typeface="Arial"/>
            </a:endParaRPr>
          </a:p>
        </p:txBody>
      </p:sp>
      <p:cxnSp>
        <p:nvCxnSpPr>
          <p:cNvPr id="15" name="Straight Arrow Connector 14"/>
          <p:cNvCxnSpPr>
            <a:stCxn id="13" idx="2"/>
          </p:cNvCxnSpPr>
          <p:nvPr/>
        </p:nvCxnSpPr>
        <p:spPr>
          <a:xfrm>
            <a:off x="10966263" y="3906581"/>
            <a:ext cx="0" cy="988148"/>
          </a:xfrm>
          <a:prstGeom prst="straightConnector1">
            <a:avLst/>
          </a:prstGeom>
          <a:ln w="57150" cmpd="sng">
            <a:solidFill>
              <a:srgbClr val="0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3" idx="0"/>
          </p:cNvCxnSpPr>
          <p:nvPr/>
        </p:nvCxnSpPr>
        <p:spPr>
          <a:xfrm flipV="1">
            <a:off x="10966263" y="2743200"/>
            <a:ext cx="0" cy="640161"/>
          </a:xfrm>
          <a:prstGeom prst="straightConnector1">
            <a:avLst/>
          </a:prstGeom>
          <a:ln w="57150" cmpd="sng">
            <a:solidFill>
              <a:srgbClr val="0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 name="Multiply 18"/>
          <p:cNvSpPr/>
          <p:nvPr/>
        </p:nvSpPr>
        <p:spPr>
          <a:xfrm>
            <a:off x="1713598" y="4342177"/>
            <a:ext cx="5088367" cy="731520"/>
          </a:xfrm>
          <a:prstGeom prst="mathMultiply">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4404" y="4342177"/>
            <a:ext cx="1628513" cy="523220"/>
          </a:xfrm>
          <a:prstGeom prst="rect">
            <a:avLst/>
          </a:prstGeom>
          <a:solidFill>
            <a:srgbClr val="FFFFFF"/>
          </a:solidFill>
          <a:ln w="38100">
            <a:solidFill>
              <a:srgbClr val="000000"/>
            </a:solidFill>
          </a:ln>
        </p:spPr>
        <p:txBody>
          <a:bodyPr wrap="square" rtlCol="0">
            <a:spAutoFit/>
          </a:bodyPr>
          <a:lstStyle/>
          <a:p>
            <a:r>
              <a:rPr lang="en-US" sz="1400" b="1" dirty="0" smtClean="0">
                <a:latin typeface="Arial"/>
                <a:cs typeface="Arial"/>
              </a:rPr>
              <a:t>Would result in a negative bias</a:t>
            </a:r>
            <a:endParaRPr lang="en-US" sz="1400" b="1" dirty="0">
              <a:latin typeface="Arial"/>
              <a:cs typeface="Arial"/>
            </a:endParaRPr>
          </a:p>
        </p:txBody>
      </p:sp>
    </p:spTree>
    <p:extLst>
      <p:ext uri="{BB962C8B-B14F-4D97-AF65-F5344CB8AC3E}">
        <p14:creationId xmlns:p14="http://schemas.microsoft.com/office/powerpoint/2010/main" val="4653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9"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PROJECT STATEMENT </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2</a:t>
            </a:fld>
            <a:endParaRPr lang="en-US" dirty="0">
              <a:solidFill>
                <a:prstClr val="black"/>
              </a:solidFill>
            </a:endParaRPr>
          </a:p>
        </p:txBody>
      </p:sp>
      <p:graphicFrame>
        <p:nvGraphicFramePr>
          <p:cNvPr id="8" name="Diagram 7"/>
          <p:cNvGraphicFramePr/>
          <p:nvPr>
            <p:extLst>
              <p:ext uri="{D42A27DB-BD31-4B8C-83A1-F6EECF244321}">
                <p14:modId xmlns:p14="http://schemas.microsoft.com/office/powerpoint/2010/main" val="1381204979"/>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1290788" y="919551"/>
            <a:ext cx="10018713" cy="1747449"/>
          </a:xfrm>
          <a:prstGeom prst="rect">
            <a:avLst/>
          </a:prstGeom>
        </p:spPr>
        <p:txBody>
          <a:bodyPr vert="horz" lIns="91440" tIns="45720" rIns="91440" bIns="45720" rtlCol="0" anchor="t" anchorCtr="0">
            <a:normAutofit fontScale="92500" lnSpcReduction="20000"/>
          </a:bodyPr>
          <a:lstStyle>
            <a:lvl1pPr marL="285750" indent="-285750" algn="l" defTabSz="457200" rtl="0" eaLnBrk="1" latinLnBrk="0" hangingPunct="1">
              <a:spcBef>
                <a:spcPts val="0"/>
              </a:spcBef>
              <a:spcAft>
                <a:spcPts val="0"/>
              </a:spcAft>
              <a:buClr>
                <a:schemeClr val="accent1">
                  <a:lumMod val="75000"/>
                </a:schemeClr>
              </a:buClr>
              <a:buSzPct val="145000"/>
              <a:buFont typeface="Arial"/>
              <a:buChar char="•"/>
              <a:defRPr sz="2400" kern="1200" cap="none">
                <a:solidFill>
                  <a:schemeClr val="tx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0"/>
              </a:spcAft>
              <a:buClr>
                <a:schemeClr val="accent1">
                  <a:lumMod val="75000"/>
                </a:schemeClr>
              </a:buClr>
              <a:buSzPct val="145000"/>
              <a:buFont typeface="Arial"/>
              <a:buChar char="•"/>
              <a:defRPr sz="2000" kern="1200" cap="none">
                <a:solidFill>
                  <a:schemeClr val="tx1"/>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ts val="0"/>
              </a:spcBef>
              <a:spcAft>
                <a:spcPts val="0"/>
              </a:spcAft>
              <a:buClr>
                <a:schemeClr val="accent1">
                  <a:lumMod val="75000"/>
                </a:schemeClr>
              </a:buClr>
              <a:buSzPct val="145000"/>
              <a:buFont typeface="Arial"/>
              <a:buChar char="•"/>
              <a:defRPr sz="1800" kern="1200" cap="none">
                <a:solidFill>
                  <a:schemeClr val="tx1"/>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ts val="0"/>
              </a:spcBef>
              <a:spcAft>
                <a:spcPts val="0"/>
              </a:spcAft>
              <a:buClr>
                <a:schemeClr val="accent1">
                  <a:lumMod val="75000"/>
                </a:schemeClr>
              </a:buClr>
              <a:buSzPct val="145000"/>
              <a:buFont typeface="Arial"/>
              <a:buChar char="•"/>
              <a:defRPr sz="1600" kern="1200" cap="none">
                <a:solidFill>
                  <a:schemeClr val="tx1"/>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ts val="0"/>
              </a:spcBef>
              <a:spcAft>
                <a:spcPts val="0"/>
              </a:spcAft>
              <a:buClr>
                <a:schemeClr val="accent1">
                  <a:lumMod val="75000"/>
                </a:schemeClr>
              </a:buClr>
              <a:buSzPct val="145000"/>
              <a:buFont typeface="Arial"/>
              <a:buChar char="•"/>
              <a:defRPr sz="1400" kern="1200" cap="none">
                <a:solidFill>
                  <a:schemeClr val="tx1"/>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ct val="120000"/>
              </a:lnSpc>
              <a:spcAft>
                <a:spcPts val="300"/>
              </a:spcAft>
              <a:buClr>
                <a:srgbClr val="BC1C1C">
                  <a:lumMod val="75000"/>
                </a:srgbClr>
              </a:buClr>
            </a:pPr>
            <a:r>
              <a:rPr lang="en-US" sz="2800" dirty="0" smtClean="0">
                <a:solidFill>
                  <a:prstClr val="black"/>
                </a:solidFill>
                <a:latin typeface="Times New Roman"/>
                <a:cs typeface="Times New Roman"/>
              </a:rPr>
              <a:t>This project encompasses designing, building and verifying a </a:t>
            </a:r>
            <a:r>
              <a:rPr lang="en-US" sz="2800" b="1" dirty="0" smtClean="0">
                <a:solidFill>
                  <a:prstClr val="black"/>
                </a:solidFill>
                <a:latin typeface="Times New Roman"/>
                <a:cs typeface="Times New Roman"/>
              </a:rPr>
              <a:t>rappelling child rover (CR)</a:t>
            </a:r>
            <a:r>
              <a:rPr lang="en-US" sz="2800" dirty="0" smtClean="0">
                <a:solidFill>
                  <a:prstClr val="black"/>
                </a:solidFill>
                <a:latin typeface="Times New Roman"/>
                <a:cs typeface="Times New Roman"/>
              </a:rPr>
              <a:t>. The CR adds the capability of rappelling to the JPL legacy rover projects and will integrate with the TREADS Mother Rover (MR).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619624" y="2471052"/>
            <a:ext cx="3157537" cy="542925"/>
          </a:xfrm>
          <a:prstGeom prst="round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a:cs typeface="Times New Roman"/>
              </a:rPr>
              <a:t>RACER Mission</a:t>
            </a:r>
            <a:endParaRPr lang="en-US" sz="3200" b="1" dirty="0">
              <a:solidFill>
                <a:schemeClr val="tx1"/>
              </a:solidFill>
              <a:latin typeface="Times New Roman"/>
              <a:cs typeface="Times New Roman"/>
            </a:endParaRPr>
          </a:p>
        </p:txBody>
      </p:sp>
      <p:sp>
        <p:nvSpPr>
          <p:cNvPr id="9" name="Rounded Rectangle 8"/>
          <p:cNvSpPr/>
          <p:nvPr/>
        </p:nvSpPr>
        <p:spPr>
          <a:xfrm>
            <a:off x="914399" y="3566427"/>
            <a:ext cx="2333625" cy="447675"/>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a:cs typeface="Times New Roman"/>
              </a:rPr>
              <a:t>Rappelling</a:t>
            </a:r>
            <a:endParaRPr lang="en-US" sz="3200" dirty="0">
              <a:solidFill>
                <a:schemeClr val="tx1"/>
              </a:solidFill>
              <a:latin typeface="Times New Roman"/>
              <a:cs typeface="Times New Roman"/>
            </a:endParaRPr>
          </a:p>
        </p:txBody>
      </p:sp>
      <p:sp>
        <p:nvSpPr>
          <p:cNvPr id="10" name="Rounded Rectangle 9"/>
          <p:cNvSpPr/>
          <p:nvPr/>
        </p:nvSpPr>
        <p:spPr>
          <a:xfrm>
            <a:off x="9305925" y="3566427"/>
            <a:ext cx="2333625" cy="447675"/>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a:cs typeface="Times New Roman"/>
              </a:rPr>
              <a:t>Returning</a:t>
            </a:r>
            <a:endParaRPr lang="en-US" sz="3200" dirty="0">
              <a:solidFill>
                <a:schemeClr val="tx1"/>
              </a:solidFill>
              <a:latin typeface="Times New Roman"/>
              <a:cs typeface="Times New Roman"/>
            </a:endParaRPr>
          </a:p>
        </p:txBody>
      </p:sp>
      <p:sp>
        <p:nvSpPr>
          <p:cNvPr id="11" name="Rounded Rectangle 10"/>
          <p:cNvSpPr/>
          <p:nvPr/>
        </p:nvSpPr>
        <p:spPr>
          <a:xfrm>
            <a:off x="6429374" y="3566427"/>
            <a:ext cx="2486025" cy="447675"/>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a:cs typeface="Times New Roman"/>
              </a:rPr>
              <a:t>Positioning</a:t>
            </a:r>
            <a:endParaRPr lang="en-US" sz="3200" dirty="0">
              <a:solidFill>
                <a:schemeClr val="tx1"/>
              </a:solidFill>
              <a:latin typeface="Times New Roman"/>
              <a:cs typeface="Times New Roman"/>
            </a:endParaRPr>
          </a:p>
        </p:txBody>
      </p:sp>
      <p:sp>
        <p:nvSpPr>
          <p:cNvPr id="12" name="Rounded Rectangle 11"/>
          <p:cNvSpPr/>
          <p:nvPr/>
        </p:nvSpPr>
        <p:spPr>
          <a:xfrm>
            <a:off x="3686175" y="3566427"/>
            <a:ext cx="2333625" cy="447675"/>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a:cs typeface="Times New Roman"/>
              </a:rPr>
              <a:t>Exploring</a:t>
            </a:r>
            <a:endParaRPr lang="en-US" sz="3200" dirty="0">
              <a:solidFill>
                <a:schemeClr val="tx1"/>
              </a:solidFill>
              <a:latin typeface="Times New Roman"/>
              <a:cs typeface="Times New Roman"/>
            </a:endParaRPr>
          </a:p>
        </p:txBody>
      </p:sp>
      <p:sp>
        <p:nvSpPr>
          <p:cNvPr id="7" name="TextBox 6"/>
          <p:cNvSpPr txBox="1"/>
          <p:nvPr/>
        </p:nvSpPr>
        <p:spPr>
          <a:xfrm>
            <a:off x="914399" y="4033152"/>
            <a:ext cx="2333625"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a:cs typeface="Times New Roman"/>
              </a:rPr>
              <a:t>90°</a:t>
            </a:r>
            <a:r>
              <a:rPr lang="en-US" dirty="0" smtClean="0">
                <a:latin typeface="Times New Roman"/>
                <a:cs typeface="Times New Roman"/>
              </a:rPr>
              <a:t> Surface</a:t>
            </a:r>
          </a:p>
          <a:p>
            <a:pPr marL="285750" indent="-285750">
              <a:buFont typeface="Arial" panose="020B0604020202020204" pitchFamily="34" charset="0"/>
              <a:buChar char="•"/>
            </a:pPr>
            <a:r>
              <a:rPr lang="en-US" dirty="0" smtClean="0">
                <a:latin typeface="Times New Roman"/>
                <a:cs typeface="Times New Roman"/>
              </a:rPr>
              <a:t>To a maximum depth of </a:t>
            </a:r>
            <a:r>
              <a:rPr lang="en-US" b="1" dirty="0" smtClean="0">
                <a:latin typeface="Times New Roman"/>
                <a:cs typeface="Times New Roman"/>
              </a:rPr>
              <a:t>5m</a:t>
            </a:r>
            <a:endParaRPr lang="en-US" dirty="0">
              <a:latin typeface="Times New Roman"/>
              <a:cs typeface="Times New Roman"/>
            </a:endParaRPr>
          </a:p>
        </p:txBody>
      </p:sp>
      <p:sp>
        <p:nvSpPr>
          <p:cNvPr id="13" name="TextBox 12"/>
          <p:cNvSpPr txBox="1"/>
          <p:nvPr/>
        </p:nvSpPr>
        <p:spPr>
          <a:xfrm>
            <a:off x="3608619" y="4042677"/>
            <a:ext cx="2822158"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a:cs typeface="Times New Roman"/>
              </a:rPr>
              <a:t>Maximum distance of </a:t>
            </a:r>
            <a:r>
              <a:rPr lang="en-US" b="1" dirty="0" smtClean="0">
                <a:latin typeface="Times New Roman"/>
                <a:cs typeface="Times New Roman"/>
              </a:rPr>
              <a:t>5m</a:t>
            </a:r>
            <a:r>
              <a:rPr lang="en-US" dirty="0" smtClean="0">
                <a:latin typeface="Times New Roman"/>
                <a:cs typeface="Times New Roman"/>
              </a:rPr>
              <a:t> out</a:t>
            </a:r>
          </a:p>
          <a:p>
            <a:pPr marL="285750" indent="-285750">
              <a:buFont typeface="Arial" panose="020B0604020202020204" pitchFamily="34" charset="0"/>
              <a:buChar char="•"/>
            </a:pPr>
            <a:r>
              <a:rPr lang="en-US" dirty="0" smtClean="0">
                <a:latin typeface="Times New Roman"/>
                <a:cs typeface="Times New Roman"/>
              </a:rPr>
              <a:t>Ground Station (GS) </a:t>
            </a:r>
            <a:r>
              <a:rPr lang="en-US" b="1" dirty="0" smtClean="0">
                <a:latin typeface="Times New Roman"/>
                <a:cs typeface="Times New Roman"/>
              </a:rPr>
              <a:t>controls motion</a:t>
            </a:r>
            <a:r>
              <a:rPr lang="en-US" dirty="0" smtClean="0">
                <a:latin typeface="Times New Roman"/>
                <a:cs typeface="Times New Roman"/>
              </a:rPr>
              <a:t> and </a:t>
            </a:r>
            <a:r>
              <a:rPr lang="en-US" b="1" dirty="0" smtClean="0">
                <a:latin typeface="Times New Roman"/>
                <a:cs typeface="Times New Roman"/>
              </a:rPr>
              <a:t>imaging</a:t>
            </a:r>
          </a:p>
          <a:p>
            <a:pPr marL="285750" indent="-285750">
              <a:buFont typeface="Arial" panose="020B0604020202020204" pitchFamily="34" charset="0"/>
              <a:buChar char="•"/>
            </a:pPr>
            <a:r>
              <a:rPr lang="en-US" b="1" dirty="0" smtClean="0">
                <a:latin typeface="Times New Roman"/>
                <a:cs typeface="Times New Roman"/>
              </a:rPr>
              <a:t>Scattered</a:t>
            </a:r>
            <a:r>
              <a:rPr lang="en-US" dirty="0" smtClean="0">
                <a:latin typeface="Times New Roman"/>
                <a:cs typeface="Times New Roman"/>
              </a:rPr>
              <a:t> rocks </a:t>
            </a:r>
            <a:r>
              <a:rPr lang="en-US" b="1" dirty="0" smtClean="0">
                <a:latin typeface="Times New Roman"/>
                <a:cs typeface="Times New Roman"/>
              </a:rPr>
              <a:t>no larger </a:t>
            </a:r>
            <a:r>
              <a:rPr lang="en-US" dirty="0" smtClean="0">
                <a:latin typeface="Times New Roman"/>
                <a:cs typeface="Times New Roman"/>
              </a:rPr>
              <a:t>than </a:t>
            </a:r>
            <a:r>
              <a:rPr lang="en-US" b="1" dirty="0" smtClean="0">
                <a:latin typeface="Times New Roman"/>
                <a:cs typeface="Times New Roman"/>
              </a:rPr>
              <a:t>3cm diameter</a:t>
            </a:r>
          </a:p>
          <a:p>
            <a:pPr marL="285750" indent="-285750">
              <a:buFont typeface="Arial" panose="020B0604020202020204" pitchFamily="34" charset="0"/>
              <a:buChar char="•"/>
            </a:pPr>
            <a:endParaRPr lang="en-US" dirty="0">
              <a:latin typeface="Times New Roman"/>
              <a:cs typeface="Times New Roman"/>
            </a:endParaRPr>
          </a:p>
        </p:txBody>
      </p:sp>
      <p:sp>
        <p:nvSpPr>
          <p:cNvPr id="16" name="TextBox 15"/>
          <p:cNvSpPr txBox="1"/>
          <p:nvPr/>
        </p:nvSpPr>
        <p:spPr>
          <a:xfrm>
            <a:off x="6419847" y="4023627"/>
            <a:ext cx="2886077"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a:cs typeface="Times New Roman"/>
              </a:rPr>
              <a:t>Depth within +\-</a:t>
            </a:r>
            <a:r>
              <a:rPr lang="en-US" b="1" dirty="0" smtClean="0">
                <a:latin typeface="Times New Roman"/>
                <a:cs typeface="Times New Roman"/>
              </a:rPr>
              <a:t>10cm</a:t>
            </a:r>
          </a:p>
          <a:p>
            <a:pPr marL="285750" indent="-285750">
              <a:buFont typeface="Arial" panose="020B0604020202020204" pitchFamily="34" charset="0"/>
              <a:buChar char="•"/>
            </a:pPr>
            <a:r>
              <a:rPr lang="en-US" dirty="0" smtClean="0">
                <a:latin typeface="Times New Roman"/>
                <a:cs typeface="Times New Roman"/>
              </a:rPr>
              <a:t>Horizontal distance traveled within +\-1</a:t>
            </a:r>
            <a:r>
              <a:rPr lang="en-US" b="1" dirty="0" smtClean="0">
                <a:latin typeface="Times New Roman"/>
                <a:cs typeface="Times New Roman"/>
              </a:rPr>
              <a:t>0cm</a:t>
            </a:r>
            <a:endParaRPr lang="en-US" b="1" dirty="0">
              <a:latin typeface="Times New Roman"/>
              <a:cs typeface="Times New Roman"/>
            </a:endParaRPr>
          </a:p>
        </p:txBody>
      </p:sp>
      <p:sp>
        <p:nvSpPr>
          <p:cNvPr id="17" name="TextBox 16"/>
          <p:cNvSpPr txBox="1"/>
          <p:nvPr/>
        </p:nvSpPr>
        <p:spPr>
          <a:xfrm>
            <a:off x="9305926" y="4033152"/>
            <a:ext cx="233362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a:cs typeface="Times New Roman"/>
              </a:rPr>
              <a:t>Return to and</a:t>
            </a:r>
          </a:p>
          <a:p>
            <a:r>
              <a:rPr lang="en-US" b="1" dirty="0">
                <a:latin typeface="Times New Roman"/>
                <a:cs typeface="Times New Roman"/>
              </a:rPr>
              <a:t> </a:t>
            </a:r>
            <a:r>
              <a:rPr lang="en-US" b="1" dirty="0" smtClean="0">
                <a:latin typeface="Times New Roman"/>
                <a:cs typeface="Times New Roman"/>
              </a:rPr>
              <a:t>    re-dock</a:t>
            </a:r>
            <a:r>
              <a:rPr lang="en-US" dirty="0" smtClean="0">
                <a:latin typeface="Times New Roman"/>
                <a:cs typeface="Times New Roman"/>
              </a:rPr>
              <a:t> with MR</a:t>
            </a:r>
          </a:p>
        </p:txBody>
      </p:sp>
      <p:cxnSp>
        <p:nvCxnSpPr>
          <p:cNvPr id="19" name="Elbow Connector 18"/>
          <p:cNvCxnSpPr>
            <a:stCxn id="5" idx="2"/>
            <a:endCxn id="9" idx="0"/>
          </p:cNvCxnSpPr>
          <p:nvPr/>
        </p:nvCxnSpPr>
        <p:spPr>
          <a:xfrm rot="5400000">
            <a:off x="3863578" y="1231612"/>
            <a:ext cx="552450" cy="4117181"/>
          </a:xfrm>
          <a:prstGeom prst="bentConnector3">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1" name="Elbow Connector 20"/>
          <p:cNvCxnSpPr>
            <a:stCxn id="5" idx="2"/>
            <a:endCxn id="12" idx="0"/>
          </p:cNvCxnSpPr>
          <p:nvPr/>
        </p:nvCxnSpPr>
        <p:spPr>
          <a:xfrm rot="5400000">
            <a:off x="5249466" y="2617500"/>
            <a:ext cx="552450" cy="1345405"/>
          </a:xfrm>
          <a:prstGeom prst="bentConnector3">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3" name="Elbow Connector 22"/>
          <p:cNvCxnSpPr>
            <a:stCxn id="5" idx="2"/>
            <a:endCxn id="11" idx="0"/>
          </p:cNvCxnSpPr>
          <p:nvPr/>
        </p:nvCxnSpPr>
        <p:spPr>
          <a:xfrm rot="16200000" flipH="1">
            <a:off x="6659165" y="2553205"/>
            <a:ext cx="552450" cy="1473994"/>
          </a:xfrm>
          <a:prstGeom prst="bentConnector3">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5" name="Elbow Connector 24"/>
          <p:cNvCxnSpPr>
            <a:stCxn id="5" idx="2"/>
            <a:endCxn id="10" idx="0"/>
          </p:cNvCxnSpPr>
          <p:nvPr/>
        </p:nvCxnSpPr>
        <p:spPr>
          <a:xfrm rot="16200000" flipH="1">
            <a:off x="8059340" y="1153029"/>
            <a:ext cx="552450" cy="4274345"/>
          </a:xfrm>
          <a:prstGeom prst="bentConnector3">
            <a:avLst/>
          </a:prstGeom>
          <a:ln w="38100">
            <a:headEnd type="none" w="med" len="med"/>
            <a:tailEnd type="triangl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93907946"/>
      </p:ext>
    </p:extLst>
  </p:cSld>
  <p:clrMapOvr>
    <a:masterClrMapping/>
  </p:clrMapOvr>
  <mc:AlternateContent xmlns:mc="http://schemas.openxmlformats.org/markup-compatibility/2006" xmlns:p14="http://schemas.microsoft.com/office/powerpoint/2010/main">
    <mc:Choice Requires="p14">
      <p:transition spd="slow" p14:dur="2000" advTm="165"/>
    </mc:Choice>
    <mc:Fallback xmlns="">
      <p:transition spd="slow" advTm="1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7" grpId="0"/>
      <p:bldP spid="13"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28" y="-7302"/>
            <a:ext cx="10018713" cy="804672"/>
          </a:xfrm>
        </p:spPr>
        <p:txBody>
          <a:bodyPr/>
          <a:lstStyle/>
          <a:p>
            <a:r>
              <a:rPr lang="en-US" b="1" i="1" dirty="0" smtClean="0"/>
              <a:t>SYSTEM VALIDATION - OVERVIEW</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20</a:t>
            </a:fld>
            <a:endParaRPr lang="en-US" dirty="0"/>
          </a:p>
        </p:txBody>
      </p:sp>
      <p:sp>
        <p:nvSpPr>
          <p:cNvPr id="11" name="TextBox 10"/>
          <p:cNvSpPr txBox="1"/>
          <p:nvPr/>
        </p:nvSpPr>
        <p:spPr>
          <a:xfrm>
            <a:off x="1264118" y="1090699"/>
            <a:ext cx="3097797" cy="86177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Test Purpose: </a:t>
            </a:r>
            <a:r>
              <a:rPr lang="en-US" sz="1600" dirty="0" smtClean="0">
                <a:latin typeface="Times New Roman" panose="02020603050405020304" pitchFamily="18" charset="0"/>
                <a:cs typeface="Times New Roman" panose="02020603050405020304" pitchFamily="18" charset="0"/>
              </a:rPr>
              <a:t>Validate the overall system as it performs the mission</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264118" y="5474423"/>
            <a:ext cx="3211574" cy="61555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Test Location:</a:t>
            </a:r>
            <a:r>
              <a:rPr lang="en-US" b="1"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South ITLL Patio</a:t>
            </a:r>
          </a:p>
        </p:txBody>
      </p:sp>
      <p:sp>
        <p:nvSpPr>
          <p:cNvPr id="16" name="TextBox 15"/>
          <p:cNvSpPr txBox="1"/>
          <p:nvPr/>
        </p:nvSpPr>
        <p:spPr>
          <a:xfrm>
            <a:off x="1264118" y="1961383"/>
            <a:ext cx="3143817" cy="360098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Systems to be Validated:</a:t>
            </a:r>
          </a:p>
          <a:p>
            <a:pPr marL="742950" lvl="1" indent="-285750">
              <a:buFont typeface="Arial" panose="020B0604020202020204" pitchFamily="34" charset="0"/>
              <a:buChar char="•"/>
            </a:pPr>
            <a:r>
              <a:rPr lang="en-US" sz="1400" b="1" u="sng" dirty="0" smtClean="0">
                <a:latin typeface="Times New Roman" panose="02020603050405020304" pitchFamily="18" charset="0"/>
                <a:cs typeface="Times New Roman" panose="02020603050405020304" pitchFamily="18" charset="0"/>
              </a:rPr>
              <a:t>Driving</a:t>
            </a:r>
            <a:r>
              <a:rPr lang="en-US" sz="1400" dirty="0" smtClean="0">
                <a:latin typeface="Times New Roman" panose="02020603050405020304" pitchFamily="18" charset="0"/>
                <a:cs typeface="Times New Roman" panose="02020603050405020304" pitchFamily="18" charset="0"/>
              </a:rPr>
              <a:t> – </a:t>
            </a:r>
            <a:r>
              <a:rPr lang="en-US" sz="1400" b="1" dirty="0" smtClean="0">
                <a:latin typeface="Times New Roman" panose="02020603050405020304" pitchFamily="18" charset="0"/>
                <a:cs typeface="Times New Roman" panose="02020603050405020304" pitchFamily="18" charset="0"/>
              </a:rPr>
              <a:t>FR.3</a:t>
            </a:r>
            <a:r>
              <a:rPr lang="en-US" sz="1400" dirty="0" smtClean="0">
                <a:latin typeface="Times New Roman" panose="02020603050405020304" pitchFamily="18" charset="0"/>
                <a:cs typeface="Times New Roman" panose="02020603050405020304" pitchFamily="18" charset="0"/>
              </a:rPr>
              <a:t>: The CR shall explore a cave or pipe </a:t>
            </a:r>
          </a:p>
          <a:p>
            <a:pPr marL="742950" lvl="1" indent="-285750">
              <a:buFont typeface="Arial" panose="020B0604020202020204" pitchFamily="34" charset="0"/>
              <a:buChar char="•"/>
            </a:pPr>
            <a:r>
              <a:rPr lang="en-US" sz="1400" b="1" u="sng" dirty="0">
                <a:latin typeface="Times New Roman" panose="02020603050405020304" pitchFamily="18" charset="0"/>
                <a:cs typeface="Times New Roman" panose="02020603050405020304" pitchFamily="18" charset="0"/>
              </a:rPr>
              <a:t>Rappelling</a:t>
            </a:r>
            <a:r>
              <a:rPr lang="en-US" sz="1400" dirty="0">
                <a:latin typeface="Times New Roman" panose="02020603050405020304" pitchFamily="18" charset="0"/>
                <a:cs typeface="Times New Roman" panose="02020603050405020304" pitchFamily="18" charset="0"/>
              </a:rPr>
              <a:t> – </a:t>
            </a:r>
            <a:r>
              <a:rPr lang="en-US" sz="1400" b="1" dirty="0">
                <a:latin typeface="Times New Roman" panose="02020603050405020304" pitchFamily="18" charset="0"/>
                <a:cs typeface="Times New Roman" panose="02020603050405020304" pitchFamily="18" charset="0"/>
              </a:rPr>
              <a:t>FR.3</a:t>
            </a:r>
            <a:r>
              <a:rPr lang="en-US" sz="1400" dirty="0">
                <a:latin typeface="Times New Roman" panose="02020603050405020304" pitchFamily="18" charset="0"/>
                <a:cs typeface="Times New Roman" panose="02020603050405020304" pitchFamily="18" charset="0"/>
              </a:rPr>
              <a:t>: The CR shall explore a cave or </a:t>
            </a:r>
            <a:r>
              <a:rPr lang="en-US" sz="1400" dirty="0" smtClean="0">
                <a:latin typeface="Times New Roman" panose="02020603050405020304" pitchFamily="18" charset="0"/>
                <a:cs typeface="Times New Roman" panose="02020603050405020304" pitchFamily="18" charset="0"/>
              </a:rPr>
              <a:t>pipe</a:t>
            </a:r>
          </a:p>
          <a:p>
            <a:pPr marL="742950" lvl="1" indent="-285750">
              <a:buFont typeface="Arial" panose="020B0604020202020204" pitchFamily="34" charset="0"/>
              <a:buChar char="•"/>
            </a:pPr>
            <a:r>
              <a:rPr lang="en-US" sz="1400" b="1" u="sng" dirty="0" smtClean="0">
                <a:latin typeface="Times New Roman" panose="02020603050405020304" pitchFamily="18" charset="0"/>
                <a:cs typeface="Times New Roman" panose="02020603050405020304" pitchFamily="18" charset="0"/>
              </a:rPr>
              <a:t>Positioning</a:t>
            </a:r>
            <a:r>
              <a:rPr lang="en-US" sz="1400" dirty="0" smtClean="0">
                <a:latin typeface="Times New Roman" panose="02020603050405020304" pitchFamily="18" charset="0"/>
                <a:cs typeface="Times New Roman" panose="02020603050405020304" pitchFamily="18" charset="0"/>
              </a:rPr>
              <a:t> – </a:t>
            </a:r>
            <a:r>
              <a:rPr lang="en-US" sz="1400" b="1" dirty="0" smtClean="0">
                <a:latin typeface="Times New Roman" panose="02020603050405020304" pitchFamily="18" charset="0"/>
                <a:cs typeface="Times New Roman" panose="02020603050405020304" pitchFamily="18" charset="0"/>
              </a:rPr>
              <a:t>FR.4</a:t>
            </a:r>
            <a:r>
              <a:rPr lang="en-US" sz="1400" dirty="0" smtClean="0">
                <a:latin typeface="Times New Roman" panose="02020603050405020304" pitchFamily="18" charset="0"/>
                <a:cs typeface="Times New Roman" panose="02020603050405020304" pitchFamily="18" charset="0"/>
              </a:rPr>
              <a:t>: The CR shall contain a positioning system</a:t>
            </a:r>
          </a:p>
          <a:p>
            <a:pPr marL="742950" lvl="1" indent="-285750">
              <a:buFont typeface="Arial" panose="020B0604020202020204" pitchFamily="34" charset="0"/>
              <a:buChar char="•"/>
            </a:pPr>
            <a:r>
              <a:rPr lang="en-US" sz="1400" b="1" u="sng" dirty="0">
                <a:latin typeface="Times New Roman" panose="02020603050405020304" pitchFamily="18" charset="0"/>
                <a:cs typeface="Times New Roman" panose="02020603050405020304" pitchFamily="18" charset="0"/>
              </a:rPr>
              <a:t>Imaging</a:t>
            </a:r>
            <a:r>
              <a:rPr lang="en-US" sz="1400" dirty="0">
                <a:latin typeface="Times New Roman" panose="02020603050405020304" pitchFamily="18" charset="0"/>
                <a:cs typeface="Times New Roman" panose="02020603050405020304" pitchFamily="18" charset="0"/>
              </a:rPr>
              <a:t> – </a:t>
            </a:r>
            <a:r>
              <a:rPr lang="en-US" sz="1400" b="1" dirty="0">
                <a:latin typeface="Times New Roman" panose="02020603050405020304" pitchFamily="18" charset="0"/>
                <a:cs typeface="Times New Roman" panose="02020603050405020304" pitchFamily="18" charset="0"/>
              </a:rPr>
              <a:t>FR.5</a:t>
            </a:r>
            <a:r>
              <a:rPr lang="en-US" sz="1400" dirty="0">
                <a:latin typeface="Times New Roman" panose="02020603050405020304" pitchFamily="18" charset="0"/>
                <a:cs typeface="Times New Roman" panose="02020603050405020304" pitchFamily="18" charset="0"/>
              </a:rPr>
              <a:t>: The CR shall capture photographic </a:t>
            </a:r>
            <a:r>
              <a:rPr lang="en-US" sz="1400" dirty="0" smtClean="0">
                <a:latin typeface="Times New Roman" panose="02020603050405020304" pitchFamily="18" charset="0"/>
                <a:cs typeface="Times New Roman" panose="02020603050405020304" pitchFamily="18" charset="0"/>
              </a:rPr>
              <a:t>images</a:t>
            </a:r>
            <a:endParaRPr lang="en-US" sz="1400" b="1"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b="1" u="sng" dirty="0" smtClean="0">
                <a:latin typeface="Times New Roman" panose="02020603050405020304" pitchFamily="18" charset="0"/>
                <a:cs typeface="Times New Roman" panose="02020603050405020304" pitchFamily="18" charset="0"/>
              </a:rPr>
              <a:t>Power</a:t>
            </a:r>
            <a:r>
              <a:rPr lang="en-US" sz="1400" dirty="0" smtClean="0">
                <a:latin typeface="Times New Roman" panose="02020603050405020304" pitchFamily="18" charset="0"/>
                <a:cs typeface="Times New Roman" panose="02020603050405020304" pitchFamily="18" charset="0"/>
              </a:rPr>
              <a:t> – </a:t>
            </a:r>
            <a:r>
              <a:rPr lang="en-US" sz="1400" b="1" dirty="0" smtClean="0">
                <a:latin typeface="Times New Roman" panose="02020603050405020304" pitchFamily="18" charset="0"/>
                <a:cs typeface="Times New Roman" panose="02020603050405020304" pitchFamily="18" charset="0"/>
              </a:rPr>
              <a:t>FR.6</a:t>
            </a:r>
            <a:r>
              <a:rPr lang="en-US" sz="1400" dirty="0" smtClean="0">
                <a:latin typeface="Times New Roman" panose="02020603050405020304" pitchFamily="18" charset="0"/>
                <a:cs typeface="Times New Roman" panose="02020603050405020304" pitchFamily="18" charset="0"/>
              </a:rPr>
              <a:t>: The CR and MR systems shall contain their own electrical power systems</a:t>
            </a:r>
            <a:endParaRPr lang="en-US" sz="1400" b="1"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b="1" u="sng" dirty="0" smtClean="0">
                <a:latin typeface="Times New Roman" panose="02020603050405020304" pitchFamily="18" charset="0"/>
                <a:cs typeface="Times New Roman" panose="02020603050405020304" pitchFamily="18" charset="0"/>
              </a:rPr>
              <a:t>Software</a:t>
            </a:r>
            <a:r>
              <a:rPr lang="en-US" sz="1400" dirty="0" smtClean="0">
                <a:latin typeface="Times New Roman" panose="02020603050405020304" pitchFamily="18" charset="0"/>
                <a:cs typeface="Times New Roman" panose="02020603050405020304" pitchFamily="18" charset="0"/>
              </a:rPr>
              <a:t> – </a:t>
            </a:r>
            <a:r>
              <a:rPr lang="en-US" sz="1400" b="1" dirty="0" smtClean="0">
                <a:latin typeface="Times New Roman" panose="02020603050405020304" pitchFamily="18" charset="0"/>
                <a:cs typeface="Times New Roman" panose="02020603050405020304" pitchFamily="18" charset="0"/>
              </a:rPr>
              <a:t>FR.7</a:t>
            </a:r>
            <a:r>
              <a:rPr lang="en-US" sz="1400" dirty="0" smtClean="0">
                <a:latin typeface="Times New Roman" panose="02020603050405020304" pitchFamily="18" charset="0"/>
                <a:cs typeface="Times New Roman" panose="02020603050405020304" pitchFamily="18" charset="0"/>
              </a:rPr>
              <a:t>: The CR, MR, and GS systems shall be controlled with software</a:t>
            </a:r>
            <a:endParaRPr lang="en-US" sz="1400" b="1" dirty="0" smtClean="0">
              <a:latin typeface="Times New Roman" panose="02020603050405020304" pitchFamily="18" charset="0"/>
              <a:cs typeface="Times New Roman" panose="02020603050405020304" pitchFamily="18" charset="0"/>
            </a:endParaRPr>
          </a:p>
        </p:txBody>
      </p:sp>
      <p:pic>
        <p:nvPicPr>
          <p:cNvPr id="8" name="Content Placeholder 3" descr="LL-MR-assy_rev3_iso.jpg"/>
          <p:cNvPicPr>
            <a:picLocks noChangeAspect="1"/>
          </p:cNvPicPr>
          <p:nvPr/>
        </p:nvPicPr>
        <p:blipFill>
          <a:blip r:embed="rId3">
            <a:extLst>
              <a:ext uri="{BEBA8EAE-BF5A-486C-A8C5-ECC9F3942E4B}">
                <a14:imgProps xmlns:a14="http://schemas.microsoft.com/office/drawing/2010/main">
                  <a14:imgLayer r:embed="rId4">
                    <a14:imgEffect>
                      <a14:backgroundRemoval t="0" b="99443" l="30493" r="67454"/>
                    </a14:imgEffect>
                  </a14:imgLayer>
                </a14:imgProps>
              </a:ext>
            </a:extLst>
          </a:blip>
          <a:srcRect l="28922" r="31106"/>
          <a:stretch>
            <a:fillRect/>
          </a:stretch>
        </p:blipFill>
        <p:spPr>
          <a:xfrm>
            <a:off x="4240898" y="1390732"/>
            <a:ext cx="3190861" cy="2942096"/>
          </a:xfrm>
          <a:prstGeom prst="rect">
            <a:avLst/>
          </a:prstGeom>
          <a:noFill/>
          <a:ln>
            <a:noFill/>
          </a:ln>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10000" b="95510" l="10000" r="90000">
                        <a14:backgroundMark x1="42342" y1="55102" x2="42342" y2="55102"/>
                        <a14:backgroundMark x1="47027" y1="67551" x2="47027" y2="67551"/>
                        <a14:backgroundMark x1="60360" y1="67143" x2="60360" y2="67143"/>
                        <a14:backgroundMark x1="72072" y1="40408" x2="72072" y2="40408"/>
                        <a14:backgroundMark x1="69459" y1="40408" x2="69459" y2="40408"/>
                        <a14:backgroundMark x1="72342" y1="46327" x2="72342" y2="46327"/>
                        <a14:backgroundMark x1="68288" y1="36735" x2="68288" y2="36735"/>
                        <a14:backgroundMark x1="79459" y1="42041" x2="79459" y2="42041"/>
                        <a14:backgroundMark x1="82973" y1="53061" x2="82973" y2="53061"/>
                        <a14:backgroundMark x1="79910" y1="60408" x2="79910" y2="60408"/>
                        <a14:backgroundMark x1="70000" y1="46327" x2="70000" y2="46327"/>
                        <a14:backgroundMark x1="68468" y1="42653" x2="68468" y2="42653"/>
                        <a14:backgroundMark x1="95135" y1="45714" x2="95135" y2="45714"/>
                        <a14:backgroundMark x1="74955" y1="46122" x2="74955" y2="46122"/>
                      </a14:backgroundRemoval>
                    </a14:imgEffect>
                  </a14:imgLayer>
                </a14:imgProps>
              </a:ext>
              <a:ext uri="{28A0092B-C50C-407E-A947-70E740481C1C}">
                <a14:useLocalDpi xmlns:a14="http://schemas.microsoft.com/office/drawing/2010/main" val="0"/>
              </a:ext>
            </a:extLst>
          </a:blip>
          <a:stretch>
            <a:fillRect/>
          </a:stretch>
        </p:blipFill>
        <p:spPr>
          <a:xfrm>
            <a:off x="4560335" y="3231490"/>
            <a:ext cx="6685752" cy="295136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7123" y="571089"/>
            <a:ext cx="3163682" cy="2954279"/>
          </a:xfrm>
          <a:prstGeom prst="rect">
            <a:avLst/>
          </a:prstGeom>
        </p:spPr>
      </p:pic>
      <p:sp>
        <p:nvSpPr>
          <p:cNvPr id="5" name="TextBox 4"/>
          <p:cNvSpPr txBox="1"/>
          <p:nvPr/>
        </p:nvSpPr>
        <p:spPr>
          <a:xfrm>
            <a:off x="9334802" y="5518526"/>
            <a:ext cx="518091" cy="369332"/>
          </a:xfrm>
          <a:prstGeom prst="rect">
            <a:avLst/>
          </a:prstGeom>
          <a:solidFill>
            <a:schemeClr val="bg1">
              <a:lumMod val="85000"/>
            </a:schemeClr>
          </a:solidFill>
          <a:ln w="28575">
            <a:solidFill>
              <a:srgbClr val="C00000"/>
            </a:solidFill>
          </a:ln>
          <a:scene3d>
            <a:camera prst="orthographicFront"/>
            <a:lightRig rig="threePt" dir="t"/>
          </a:scene3d>
          <a:sp3d>
            <a:bevelT/>
          </a:sp3d>
        </p:spPr>
        <p:txBody>
          <a:bodyPr wrap="none" rtlCol="0">
            <a:spAutoFit/>
          </a:bodyPr>
          <a:lstStyle/>
          <a:p>
            <a:r>
              <a:rPr lang="en-US" b="1" dirty="0" smtClean="0"/>
              <a:t>CR</a:t>
            </a:r>
            <a:endParaRPr lang="en-US" b="1" dirty="0"/>
          </a:p>
        </p:txBody>
      </p:sp>
      <p:sp>
        <p:nvSpPr>
          <p:cNvPr id="17" name="TextBox 16"/>
          <p:cNvSpPr txBox="1"/>
          <p:nvPr/>
        </p:nvSpPr>
        <p:spPr>
          <a:xfrm>
            <a:off x="9088581" y="2799800"/>
            <a:ext cx="492443" cy="369332"/>
          </a:xfrm>
          <a:prstGeom prst="rect">
            <a:avLst/>
          </a:prstGeom>
          <a:solidFill>
            <a:schemeClr val="bg1">
              <a:lumMod val="85000"/>
            </a:schemeClr>
          </a:solidFill>
          <a:ln w="28575">
            <a:solidFill>
              <a:srgbClr val="C00000"/>
            </a:solidFill>
          </a:ln>
          <a:scene3d>
            <a:camera prst="orthographicFront"/>
            <a:lightRig rig="threePt" dir="t"/>
          </a:scene3d>
          <a:sp3d>
            <a:bevelT/>
          </a:sp3d>
        </p:spPr>
        <p:txBody>
          <a:bodyPr wrap="none" rtlCol="0">
            <a:spAutoFit/>
          </a:bodyPr>
          <a:lstStyle/>
          <a:p>
            <a:r>
              <a:rPr lang="en-US" b="1" dirty="0" smtClean="0"/>
              <a:t>GS</a:t>
            </a:r>
            <a:endParaRPr lang="en-US" b="1" dirty="0"/>
          </a:p>
        </p:txBody>
      </p:sp>
      <p:sp>
        <p:nvSpPr>
          <p:cNvPr id="18" name="TextBox 17"/>
          <p:cNvSpPr txBox="1"/>
          <p:nvPr/>
        </p:nvSpPr>
        <p:spPr>
          <a:xfrm>
            <a:off x="5660646" y="3580878"/>
            <a:ext cx="569387" cy="369332"/>
          </a:xfrm>
          <a:prstGeom prst="rect">
            <a:avLst/>
          </a:prstGeom>
          <a:solidFill>
            <a:schemeClr val="bg1">
              <a:lumMod val="85000"/>
            </a:schemeClr>
          </a:solidFill>
          <a:ln w="28575">
            <a:solidFill>
              <a:srgbClr val="C00000"/>
            </a:solidFill>
          </a:ln>
          <a:scene3d>
            <a:camera prst="orthographicFront"/>
            <a:lightRig rig="threePt" dir="t"/>
          </a:scene3d>
          <a:sp3d>
            <a:bevelT/>
          </a:sp3d>
        </p:spPr>
        <p:txBody>
          <a:bodyPr wrap="none" rtlCol="0">
            <a:spAutoFit/>
          </a:bodyPr>
          <a:lstStyle/>
          <a:p>
            <a:r>
              <a:rPr lang="en-US" b="1" dirty="0" smtClean="0"/>
              <a:t>MR</a:t>
            </a:r>
            <a:endParaRPr lang="en-US" b="1" dirty="0"/>
          </a:p>
        </p:txBody>
      </p:sp>
      <p:pic>
        <p:nvPicPr>
          <p:cNvPr id="19" name="Picture 1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7138" r="17675"/>
          <a:stretch/>
        </p:blipFill>
        <p:spPr>
          <a:xfrm rot="20880357">
            <a:off x="5285257" y="2161594"/>
            <a:ext cx="666856" cy="654891"/>
          </a:xfrm>
          <a:prstGeom prst="rect">
            <a:avLst/>
          </a:prstGeom>
        </p:spPr>
      </p:pic>
      <p:pic>
        <p:nvPicPr>
          <p:cNvPr id="15" name="Picture 14" descr="Screen Shot 2015-01-29 at 2.24.05 PM.png"/>
          <p:cNvPicPr>
            <a:picLocks noChangeAspect="1"/>
          </p:cNvPicPr>
          <p:nvPr/>
        </p:nvPicPr>
        <p:blipFill>
          <a:blip r:embed="rId10" cstate="print">
            <a:extLst>
              <a:ext uri="{BEBA8EAE-BF5A-486C-A8C5-ECC9F3942E4B}">
                <a14:imgProps xmlns:a14="http://schemas.microsoft.com/office/drawing/2010/main">
                  <a14:imgLayer r:embed="rId11">
                    <a14:imgEffect>
                      <a14:backgroundRemoval t="186" b="99257" l="0" r="99659">
                        <a14:foregroundMark x1="19454" y1="47955" x2="18771" y2="51859"/>
                        <a14:foregroundMark x1="35836" y1="48513" x2="35495" y2="52602"/>
                        <a14:foregroundMark x1="54949" y1="48327" x2="54949" y2="53160"/>
                        <a14:foregroundMark x1="76792" y1="45725" x2="76792" y2="50558"/>
                      </a14:backgroundRemoval>
                    </a14:imgEffect>
                  </a14:imgLayer>
                </a14:imgProps>
              </a:ext>
              <a:ext uri="{28A0092B-C50C-407E-A947-70E740481C1C}">
                <a14:useLocalDpi xmlns:a14="http://schemas.microsoft.com/office/drawing/2010/main" val="0"/>
              </a:ext>
            </a:extLst>
          </a:blip>
          <a:stretch>
            <a:fillRect/>
          </a:stretch>
        </p:blipFill>
        <p:spPr>
          <a:xfrm rot="8786783">
            <a:off x="8025198" y="1445569"/>
            <a:ext cx="369975" cy="679339"/>
          </a:xfrm>
          <a:prstGeom prst="rect">
            <a:avLst/>
          </a:prstGeom>
        </p:spPr>
      </p:pic>
      <p:pic>
        <p:nvPicPr>
          <p:cNvPr id="20" name="Picture 19" descr="Screen Shot 2015-01-29 at 2.24.05 PM.png"/>
          <p:cNvPicPr>
            <a:picLocks noChangeAspect="1"/>
          </p:cNvPicPr>
          <p:nvPr/>
        </p:nvPicPr>
        <p:blipFill>
          <a:blip r:embed="rId10" cstate="print">
            <a:extLst>
              <a:ext uri="{BEBA8EAE-BF5A-486C-A8C5-ECC9F3942E4B}">
                <a14:imgProps xmlns:a14="http://schemas.microsoft.com/office/drawing/2010/main">
                  <a14:imgLayer r:embed="rId11">
                    <a14:imgEffect>
                      <a14:backgroundRemoval t="186" b="99257" l="0" r="99659">
                        <a14:foregroundMark x1="19454" y1="47955" x2="18771" y2="51859"/>
                        <a14:foregroundMark x1="35836" y1="48513" x2="35495" y2="52602"/>
                        <a14:foregroundMark x1="54949" y1="48327" x2="54949" y2="53160"/>
                        <a14:foregroundMark x1="76792" y1="45725" x2="76792" y2="50558"/>
                      </a14:backgroundRemoval>
                    </a14:imgEffect>
                  </a14:imgLayer>
                </a14:imgProps>
              </a:ext>
              <a:ext uri="{28A0092B-C50C-407E-A947-70E740481C1C}">
                <a14:useLocalDpi xmlns:a14="http://schemas.microsoft.com/office/drawing/2010/main" val="0"/>
              </a:ext>
            </a:extLst>
          </a:blip>
          <a:stretch>
            <a:fillRect/>
          </a:stretch>
        </p:blipFill>
        <p:spPr>
          <a:xfrm rot="2042739">
            <a:off x="6977098" y="2772343"/>
            <a:ext cx="369975" cy="679339"/>
          </a:xfrm>
          <a:prstGeom prst="rect">
            <a:avLst/>
          </a:prstGeom>
        </p:spPr>
      </p:pic>
      <p:cxnSp>
        <p:nvCxnSpPr>
          <p:cNvPr id="7" name="Curved Connector 6"/>
          <p:cNvCxnSpPr/>
          <p:nvPr/>
        </p:nvCxnSpPr>
        <p:spPr>
          <a:xfrm>
            <a:off x="5651500" y="2451100"/>
            <a:ext cx="1968500" cy="1943100"/>
          </a:xfrm>
          <a:prstGeom prst="curved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2" name="Diagram 21"/>
          <p:cNvGraphicFramePr/>
          <p:nvPr>
            <p:extLst>
              <p:ext uri="{D42A27DB-BD31-4B8C-83A1-F6EECF244321}">
                <p14:modId xmlns:p14="http://schemas.microsoft.com/office/powerpoint/2010/main" val="2700195235"/>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1" name="Picture 20" descr="Screen Shot 2015-01-29 at 2.24.05 PM.png"/>
          <p:cNvPicPr>
            <a:picLocks noChangeAspect="1"/>
          </p:cNvPicPr>
          <p:nvPr/>
        </p:nvPicPr>
        <p:blipFill>
          <a:blip r:embed="rId10" cstate="print">
            <a:extLst>
              <a:ext uri="{BEBA8EAE-BF5A-486C-A8C5-ECC9F3942E4B}">
                <a14:imgProps xmlns:a14="http://schemas.microsoft.com/office/drawing/2010/main">
                  <a14:imgLayer r:embed="rId11">
                    <a14:imgEffect>
                      <a14:backgroundRemoval t="186" b="99257" l="0" r="99659">
                        <a14:foregroundMark x1="19454" y1="47955" x2="18771" y2="51859"/>
                        <a14:foregroundMark x1="35836" y1="48513" x2="35495" y2="52602"/>
                        <a14:foregroundMark x1="54949" y1="48327" x2="54949" y2="53160"/>
                        <a14:foregroundMark x1="76792" y1="45725" x2="76792" y2="50558"/>
                      </a14:backgroundRemoval>
                    </a14:imgEffect>
                  </a14:imgLayer>
                </a14:imgProps>
              </a:ext>
              <a:ext uri="{28A0092B-C50C-407E-A947-70E740481C1C}">
                <a14:useLocalDpi xmlns:a14="http://schemas.microsoft.com/office/drawing/2010/main" val="0"/>
              </a:ext>
            </a:extLst>
          </a:blip>
          <a:stretch>
            <a:fillRect/>
          </a:stretch>
        </p:blipFill>
        <p:spPr>
          <a:xfrm rot="20439180">
            <a:off x="6655748" y="1623706"/>
            <a:ext cx="369975" cy="679339"/>
          </a:xfrm>
          <a:prstGeom prst="rect">
            <a:avLst/>
          </a:prstGeom>
        </p:spPr>
      </p:pic>
      <p:pic>
        <p:nvPicPr>
          <p:cNvPr id="23" name="Picture 22" descr="Screen Shot 2015-01-29 at 2.24.05 PM.png"/>
          <p:cNvPicPr>
            <a:picLocks noChangeAspect="1"/>
          </p:cNvPicPr>
          <p:nvPr/>
        </p:nvPicPr>
        <p:blipFill>
          <a:blip r:embed="rId10" cstate="print">
            <a:extLst>
              <a:ext uri="{BEBA8EAE-BF5A-486C-A8C5-ECC9F3942E4B}">
                <a14:imgProps xmlns:a14="http://schemas.microsoft.com/office/drawing/2010/main">
                  <a14:imgLayer r:embed="rId11">
                    <a14:imgEffect>
                      <a14:backgroundRemoval t="186" b="99257" l="0" r="99659">
                        <a14:foregroundMark x1="19454" y1="47955" x2="18771" y2="51859"/>
                        <a14:foregroundMark x1="35836" y1="48513" x2="35495" y2="52602"/>
                        <a14:foregroundMark x1="54949" y1="48327" x2="54949" y2="53160"/>
                        <a14:foregroundMark x1="76792" y1="45725" x2="76792" y2="50558"/>
                      </a14:backgroundRemoval>
                    </a14:imgEffect>
                  </a14:imgLayer>
                </a14:imgProps>
              </a:ext>
              <a:ext uri="{28A0092B-C50C-407E-A947-70E740481C1C}">
                <a14:useLocalDpi xmlns:a14="http://schemas.microsoft.com/office/drawing/2010/main" val="0"/>
              </a:ext>
            </a:extLst>
          </a:blip>
          <a:stretch>
            <a:fillRect/>
          </a:stretch>
        </p:blipFill>
        <p:spPr>
          <a:xfrm rot="12106908">
            <a:off x="7440999" y="3236267"/>
            <a:ext cx="369975" cy="679339"/>
          </a:xfrm>
          <a:prstGeom prst="rect">
            <a:avLst/>
          </a:prstGeom>
        </p:spPr>
      </p:pic>
    </p:spTree>
    <p:extLst>
      <p:ext uri="{BB962C8B-B14F-4D97-AF65-F5344CB8AC3E}">
        <p14:creationId xmlns:p14="http://schemas.microsoft.com/office/powerpoint/2010/main" val="2742694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28" y="-7302"/>
            <a:ext cx="10018713" cy="804672"/>
          </a:xfrm>
        </p:spPr>
        <p:txBody>
          <a:bodyPr>
            <a:normAutofit fontScale="90000"/>
          </a:bodyPr>
          <a:lstStyle/>
          <a:p>
            <a:r>
              <a:rPr lang="en-US" b="1" i="1" dirty="0" smtClean="0"/>
              <a:t>SYSTEM VALIDATION – TEST ENVIROMENT</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21</a:t>
            </a:fld>
            <a:endParaRPr lang="en-US" dirty="0">
              <a:solidFill>
                <a:prstClr val="black"/>
              </a:solidFill>
            </a:endParaRPr>
          </a:p>
        </p:txBody>
      </p:sp>
      <p:graphicFrame>
        <p:nvGraphicFramePr>
          <p:cNvPr id="5" name="Diagram 4"/>
          <p:cNvGraphicFramePr/>
          <p:nvPr>
            <p:extLst>
              <p:ext uri="{D42A27DB-BD31-4B8C-83A1-F6EECF244321}">
                <p14:modId xmlns:p14="http://schemas.microsoft.com/office/powerpoint/2010/main" val="1074131408"/>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6342" y="955793"/>
            <a:ext cx="10644326" cy="5214188"/>
          </a:xfrm>
          <a:prstGeom prst="rect">
            <a:avLst/>
          </a:prstGeom>
        </p:spPr>
      </p:pic>
      <p:sp>
        <p:nvSpPr>
          <p:cNvPr id="7" name="TextBox 6"/>
          <p:cNvSpPr txBox="1"/>
          <p:nvPr/>
        </p:nvSpPr>
        <p:spPr>
          <a:xfrm>
            <a:off x="5530788" y="1251751"/>
            <a:ext cx="798991" cy="369332"/>
          </a:xfrm>
          <a:prstGeom prst="rect">
            <a:avLst/>
          </a:prstGeom>
          <a:noFill/>
        </p:spPr>
        <p:txBody>
          <a:bodyPr wrap="square" rtlCol="0">
            <a:spAutoFit/>
          </a:bodyPr>
          <a:lstStyle/>
          <a:p>
            <a:endParaRPr lang="en-US" dirty="0">
              <a:solidFill>
                <a:prstClr val="black"/>
              </a:solidFill>
            </a:endParaRPr>
          </a:p>
        </p:txBody>
      </p:sp>
      <p:sp>
        <p:nvSpPr>
          <p:cNvPr id="8" name="TextBox 7"/>
          <p:cNvSpPr txBox="1"/>
          <p:nvPr/>
        </p:nvSpPr>
        <p:spPr>
          <a:xfrm>
            <a:off x="7836085" y="5666144"/>
            <a:ext cx="1686757" cy="369332"/>
          </a:xfrm>
          <a:prstGeom prst="rect">
            <a:avLst/>
          </a:prstGeom>
          <a:solidFill>
            <a:srgbClr val="FFFFFF"/>
          </a:solidFill>
          <a:ln>
            <a:solidFill>
              <a:srgbClr val="000000"/>
            </a:solidFill>
          </a:ln>
        </p:spPr>
        <p:txBody>
          <a:bodyPr wrap="square" rtlCol="0">
            <a:spAutoFit/>
          </a:bodyPr>
          <a:lstStyle/>
          <a:p>
            <a:pPr algn="ctr"/>
            <a:r>
              <a:rPr lang="en-US" b="1" dirty="0" smtClean="0">
                <a:solidFill>
                  <a:prstClr val="black"/>
                </a:solidFill>
                <a:latin typeface="Arial"/>
                <a:cs typeface="Arial"/>
              </a:rPr>
              <a:t>Concrete</a:t>
            </a:r>
            <a:endParaRPr lang="en-US" b="1" dirty="0">
              <a:solidFill>
                <a:prstClr val="black"/>
              </a:solidFill>
              <a:latin typeface="Arial"/>
              <a:cs typeface="Arial"/>
            </a:endParaRPr>
          </a:p>
        </p:txBody>
      </p:sp>
      <p:sp>
        <p:nvSpPr>
          <p:cNvPr id="9" name="TextBox 8"/>
          <p:cNvSpPr txBox="1"/>
          <p:nvPr/>
        </p:nvSpPr>
        <p:spPr>
          <a:xfrm>
            <a:off x="8852517" y="1067085"/>
            <a:ext cx="1686757" cy="369332"/>
          </a:xfrm>
          <a:prstGeom prst="rect">
            <a:avLst/>
          </a:prstGeom>
          <a:solidFill>
            <a:srgbClr val="FFFFFF"/>
          </a:solidFill>
          <a:ln>
            <a:solidFill>
              <a:srgbClr val="000000"/>
            </a:solidFill>
          </a:ln>
        </p:spPr>
        <p:txBody>
          <a:bodyPr wrap="square" rtlCol="0">
            <a:spAutoFit/>
          </a:bodyPr>
          <a:lstStyle/>
          <a:p>
            <a:pPr algn="ctr"/>
            <a:r>
              <a:rPr lang="en-US" b="1" dirty="0" smtClean="0">
                <a:solidFill>
                  <a:prstClr val="black"/>
                </a:solidFill>
                <a:latin typeface="Arial"/>
                <a:cs typeface="Arial"/>
              </a:rPr>
              <a:t>MR Platform</a:t>
            </a:r>
            <a:endParaRPr lang="en-US" b="1" dirty="0">
              <a:solidFill>
                <a:prstClr val="black"/>
              </a:solidFill>
              <a:latin typeface="Arial"/>
              <a:cs typeface="Arial"/>
            </a:endParaRPr>
          </a:p>
        </p:txBody>
      </p:sp>
      <p:sp>
        <p:nvSpPr>
          <p:cNvPr id="10" name="TextBox 9"/>
          <p:cNvSpPr txBox="1"/>
          <p:nvPr/>
        </p:nvSpPr>
        <p:spPr>
          <a:xfrm>
            <a:off x="4351509" y="1280131"/>
            <a:ext cx="2869780" cy="1600438"/>
          </a:xfrm>
          <a:prstGeom prst="rect">
            <a:avLst/>
          </a:prstGeom>
          <a:solidFill>
            <a:srgbClr val="FFFFFF"/>
          </a:solidFill>
          <a:ln>
            <a:solidFill>
              <a:srgbClr val="000000"/>
            </a:solidFill>
          </a:ln>
        </p:spPr>
        <p:txBody>
          <a:bodyPr wrap="square" rtlCol="0">
            <a:spAutoFit/>
          </a:bodyPr>
          <a:lstStyle/>
          <a:p>
            <a:r>
              <a:rPr lang="en-US" b="1" dirty="0" smtClean="0">
                <a:solidFill>
                  <a:prstClr val="black"/>
                </a:solidFill>
                <a:latin typeface="Arial"/>
                <a:cs typeface="Arial"/>
              </a:rPr>
              <a:t>Rappelling Stage: </a:t>
            </a:r>
          </a:p>
          <a:p>
            <a:pPr marL="285750" indent="-285750">
              <a:buFont typeface="Arial" panose="020B0604020202020204" pitchFamily="34" charset="0"/>
              <a:buChar char="•"/>
            </a:pPr>
            <a:r>
              <a:rPr lang="en-US" sz="1600" dirty="0" smtClean="0">
                <a:solidFill>
                  <a:prstClr val="black"/>
                </a:solidFill>
                <a:latin typeface="Arial"/>
                <a:cs typeface="Arial"/>
              </a:rPr>
              <a:t>Positional data at end of rappel to validate model</a:t>
            </a:r>
          </a:p>
          <a:p>
            <a:pPr marL="285750" indent="-285750">
              <a:buFont typeface="Arial" panose="020B0604020202020204" pitchFamily="34" charset="0"/>
              <a:buChar char="•"/>
            </a:pPr>
            <a:r>
              <a:rPr lang="en-US" sz="1600" dirty="0" smtClean="0">
                <a:solidFill>
                  <a:prstClr val="black"/>
                </a:solidFill>
                <a:latin typeface="Arial"/>
                <a:cs typeface="Arial"/>
              </a:rPr>
              <a:t>Expected result: within 1cm of actual depth</a:t>
            </a:r>
          </a:p>
          <a:p>
            <a:pPr marL="285750" indent="-285750">
              <a:buFont typeface="Arial" panose="020B0604020202020204" pitchFamily="34" charset="0"/>
              <a:buChar char="•"/>
            </a:pPr>
            <a:r>
              <a:rPr lang="en-US" sz="1600" dirty="0" smtClean="0">
                <a:solidFill>
                  <a:prstClr val="black"/>
                </a:solidFill>
                <a:latin typeface="Arial"/>
                <a:cs typeface="Arial"/>
              </a:rPr>
              <a:t>Transition is Pass/Fail</a:t>
            </a:r>
            <a:endParaRPr lang="en-US" sz="1600" dirty="0">
              <a:solidFill>
                <a:prstClr val="black"/>
              </a:solidFill>
              <a:latin typeface="Arial"/>
              <a:cs typeface="Arial"/>
            </a:endParaRPr>
          </a:p>
        </p:txBody>
      </p:sp>
      <p:cxnSp>
        <p:nvCxnSpPr>
          <p:cNvPr id="19" name="Straight Arrow Connector 18"/>
          <p:cNvCxnSpPr/>
          <p:nvPr/>
        </p:nvCxnSpPr>
        <p:spPr>
          <a:xfrm flipV="1">
            <a:off x="8089458" y="1926772"/>
            <a:ext cx="73152" cy="3657282"/>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865400" y="2639557"/>
            <a:ext cx="4310743" cy="1846659"/>
          </a:xfrm>
          <a:prstGeom prst="rect">
            <a:avLst/>
          </a:prstGeom>
          <a:solidFill>
            <a:srgbClr val="FFFFFF"/>
          </a:solidFill>
          <a:ln>
            <a:solidFill>
              <a:srgbClr val="000000"/>
            </a:solidFill>
          </a:ln>
        </p:spPr>
        <p:txBody>
          <a:bodyPr wrap="square" rtlCol="0">
            <a:spAutoFit/>
          </a:bodyPr>
          <a:lstStyle/>
          <a:p>
            <a:r>
              <a:rPr lang="en-US" b="1" dirty="0" smtClean="0">
                <a:solidFill>
                  <a:prstClr val="black"/>
                </a:solidFill>
                <a:latin typeface="Arial"/>
                <a:cs typeface="Arial"/>
              </a:rPr>
              <a:t>Exploration Stage:</a:t>
            </a:r>
          </a:p>
          <a:p>
            <a:pPr marL="285750" indent="-285750">
              <a:buFont typeface="Arial" panose="020B0604020202020204" pitchFamily="34" charset="0"/>
              <a:buChar char="•"/>
            </a:pPr>
            <a:r>
              <a:rPr lang="en-US" sz="1600" dirty="0" smtClean="0">
                <a:solidFill>
                  <a:prstClr val="black"/>
                </a:solidFill>
                <a:latin typeface="Arial"/>
                <a:cs typeface="Arial"/>
              </a:rPr>
              <a:t>Positional data throughout driving</a:t>
            </a:r>
          </a:p>
          <a:p>
            <a:pPr marL="742950" lvl="1" indent="-285750">
              <a:buFont typeface="Arial" panose="020B0604020202020204" pitchFamily="34" charset="0"/>
              <a:buChar char="•"/>
            </a:pPr>
            <a:r>
              <a:rPr lang="en-US" sz="1600" dirty="0" smtClean="0">
                <a:solidFill>
                  <a:prstClr val="black"/>
                </a:solidFill>
                <a:latin typeface="Arial"/>
                <a:cs typeface="Arial"/>
              </a:rPr>
              <a:t>Recorded by test operators through openings in side of “pipe”</a:t>
            </a:r>
          </a:p>
          <a:p>
            <a:pPr marL="285750" indent="-285750">
              <a:buFont typeface="Arial" panose="020B0604020202020204" pitchFamily="34" charset="0"/>
              <a:buChar char="•"/>
            </a:pPr>
            <a:r>
              <a:rPr lang="en-US" sz="1600" dirty="0" smtClean="0">
                <a:solidFill>
                  <a:prstClr val="black"/>
                </a:solidFill>
                <a:latin typeface="Arial"/>
                <a:cs typeface="Arial"/>
              </a:rPr>
              <a:t>Expected result: within 10cm of actual distance travelled over the course of this stage</a:t>
            </a:r>
            <a:endParaRPr lang="en-US" sz="1600" dirty="0">
              <a:solidFill>
                <a:prstClr val="black"/>
              </a:solidFill>
              <a:latin typeface="Arial"/>
              <a:cs typeface="Arial"/>
            </a:endParaRPr>
          </a:p>
        </p:txBody>
      </p:sp>
      <p:sp>
        <p:nvSpPr>
          <p:cNvPr id="27" name="TextBox 26"/>
          <p:cNvSpPr txBox="1"/>
          <p:nvPr/>
        </p:nvSpPr>
        <p:spPr>
          <a:xfrm>
            <a:off x="5110100" y="5639927"/>
            <a:ext cx="2287969" cy="369332"/>
          </a:xfrm>
          <a:prstGeom prst="rect">
            <a:avLst/>
          </a:prstGeom>
          <a:solidFill>
            <a:srgbClr val="FFFFFF"/>
          </a:solidFill>
          <a:ln>
            <a:solidFill>
              <a:srgbClr val="000000"/>
            </a:solidFill>
          </a:ln>
        </p:spPr>
        <p:txBody>
          <a:bodyPr wrap="none" rtlCol="0">
            <a:spAutoFit/>
          </a:bodyPr>
          <a:lstStyle/>
          <a:p>
            <a:r>
              <a:rPr lang="en-US" b="1" dirty="0" smtClean="0">
                <a:solidFill>
                  <a:prstClr val="black"/>
                </a:solidFill>
                <a:latin typeface="Arial"/>
                <a:cs typeface="Arial"/>
              </a:rPr>
              <a:t>5m plywood “pipe”</a:t>
            </a:r>
            <a:endParaRPr lang="en-US" b="1" dirty="0">
              <a:solidFill>
                <a:prstClr val="black"/>
              </a:solidFill>
              <a:latin typeface="Arial"/>
              <a:cs typeface="Arial"/>
            </a:endParaRPr>
          </a:p>
        </p:txBody>
      </p:sp>
      <p:sp>
        <p:nvSpPr>
          <p:cNvPr id="28" name="TextBox 27"/>
          <p:cNvSpPr txBox="1"/>
          <p:nvPr/>
        </p:nvSpPr>
        <p:spPr>
          <a:xfrm>
            <a:off x="1276343" y="5161417"/>
            <a:ext cx="2272684" cy="923330"/>
          </a:xfrm>
          <a:prstGeom prst="rect">
            <a:avLst/>
          </a:prstGeom>
          <a:solidFill>
            <a:srgbClr val="FFFFFF"/>
          </a:solidFill>
          <a:ln>
            <a:solidFill>
              <a:srgbClr val="000000"/>
            </a:solidFill>
          </a:ln>
        </p:spPr>
        <p:txBody>
          <a:bodyPr wrap="square" rtlCol="0">
            <a:spAutoFit/>
          </a:bodyPr>
          <a:lstStyle/>
          <a:p>
            <a:r>
              <a:rPr lang="en-US" b="1" dirty="0" smtClean="0">
                <a:solidFill>
                  <a:prstClr val="black"/>
                </a:solidFill>
                <a:latin typeface="Arial"/>
                <a:cs typeface="Arial"/>
              </a:rPr>
              <a:t>Scattered rocks less than 3cm in diameter </a:t>
            </a:r>
            <a:endParaRPr lang="en-US" b="1" dirty="0">
              <a:solidFill>
                <a:prstClr val="black"/>
              </a:solidFill>
              <a:latin typeface="Arial"/>
              <a:cs typeface="Arial"/>
            </a:endParaRPr>
          </a:p>
        </p:txBody>
      </p:sp>
      <p:cxnSp>
        <p:nvCxnSpPr>
          <p:cNvPr id="30" name="Straight Arrow Connector 29"/>
          <p:cNvCxnSpPr>
            <a:stCxn id="28" idx="3"/>
          </p:cNvCxnSpPr>
          <p:nvPr/>
        </p:nvCxnSpPr>
        <p:spPr>
          <a:xfrm flipV="1">
            <a:off x="3549027" y="5383471"/>
            <a:ext cx="1347438" cy="239611"/>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142363" y="3262553"/>
            <a:ext cx="1380479" cy="923330"/>
          </a:xfrm>
          <a:prstGeom prst="rect">
            <a:avLst/>
          </a:prstGeom>
          <a:solidFill>
            <a:srgbClr val="FFFFFF"/>
          </a:solidFill>
          <a:ln>
            <a:solidFill>
              <a:srgbClr val="000000"/>
            </a:solidFill>
          </a:ln>
        </p:spPr>
        <p:txBody>
          <a:bodyPr wrap="square" rtlCol="0">
            <a:spAutoFit/>
          </a:bodyPr>
          <a:lstStyle/>
          <a:p>
            <a:r>
              <a:rPr lang="en-US" b="1" dirty="0" smtClean="0">
                <a:solidFill>
                  <a:prstClr val="black"/>
                </a:solidFill>
                <a:latin typeface="Arial"/>
                <a:cs typeface="Arial"/>
              </a:rPr>
              <a:t>5m Vertical Surface</a:t>
            </a:r>
            <a:endParaRPr lang="en-US" b="1" dirty="0">
              <a:solidFill>
                <a:prstClr val="black"/>
              </a:solidFill>
              <a:latin typeface="Arial"/>
              <a:cs typeface="Arial"/>
            </a:endParaRPr>
          </a:p>
        </p:txBody>
      </p:sp>
      <p:sp>
        <p:nvSpPr>
          <p:cNvPr id="31" name="Oval 30"/>
          <p:cNvSpPr/>
          <p:nvPr/>
        </p:nvSpPr>
        <p:spPr>
          <a:xfrm>
            <a:off x="7033867" y="2446154"/>
            <a:ext cx="420624" cy="424069"/>
          </a:xfrm>
          <a:prstGeom prst="ellipse">
            <a:avLst/>
          </a:prstGeom>
          <a:solidFill>
            <a:srgbClr val="FDF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Arial" panose="020B0604020202020204" pitchFamily="34" charset="0"/>
                <a:cs typeface="Arial" panose="020B0604020202020204" pitchFamily="34" charset="0"/>
              </a:rPr>
              <a:t>2</a:t>
            </a:r>
          </a:p>
        </p:txBody>
      </p:sp>
      <p:sp>
        <p:nvSpPr>
          <p:cNvPr id="32" name="Oval 31"/>
          <p:cNvSpPr/>
          <p:nvPr/>
        </p:nvSpPr>
        <p:spPr>
          <a:xfrm>
            <a:off x="5965831" y="4240441"/>
            <a:ext cx="420624" cy="42406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Arial" panose="020B0604020202020204" pitchFamily="34" charset="0"/>
                <a:cs typeface="Arial" panose="020B0604020202020204" pitchFamily="34" charset="0"/>
              </a:rPr>
              <a:t>3</a:t>
            </a:r>
            <a:endParaRPr lang="en-US" sz="2800" b="1" dirty="0">
              <a:solidFill>
                <a:prstClr val="black"/>
              </a:solidFill>
              <a:latin typeface="Arial" panose="020B0604020202020204" pitchFamily="34" charset="0"/>
              <a:cs typeface="Arial" panose="020B0604020202020204" pitchFamily="34" charset="0"/>
            </a:endParaRPr>
          </a:p>
        </p:txBody>
      </p:sp>
      <p:cxnSp>
        <p:nvCxnSpPr>
          <p:cNvPr id="33" name="Straight Arrow Connector 32"/>
          <p:cNvCxnSpPr>
            <a:stCxn id="32" idx="4"/>
          </p:cNvCxnSpPr>
          <p:nvPr/>
        </p:nvCxnSpPr>
        <p:spPr>
          <a:xfrm flipH="1">
            <a:off x="5396234" y="4664510"/>
            <a:ext cx="779909" cy="119761"/>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a:stCxn id="29" idx="5"/>
          </p:cNvCxnSpPr>
          <p:nvPr/>
        </p:nvCxnSpPr>
        <p:spPr>
          <a:xfrm flipH="1">
            <a:off x="7668834" y="1100330"/>
            <a:ext cx="359025" cy="336087"/>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a:stCxn id="31" idx="4"/>
          </p:cNvCxnSpPr>
          <p:nvPr/>
        </p:nvCxnSpPr>
        <p:spPr>
          <a:xfrm>
            <a:off x="7244179" y="2870223"/>
            <a:ext cx="0" cy="392330"/>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9744205" y="1588326"/>
            <a:ext cx="2281296" cy="738664"/>
          </a:xfrm>
          <a:prstGeom prst="rect">
            <a:avLst/>
          </a:prstGeom>
          <a:solidFill>
            <a:schemeClr val="bg1"/>
          </a:solidFill>
          <a:ln w="38100">
            <a:solidFill>
              <a:srgbClr val="002060"/>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1) Deployment (5 min)</a:t>
            </a:r>
          </a:p>
          <a:p>
            <a:pPr defTabSz="91440"/>
            <a:r>
              <a:rPr lang="en-US" sz="1400" dirty="0" smtClean="0">
                <a:solidFill>
                  <a:prstClr val="black"/>
                </a:solidFill>
                <a:latin typeface="Arial" panose="020B0604020202020204" pitchFamily="34" charset="0"/>
                <a:cs typeface="Arial" panose="020B0604020202020204" pitchFamily="34" charset="0"/>
              </a:rPr>
              <a:t>	- CR undocks</a:t>
            </a:r>
          </a:p>
          <a:p>
            <a:pPr defTabSz="91440"/>
            <a:r>
              <a:rPr lang="en-US" sz="1400"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 CR enters cave/pipe</a:t>
            </a:r>
            <a:endParaRPr lang="en-US" sz="1400" dirty="0">
              <a:solidFill>
                <a:prstClr val="black"/>
              </a:solidFill>
              <a:latin typeface="Arial" panose="020B0604020202020204" pitchFamily="34" charset="0"/>
              <a:cs typeface="Arial" panose="020B0604020202020204" pitchFamily="34" charset="0"/>
            </a:endParaRPr>
          </a:p>
        </p:txBody>
      </p:sp>
      <p:sp>
        <p:nvSpPr>
          <p:cNvPr id="47" name="TextBox 46"/>
          <p:cNvSpPr txBox="1"/>
          <p:nvPr/>
        </p:nvSpPr>
        <p:spPr>
          <a:xfrm>
            <a:off x="9744205" y="2363634"/>
            <a:ext cx="2281296" cy="954107"/>
          </a:xfrm>
          <a:prstGeom prst="rect">
            <a:avLst/>
          </a:prstGeom>
          <a:solidFill>
            <a:schemeClr val="bg1"/>
          </a:solidFill>
          <a:ln w="38100">
            <a:solidFill>
              <a:srgbClr val="FDF353"/>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2) Rappelling (15 min)</a:t>
            </a:r>
          </a:p>
          <a:p>
            <a:pPr defTabSz="91440"/>
            <a:r>
              <a:rPr lang="en-US" sz="1400" dirty="0" smtClean="0">
                <a:solidFill>
                  <a:prstClr val="black"/>
                </a:solidFill>
                <a:latin typeface="Arial" panose="020B0604020202020204" pitchFamily="34" charset="0"/>
                <a:cs typeface="Arial" panose="020B0604020202020204" pitchFamily="34" charset="0"/>
              </a:rPr>
              <a:t>	- CR rappels 5m</a:t>
            </a:r>
          </a:p>
          <a:p>
            <a:pPr defTabSz="91440"/>
            <a:r>
              <a:rPr lang="en-US" sz="1400"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 Transitions from</a:t>
            </a:r>
          </a:p>
          <a:p>
            <a:pPr defTabSz="91440"/>
            <a:r>
              <a:rPr lang="en-US" sz="1400" dirty="0" smtClean="0">
                <a:solidFill>
                  <a:prstClr val="black"/>
                </a:solidFill>
                <a:latin typeface="Arial" panose="020B0604020202020204" pitchFamily="34" charset="0"/>
                <a:cs typeface="Arial" panose="020B0604020202020204" pitchFamily="34" charset="0"/>
              </a:rPr>
              <a:t>		 vertical </a:t>
            </a:r>
            <a:r>
              <a:rPr lang="en-US" sz="1400" dirty="0" smtClean="0">
                <a:solidFill>
                  <a:prstClr val="black"/>
                </a:solidFill>
                <a:latin typeface="Arial" panose="020B0604020202020204" pitchFamily="34" charset="0"/>
                <a:cs typeface="Arial" panose="020B0604020202020204" pitchFamily="34" charset="0"/>
                <a:sym typeface="Wingdings" panose="05000000000000000000" pitchFamily="2" charset="2"/>
              </a:rPr>
              <a:t></a:t>
            </a:r>
            <a:r>
              <a:rPr lang="en-US" sz="1400" dirty="0" smtClean="0">
                <a:solidFill>
                  <a:prstClr val="black"/>
                </a:solidFill>
                <a:latin typeface="Arial" panose="020B0604020202020204" pitchFamily="34" charset="0"/>
                <a:cs typeface="Arial" panose="020B0604020202020204" pitchFamily="34" charset="0"/>
              </a:rPr>
              <a:t> horizontal</a:t>
            </a:r>
            <a:endParaRPr lang="en-US" sz="1400" dirty="0">
              <a:solidFill>
                <a:prstClr val="black"/>
              </a:solidFill>
              <a:latin typeface="Arial" panose="020B0604020202020204" pitchFamily="34" charset="0"/>
              <a:cs typeface="Arial" panose="020B0604020202020204" pitchFamily="34" charset="0"/>
            </a:endParaRPr>
          </a:p>
        </p:txBody>
      </p:sp>
      <p:sp>
        <p:nvSpPr>
          <p:cNvPr id="48" name="TextBox 47"/>
          <p:cNvSpPr txBox="1"/>
          <p:nvPr/>
        </p:nvSpPr>
        <p:spPr>
          <a:xfrm>
            <a:off x="9744205" y="3358754"/>
            <a:ext cx="2281296" cy="954107"/>
          </a:xfrm>
          <a:prstGeom prst="rect">
            <a:avLst/>
          </a:prstGeom>
          <a:solidFill>
            <a:schemeClr val="bg1"/>
          </a:solidFill>
          <a:ln w="38100">
            <a:solidFill>
              <a:schemeClr val="accent6">
                <a:lumMod val="75000"/>
              </a:schemeClr>
            </a:solidFill>
          </a:ln>
        </p:spPr>
        <p:txBody>
          <a:bodyPr wrap="square" rtlCol="0">
            <a:spAutoFit/>
          </a:bodyPr>
          <a:lstStyle/>
          <a:p>
            <a:r>
              <a:rPr lang="en-US" sz="1400" b="1" dirty="0">
                <a:solidFill>
                  <a:prstClr val="black"/>
                </a:solidFill>
                <a:latin typeface="Arial" panose="020B0604020202020204" pitchFamily="34" charset="0"/>
                <a:cs typeface="Arial" panose="020B0604020202020204" pitchFamily="34" charset="0"/>
              </a:rPr>
              <a:t>3</a:t>
            </a:r>
            <a:r>
              <a:rPr lang="en-US" sz="1400" b="1" dirty="0" smtClean="0">
                <a:solidFill>
                  <a:prstClr val="black"/>
                </a:solidFill>
                <a:latin typeface="Arial" panose="020B0604020202020204" pitchFamily="34" charset="0"/>
                <a:cs typeface="Arial" panose="020B0604020202020204" pitchFamily="34" charset="0"/>
              </a:rPr>
              <a:t>) Exploration (120 min)</a:t>
            </a:r>
          </a:p>
          <a:p>
            <a:pPr defTabSz="91440"/>
            <a:r>
              <a:rPr lang="en-US" sz="1400" dirty="0" smtClean="0">
                <a:solidFill>
                  <a:prstClr val="black"/>
                </a:solidFill>
                <a:latin typeface="Arial" panose="020B0604020202020204" pitchFamily="34" charset="0"/>
                <a:cs typeface="Arial" panose="020B0604020202020204" pitchFamily="34" charset="0"/>
              </a:rPr>
              <a:t>	- CR traverses 5m</a:t>
            </a:r>
          </a:p>
          <a:p>
            <a:pPr defTabSz="91440"/>
            <a:r>
              <a:rPr lang="en-US" sz="1400"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 CR takes/stores </a:t>
            </a:r>
          </a:p>
          <a:p>
            <a:pPr defTabSz="91440"/>
            <a:r>
              <a:rPr lang="en-US" sz="1400"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	 image of POI</a:t>
            </a:r>
            <a:endParaRPr lang="en-US" sz="1400" dirty="0">
              <a:solidFill>
                <a:prstClr val="black"/>
              </a:solidFill>
              <a:latin typeface="Arial" panose="020B0604020202020204" pitchFamily="34" charset="0"/>
              <a:cs typeface="Arial" panose="020B0604020202020204" pitchFamily="34" charset="0"/>
            </a:endParaRPr>
          </a:p>
        </p:txBody>
      </p:sp>
      <p:sp>
        <p:nvSpPr>
          <p:cNvPr id="49" name="TextBox 48"/>
          <p:cNvSpPr txBox="1"/>
          <p:nvPr/>
        </p:nvSpPr>
        <p:spPr>
          <a:xfrm>
            <a:off x="9744205" y="4353053"/>
            <a:ext cx="2281296" cy="738664"/>
          </a:xfrm>
          <a:prstGeom prst="rect">
            <a:avLst/>
          </a:prstGeom>
          <a:solidFill>
            <a:schemeClr val="bg1"/>
          </a:solidFill>
          <a:ln w="38100">
            <a:solidFill>
              <a:schemeClr val="accent4">
                <a:lumMod val="75000"/>
              </a:schemeClr>
            </a:solidFill>
          </a:ln>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4) Return (15 min)</a:t>
            </a:r>
          </a:p>
          <a:p>
            <a:pPr defTabSz="91440"/>
            <a:r>
              <a:rPr lang="en-US" sz="1400" dirty="0" smtClean="0">
                <a:solidFill>
                  <a:prstClr val="black"/>
                </a:solidFill>
                <a:latin typeface="Arial" panose="020B0604020202020204" pitchFamily="34" charset="0"/>
                <a:cs typeface="Arial" panose="020B0604020202020204" pitchFamily="34" charset="0"/>
              </a:rPr>
              <a:t>	- CR is retracted by</a:t>
            </a:r>
          </a:p>
          <a:p>
            <a:pPr defTabSz="91440"/>
            <a:r>
              <a:rPr lang="en-US" sz="1400"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	 MR winch system</a:t>
            </a:r>
          </a:p>
        </p:txBody>
      </p:sp>
      <p:sp>
        <p:nvSpPr>
          <p:cNvPr id="50" name="TextBox 49"/>
          <p:cNvSpPr txBox="1"/>
          <p:nvPr/>
        </p:nvSpPr>
        <p:spPr>
          <a:xfrm>
            <a:off x="9753087" y="5121861"/>
            <a:ext cx="2272414" cy="523220"/>
          </a:xfrm>
          <a:prstGeom prst="rect">
            <a:avLst/>
          </a:prstGeom>
          <a:solidFill>
            <a:schemeClr val="bg1"/>
          </a:solidFill>
          <a:ln w="38100">
            <a:solidFill>
              <a:srgbClr val="7030A0"/>
            </a:solidFill>
          </a:ln>
        </p:spPr>
        <p:txBody>
          <a:bodyPr wrap="square" rtlCol="0">
            <a:spAutoFit/>
          </a:bodyPr>
          <a:lstStyle/>
          <a:p>
            <a:r>
              <a:rPr lang="en-US" sz="1400" b="1" dirty="0">
                <a:solidFill>
                  <a:prstClr val="black"/>
                </a:solidFill>
                <a:latin typeface="Arial" panose="020B0604020202020204" pitchFamily="34" charset="0"/>
                <a:cs typeface="Arial" panose="020B0604020202020204" pitchFamily="34" charset="0"/>
              </a:rPr>
              <a:t>5</a:t>
            </a:r>
            <a:r>
              <a:rPr lang="en-US" sz="1400" b="1" dirty="0" smtClean="0">
                <a:solidFill>
                  <a:prstClr val="black"/>
                </a:solidFill>
                <a:latin typeface="Arial" panose="020B0604020202020204" pitchFamily="34" charset="0"/>
                <a:cs typeface="Arial" panose="020B0604020202020204" pitchFamily="34" charset="0"/>
              </a:rPr>
              <a:t>) Re-docking (5 min)</a:t>
            </a:r>
          </a:p>
          <a:p>
            <a:pPr defTabSz="91440"/>
            <a:r>
              <a:rPr lang="en-US" sz="1400" dirty="0" smtClean="0">
                <a:solidFill>
                  <a:prstClr val="black"/>
                </a:solidFill>
                <a:latin typeface="Arial" panose="020B0604020202020204" pitchFamily="34" charset="0"/>
                <a:cs typeface="Arial" panose="020B0604020202020204" pitchFamily="34" charset="0"/>
              </a:rPr>
              <a:t>	- CR re-enters MR bay</a:t>
            </a:r>
            <a:endParaRPr lang="en-US" sz="1400" dirty="0">
              <a:solidFill>
                <a:prstClr val="black"/>
              </a:solidFill>
              <a:latin typeface="Arial" panose="020B0604020202020204" pitchFamily="34" charset="0"/>
              <a:cs typeface="Arial" panose="020B0604020202020204" pitchFamily="34" charset="0"/>
            </a:endParaRPr>
          </a:p>
        </p:txBody>
      </p:sp>
      <p:cxnSp>
        <p:nvCxnSpPr>
          <p:cNvPr id="54" name="Straight Arrow Connector 53"/>
          <p:cNvCxnSpPr/>
          <p:nvPr/>
        </p:nvCxnSpPr>
        <p:spPr>
          <a:xfrm flipV="1">
            <a:off x="4269864" y="5383471"/>
            <a:ext cx="3398970" cy="336654"/>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136342" y="966573"/>
            <a:ext cx="2518658" cy="830997"/>
          </a:xfrm>
          <a:prstGeom prst="rect">
            <a:avLst/>
          </a:prstGeom>
          <a:solidFill>
            <a:srgbClr val="FFFFFF"/>
          </a:solidFill>
          <a:ln>
            <a:solidFill>
              <a:srgbClr val="000000"/>
            </a:solidFill>
          </a:ln>
        </p:spPr>
        <p:txBody>
          <a:bodyPr wrap="square" rtlCol="0">
            <a:spAutoFit/>
          </a:bodyPr>
          <a:lstStyle/>
          <a:p>
            <a:r>
              <a:rPr lang="en-US" sz="2400" b="1" dirty="0" smtClean="0">
                <a:solidFill>
                  <a:prstClr val="black"/>
                </a:solidFill>
                <a:latin typeface="Arial"/>
                <a:cs typeface="Arial"/>
              </a:rPr>
              <a:t>ITLL South Patio To Scale:</a:t>
            </a:r>
            <a:endParaRPr lang="en-US" sz="2000" dirty="0">
              <a:solidFill>
                <a:prstClr val="black"/>
              </a:solidFill>
              <a:latin typeface="Arial"/>
              <a:cs typeface="Arial"/>
            </a:endParaRPr>
          </a:p>
        </p:txBody>
      </p:sp>
      <p:sp>
        <p:nvSpPr>
          <p:cNvPr id="58" name="TextBox 57"/>
          <p:cNvSpPr txBox="1"/>
          <p:nvPr/>
        </p:nvSpPr>
        <p:spPr>
          <a:xfrm>
            <a:off x="4966305" y="529994"/>
            <a:ext cx="2869780" cy="615553"/>
          </a:xfrm>
          <a:prstGeom prst="rect">
            <a:avLst/>
          </a:prstGeom>
          <a:solidFill>
            <a:srgbClr val="FFFFFF"/>
          </a:solidFill>
          <a:ln>
            <a:solidFill>
              <a:srgbClr val="000000"/>
            </a:solidFill>
          </a:ln>
        </p:spPr>
        <p:txBody>
          <a:bodyPr wrap="square" rtlCol="0">
            <a:spAutoFit/>
          </a:bodyPr>
          <a:lstStyle/>
          <a:p>
            <a:r>
              <a:rPr lang="en-US" b="1" dirty="0" smtClean="0">
                <a:solidFill>
                  <a:prstClr val="black"/>
                </a:solidFill>
                <a:latin typeface="Arial"/>
                <a:cs typeface="Arial"/>
              </a:rPr>
              <a:t>Deployment Stage: </a:t>
            </a:r>
          </a:p>
          <a:p>
            <a:pPr marL="285750" indent="-285750">
              <a:buFont typeface="Arial" panose="020B0604020202020204" pitchFamily="34" charset="0"/>
              <a:buChar char="•"/>
            </a:pPr>
            <a:r>
              <a:rPr lang="en-US" sz="1600" dirty="0" smtClean="0">
                <a:solidFill>
                  <a:prstClr val="black"/>
                </a:solidFill>
                <a:latin typeface="Arial"/>
                <a:cs typeface="Arial"/>
              </a:rPr>
              <a:t>Pass/Fail</a:t>
            </a:r>
            <a:endParaRPr lang="en-US" sz="1600" dirty="0">
              <a:solidFill>
                <a:prstClr val="black"/>
              </a:solidFill>
              <a:latin typeface="Arial"/>
              <a:cs typeface="Arial"/>
            </a:endParaRPr>
          </a:p>
        </p:txBody>
      </p:sp>
      <p:sp>
        <p:nvSpPr>
          <p:cNvPr id="29" name="Oval 28"/>
          <p:cNvSpPr/>
          <p:nvPr/>
        </p:nvSpPr>
        <p:spPr>
          <a:xfrm>
            <a:off x="7668834" y="738364"/>
            <a:ext cx="420624" cy="424069"/>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white"/>
                </a:solidFill>
                <a:latin typeface="Arial" panose="020B0604020202020204" pitchFamily="34" charset="0"/>
                <a:cs typeface="Arial" panose="020B0604020202020204" pitchFamily="34" charset="0"/>
              </a:rPr>
              <a:t>1</a:t>
            </a:r>
            <a:endParaRPr lang="en-US" sz="2800" b="1" dirty="0">
              <a:solidFill>
                <a:prstClr val="white"/>
              </a:solidFill>
              <a:latin typeface="Arial" panose="020B0604020202020204" pitchFamily="34" charset="0"/>
              <a:cs typeface="Arial" panose="020B0604020202020204" pitchFamily="34" charset="0"/>
            </a:endParaRPr>
          </a:p>
        </p:txBody>
      </p:sp>
      <p:sp>
        <p:nvSpPr>
          <p:cNvPr id="60" name="TextBox 59"/>
          <p:cNvSpPr txBox="1"/>
          <p:nvPr/>
        </p:nvSpPr>
        <p:spPr>
          <a:xfrm>
            <a:off x="4085825" y="2358909"/>
            <a:ext cx="2869780" cy="1846659"/>
          </a:xfrm>
          <a:prstGeom prst="rect">
            <a:avLst/>
          </a:prstGeom>
          <a:solidFill>
            <a:srgbClr val="FFFFFF"/>
          </a:solidFill>
          <a:ln>
            <a:solidFill>
              <a:srgbClr val="000000"/>
            </a:solidFill>
          </a:ln>
        </p:spPr>
        <p:txBody>
          <a:bodyPr wrap="square" rtlCol="0">
            <a:spAutoFit/>
          </a:bodyPr>
          <a:lstStyle/>
          <a:p>
            <a:r>
              <a:rPr lang="en-US" b="1" dirty="0" smtClean="0">
                <a:solidFill>
                  <a:prstClr val="black"/>
                </a:solidFill>
                <a:latin typeface="Arial"/>
                <a:cs typeface="Arial"/>
              </a:rPr>
              <a:t>Return Stage: </a:t>
            </a:r>
          </a:p>
          <a:p>
            <a:pPr marL="285750" indent="-285750">
              <a:buFont typeface="Arial" panose="020B0604020202020204" pitchFamily="34" charset="0"/>
              <a:buChar char="•"/>
            </a:pPr>
            <a:r>
              <a:rPr lang="en-US" sz="1600" dirty="0" smtClean="0">
                <a:solidFill>
                  <a:prstClr val="black"/>
                </a:solidFill>
                <a:latin typeface="Arial"/>
                <a:cs typeface="Arial"/>
              </a:rPr>
              <a:t>Positional data recorded as before for distance travelled and depth</a:t>
            </a:r>
          </a:p>
          <a:p>
            <a:pPr marL="285750" indent="-285750">
              <a:buFont typeface="Arial" panose="020B0604020202020204" pitchFamily="34" charset="0"/>
              <a:buChar char="•"/>
            </a:pPr>
            <a:r>
              <a:rPr lang="en-US" sz="1600" dirty="0" smtClean="0">
                <a:solidFill>
                  <a:prstClr val="black"/>
                </a:solidFill>
                <a:latin typeface="Arial"/>
                <a:cs typeface="Arial"/>
              </a:rPr>
              <a:t>Expected results: within 10cm for distance, within 1cm for depth</a:t>
            </a:r>
            <a:endParaRPr lang="en-US" sz="1600" dirty="0">
              <a:solidFill>
                <a:prstClr val="black"/>
              </a:solidFill>
              <a:latin typeface="Arial"/>
              <a:cs typeface="Arial"/>
            </a:endParaRPr>
          </a:p>
        </p:txBody>
      </p:sp>
      <p:sp>
        <p:nvSpPr>
          <p:cNvPr id="34" name="Oval 33"/>
          <p:cNvSpPr/>
          <p:nvPr/>
        </p:nvSpPr>
        <p:spPr>
          <a:xfrm>
            <a:off x="6779018" y="3873910"/>
            <a:ext cx="420624" cy="424069"/>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Arial" panose="020B0604020202020204" pitchFamily="34" charset="0"/>
                <a:cs typeface="Arial" panose="020B0604020202020204" pitchFamily="34" charset="0"/>
              </a:rPr>
              <a:t>4</a:t>
            </a:r>
          </a:p>
        </p:txBody>
      </p:sp>
      <p:cxnSp>
        <p:nvCxnSpPr>
          <p:cNvPr id="51" name="Straight Arrow Connector 50"/>
          <p:cNvCxnSpPr>
            <a:stCxn id="34" idx="0"/>
          </p:cNvCxnSpPr>
          <p:nvPr/>
        </p:nvCxnSpPr>
        <p:spPr>
          <a:xfrm flipV="1">
            <a:off x="6989330" y="3415402"/>
            <a:ext cx="0" cy="458508"/>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61" name="TextBox 60"/>
          <p:cNvSpPr txBox="1"/>
          <p:nvPr/>
        </p:nvSpPr>
        <p:spPr>
          <a:xfrm>
            <a:off x="5488846" y="1683116"/>
            <a:ext cx="2869780" cy="615553"/>
          </a:xfrm>
          <a:prstGeom prst="rect">
            <a:avLst/>
          </a:prstGeom>
          <a:solidFill>
            <a:srgbClr val="FFFFFF"/>
          </a:solidFill>
          <a:ln>
            <a:solidFill>
              <a:srgbClr val="000000"/>
            </a:solidFill>
          </a:ln>
        </p:spPr>
        <p:txBody>
          <a:bodyPr wrap="square" rtlCol="0">
            <a:spAutoFit/>
          </a:bodyPr>
          <a:lstStyle/>
          <a:p>
            <a:r>
              <a:rPr lang="en-US" b="1" dirty="0" smtClean="0">
                <a:solidFill>
                  <a:prstClr val="black"/>
                </a:solidFill>
                <a:latin typeface="Arial"/>
                <a:cs typeface="Arial"/>
              </a:rPr>
              <a:t>Re-docking Stage: </a:t>
            </a:r>
          </a:p>
          <a:p>
            <a:pPr marL="285750" indent="-285750">
              <a:buFont typeface="Arial" panose="020B0604020202020204" pitchFamily="34" charset="0"/>
              <a:buChar char="•"/>
            </a:pPr>
            <a:r>
              <a:rPr lang="en-US" sz="1600" dirty="0" smtClean="0">
                <a:solidFill>
                  <a:prstClr val="black"/>
                </a:solidFill>
                <a:latin typeface="Arial"/>
                <a:cs typeface="Arial"/>
              </a:rPr>
              <a:t>Pass/Fail</a:t>
            </a:r>
            <a:endParaRPr lang="en-US" sz="1600" dirty="0">
              <a:solidFill>
                <a:prstClr val="black"/>
              </a:solidFill>
              <a:latin typeface="Arial"/>
              <a:cs typeface="Arial"/>
            </a:endParaRPr>
          </a:p>
        </p:txBody>
      </p:sp>
      <p:cxnSp>
        <p:nvCxnSpPr>
          <p:cNvPr id="36" name="Straight Arrow Connector 35"/>
          <p:cNvCxnSpPr>
            <a:stCxn id="35" idx="2"/>
          </p:cNvCxnSpPr>
          <p:nvPr/>
        </p:nvCxnSpPr>
        <p:spPr>
          <a:xfrm flipV="1">
            <a:off x="8220090" y="1485404"/>
            <a:ext cx="210312" cy="406521"/>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35" name="Oval 34"/>
          <p:cNvSpPr/>
          <p:nvPr/>
        </p:nvSpPr>
        <p:spPr>
          <a:xfrm>
            <a:off x="8220090" y="1679890"/>
            <a:ext cx="420624" cy="424069"/>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5</a:t>
            </a:r>
          </a:p>
        </p:txBody>
      </p:sp>
      <p:cxnSp>
        <p:nvCxnSpPr>
          <p:cNvPr id="11" name="Straight Arrow Connector 10"/>
          <p:cNvCxnSpPr/>
          <p:nvPr/>
        </p:nvCxnSpPr>
        <p:spPr>
          <a:xfrm>
            <a:off x="4020771" y="4552950"/>
            <a:ext cx="0" cy="7620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4020771" y="4552950"/>
            <a:ext cx="249093" cy="3810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3536729" y="4736636"/>
            <a:ext cx="567746" cy="369332"/>
          </a:xfrm>
          <a:prstGeom prst="rect">
            <a:avLst/>
          </a:prstGeom>
          <a:noFill/>
        </p:spPr>
        <p:txBody>
          <a:bodyPr wrap="square" rtlCol="0">
            <a:spAutoFit/>
          </a:bodyPr>
          <a:lstStyle/>
          <a:p>
            <a:r>
              <a:rPr lang="en-US" b="1" dirty="0" smtClean="0">
                <a:solidFill>
                  <a:prstClr val="black"/>
                </a:solidFill>
                <a:cs typeface="Times New Roman" panose="02020603050405020304" pitchFamily="18" charset="0"/>
              </a:rPr>
              <a:t>1m</a:t>
            </a:r>
            <a:endParaRPr lang="en-US" b="1" dirty="0">
              <a:solidFill>
                <a:prstClr val="black"/>
              </a:solidFill>
              <a:cs typeface="Times New Roman" panose="02020603050405020304" pitchFamily="18" charset="0"/>
            </a:endParaRPr>
          </a:p>
        </p:txBody>
      </p:sp>
      <p:sp>
        <p:nvSpPr>
          <p:cNvPr id="45" name="TextBox 44"/>
          <p:cNvSpPr txBox="1"/>
          <p:nvPr/>
        </p:nvSpPr>
        <p:spPr>
          <a:xfrm>
            <a:off x="4067636" y="4486216"/>
            <a:ext cx="567746" cy="369332"/>
          </a:xfrm>
          <a:prstGeom prst="rect">
            <a:avLst/>
          </a:prstGeom>
          <a:noFill/>
        </p:spPr>
        <p:txBody>
          <a:bodyPr wrap="square" rtlCol="0">
            <a:spAutoFit/>
          </a:bodyPr>
          <a:lstStyle/>
          <a:p>
            <a:r>
              <a:rPr lang="en-US" b="1" dirty="0" smtClean="0">
                <a:solidFill>
                  <a:prstClr val="black"/>
                </a:solidFill>
                <a:cs typeface="Times New Roman" panose="02020603050405020304" pitchFamily="18" charset="0"/>
              </a:rPr>
              <a:t>1m</a:t>
            </a:r>
            <a:endParaRPr lang="en-US"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554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xit" presetSubtype="0" fill="hold" grpId="1" nodeType="withEffect">
                                  <p:stCondLst>
                                    <p:cond delay="0"/>
                                  </p:stCondLst>
                                  <p:childTnLst>
                                    <p:animEffect transition="out" filter="fade">
                                      <p:cBhvr>
                                        <p:cTn id="32" dur="500"/>
                                        <p:tgtEl>
                                          <p:spTgt spid="58"/>
                                        </p:tgtEl>
                                      </p:cBhvr>
                                    </p:animEffect>
                                    <p:set>
                                      <p:cBhvr>
                                        <p:cTn id="33" dur="1" fill="hold">
                                          <p:stCondLst>
                                            <p:cond delay="499"/>
                                          </p:stCondLst>
                                        </p:cTn>
                                        <p:tgtEl>
                                          <p:spTgt spid="5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xit" presetSubtype="0" fill="hold" grpId="1" nodeType="with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par>
                                <p:cTn id="82" presetID="10" presetClass="exit" presetSubtype="0" fill="hold" grpId="1" nodeType="withEffect">
                                  <p:stCondLst>
                                    <p:cond delay="0"/>
                                  </p:stCondLst>
                                  <p:childTnLst>
                                    <p:animEffect transition="out" filter="fade">
                                      <p:cBhvr>
                                        <p:cTn id="83" dur="500"/>
                                        <p:tgtEl>
                                          <p:spTgt spid="60"/>
                                        </p:tgtEl>
                                      </p:cBhvr>
                                    </p:animEffect>
                                    <p:set>
                                      <p:cBhvr>
                                        <p:cTn id="84"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1" grpId="0" animBg="1"/>
      <p:bldP spid="21" grpId="1" animBg="1"/>
      <p:bldP spid="31" grpId="0" animBg="1"/>
      <p:bldP spid="32" grpId="0" animBg="1"/>
      <p:bldP spid="46" grpId="0" animBg="1"/>
      <p:bldP spid="47" grpId="0" animBg="1"/>
      <p:bldP spid="48" grpId="0" animBg="1"/>
      <p:bldP spid="49" grpId="0" animBg="1"/>
      <p:bldP spid="50" grpId="0" animBg="1"/>
      <p:bldP spid="58" grpId="0" animBg="1"/>
      <p:bldP spid="58" grpId="1" animBg="1"/>
      <p:bldP spid="29" grpId="0" animBg="1"/>
      <p:bldP spid="60" grpId="0" animBg="1"/>
      <p:bldP spid="60" grpId="1" animBg="1"/>
      <p:bldP spid="34" grpId="0" animBg="1"/>
      <p:bldP spid="61"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28" y="-7302"/>
            <a:ext cx="10018713" cy="804672"/>
          </a:xfrm>
        </p:spPr>
        <p:txBody>
          <a:bodyPr>
            <a:normAutofit/>
          </a:bodyPr>
          <a:lstStyle/>
          <a:p>
            <a:r>
              <a:rPr lang="en-US" b="1" i="1" dirty="0" smtClean="0"/>
              <a:t>Full Scale Comm. Drop-Out Verification</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22</a:t>
            </a:fld>
            <a:endParaRPr lang="en-US" dirty="0">
              <a:solidFill>
                <a:prstClr val="black"/>
              </a:solidFill>
            </a:endParaRPr>
          </a:p>
        </p:txBody>
      </p:sp>
      <p:graphicFrame>
        <p:nvGraphicFramePr>
          <p:cNvPr id="5" name="Diagram 4"/>
          <p:cNvGraphicFramePr/>
          <p:nvPr>
            <p:extLst>
              <p:ext uri="{D42A27DB-BD31-4B8C-83A1-F6EECF244321}">
                <p14:modId xmlns:p14="http://schemas.microsoft.com/office/powerpoint/2010/main" val="1742853077"/>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6342" y="955793"/>
            <a:ext cx="10644326" cy="5214188"/>
          </a:xfrm>
          <a:prstGeom prst="rect">
            <a:avLst/>
          </a:prstGeom>
        </p:spPr>
      </p:pic>
      <p:sp>
        <p:nvSpPr>
          <p:cNvPr id="7" name="TextBox 6"/>
          <p:cNvSpPr txBox="1"/>
          <p:nvPr/>
        </p:nvSpPr>
        <p:spPr>
          <a:xfrm>
            <a:off x="5530788" y="1251751"/>
            <a:ext cx="798991" cy="369332"/>
          </a:xfrm>
          <a:prstGeom prst="rect">
            <a:avLst/>
          </a:prstGeom>
          <a:noFill/>
        </p:spPr>
        <p:txBody>
          <a:bodyPr wrap="square" rtlCol="0">
            <a:spAutoFit/>
          </a:bodyPr>
          <a:lstStyle/>
          <a:p>
            <a:endParaRPr lang="en-US" dirty="0">
              <a:solidFill>
                <a:prstClr val="black"/>
              </a:solidFill>
            </a:endParaRPr>
          </a:p>
        </p:txBody>
      </p:sp>
      <p:sp>
        <p:nvSpPr>
          <p:cNvPr id="8" name="TextBox 7"/>
          <p:cNvSpPr txBox="1"/>
          <p:nvPr/>
        </p:nvSpPr>
        <p:spPr>
          <a:xfrm>
            <a:off x="8521885" y="5130284"/>
            <a:ext cx="1686757" cy="369332"/>
          </a:xfrm>
          <a:prstGeom prst="rect">
            <a:avLst/>
          </a:prstGeom>
          <a:solidFill>
            <a:srgbClr val="FFFFFF"/>
          </a:solidFill>
          <a:ln>
            <a:solidFill>
              <a:srgbClr val="000000"/>
            </a:solidFill>
          </a:ln>
        </p:spPr>
        <p:txBody>
          <a:bodyPr wrap="square" rtlCol="0">
            <a:spAutoFit/>
          </a:bodyPr>
          <a:lstStyle/>
          <a:p>
            <a:pPr algn="ctr"/>
            <a:r>
              <a:rPr lang="en-US" b="1" dirty="0" smtClean="0">
                <a:solidFill>
                  <a:prstClr val="black"/>
                </a:solidFill>
                <a:latin typeface="Arial"/>
                <a:cs typeface="Arial"/>
              </a:rPr>
              <a:t>Concrete</a:t>
            </a:r>
            <a:endParaRPr lang="en-US" b="1" dirty="0">
              <a:solidFill>
                <a:prstClr val="black"/>
              </a:solidFill>
              <a:latin typeface="Arial"/>
              <a:cs typeface="Arial"/>
            </a:endParaRPr>
          </a:p>
        </p:txBody>
      </p:sp>
      <p:sp>
        <p:nvSpPr>
          <p:cNvPr id="9" name="TextBox 8"/>
          <p:cNvSpPr txBox="1"/>
          <p:nvPr/>
        </p:nvSpPr>
        <p:spPr>
          <a:xfrm>
            <a:off x="8852517" y="1067085"/>
            <a:ext cx="1686757" cy="369332"/>
          </a:xfrm>
          <a:prstGeom prst="rect">
            <a:avLst/>
          </a:prstGeom>
          <a:solidFill>
            <a:srgbClr val="FFFFFF"/>
          </a:solidFill>
          <a:ln>
            <a:solidFill>
              <a:srgbClr val="000000"/>
            </a:solidFill>
          </a:ln>
        </p:spPr>
        <p:txBody>
          <a:bodyPr wrap="square" rtlCol="0">
            <a:spAutoFit/>
          </a:bodyPr>
          <a:lstStyle/>
          <a:p>
            <a:pPr algn="ctr"/>
            <a:r>
              <a:rPr lang="en-US" b="1" dirty="0" smtClean="0">
                <a:solidFill>
                  <a:prstClr val="black"/>
                </a:solidFill>
                <a:latin typeface="Arial"/>
                <a:cs typeface="Arial"/>
              </a:rPr>
              <a:t>MR Platform</a:t>
            </a:r>
            <a:endParaRPr lang="en-US" b="1" dirty="0">
              <a:solidFill>
                <a:prstClr val="black"/>
              </a:solidFill>
              <a:latin typeface="Arial"/>
              <a:cs typeface="Arial"/>
            </a:endParaRPr>
          </a:p>
        </p:txBody>
      </p:sp>
      <p:cxnSp>
        <p:nvCxnSpPr>
          <p:cNvPr id="19" name="Straight Arrow Connector 18"/>
          <p:cNvCxnSpPr/>
          <p:nvPr/>
        </p:nvCxnSpPr>
        <p:spPr>
          <a:xfrm flipV="1">
            <a:off x="8089458" y="1926772"/>
            <a:ext cx="73152" cy="3657282"/>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10100" y="5639927"/>
            <a:ext cx="2287969" cy="369332"/>
          </a:xfrm>
          <a:prstGeom prst="rect">
            <a:avLst/>
          </a:prstGeom>
          <a:solidFill>
            <a:srgbClr val="FFFFFF"/>
          </a:solidFill>
          <a:ln>
            <a:solidFill>
              <a:srgbClr val="000000"/>
            </a:solidFill>
          </a:ln>
        </p:spPr>
        <p:txBody>
          <a:bodyPr wrap="none" rtlCol="0">
            <a:spAutoFit/>
          </a:bodyPr>
          <a:lstStyle/>
          <a:p>
            <a:r>
              <a:rPr lang="en-US" b="1" dirty="0" smtClean="0">
                <a:solidFill>
                  <a:prstClr val="black"/>
                </a:solidFill>
                <a:latin typeface="Arial"/>
                <a:cs typeface="Arial"/>
              </a:rPr>
              <a:t>5m plywood “pipe”</a:t>
            </a:r>
            <a:endParaRPr lang="en-US" b="1" dirty="0">
              <a:solidFill>
                <a:prstClr val="black"/>
              </a:solidFill>
              <a:latin typeface="Arial"/>
              <a:cs typeface="Arial"/>
            </a:endParaRPr>
          </a:p>
        </p:txBody>
      </p:sp>
      <p:sp>
        <p:nvSpPr>
          <p:cNvPr id="12" name="TextBox 11"/>
          <p:cNvSpPr txBox="1"/>
          <p:nvPr/>
        </p:nvSpPr>
        <p:spPr>
          <a:xfrm>
            <a:off x="8142363" y="3262553"/>
            <a:ext cx="1380479" cy="923330"/>
          </a:xfrm>
          <a:prstGeom prst="rect">
            <a:avLst/>
          </a:prstGeom>
          <a:solidFill>
            <a:srgbClr val="FFFFFF"/>
          </a:solidFill>
          <a:ln>
            <a:solidFill>
              <a:srgbClr val="000000"/>
            </a:solidFill>
          </a:ln>
        </p:spPr>
        <p:txBody>
          <a:bodyPr wrap="square" rtlCol="0">
            <a:spAutoFit/>
          </a:bodyPr>
          <a:lstStyle/>
          <a:p>
            <a:r>
              <a:rPr lang="en-US" b="1" dirty="0" smtClean="0">
                <a:solidFill>
                  <a:prstClr val="black"/>
                </a:solidFill>
                <a:latin typeface="Arial"/>
                <a:cs typeface="Arial"/>
              </a:rPr>
              <a:t>5m Vertical Surface</a:t>
            </a:r>
            <a:endParaRPr lang="en-US" b="1" dirty="0">
              <a:solidFill>
                <a:prstClr val="black"/>
              </a:solidFill>
              <a:latin typeface="Arial"/>
              <a:cs typeface="Arial"/>
            </a:endParaRPr>
          </a:p>
        </p:txBody>
      </p:sp>
      <p:cxnSp>
        <p:nvCxnSpPr>
          <p:cNvPr id="54" name="Straight Arrow Connector 53"/>
          <p:cNvCxnSpPr/>
          <p:nvPr/>
        </p:nvCxnSpPr>
        <p:spPr>
          <a:xfrm flipV="1">
            <a:off x="4269864" y="5383471"/>
            <a:ext cx="3398970" cy="336654"/>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020771" y="4552950"/>
            <a:ext cx="0" cy="7620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4020771" y="4552950"/>
            <a:ext cx="249093" cy="3810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3536729" y="4736636"/>
            <a:ext cx="567746"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1m</a:t>
            </a:r>
            <a:endParaRPr lang="en-US"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4067636" y="4486216"/>
            <a:ext cx="567746"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1m</a:t>
            </a:r>
            <a:endParaRPr lang="en-US"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16302" y="1067085"/>
            <a:ext cx="2859442" cy="86177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Test Purpose: </a:t>
            </a:r>
            <a:r>
              <a:rPr lang="en-US" sz="1600" dirty="0" smtClean="0"/>
              <a:t>Verify comm. </a:t>
            </a:r>
            <a:r>
              <a:rPr lang="en-US" sz="1600" dirty="0"/>
              <a:t>d</a:t>
            </a:r>
            <a:r>
              <a:rPr lang="en-US" sz="1600" dirty="0" smtClean="0"/>
              <a:t>rop-out protocol in full test environment</a:t>
            </a:r>
            <a:endParaRPr lang="en-US" b="1" dirty="0"/>
          </a:p>
        </p:txBody>
      </p:sp>
      <p:sp>
        <p:nvSpPr>
          <p:cNvPr id="14" name="TextBox 13"/>
          <p:cNvSpPr txBox="1"/>
          <p:nvPr/>
        </p:nvSpPr>
        <p:spPr>
          <a:xfrm>
            <a:off x="1116302" y="2095500"/>
            <a:ext cx="2951334" cy="104644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Requirements Verified:</a:t>
            </a:r>
          </a:p>
          <a:p>
            <a:pPr marL="742950" lvl="1" indent="-285750">
              <a:buFont typeface="Arial" panose="020B0604020202020204" pitchFamily="34" charset="0"/>
              <a:buChar char="•"/>
            </a:pPr>
            <a:r>
              <a:rPr lang="en-US" sz="1600" b="1" dirty="0" smtClean="0"/>
              <a:t>DR.7.2.1.1 </a:t>
            </a:r>
            <a:r>
              <a:rPr lang="en-US" sz="1600" dirty="0" smtClean="0"/>
              <a:t>– </a:t>
            </a:r>
            <a:r>
              <a:rPr lang="en-US" sz="1400" dirty="0" smtClean="0"/>
              <a:t>The CR will implement communication drop-out protocol</a:t>
            </a:r>
            <a:endParaRPr lang="en-US" sz="1600" b="1" dirty="0"/>
          </a:p>
        </p:txBody>
      </p:sp>
      <p:sp>
        <p:nvSpPr>
          <p:cNvPr id="15" name="Oval 14"/>
          <p:cNvSpPr/>
          <p:nvPr/>
        </p:nvSpPr>
        <p:spPr>
          <a:xfrm>
            <a:off x="4104475" y="5105968"/>
            <a:ext cx="867575" cy="614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197627" y="5399388"/>
            <a:ext cx="2339102" cy="369332"/>
          </a:xfrm>
          <a:prstGeom prst="rect">
            <a:avLst/>
          </a:prstGeom>
          <a:solidFill>
            <a:srgbClr val="FFFFFF"/>
          </a:solidFill>
          <a:ln>
            <a:solidFill>
              <a:srgbClr val="000000"/>
            </a:solidFill>
          </a:ln>
        </p:spPr>
        <p:txBody>
          <a:bodyPr wrap="none" rtlCol="0">
            <a:spAutoFit/>
          </a:bodyPr>
          <a:lstStyle/>
          <a:p>
            <a:r>
              <a:rPr lang="en-US" b="1" dirty="0" smtClean="0">
                <a:solidFill>
                  <a:prstClr val="black"/>
                </a:solidFill>
                <a:latin typeface="Arial"/>
                <a:cs typeface="Arial"/>
              </a:rPr>
              <a:t>Start location of CR</a:t>
            </a:r>
            <a:endParaRPr lang="en-US" b="1" dirty="0">
              <a:solidFill>
                <a:prstClr val="black"/>
              </a:solidFill>
              <a:latin typeface="Arial"/>
              <a:cs typeface="Arial"/>
            </a:endParaRPr>
          </a:p>
        </p:txBody>
      </p:sp>
      <p:cxnSp>
        <p:nvCxnSpPr>
          <p:cNvPr id="22" name="Straight Arrow Connector 21"/>
          <p:cNvCxnSpPr>
            <a:endCxn id="15" idx="2"/>
          </p:cNvCxnSpPr>
          <p:nvPr/>
        </p:nvCxnSpPr>
        <p:spPr>
          <a:xfrm flipV="1">
            <a:off x="3536729" y="5413047"/>
            <a:ext cx="567746" cy="171007"/>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136342" y="3131999"/>
            <a:ext cx="2951334" cy="172354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Test Procedure:</a:t>
            </a:r>
          </a:p>
          <a:p>
            <a:pPr marL="742950" lvl="1" indent="-285750">
              <a:buFont typeface="Arial" panose="020B0604020202020204" pitchFamily="34" charset="0"/>
              <a:buChar char="•"/>
            </a:pPr>
            <a:r>
              <a:rPr lang="en-US" sz="1600" b="1" dirty="0" smtClean="0"/>
              <a:t>Case 1 – </a:t>
            </a:r>
            <a:r>
              <a:rPr lang="en-US" sz="1400" dirty="0" smtClean="0"/>
              <a:t>Comm. is not restored and CR is reeled in to start of Rappel phase</a:t>
            </a:r>
          </a:p>
          <a:p>
            <a:pPr marL="742950" lvl="1" indent="-285750">
              <a:buFont typeface="Arial" panose="020B0604020202020204" pitchFamily="34" charset="0"/>
              <a:buChar char="•"/>
            </a:pPr>
            <a:r>
              <a:rPr lang="en-US" sz="1600" b="1" dirty="0" smtClean="0"/>
              <a:t>Case 2 </a:t>
            </a:r>
            <a:r>
              <a:rPr lang="en-US" sz="1400" b="1" dirty="0" smtClean="0"/>
              <a:t>– </a:t>
            </a:r>
            <a:r>
              <a:rPr lang="en-US" sz="1400" dirty="0" smtClean="0"/>
              <a:t>Comm. is restored prior to complete reel in</a:t>
            </a:r>
            <a:endParaRPr lang="en-US" sz="1600" b="1" dirty="0" smtClean="0"/>
          </a:p>
        </p:txBody>
      </p:sp>
      <p:sp>
        <p:nvSpPr>
          <p:cNvPr id="55" name="Oval 54"/>
          <p:cNvSpPr/>
          <p:nvPr/>
        </p:nvSpPr>
        <p:spPr>
          <a:xfrm>
            <a:off x="6263609" y="4902252"/>
            <a:ext cx="867575" cy="614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243639">
            <a:off x="7376277" y="1440650"/>
            <a:ext cx="867575" cy="5647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793386" y="3938951"/>
            <a:ext cx="2351926" cy="369332"/>
          </a:xfrm>
          <a:prstGeom prst="rect">
            <a:avLst/>
          </a:prstGeom>
          <a:solidFill>
            <a:srgbClr val="FFFFFF"/>
          </a:solidFill>
          <a:ln>
            <a:solidFill>
              <a:srgbClr val="000000"/>
            </a:solidFill>
          </a:ln>
        </p:spPr>
        <p:txBody>
          <a:bodyPr wrap="none" rtlCol="0">
            <a:spAutoFit/>
          </a:bodyPr>
          <a:lstStyle/>
          <a:p>
            <a:r>
              <a:rPr lang="en-US" b="1" dirty="0" smtClean="0">
                <a:solidFill>
                  <a:prstClr val="black"/>
                </a:solidFill>
                <a:latin typeface="Arial"/>
                <a:cs typeface="Arial"/>
              </a:rPr>
              <a:t>Case 2 end location</a:t>
            </a:r>
            <a:endParaRPr lang="en-US" b="1" dirty="0">
              <a:solidFill>
                <a:prstClr val="black"/>
              </a:solidFill>
              <a:latin typeface="Arial"/>
              <a:cs typeface="Arial"/>
            </a:endParaRPr>
          </a:p>
        </p:txBody>
      </p:sp>
      <p:cxnSp>
        <p:nvCxnSpPr>
          <p:cNvPr id="62" name="Straight Arrow Connector 61"/>
          <p:cNvCxnSpPr>
            <a:stCxn id="59" idx="2"/>
          </p:cNvCxnSpPr>
          <p:nvPr/>
        </p:nvCxnSpPr>
        <p:spPr>
          <a:xfrm>
            <a:off x="5969349" y="4308283"/>
            <a:ext cx="587981" cy="613019"/>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770495" y="1414801"/>
            <a:ext cx="2351926" cy="369332"/>
          </a:xfrm>
          <a:prstGeom prst="rect">
            <a:avLst/>
          </a:prstGeom>
          <a:solidFill>
            <a:srgbClr val="FFFFFF"/>
          </a:solidFill>
          <a:ln>
            <a:solidFill>
              <a:srgbClr val="000000"/>
            </a:solidFill>
          </a:ln>
        </p:spPr>
        <p:txBody>
          <a:bodyPr wrap="none" rtlCol="0">
            <a:spAutoFit/>
          </a:bodyPr>
          <a:lstStyle/>
          <a:p>
            <a:r>
              <a:rPr lang="en-US" b="1" dirty="0" smtClean="0">
                <a:solidFill>
                  <a:prstClr val="black"/>
                </a:solidFill>
                <a:latin typeface="Arial"/>
                <a:cs typeface="Arial"/>
              </a:rPr>
              <a:t>Case 1 end location</a:t>
            </a:r>
            <a:endParaRPr lang="en-US" b="1" dirty="0">
              <a:solidFill>
                <a:prstClr val="black"/>
              </a:solidFill>
              <a:latin typeface="Arial"/>
              <a:cs typeface="Arial"/>
            </a:endParaRPr>
          </a:p>
        </p:txBody>
      </p:sp>
      <p:cxnSp>
        <p:nvCxnSpPr>
          <p:cNvPr id="64" name="Straight Arrow Connector 63"/>
          <p:cNvCxnSpPr>
            <a:stCxn id="63" idx="3"/>
          </p:cNvCxnSpPr>
          <p:nvPr/>
        </p:nvCxnSpPr>
        <p:spPr>
          <a:xfrm>
            <a:off x="7122421" y="1599467"/>
            <a:ext cx="373754" cy="123562"/>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39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9"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23</a:t>
            </a:fld>
            <a:endParaRPr lang="en-US" dirty="0"/>
          </a:p>
        </p:txBody>
      </p:sp>
      <p:sp>
        <p:nvSpPr>
          <p:cNvPr id="5" name="Title 18"/>
          <p:cNvSpPr>
            <a:spLocks noGrp="1"/>
          </p:cNvSpPr>
          <p:nvPr>
            <p:ph type="title"/>
          </p:nvPr>
        </p:nvSpPr>
        <p:spPr>
          <a:xfrm>
            <a:off x="974348" y="10666"/>
            <a:ext cx="10707687" cy="804672"/>
          </a:xfrm>
        </p:spPr>
        <p:txBody>
          <a:bodyPr>
            <a:normAutofit/>
          </a:bodyPr>
          <a:lstStyle/>
          <a:p>
            <a:r>
              <a:rPr lang="en-US" b="1" i="1" dirty="0" smtClean="0"/>
              <a:t>BUDGET UPDATE</a:t>
            </a:r>
            <a:endParaRPr lang="en-US" b="1" i="1" dirty="0">
              <a:solidFill>
                <a:srgbClr val="FF0000"/>
              </a:solidFill>
            </a:endParaRPr>
          </a:p>
        </p:txBody>
      </p:sp>
      <p:graphicFrame>
        <p:nvGraphicFramePr>
          <p:cNvPr id="11" name="Diagram 10"/>
          <p:cNvGraphicFramePr/>
          <p:nvPr>
            <p:extLst>
              <p:ext uri="{D42A27DB-BD31-4B8C-83A1-F6EECF244321}">
                <p14:modId xmlns:p14="http://schemas.microsoft.com/office/powerpoint/2010/main" val="3395207603"/>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48197820"/>
              </p:ext>
            </p:extLst>
          </p:nvPr>
        </p:nvGraphicFramePr>
        <p:xfrm>
          <a:off x="8574116" y="815338"/>
          <a:ext cx="3437776" cy="4998720"/>
        </p:xfrm>
        <a:graphic>
          <a:graphicData uri="http://schemas.openxmlformats.org/drawingml/2006/table">
            <a:tbl>
              <a:tblPr firstRow="1" bandRow="1">
                <a:tableStyleId>{2D5ABB26-0587-4C30-8999-92F81FD0307C}</a:tableStyleId>
              </a:tblPr>
              <a:tblGrid>
                <a:gridCol w="1718888"/>
                <a:gridCol w="1718888"/>
              </a:tblGrid>
              <a:tr h="548332">
                <a:tc>
                  <a:txBody>
                    <a:bodyPr/>
                    <a:lstStyle/>
                    <a:p>
                      <a:pPr algn="ctr"/>
                      <a:r>
                        <a:rPr lang="en-US" sz="1600" b="1" dirty="0" smtClean="0">
                          <a:solidFill>
                            <a:schemeClr val="tx1"/>
                          </a:solidFill>
                          <a:latin typeface="Times New Roman" panose="02020603050405020304" pitchFamily="18" charset="0"/>
                          <a:cs typeface="Times New Roman" panose="02020603050405020304" pitchFamily="18" charset="0"/>
                        </a:rPr>
                        <a:t>Spending Category</a:t>
                      </a:r>
                      <a:endParaRPr lang="en-US" sz="1600" b="1" dirty="0">
                        <a:solidFill>
                          <a:schemeClr val="tx1"/>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b="1" dirty="0" smtClean="0">
                          <a:latin typeface="Times New Roman" panose="02020603050405020304" pitchFamily="18" charset="0"/>
                          <a:cs typeface="Times New Roman" panose="02020603050405020304" pitchFamily="18" charset="0"/>
                        </a:rPr>
                        <a:t>Money</a:t>
                      </a:r>
                      <a:r>
                        <a:rPr lang="en-US" sz="1600" b="1" baseline="0" dirty="0" smtClean="0">
                          <a:latin typeface="Times New Roman" panose="02020603050405020304" pitchFamily="18" charset="0"/>
                          <a:cs typeface="Times New Roman" panose="02020603050405020304" pitchFamily="18" charset="0"/>
                        </a:rPr>
                        <a:t> Spent ($)</a:t>
                      </a: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6179">
                <a:tc>
                  <a:txBody>
                    <a:bodyPr/>
                    <a:lstStyle/>
                    <a:p>
                      <a:r>
                        <a:rPr lang="en-US" sz="1600" b="1" dirty="0" smtClean="0">
                          <a:solidFill>
                            <a:srgbClr val="BD1C1C"/>
                          </a:solidFill>
                          <a:latin typeface="Times New Roman" panose="02020603050405020304" pitchFamily="18" charset="0"/>
                          <a:cs typeface="Times New Roman" panose="02020603050405020304" pitchFamily="18" charset="0"/>
                        </a:rPr>
                        <a:t>Miscellaneous &amp; Shipping</a:t>
                      </a:r>
                      <a:endParaRPr lang="en-US" sz="1600" b="1" dirty="0">
                        <a:solidFill>
                          <a:srgbClr val="BD1C1C"/>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b="0" dirty="0" smtClean="0">
                          <a:latin typeface="Times New Roman" panose="02020603050405020304" pitchFamily="18" charset="0"/>
                          <a:cs typeface="Times New Roman" panose="02020603050405020304" pitchFamily="18" charset="0"/>
                        </a:rPr>
                        <a:t>510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226179">
                <a:tc>
                  <a:txBody>
                    <a:bodyPr/>
                    <a:lstStyle/>
                    <a:p>
                      <a:r>
                        <a:rPr lang="en-US" sz="1600" b="1" dirty="0" smtClean="0">
                          <a:solidFill>
                            <a:srgbClr val="F77634"/>
                          </a:solidFill>
                          <a:latin typeface="Times New Roman" panose="02020603050405020304" pitchFamily="18" charset="0"/>
                          <a:cs typeface="Times New Roman" panose="02020603050405020304" pitchFamily="18" charset="0"/>
                        </a:rPr>
                        <a:t>Imaging</a:t>
                      </a:r>
                    </a:p>
                  </a:txBody>
                  <a:tcPr>
                    <a:lnR w="12700" cap="flat" cmpd="sng" algn="ctr">
                      <a:solidFill>
                        <a:schemeClr val="tx1"/>
                      </a:solidFill>
                      <a:prstDash val="solid"/>
                      <a:round/>
                      <a:headEnd type="none" w="med" len="med"/>
                      <a:tailEnd type="none" w="med" len="med"/>
                    </a:lnR>
                    <a:noFill/>
                  </a:tcPr>
                </a:tc>
                <a:tc>
                  <a:txBody>
                    <a:bodyPr/>
                    <a:lstStyle/>
                    <a:p>
                      <a:pPr algn="ctr"/>
                      <a:r>
                        <a:rPr lang="en-US" dirty="0" smtClean="0">
                          <a:latin typeface="Times New Roman" panose="02020603050405020304" pitchFamily="18" charset="0"/>
                          <a:cs typeface="Times New Roman" panose="02020603050405020304" pitchFamily="18" charset="0"/>
                        </a:rPr>
                        <a:t>142</a:t>
                      </a: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r>
              <a:tr h="226179">
                <a:tc>
                  <a:txBody>
                    <a:bodyPr/>
                    <a:lstStyle/>
                    <a:p>
                      <a:r>
                        <a:rPr lang="en-US" sz="1600" b="1" dirty="0" smtClean="0">
                          <a:solidFill>
                            <a:srgbClr val="EBAD34"/>
                          </a:solidFill>
                          <a:latin typeface="Times New Roman" panose="02020603050405020304" pitchFamily="18" charset="0"/>
                          <a:cs typeface="Times New Roman" panose="02020603050405020304" pitchFamily="18" charset="0"/>
                        </a:rPr>
                        <a:t>Power</a:t>
                      </a:r>
                      <a:endParaRPr lang="en-US" sz="1600" b="1" dirty="0">
                        <a:solidFill>
                          <a:srgbClr val="EBAD34"/>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c>
                  <a:txBody>
                    <a:bodyPr/>
                    <a:lstStyle/>
                    <a:p>
                      <a:pPr algn="ctr"/>
                      <a:r>
                        <a:rPr lang="en-US" dirty="0" smtClean="0">
                          <a:latin typeface="Times New Roman" panose="02020603050405020304" pitchFamily="18" charset="0"/>
                          <a:cs typeface="Times New Roman" panose="02020603050405020304" pitchFamily="18" charset="0"/>
                        </a:rPr>
                        <a:t>684</a:t>
                      </a: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r>
              <a:tr h="226179">
                <a:tc>
                  <a:txBody>
                    <a:bodyPr/>
                    <a:lstStyle/>
                    <a:p>
                      <a:r>
                        <a:rPr lang="en-US" sz="1600" b="1" dirty="0" smtClean="0">
                          <a:solidFill>
                            <a:srgbClr val="9CB068"/>
                          </a:solidFill>
                          <a:latin typeface="Times New Roman" panose="02020603050405020304" pitchFamily="18" charset="0"/>
                          <a:cs typeface="Times New Roman" panose="02020603050405020304" pitchFamily="18" charset="0"/>
                        </a:rPr>
                        <a:t>Software</a:t>
                      </a:r>
                      <a:endParaRPr lang="en-US" sz="1600" b="1" dirty="0">
                        <a:solidFill>
                          <a:srgbClr val="9CB068"/>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r>
              <a:tr h="226179">
                <a:tc>
                  <a:txBody>
                    <a:bodyPr/>
                    <a:lstStyle/>
                    <a:p>
                      <a:r>
                        <a:rPr lang="en-US" sz="1600" b="1" dirty="0" smtClean="0">
                          <a:solidFill>
                            <a:srgbClr val="68BAA8"/>
                          </a:solidFill>
                          <a:latin typeface="Times New Roman" panose="02020603050405020304" pitchFamily="18" charset="0"/>
                          <a:cs typeface="Times New Roman" panose="02020603050405020304" pitchFamily="18" charset="0"/>
                        </a:rPr>
                        <a:t>Rappelling</a:t>
                      </a:r>
                      <a:endParaRPr lang="en-US" sz="1600" b="1" dirty="0">
                        <a:solidFill>
                          <a:srgbClr val="68BAA8"/>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c>
                  <a:txBody>
                    <a:bodyPr/>
                    <a:lstStyle/>
                    <a:p>
                      <a:pPr algn="ctr"/>
                      <a:r>
                        <a:rPr lang="en-US" b="0" dirty="0" smtClean="0">
                          <a:latin typeface="Times New Roman" panose="02020603050405020304" pitchFamily="18" charset="0"/>
                          <a:cs typeface="Times New Roman" panose="02020603050405020304" pitchFamily="18" charset="0"/>
                        </a:rPr>
                        <a:t>766</a:t>
                      </a: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r>
              <a:tr h="226179">
                <a:tc>
                  <a:txBody>
                    <a:bodyPr/>
                    <a:lstStyle/>
                    <a:p>
                      <a:r>
                        <a:rPr lang="en-US" sz="1600" b="1" dirty="0" smtClean="0">
                          <a:solidFill>
                            <a:srgbClr val="52B4D8"/>
                          </a:solidFill>
                          <a:latin typeface="Times New Roman" panose="02020603050405020304" pitchFamily="18" charset="0"/>
                          <a:cs typeface="Times New Roman" panose="02020603050405020304" pitchFamily="18" charset="0"/>
                        </a:rPr>
                        <a:t>Driving</a:t>
                      </a:r>
                      <a:endParaRPr lang="en-US" sz="1600" b="1" dirty="0">
                        <a:solidFill>
                          <a:srgbClr val="52B4D8"/>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c>
                  <a:txBody>
                    <a:bodyPr/>
                    <a:lstStyle/>
                    <a:p>
                      <a:pPr algn="ctr"/>
                      <a:r>
                        <a:rPr lang="en-US" dirty="0" smtClean="0">
                          <a:latin typeface="Times New Roman" panose="02020603050405020304" pitchFamily="18" charset="0"/>
                          <a:cs typeface="Times New Roman" panose="02020603050405020304" pitchFamily="18" charset="0"/>
                        </a:rPr>
                        <a:t>1187</a:t>
                      </a: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r>
              <a:tr h="226179">
                <a:tc>
                  <a:txBody>
                    <a:bodyPr/>
                    <a:lstStyle/>
                    <a:p>
                      <a:r>
                        <a:rPr lang="en-US" sz="1600" b="1" dirty="0" smtClean="0">
                          <a:solidFill>
                            <a:srgbClr val="761515"/>
                          </a:solidFill>
                          <a:latin typeface="Times New Roman" panose="02020603050405020304" pitchFamily="18" charset="0"/>
                          <a:cs typeface="Times New Roman" panose="02020603050405020304" pitchFamily="18" charset="0"/>
                        </a:rPr>
                        <a:t>Communication</a:t>
                      </a:r>
                      <a:endParaRPr lang="en-US" sz="1600" b="1" dirty="0">
                        <a:solidFill>
                          <a:srgbClr val="761515"/>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smtClean="0">
                          <a:latin typeface="Times New Roman" panose="02020603050405020304" pitchFamily="18" charset="0"/>
                          <a:cs typeface="Times New Roman" panose="02020603050405020304" pitchFamily="18" charset="0"/>
                        </a:rPr>
                        <a:t>251</a:t>
                      </a: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6179">
                <a:tc gridSpan="2">
                  <a:txBody>
                    <a:bodyPr/>
                    <a:lstStyle/>
                    <a:p>
                      <a:endParaRPr lang="en-US" sz="1600" b="1"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b="0" dirty="0">
                        <a:latin typeface="Times New Roman" panose="02020603050405020304" pitchFamily="18" charset="0"/>
                        <a:cs typeface="Times New Roman" panose="02020603050405020304" pitchFamily="18" charset="0"/>
                      </a:endParaRPr>
                    </a:p>
                  </a:txBody>
                  <a:tcPr anchor="ctr"/>
                </a:tc>
              </a:tr>
              <a:tr h="226179">
                <a:tc>
                  <a:txBody>
                    <a:bodyPr/>
                    <a:lstStyle/>
                    <a:p>
                      <a:r>
                        <a:rPr lang="en-US" sz="1600" b="1" dirty="0" smtClean="0">
                          <a:latin typeface="Times New Roman" panose="02020603050405020304" pitchFamily="18" charset="0"/>
                          <a:cs typeface="Times New Roman" panose="02020603050405020304" pitchFamily="18" charset="0"/>
                        </a:rPr>
                        <a:t>Money Spent</a:t>
                      </a:r>
                      <a:endParaRPr lang="en-US" sz="16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smtClean="0">
                          <a:latin typeface="Times New Roman" panose="02020603050405020304" pitchFamily="18" charset="0"/>
                          <a:cs typeface="Times New Roman" panose="02020603050405020304" pitchFamily="18" charset="0"/>
                        </a:rPr>
                        <a:t>3690</a:t>
                      </a:r>
                      <a:endParaRPr 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226179">
                <a:tc>
                  <a:txBody>
                    <a:bodyPr/>
                    <a:lstStyle/>
                    <a:p>
                      <a:r>
                        <a:rPr lang="en-US" sz="1600" b="1" dirty="0" smtClean="0">
                          <a:solidFill>
                            <a:srgbClr val="9E6D11"/>
                          </a:solidFill>
                          <a:latin typeface="Times New Roman" panose="02020603050405020304" pitchFamily="18" charset="0"/>
                          <a:cs typeface="Times New Roman" panose="02020603050405020304" pitchFamily="18" charset="0"/>
                        </a:rPr>
                        <a:t>Remaining Budget</a:t>
                      </a:r>
                      <a:endParaRPr lang="en-US" sz="1600" b="1" dirty="0">
                        <a:solidFill>
                          <a:srgbClr val="9E6D1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c>
                  <a:txBody>
                    <a:bodyPr/>
                    <a:lstStyle/>
                    <a:p>
                      <a:pPr algn="ctr"/>
                      <a:r>
                        <a:rPr lang="en-US" b="1" u="sng" dirty="0" smtClean="0">
                          <a:latin typeface="Times New Roman" panose="02020603050405020304" pitchFamily="18" charset="0"/>
                          <a:cs typeface="Times New Roman" panose="02020603050405020304" pitchFamily="18" charset="0"/>
                        </a:rPr>
                        <a:t>1310</a:t>
                      </a:r>
                      <a:endParaRPr lang="en-US" b="1" u="sng"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r>
              <a:tr h="226179">
                <a:tc>
                  <a:txBody>
                    <a:bodyPr/>
                    <a:lstStyle/>
                    <a:p>
                      <a:endParaRPr lang="en-US" sz="1600" b="1" dirty="0">
                        <a:solidFill>
                          <a:srgbClr val="9E6D1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c>
                  <a:txBody>
                    <a:bodyPr/>
                    <a:lstStyle/>
                    <a:p>
                      <a:pPr algn="ctr"/>
                      <a:endParaRPr lang="en-US" b="1" u="sng"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noFill/>
                  </a:tcPr>
                </a:tc>
              </a:tr>
            </a:tbl>
          </a:graphicData>
        </a:graphic>
      </p:graphicFrame>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3405" y="815338"/>
            <a:ext cx="8126672" cy="5419814"/>
          </a:xfrm>
          <a:prstGeom prst="rect">
            <a:avLst/>
          </a:prstGeom>
        </p:spPr>
      </p:pic>
      <p:sp>
        <p:nvSpPr>
          <p:cNvPr id="3" name="TextBox 2"/>
          <p:cNvSpPr txBox="1"/>
          <p:nvPr/>
        </p:nvSpPr>
        <p:spPr>
          <a:xfrm>
            <a:off x="298939" y="2026709"/>
            <a:ext cx="2377758" cy="2646878"/>
          </a:xfrm>
          <a:prstGeom prst="rect">
            <a:avLst/>
          </a:prstGeom>
          <a:solidFill>
            <a:schemeClr val="bg1"/>
          </a:solidFill>
          <a:ln w="28575">
            <a:solidFill>
              <a:schemeClr val="accent1"/>
            </a:solidFill>
          </a:ln>
          <a:scene3d>
            <a:camera prst="orthographicFront"/>
            <a:lightRig rig="threePt" dir="t"/>
          </a:scene3d>
          <a:sp3d>
            <a:bevelT/>
          </a:sp3d>
        </p:spPr>
        <p:txBody>
          <a:bodyPr wrap="square" rtlCol="0">
            <a:spAutoFit/>
          </a:bodyPr>
          <a:lstStyle/>
          <a:p>
            <a:pPr marL="285750" indent="-285750">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Have budget left for duplicates of any critical components </a:t>
            </a:r>
          </a:p>
          <a:p>
            <a:pPr marL="285750" indent="-285750">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 procurements for 1 rev. of project have been purchased</a:t>
            </a:r>
          </a:p>
          <a:p>
            <a:pPr marL="285750" indent="-285750">
              <a:spcAft>
                <a:spcPts val="600"/>
              </a:spcAf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Expect to spend </a:t>
            </a:r>
            <a:r>
              <a:rPr lang="en-US" sz="1600" b="1" dirty="0" smtClean="0">
                <a:latin typeface="Times New Roman" panose="02020603050405020304" pitchFamily="18" charset="0"/>
                <a:cs typeface="Times New Roman" panose="02020603050405020304" pitchFamily="18" charset="0"/>
              </a:rPr>
              <a:t>less</a:t>
            </a:r>
            <a:r>
              <a:rPr lang="en-US" sz="1600" dirty="0" smtClean="0">
                <a:latin typeface="Times New Roman" panose="02020603050405020304" pitchFamily="18" charset="0"/>
                <a:cs typeface="Times New Roman" panose="02020603050405020304" pitchFamily="18" charset="0"/>
              </a:rPr>
              <a:t> than </a:t>
            </a:r>
            <a:r>
              <a:rPr lang="en-US" sz="1600" b="1" dirty="0" smtClean="0">
                <a:latin typeface="Times New Roman" panose="02020603050405020304" pitchFamily="18" charset="0"/>
                <a:cs typeface="Times New Roman" panose="02020603050405020304" pitchFamily="18" charset="0"/>
              </a:rPr>
              <a:t>CDR projected budget</a:t>
            </a:r>
            <a:r>
              <a:rPr lang="en-US" sz="1600" dirty="0" smtClean="0">
                <a:latin typeface="Times New Roman" panose="02020603050405020304" pitchFamily="18" charset="0"/>
                <a:cs typeface="Times New Roman" panose="02020603050405020304" pitchFamily="18" charset="0"/>
              </a:rPr>
              <a:t> of </a:t>
            </a:r>
            <a:r>
              <a:rPr lang="en-US" sz="1600" b="1" dirty="0" smtClean="0">
                <a:latin typeface="Times New Roman" panose="02020603050405020304" pitchFamily="18" charset="0"/>
                <a:cs typeface="Times New Roman" panose="02020603050405020304" pitchFamily="18" charset="0"/>
              </a:rPr>
              <a:t>$4500 </a:t>
            </a:r>
            <a:endParaRPr lang="en-US" sz="1600" b="1" dirty="0">
              <a:latin typeface="Times New Roman" panose="02020603050405020304" pitchFamily="18" charset="0"/>
              <a:cs typeface="Times New Roman" panose="02020603050405020304" pitchFamily="18" charset="0"/>
            </a:endParaRPr>
          </a:p>
        </p:txBody>
      </p:sp>
      <p:sp>
        <p:nvSpPr>
          <p:cNvPr id="2" name="Rectangle 1"/>
          <p:cNvSpPr/>
          <p:nvPr/>
        </p:nvSpPr>
        <p:spPr>
          <a:xfrm>
            <a:off x="8514561" y="4869536"/>
            <a:ext cx="3470610" cy="6005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9939" y="5788040"/>
            <a:ext cx="11043975" cy="369332"/>
          </a:xfrm>
          <a:prstGeom prst="rect">
            <a:avLst/>
          </a:prstGeom>
          <a:solidFill>
            <a:schemeClr val="bg1"/>
          </a:solidFill>
          <a:ln w="28575">
            <a:solidFill>
              <a:schemeClr val="accent1"/>
            </a:solidFill>
          </a:ln>
          <a:scene3d>
            <a:camera prst="orthographicFront"/>
            <a:lightRig rig="threePt" dir="t"/>
          </a:scene3d>
          <a:sp3d>
            <a:bevelT/>
          </a:sp3d>
        </p:spPr>
        <p:txBody>
          <a:bodyPr wrap="square" rtlCol="0">
            <a:spAutoFit/>
          </a:bodyPr>
          <a:lstStyle/>
          <a:p>
            <a:pPr marL="285750" indent="-285750">
              <a:spcAft>
                <a:spcPts val="60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Remaining expenses: report printing, test environment supplies (wood and rocks), cable management supplies, etc. </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409832"/>
      </p:ext>
    </p:extLst>
  </p:cSld>
  <p:clrMapOvr>
    <a:masterClrMapping/>
  </p:clrMapOvr>
  <mc:AlternateContent xmlns:mc="http://schemas.openxmlformats.org/markup-compatibility/2006" xmlns:p14="http://schemas.microsoft.com/office/powerpoint/2010/main">
    <mc:Choice Requires="p14">
      <p:transition spd="slow" p14:dur="2000" advTm="13979"/>
    </mc:Choice>
    <mc:Fallback xmlns="">
      <p:transition spd="slow" advTm="1397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SUMMARY OF FUTURE WORK</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24</a:t>
            </a:fld>
            <a:endParaRPr lang="en-US" dirty="0"/>
          </a:p>
        </p:txBody>
      </p:sp>
      <p:graphicFrame>
        <p:nvGraphicFramePr>
          <p:cNvPr id="6" name="Diagram 5"/>
          <p:cNvGraphicFramePr/>
          <p:nvPr>
            <p:extLst>
              <p:ext uri="{D42A27DB-BD31-4B8C-83A1-F6EECF244321}">
                <p14:modId xmlns:p14="http://schemas.microsoft.com/office/powerpoint/2010/main" val="1944437465"/>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44245382"/>
              </p:ext>
            </p:extLst>
          </p:nvPr>
        </p:nvGraphicFramePr>
        <p:xfrm>
          <a:off x="856211" y="1995052"/>
          <a:ext cx="3483033" cy="3761929"/>
        </p:xfrm>
        <a:graphic>
          <a:graphicData uri="http://schemas.openxmlformats.org/drawingml/2006/table">
            <a:tbl>
              <a:tblPr firstRow="1" bandRow="1">
                <a:tableStyleId>{073A0DAA-6AF3-43AB-8588-CEC1D06C72B9}</a:tableStyleId>
              </a:tblPr>
              <a:tblGrid>
                <a:gridCol w="2240027"/>
                <a:gridCol w="1243006"/>
              </a:tblGrid>
              <a:tr h="360107">
                <a:tc gridSpan="2">
                  <a:txBody>
                    <a:bodyPr/>
                    <a:lstStyle/>
                    <a:p>
                      <a:pPr algn="ctr"/>
                      <a:r>
                        <a:rPr lang="en-US" dirty="0" smtClean="0">
                          <a:latin typeface="Times New Roman" panose="02020603050405020304" pitchFamily="18" charset="0"/>
                          <a:cs typeface="Times New Roman" panose="02020603050405020304" pitchFamily="18" charset="0"/>
                        </a:rPr>
                        <a:t>Level 1</a:t>
                      </a:r>
                      <a:endParaRPr lang="en-US"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dirty="0"/>
                    </a:p>
                  </a:txBody>
                  <a:tcPr anchor="ctr"/>
                </a:tc>
              </a:tr>
              <a:tr h="360107">
                <a:tc>
                  <a:txBody>
                    <a:bodyPr/>
                    <a:lstStyle/>
                    <a:p>
                      <a:pPr algn="ctr"/>
                      <a:r>
                        <a:rPr lang="en-US" dirty="0" smtClean="0">
                          <a:latin typeface="Times New Roman" panose="02020603050405020304" pitchFamily="18" charset="0"/>
                          <a:cs typeface="Times New Roman" panose="02020603050405020304" pitchFamily="18" charset="0"/>
                        </a:rPr>
                        <a:t>Level Criteria</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Status</a:t>
                      </a:r>
                      <a:endParaRPr lang="en-US" dirty="0">
                        <a:latin typeface="Times New Roman" panose="02020603050405020304" pitchFamily="18" charset="0"/>
                        <a:cs typeface="Times New Roman" panose="02020603050405020304" pitchFamily="18" charset="0"/>
                      </a:endParaRPr>
                    </a:p>
                  </a:txBody>
                  <a:tcPr anchor="ctr"/>
                </a:tc>
              </a:tr>
              <a:tr h="630187">
                <a:tc>
                  <a:txBody>
                    <a:bodyPr/>
                    <a:lstStyle/>
                    <a:p>
                      <a:r>
                        <a:rPr lang="en-US" sz="1200" dirty="0" smtClean="0">
                          <a:latin typeface="Times New Roman" panose="02020603050405020304" pitchFamily="18" charset="0"/>
                          <a:cs typeface="Times New Roman" panose="02020603050405020304" pitchFamily="18" charset="0"/>
                        </a:rPr>
                        <a:t>The CR</a:t>
                      </a:r>
                      <a:r>
                        <a:rPr lang="en-US" sz="1200" baseline="0" dirty="0" smtClean="0">
                          <a:latin typeface="Times New Roman" panose="02020603050405020304" pitchFamily="18" charset="0"/>
                          <a:cs typeface="Times New Roman" panose="02020603050405020304" pitchFamily="18" charset="0"/>
                        </a:rPr>
                        <a:t> shall be able to undock/re-dock to the TREADS CR bay</a:t>
                      </a: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txBody>
                  <a:tcPr anchor="ctr">
                    <a:solidFill>
                      <a:srgbClr val="FFC000"/>
                    </a:solidFill>
                  </a:tcPr>
                </a:tc>
              </a:tr>
              <a:tr h="741826">
                <a:tc>
                  <a:txBody>
                    <a:bodyPr/>
                    <a:lstStyle/>
                    <a:p>
                      <a:r>
                        <a:rPr lang="en-US" sz="1200" dirty="0" smtClean="0">
                          <a:latin typeface="Times New Roman" panose="02020603050405020304" pitchFamily="18" charset="0"/>
                          <a:cs typeface="Times New Roman" panose="02020603050405020304" pitchFamily="18" charset="0"/>
                        </a:rPr>
                        <a:t>The CR shall be able to rappel/ascend a 90 degree incline to a max depth of 5m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p>
                  </a:txBody>
                  <a:tcPr anchor="ctr">
                    <a:solidFill>
                      <a:srgbClr val="FFC000"/>
                    </a:solidFill>
                  </a:tcPr>
                </a:tc>
              </a:tr>
              <a:tr h="906677">
                <a:tc>
                  <a:txBody>
                    <a:bodyPr/>
                    <a:lstStyle/>
                    <a:p>
                      <a:r>
                        <a:rPr lang="en-US" sz="1200" dirty="0" smtClean="0">
                          <a:latin typeface="Times New Roman" panose="02020603050405020304" pitchFamily="18" charset="0"/>
                          <a:cs typeface="Times New Roman" panose="02020603050405020304" pitchFamily="18" charset="0"/>
                        </a:rPr>
                        <a:t>The CR Shall be able to transition from traversing a vertical to horizontal surface and vice versa</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p>
                  </a:txBody>
                  <a:tcPr anchor="ctr">
                    <a:solidFill>
                      <a:srgbClr val="FFC000"/>
                    </a:solidFill>
                  </a:tcPr>
                </a:tc>
              </a:tr>
              <a:tr h="741826">
                <a:tc>
                  <a:txBody>
                    <a:bodyPr/>
                    <a:lstStyle/>
                    <a:p>
                      <a:r>
                        <a:rPr lang="en-US" sz="1200" dirty="0" smtClean="0">
                          <a:latin typeface="Times New Roman" panose="02020603050405020304" pitchFamily="18" charset="0"/>
                          <a:cs typeface="Times New Roman" panose="02020603050405020304" pitchFamily="18" charset="0"/>
                        </a:rPr>
                        <a:t>The CR shall be able to take and </a:t>
                      </a:r>
                      <a:r>
                        <a:rPr lang="en-US" sz="1200" b="1" dirty="0" smtClean="0">
                          <a:latin typeface="Times New Roman" panose="02020603050405020304" pitchFamily="18" charset="0"/>
                          <a:cs typeface="Times New Roman" panose="02020603050405020304" pitchFamily="18" charset="0"/>
                        </a:rPr>
                        <a:t>transmit/store</a:t>
                      </a:r>
                      <a:r>
                        <a:rPr lang="en-US" sz="1200" dirty="0" smtClean="0">
                          <a:latin typeface="Times New Roman" panose="02020603050405020304" pitchFamily="18" charset="0"/>
                          <a:cs typeface="Times New Roman" panose="02020603050405020304" pitchFamily="18" charset="0"/>
                        </a:rPr>
                        <a:t> at least</a:t>
                      </a:r>
                      <a:r>
                        <a:rPr lang="en-US" sz="1200" baseline="0" dirty="0" smtClean="0">
                          <a:latin typeface="Times New Roman" panose="02020603050405020304" pitchFamily="18" charset="0"/>
                          <a:cs typeface="Times New Roman" panose="02020603050405020304" pitchFamily="18" charset="0"/>
                        </a:rPr>
                        <a:t> </a:t>
                      </a:r>
                      <a:r>
                        <a:rPr lang="en-US" sz="1200" b="1" baseline="0" dirty="0" smtClean="0">
                          <a:latin typeface="Times New Roman" panose="02020603050405020304" pitchFamily="18" charset="0"/>
                          <a:cs typeface="Times New Roman" panose="02020603050405020304" pitchFamily="18" charset="0"/>
                        </a:rPr>
                        <a:t>5 images</a:t>
                      </a: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61674526"/>
              </p:ext>
            </p:extLst>
          </p:nvPr>
        </p:nvGraphicFramePr>
        <p:xfrm>
          <a:off x="4571999" y="1995054"/>
          <a:ext cx="3466408" cy="3748673"/>
        </p:xfrm>
        <a:graphic>
          <a:graphicData uri="http://schemas.openxmlformats.org/drawingml/2006/table">
            <a:tbl>
              <a:tblPr firstRow="1" bandRow="1">
                <a:tableStyleId>{073A0DAA-6AF3-43AB-8588-CEC1D06C72B9}</a:tableStyleId>
              </a:tblPr>
              <a:tblGrid>
                <a:gridCol w="2340718"/>
                <a:gridCol w="1125690"/>
              </a:tblGrid>
              <a:tr h="365761">
                <a:tc gridSpan="2">
                  <a:txBody>
                    <a:bodyPr/>
                    <a:lstStyle/>
                    <a:p>
                      <a:pPr algn="ctr"/>
                      <a:r>
                        <a:rPr lang="en-US" dirty="0" smtClean="0">
                          <a:latin typeface="Times New Roman" panose="02020603050405020304" pitchFamily="18" charset="0"/>
                          <a:cs typeface="Times New Roman" panose="02020603050405020304" pitchFamily="18" charset="0"/>
                        </a:rPr>
                        <a:t>Level 2</a:t>
                      </a:r>
                      <a:endParaRPr lang="en-US"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dirty="0"/>
                    </a:p>
                  </a:txBody>
                  <a:tcPr anchor="ctr"/>
                </a:tc>
              </a:tr>
              <a:tr h="445209">
                <a:tc>
                  <a:txBody>
                    <a:bodyPr/>
                    <a:lstStyle/>
                    <a:p>
                      <a:pPr algn="ctr"/>
                      <a:r>
                        <a:rPr lang="en-US" dirty="0" smtClean="0">
                          <a:latin typeface="Times New Roman" panose="02020603050405020304" pitchFamily="18" charset="0"/>
                          <a:cs typeface="Times New Roman" panose="02020603050405020304" pitchFamily="18" charset="0"/>
                        </a:rPr>
                        <a:t>Level Criteria</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Status</a:t>
                      </a:r>
                      <a:endParaRPr lang="en-US" dirty="0">
                        <a:latin typeface="Times New Roman" panose="02020603050405020304" pitchFamily="18" charset="0"/>
                        <a:cs typeface="Times New Roman" panose="02020603050405020304" pitchFamily="18" charset="0"/>
                      </a:endParaRPr>
                    </a:p>
                  </a:txBody>
                  <a:tcPr anchor="ctr"/>
                </a:tc>
              </a:tr>
              <a:tr h="779116">
                <a:tc>
                  <a:txBody>
                    <a:bodyPr/>
                    <a:lstStyle/>
                    <a:p>
                      <a:r>
                        <a:rPr lang="en-US" sz="1200" dirty="0" smtClean="0">
                          <a:latin typeface="Times New Roman" panose="02020603050405020304" pitchFamily="18" charset="0"/>
                          <a:cs typeface="Times New Roman" panose="02020603050405020304" pitchFamily="18" charset="0"/>
                        </a:rPr>
                        <a:t>The CR shall be able to traverse</a:t>
                      </a:r>
                      <a:r>
                        <a:rPr lang="en-US" sz="1200" baseline="0" dirty="0" smtClean="0">
                          <a:latin typeface="Times New Roman" panose="02020603050405020304" pitchFamily="18" charset="0"/>
                          <a:cs typeface="Times New Roman" panose="02020603050405020304" pitchFamily="18" charset="0"/>
                        </a:rPr>
                        <a:t> up to 5m from the rappel touchdown point, controlled via the GS</a:t>
                      </a:r>
                      <a:endParaRPr lang="en-US" sz="12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IN PROGRESS</a:t>
                      </a:r>
                      <a:endParaRPr lang="en-US" sz="1200" b="1" dirty="0">
                        <a:latin typeface="Times New Roman" panose="02020603050405020304" pitchFamily="18" charset="0"/>
                        <a:cs typeface="Times New Roman" panose="02020603050405020304" pitchFamily="18" charset="0"/>
                      </a:endParaRPr>
                    </a:p>
                  </a:txBody>
                  <a:tcPr anchor="ctr">
                    <a:solidFill>
                      <a:schemeClr val="accent2"/>
                    </a:solidFill>
                  </a:tcPr>
                </a:tc>
              </a:tr>
              <a:tr h="816777">
                <a:tc>
                  <a:txBody>
                    <a:bodyPr/>
                    <a:lstStyle/>
                    <a:p>
                      <a:r>
                        <a:rPr lang="en-US" sz="1200" dirty="0" smtClean="0">
                          <a:latin typeface="Times New Roman" panose="02020603050405020304" pitchFamily="18" charset="0"/>
                          <a:cs typeface="Times New Roman" panose="02020603050405020304" pitchFamily="18" charset="0"/>
                        </a:rPr>
                        <a:t>The CR shall able to </a:t>
                      </a:r>
                      <a:r>
                        <a:rPr lang="en-US" sz="1200" b="1" dirty="0" smtClean="0">
                          <a:latin typeface="Times New Roman" panose="02020603050405020304" pitchFamily="18" charset="0"/>
                          <a:cs typeface="Times New Roman" panose="02020603050405020304" pitchFamily="18" charset="0"/>
                        </a:rPr>
                        <a:t>resolve</a:t>
                      </a:r>
                      <a:r>
                        <a:rPr lang="en-US" sz="1200" b="1" baseline="0" dirty="0" smtClean="0">
                          <a:latin typeface="Times New Roman" panose="02020603050405020304" pitchFamily="18" charset="0"/>
                          <a:cs typeface="Times New Roman" panose="02020603050405020304" pitchFamily="18" charset="0"/>
                        </a:rPr>
                        <a:t> a 10cm diameter object</a:t>
                      </a:r>
                      <a:r>
                        <a:rPr lang="en-US" sz="1200" baseline="0" dirty="0" smtClean="0">
                          <a:latin typeface="Times New Roman" panose="02020603050405020304" pitchFamily="18" charset="0"/>
                          <a:cs typeface="Times New Roman" panose="02020603050405020304" pitchFamily="18" charset="0"/>
                        </a:rPr>
                        <a:t> from a </a:t>
                      </a:r>
                      <a:r>
                        <a:rPr lang="en-US" sz="1200" b="1" baseline="0" dirty="0" smtClean="0">
                          <a:latin typeface="Times New Roman" panose="02020603050405020304" pitchFamily="18" charset="0"/>
                          <a:cs typeface="Times New Roman" panose="02020603050405020304" pitchFamily="18" charset="0"/>
                        </a:rPr>
                        <a:t>distance of 5m</a:t>
                      </a:r>
                      <a:r>
                        <a:rPr lang="en-US" sz="1200" baseline="0" dirty="0" smtClean="0">
                          <a:latin typeface="Times New Roman" panose="02020603050405020304" pitchFamily="18" charset="0"/>
                          <a:cs typeface="Times New Roman" panose="02020603050405020304" pitchFamily="18" charset="0"/>
                        </a:rPr>
                        <a:t> using the imaging system</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r h="556511">
                <a:tc>
                  <a:txBody>
                    <a:bodyPr/>
                    <a:lstStyle/>
                    <a:p>
                      <a:r>
                        <a:rPr lang="en-US" sz="1200" dirty="0" smtClean="0">
                          <a:latin typeface="Times New Roman" panose="02020603050405020304" pitchFamily="18" charset="0"/>
                          <a:cs typeface="Times New Roman" panose="02020603050405020304" pitchFamily="18" charset="0"/>
                        </a:rPr>
                        <a:t>The CR shall provide </a:t>
                      </a:r>
                      <a:r>
                        <a:rPr lang="en-US" sz="1200" b="1" dirty="0" smtClean="0">
                          <a:latin typeface="Times New Roman" panose="02020603050405020304" pitchFamily="18" charset="0"/>
                          <a:cs typeface="Times New Roman" panose="02020603050405020304" pitchFamily="18" charset="0"/>
                        </a:rPr>
                        <a:t>adequate scene lighting</a:t>
                      </a:r>
                      <a:r>
                        <a:rPr lang="en-US" sz="1200" b="1" baseline="0" dirty="0" smtClean="0">
                          <a:latin typeface="Times New Roman" panose="02020603050405020304" pitchFamily="18" charset="0"/>
                          <a:cs typeface="Times New Roman" panose="02020603050405020304" pitchFamily="18" charset="0"/>
                        </a:rPr>
                        <a:t> </a:t>
                      </a: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r h="779116">
                <a:tc>
                  <a:txBody>
                    <a:bodyPr/>
                    <a:lstStyle/>
                    <a:p>
                      <a:r>
                        <a:rPr lang="en-US" sz="1200" dirty="0" smtClean="0">
                          <a:latin typeface="Times New Roman" panose="02020603050405020304" pitchFamily="18" charset="0"/>
                          <a:cs typeface="Times New Roman" panose="02020603050405020304" pitchFamily="18" charset="0"/>
                        </a:rPr>
                        <a:t>The imaging</a:t>
                      </a:r>
                      <a:r>
                        <a:rPr lang="en-US" sz="1200" baseline="0" dirty="0" smtClean="0">
                          <a:latin typeface="Times New Roman" panose="02020603050405020304" pitchFamily="18" charset="0"/>
                          <a:cs typeface="Times New Roman" panose="02020603050405020304" pitchFamily="18" charset="0"/>
                        </a:rPr>
                        <a:t> system shall have </a:t>
                      </a:r>
                      <a:r>
                        <a:rPr lang="en-US" sz="1200" b="1" baseline="0" dirty="0" smtClean="0">
                          <a:latin typeface="Times New Roman" panose="02020603050405020304" pitchFamily="18" charset="0"/>
                          <a:cs typeface="Times New Roman" panose="02020603050405020304" pitchFamily="18" charset="0"/>
                        </a:rPr>
                        <a:t>azimuthal</a:t>
                      </a:r>
                      <a:r>
                        <a:rPr lang="en-US" sz="1200" baseline="0" dirty="0" smtClean="0">
                          <a:latin typeface="Times New Roman" panose="02020603050405020304" pitchFamily="18" charset="0"/>
                          <a:cs typeface="Times New Roman" panose="02020603050405020304" pitchFamily="18" charset="0"/>
                        </a:rPr>
                        <a:t> and </a:t>
                      </a:r>
                      <a:r>
                        <a:rPr lang="en-US" sz="1200" b="1" baseline="0" dirty="0" smtClean="0">
                          <a:latin typeface="Times New Roman" panose="02020603050405020304" pitchFamily="18" charset="0"/>
                          <a:cs typeface="Times New Roman" panose="02020603050405020304" pitchFamily="18" charset="0"/>
                        </a:rPr>
                        <a:t>elevation</a:t>
                      </a:r>
                      <a:r>
                        <a:rPr lang="en-US" sz="1200" baseline="0" dirty="0" smtClean="0">
                          <a:latin typeface="Times New Roman" panose="02020603050405020304" pitchFamily="18" charset="0"/>
                          <a:cs typeface="Times New Roman" panose="02020603050405020304" pitchFamily="18" charset="0"/>
                        </a:rPr>
                        <a:t> </a:t>
                      </a:r>
                      <a:r>
                        <a:rPr lang="en-US" sz="1200" b="1" baseline="0" dirty="0" smtClean="0">
                          <a:latin typeface="Times New Roman" panose="02020603050405020304" pitchFamily="18" charset="0"/>
                          <a:cs typeface="Times New Roman" panose="02020603050405020304" pitchFamily="18" charset="0"/>
                        </a:rPr>
                        <a:t>angular coverage</a:t>
                      </a:r>
                      <a:r>
                        <a:rPr lang="en-US" sz="1200" baseline="0" dirty="0" smtClean="0">
                          <a:latin typeface="Times New Roman" panose="02020603050405020304" pitchFamily="18" charset="0"/>
                          <a:cs typeface="Times New Roman" panose="02020603050405020304" pitchFamily="18" charset="0"/>
                        </a:rPr>
                        <a:t> of </a:t>
                      </a:r>
                      <a:r>
                        <a:rPr lang="en-US" sz="1200" b="1" baseline="0" dirty="0" smtClean="0">
                          <a:latin typeface="Times New Roman" panose="02020603050405020304" pitchFamily="18" charset="0"/>
                          <a:cs typeface="Times New Roman" panose="02020603050405020304" pitchFamily="18" charset="0"/>
                        </a:rPr>
                        <a:t>180</a:t>
                      </a:r>
                      <a:r>
                        <a:rPr lang="en-US" sz="1200" baseline="0" dirty="0" smtClean="0">
                          <a:latin typeface="Times New Roman" panose="02020603050405020304" pitchFamily="18" charset="0"/>
                          <a:cs typeface="Times New Roman" panose="02020603050405020304" pitchFamily="18" charset="0"/>
                        </a:rPr>
                        <a:t> and </a:t>
                      </a:r>
                      <a:r>
                        <a:rPr lang="en-US" sz="1200" b="1" baseline="0" dirty="0" smtClean="0">
                          <a:latin typeface="Times New Roman" panose="02020603050405020304" pitchFamily="18" charset="0"/>
                          <a:cs typeface="Times New Roman" panose="02020603050405020304" pitchFamily="18" charset="0"/>
                        </a:rPr>
                        <a:t>90 degrees</a:t>
                      </a:r>
                      <a:endParaRPr lang="en-US" sz="1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86079957"/>
              </p:ext>
            </p:extLst>
          </p:nvPr>
        </p:nvGraphicFramePr>
        <p:xfrm>
          <a:off x="8224551" y="1995055"/>
          <a:ext cx="3416283" cy="3793244"/>
        </p:xfrm>
        <a:graphic>
          <a:graphicData uri="http://schemas.openxmlformats.org/drawingml/2006/table">
            <a:tbl>
              <a:tblPr firstRow="1" bandRow="1">
                <a:tableStyleId>{073A0DAA-6AF3-43AB-8588-CEC1D06C72B9}</a:tableStyleId>
              </a:tblPr>
              <a:tblGrid>
                <a:gridCol w="2282736"/>
                <a:gridCol w="1133547"/>
              </a:tblGrid>
              <a:tr h="363739">
                <a:tc gridSpan="2">
                  <a:txBody>
                    <a:bodyPr/>
                    <a:lstStyle/>
                    <a:p>
                      <a:pPr algn="ctr"/>
                      <a:r>
                        <a:rPr lang="en-US" dirty="0" smtClean="0">
                          <a:latin typeface="Times New Roman" panose="02020603050405020304" pitchFamily="18" charset="0"/>
                          <a:cs typeface="Times New Roman" panose="02020603050405020304" pitchFamily="18" charset="0"/>
                        </a:rPr>
                        <a:t>Level 3</a:t>
                      </a:r>
                      <a:endParaRPr lang="en-US"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dirty="0"/>
                    </a:p>
                  </a:txBody>
                  <a:tcPr anchor="ctr"/>
                </a:tc>
              </a:tr>
              <a:tr h="491866">
                <a:tc>
                  <a:txBody>
                    <a:bodyPr/>
                    <a:lstStyle/>
                    <a:p>
                      <a:pPr algn="ctr"/>
                      <a:r>
                        <a:rPr lang="en-US" dirty="0" smtClean="0">
                          <a:latin typeface="Times New Roman" panose="02020603050405020304" pitchFamily="18" charset="0"/>
                          <a:cs typeface="Times New Roman" panose="02020603050405020304" pitchFamily="18" charset="0"/>
                        </a:rPr>
                        <a:t>Level Criteria</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Status</a:t>
                      </a:r>
                      <a:endParaRPr lang="en-US" dirty="0">
                        <a:latin typeface="Times New Roman" panose="02020603050405020304" pitchFamily="18" charset="0"/>
                        <a:cs typeface="Times New Roman" panose="02020603050405020304" pitchFamily="18" charset="0"/>
                      </a:endParaRPr>
                    </a:p>
                  </a:txBody>
                  <a:tcPr anchor="ctr"/>
                </a:tc>
              </a:tr>
              <a:tr h="614832">
                <a:tc>
                  <a:txBody>
                    <a:bodyPr/>
                    <a:lstStyle/>
                    <a:p>
                      <a:r>
                        <a:rPr lang="en-US" sz="1200" dirty="0" smtClean="0">
                          <a:latin typeface="Times New Roman" panose="02020603050405020304" pitchFamily="18" charset="0"/>
                          <a:cs typeface="Times New Roman" panose="02020603050405020304" pitchFamily="18" charset="0"/>
                        </a:rPr>
                        <a:t>The CR shall know its depth within the cave/pipe</a:t>
                      </a:r>
                      <a:r>
                        <a:rPr lang="en-US" sz="1200" baseline="0" dirty="0" smtClean="0">
                          <a:latin typeface="Times New Roman" panose="02020603050405020304" pitchFamily="18" charset="0"/>
                          <a:cs typeface="Times New Roman" panose="02020603050405020304" pitchFamily="18" charset="0"/>
                        </a:rPr>
                        <a:t> accurate to +/- 10 cm</a:t>
                      </a: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IN PROGRESS</a:t>
                      </a:r>
                    </a:p>
                  </a:txBody>
                  <a:tcPr anchor="ctr">
                    <a:solidFill>
                      <a:schemeClr val="accent2"/>
                    </a:solidFill>
                  </a:tcPr>
                </a:tc>
              </a:tr>
              <a:tr h="865406">
                <a:tc>
                  <a:txBody>
                    <a:bodyPr/>
                    <a:lstStyle/>
                    <a:p>
                      <a:r>
                        <a:rPr lang="en-US" sz="1200" dirty="0" smtClean="0">
                          <a:latin typeface="Times New Roman" panose="02020603050405020304" pitchFamily="18" charset="0"/>
                          <a:cs typeface="Times New Roman" panose="02020603050405020304" pitchFamily="18" charset="0"/>
                        </a:rPr>
                        <a:t>The</a:t>
                      </a:r>
                      <a:r>
                        <a:rPr lang="en-US" sz="1200" baseline="0" dirty="0" smtClean="0">
                          <a:latin typeface="Times New Roman" panose="02020603050405020304" pitchFamily="18" charset="0"/>
                          <a:cs typeface="Times New Roman" panose="02020603050405020304" pitchFamily="18" charset="0"/>
                        </a:rPr>
                        <a:t> CR shall know its horizontal distance travelled accurate to +/- 10 cm</a:t>
                      </a:r>
                    </a:p>
                  </a:txBody>
                  <a:tcPr anchor="ctr"/>
                </a:tc>
                <a:tc>
                  <a:txBody>
                    <a:bodyPr/>
                    <a:lstStyle/>
                    <a:p>
                      <a:pPr algn="ctr"/>
                      <a:r>
                        <a:rPr lang="en-US" sz="1200" b="1" dirty="0" smtClean="0">
                          <a:latin typeface="Times New Roman" panose="02020603050405020304" pitchFamily="18" charset="0"/>
                          <a:cs typeface="Times New Roman" panose="02020603050405020304" pitchFamily="18" charset="0"/>
                        </a:rPr>
                        <a:t>Demonstrated</a:t>
                      </a:r>
                      <a:endParaRPr lang="en-US" sz="1200" b="1" dirty="0">
                        <a:latin typeface="Times New Roman" panose="02020603050405020304" pitchFamily="18" charset="0"/>
                        <a:cs typeface="Times New Roman" panose="02020603050405020304" pitchFamily="18" charset="0"/>
                      </a:endParaRPr>
                    </a:p>
                  </a:txBody>
                  <a:tcPr anchor="ctr">
                    <a:solidFill>
                      <a:srgbClr val="00B050"/>
                    </a:solidFill>
                  </a:tcPr>
                </a:tc>
              </a:tr>
              <a:tr h="790052">
                <a:tc>
                  <a:txBody>
                    <a:bodyPr/>
                    <a:lstStyle/>
                    <a:p>
                      <a:r>
                        <a:rPr lang="en-US" sz="1200" dirty="0" smtClean="0">
                          <a:latin typeface="Times New Roman" panose="02020603050405020304" pitchFamily="18" charset="0"/>
                          <a:cs typeface="Times New Roman" panose="02020603050405020304" pitchFamily="18" charset="0"/>
                        </a:rPr>
                        <a:t>The</a:t>
                      </a:r>
                      <a:r>
                        <a:rPr lang="en-US" sz="1200" baseline="0" dirty="0" smtClean="0">
                          <a:latin typeface="Times New Roman" panose="02020603050405020304" pitchFamily="18" charset="0"/>
                          <a:cs typeface="Times New Roman" panose="02020603050405020304" pitchFamily="18" charset="0"/>
                        </a:rPr>
                        <a:t> CR shall be able to return to the MR at the conclusion of a mission</a:t>
                      </a:r>
                      <a:endParaRPr lang="en-US" sz="1200" dirty="0">
                        <a:latin typeface="Times New Roman" panose="02020603050405020304" pitchFamily="18" charset="0"/>
                        <a:cs typeface="Times New Roman" panose="02020603050405020304" pitchFamily="18" charset="0"/>
                      </a:endParaRPr>
                    </a:p>
                  </a:txBody>
                  <a:tcPr anchor="ctr">
                    <a:lnB w="28575" cap="flat" cmpd="sng" algn="ctr">
                      <a:solidFill>
                        <a:schemeClr val="accent1"/>
                      </a:solidFill>
                      <a:prstDash val="solid"/>
                      <a:round/>
                      <a:headEnd type="none" w="med" len="med"/>
                      <a:tailEnd type="none" w="med" len="med"/>
                    </a:lnB>
                  </a:tcPr>
                </a:tc>
                <a:tc>
                  <a:txBody>
                    <a:bodyPr/>
                    <a:lstStyle/>
                    <a:p>
                      <a:pPr algn="ct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p>
                  </a:txBody>
                  <a:tcPr anchor="ctr">
                    <a:lnB w="28575" cap="flat" cmpd="sng" algn="ctr">
                      <a:solidFill>
                        <a:schemeClr val="accent1"/>
                      </a:solidFill>
                      <a:prstDash val="solid"/>
                      <a:round/>
                      <a:headEnd type="none" w="med" len="med"/>
                      <a:tailEnd type="none" w="med" len="med"/>
                    </a:lnB>
                    <a:solidFill>
                      <a:srgbClr val="FFC000"/>
                    </a:solidFill>
                  </a:tcPr>
                </a:tc>
              </a:tr>
              <a:tr h="614832">
                <a:tc>
                  <a:txBody>
                    <a:bodyPr/>
                    <a:lstStyle/>
                    <a:p>
                      <a:r>
                        <a:rPr lang="en-US" sz="1200" dirty="0" smtClean="0">
                          <a:latin typeface="Times New Roman" panose="02020603050405020304" pitchFamily="18" charset="0"/>
                          <a:cs typeface="Times New Roman" panose="02020603050405020304" pitchFamily="18" charset="0"/>
                        </a:rPr>
                        <a:t>The CR shall handle </a:t>
                      </a:r>
                      <a:r>
                        <a:rPr lang="en-US" sz="1200" b="1" dirty="0" smtClean="0">
                          <a:solidFill>
                            <a:srgbClr val="FF0000"/>
                          </a:solidFill>
                          <a:latin typeface="Times New Roman" panose="02020603050405020304" pitchFamily="18" charset="0"/>
                          <a:cs typeface="Times New Roman" panose="02020603050405020304" pitchFamily="18" charset="0"/>
                        </a:rPr>
                        <a:t>communication dropouts</a:t>
                      </a:r>
                      <a:r>
                        <a:rPr lang="en-US" sz="1200" dirty="0" smtClean="0">
                          <a:latin typeface="Times New Roman" panose="02020603050405020304" pitchFamily="18" charset="0"/>
                          <a:cs typeface="Times New Roman" panose="02020603050405020304" pitchFamily="18" charset="0"/>
                        </a:rPr>
                        <a:t> with the MR/GS</a:t>
                      </a:r>
                      <a:endParaRPr lang="en-US" sz="1200" baseline="0" dirty="0" smtClean="0">
                        <a:latin typeface="Times New Roman" panose="02020603050405020304" pitchFamily="18" charset="0"/>
                        <a:cs typeface="Times New Roman" panose="02020603050405020304" pitchFamily="18" charset="0"/>
                      </a:endParaRPr>
                    </a:p>
                  </a:txBody>
                  <a:tcPr anchor="ct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1200" b="1" dirty="0" smtClean="0">
                          <a:latin typeface="Times New Roman" panose="02020603050405020304" pitchFamily="18" charset="0"/>
                          <a:cs typeface="Times New Roman" panose="02020603050405020304" pitchFamily="18" charset="0"/>
                        </a:rPr>
                        <a:t>Needs</a:t>
                      </a:r>
                      <a:r>
                        <a:rPr lang="en-US" sz="1200" b="1" baseline="0" dirty="0" smtClean="0">
                          <a:latin typeface="Times New Roman" panose="02020603050405020304" pitchFamily="18" charset="0"/>
                          <a:cs typeface="Times New Roman" panose="02020603050405020304" pitchFamily="18" charset="0"/>
                        </a:rPr>
                        <a:t> to be Tested</a:t>
                      </a:r>
                      <a:r>
                        <a:rPr lang="en-US" sz="1200" b="1" dirty="0" smtClean="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txBody>
                  <a:tcPr anchor="ctr">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FFC000"/>
                    </a:solidFill>
                  </a:tcPr>
                </a:tc>
              </a:tr>
            </a:tbl>
          </a:graphicData>
        </a:graphic>
      </p:graphicFrame>
      <p:sp>
        <p:nvSpPr>
          <p:cNvPr id="3" name="TextBox 2"/>
          <p:cNvSpPr txBox="1"/>
          <p:nvPr/>
        </p:nvSpPr>
        <p:spPr>
          <a:xfrm>
            <a:off x="1485900" y="830572"/>
            <a:ext cx="9650186" cy="923330"/>
          </a:xfrm>
          <a:prstGeom prst="rect">
            <a:avLst/>
          </a:prstGeom>
          <a:solidFill>
            <a:schemeClr val="bg1"/>
          </a:solidFill>
          <a:ln w="28575">
            <a:solidFill>
              <a:schemeClr val="accent1"/>
            </a:solidFill>
          </a:ln>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Further work includes </a:t>
            </a:r>
            <a:r>
              <a:rPr lang="en-US" b="1" dirty="0" smtClean="0">
                <a:latin typeface="Arial" panose="020B0604020202020204" pitchFamily="34" charset="0"/>
                <a:cs typeface="Arial" panose="020B0604020202020204" pitchFamily="34" charset="0"/>
              </a:rPr>
              <a:t>full-system validation </a:t>
            </a:r>
            <a:r>
              <a:rPr lang="en-US" dirty="0" smtClean="0">
                <a:latin typeface="Arial" panose="020B0604020202020204" pitchFamily="34" charset="0"/>
                <a:cs typeface="Arial" panose="020B0604020202020204" pitchFamily="34" charset="0"/>
              </a:rPr>
              <a:t>as well as </a:t>
            </a:r>
            <a:r>
              <a:rPr lang="en-US" b="1" dirty="0" smtClean="0">
                <a:latin typeface="Arial" panose="020B0604020202020204" pitchFamily="34" charset="0"/>
                <a:cs typeface="Arial" panose="020B0604020202020204" pitchFamily="34" charset="0"/>
              </a:rPr>
              <a:t>some subsystem-level verification</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Must demonstrate undocking/re-docking, full rappelling and return, and transitions</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822960" y="1961804"/>
            <a:ext cx="7281949" cy="423117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95501" y="5792872"/>
            <a:ext cx="1936865" cy="400110"/>
          </a:xfrm>
          <a:prstGeom prst="rect">
            <a:avLst/>
          </a:prstGeom>
          <a:noFill/>
        </p:spPr>
        <p:txBody>
          <a:bodyPr wrap="square" rtlCol="0">
            <a:spAutoFit/>
          </a:bodyPr>
          <a:lstStyle/>
          <a:p>
            <a:r>
              <a:rPr lang="en-US" sz="2000" b="1" dirty="0" smtClean="0">
                <a:solidFill>
                  <a:srgbClr val="00B050"/>
                </a:solidFill>
                <a:latin typeface="Times New Roman" panose="02020603050405020304" pitchFamily="18" charset="0"/>
                <a:cs typeface="Times New Roman" panose="02020603050405020304" pitchFamily="18" charset="0"/>
              </a:rPr>
              <a:t>ACHIEVABLE</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71411" y="1961804"/>
            <a:ext cx="3624349" cy="42311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424950" y="5792872"/>
            <a:ext cx="3134704" cy="369332"/>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FURTHER WORK NEEDED</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225836" y="5138058"/>
            <a:ext cx="3410712" cy="64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20885" y="2696494"/>
            <a:ext cx="1028701" cy="369332"/>
          </a:xfrm>
          <a:prstGeom prst="rect">
            <a:avLst/>
          </a:prstGeom>
          <a:solidFill>
            <a:schemeClr val="bg1"/>
          </a:solidFill>
          <a:ln>
            <a:solidFill>
              <a:srgbClr val="FF0000"/>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By 3/23</a:t>
            </a:r>
            <a:endParaRPr lang="en-US" b="1" dirty="0">
              <a:latin typeface="Arial" panose="020B0604020202020204" pitchFamily="34" charset="0"/>
              <a:cs typeface="Arial" panose="020B0604020202020204" pitchFamily="34" charset="0"/>
            </a:endParaRPr>
          </a:p>
        </p:txBody>
      </p:sp>
      <p:sp>
        <p:nvSpPr>
          <p:cNvPr id="16" name="TextBox 15"/>
          <p:cNvSpPr txBox="1"/>
          <p:nvPr/>
        </p:nvSpPr>
        <p:spPr>
          <a:xfrm>
            <a:off x="3820884" y="3404066"/>
            <a:ext cx="1028701" cy="369332"/>
          </a:xfrm>
          <a:prstGeom prst="rect">
            <a:avLst/>
          </a:prstGeom>
          <a:solidFill>
            <a:schemeClr val="bg1"/>
          </a:solidFill>
          <a:ln>
            <a:solidFill>
              <a:srgbClr val="FF0000"/>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By 3/23</a:t>
            </a:r>
            <a:endParaRPr lang="en-US" b="1" dirty="0">
              <a:latin typeface="Arial" panose="020B0604020202020204" pitchFamily="34" charset="0"/>
              <a:cs typeface="Arial" panose="020B0604020202020204" pitchFamily="34" charset="0"/>
            </a:endParaRPr>
          </a:p>
        </p:txBody>
      </p:sp>
      <p:sp>
        <p:nvSpPr>
          <p:cNvPr id="17" name="TextBox 16"/>
          <p:cNvSpPr txBox="1"/>
          <p:nvPr/>
        </p:nvSpPr>
        <p:spPr>
          <a:xfrm>
            <a:off x="3820885" y="4116991"/>
            <a:ext cx="1028701" cy="369332"/>
          </a:xfrm>
          <a:prstGeom prst="rect">
            <a:avLst/>
          </a:prstGeom>
          <a:solidFill>
            <a:schemeClr val="bg1"/>
          </a:solidFill>
          <a:ln>
            <a:solidFill>
              <a:srgbClr val="FF0000"/>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By 3/8</a:t>
            </a:r>
            <a:endParaRPr lang="en-US" b="1" dirty="0">
              <a:latin typeface="Arial" panose="020B0604020202020204" pitchFamily="34" charset="0"/>
              <a:cs typeface="Arial" panose="020B0604020202020204" pitchFamily="34" charset="0"/>
            </a:endParaRPr>
          </a:p>
        </p:txBody>
      </p:sp>
      <p:sp>
        <p:nvSpPr>
          <p:cNvPr id="18" name="TextBox 17"/>
          <p:cNvSpPr txBox="1"/>
          <p:nvPr/>
        </p:nvSpPr>
        <p:spPr>
          <a:xfrm>
            <a:off x="11136086" y="4335724"/>
            <a:ext cx="1028701" cy="369332"/>
          </a:xfrm>
          <a:prstGeom prst="rect">
            <a:avLst/>
          </a:prstGeom>
          <a:solidFill>
            <a:schemeClr val="bg1"/>
          </a:solidFill>
          <a:ln>
            <a:solidFill>
              <a:srgbClr val="FF0000"/>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By 3/23</a:t>
            </a:r>
            <a:endParaRPr lang="en-US" b="1" dirty="0">
              <a:latin typeface="Arial" panose="020B0604020202020204" pitchFamily="34" charset="0"/>
              <a:cs typeface="Arial" panose="020B0604020202020204" pitchFamily="34" charset="0"/>
            </a:endParaRPr>
          </a:p>
        </p:txBody>
      </p:sp>
      <p:sp>
        <p:nvSpPr>
          <p:cNvPr id="19" name="TextBox 18"/>
          <p:cNvSpPr txBox="1"/>
          <p:nvPr/>
        </p:nvSpPr>
        <p:spPr>
          <a:xfrm>
            <a:off x="11136086" y="5122016"/>
            <a:ext cx="1028701" cy="369332"/>
          </a:xfrm>
          <a:prstGeom prst="rect">
            <a:avLst/>
          </a:prstGeom>
          <a:solidFill>
            <a:schemeClr val="bg1"/>
          </a:solidFill>
          <a:ln>
            <a:solidFill>
              <a:srgbClr val="FF0000"/>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By 3/23</a:t>
            </a:r>
            <a:endParaRPr lang="en-US" b="1" dirty="0">
              <a:latin typeface="Arial" panose="020B0604020202020204" pitchFamily="34" charset="0"/>
              <a:cs typeface="Arial" panose="020B0604020202020204" pitchFamily="34" charset="0"/>
            </a:endParaRPr>
          </a:p>
        </p:txBody>
      </p:sp>
      <p:sp>
        <p:nvSpPr>
          <p:cNvPr id="20" name="TextBox 19"/>
          <p:cNvSpPr txBox="1"/>
          <p:nvPr/>
        </p:nvSpPr>
        <p:spPr>
          <a:xfrm>
            <a:off x="7692230" y="2777845"/>
            <a:ext cx="1028701" cy="369332"/>
          </a:xfrm>
          <a:prstGeom prst="rect">
            <a:avLst/>
          </a:prstGeom>
          <a:solidFill>
            <a:schemeClr val="bg1"/>
          </a:solidFill>
          <a:ln>
            <a:solidFill>
              <a:srgbClr val="FF0000"/>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By 3/8</a:t>
            </a:r>
            <a:endParaRPr lang="en-US" b="1" dirty="0">
              <a:latin typeface="Arial" panose="020B0604020202020204" pitchFamily="34" charset="0"/>
              <a:cs typeface="Arial" panose="020B0604020202020204" pitchFamily="34" charset="0"/>
            </a:endParaRPr>
          </a:p>
        </p:txBody>
      </p:sp>
      <p:sp>
        <p:nvSpPr>
          <p:cNvPr id="21" name="TextBox 20"/>
          <p:cNvSpPr txBox="1"/>
          <p:nvPr/>
        </p:nvSpPr>
        <p:spPr>
          <a:xfrm>
            <a:off x="11136086" y="2789099"/>
            <a:ext cx="1028701" cy="369332"/>
          </a:xfrm>
          <a:prstGeom prst="rect">
            <a:avLst/>
          </a:prstGeom>
          <a:solidFill>
            <a:schemeClr val="bg1"/>
          </a:solidFill>
          <a:ln>
            <a:solidFill>
              <a:srgbClr val="FF0000"/>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By 3/8</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7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bg/>
                                          </p:spTgt>
                                        </p:tgtEl>
                                        <p:attrNameLst>
                                          <p:attrName>style.visibility</p:attrName>
                                        </p:attrNameLst>
                                      </p:cBhvr>
                                      <p:to>
                                        <p:strVal val="visible"/>
                                      </p:to>
                                    </p:set>
                                    <p:animEffect transition="in" filter="fade">
                                      <p:cBhvr>
                                        <p:cTn id="14" dur="500"/>
                                        <p:tgtEl>
                                          <p:spTgt spid="16">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7">
                                            <p:bg/>
                                          </p:spTgt>
                                        </p:tgtEl>
                                        <p:attrNameLst>
                                          <p:attrName>style.visibility</p:attrName>
                                        </p:attrNameLst>
                                      </p:cBhvr>
                                      <p:to>
                                        <p:strVal val="visible"/>
                                      </p:to>
                                    </p:set>
                                    <p:animEffect transition="in" filter="fade">
                                      <p:cBhvr>
                                        <p:cTn id="21" dur="500"/>
                                        <p:tgtEl>
                                          <p:spTgt spid="17">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0">
                                            <p:bg/>
                                          </p:spTgt>
                                        </p:tgtEl>
                                        <p:attrNameLst>
                                          <p:attrName>style.visibility</p:attrName>
                                        </p:attrNameLst>
                                      </p:cBhvr>
                                      <p:to>
                                        <p:strVal val="visible"/>
                                      </p:to>
                                    </p:set>
                                    <p:animEffect transition="in" filter="fade">
                                      <p:cBhvr>
                                        <p:cTn id="28" dur="500"/>
                                        <p:tgtEl>
                                          <p:spTgt spid="20">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1">
                                            <p:bg/>
                                          </p:spTgt>
                                        </p:tgtEl>
                                        <p:attrNameLst>
                                          <p:attrName>style.visibility</p:attrName>
                                        </p:attrNameLst>
                                      </p:cBhvr>
                                      <p:to>
                                        <p:strVal val="visible"/>
                                      </p:to>
                                    </p:set>
                                    <p:animEffect transition="in" filter="fade">
                                      <p:cBhvr>
                                        <p:cTn id="35" dur="500"/>
                                        <p:tgtEl>
                                          <p:spTgt spid="21">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Effect transition="in" filter="fade">
                                      <p:cBhvr>
                                        <p:cTn id="38" dur="500"/>
                                        <p:tgtEl>
                                          <p:spTgt spid="21">
                                            <p:txEl>
                                              <p:pRg st="0" end="0"/>
                                            </p:txEl>
                                          </p:spTgt>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8">
                                            <p:bg/>
                                          </p:spTgt>
                                        </p:tgtEl>
                                        <p:attrNameLst>
                                          <p:attrName>style.visibility</p:attrName>
                                        </p:attrNameLst>
                                      </p:cBhvr>
                                      <p:to>
                                        <p:strVal val="visible"/>
                                      </p:to>
                                    </p:set>
                                    <p:animEffect transition="in" filter="fade">
                                      <p:cBhvr>
                                        <p:cTn id="42" dur="500"/>
                                        <p:tgtEl>
                                          <p:spTgt spid="18">
                                            <p:bg/>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500"/>
                                        <p:tgtEl>
                                          <p:spTgt spid="18">
                                            <p:txEl>
                                              <p:pRg st="0" end="0"/>
                                            </p:txEl>
                                          </p:spTgt>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9">
                                            <p:bg/>
                                          </p:spTgt>
                                        </p:tgtEl>
                                        <p:attrNameLst>
                                          <p:attrName>style.visibility</p:attrName>
                                        </p:attrNameLst>
                                      </p:cBhvr>
                                      <p:to>
                                        <p:strVal val="visible"/>
                                      </p:to>
                                    </p:set>
                                    <p:animEffect transition="in" filter="fade">
                                      <p:cBhvr>
                                        <p:cTn id="49" dur="500"/>
                                        <p:tgtEl>
                                          <p:spTgt spid="19">
                                            <p:bg/>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fade">
                                      <p:cBhvr>
                                        <p:cTn id="5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6" grpId="0" uiExpand="1" build="p" animBg="1"/>
      <p:bldP spid="17" grpId="0" uiExpand="1" build="p" animBg="1"/>
      <p:bldP spid="18" grpId="0" uiExpand="1" build="p" animBg="1"/>
      <p:bldP spid="19" grpId="0" uiExpand="1" build="p" animBg="1"/>
      <p:bldP spid="20" grpId="0" uiExpand="1" build="p" animBg="1"/>
      <p:bldP spid="21"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i="1" dirty="0" smtClean="0">
                <a:ln>
                  <a:noFill/>
                </a:ln>
              </a:rPr>
              <a:t>QUESTIONS?</a:t>
            </a:r>
            <a:endParaRPr lang="en-US" sz="9600" b="1" i="1" dirty="0">
              <a:ln>
                <a:noFill/>
              </a:ln>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pPr/>
              <a:t>25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027" y="0"/>
            <a:ext cx="4058959" cy="4690512"/>
          </a:xfrm>
          <a:prstGeom prst="rect">
            <a:avLst/>
          </a:prstGeom>
        </p:spPr>
      </p:pic>
    </p:spTree>
    <p:extLst>
      <p:ext uri="{BB962C8B-B14F-4D97-AF65-F5344CB8AC3E}">
        <p14:creationId xmlns:p14="http://schemas.microsoft.com/office/powerpoint/2010/main" val="1763644182"/>
      </p:ext>
    </p:extLst>
  </p:cSld>
  <p:clrMapOvr>
    <a:masterClrMapping/>
  </p:clrMapOvr>
  <mc:AlternateContent xmlns:mc="http://schemas.openxmlformats.org/markup-compatibility/2006" xmlns:p14="http://schemas.microsoft.com/office/powerpoint/2010/main">
    <mc:Choice Requires="p14">
      <p:transition spd="slow" p14:dur="2000" advTm="2146"/>
    </mc:Choice>
    <mc:Fallback xmlns="">
      <p:transition spd="slow" advTm="214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PRELIMINARY DRIVING TEST</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26</a:t>
            </a:fld>
            <a:endParaRPr lang="en-US" dirty="0"/>
          </a:p>
        </p:txBody>
      </p:sp>
      <p:pic>
        <p:nvPicPr>
          <p:cNvPr id="5" name="2T-EUk-oO5U&amp;autoplay=1"/>
          <p:cNvPicPr>
            <a:picLocks noRot="1" noChangeAspect="1"/>
          </p:cNvPicPr>
          <p:nvPr>
            <a:videoFile r:link="rId1"/>
          </p:nvPr>
        </p:nvPicPr>
        <p:blipFill>
          <a:blip r:embed="rId3"/>
          <a:stretch>
            <a:fillRect/>
          </a:stretch>
        </p:blipFill>
        <p:spPr>
          <a:xfrm>
            <a:off x="1915427" y="1116624"/>
            <a:ext cx="9250804" cy="5024530"/>
          </a:xfrm>
          <a:prstGeom prst="rect">
            <a:avLst/>
          </a:prstGeom>
        </p:spPr>
      </p:pic>
    </p:spTree>
    <p:extLst>
      <p:ext uri="{BB962C8B-B14F-4D97-AF65-F5344CB8AC3E}">
        <p14:creationId xmlns:p14="http://schemas.microsoft.com/office/powerpoint/2010/main" val="2580316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28" y="-7302"/>
            <a:ext cx="10018713" cy="804672"/>
          </a:xfrm>
        </p:spPr>
        <p:txBody>
          <a:bodyPr/>
          <a:lstStyle/>
          <a:p>
            <a:r>
              <a:rPr lang="en-US" b="1" i="1" dirty="0" err="1" smtClean="0"/>
              <a:t>CRDriveState</a:t>
            </a:r>
            <a:r>
              <a:rPr lang="en-US" b="1" i="1" dirty="0"/>
              <a:t> </a:t>
            </a:r>
            <a:r>
              <a:rPr lang="en-US" b="1" i="1" dirty="0" smtClean="0"/>
              <a:t>Class</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27</a:t>
            </a:fld>
            <a:endParaRPr lang="en-US" dirty="0"/>
          </a:p>
        </p:txBody>
      </p:sp>
      <p:graphicFrame>
        <p:nvGraphicFramePr>
          <p:cNvPr id="17" name="Diagram 16"/>
          <p:cNvGraphicFramePr/>
          <p:nvPr>
            <p:extLst>
              <p:ext uri="{D42A27DB-BD31-4B8C-83A1-F6EECF244321}">
                <p14:modId xmlns:p14="http://schemas.microsoft.com/office/powerpoint/2010/main" val="471156038"/>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341808" y="752167"/>
            <a:ext cx="5692878" cy="5632311"/>
          </a:xfrm>
          <a:prstGeom prst="rect">
            <a:avLst/>
          </a:prstGeom>
          <a:solidFill>
            <a:schemeClr val="bg1"/>
          </a:solidFill>
          <a:ln w="28575">
            <a:solidFill>
              <a:schemeClr val="tx1"/>
            </a:solidFill>
          </a:ln>
          <a:effectLst>
            <a:outerShdw blurRad="50800" dist="38100" dir="2700000" algn="tl" rotWithShape="0">
              <a:prstClr val="black">
                <a:alpha val="40000"/>
              </a:prstClr>
            </a:outerShdw>
            <a:softEdge rad="12700"/>
          </a:effectLst>
        </p:spPr>
        <p:txBody>
          <a:bodyPr wrap="square" rtlCol="0">
            <a:spAutoFit/>
          </a:bodyPr>
          <a:lstStyle/>
          <a:p>
            <a:r>
              <a:rPr lang="en-US" sz="2000" dirty="0" err="1" smtClean="0">
                <a:latin typeface="Courier New" panose="02070309020205020404" pitchFamily="49" charset="0"/>
                <a:cs typeface="Courier New" panose="02070309020205020404" pitchFamily="49" charset="0"/>
              </a:rPr>
              <a:t>CRDriveState</a:t>
            </a:r>
            <a:r>
              <a:rPr lang="en-US" sz="2000" dirty="0" smtClean="0">
                <a:latin typeface="Courier New" panose="02070309020205020404" pitchFamily="49" charset="0"/>
                <a:cs typeface="Courier New" panose="02070309020205020404" pitchFamily="49" charset="0"/>
              </a:rPr>
              <a:t>{</a:t>
            </a:r>
          </a:p>
          <a:p>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private: </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depth</a:t>
            </a:r>
          </a:p>
          <a:p>
            <a:r>
              <a:rPr lang="en-US" sz="2000" dirty="0" smtClean="0">
                <a:latin typeface="Courier New" panose="02070309020205020404" pitchFamily="49" charset="0"/>
                <a:cs typeface="Courier New" panose="02070309020205020404" pitchFamily="49" charset="0"/>
              </a:rPr>
              <a:t>	orientation</a:t>
            </a:r>
          </a:p>
          <a:p>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distanceTraveled</a:t>
            </a:r>
            <a:endParaRPr lang="en-US" sz="2000" dirty="0" smtClean="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prevBackLeftDistance</a:t>
            </a:r>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prevBackRighttDistance</a:t>
            </a:r>
            <a:endParaRPr lang="en-US" sz="2000" dirty="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prevFrontLeftDistance</a:t>
            </a:r>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prevFrontRightDistance</a:t>
            </a:r>
            <a:endParaRPr lang="en-US" sz="2000" dirty="0" smtClean="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state</a:t>
            </a:r>
          </a:p>
          <a:p>
            <a:r>
              <a:rPr lang="en-US" sz="2000" b="1"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checkEncoders</a:t>
            </a:r>
            <a:r>
              <a:rPr lang="en-US" sz="2000"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endParaRPr lang="en-US" sz="2000" dirty="0" smtClean="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a:t>
            </a:r>
            <a:r>
              <a:rPr lang="en-US" sz="2000" dirty="0" smtClean="0">
                <a:latin typeface="Courier New" panose="02070309020205020404" pitchFamily="49" charset="0"/>
                <a:cs typeface="Courier New" panose="02070309020205020404" pitchFamily="49" charset="0"/>
              </a:rPr>
              <a:t>ublic</a:t>
            </a:r>
          </a:p>
          <a:p>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getCRDriveState</a:t>
            </a:r>
            <a:r>
              <a:rPr lang="en-US" sz="2000" dirty="0" smtClean="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setCRDriveState</a:t>
            </a:r>
            <a:r>
              <a:rPr lang="en-US" sz="2000" dirty="0" smtClean="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Other getters and setters.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9" name="TextBox 18"/>
          <p:cNvSpPr txBox="1"/>
          <p:nvPr/>
        </p:nvSpPr>
        <p:spPr>
          <a:xfrm>
            <a:off x="1327355" y="752167"/>
            <a:ext cx="4807974" cy="5109091"/>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Encapsulates</a:t>
            </a:r>
            <a:r>
              <a:rPr lang="en-US" sz="2200" dirty="0" smtClean="0">
                <a:latin typeface="Times New Roman" panose="02020603050405020304" pitchFamily="18" charset="0"/>
                <a:cs typeface="Times New Roman" panose="02020603050405020304" pitchFamily="18" charset="0"/>
              </a:rPr>
              <a:t> all CR state variables into a single object.</a:t>
            </a:r>
          </a:p>
          <a:p>
            <a:pPr marL="285750" indent="-285750">
              <a:buFont typeface="Arial" panose="020B0604020202020204" pitchFamily="34" charset="0"/>
              <a:buChar char="•"/>
            </a:pPr>
            <a:endParaRPr lang="en-US"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Keeps track of the previous </a:t>
            </a:r>
            <a:r>
              <a:rPr lang="en-US" sz="2200" b="1" dirty="0" smtClean="0">
                <a:latin typeface="Times New Roman" panose="02020603050405020304" pitchFamily="18" charset="0"/>
                <a:cs typeface="Times New Roman" panose="02020603050405020304" pitchFamily="18" charset="0"/>
              </a:rPr>
              <a:t>distances</a:t>
            </a:r>
            <a:r>
              <a:rPr lang="en-US" sz="2200" dirty="0" smtClean="0">
                <a:latin typeface="Times New Roman" panose="02020603050405020304" pitchFamily="18" charset="0"/>
                <a:cs typeface="Times New Roman" panose="02020603050405020304" pitchFamily="18" charset="0"/>
              </a:rPr>
              <a:t> on </a:t>
            </a:r>
            <a:r>
              <a:rPr lang="en-US" sz="2200" b="1" dirty="0" smtClean="0">
                <a:latin typeface="Times New Roman" panose="02020603050405020304" pitchFamily="18" charset="0"/>
                <a:cs typeface="Times New Roman" panose="02020603050405020304" pitchFamily="18" charset="0"/>
              </a:rPr>
              <a:t>each wheel</a:t>
            </a:r>
            <a:r>
              <a:rPr lang="en-US" sz="22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Introduces the “</a:t>
            </a:r>
            <a:r>
              <a:rPr lang="en-US" sz="2200" b="1" dirty="0" smtClean="0">
                <a:latin typeface="Times New Roman" panose="02020603050405020304" pitchFamily="18" charset="0"/>
                <a:cs typeface="Times New Roman" panose="02020603050405020304" pitchFamily="18" charset="0"/>
              </a:rPr>
              <a:t>state</a:t>
            </a:r>
            <a:r>
              <a:rPr lang="en-US" sz="2200" dirty="0" smtClean="0">
                <a:latin typeface="Times New Roman" panose="02020603050405020304" pitchFamily="18" charset="0"/>
                <a:cs typeface="Times New Roman" panose="02020603050405020304" pitchFamily="18" charset="0"/>
              </a:rPr>
              <a:t>” variable</a:t>
            </a:r>
          </a:p>
          <a:p>
            <a:pPr marL="742950" lvl="1"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See Next Slide</a:t>
            </a:r>
          </a:p>
          <a:p>
            <a:pPr marL="742950" lvl="1" indent="-285750">
              <a:buFont typeface="Arial" panose="020B0604020202020204" pitchFamily="34" charset="0"/>
              <a:buChar char="•"/>
            </a:pPr>
            <a:endParaRPr lang="en-US"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b="1" dirty="0" err="1" smtClean="0">
                <a:latin typeface="Times New Roman" panose="02020603050405020304" pitchFamily="18" charset="0"/>
                <a:cs typeface="Times New Roman" panose="02020603050405020304" pitchFamily="18" charset="0"/>
              </a:rPr>
              <a:t>checkEncoders</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uses new encoder data and previous wheel distances to determine changes in state, distance traveled, and orientation.</a:t>
            </a:r>
          </a:p>
          <a:p>
            <a:pPr marL="742950" lvl="1" indent="-28575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Will be used in main drive loop.</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560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CR State</a:t>
            </a:r>
            <a:endParaRPr lang="en-US" dirty="0"/>
          </a:p>
        </p:txBody>
      </p:sp>
      <p:sp>
        <p:nvSpPr>
          <p:cNvPr id="3" name="Content Placeholder 2"/>
          <p:cNvSpPr>
            <a:spLocks noGrp="1"/>
          </p:cNvSpPr>
          <p:nvPr>
            <p:ph idx="1"/>
          </p:nvPr>
        </p:nvSpPr>
        <p:spPr>
          <a:xfrm>
            <a:off x="1528557" y="621073"/>
            <a:ext cx="9975186" cy="691533"/>
          </a:xfrm>
        </p:spPr>
        <p:txBody>
          <a:bodyPr>
            <a:normAutofit fontScale="92500" lnSpcReduction="20000"/>
          </a:bodyPr>
          <a:lstStyle/>
          <a:p>
            <a:r>
              <a:rPr lang="en-US" dirty="0" smtClean="0"/>
              <a:t>Integer variable that represents a driving condition (rocks, slip, etc..)</a:t>
            </a:r>
          </a:p>
          <a:p>
            <a:r>
              <a:rPr lang="en-US" dirty="0" smtClean="0"/>
              <a:t>Assumes a forward CG</a:t>
            </a:r>
          </a:p>
          <a:p>
            <a:pPr marL="0" indent="0">
              <a:buNone/>
            </a:pP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5786709"/>
              </p:ext>
            </p:extLst>
          </p:nvPr>
        </p:nvGraphicFramePr>
        <p:xfrm>
          <a:off x="1751780" y="1403177"/>
          <a:ext cx="9442245" cy="4434397"/>
        </p:xfrm>
        <a:graphic>
          <a:graphicData uri="http://schemas.openxmlformats.org/drawingml/2006/table">
            <a:tbl>
              <a:tblPr firstRow="1" bandRow="1">
                <a:tableStyleId>{5C22544A-7EE6-4342-B048-85BDC9FD1C3A}</a:tableStyleId>
              </a:tblPr>
              <a:tblGrid>
                <a:gridCol w="858685"/>
                <a:gridCol w="2477729"/>
                <a:gridCol w="6105831"/>
              </a:tblGrid>
              <a:tr h="0">
                <a:tc>
                  <a:txBody>
                    <a:bodyPr/>
                    <a:lstStyle/>
                    <a:p>
                      <a:r>
                        <a:rPr lang="en-US" sz="1600" dirty="0" smtClean="0">
                          <a:latin typeface="Arial" panose="020B0604020202020204" pitchFamily="34" charset="0"/>
                          <a:cs typeface="Arial" panose="020B0604020202020204" pitchFamily="34" charset="0"/>
                        </a:rPr>
                        <a:t>State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Name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Conditions</a:t>
                      </a:r>
                      <a:endParaRPr lang="en-US" sz="1600" dirty="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RAPPELLING</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Ignore encoder readings</a:t>
                      </a:r>
                      <a:r>
                        <a:rPr lang="en-US" sz="1600" baseline="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disableInterrupts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DRIVING</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No anomalies</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Average all encoder readings.</a:t>
                      </a:r>
                      <a:endParaRPr lang="en-US" sz="1600" dirty="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ROCK_FRONT_LEFT</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FL</a:t>
                      </a:r>
                      <a:r>
                        <a:rPr lang="en-US" sz="1600" baseline="0" dirty="0" smtClean="0">
                          <a:latin typeface="Arial" panose="020B0604020202020204" pitchFamily="34" charset="0"/>
                          <a:cs typeface="Arial" panose="020B0604020202020204" pitchFamily="34" charset="0"/>
                        </a:rPr>
                        <a:t> &gt; FR, FR ≈ BR, RL ≈ 0</a:t>
                      </a:r>
                      <a:endParaRPr lang="en-US" sz="1600" dirty="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3</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ROCK_FRONT_RIGHT</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FR</a:t>
                      </a:r>
                      <a:r>
                        <a:rPr lang="en-US" sz="1600" baseline="0" dirty="0" smtClean="0">
                          <a:latin typeface="Arial" panose="020B0604020202020204" pitchFamily="34" charset="0"/>
                          <a:cs typeface="Arial" panose="020B0604020202020204" pitchFamily="34" charset="0"/>
                        </a:rPr>
                        <a:t> &gt; FL, FL ≈ RL, BR ≈ 0</a:t>
                      </a:r>
                      <a:endParaRPr lang="en-US" sz="1600" dirty="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ROCK_FRONT_ALL</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FR </a:t>
                      </a:r>
                      <a:r>
                        <a:rPr lang="en-US" sz="1600" baseline="0" dirty="0" smtClean="0">
                          <a:latin typeface="Arial" panose="020B0604020202020204" pitchFamily="34" charset="0"/>
                          <a:cs typeface="Arial" panose="020B0604020202020204" pitchFamily="34" charset="0"/>
                        </a:rPr>
                        <a:t>≈ FL, BR ≈ BL, FL &gt; BL, FR &gt; BR</a:t>
                      </a:r>
                      <a:endParaRPr lang="en-US" sz="1600" dirty="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ROCK_REAR_LEFT</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FL</a:t>
                      </a:r>
                      <a:r>
                        <a:rPr lang="en-US" sz="1600" baseline="0" dirty="0" smtClean="0">
                          <a:latin typeface="Arial" panose="020B0604020202020204" pitchFamily="34" charset="0"/>
                          <a:cs typeface="Arial" panose="020B0604020202020204" pitchFamily="34" charset="0"/>
                        </a:rPr>
                        <a:t> ≈ FR, BL &gt; BR, </a:t>
                      </a:r>
                      <a:endParaRPr lang="en-US" sz="1600" dirty="0" smtClean="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6</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ROCK_REAR_RIGHT</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FL</a:t>
                      </a:r>
                      <a:r>
                        <a:rPr lang="en-US" sz="1600" baseline="0" dirty="0" smtClean="0">
                          <a:latin typeface="Arial" panose="020B0604020202020204" pitchFamily="34" charset="0"/>
                          <a:cs typeface="Arial" panose="020B0604020202020204" pitchFamily="34" charset="0"/>
                        </a:rPr>
                        <a:t> ≈ FR, BR &gt; BL, </a:t>
                      </a:r>
                      <a:endParaRPr lang="en-US" sz="1600" dirty="0" smtClean="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7</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ROCK_REAR_ALL</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FR </a:t>
                      </a:r>
                      <a:r>
                        <a:rPr lang="en-US" sz="1600" baseline="0" dirty="0" smtClean="0">
                          <a:latin typeface="Arial" panose="020B0604020202020204" pitchFamily="34" charset="0"/>
                          <a:cs typeface="Arial" panose="020B0604020202020204" pitchFamily="34" charset="0"/>
                        </a:rPr>
                        <a:t>≈ FL, BR ≈ BL, FL &lt; BL, FR &lt; BR</a:t>
                      </a:r>
                      <a:endParaRPr lang="en-US" sz="1600" dirty="0" smtClean="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8</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SLIP_FRONT_LEFT</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FL &gt; FR,</a:t>
                      </a:r>
                      <a:r>
                        <a:rPr lang="en-US" sz="1600" baseline="0" dirty="0" smtClean="0">
                          <a:latin typeface="Arial" panose="020B0604020202020204" pitchFamily="34" charset="0"/>
                          <a:cs typeface="Arial" panose="020B0604020202020204" pitchFamily="34" charset="0"/>
                        </a:rPr>
                        <a:t> FR ≈ BR ≈ BL</a:t>
                      </a:r>
                      <a:endParaRPr lang="en-US" sz="1600" dirty="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9</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SLIP_FRONT_RIGHT</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FR &gt; FL,</a:t>
                      </a:r>
                      <a:r>
                        <a:rPr lang="en-US" sz="1600" baseline="0" dirty="0" smtClean="0">
                          <a:latin typeface="Arial" panose="020B0604020202020204" pitchFamily="34" charset="0"/>
                          <a:cs typeface="Arial" panose="020B0604020202020204" pitchFamily="34" charset="0"/>
                        </a:rPr>
                        <a:t> FL ≈ BR ≈ BL</a:t>
                      </a:r>
                      <a:endParaRPr lang="en-US" sz="1600" dirty="0" smtClean="0">
                        <a:latin typeface="Arial" panose="020B0604020202020204" pitchFamily="34" charset="0"/>
                        <a:cs typeface="Arial" panose="020B0604020202020204" pitchFamily="34" charset="0"/>
                      </a:endParaRPr>
                    </a:p>
                  </a:txBody>
                  <a:tcPr/>
                </a:tc>
              </a:tr>
              <a:tr h="372647">
                <a:tc>
                  <a:txBody>
                    <a:bodyPr/>
                    <a:lstStyle/>
                    <a:p>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SLIP_FRONT_ALL</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FR </a:t>
                      </a:r>
                      <a:r>
                        <a:rPr lang="en-US" sz="1600" baseline="0" dirty="0" smtClean="0">
                          <a:latin typeface="Arial" panose="020B0604020202020204" pitchFamily="34" charset="0"/>
                          <a:cs typeface="Arial" panose="020B0604020202020204" pitchFamily="34" charset="0"/>
                        </a:rPr>
                        <a:t> ≈ FL, BR ≈ BL ≈ 0</a:t>
                      </a:r>
                      <a:endParaRPr lang="en-US"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862148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28" y="-7302"/>
            <a:ext cx="10018713" cy="804672"/>
          </a:xfrm>
        </p:spPr>
        <p:txBody>
          <a:bodyPr/>
          <a:lstStyle/>
          <a:p>
            <a:r>
              <a:rPr lang="en-US" b="1" i="1" dirty="0" smtClean="0"/>
              <a:t>IMAGE RESOLUTION TEST</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29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718" y="2245803"/>
            <a:ext cx="7054790" cy="3968319"/>
          </a:xfrm>
          <a:prstGeom prst="rect">
            <a:avLst/>
          </a:prstGeom>
        </p:spPr>
      </p:pic>
      <p:sp>
        <p:nvSpPr>
          <p:cNvPr id="5" name="Oval 4"/>
          <p:cNvSpPr/>
          <p:nvPr/>
        </p:nvSpPr>
        <p:spPr>
          <a:xfrm>
            <a:off x="7726559" y="3071428"/>
            <a:ext cx="284086" cy="3195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6332765" y="3071428"/>
            <a:ext cx="1393794" cy="1597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47359" y="2716321"/>
            <a:ext cx="1287262" cy="646331"/>
          </a:xfrm>
          <a:prstGeom prst="rect">
            <a:avLst/>
          </a:prstGeom>
          <a:noFill/>
        </p:spPr>
        <p:txBody>
          <a:bodyPr wrap="squar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10cm Object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64118" y="2104886"/>
            <a:ext cx="3360682" cy="209288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Requirements Verified:</a:t>
            </a:r>
          </a:p>
          <a:p>
            <a:pPr marL="742950" lvl="1" indent="-2857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DR.5.1</a:t>
            </a:r>
            <a:r>
              <a:rPr lang="en-US" sz="1400" dirty="0" smtClean="0">
                <a:latin typeface="Times New Roman" panose="02020603050405020304" pitchFamily="18" charset="0"/>
                <a:cs typeface="Times New Roman" panose="02020603050405020304" pitchFamily="18" charset="0"/>
              </a:rPr>
              <a:t> – Imaging system shall have a minimum resolution of 3.7 pixels per degree of field of view in a single image</a:t>
            </a:r>
            <a:endParaRPr lang="en-US" sz="1400" b="1"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DR.5.4 </a:t>
            </a:r>
            <a:r>
              <a:rPr lang="en-US" sz="1400" dirty="0" smtClean="0">
                <a:latin typeface="Times New Roman" panose="02020603050405020304" pitchFamily="18" charset="0"/>
                <a:cs typeface="Times New Roman" panose="02020603050405020304" pitchFamily="18" charset="0"/>
              </a:rPr>
              <a:t>– The imaging system light source shall provide adequate lighting to determine a POI from background</a:t>
            </a:r>
            <a:endParaRPr lang="en-US" sz="1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264118" y="1090699"/>
            <a:ext cx="3097797" cy="86177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Test Purpose: </a:t>
            </a:r>
            <a:r>
              <a:rPr lang="en-US" sz="1600" dirty="0" smtClean="0">
                <a:latin typeface="Times New Roman" panose="02020603050405020304" pitchFamily="18" charset="0"/>
                <a:cs typeface="Times New Roman" panose="02020603050405020304" pitchFamily="18" charset="0"/>
              </a:rPr>
              <a:t>Verify </a:t>
            </a:r>
            <a:r>
              <a:rPr lang="en-US" sz="1600" b="1" dirty="0" smtClean="0">
                <a:latin typeface="Times New Roman" panose="02020603050405020304" pitchFamily="18" charset="0"/>
                <a:cs typeface="Times New Roman" panose="02020603050405020304" pitchFamily="18" charset="0"/>
              </a:rPr>
              <a:t>scene</a:t>
            </a:r>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lighting</a:t>
            </a:r>
            <a:r>
              <a:rPr lang="en-US" sz="1600" dirty="0" smtClean="0">
                <a:latin typeface="Times New Roman" panose="02020603050405020304" pitchFamily="18" charset="0"/>
                <a:cs typeface="Times New Roman" panose="02020603050405020304" pitchFamily="18" charset="0"/>
              </a:rPr>
              <a:t> and </a:t>
            </a:r>
            <a:r>
              <a:rPr lang="en-US" sz="1600" b="1" dirty="0" smtClean="0">
                <a:latin typeface="Times New Roman" panose="02020603050405020304" pitchFamily="18" charset="0"/>
                <a:cs typeface="Times New Roman" panose="02020603050405020304" pitchFamily="18" charset="0"/>
              </a:rPr>
              <a:t>image</a:t>
            </a:r>
            <a:r>
              <a:rPr lang="en-US" sz="1600" dirty="0" smtClean="0">
                <a:solidFill>
                  <a:srgbClr val="FF0000"/>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resolution</a:t>
            </a:r>
            <a:r>
              <a:rPr lang="en-US" sz="1600" dirty="0" smtClean="0">
                <a:solidFill>
                  <a:srgbClr val="FF0000"/>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requirements</a:t>
            </a:r>
            <a:endParaRPr lang="en-US" sz="1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64118" y="4882484"/>
            <a:ext cx="2982897" cy="110799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Test Procedure: </a:t>
            </a:r>
            <a:r>
              <a:rPr lang="en-US" sz="1600" b="1" dirty="0" smtClean="0">
                <a:latin typeface="Times New Roman" panose="02020603050405020304" pitchFamily="18" charset="0"/>
                <a:cs typeface="Times New Roman" panose="02020603050405020304" pitchFamily="18" charset="0"/>
              </a:rPr>
              <a:t>Room</a:t>
            </a:r>
            <a:r>
              <a:rPr lang="en-US" sz="160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light</a:t>
            </a:r>
            <a:r>
              <a:rPr lang="en-US" sz="1600" dirty="0" smtClean="0">
                <a:latin typeface="Times New Roman" panose="02020603050405020304" pitchFamily="18" charset="0"/>
                <a:cs typeface="Times New Roman" panose="02020603050405020304" pitchFamily="18" charset="0"/>
              </a:rPr>
              <a:t> was turned </a:t>
            </a:r>
            <a:r>
              <a:rPr lang="en-US" sz="1600" b="1" dirty="0" smtClean="0">
                <a:latin typeface="Times New Roman" panose="02020603050405020304" pitchFamily="18" charset="0"/>
                <a:cs typeface="Times New Roman" panose="02020603050405020304" pitchFamily="18" charset="0"/>
              </a:rPr>
              <a:t>off</a:t>
            </a:r>
            <a:r>
              <a:rPr lang="en-US" sz="1600" dirty="0" smtClean="0">
                <a:latin typeface="Times New Roman" panose="02020603050405020304" pitchFamily="18" charset="0"/>
                <a:cs typeface="Times New Roman" panose="02020603050405020304" pitchFamily="18" charset="0"/>
              </a:rPr>
              <a:t>, LED</a:t>
            </a:r>
            <a:r>
              <a:rPr lang="en-US" sz="1600" dirty="0" smtClean="0">
                <a:solidFill>
                  <a:srgbClr val="FF0000"/>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light</a:t>
            </a:r>
            <a:r>
              <a:rPr lang="en-US" sz="1600" dirty="0" smtClean="0">
                <a:latin typeface="Times New Roman" panose="02020603050405020304" pitchFamily="18" charset="0"/>
                <a:cs typeface="Times New Roman" panose="02020603050405020304" pitchFamily="18" charset="0"/>
              </a:rPr>
              <a:t> panel was turned </a:t>
            </a:r>
            <a:r>
              <a:rPr lang="en-US" sz="1600" b="1" dirty="0" smtClean="0">
                <a:latin typeface="Times New Roman" panose="02020603050405020304" pitchFamily="18" charset="0"/>
                <a:cs typeface="Times New Roman" panose="02020603050405020304" pitchFamily="18" charset="0"/>
              </a:rPr>
              <a:t>on</a:t>
            </a:r>
            <a:r>
              <a:rPr lang="en-US" sz="1600" dirty="0" smtClean="0">
                <a:latin typeface="Times New Roman" panose="02020603050405020304" pitchFamily="18" charset="0"/>
                <a:cs typeface="Times New Roman" panose="02020603050405020304" pitchFamily="18" charset="0"/>
              </a:rPr>
              <a:t>, and image was captured</a:t>
            </a:r>
          </a:p>
        </p:txBody>
      </p:sp>
      <p:cxnSp>
        <p:nvCxnSpPr>
          <p:cNvPr id="14" name="Straight Arrow Connector 13"/>
          <p:cNvCxnSpPr/>
          <p:nvPr/>
        </p:nvCxnSpPr>
        <p:spPr>
          <a:xfrm>
            <a:off x="7549006" y="4882484"/>
            <a:ext cx="0" cy="13316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974440" y="5211024"/>
            <a:ext cx="3133818" cy="646331"/>
          </a:xfrm>
          <a:prstGeom prst="rect">
            <a:avLst/>
          </a:prstGeom>
          <a:noFill/>
        </p:spPr>
        <p:txBody>
          <a:bodyPr wrap="square" rtlCol="0">
            <a:spAutoFit/>
          </a:bodyPr>
          <a:lstStyle/>
          <a:p>
            <a:pPr algn="ctr"/>
            <a:r>
              <a:rPr lang="en-US" b="1" dirty="0" smtClean="0">
                <a:solidFill>
                  <a:srgbClr val="FF0000"/>
                </a:solidFill>
              </a:rPr>
              <a:t>5m</a:t>
            </a:r>
          </a:p>
          <a:p>
            <a:pPr algn="ctr"/>
            <a:r>
              <a:rPr lang="en-US" b="1" dirty="0" smtClean="0">
                <a:solidFill>
                  <a:srgbClr val="FF0000"/>
                </a:solidFill>
              </a:rPr>
              <a:t>Horizontal distance</a:t>
            </a:r>
            <a:endParaRPr lang="en-US" b="1" dirty="0">
              <a:solidFill>
                <a:srgbClr val="FF0000"/>
              </a:solidFill>
            </a:endParaRPr>
          </a:p>
        </p:txBody>
      </p:sp>
      <p:sp>
        <p:nvSpPr>
          <p:cNvPr id="13" name="TextBox 12"/>
          <p:cNvSpPr txBox="1"/>
          <p:nvPr/>
        </p:nvSpPr>
        <p:spPr>
          <a:xfrm>
            <a:off x="1264118" y="4197767"/>
            <a:ext cx="3211574" cy="61555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Test Location:</a:t>
            </a:r>
            <a:r>
              <a:rPr lang="en-US" b="1"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Lockheed Martin Room</a:t>
            </a:r>
          </a:p>
        </p:txBody>
      </p:sp>
      <p:sp>
        <p:nvSpPr>
          <p:cNvPr id="16" name="TextBox 15"/>
          <p:cNvSpPr txBox="1"/>
          <p:nvPr/>
        </p:nvSpPr>
        <p:spPr>
          <a:xfrm>
            <a:off x="4974440" y="1336694"/>
            <a:ext cx="5396349"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Systems Tested: </a:t>
            </a:r>
            <a:r>
              <a:rPr lang="en-US" sz="1600" dirty="0" smtClean="0">
                <a:latin typeface="Times New Roman" panose="02020603050405020304" pitchFamily="18" charset="0"/>
                <a:cs typeface="Times New Roman" panose="02020603050405020304" pitchFamily="18" charset="0"/>
              </a:rPr>
              <a:t>Imaging, Communication, and Software</a:t>
            </a:r>
            <a:endParaRPr lang="en-US" b="1" dirty="0" smtClean="0">
              <a:latin typeface="Times New Roman" panose="02020603050405020304" pitchFamily="18" charset="0"/>
              <a:cs typeface="Times New Roman" panose="02020603050405020304" pitchFamily="18" charset="0"/>
            </a:endParaRPr>
          </a:p>
        </p:txBody>
      </p:sp>
      <p:graphicFrame>
        <p:nvGraphicFramePr>
          <p:cNvPr id="17" name="Diagram 16"/>
          <p:cNvGraphicFramePr/>
          <p:nvPr>
            <p:extLst>
              <p:ext uri="{D42A27DB-BD31-4B8C-83A1-F6EECF244321}">
                <p14:modId xmlns:p14="http://schemas.microsoft.com/office/powerpoint/2010/main" val="1700139368"/>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840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a:t>
            </a:fld>
            <a:endParaRPr lang="en-US" dirty="0"/>
          </a:p>
        </p:txBody>
      </p:sp>
      <p:sp>
        <p:nvSpPr>
          <p:cNvPr id="5" name="Title 3"/>
          <p:cNvSpPr>
            <a:spLocks noGrp="1"/>
          </p:cNvSpPr>
          <p:nvPr>
            <p:ph type="title"/>
          </p:nvPr>
        </p:nvSpPr>
        <p:spPr>
          <a:xfrm>
            <a:off x="1444121" y="0"/>
            <a:ext cx="10018713" cy="403812"/>
          </a:xfrm>
        </p:spPr>
        <p:txBody>
          <a:bodyPr tIns="0" bIns="0">
            <a:noAutofit/>
          </a:bodyPr>
          <a:lstStyle/>
          <a:p>
            <a:r>
              <a:rPr lang="en-US" sz="2800" b="1" i="1" dirty="0" smtClean="0"/>
              <a:t>CONOPS</a:t>
            </a:r>
            <a:endParaRPr lang="en-US" sz="2800" b="1" i="1" dirty="0">
              <a:solidFill>
                <a:srgbClr val="FF0000"/>
              </a:solidFill>
            </a:endParaRP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46"/>
          <a:stretch/>
        </p:blipFill>
        <p:spPr>
          <a:xfrm>
            <a:off x="1357134" y="409401"/>
            <a:ext cx="8737953" cy="5181443"/>
          </a:xfrm>
          <a:ln w="28575">
            <a:solidFill>
              <a:schemeClr val="tx1"/>
            </a:solidFill>
          </a:ln>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220" y="761169"/>
            <a:ext cx="2292617" cy="179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sosceles Triangle 10"/>
          <p:cNvSpPr/>
          <p:nvPr/>
        </p:nvSpPr>
        <p:spPr>
          <a:xfrm rot="16568639">
            <a:off x="8794968" y="4533986"/>
            <a:ext cx="343349" cy="1180006"/>
          </a:xfrm>
          <a:prstGeom prst="triangle">
            <a:avLst>
              <a:gd name="adj" fmla="val 8186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52952" y="906816"/>
            <a:ext cx="1412803" cy="738664"/>
          </a:xfrm>
          <a:prstGeom prst="rect">
            <a:avLst/>
          </a:prstGeom>
          <a:solidFill>
            <a:schemeClr val="bg1"/>
          </a:solidFill>
          <a:ln>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0) Arrival</a:t>
            </a:r>
          </a:p>
          <a:p>
            <a:pPr defTabSz="91440"/>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Child Rover</a:t>
            </a:r>
          </a:p>
          <a:p>
            <a:pPr defTabSz="91440"/>
            <a:r>
              <a:rPr lang="en-US" sz="1400" dirty="0">
                <a:latin typeface="Arial" panose="020B0604020202020204" pitchFamily="34" charset="0"/>
                <a:cs typeface="Arial" panose="020B0604020202020204" pitchFamily="34" charset="0"/>
              </a:rPr>
              <a:t>    (CR) on MR</a:t>
            </a:r>
          </a:p>
        </p:txBody>
      </p:sp>
      <p:sp>
        <p:nvSpPr>
          <p:cNvPr id="13" name="TextBox 12"/>
          <p:cNvSpPr txBox="1"/>
          <p:nvPr/>
        </p:nvSpPr>
        <p:spPr>
          <a:xfrm>
            <a:off x="9499270" y="657573"/>
            <a:ext cx="2281296" cy="738664"/>
          </a:xfrm>
          <a:prstGeom prst="rect">
            <a:avLst/>
          </a:prstGeom>
          <a:solidFill>
            <a:schemeClr val="bg1"/>
          </a:solidFill>
          <a:ln w="38100">
            <a:solidFill>
              <a:srgbClr val="002060"/>
            </a:solidFill>
          </a:ln>
        </p:spPr>
        <p:txBody>
          <a:bodyPr wrap="square" rtlCol="0">
            <a:spAutoFit/>
          </a:bodyPr>
          <a:lstStyle/>
          <a:p>
            <a:r>
              <a:rPr lang="en-US" sz="1400" b="1" dirty="0" smtClean="0">
                <a:latin typeface="Arial" panose="020B0604020202020204" pitchFamily="34" charset="0"/>
                <a:cs typeface="Arial" panose="020B0604020202020204" pitchFamily="34" charset="0"/>
              </a:rPr>
              <a:t>1) Deployment (5 min)</a:t>
            </a:r>
          </a:p>
          <a:p>
            <a:pPr defTabSz="91440"/>
            <a:r>
              <a:rPr lang="en-US" sz="1400" dirty="0" smtClean="0">
                <a:latin typeface="Arial" panose="020B0604020202020204" pitchFamily="34" charset="0"/>
                <a:cs typeface="Arial" panose="020B0604020202020204" pitchFamily="34" charset="0"/>
              </a:rPr>
              <a:t>	- CR undocks</a:t>
            </a:r>
          </a:p>
          <a:p>
            <a:pPr defTabSz="91440"/>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CR enters cave/pipe</a:t>
            </a:r>
            <a:endParaRPr lang="en-US" sz="1400" dirty="0">
              <a:latin typeface="Arial" panose="020B0604020202020204" pitchFamily="34" charset="0"/>
              <a:cs typeface="Arial" panose="020B0604020202020204" pitchFamily="34" charset="0"/>
            </a:endParaRPr>
          </a:p>
        </p:txBody>
      </p:sp>
      <p:cxnSp>
        <p:nvCxnSpPr>
          <p:cNvPr id="15" name="Straight Arrow Connector 14"/>
          <p:cNvCxnSpPr/>
          <p:nvPr/>
        </p:nvCxnSpPr>
        <p:spPr>
          <a:xfrm>
            <a:off x="3193875" y="1808529"/>
            <a:ext cx="1299211" cy="910195"/>
          </a:xfrm>
          <a:prstGeom prst="straightConnector1">
            <a:avLst/>
          </a:prstGeom>
          <a:ln w="57150">
            <a:solidFill>
              <a:srgbClr val="FF00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4549172" y="437587"/>
            <a:ext cx="1616455" cy="923330"/>
          </a:xfrm>
          <a:prstGeom prst="rect">
            <a:avLst/>
          </a:prstGeom>
          <a:noFill/>
          <a:ln w="28575">
            <a:solidFill>
              <a:schemeClr val="tx1"/>
            </a:solidFill>
          </a:ln>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COMMANDS</a:t>
            </a:r>
          </a:p>
          <a:p>
            <a:r>
              <a:rPr lang="en-US" b="1" dirty="0" smtClean="0">
                <a:solidFill>
                  <a:srgbClr val="00FF00"/>
                </a:solidFill>
                <a:latin typeface="Arial" panose="020B0604020202020204" pitchFamily="34" charset="0"/>
                <a:cs typeface="Arial" panose="020B0604020202020204" pitchFamily="34" charset="0"/>
              </a:rPr>
              <a:t>DATA</a:t>
            </a:r>
          </a:p>
          <a:p>
            <a:r>
              <a:rPr lang="en-US" b="1" dirty="0" smtClean="0">
                <a:solidFill>
                  <a:srgbClr val="0070C0"/>
                </a:solidFill>
                <a:latin typeface="Arial" panose="020B0604020202020204" pitchFamily="34" charset="0"/>
                <a:cs typeface="Arial" panose="020B0604020202020204" pitchFamily="34" charset="0"/>
              </a:rPr>
              <a:t>TETHER</a:t>
            </a:r>
            <a:endParaRPr lang="en-US" b="1" dirty="0">
              <a:solidFill>
                <a:srgbClr val="0070C0"/>
              </a:solidFill>
              <a:latin typeface="Arial" panose="020B0604020202020204" pitchFamily="34" charset="0"/>
              <a:cs typeface="Arial" panose="020B0604020202020204" pitchFamily="34" charset="0"/>
            </a:endParaRPr>
          </a:p>
        </p:txBody>
      </p:sp>
      <p:sp>
        <p:nvSpPr>
          <p:cNvPr id="28" name="TextBox 27"/>
          <p:cNvSpPr txBox="1"/>
          <p:nvPr/>
        </p:nvSpPr>
        <p:spPr>
          <a:xfrm>
            <a:off x="9499270" y="1432881"/>
            <a:ext cx="2281296" cy="954107"/>
          </a:xfrm>
          <a:prstGeom prst="rect">
            <a:avLst/>
          </a:prstGeom>
          <a:solidFill>
            <a:schemeClr val="bg1"/>
          </a:solidFill>
          <a:ln w="38100">
            <a:solidFill>
              <a:srgbClr val="FDF353"/>
            </a:solidFill>
          </a:ln>
        </p:spPr>
        <p:txBody>
          <a:bodyPr wrap="square" rtlCol="0">
            <a:spAutoFit/>
          </a:bodyPr>
          <a:lstStyle/>
          <a:p>
            <a:r>
              <a:rPr lang="en-US" sz="1400" b="1" dirty="0" smtClean="0">
                <a:latin typeface="Arial" panose="020B0604020202020204" pitchFamily="34" charset="0"/>
                <a:cs typeface="Arial" panose="020B0604020202020204" pitchFamily="34" charset="0"/>
              </a:rPr>
              <a:t>2) Rappelling (15 min)</a:t>
            </a:r>
          </a:p>
          <a:p>
            <a:pPr defTabSz="91440"/>
            <a:r>
              <a:rPr lang="en-US" sz="1400" dirty="0" smtClean="0">
                <a:latin typeface="Arial" panose="020B0604020202020204" pitchFamily="34" charset="0"/>
                <a:cs typeface="Arial" panose="020B0604020202020204" pitchFamily="34" charset="0"/>
              </a:rPr>
              <a:t>	- CR rappels 5m</a:t>
            </a:r>
          </a:p>
          <a:p>
            <a:pPr defTabSz="91440"/>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Transitions from</a:t>
            </a:r>
          </a:p>
          <a:p>
            <a:pPr defTabSz="91440"/>
            <a:r>
              <a:rPr lang="en-US" sz="1400" dirty="0" smtClean="0">
                <a:latin typeface="Arial" panose="020B0604020202020204" pitchFamily="34" charset="0"/>
                <a:cs typeface="Arial" panose="020B0604020202020204" pitchFamily="34" charset="0"/>
              </a:rPr>
              <a:t>		 vertical </a:t>
            </a:r>
            <a:r>
              <a:rPr lang="en-US" sz="1400" dirty="0" smtClean="0">
                <a:latin typeface="Arial" panose="020B0604020202020204" pitchFamily="34" charset="0"/>
                <a:cs typeface="Arial" panose="020B0604020202020204" pitchFamily="34" charset="0"/>
                <a:sym typeface="Wingdings" panose="05000000000000000000" pitchFamily="2" charset="2"/>
              </a:rPr>
              <a:t></a:t>
            </a:r>
            <a:r>
              <a:rPr lang="en-US" sz="1400" dirty="0" smtClean="0">
                <a:latin typeface="Arial" panose="020B0604020202020204" pitchFamily="34" charset="0"/>
                <a:cs typeface="Arial" panose="020B0604020202020204" pitchFamily="34" charset="0"/>
              </a:rPr>
              <a:t> horizontal</a:t>
            </a:r>
            <a:endParaRPr lang="en-US" sz="1400" dirty="0">
              <a:latin typeface="Arial" panose="020B0604020202020204" pitchFamily="34" charset="0"/>
              <a:cs typeface="Arial" panose="020B0604020202020204" pitchFamily="34" charset="0"/>
            </a:endParaRPr>
          </a:p>
        </p:txBody>
      </p:sp>
      <p:sp>
        <p:nvSpPr>
          <p:cNvPr id="29" name="TextBox 28"/>
          <p:cNvSpPr txBox="1"/>
          <p:nvPr/>
        </p:nvSpPr>
        <p:spPr>
          <a:xfrm>
            <a:off x="10312401" y="4886548"/>
            <a:ext cx="1537463" cy="523220"/>
          </a:xfrm>
          <a:prstGeom prst="rect">
            <a:avLst/>
          </a:prstGeom>
          <a:solidFill>
            <a:schemeClr val="bg1"/>
          </a:solidFill>
          <a:ln>
            <a:solidFill>
              <a:schemeClr val="tx1"/>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10cm diameter POI</a:t>
            </a:r>
            <a:endParaRPr lang="en-US" sz="1400" dirty="0">
              <a:latin typeface="Arial" panose="020B0604020202020204" pitchFamily="34" charset="0"/>
              <a:cs typeface="Arial" panose="020B0604020202020204" pitchFamily="34" charset="0"/>
            </a:endParaRPr>
          </a:p>
        </p:txBody>
      </p:sp>
      <p:cxnSp>
        <p:nvCxnSpPr>
          <p:cNvPr id="30" name="Straight Arrow Connector 29"/>
          <p:cNvCxnSpPr>
            <a:stCxn id="29" idx="1"/>
          </p:cNvCxnSpPr>
          <p:nvPr/>
        </p:nvCxnSpPr>
        <p:spPr>
          <a:xfrm flipH="1">
            <a:off x="9991457" y="5148158"/>
            <a:ext cx="320944" cy="74239"/>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9499270" y="2428001"/>
            <a:ext cx="2281296" cy="954107"/>
          </a:xfrm>
          <a:prstGeom prst="rect">
            <a:avLst/>
          </a:prstGeom>
          <a:solidFill>
            <a:schemeClr val="bg1"/>
          </a:solidFill>
          <a:ln w="38100">
            <a:solidFill>
              <a:schemeClr val="accent6">
                <a:lumMod val="75000"/>
              </a:schemeClr>
            </a:solidFill>
          </a:ln>
        </p:spPr>
        <p:txBody>
          <a:bodyPr wrap="square" rtlCol="0">
            <a:spAutoFit/>
          </a:bodyPr>
          <a:lstStyle/>
          <a:p>
            <a:r>
              <a:rPr lang="en-US" sz="1400" b="1" dirty="0">
                <a:latin typeface="Arial" panose="020B0604020202020204" pitchFamily="34" charset="0"/>
                <a:cs typeface="Arial" panose="020B0604020202020204" pitchFamily="34" charset="0"/>
              </a:rPr>
              <a:t>3</a:t>
            </a:r>
            <a:r>
              <a:rPr lang="en-US" sz="1400" b="1" dirty="0" smtClean="0">
                <a:latin typeface="Arial" panose="020B0604020202020204" pitchFamily="34" charset="0"/>
                <a:cs typeface="Arial" panose="020B0604020202020204" pitchFamily="34" charset="0"/>
              </a:rPr>
              <a:t>) Exploration (120 min)</a:t>
            </a:r>
          </a:p>
          <a:p>
            <a:pPr defTabSz="91440"/>
            <a:r>
              <a:rPr lang="en-US" sz="1400" dirty="0" smtClean="0">
                <a:latin typeface="Arial" panose="020B0604020202020204" pitchFamily="34" charset="0"/>
                <a:cs typeface="Arial" panose="020B0604020202020204" pitchFamily="34" charset="0"/>
              </a:rPr>
              <a:t>	- CR traverses 5m</a:t>
            </a:r>
          </a:p>
          <a:p>
            <a:pPr defTabSz="91440"/>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CR takes/stores </a:t>
            </a:r>
          </a:p>
          <a:p>
            <a:pPr defTabSz="91440"/>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image of POI</a:t>
            </a:r>
            <a:endParaRPr lang="en-US" sz="1400" dirty="0">
              <a:latin typeface="Arial" panose="020B0604020202020204" pitchFamily="34" charset="0"/>
              <a:cs typeface="Arial" panose="020B0604020202020204" pitchFamily="34" charset="0"/>
            </a:endParaRPr>
          </a:p>
        </p:txBody>
      </p:sp>
      <p:sp>
        <p:nvSpPr>
          <p:cNvPr id="32" name="TextBox 31"/>
          <p:cNvSpPr txBox="1"/>
          <p:nvPr/>
        </p:nvSpPr>
        <p:spPr>
          <a:xfrm>
            <a:off x="1551768" y="906816"/>
            <a:ext cx="1413988" cy="738664"/>
          </a:xfrm>
          <a:prstGeom prst="rect">
            <a:avLst/>
          </a:prstGeom>
          <a:solidFill>
            <a:schemeClr val="bg1"/>
          </a:solidFill>
          <a:ln>
            <a:solidFill>
              <a:schemeClr val="bg2">
                <a:lumMod val="75000"/>
              </a:schemeClr>
            </a:solidFill>
          </a:ln>
        </p:spPr>
        <p:txBody>
          <a:bodyPr wrap="square" rtlCol="0">
            <a:spAutoFit/>
          </a:bodyPr>
          <a:lstStyle/>
          <a:p>
            <a:r>
              <a:rPr lang="en-US" sz="1400" b="1" dirty="0" smtClean="0">
                <a:solidFill>
                  <a:schemeClr val="bg2">
                    <a:lumMod val="75000"/>
                  </a:schemeClr>
                </a:solidFill>
                <a:latin typeface="Arial" panose="020B0604020202020204" pitchFamily="34" charset="0"/>
                <a:cs typeface="Arial" panose="020B0604020202020204" pitchFamily="34" charset="0"/>
              </a:rPr>
              <a:t>0) Arrival</a:t>
            </a:r>
          </a:p>
          <a:p>
            <a:pPr defTabSz="91440"/>
            <a:r>
              <a:rPr lang="en-US" sz="1400" dirty="0" smtClean="0">
                <a:solidFill>
                  <a:schemeClr val="bg2">
                    <a:lumMod val="75000"/>
                  </a:schemeClr>
                </a:solidFill>
                <a:latin typeface="Arial" panose="020B0604020202020204" pitchFamily="34" charset="0"/>
                <a:cs typeface="Arial" panose="020B0604020202020204" pitchFamily="34" charset="0"/>
              </a:rPr>
              <a:t>	- Child Rover</a:t>
            </a:r>
          </a:p>
          <a:p>
            <a:pPr defTabSz="91440"/>
            <a:r>
              <a:rPr lang="en-US" sz="1400" dirty="0">
                <a:solidFill>
                  <a:schemeClr val="bg2">
                    <a:lumMod val="75000"/>
                  </a:schemeClr>
                </a:solidFill>
                <a:latin typeface="Arial" panose="020B0604020202020204" pitchFamily="34" charset="0"/>
                <a:cs typeface="Arial" panose="020B0604020202020204" pitchFamily="34" charset="0"/>
              </a:rPr>
              <a:t> </a:t>
            </a:r>
            <a:r>
              <a:rPr lang="en-US" sz="1400" dirty="0" smtClean="0">
                <a:solidFill>
                  <a:schemeClr val="bg2">
                    <a:lumMod val="75000"/>
                  </a:schemeClr>
                </a:solidFill>
                <a:latin typeface="Arial" panose="020B0604020202020204" pitchFamily="34" charset="0"/>
                <a:cs typeface="Arial" panose="020B0604020202020204" pitchFamily="34" charset="0"/>
              </a:rPr>
              <a:t>   (CR) on MR</a:t>
            </a:r>
            <a:endParaRPr lang="en-US" sz="1400" dirty="0">
              <a:solidFill>
                <a:schemeClr val="bg2">
                  <a:lumMod val="75000"/>
                </a:schemeClr>
              </a:solidFill>
              <a:latin typeface="Arial" panose="020B0604020202020204" pitchFamily="34" charset="0"/>
              <a:cs typeface="Arial" panose="020B0604020202020204" pitchFamily="34" charset="0"/>
            </a:endParaRPr>
          </a:p>
        </p:txBody>
      </p:sp>
      <p:sp>
        <p:nvSpPr>
          <p:cNvPr id="33" name="TextBox 32"/>
          <p:cNvSpPr txBox="1"/>
          <p:nvPr/>
        </p:nvSpPr>
        <p:spPr>
          <a:xfrm>
            <a:off x="6060816" y="3518358"/>
            <a:ext cx="2928866" cy="1015663"/>
          </a:xfrm>
          <a:prstGeom prst="rect">
            <a:avLst/>
          </a:prstGeom>
          <a:solidFill>
            <a:schemeClr val="bg1"/>
          </a:solidFill>
          <a:ln>
            <a:solidFill>
              <a:schemeClr val="tx1"/>
            </a:solidFill>
          </a:ln>
        </p:spPr>
        <p:txBody>
          <a:bodyPr wrap="square" rtlCol="0">
            <a:spAutoFit/>
          </a:bodyPr>
          <a:lstStyle/>
          <a:p>
            <a:r>
              <a:rPr lang="en-US" sz="1200" b="1" dirty="0" smtClean="0">
                <a:latin typeface="Arial" panose="020B0604020202020204" pitchFamily="34" charset="0"/>
                <a:cs typeface="Arial" panose="020B0604020202020204" pitchFamily="34" charset="0"/>
              </a:rPr>
              <a:t>NOTE: </a:t>
            </a:r>
            <a:r>
              <a:rPr lang="en-US" sz="1200" dirty="0" smtClean="0">
                <a:latin typeface="Arial" panose="020B0604020202020204" pitchFamily="34" charset="0"/>
                <a:cs typeface="Arial" panose="020B0604020202020204" pitchFamily="34" charset="0"/>
              </a:rPr>
              <a:t>If comm is dropped during exploration, the CR will be retracted by the MR winch system, after the GS operator says ‘OK’,  until comm is restored or CR reaches top of cave/pipe</a:t>
            </a:r>
            <a:endParaRPr lang="en-US" sz="1200" dirty="0">
              <a:latin typeface="Arial" panose="020B0604020202020204" pitchFamily="34" charset="0"/>
              <a:cs typeface="Arial" panose="020B0604020202020204" pitchFamily="34" charset="0"/>
            </a:endParaRPr>
          </a:p>
        </p:txBody>
      </p:sp>
      <p:sp>
        <p:nvSpPr>
          <p:cNvPr id="34" name="TextBox 33"/>
          <p:cNvSpPr txBox="1"/>
          <p:nvPr/>
        </p:nvSpPr>
        <p:spPr>
          <a:xfrm>
            <a:off x="9499270" y="3422300"/>
            <a:ext cx="2281296" cy="738664"/>
          </a:xfrm>
          <a:prstGeom prst="rect">
            <a:avLst/>
          </a:prstGeom>
          <a:solidFill>
            <a:schemeClr val="bg1"/>
          </a:solidFill>
          <a:ln w="38100">
            <a:solidFill>
              <a:schemeClr val="accent4">
                <a:lumMod val="75000"/>
              </a:schemeClr>
            </a:solidFill>
          </a:ln>
        </p:spPr>
        <p:txBody>
          <a:bodyPr wrap="square" rtlCol="0">
            <a:spAutoFit/>
          </a:bodyPr>
          <a:lstStyle/>
          <a:p>
            <a:r>
              <a:rPr lang="en-US" sz="1400" b="1" dirty="0" smtClean="0">
                <a:latin typeface="Arial" panose="020B0604020202020204" pitchFamily="34" charset="0"/>
                <a:cs typeface="Arial" panose="020B0604020202020204" pitchFamily="34" charset="0"/>
              </a:rPr>
              <a:t>4) Return (15 min)</a:t>
            </a:r>
          </a:p>
          <a:p>
            <a:pPr defTabSz="91440"/>
            <a:r>
              <a:rPr lang="en-US" sz="1400" dirty="0" smtClean="0">
                <a:latin typeface="Arial" panose="020B0604020202020204" pitchFamily="34" charset="0"/>
                <a:cs typeface="Arial" panose="020B0604020202020204" pitchFamily="34" charset="0"/>
              </a:rPr>
              <a:t>	- CR is retracted by</a:t>
            </a:r>
          </a:p>
          <a:p>
            <a:pPr defTabSz="91440"/>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MR winch system</a:t>
            </a:r>
          </a:p>
        </p:txBody>
      </p:sp>
      <p:cxnSp>
        <p:nvCxnSpPr>
          <p:cNvPr id="35" name="Straight Arrow Connector 34"/>
          <p:cNvCxnSpPr/>
          <p:nvPr/>
        </p:nvCxnSpPr>
        <p:spPr>
          <a:xfrm>
            <a:off x="4282442" y="2574015"/>
            <a:ext cx="264435" cy="191554"/>
          </a:xfrm>
          <a:prstGeom prst="straightConnector1">
            <a:avLst/>
          </a:prstGeom>
          <a:ln w="57150">
            <a:solidFill>
              <a:srgbClr val="FF0000"/>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36" name="TextBox 35"/>
          <p:cNvSpPr txBox="1"/>
          <p:nvPr/>
        </p:nvSpPr>
        <p:spPr>
          <a:xfrm>
            <a:off x="9508152" y="4191108"/>
            <a:ext cx="2272414" cy="523220"/>
          </a:xfrm>
          <a:prstGeom prst="rect">
            <a:avLst/>
          </a:prstGeom>
          <a:solidFill>
            <a:schemeClr val="bg1"/>
          </a:solidFill>
          <a:ln w="38100">
            <a:solidFill>
              <a:srgbClr val="7030A0"/>
            </a:solidFill>
          </a:ln>
        </p:spPr>
        <p:txBody>
          <a:bodyPr wrap="square" rtlCol="0">
            <a:spAutoFit/>
          </a:bodyPr>
          <a:lstStyle/>
          <a:p>
            <a:r>
              <a:rPr lang="en-US" sz="1400" b="1" dirty="0">
                <a:latin typeface="Arial" panose="020B0604020202020204" pitchFamily="34" charset="0"/>
                <a:cs typeface="Arial" panose="020B0604020202020204" pitchFamily="34" charset="0"/>
              </a:rPr>
              <a:t>5</a:t>
            </a:r>
            <a:r>
              <a:rPr lang="en-US" sz="1400" b="1" dirty="0" smtClean="0">
                <a:latin typeface="Arial" panose="020B0604020202020204" pitchFamily="34" charset="0"/>
                <a:cs typeface="Arial" panose="020B0604020202020204" pitchFamily="34" charset="0"/>
              </a:rPr>
              <a:t>) Re-docking (5 min)</a:t>
            </a:r>
          </a:p>
          <a:p>
            <a:pPr defTabSz="91440"/>
            <a:r>
              <a:rPr lang="en-US" sz="1400" dirty="0" smtClean="0">
                <a:latin typeface="Arial" panose="020B0604020202020204" pitchFamily="34" charset="0"/>
                <a:cs typeface="Arial" panose="020B0604020202020204" pitchFamily="34" charset="0"/>
              </a:rPr>
              <a:t>	- CR re-enters MR bay</a:t>
            </a:r>
            <a:endParaRPr lang="en-US" sz="1400" dirty="0">
              <a:latin typeface="Arial" panose="020B0604020202020204" pitchFamily="34" charset="0"/>
              <a:cs typeface="Arial" panose="020B0604020202020204" pitchFamily="34" charset="0"/>
            </a:endParaRPr>
          </a:p>
        </p:txBody>
      </p:sp>
      <p:sp>
        <p:nvSpPr>
          <p:cNvPr id="37" name="Rectangle 36"/>
          <p:cNvSpPr/>
          <p:nvPr/>
        </p:nvSpPr>
        <p:spPr>
          <a:xfrm>
            <a:off x="1344739" y="5604411"/>
            <a:ext cx="9800217" cy="777240"/>
          </a:xfrm>
          <a:prstGeom prst="rect">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1441558" y="5595534"/>
            <a:ext cx="2507443" cy="307777"/>
          </a:xfrm>
          <a:prstGeom prst="rect">
            <a:avLst/>
          </a:prstGeom>
          <a:noFill/>
        </p:spPr>
        <p:txBody>
          <a:bodyPr wrap="square" rtlCol="0">
            <a:spAutoFit/>
          </a:bodyPr>
          <a:lstStyle/>
          <a:p>
            <a:r>
              <a:rPr lang="en-US" sz="1400" b="1" u="sng" dirty="0" smtClean="0">
                <a:latin typeface="Arial" panose="020B0604020202020204" pitchFamily="34" charset="0"/>
                <a:cs typeface="Arial" panose="020B0604020202020204" pitchFamily="34" charset="0"/>
              </a:rPr>
              <a:t>RACER Mission Timeline:</a:t>
            </a:r>
            <a:endParaRPr lang="en-US" sz="1400" b="1" u="sng" dirty="0">
              <a:latin typeface="Arial" panose="020B0604020202020204" pitchFamily="34" charset="0"/>
              <a:cs typeface="Arial" panose="020B0604020202020204" pitchFamily="34" charset="0"/>
            </a:endParaRPr>
          </a:p>
        </p:txBody>
      </p:sp>
      <p:sp>
        <p:nvSpPr>
          <p:cNvPr id="39" name="Rectangle 38"/>
          <p:cNvSpPr/>
          <p:nvPr/>
        </p:nvSpPr>
        <p:spPr>
          <a:xfrm>
            <a:off x="8899543" y="5926006"/>
            <a:ext cx="796633" cy="353822"/>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697381" y="5926006"/>
            <a:ext cx="265544" cy="35382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741262" y="5926006"/>
            <a:ext cx="796633" cy="353822"/>
          </a:xfrm>
          <a:prstGeom prst="rect">
            <a:avLst/>
          </a:prstGeom>
          <a:solidFill>
            <a:srgbClr val="FDF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480429" y="5926006"/>
            <a:ext cx="265544" cy="353822"/>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532401" y="5926006"/>
            <a:ext cx="6373061" cy="353822"/>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9959014" y="5926006"/>
            <a:ext cx="1046889" cy="35382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456747" y="5917893"/>
            <a:ext cx="313044" cy="369332"/>
          </a:xfrm>
          <a:prstGeom prst="rect">
            <a:avLst/>
          </a:prstGeom>
          <a:noFill/>
        </p:spPr>
        <p:txBody>
          <a:bodyPr wrap="none" rtlCol="0">
            <a:spAutoFit/>
          </a:bodyPr>
          <a:lstStyle/>
          <a:p>
            <a:r>
              <a:rPr lang="en-US" b="1" dirty="0" smtClean="0">
                <a:solidFill>
                  <a:schemeClr val="bg1"/>
                </a:solidFill>
                <a:latin typeface="Arial" panose="020B0604020202020204" pitchFamily="34" charset="0"/>
                <a:cs typeface="Arial" panose="020B0604020202020204" pitchFamily="34" charset="0"/>
              </a:rPr>
              <a:t>5</a:t>
            </a:r>
            <a:endParaRPr lang="en-US" b="1" dirty="0">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1919003" y="5918251"/>
            <a:ext cx="44142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
        <p:nvSpPr>
          <p:cNvPr id="47" name="TextBox 46"/>
          <p:cNvSpPr txBox="1"/>
          <p:nvPr/>
        </p:nvSpPr>
        <p:spPr>
          <a:xfrm>
            <a:off x="5252788" y="5921632"/>
            <a:ext cx="569800"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120</a:t>
            </a:r>
            <a:endParaRPr lang="en-US" b="1" dirty="0">
              <a:latin typeface="Arial" panose="020B0604020202020204" pitchFamily="34" charset="0"/>
              <a:cs typeface="Arial" panose="020B0604020202020204" pitchFamily="34" charset="0"/>
            </a:endParaRPr>
          </a:p>
        </p:txBody>
      </p:sp>
      <p:sp>
        <p:nvSpPr>
          <p:cNvPr id="48" name="TextBox 47"/>
          <p:cNvSpPr txBox="1"/>
          <p:nvPr/>
        </p:nvSpPr>
        <p:spPr>
          <a:xfrm>
            <a:off x="9083203" y="5918251"/>
            <a:ext cx="44142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
        <p:nvSpPr>
          <p:cNvPr id="49" name="TextBox 48"/>
          <p:cNvSpPr txBox="1"/>
          <p:nvPr/>
        </p:nvSpPr>
        <p:spPr>
          <a:xfrm>
            <a:off x="9678413" y="5919343"/>
            <a:ext cx="313044" cy="369332"/>
          </a:xfrm>
          <a:prstGeom prst="rect">
            <a:avLst/>
          </a:prstGeom>
          <a:noFill/>
        </p:spPr>
        <p:txBody>
          <a:bodyPr wrap="none" rtlCol="0">
            <a:spAutoFit/>
          </a:bodyPr>
          <a:lstStyle/>
          <a:p>
            <a:r>
              <a:rPr lang="en-US" b="1" dirty="0" smtClean="0">
                <a:solidFill>
                  <a:schemeClr val="bg1"/>
                </a:solidFill>
                <a:latin typeface="Arial" panose="020B0604020202020204" pitchFamily="34" charset="0"/>
                <a:cs typeface="Arial" panose="020B0604020202020204" pitchFamily="34" charset="0"/>
              </a:rPr>
              <a:t>5</a:t>
            </a:r>
            <a:endParaRPr lang="en-US"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10268791" y="5918643"/>
            <a:ext cx="441422" cy="369332"/>
          </a:xfrm>
          <a:prstGeom prst="rect">
            <a:avLst/>
          </a:prstGeom>
          <a:noFill/>
        </p:spPr>
        <p:txBody>
          <a:bodyPr wrap="none" rtlCol="0">
            <a:spAutoFit/>
          </a:bodyPr>
          <a:lstStyle/>
          <a:p>
            <a:r>
              <a:rPr lang="en-US" b="1" dirty="0" smtClean="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51" name="Rectangle 50"/>
          <p:cNvSpPr/>
          <p:nvPr/>
        </p:nvSpPr>
        <p:spPr>
          <a:xfrm>
            <a:off x="1475717" y="5911937"/>
            <a:ext cx="8491923" cy="384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9968880" y="5911937"/>
            <a:ext cx="1037023" cy="3846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4248365" y="5597924"/>
            <a:ext cx="6209473" cy="307777"/>
          </a:xfrm>
          <a:prstGeom prst="rect">
            <a:avLst/>
          </a:prstGeom>
          <a:noFill/>
        </p:spPr>
        <p:txBody>
          <a:bodyPr wrap="square" rtlCol="0">
            <a:spAutoFit/>
          </a:bodyPr>
          <a:lstStyle/>
          <a:p>
            <a:r>
              <a:rPr lang="en-US" sz="1400" b="1" u="sng" dirty="0" smtClean="0">
                <a:latin typeface="Arial" panose="020B0604020202020204" pitchFamily="34" charset="0"/>
                <a:cs typeface="Arial" panose="020B0604020202020204" pitchFamily="34" charset="0"/>
              </a:rPr>
              <a:t>RACER Mission Duration:</a:t>
            </a:r>
            <a:r>
              <a:rPr lang="en-US" sz="1400" b="1" dirty="0" smtClean="0">
                <a:latin typeface="Arial" panose="020B0604020202020204" pitchFamily="34" charset="0"/>
                <a:cs typeface="Arial" panose="020B0604020202020204" pitchFamily="34" charset="0"/>
              </a:rPr>
              <a:t> 160 min     </a:t>
            </a:r>
            <a:r>
              <a:rPr lang="en-US" sz="1400" b="1" u="sng" dirty="0" smtClean="0">
                <a:latin typeface="Arial" panose="020B0604020202020204" pitchFamily="34" charset="0"/>
                <a:cs typeface="Arial" panose="020B0604020202020204" pitchFamily="34" charset="0"/>
              </a:rPr>
              <a:t>Margin:</a:t>
            </a:r>
            <a:r>
              <a:rPr lang="en-US" sz="1400" b="1" dirty="0" smtClean="0">
                <a:latin typeface="Arial" panose="020B0604020202020204" pitchFamily="34" charset="0"/>
                <a:cs typeface="Arial" panose="020B0604020202020204" pitchFamily="34" charset="0"/>
              </a:rPr>
              <a:t> 20 min	</a:t>
            </a:r>
            <a:r>
              <a:rPr lang="en-US" sz="1400" b="1" u="sng" dirty="0" smtClean="0">
                <a:latin typeface="Arial" panose="020B0604020202020204" pitchFamily="34" charset="0"/>
                <a:cs typeface="Arial" panose="020B0604020202020204" pitchFamily="34" charset="0"/>
              </a:rPr>
              <a:t>TOTAL:</a:t>
            </a:r>
            <a:r>
              <a:rPr lang="en-US" sz="1400" b="1" dirty="0" smtClean="0">
                <a:latin typeface="Arial" panose="020B0604020202020204" pitchFamily="34" charset="0"/>
                <a:cs typeface="Arial" panose="020B0604020202020204" pitchFamily="34" charset="0"/>
              </a:rPr>
              <a:t> 180 min    </a:t>
            </a:r>
            <a:endParaRPr lang="en-US" sz="1400" b="1" u="sng" dirty="0">
              <a:latin typeface="Arial" panose="020B0604020202020204" pitchFamily="34" charset="0"/>
              <a:cs typeface="Arial" panose="020B0604020202020204" pitchFamily="34" charset="0"/>
            </a:endParaRPr>
          </a:p>
        </p:txBody>
      </p:sp>
      <p:sp>
        <p:nvSpPr>
          <p:cNvPr id="54" name="TextBox 53"/>
          <p:cNvSpPr txBox="1"/>
          <p:nvPr/>
        </p:nvSpPr>
        <p:spPr>
          <a:xfrm>
            <a:off x="1357136" y="1877848"/>
            <a:ext cx="1175266" cy="738664"/>
          </a:xfrm>
          <a:prstGeom prst="rect">
            <a:avLst/>
          </a:prstGeom>
          <a:solidFill>
            <a:schemeClr val="bg1"/>
          </a:solidFill>
          <a:ln>
            <a:solidFill>
              <a:schemeClr val="tx1"/>
            </a:solidFill>
          </a:ln>
        </p:spPr>
        <p:txBody>
          <a:bodyPr wrap="square" rtlCol="0">
            <a:spAutoFit/>
          </a:bodyPr>
          <a:lstStyle/>
          <a:p>
            <a:pPr algn="ctr"/>
            <a:r>
              <a:rPr lang="en-US" sz="1400" b="1" u="sng" dirty="0" smtClean="0">
                <a:latin typeface="Arial" panose="020B0604020202020204" pitchFamily="34" charset="0"/>
                <a:cs typeface="Arial" panose="020B0604020202020204" pitchFamily="34" charset="0"/>
              </a:rPr>
              <a:t>TREADS Mother Rover (MR)</a:t>
            </a:r>
            <a:endParaRPr lang="en-US" sz="1400" b="1" u="sng" dirty="0">
              <a:latin typeface="Arial" panose="020B0604020202020204" pitchFamily="34" charset="0"/>
              <a:cs typeface="Arial" panose="020B0604020202020204" pitchFamily="34" charset="0"/>
            </a:endParaRPr>
          </a:p>
        </p:txBody>
      </p:sp>
      <p:sp>
        <p:nvSpPr>
          <p:cNvPr id="55" name="TextBox 54"/>
          <p:cNvSpPr txBox="1"/>
          <p:nvPr/>
        </p:nvSpPr>
        <p:spPr>
          <a:xfrm>
            <a:off x="1326387" y="393179"/>
            <a:ext cx="3117333" cy="400110"/>
          </a:xfrm>
          <a:prstGeom prst="rect">
            <a:avLst/>
          </a:prstGeom>
          <a:solidFill>
            <a:schemeClr val="bg1"/>
          </a:solidFill>
          <a:ln w="28575">
            <a:solidFill>
              <a:schemeClr val="tx1"/>
            </a:solidFill>
          </a:ln>
        </p:spPr>
        <p:txBody>
          <a:bodyPr wrap="square" rtlCol="0">
            <a:spAutoFit/>
          </a:bodyPr>
          <a:lstStyle/>
          <a:p>
            <a:pPr algn="ctr"/>
            <a:r>
              <a:rPr lang="en-US" sz="2000" b="1" u="sng" dirty="0" smtClean="0">
                <a:latin typeface="Arial" panose="020B0604020202020204" pitchFamily="34" charset="0"/>
                <a:cs typeface="Arial" panose="020B0604020202020204" pitchFamily="34" charset="0"/>
              </a:rPr>
              <a:t>GROUND STATION (GS)</a:t>
            </a:r>
            <a:endParaRPr lang="en-US" sz="2000" b="1" u="sng" dirty="0">
              <a:latin typeface="Arial" panose="020B0604020202020204" pitchFamily="34" charset="0"/>
              <a:cs typeface="Arial" panose="020B0604020202020204" pitchFamily="34" charset="0"/>
            </a:endParaRPr>
          </a:p>
        </p:txBody>
      </p:sp>
      <p:cxnSp>
        <p:nvCxnSpPr>
          <p:cNvPr id="56" name="Straight Arrow Connector 55"/>
          <p:cNvCxnSpPr/>
          <p:nvPr/>
        </p:nvCxnSpPr>
        <p:spPr>
          <a:xfrm>
            <a:off x="3067416" y="752435"/>
            <a:ext cx="126461" cy="1056092"/>
          </a:xfrm>
          <a:prstGeom prst="straightConnector1">
            <a:avLst/>
          </a:prstGeom>
          <a:ln w="57150">
            <a:solidFill>
              <a:srgbClr val="FF0000"/>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a:off x="3172837" y="720161"/>
            <a:ext cx="126461" cy="995312"/>
          </a:xfrm>
          <a:prstGeom prst="straightConnector1">
            <a:avLst/>
          </a:prstGeom>
          <a:ln w="57150">
            <a:solidFill>
              <a:srgbClr val="00FF00"/>
            </a:solidFill>
            <a:headEnd type="triangl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59" idx="2"/>
            <a:endCxn id="50" idx="0"/>
          </p:cNvCxnSpPr>
          <p:nvPr/>
        </p:nvCxnSpPr>
        <p:spPr>
          <a:xfrm flipH="1">
            <a:off x="10489502" y="5738596"/>
            <a:ext cx="774382" cy="180047"/>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59" name="TextBox 58"/>
          <p:cNvSpPr txBox="1"/>
          <p:nvPr/>
        </p:nvSpPr>
        <p:spPr>
          <a:xfrm>
            <a:off x="10867811" y="5430819"/>
            <a:ext cx="792145" cy="307777"/>
          </a:xfrm>
          <a:prstGeom prst="rect">
            <a:avLst/>
          </a:prstGeom>
          <a:solidFill>
            <a:schemeClr val="bg1"/>
          </a:solidFill>
          <a:ln>
            <a:solidFill>
              <a:schemeClr val="tx1"/>
            </a:solidFill>
          </a:ln>
        </p:spPr>
        <p:txBody>
          <a:bodyPr wrap="square" rtlCol="0">
            <a:spAutoFit/>
          </a:bodyPr>
          <a:lstStyle/>
          <a:p>
            <a:r>
              <a:rPr lang="en-US" sz="1400" b="1" u="sng" dirty="0" smtClean="0">
                <a:latin typeface="Arial" panose="020B0604020202020204" pitchFamily="34" charset="0"/>
                <a:cs typeface="Arial" panose="020B0604020202020204" pitchFamily="34" charset="0"/>
              </a:rPr>
              <a:t>Margin</a:t>
            </a:r>
            <a:endParaRPr lang="en-US" sz="1400" b="1" u="sng" dirty="0">
              <a:latin typeface="Arial" panose="020B0604020202020204" pitchFamily="34" charset="0"/>
              <a:cs typeface="Arial" panose="020B0604020202020204" pitchFamily="34" charset="0"/>
            </a:endParaRPr>
          </a:p>
        </p:txBody>
      </p:sp>
      <p:sp>
        <p:nvSpPr>
          <p:cNvPr id="62" name="Oval 61"/>
          <p:cNvSpPr/>
          <p:nvPr/>
        </p:nvSpPr>
        <p:spPr>
          <a:xfrm>
            <a:off x="3413861" y="2294653"/>
            <a:ext cx="420624" cy="424069"/>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p:txBody>
      </p:sp>
      <p:cxnSp>
        <p:nvCxnSpPr>
          <p:cNvPr id="67" name="Straight Arrow Connector 66"/>
          <p:cNvCxnSpPr>
            <a:stCxn id="62" idx="6"/>
          </p:cNvCxnSpPr>
          <p:nvPr/>
        </p:nvCxnSpPr>
        <p:spPr>
          <a:xfrm>
            <a:off x="3834485" y="2506688"/>
            <a:ext cx="388713" cy="258881"/>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graphicFrame>
        <p:nvGraphicFramePr>
          <p:cNvPr id="72" name="Diagram 71"/>
          <p:cNvGraphicFramePr/>
          <p:nvPr>
            <p:extLst>
              <p:ext uri="{D42A27DB-BD31-4B8C-83A1-F6EECF244321}">
                <p14:modId xmlns:p14="http://schemas.microsoft.com/office/powerpoint/2010/main" val="2820344027"/>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50799" y1="36292" x2="52842" y2="31755"/>
                        <a14:foregroundMark x1="47869" y1="35503" x2="52487" y2="29783"/>
                        <a14:foregroundMark x1="47247" y1="35897" x2="47247" y2="35897"/>
                        <a14:foregroundMark x1="53108" y1="29586" x2="53108" y2="29586"/>
                        <a14:foregroundMark x1="54263" y1="30966" x2="55595" y2="30966"/>
                        <a14:foregroundMark x1="54085" y1="30178" x2="53020" y2="28797"/>
                        <a14:foregroundMark x1="57282" y1="28205" x2="59947" y2="25641"/>
                        <a14:foregroundMark x1="60213" y1="28600" x2="60302" y2="24458"/>
                        <a14:foregroundMark x1="66696" y1="40237" x2="62433" y2="37081"/>
                        <a14:backgroundMark x1="42274" y1="56410" x2="42274" y2="56410"/>
                        <a14:backgroundMark x1="44938" y1="63314" x2="44938" y2="63314"/>
                        <a14:backgroundMark x1="46270" y1="58185" x2="46270" y2="58185"/>
                        <a14:backgroundMark x1="43339" y1="50888" x2="43339" y2="50888"/>
                        <a14:backgroundMark x1="51066" y1="57199" x2="51066" y2="57199"/>
                        <a14:backgroundMark x1="53108" y1="54832" x2="53108" y2="54832"/>
                        <a14:backgroundMark x1="54174" y1="55227" x2="54174" y2="55227"/>
                        <a14:backgroundMark x1="53819" y1="63511" x2="53819" y2="63511"/>
                        <a14:backgroundMark x1="56128" y1="73176" x2="56128" y2="73176"/>
                        <a14:backgroundMark x1="58526" y1="68639" x2="58526" y2="68639"/>
                        <a14:backgroundMark x1="55861" y1="59961" x2="55861" y2="59961"/>
                        <a14:backgroundMark x1="73002" y1="49901" x2="73002" y2="49901"/>
                        <a14:backgroundMark x1="70337" y1="41223" x2="70337" y2="41223"/>
                        <a14:backgroundMark x1="70959" y1="54832" x2="70959" y2="54832"/>
                        <a14:backgroundMark x1="54707" y1="54832" x2="54707" y2="54832"/>
                        <a14:backgroundMark x1="68117" y1="44773" x2="68117" y2="44773"/>
                      </a14:backgroundRemoval>
                    </a14:imgEffect>
                  </a14:imgLayer>
                </a14:imgProps>
              </a:ext>
              <a:ext uri="{28A0092B-C50C-407E-A947-70E740481C1C}">
                <a14:useLocalDpi xmlns:a14="http://schemas.microsoft.com/office/drawing/2010/main" val="0"/>
              </a:ext>
            </a:extLst>
          </a:blip>
          <a:srcRect l="38114" t="22990" r="23095" b="19498"/>
          <a:stretch/>
        </p:blipFill>
        <p:spPr>
          <a:xfrm rot="183649">
            <a:off x="2616152" y="1406155"/>
            <a:ext cx="770928" cy="514655"/>
          </a:xfrm>
          <a:prstGeom prst="rect">
            <a:avLst/>
          </a:prstGeom>
        </p:spPr>
      </p:pic>
      <p:cxnSp>
        <p:nvCxnSpPr>
          <p:cNvPr id="14" name="Straight Arrow Connector 13"/>
          <p:cNvCxnSpPr/>
          <p:nvPr/>
        </p:nvCxnSpPr>
        <p:spPr>
          <a:xfrm>
            <a:off x="3236067" y="1735011"/>
            <a:ext cx="1310810" cy="983713"/>
          </a:xfrm>
          <a:prstGeom prst="straightConnector1">
            <a:avLst/>
          </a:prstGeom>
          <a:ln w="57150">
            <a:solidFill>
              <a:srgbClr val="0070C0"/>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
        <p:nvSpPr>
          <p:cNvPr id="74" name="Arc 73"/>
          <p:cNvSpPr/>
          <p:nvPr/>
        </p:nvSpPr>
        <p:spPr>
          <a:xfrm rot="10800000">
            <a:off x="4558397" y="4013254"/>
            <a:ext cx="770159" cy="1141334"/>
          </a:xfrm>
          <a:prstGeom prst="arc">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Arrow Connector 16"/>
          <p:cNvCxnSpPr/>
          <p:nvPr/>
        </p:nvCxnSpPr>
        <p:spPr>
          <a:xfrm>
            <a:off x="3270970" y="1735011"/>
            <a:ext cx="1299211" cy="910195"/>
          </a:xfrm>
          <a:prstGeom prst="straightConnector1">
            <a:avLst/>
          </a:prstGeom>
          <a:ln w="57150">
            <a:solidFill>
              <a:srgbClr val="00FF00"/>
            </a:solidFill>
            <a:headEnd type="triangl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3193876" y="1808529"/>
            <a:ext cx="1299207" cy="910195"/>
          </a:xfrm>
          <a:prstGeom prst="straightConnector1">
            <a:avLst/>
          </a:prstGeom>
          <a:ln w="57150">
            <a:solidFill>
              <a:srgbClr val="FF0000"/>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foregroundMark x1="43961" y1="41026" x2="43339" y2="41223"/>
                        <a14:foregroundMark x1="41918" y1="49704" x2="44227" y2="44970"/>
                        <a14:foregroundMark x1="63410" y1="29586" x2="63055" y2="13412"/>
                        <a14:foregroundMark x1="77709" y1="81657" x2="81794" y2="75148"/>
                        <a14:foregroundMark x1="83126" y1="71400" x2="83837" y2="61736"/>
                        <a14:foregroundMark x1="83215" y1="53846" x2="80817" y2="46943"/>
                        <a14:foregroundMark x1="51599" y1="81460" x2="56483" y2="72978"/>
                        <a14:foregroundMark x1="57638" y1="66075" x2="57549" y2="60552"/>
                        <a14:foregroundMark x1="39500" y1="61667" x2="41250" y2="51111"/>
                        <a14:foregroundMark x1="47000" y1="82778" x2="51000" y2="82222"/>
                        <a14:foregroundMark x1="54750" y1="77222" x2="54750" y2="77222"/>
                        <a14:foregroundMark x1="57250" y1="68333" x2="57250" y2="68333"/>
                        <a14:foregroundMark x1="83750" y1="57778" x2="83750" y2="57778"/>
                        <a14:foregroundMark x1="79250" y1="45000" x2="79250" y2="45000"/>
                        <a14:backgroundMark x1="44494" y1="43195" x2="44494" y2="43195"/>
                        <a14:backgroundMark x1="76199" y1="41026" x2="76199" y2="41026"/>
                        <a14:backgroundMark x1="62250" y1="27222" x2="62250" y2="27222"/>
                        <a14:backgroundMark x1="75500" y1="73889" x2="75500" y2="73889"/>
                        <a14:backgroundMark x1="80500" y1="61111" x2="80500" y2="61111"/>
                        <a14:backgroundMark x1="56500" y1="74444" x2="56500" y2="74444"/>
                        <a14:backgroundMark x1="52750" y1="81667" x2="45750" y2="85556"/>
                      </a14:backgroundRemoval>
                    </a14:imgEffect>
                  </a14:imgLayer>
                </a14:imgProps>
              </a:ext>
              <a:ext uri="{28A0092B-C50C-407E-A947-70E740481C1C}">
                <a14:useLocalDpi xmlns:a14="http://schemas.microsoft.com/office/drawing/2010/main" val="0"/>
              </a:ext>
            </a:extLst>
          </a:blip>
          <a:srcRect l="38376" t="11559" r="15088" b="13881"/>
          <a:stretch/>
        </p:blipFill>
        <p:spPr>
          <a:xfrm rot="2566748">
            <a:off x="3919722" y="2113461"/>
            <a:ext cx="761251" cy="549172"/>
          </a:xfrm>
          <a:prstGeom prst="rect">
            <a:avLst/>
          </a:prstGeom>
        </p:spPr>
      </p:pic>
      <p:cxnSp>
        <p:nvCxnSpPr>
          <p:cNvPr id="73" name="Straight Arrow Connector 72"/>
          <p:cNvCxnSpPr/>
          <p:nvPr/>
        </p:nvCxnSpPr>
        <p:spPr>
          <a:xfrm>
            <a:off x="4558402" y="2756228"/>
            <a:ext cx="0" cy="1804999"/>
          </a:xfrm>
          <a:prstGeom prst="straightConnector1">
            <a:avLst/>
          </a:prstGeom>
          <a:ln w="57150">
            <a:solidFill>
              <a:srgbClr val="0070C0"/>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Arrow Connector 74"/>
          <p:cNvCxnSpPr/>
          <p:nvPr/>
        </p:nvCxnSpPr>
        <p:spPr>
          <a:xfrm flipV="1">
            <a:off x="4963005" y="5154591"/>
            <a:ext cx="3045817" cy="1"/>
          </a:xfrm>
          <a:prstGeom prst="straightConnector1">
            <a:avLst/>
          </a:prstGeom>
          <a:ln w="57150">
            <a:solidFill>
              <a:srgbClr val="0070C0"/>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pic>
        <p:nvPicPr>
          <p:cNvPr id="78" name="Picture 7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50799" y1="36292" x2="52842" y2="31755"/>
                        <a14:foregroundMark x1="47869" y1="35503" x2="52487" y2="29783"/>
                        <a14:foregroundMark x1="47247" y1="35897" x2="47247" y2="35897"/>
                        <a14:foregroundMark x1="53108" y1="29586" x2="53108" y2="29586"/>
                        <a14:foregroundMark x1="54263" y1="30966" x2="55595" y2="30966"/>
                        <a14:foregroundMark x1="54085" y1="30178" x2="53020" y2="28797"/>
                        <a14:foregroundMark x1="57282" y1="28205" x2="59947" y2="25641"/>
                        <a14:foregroundMark x1="60213" y1="28600" x2="60302" y2="24458"/>
                        <a14:foregroundMark x1="66696" y1="40237" x2="62433" y2="37081"/>
                        <a14:backgroundMark x1="42274" y1="56410" x2="42274" y2="56410"/>
                        <a14:backgroundMark x1="44938" y1="63314" x2="44938" y2="63314"/>
                        <a14:backgroundMark x1="46270" y1="58185" x2="46270" y2="58185"/>
                        <a14:backgroundMark x1="43339" y1="50888" x2="43339" y2="50888"/>
                        <a14:backgroundMark x1="51066" y1="57199" x2="51066" y2="57199"/>
                        <a14:backgroundMark x1="53108" y1="54832" x2="53108" y2="54832"/>
                        <a14:backgroundMark x1="54174" y1="55227" x2="54174" y2="55227"/>
                        <a14:backgroundMark x1="53819" y1="63511" x2="53819" y2="63511"/>
                        <a14:backgroundMark x1="56128" y1="73176" x2="56128" y2="73176"/>
                        <a14:backgroundMark x1="58526" y1="68639" x2="58526" y2="68639"/>
                        <a14:backgroundMark x1="55861" y1="59961" x2="55861" y2="59961"/>
                        <a14:backgroundMark x1="73002" y1="49901" x2="73002" y2="49901"/>
                        <a14:backgroundMark x1="70337" y1="41223" x2="70337" y2="41223"/>
                        <a14:backgroundMark x1="70959" y1="54832" x2="70959" y2="54832"/>
                        <a14:backgroundMark x1="54707" y1="54832" x2="54707" y2="54832"/>
                        <a14:backgroundMark x1="68117" y1="44773" x2="68117" y2="44773"/>
                      </a14:backgroundRemoval>
                    </a14:imgEffect>
                  </a14:imgLayer>
                </a14:imgProps>
              </a:ext>
              <a:ext uri="{28A0092B-C50C-407E-A947-70E740481C1C}">
                <a14:useLocalDpi xmlns:a14="http://schemas.microsoft.com/office/drawing/2010/main" val="0"/>
              </a:ext>
            </a:extLst>
          </a:blip>
          <a:srcRect l="38114" t="22990" r="23095" b="19498"/>
          <a:stretch/>
        </p:blipFill>
        <p:spPr>
          <a:xfrm rot="183649">
            <a:off x="3856671" y="2196669"/>
            <a:ext cx="770928" cy="514655"/>
          </a:xfrm>
          <a:prstGeom prst="rect">
            <a:avLst/>
          </a:prstGeom>
        </p:spPr>
      </p:pic>
      <p:cxnSp>
        <p:nvCxnSpPr>
          <p:cNvPr id="80" name="Straight Arrow Connector 79"/>
          <p:cNvCxnSpPr/>
          <p:nvPr/>
        </p:nvCxnSpPr>
        <p:spPr>
          <a:xfrm>
            <a:off x="4570181" y="2615878"/>
            <a:ext cx="70608" cy="1945349"/>
          </a:xfrm>
          <a:prstGeom prst="straightConnector1">
            <a:avLst/>
          </a:prstGeom>
          <a:ln w="57150">
            <a:solidFill>
              <a:srgbClr val="00FF00"/>
            </a:solidFill>
            <a:headEnd type="triangl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1" name="Straight Arrow Connector 80"/>
          <p:cNvCxnSpPr/>
          <p:nvPr/>
        </p:nvCxnSpPr>
        <p:spPr>
          <a:xfrm>
            <a:off x="4637759" y="4561227"/>
            <a:ext cx="357520" cy="516368"/>
          </a:xfrm>
          <a:prstGeom prst="straightConnector1">
            <a:avLst/>
          </a:prstGeom>
          <a:ln w="57150">
            <a:solidFill>
              <a:srgbClr val="00FF00"/>
            </a:solidFill>
            <a:headEnd type="triangl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4" name="Straight Arrow Connector 83"/>
          <p:cNvCxnSpPr/>
          <p:nvPr/>
        </p:nvCxnSpPr>
        <p:spPr>
          <a:xfrm>
            <a:off x="4963005" y="5077595"/>
            <a:ext cx="3045817" cy="0"/>
          </a:xfrm>
          <a:prstGeom prst="straightConnector1">
            <a:avLst/>
          </a:prstGeom>
          <a:ln w="57150">
            <a:solidFill>
              <a:srgbClr val="00FF00"/>
            </a:solidFill>
            <a:headEnd type="triangl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8" name="Straight Arrow Connector 87"/>
          <p:cNvCxnSpPr/>
          <p:nvPr/>
        </p:nvCxnSpPr>
        <p:spPr>
          <a:xfrm>
            <a:off x="4443720" y="2709297"/>
            <a:ext cx="0" cy="2005031"/>
          </a:xfrm>
          <a:prstGeom prst="straightConnector1">
            <a:avLst/>
          </a:prstGeom>
          <a:ln w="57150">
            <a:solidFill>
              <a:srgbClr val="FF0000"/>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91" name="Straight Arrow Connector 90"/>
          <p:cNvCxnSpPr/>
          <p:nvPr/>
        </p:nvCxnSpPr>
        <p:spPr>
          <a:xfrm>
            <a:off x="4493083" y="4714328"/>
            <a:ext cx="557128" cy="548640"/>
          </a:xfrm>
          <a:prstGeom prst="straightConnector1">
            <a:avLst/>
          </a:prstGeom>
          <a:ln w="57150">
            <a:solidFill>
              <a:srgbClr val="FF0000"/>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95" name="Straight Arrow Connector 94"/>
          <p:cNvCxnSpPr/>
          <p:nvPr/>
        </p:nvCxnSpPr>
        <p:spPr>
          <a:xfrm>
            <a:off x="5071727" y="5252210"/>
            <a:ext cx="2958611" cy="0"/>
          </a:xfrm>
          <a:prstGeom prst="straightConnector1">
            <a:avLst/>
          </a:prstGeom>
          <a:ln w="57150">
            <a:solidFill>
              <a:srgbClr val="FF0000"/>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98" name="Oval 97"/>
          <p:cNvSpPr/>
          <p:nvPr/>
        </p:nvSpPr>
        <p:spPr>
          <a:xfrm>
            <a:off x="4118049" y="3360094"/>
            <a:ext cx="420624" cy="424069"/>
          </a:xfrm>
          <a:prstGeom prst="ellipse">
            <a:avLst/>
          </a:prstGeom>
          <a:solidFill>
            <a:srgbClr val="FDF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2</a:t>
            </a:r>
          </a:p>
        </p:txBody>
      </p:sp>
      <p:cxnSp>
        <p:nvCxnSpPr>
          <p:cNvPr id="99" name="Straight Arrow Connector 98"/>
          <p:cNvCxnSpPr>
            <a:stCxn id="98" idx="5"/>
          </p:cNvCxnSpPr>
          <p:nvPr/>
        </p:nvCxnSpPr>
        <p:spPr>
          <a:xfrm>
            <a:off x="4477074" y="3722060"/>
            <a:ext cx="0" cy="422676"/>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100" name="Oval 99"/>
          <p:cNvSpPr/>
          <p:nvPr/>
        </p:nvSpPr>
        <p:spPr>
          <a:xfrm>
            <a:off x="5508619" y="4452718"/>
            <a:ext cx="420624" cy="42406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3</a:t>
            </a:r>
            <a:endParaRPr lang="en-US" sz="2800" b="1" dirty="0">
              <a:solidFill>
                <a:schemeClr val="tx1"/>
              </a:solidFill>
              <a:latin typeface="Arial" panose="020B0604020202020204" pitchFamily="34" charset="0"/>
              <a:cs typeface="Arial" panose="020B0604020202020204" pitchFamily="34" charset="0"/>
            </a:endParaRPr>
          </a:p>
        </p:txBody>
      </p:sp>
      <p:cxnSp>
        <p:nvCxnSpPr>
          <p:cNvPr id="101" name="Straight Arrow Connector 100"/>
          <p:cNvCxnSpPr>
            <a:stCxn id="100" idx="4"/>
          </p:cNvCxnSpPr>
          <p:nvPr/>
        </p:nvCxnSpPr>
        <p:spPr>
          <a:xfrm>
            <a:off x="5718931" y="4876787"/>
            <a:ext cx="683771" cy="0"/>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102" name="Oval 101"/>
          <p:cNvSpPr/>
          <p:nvPr/>
        </p:nvSpPr>
        <p:spPr>
          <a:xfrm>
            <a:off x="4899654" y="3602121"/>
            <a:ext cx="420624" cy="424069"/>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4</a:t>
            </a:r>
          </a:p>
        </p:txBody>
      </p:sp>
      <p:cxnSp>
        <p:nvCxnSpPr>
          <p:cNvPr id="103" name="Straight Arrow Connector 102"/>
          <p:cNvCxnSpPr>
            <a:stCxn id="102" idx="0"/>
          </p:cNvCxnSpPr>
          <p:nvPr/>
        </p:nvCxnSpPr>
        <p:spPr>
          <a:xfrm flipV="1">
            <a:off x="5109966" y="3197719"/>
            <a:ext cx="0" cy="404402"/>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104" name="Oval 103"/>
          <p:cNvSpPr/>
          <p:nvPr/>
        </p:nvSpPr>
        <p:spPr>
          <a:xfrm>
            <a:off x="4473687" y="1756977"/>
            <a:ext cx="420624" cy="424069"/>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5</a:t>
            </a:r>
          </a:p>
        </p:txBody>
      </p:sp>
      <p:cxnSp>
        <p:nvCxnSpPr>
          <p:cNvPr id="105" name="Straight Arrow Connector 104"/>
          <p:cNvCxnSpPr>
            <a:stCxn id="104" idx="3"/>
          </p:cNvCxnSpPr>
          <p:nvPr/>
        </p:nvCxnSpPr>
        <p:spPr>
          <a:xfrm flipH="1" flipV="1">
            <a:off x="4169408" y="1896284"/>
            <a:ext cx="365878" cy="222659"/>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108" name="TextBox 107"/>
          <p:cNvSpPr txBox="1"/>
          <p:nvPr/>
        </p:nvSpPr>
        <p:spPr>
          <a:xfrm>
            <a:off x="8197702" y="59381"/>
            <a:ext cx="2670113" cy="461665"/>
          </a:xfrm>
          <a:prstGeom prst="rect">
            <a:avLst/>
          </a:prstGeom>
          <a:solidFill>
            <a:schemeClr val="bg1"/>
          </a:solidFill>
          <a:ln w="38100">
            <a:solidFill>
              <a:srgbClr val="FF6600"/>
            </a:solidFill>
          </a:ln>
        </p:spPr>
        <p:txBody>
          <a:bodyPr wrap="square" rtlCol="0">
            <a:spAutoFit/>
          </a:bodyPr>
          <a:lstStyle/>
          <a:p>
            <a:pPr algn="ctr"/>
            <a:r>
              <a:rPr lang="en-US" sz="1200" b="1" dirty="0" smtClean="0">
                <a:latin typeface="Arial" panose="020B0604020202020204" pitchFamily="34" charset="0"/>
                <a:cs typeface="Arial" panose="020B0604020202020204" pitchFamily="34" charset="0"/>
              </a:rPr>
              <a:t>GS operator has direct line-of-sight view for navigation</a:t>
            </a:r>
            <a:endParaRPr lang="en-US" sz="1200" dirty="0">
              <a:latin typeface="Arial" panose="020B0604020202020204" pitchFamily="34" charset="0"/>
              <a:cs typeface="Arial" panose="020B0604020202020204" pitchFamily="34" charset="0"/>
            </a:endParaRPr>
          </a:p>
        </p:txBody>
      </p:sp>
      <p:cxnSp>
        <p:nvCxnSpPr>
          <p:cNvPr id="110" name="Straight Arrow Connector 109"/>
          <p:cNvCxnSpPr>
            <a:stCxn id="108" idx="3"/>
            <a:endCxn id="13" idx="3"/>
          </p:cNvCxnSpPr>
          <p:nvPr/>
        </p:nvCxnSpPr>
        <p:spPr>
          <a:xfrm>
            <a:off x="10867815" y="290214"/>
            <a:ext cx="912751" cy="736691"/>
          </a:xfrm>
          <a:prstGeom prst="bentConnector3">
            <a:avLst>
              <a:gd name="adj1" fmla="val 125045"/>
            </a:avLst>
          </a:prstGeom>
          <a:ln w="5715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09"/>
          <p:cNvCxnSpPr>
            <a:stCxn id="108" idx="3"/>
            <a:endCxn id="36" idx="3"/>
          </p:cNvCxnSpPr>
          <p:nvPr/>
        </p:nvCxnSpPr>
        <p:spPr>
          <a:xfrm>
            <a:off x="10867815" y="290214"/>
            <a:ext cx="912751" cy="4162504"/>
          </a:xfrm>
          <a:prstGeom prst="bentConnector3">
            <a:avLst>
              <a:gd name="adj1" fmla="val 125045"/>
            </a:avLst>
          </a:prstGeom>
          <a:ln w="5715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417811" y="1813339"/>
            <a:ext cx="2523293" cy="646331"/>
          </a:xfrm>
          <a:prstGeom prst="rect">
            <a:avLst/>
          </a:prstGeom>
          <a:solidFill>
            <a:schemeClr val="bg1"/>
          </a:solidFill>
          <a:ln w="38100">
            <a:solidFill>
              <a:srgbClr val="00B0F0"/>
            </a:solidFill>
          </a:ln>
        </p:spPr>
        <p:txBody>
          <a:bodyPr wrap="square" rtlCol="0">
            <a:spAutoFit/>
          </a:bodyPr>
          <a:lstStyle/>
          <a:p>
            <a:pPr algn="ctr"/>
            <a:r>
              <a:rPr lang="en-US" sz="1200" b="1" dirty="0" smtClean="0">
                <a:latin typeface="Arial" panose="020B0604020202020204" pitchFamily="34" charset="0"/>
                <a:cs typeface="Arial" panose="020B0604020202020204" pitchFamily="34" charset="0"/>
              </a:rPr>
              <a:t>After command from GS, rappel is autonomous with feedback loop from CR range-finder</a:t>
            </a:r>
            <a:endParaRPr lang="en-US" sz="1200" dirty="0">
              <a:latin typeface="Arial" panose="020B0604020202020204" pitchFamily="34" charset="0"/>
              <a:cs typeface="Arial" panose="020B0604020202020204" pitchFamily="34" charset="0"/>
            </a:endParaRPr>
          </a:p>
        </p:txBody>
      </p:sp>
      <p:cxnSp>
        <p:nvCxnSpPr>
          <p:cNvPr id="117" name="Straight Arrow Connector 109"/>
          <p:cNvCxnSpPr>
            <a:stCxn id="116" idx="3"/>
          </p:cNvCxnSpPr>
          <p:nvPr/>
        </p:nvCxnSpPr>
        <p:spPr>
          <a:xfrm flipV="1">
            <a:off x="8941104" y="1808527"/>
            <a:ext cx="737309" cy="327978"/>
          </a:xfrm>
          <a:prstGeom prst="bentConnector3">
            <a:avLst>
              <a:gd name="adj1" fmla="val 50000"/>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472600" y="1018871"/>
            <a:ext cx="2423984" cy="523220"/>
          </a:xfrm>
          <a:prstGeom prst="rect">
            <a:avLst/>
          </a:prstGeom>
          <a:solidFill>
            <a:schemeClr val="bg1"/>
          </a:solidFill>
          <a:ln w="38100">
            <a:solidFill>
              <a:schemeClr val="tx1"/>
            </a:solidFill>
          </a:ln>
        </p:spPr>
        <p:txBody>
          <a:bodyPr wrap="square" rtlCol="0">
            <a:spAutoFit/>
          </a:bodyPr>
          <a:lstStyle/>
          <a:p>
            <a:r>
              <a:rPr lang="en-US" sz="1400" b="1" dirty="0" smtClean="0">
                <a:latin typeface="Arial" panose="020B0604020202020204" pitchFamily="34" charset="0"/>
                <a:cs typeface="Arial" panose="020B0604020202020204" pitchFamily="34" charset="0"/>
              </a:rPr>
              <a:t>CR movement controlled by GS operator input</a:t>
            </a:r>
            <a:endParaRPr lang="en-US" sz="1400" dirty="0">
              <a:latin typeface="Arial" panose="020B0604020202020204" pitchFamily="34" charset="0"/>
              <a:cs typeface="Arial" panose="020B0604020202020204" pitchFamily="34" charset="0"/>
            </a:endParaRPr>
          </a:p>
        </p:txBody>
      </p:sp>
      <p:cxnSp>
        <p:nvCxnSpPr>
          <p:cNvPr id="126" name="Straight Arrow Connector 109"/>
          <p:cNvCxnSpPr>
            <a:stCxn id="123" idx="0"/>
            <a:endCxn id="108" idx="1"/>
          </p:cNvCxnSpPr>
          <p:nvPr/>
        </p:nvCxnSpPr>
        <p:spPr>
          <a:xfrm rot="5400000" flipH="1" flipV="1">
            <a:off x="7576819" y="397988"/>
            <a:ext cx="728657" cy="513110"/>
          </a:xfrm>
          <a:prstGeom prst="bentConnector2">
            <a:avLst/>
          </a:prstGeom>
          <a:ln w="5715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09"/>
          <p:cNvCxnSpPr>
            <a:stCxn id="116" idx="0"/>
            <a:endCxn id="123" idx="2"/>
          </p:cNvCxnSpPr>
          <p:nvPr/>
        </p:nvCxnSpPr>
        <p:spPr>
          <a:xfrm rot="5400000" flipH="1" flipV="1">
            <a:off x="7546401" y="1675148"/>
            <a:ext cx="271248" cy="5134"/>
          </a:xfrm>
          <a:prstGeom prst="bentConnector3">
            <a:avLst>
              <a:gd name="adj1" fmla="val 50000"/>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560344" y="2559104"/>
            <a:ext cx="2523293" cy="461665"/>
          </a:xfrm>
          <a:prstGeom prst="rect">
            <a:avLst/>
          </a:prstGeom>
          <a:solidFill>
            <a:schemeClr val="bg1"/>
          </a:solidFill>
          <a:ln w="38100">
            <a:solidFill>
              <a:schemeClr val="accent1">
                <a:lumMod val="75000"/>
              </a:schemeClr>
            </a:solidFill>
          </a:ln>
        </p:spPr>
        <p:txBody>
          <a:bodyPr wrap="square" rtlCol="0">
            <a:spAutoFit/>
          </a:bodyPr>
          <a:lstStyle/>
          <a:p>
            <a:pPr algn="ctr"/>
            <a:r>
              <a:rPr lang="en-US" sz="1200" b="1" dirty="0" smtClean="0">
                <a:latin typeface="Arial" panose="020B0604020202020204" pitchFamily="34" charset="0"/>
                <a:cs typeface="Arial" panose="020B0604020202020204" pitchFamily="34" charset="0"/>
              </a:rPr>
              <a:t>Images from CR imaging system used for navigation</a:t>
            </a:r>
            <a:endParaRPr lang="en-US" sz="1200" dirty="0">
              <a:latin typeface="Arial" panose="020B0604020202020204" pitchFamily="34" charset="0"/>
              <a:cs typeface="Arial" panose="020B0604020202020204" pitchFamily="34" charset="0"/>
            </a:endParaRPr>
          </a:p>
        </p:txBody>
      </p:sp>
      <p:cxnSp>
        <p:nvCxnSpPr>
          <p:cNvPr id="86" name="Straight Arrow Connector 109"/>
          <p:cNvCxnSpPr>
            <a:stCxn id="123" idx="1"/>
            <a:endCxn id="85" idx="1"/>
          </p:cNvCxnSpPr>
          <p:nvPr/>
        </p:nvCxnSpPr>
        <p:spPr>
          <a:xfrm rot="10800000" flipH="1" flipV="1">
            <a:off x="6472600" y="1280481"/>
            <a:ext cx="87744" cy="1509456"/>
          </a:xfrm>
          <a:prstGeom prst="bentConnector3">
            <a:avLst>
              <a:gd name="adj1" fmla="val -260531"/>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109"/>
          <p:cNvCxnSpPr>
            <a:stCxn id="85" idx="3"/>
            <a:endCxn id="31" idx="1"/>
          </p:cNvCxnSpPr>
          <p:nvPr/>
        </p:nvCxnSpPr>
        <p:spPr>
          <a:xfrm>
            <a:off x="9083637" y="2789937"/>
            <a:ext cx="415633" cy="115118"/>
          </a:xfrm>
          <a:prstGeom prst="bentConnector3">
            <a:avLst>
              <a:gd name="adj1" fmla="val 50000"/>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109"/>
          <p:cNvCxnSpPr/>
          <p:nvPr/>
        </p:nvCxnSpPr>
        <p:spPr>
          <a:xfrm flipV="1">
            <a:off x="9083637" y="2024840"/>
            <a:ext cx="585216" cy="758952"/>
          </a:xfrm>
          <a:prstGeom prst="bentConnector3">
            <a:avLst>
              <a:gd name="adj1" fmla="val 50000"/>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171852" y="3202200"/>
            <a:ext cx="2452321" cy="1200329"/>
          </a:xfrm>
          <a:prstGeom prst="rect">
            <a:avLst/>
          </a:prstGeom>
          <a:solidFill>
            <a:schemeClr val="bg1"/>
          </a:solidFill>
          <a:ln>
            <a:solidFill>
              <a:schemeClr val="tx1"/>
            </a:solidFill>
          </a:ln>
        </p:spPr>
        <p:txBody>
          <a:bodyPr wrap="square" rtlCol="0">
            <a:spAutoFit/>
          </a:bodyPr>
          <a:lstStyle/>
          <a:p>
            <a:r>
              <a:rPr lang="en-US" sz="1200" b="1" dirty="0" smtClean="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T</a:t>
            </a:r>
            <a:r>
              <a:rPr lang="en-US" sz="1200" dirty="0" smtClean="0">
                <a:latin typeface="Arial" panose="020B0604020202020204" pitchFamily="34" charset="0"/>
                <a:cs typeface="Arial" panose="020B0604020202020204" pitchFamily="34" charset="0"/>
              </a:rPr>
              <a:t>he return and comm dropout retraction will only continue to approximately the location of the start of Phase 2, based on the range-finder and winch encoder, respectively</a:t>
            </a:r>
            <a:endParaRPr lang="en-US" sz="1200" dirty="0">
              <a:latin typeface="Arial" panose="020B0604020202020204" pitchFamily="34" charset="0"/>
              <a:cs typeface="Arial" panose="020B0604020202020204" pitchFamily="34" charset="0"/>
            </a:endParaRPr>
          </a:p>
        </p:txBody>
      </p:sp>
      <p:sp>
        <p:nvSpPr>
          <p:cNvPr id="87" name="TextBox 86"/>
          <p:cNvSpPr txBox="1"/>
          <p:nvPr/>
        </p:nvSpPr>
        <p:spPr>
          <a:xfrm>
            <a:off x="1117565" y="4914302"/>
            <a:ext cx="2282706" cy="461665"/>
          </a:xfrm>
          <a:prstGeom prst="rect">
            <a:avLst/>
          </a:prstGeom>
          <a:solidFill>
            <a:schemeClr val="bg1"/>
          </a:solidFill>
          <a:ln>
            <a:solidFill>
              <a:schemeClr val="tx1"/>
            </a:solidFill>
          </a:ln>
        </p:spPr>
        <p:txBody>
          <a:bodyPr wrap="square" rtlCol="0">
            <a:spAutoFit/>
          </a:bodyPr>
          <a:lstStyle/>
          <a:p>
            <a:r>
              <a:rPr lang="en-US" sz="1200" b="1" dirty="0" smtClean="0">
                <a:latin typeface="Arial" panose="020B0604020202020204" pitchFamily="34" charset="0"/>
                <a:cs typeface="Arial" panose="020B0604020202020204" pitchFamily="34" charset="0"/>
              </a:rPr>
              <a:t>Anticipate transmitting ~100 images in the 3hr mission</a:t>
            </a:r>
            <a:endParaRPr lang="en-US" sz="1200" b="1" dirty="0">
              <a:latin typeface="Arial" panose="020B0604020202020204" pitchFamily="34" charset="0"/>
              <a:cs typeface="Arial" panose="020B0604020202020204" pitchFamily="34" charset="0"/>
            </a:endParaRPr>
          </a:p>
        </p:txBody>
      </p:sp>
      <p:cxnSp>
        <p:nvCxnSpPr>
          <p:cNvPr id="106" name="Straight Arrow Connector 109"/>
          <p:cNvCxnSpPr>
            <a:stCxn id="116" idx="3"/>
            <a:endCxn id="34" idx="1"/>
          </p:cNvCxnSpPr>
          <p:nvPr/>
        </p:nvCxnSpPr>
        <p:spPr>
          <a:xfrm>
            <a:off x="8941104" y="2136505"/>
            <a:ext cx="558166" cy="1655127"/>
          </a:xfrm>
          <a:prstGeom prst="bentConnector3">
            <a:avLst>
              <a:gd name="adj1" fmla="val 50000"/>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3617662"/>
      </p:ext>
    </p:extLst>
  </p:cSld>
  <p:clrMapOvr>
    <a:masterClrMapping/>
  </p:clrMapOvr>
  <mc:AlternateContent xmlns:mc="http://schemas.openxmlformats.org/markup-compatibility/2006" xmlns:p14="http://schemas.microsoft.com/office/powerpoint/2010/main">
    <mc:Choice Requires="p14">
      <p:transition spd="slow" p14:dur="2000" advTm="1495"/>
    </mc:Choice>
    <mc:Fallback xmlns="">
      <p:transition spd="slow" advTm="14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42" presetClass="path" presetSubtype="0" accel="50000" decel="50000" fill="hold" nodeType="withEffect">
                                  <p:stCondLst>
                                    <p:cond delay="0"/>
                                  </p:stCondLst>
                                  <p:childTnLst>
                                    <p:animMotion origin="layout" path="M -1.1279E-6 4.26324E-6 L 0.04142 0.04788 " pathEditMode="relative" rAng="0" ptsTypes="AA">
                                      <p:cBhvr>
                                        <p:cTn id="9" dur="500" fill="hold"/>
                                        <p:tgtEl>
                                          <p:spTgt spid="9"/>
                                        </p:tgtEl>
                                        <p:attrNameLst>
                                          <p:attrName>ppt_x</p:attrName>
                                          <p:attrName>ppt_y</p:attrName>
                                        </p:attrNameLst>
                                      </p:cBhvr>
                                      <p:rCtr x="2071" y="2383"/>
                                    </p:animMotion>
                                  </p:childTnLst>
                                </p:cTn>
                              </p:par>
                              <p:par>
                                <p:cTn id="10" presetID="42" presetClass="path" presetSubtype="0" accel="50000" decel="50000" fill="hold" nodeType="withEffect">
                                  <p:stCondLst>
                                    <p:cond delay="0"/>
                                  </p:stCondLst>
                                  <p:childTnLst>
                                    <p:animMotion origin="layout" path="M 1.83642E-6 8.48947E-7 L 0.03699 0.04025 " pathEditMode="relative" rAng="0" ptsTypes="AA">
                                      <p:cBhvr>
                                        <p:cTn id="11" dur="500" fill="hold"/>
                                        <p:tgtEl>
                                          <p:spTgt spid="2"/>
                                        </p:tgtEl>
                                        <p:attrNameLst>
                                          <p:attrName>ppt_x</p:attrName>
                                          <p:attrName>ppt_y</p:attrName>
                                        </p:attrNameLst>
                                      </p:cBhvr>
                                      <p:rCtr x="1849" y="2012"/>
                                    </p:animMotion>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42" presetClass="path" presetSubtype="0" accel="50000" decel="50000" fill="hold" nodeType="withEffect">
                                  <p:stCondLst>
                                    <p:cond delay="0"/>
                                  </p:stCondLst>
                                  <p:childTnLst>
                                    <p:animMotion origin="layout" path="M 0.0323 0.04025 L 0.10914 0.11011 " pathEditMode="relative" rAng="0" ptsTypes="AA">
                                      <p:cBhvr>
                                        <p:cTn id="24" dur="800" fill="hold"/>
                                        <p:tgtEl>
                                          <p:spTgt spid="2"/>
                                        </p:tgtEl>
                                        <p:attrNameLst>
                                          <p:attrName>ppt_x</p:attrName>
                                          <p:attrName>ppt_y</p:attrName>
                                        </p:attrNameLst>
                                      </p:cBhvr>
                                      <p:rCtr x="3842" y="3493"/>
                                    </p:animMotion>
                                  </p:childTnLst>
                                </p:cTn>
                              </p:par>
                              <p:par>
                                <p:cTn id="25" presetID="1" presetClass="exit" presetSubtype="0" fill="hold" nodeType="withEffect">
                                  <p:stCondLst>
                                    <p:cond delay="80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ntr" presetSubtype="0" fill="hold" nodeType="withEffect">
                                  <p:stCondLst>
                                    <p:cond delay="800"/>
                                  </p:stCondLst>
                                  <p:childTnLst>
                                    <p:set>
                                      <p:cBhvr>
                                        <p:cTn id="28" dur="1" fill="hold">
                                          <p:stCondLst>
                                            <p:cond delay="0"/>
                                          </p:stCondLst>
                                        </p:cTn>
                                        <p:tgtEl>
                                          <p:spTgt spid="3"/>
                                        </p:tgtEl>
                                        <p:attrNameLst>
                                          <p:attrName>style.visibility</p:attrName>
                                        </p:attrNameLst>
                                      </p:cBhvr>
                                      <p:to>
                                        <p:strVal val="visible"/>
                                      </p:to>
                                    </p:set>
                                  </p:childTnLst>
                                </p:cTn>
                              </p:par>
                              <p:par>
                                <p:cTn id="29" presetID="8" presetClass="emph" presetSubtype="0" fill="hold" nodeType="withEffect">
                                  <p:stCondLst>
                                    <p:cond delay="800"/>
                                  </p:stCondLst>
                                  <p:childTnLst>
                                    <p:animRot by="2880000">
                                      <p:cBhvr>
                                        <p:cTn id="30" dur="600" fill="hold"/>
                                        <p:tgtEl>
                                          <p:spTgt spid="3"/>
                                        </p:tgtEl>
                                        <p:attrNameLst>
                                          <p:attrName>r</p:attrName>
                                        </p:attrNameLst>
                                      </p:cBhvr>
                                    </p:animRot>
                                  </p:childTnLst>
                                </p:cTn>
                              </p:par>
                              <p:par>
                                <p:cTn id="31" presetID="50" presetClass="path" presetSubtype="0" accel="50000" decel="50000" fill="hold" nodeType="withEffect">
                                  <p:stCondLst>
                                    <p:cond delay="800"/>
                                  </p:stCondLst>
                                  <p:childTnLst>
                                    <p:animMotion origin="layout" path="M -1.10185E-6 -2.96322E-6 L 0.00756 -2.96322E-6 C 0.01094 -2.96322E-6 0.01524 0.02383 0.01524 0.04326 L 0.01524 0.08698 " pathEditMode="relative" rAng="0" ptsTypes="FfFF">
                                      <p:cBhvr>
                                        <p:cTn id="32" dur="600" fill="hold"/>
                                        <p:tgtEl>
                                          <p:spTgt spid="3"/>
                                        </p:tgtEl>
                                        <p:attrNameLst>
                                          <p:attrName>ppt_x</p:attrName>
                                          <p:attrName>ppt_y</p:attrName>
                                        </p:attrNameLst>
                                      </p:cBhvr>
                                      <p:rCtr x="755" y="4349"/>
                                    </p:animMotion>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08"/>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fade">
                                      <p:cBhvr>
                                        <p:cTn id="40" dur="500"/>
                                        <p:tgtEl>
                                          <p:spTgt spid="1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500"/>
                                        <p:tgtEl>
                                          <p:spTgt spid="110"/>
                                        </p:tgtEl>
                                      </p:cBhvr>
                                    </p:animEffect>
                                  </p:childTnLst>
                                </p:cTn>
                              </p:par>
                              <p:par>
                                <p:cTn id="50" presetID="10" presetClass="entr" presetSubtype="0" fill="hold"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fade">
                                      <p:cBhvr>
                                        <p:cTn id="52" dur="500"/>
                                        <p:tgtEl>
                                          <p:spTgt spid="12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par>
                                <p:cTn id="64" presetID="10"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22" presetClass="entr" presetSubtype="8"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1400"/>
                                        <p:tgtEl>
                                          <p:spTgt spid="20"/>
                                        </p:tgtEl>
                                      </p:cBhvr>
                                    </p:animEffect>
                                  </p:childTnLst>
                                </p:cTn>
                              </p:par>
                              <p:par>
                                <p:cTn id="70" presetID="22" presetClass="entr" presetSubtype="8"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400"/>
                                        <p:tgtEl>
                                          <p:spTgt spid="14"/>
                                        </p:tgtEl>
                                      </p:cBhvr>
                                    </p:animEffect>
                                  </p:childTnLst>
                                </p:cTn>
                              </p:par>
                              <p:par>
                                <p:cTn id="73" presetID="22" presetClass="entr" presetSubtype="1"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up)">
                                      <p:cBhvr>
                                        <p:cTn id="75" dur="1400"/>
                                        <p:tgtEl>
                                          <p:spTgt spid="15"/>
                                        </p:tgtEl>
                                      </p:cBhvr>
                                    </p:animEffect>
                                  </p:childTnLst>
                                </p:cTn>
                              </p:par>
                              <p:par>
                                <p:cTn id="76" presetID="22" presetClass="entr" presetSubtype="8"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1400"/>
                                        <p:tgtEl>
                                          <p:spTgt spid="17"/>
                                        </p:tgtEl>
                                      </p:cBhvr>
                                    </p:animEffect>
                                  </p:childTnLst>
                                </p:cTn>
                              </p:par>
                              <p:par>
                                <p:cTn id="79" presetID="1" presetClass="exit" presetSubtype="0" fill="hold" nodeType="withEffect">
                                  <p:stCondLst>
                                    <p:cond delay="0"/>
                                  </p:stCondLst>
                                  <p:childTnLst>
                                    <p:set>
                                      <p:cBhvr>
                                        <p:cTn id="80" dur="1" fill="hold">
                                          <p:stCondLst>
                                            <p:cond delay="0"/>
                                          </p:stCondLst>
                                        </p:cTn>
                                        <p:tgtEl>
                                          <p:spTgt spid="1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left)">
                                      <p:cBhvr>
                                        <p:cTn id="94" dur="500"/>
                                        <p:tgtEl>
                                          <p:spTgt spid="41"/>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11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par>
                                <p:cTn id="99" presetID="10" presetClass="entr" presetSubtype="0" fill="hold"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500"/>
                                        <p:tgtEl>
                                          <p:spTgt spid="86"/>
                                        </p:tgtEl>
                                      </p:cBhvr>
                                    </p:animEffect>
                                  </p:childTnLst>
                                </p:cTn>
                              </p:par>
                              <p:par>
                                <p:cTn id="102" presetID="10" presetClass="entr" presetSubtype="0" fill="hold"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fade">
                                      <p:cBhvr>
                                        <p:cTn id="104" dur="500"/>
                                        <p:tgtEl>
                                          <p:spTgt spid="129"/>
                                        </p:tgtEl>
                                      </p:cBhvr>
                                    </p:animEffect>
                                  </p:childTnLst>
                                </p:cTn>
                              </p:par>
                              <p:par>
                                <p:cTn id="105" presetID="10" presetClass="entr" presetSubtype="0" fill="hold" nodeType="withEffect">
                                  <p:stCondLst>
                                    <p:cond delay="0"/>
                                  </p:stCondLst>
                                  <p:childTnLst>
                                    <p:set>
                                      <p:cBhvr>
                                        <p:cTn id="106" dur="1" fill="hold">
                                          <p:stCondLst>
                                            <p:cond delay="0"/>
                                          </p:stCondLst>
                                        </p:cTn>
                                        <p:tgtEl>
                                          <p:spTgt spid="117"/>
                                        </p:tgtEl>
                                        <p:attrNameLst>
                                          <p:attrName>style.visibility</p:attrName>
                                        </p:attrNameLst>
                                      </p:cBhvr>
                                      <p:to>
                                        <p:strVal val="visible"/>
                                      </p:to>
                                    </p:set>
                                    <p:animEffect transition="in" filter="fade">
                                      <p:cBhvr>
                                        <p:cTn id="107" dur="500"/>
                                        <p:tgtEl>
                                          <p:spTgt spid="117"/>
                                        </p:tgtEl>
                                      </p:cBhvr>
                                    </p:animEffect>
                                  </p:childTnLst>
                                </p:cTn>
                              </p:par>
                              <p:par>
                                <p:cTn id="108" presetID="10" presetClass="entr" presetSubtype="0" fill="hold" nodeType="withEffect">
                                  <p:stCondLst>
                                    <p:cond delay="0"/>
                                  </p:stCondLst>
                                  <p:childTnLst>
                                    <p:set>
                                      <p:cBhvr>
                                        <p:cTn id="109" dur="1" fill="hold">
                                          <p:stCondLst>
                                            <p:cond delay="0"/>
                                          </p:stCondLst>
                                        </p:cTn>
                                        <p:tgtEl>
                                          <p:spTgt spid="93"/>
                                        </p:tgtEl>
                                        <p:attrNameLst>
                                          <p:attrName>style.visibility</p:attrName>
                                        </p:attrNameLst>
                                      </p:cBhvr>
                                      <p:to>
                                        <p:strVal val="visible"/>
                                      </p:to>
                                    </p:set>
                                    <p:animEffect transition="in" filter="fade">
                                      <p:cBhvr>
                                        <p:cTn id="110" dur="500"/>
                                        <p:tgtEl>
                                          <p:spTgt spid="93"/>
                                        </p:tgtEl>
                                      </p:cBhvr>
                                    </p:animEffect>
                                  </p:childTnLst>
                                </p:cTn>
                              </p:par>
                              <p:par>
                                <p:cTn id="111" presetID="1" presetClass="entr" presetSubtype="0"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childTnLst>
                                </p:cTn>
                              </p:par>
                              <p:par>
                                <p:cTn id="113" presetID="10"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500"/>
                                        <p:tgtEl>
                                          <p:spTgt spid="98"/>
                                        </p:tgtEl>
                                      </p:cBhvr>
                                    </p:animEffect>
                                  </p:childTnLst>
                                </p:cTn>
                              </p:par>
                              <p:par>
                                <p:cTn id="116" presetID="22" presetClass="entr" presetSubtype="1" fill="hold" nodeType="with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wipe(up)">
                                      <p:cBhvr>
                                        <p:cTn id="118" dur="700"/>
                                        <p:tgtEl>
                                          <p:spTgt spid="73"/>
                                        </p:tgtEl>
                                      </p:cBhvr>
                                    </p:animEffect>
                                  </p:childTnLst>
                                </p:cTn>
                              </p:par>
                              <p:par>
                                <p:cTn id="119" presetID="22" presetClass="entr" presetSubtype="1" fill="hold" nodeType="with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wipe(up)">
                                      <p:cBhvr>
                                        <p:cTn id="121" dur="700"/>
                                        <p:tgtEl>
                                          <p:spTgt spid="80"/>
                                        </p:tgtEl>
                                      </p:cBhvr>
                                    </p:animEffect>
                                  </p:childTnLst>
                                </p:cTn>
                              </p:par>
                              <p:par>
                                <p:cTn id="122" presetID="22" presetClass="entr" presetSubtype="1" fill="hold" nodeType="withEffect">
                                  <p:stCondLst>
                                    <p:cond delay="0"/>
                                  </p:stCondLst>
                                  <p:childTnLst>
                                    <p:set>
                                      <p:cBhvr>
                                        <p:cTn id="123" dur="1" fill="hold">
                                          <p:stCondLst>
                                            <p:cond delay="0"/>
                                          </p:stCondLst>
                                        </p:cTn>
                                        <p:tgtEl>
                                          <p:spTgt spid="88"/>
                                        </p:tgtEl>
                                        <p:attrNameLst>
                                          <p:attrName>style.visibility</p:attrName>
                                        </p:attrNameLst>
                                      </p:cBhvr>
                                      <p:to>
                                        <p:strVal val="visible"/>
                                      </p:to>
                                    </p:set>
                                    <p:animEffect transition="in" filter="wipe(up)">
                                      <p:cBhvr>
                                        <p:cTn id="124" dur="700"/>
                                        <p:tgtEl>
                                          <p:spTgt spid="88"/>
                                        </p:tgtEl>
                                      </p:cBhvr>
                                    </p:animEffect>
                                  </p:childTnLst>
                                </p:cTn>
                              </p:par>
                              <p:par>
                                <p:cTn id="125" presetID="42" presetClass="path" presetSubtype="0" accel="50000" decel="50000" fill="hold" nodeType="withEffect">
                                  <p:stCondLst>
                                    <p:cond delay="0"/>
                                  </p:stCondLst>
                                  <p:childTnLst>
                                    <p:animMotion origin="layout" path="M 0.01523 0.08697 L 0.01523 0.32917 " pathEditMode="relative" rAng="0" ptsTypes="AA">
                                      <p:cBhvr>
                                        <p:cTn id="126" dur="700" fill="hold"/>
                                        <p:tgtEl>
                                          <p:spTgt spid="3"/>
                                        </p:tgtEl>
                                        <p:attrNameLst>
                                          <p:attrName>ppt_x</p:attrName>
                                          <p:attrName>ppt_y</p:attrName>
                                        </p:attrNameLst>
                                      </p:cBhvr>
                                      <p:rCtr x="0" y="12098"/>
                                    </p:animMotion>
                                  </p:childTnLst>
                                </p:cTn>
                              </p:par>
                            </p:childTnLst>
                          </p:cTn>
                        </p:par>
                        <p:par>
                          <p:cTn id="127" fill="hold">
                            <p:stCondLst>
                              <p:cond delay="700"/>
                            </p:stCondLst>
                            <p:childTnLst>
                              <p:par>
                                <p:cTn id="128" presetID="36" presetClass="path" presetSubtype="0" accel="50000" decel="50000" fill="hold" nodeType="afterEffect">
                                  <p:stCondLst>
                                    <p:cond delay="0"/>
                                  </p:stCondLst>
                                  <p:childTnLst>
                                    <p:animMotion origin="layout" path="M 0.01523 0.32917 L 0.01523 0.38931 C 0.01523 0.40712 0.02852 0.40805 0.03959 0.40805 L 0.06408 0.40805 " pathEditMode="relative" rAng="0" ptsTypes="FfFF">
                                      <p:cBhvr>
                                        <p:cTn id="129" dur="600" fill="hold"/>
                                        <p:tgtEl>
                                          <p:spTgt spid="3"/>
                                        </p:tgtEl>
                                        <p:attrNameLst>
                                          <p:attrName>ppt_x</p:attrName>
                                          <p:attrName>ppt_y</p:attrName>
                                        </p:attrNameLst>
                                      </p:cBhvr>
                                      <p:rCtr x="2436" y="3932"/>
                                    </p:animMotion>
                                  </p:childTnLst>
                                </p:cTn>
                              </p:par>
                              <p:par>
                                <p:cTn id="130" presetID="22" presetClass="entr" presetSubtype="1" fill="hold" nodeType="withEffect">
                                  <p:stCondLst>
                                    <p:cond delay="0"/>
                                  </p:stCondLst>
                                  <p:childTnLst>
                                    <p:set>
                                      <p:cBhvr>
                                        <p:cTn id="131" dur="1" fill="hold">
                                          <p:stCondLst>
                                            <p:cond delay="0"/>
                                          </p:stCondLst>
                                        </p:cTn>
                                        <p:tgtEl>
                                          <p:spTgt spid="81"/>
                                        </p:tgtEl>
                                        <p:attrNameLst>
                                          <p:attrName>style.visibility</p:attrName>
                                        </p:attrNameLst>
                                      </p:cBhvr>
                                      <p:to>
                                        <p:strVal val="visible"/>
                                      </p:to>
                                    </p:set>
                                    <p:animEffect transition="in" filter="wipe(up)">
                                      <p:cBhvr>
                                        <p:cTn id="132" dur="700"/>
                                        <p:tgtEl>
                                          <p:spTgt spid="81"/>
                                        </p:tgtEl>
                                      </p:cBhvr>
                                    </p:animEffect>
                                  </p:childTnLst>
                                </p:cTn>
                              </p:par>
                              <p:par>
                                <p:cTn id="133" presetID="22" presetClass="entr" presetSubtype="1" fill="hold" nodeType="withEffect">
                                  <p:stCondLst>
                                    <p:cond delay="0"/>
                                  </p:stCondLst>
                                  <p:childTnLst>
                                    <p:set>
                                      <p:cBhvr>
                                        <p:cTn id="134" dur="1" fill="hold">
                                          <p:stCondLst>
                                            <p:cond delay="0"/>
                                          </p:stCondLst>
                                        </p:cTn>
                                        <p:tgtEl>
                                          <p:spTgt spid="91"/>
                                        </p:tgtEl>
                                        <p:attrNameLst>
                                          <p:attrName>style.visibility</p:attrName>
                                        </p:attrNameLst>
                                      </p:cBhvr>
                                      <p:to>
                                        <p:strVal val="visible"/>
                                      </p:to>
                                    </p:set>
                                    <p:animEffect transition="in" filter="wipe(up)">
                                      <p:cBhvr>
                                        <p:cTn id="135" dur="700"/>
                                        <p:tgtEl>
                                          <p:spTgt spid="91"/>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74"/>
                                        </p:tgtEl>
                                        <p:attrNameLst>
                                          <p:attrName>style.visibility</p:attrName>
                                        </p:attrNameLst>
                                      </p:cBhvr>
                                      <p:to>
                                        <p:strVal val="visible"/>
                                      </p:to>
                                    </p:set>
                                    <p:animEffect transition="in" filter="wipe(up)">
                                      <p:cBhvr>
                                        <p:cTn id="138" dur="700"/>
                                        <p:tgtEl>
                                          <p:spTgt spid="74"/>
                                        </p:tgtEl>
                                      </p:cBhvr>
                                    </p:animEffect>
                                  </p:childTnLst>
                                </p:cTn>
                              </p:par>
                              <p:par>
                                <p:cTn id="139" presetID="8" presetClass="emph" presetSubtype="0" fill="hold" nodeType="withEffect">
                                  <p:stCondLst>
                                    <p:cond delay="0"/>
                                  </p:stCondLst>
                                  <p:childTnLst>
                                    <p:animRot by="-5400000">
                                      <p:cBhvr>
                                        <p:cTn id="140" dur="700" fill="hold"/>
                                        <p:tgtEl>
                                          <p:spTgt spid="3"/>
                                        </p:tgtEl>
                                        <p:attrNameLst>
                                          <p:attrName>r</p:attrName>
                                        </p:attrNameLst>
                                      </p:cBhvr>
                                    </p:animRo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left)">
                                      <p:cBhvr>
                                        <p:cTn id="145" dur="500"/>
                                        <p:tgtEl>
                                          <p:spTgt spid="4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par>
                                <p:cTn id="149" presetID="10" presetClass="entr" presetSubtype="0" fill="hold" nodeType="withEffect">
                                  <p:stCondLst>
                                    <p:cond delay="0"/>
                                  </p:stCondLst>
                                  <p:childTnLst>
                                    <p:set>
                                      <p:cBhvr>
                                        <p:cTn id="150" dur="1" fill="hold">
                                          <p:stCondLst>
                                            <p:cond delay="0"/>
                                          </p:stCondLst>
                                        </p:cTn>
                                        <p:tgtEl>
                                          <p:spTgt spid="89"/>
                                        </p:tgtEl>
                                        <p:attrNameLst>
                                          <p:attrName>style.visibility</p:attrName>
                                        </p:attrNameLst>
                                      </p:cBhvr>
                                      <p:to>
                                        <p:strVal val="visible"/>
                                      </p:to>
                                    </p:set>
                                    <p:animEffect transition="in" filter="fade">
                                      <p:cBhvr>
                                        <p:cTn id="151" dur="500"/>
                                        <p:tgtEl>
                                          <p:spTgt spid="89"/>
                                        </p:tgtEl>
                                      </p:cBhvr>
                                    </p:animEffect>
                                  </p:childTnLst>
                                </p:cTn>
                              </p:par>
                              <p:par>
                                <p:cTn id="152" presetID="1" presetClass="entr" presetSubtype="0" fill="hold" nodeType="withEffect">
                                  <p:stCondLst>
                                    <p:cond delay="0"/>
                                  </p:stCondLst>
                                  <p:childTnLst>
                                    <p:set>
                                      <p:cBhvr>
                                        <p:cTn id="153" dur="1" fill="hold">
                                          <p:stCondLst>
                                            <p:cond delay="0"/>
                                          </p:stCondLst>
                                        </p:cTn>
                                        <p:tgtEl>
                                          <p:spTgt spid="101"/>
                                        </p:tgtEl>
                                        <p:attrNameLst>
                                          <p:attrName>style.visibility</p:attrName>
                                        </p:attrNameLst>
                                      </p:cBhvr>
                                      <p:to>
                                        <p:strVal val="visible"/>
                                      </p:to>
                                    </p:set>
                                  </p:childTnLst>
                                </p:cTn>
                              </p:par>
                              <p:par>
                                <p:cTn id="154" presetID="10" presetClass="entr" presetSubtype="0" fill="hold" grpId="0" nodeType="withEffect">
                                  <p:stCondLst>
                                    <p:cond delay="0"/>
                                  </p:stCondLst>
                                  <p:childTnLst>
                                    <p:set>
                                      <p:cBhvr>
                                        <p:cTn id="155" dur="1" fill="hold">
                                          <p:stCondLst>
                                            <p:cond delay="0"/>
                                          </p:stCondLst>
                                        </p:cTn>
                                        <p:tgtEl>
                                          <p:spTgt spid="100"/>
                                        </p:tgtEl>
                                        <p:attrNameLst>
                                          <p:attrName>style.visibility</p:attrName>
                                        </p:attrNameLst>
                                      </p:cBhvr>
                                      <p:to>
                                        <p:strVal val="visible"/>
                                      </p:to>
                                    </p:set>
                                    <p:animEffect transition="in" filter="fade">
                                      <p:cBhvr>
                                        <p:cTn id="156" dur="500"/>
                                        <p:tgtEl>
                                          <p:spTgt spid="100"/>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43"/>
                                        </p:tgtEl>
                                        <p:attrNameLst>
                                          <p:attrName>style.visibility</p:attrName>
                                        </p:attrNameLst>
                                      </p:cBhvr>
                                      <p:to>
                                        <p:strVal val="visible"/>
                                      </p:to>
                                    </p:set>
                                    <p:animEffect transition="in" filter="wipe(left)">
                                      <p:cBhvr>
                                        <p:cTn id="159" dur="500"/>
                                        <p:tgtEl>
                                          <p:spTgt spid="4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fade">
                                      <p:cBhvr>
                                        <p:cTn id="162" dur="500"/>
                                        <p:tgtEl>
                                          <p:spTgt spid="33"/>
                                        </p:tgtEl>
                                      </p:cBhvr>
                                    </p:animEffect>
                                  </p:childTnLst>
                                </p:cTn>
                              </p:par>
                              <p:par>
                                <p:cTn id="163" presetID="22" presetClass="entr" presetSubtype="8" fill="hold" nodeType="withEffect">
                                  <p:stCondLst>
                                    <p:cond delay="0"/>
                                  </p:stCondLst>
                                  <p:childTnLst>
                                    <p:set>
                                      <p:cBhvr>
                                        <p:cTn id="164" dur="1" fill="hold">
                                          <p:stCondLst>
                                            <p:cond delay="0"/>
                                          </p:stCondLst>
                                        </p:cTn>
                                        <p:tgtEl>
                                          <p:spTgt spid="84"/>
                                        </p:tgtEl>
                                        <p:attrNameLst>
                                          <p:attrName>style.visibility</p:attrName>
                                        </p:attrNameLst>
                                      </p:cBhvr>
                                      <p:to>
                                        <p:strVal val="visible"/>
                                      </p:to>
                                    </p:set>
                                    <p:animEffect transition="in" filter="wipe(left)">
                                      <p:cBhvr>
                                        <p:cTn id="165" dur="700"/>
                                        <p:tgtEl>
                                          <p:spTgt spid="84"/>
                                        </p:tgtEl>
                                      </p:cBhvr>
                                    </p:animEffect>
                                  </p:childTnLst>
                                </p:cTn>
                              </p:par>
                              <p:par>
                                <p:cTn id="166" presetID="22" presetClass="entr" presetSubtype="8" fill="hold" nodeType="withEffect">
                                  <p:stCondLst>
                                    <p:cond delay="0"/>
                                  </p:stCondLst>
                                  <p:childTnLst>
                                    <p:set>
                                      <p:cBhvr>
                                        <p:cTn id="167" dur="1" fill="hold">
                                          <p:stCondLst>
                                            <p:cond delay="0"/>
                                          </p:stCondLst>
                                        </p:cTn>
                                        <p:tgtEl>
                                          <p:spTgt spid="95"/>
                                        </p:tgtEl>
                                        <p:attrNameLst>
                                          <p:attrName>style.visibility</p:attrName>
                                        </p:attrNameLst>
                                      </p:cBhvr>
                                      <p:to>
                                        <p:strVal val="visible"/>
                                      </p:to>
                                    </p:set>
                                    <p:animEffect transition="in" filter="wipe(left)">
                                      <p:cBhvr>
                                        <p:cTn id="168" dur="700"/>
                                        <p:tgtEl>
                                          <p:spTgt spid="95"/>
                                        </p:tgtEl>
                                      </p:cBhvr>
                                    </p:animEffect>
                                  </p:childTnLst>
                                </p:cTn>
                              </p:par>
                              <p:par>
                                <p:cTn id="169" presetID="42" presetClass="path" presetSubtype="0" accel="50000" decel="50000" fill="hold" nodeType="withEffect">
                                  <p:stCondLst>
                                    <p:cond delay="0"/>
                                  </p:stCondLst>
                                  <p:childTnLst>
                                    <p:animMotion origin="layout" path="M 0.06407 0.4081 L 0.32696 0.4081 " pathEditMode="relative" rAng="0" ptsTypes="AA">
                                      <p:cBhvr>
                                        <p:cTn id="170" dur="700" fill="hold"/>
                                        <p:tgtEl>
                                          <p:spTgt spid="3"/>
                                        </p:tgtEl>
                                        <p:attrNameLst>
                                          <p:attrName>ppt_x</p:attrName>
                                          <p:attrName>ppt_y</p:attrName>
                                        </p:attrNameLst>
                                      </p:cBhvr>
                                      <p:rCtr x="13138" y="0"/>
                                    </p:animMotion>
                                  </p:childTnLst>
                                </p:cTn>
                              </p:par>
                              <p:par>
                                <p:cTn id="171" presetID="22" presetClass="entr" presetSubtype="8" fill="hold" nodeType="withEffect">
                                  <p:stCondLst>
                                    <p:cond delay="0"/>
                                  </p:stCondLst>
                                  <p:childTnLst>
                                    <p:set>
                                      <p:cBhvr>
                                        <p:cTn id="172" dur="1" fill="hold">
                                          <p:stCondLst>
                                            <p:cond delay="0"/>
                                          </p:stCondLst>
                                        </p:cTn>
                                        <p:tgtEl>
                                          <p:spTgt spid="75"/>
                                        </p:tgtEl>
                                        <p:attrNameLst>
                                          <p:attrName>style.visibility</p:attrName>
                                        </p:attrNameLst>
                                      </p:cBhvr>
                                      <p:to>
                                        <p:strVal val="visible"/>
                                      </p:to>
                                    </p:set>
                                    <p:animEffect transition="in" filter="wipe(left)">
                                      <p:cBhvr>
                                        <p:cTn id="173" dur="700"/>
                                        <p:tgtEl>
                                          <p:spTgt spid="75"/>
                                        </p:tgtEl>
                                      </p:cBhvr>
                                    </p:animEffect>
                                  </p:childTnLst>
                                </p:cTn>
                              </p:par>
                            </p:childTnLst>
                          </p:cTn>
                        </p:par>
                        <p:par>
                          <p:cTn id="174" fill="hold">
                            <p:stCondLst>
                              <p:cond delay="700"/>
                            </p:stCondLst>
                            <p:childTnLst>
                              <p:par>
                                <p:cTn id="175" presetID="1" presetClass="entr" presetSubtype="0" fill="hold" grpId="0" nodeType="afterEffect">
                                  <p:stCondLst>
                                    <p:cond delay="0"/>
                                  </p:stCondLst>
                                  <p:childTnLst>
                                    <p:set>
                                      <p:cBhvr>
                                        <p:cTn id="176" dur="1" fill="hold">
                                          <p:stCondLst>
                                            <p:cond delay="0"/>
                                          </p:stCondLst>
                                        </p:cTn>
                                        <p:tgtEl>
                                          <p:spTgt spid="11"/>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9"/>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11"/>
                                        </p:tgtEl>
                                        <p:attrNameLst>
                                          <p:attrName>style.visibility</p:attrName>
                                        </p:attrNameLst>
                                      </p:cBhvr>
                                      <p:to>
                                        <p:strVal val="hidden"/>
                                      </p:to>
                                    </p:set>
                                  </p:childTnLst>
                                </p:cTn>
                              </p:par>
                              <p:par>
                                <p:cTn id="185" presetID="10" presetClass="entr" presetSubtype="0" fill="hold" grpId="0" nodeType="withEffect">
                                  <p:stCondLst>
                                    <p:cond delay="0"/>
                                  </p:stCondLst>
                                  <p:childTnLst>
                                    <p:set>
                                      <p:cBhvr>
                                        <p:cTn id="186" dur="1" fill="hold">
                                          <p:stCondLst>
                                            <p:cond delay="0"/>
                                          </p:stCondLst>
                                        </p:cTn>
                                        <p:tgtEl>
                                          <p:spTgt spid="34"/>
                                        </p:tgtEl>
                                        <p:attrNameLst>
                                          <p:attrName>style.visibility</p:attrName>
                                        </p:attrNameLst>
                                      </p:cBhvr>
                                      <p:to>
                                        <p:strVal val="visible"/>
                                      </p:to>
                                    </p:set>
                                    <p:animEffect transition="in" filter="fade">
                                      <p:cBhvr>
                                        <p:cTn id="187" dur="500"/>
                                        <p:tgtEl>
                                          <p:spTgt spid="34"/>
                                        </p:tgtEl>
                                      </p:cBhvr>
                                    </p:animEffect>
                                  </p:childTnLst>
                                </p:cTn>
                              </p:par>
                              <p:par>
                                <p:cTn id="188" presetID="1" presetClass="entr" presetSubtype="0" fill="hold" nodeType="withEffect">
                                  <p:stCondLst>
                                    <p:cond delay="0"/>
                                  </p:stCondLst>
                                  <p:childTnLst>
                                    <p:set>
                                      <p:cBhvr>
                                        <p:cTn id="189" dur="1" fill="hold">
                                          <p:stCondLst>
                                            <p:cond delay="0"/>
                                          </p:stCondLst>
                                        </p:cTn>
                                        <p:tgtEl>
                                          <p:spTgt spid="103"/>
                                        </p:tgtEl>
                                        <p:attrNameLst>
                                          <p:attrName>style.visibility</p:attrName>
                                        </p:attrNameLst>
                                      </p:cBhvr>
                                      <p:to>
                                        <p:strVal val="visible"/>
                                      </p:to>
                                    </p:set>
                                  </p:childTnLst>
                                </p:cTn>
                              </p:par>
                              <p:par>
                                <p:cTn id="190" presetID="10" presetClass="entr" presetSubtype="0" fill="hold" grpId="0" nodeType="withEffect">
                                  <p:stCondLst>
                                    <p:cond delay="0"/>
                                  </p:stCondLst>
                                  <p:childTnLst>
                                    <p:set>
                                      <p:cBhvr>
                                        <p:cTn id="191" dur="1" fill="hold">
                                          <p:stCondLst>
                                            <p:cond delay="0"/>
                                          </p:stCondLst>
                                        </p:cTn>
                                        <p:tgtEl>
                                          <p:spTgt spid="102"/>
                                        </p:tgtEl>
                                        <p:attrNameLst>
                                          <p:attrName>style.visibility</p:attrName>
                                        </p:attrNameLst>
                                      </p:cBhvr>
                                      <p:to>
                                        <p:strVal val="visible"/>
                                      </p:to>
                                    </p:set>
                                    <p:animEffect transition="in" filter="fade">
                                      <p:cBhvr>
                                        <p:cTn id="192" dur="500"/>
                                        <p:tgtEl>
                                          <p:spTgt spid="10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07"/>
                                        </p:tgtEl>
                                        <p:attrNameLst>
                                          <p:attrName>style.visibility</p:attrName>
                                        </p:attrNameLst>
                                      </p:cBhvr>
                                      <p:to>
                                        <p:strVal val="visible"/>
                                      </p:to>
                                    </p:set>
                                    <p:animEffect transition="in" filter="fade">
                                      <p:cBhvr>
                                        <p:cTn id="195" dur="500"/>
                                        <p:tgtEl>
                                          <p:spTgt spid="107"/>
                                        </p:tgtEl>
                                      </p:cBhvr>
                                    </p:animEffect>
                                  </p:childTnLst>
                                </p:cTn>
                              </p:par>
                              <p:par>
                                <p:cTn id="196" presetID="10" presetClass="entr" presetSubtype="0" fill="hold" nodeType="withEffect">
                                  <p:stCondLst>
                                    <p:cond delay="0"/>
                                  </p:stCondLst>
                                  <p:childTnLst>
                                    <p:set>
                                      <p:cBhvr>
                                        <p:cTn id="197" dur="1" fill="hold">
                                          <p:stCondLst>
                                            <p:cond delay="0"/>
                                          </p:stCondLst>
                                        </p:cTn>
                                        <p:tgtEl>
                                          <p:spTgt spid="106"/>
                                        </p:tgtEl>
                                        <p:attrNameLst>
                                          <p:attrName>style.visibility</p:attrName>
                                        </p:attrNameLst>
                                      </p:cBhvr>
                                      <p:to>
                                        <p:strVal val="visible"/>
                                      </p:to>
                                    </p:set>
                                    <p:animEffect transition="in" filter="fade">
                                      <p:cBhvr>
                                        <p:cTn id="198" dur="500"/>
                                        <p:tgtEl>
                                          <p:spTgt spid="106"/>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48"/>
                                        </p:tgtEl>
                                        <p:attrNameLst>
                                          <p:attrName>style.visibility</p:attrName>
                                        </p:attrNameLst>
                                      </p:cBhvr>
                                      <p:to>
                                        <p:strVal val="visible"/>
                                      </p:to>
                                    </p:set>
                                    <p:animEffect transition="in" filter="wipe(left)">
                                      <p:cBhvr>
                                        <p:cTn id="201" dur="500"/>
                                        <p:tgtEl>
                                          <p:spTgt spid="48"/>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39"/>
                                        </p:tgtEl>
                                        <p:attrNameLst>
                                          <p:attrName>style.visibility</p:attrName>
                                        </p:attrNameLst>
                                      </p:cBhvr>
                                      <p:to>
                                        <p:strVal val="visible"/>
                                      </p:to>
                                    </p:set>
                                    <p:animEffect transition="in" filter="wipe(left)">
                                      <p:cBhvr>
                                        <p:cTn id="204" dur="500"/>
                                        <p:tgtEl>
                                          <p:spTgt spid="39"/>
                                        </p:tgtEl>
                                      </p:cBhvr>
                                    </p:animEffect>
                                  </p:childTnLst>
                                </p:cTn>
                              </p:par>
                              <p:par>
                                <p:cTn id="205" presetID="42" presetClass="path" presetSubtype="0" accel="50000" decel="50000" fill="hold" nodeType="withEffect">
                                  <p:stCondLst>
                                    <p:cond delay="0"/>
                                  </p:stCondLst>
                                  <p:childTnLst>
                                    <p:animMotion origin="layout" path="M 0.32696 0.4081 L 0.0698 0.40741 " pathEditMode="relative" rAng="0" ptsTypes="AA">
                                      <p:cBhvr>
                                        <p:cTn id="206" dur="900" fill="hold"/>
                                        <p:tgtEl>
                                          <p:spTgt spid="3"/>
                                        </p:tgtEl>
                                        <p:attrNameLst>
                                          <p:attrName>ppt_x</p:attrName>
                                          <p:attrName>ppt_y</p:attrName>
                                        </p:attrNameLst>
                                      </p:cBhvr>
                                      <p:rCtr x="-12865" y="-46"/>
                                    </p:animMotion>
                                  </p:childTnLst>
                                </p:cTn>
                              </p:par>
                              <p:par>
                                <p:cTn id="207" presetID="22" presetClass="exit" presetSubtype="4" fill="hold" nodeType="withEffect">
                                  <p:stCondLst>
                                    <p:cond delay="0"/>
                                  </p:stCondLst>
                                  <p:childTnLst>
                                    <p:animEffect transition="out" filter="wipe(down)">
                                      <p:cBhvr>
                                        <p:cTn id="208" dur="900"/>
                                        <p:tgtEl>
                                          <p:spTgt spid="95"/>
                                        </p:tgtEl>
                                      </p:cBhvr>
                                    </p:animEffect>
                                    <p:set>
                                      <p:cBhvr>
                                        <p:cTn id="209" dur="1" fill="hold">
                                          <p:stCondLst>
                                            <p:cond delay="899"/>
                                          </p:stCondLst>
                                        </p:cTn>
                                        <p:tgtEl>
                                          <p:spTgt spid="95"/>
                                        </p:tgtEl>
                                        <p:attrNameLst>
                                          <p:attrName>style.visibility</p:attrName>
                                        </p:attrNameLst>
                                      </p:cBhvr>
                                      <p:to>
                                        <p:strVal val="hidden"/>
                                      </p:to>
                                    </p:set>
                                  </p:childTnLst>
                                </p:cTn>
                              </p:par>
                              <p:par>
                                <p:cTn id="210" presetID="22" presetClass="exit" presetSubtype="2" fill="hold" nodeType="withEffect">
                                  <p:stCondLst>
                                    <p:cond delay="0"/>
                                  </p:stCondLst>
                                  <p:childTnLst>
                                    <p:animEffect transition="out" filter="wipe(right)">
                                      <p:cBhvr>
                                        <p:cTn id="211" dur="900"/>
                                        <p:tgtEl>
                                          <p:spTgt spid="84"/>
                                        </p:tgtEl>
                                      </p:cBhvr>
                                    </p:animEffect>
                                    <p:set>
                                      <p:cBhvr>
                                        <p:cTn id="212" dur="1" fill="hold">
                                          <p:stCondLst>
                                            <p:cond delay="899"/>
                                          </p:stCondLst>
                                        </p:cTn>
                                        <p:tgtEl>
                                          <p:spTgt spid="84"/>
                                        </p:tgtEl>
                                        <p:attrNameLst>
                                          <p:attrName>style.visibility</p:attrName>
                                        </p:attrNameLst>
                                      </p:cBhvr>
                                      <p:to>
                                        <p:strVal val="hidden"/>
                                      </p:to>
                                    </p:set>
                                  </p:childTnLst>
                                </p:cTn>
                              </p:par>
                              <p:par>
                                <p:cTn id="213" presetID="22" presetClass="exit" presetSubtype="2" fill="hold" nodeType="withEffect">
                                  <p:stCondLst>
                                    <p:cond delay="0"/>
                                  </p:stCondLst>
                                  <p:childTnLst>
                                    <p:animEffect transition="out" filter="wipe(right)">
                                      <p:cBhvr>
                                        <p:cTn id="214" dur="900"/>
                                        <p:tgtEl>
                                          <p:spTgt spid="75"/>
                                        </p:tgtEl>
                                      </p:cBhvr>
                                    </p:animEffect>
                                    <p:set>
                                      <p:cBhvr>
                                        <p:cTn id="215" dur="1" fill="hold">
                                          <p:stCondLst>
                                            <p:cond delay="899"/>
                                          </p:stCondLst>
                                        </p:cTn>
                                        <p:tgtEl>
                                          <p:spTgt spid="75"/>
                                        </p:tgtEl>
                                        <p:attrNameLst>
                                          <p:attrName>style.visibility</p:attrName>
                                        </p:attrNameLst>
                                      </p:cBhvr>
                                      <p:to>
                                        <p:strVal val="hidden"/>
                                      </p:to>
                                    </p:set>
                                  </p:childTnLst>
                                </p:cTn>
                              </p:par>
                            </p:childTnLst>
                          </p:cTn>
                        </p:par>
                        <p:par>
                          <p:cTn id="216" fill="hold">
                            <p:stCondLst>
                              <p:cond delay="900"/>
                            </p:stCondLst>
                            <p:childTnLst>
                              <p:par>
                                <p:cTn id="217" presetID="22" presetClass="exit" presetSubtype="4" fill="hold" grpId="1" nodeType="afterEffect">
                                  <p:stCondLst>
                                    <p:cond delay="0"/>
                                  </p:stCondLst>
                                  <p:childTnLst>
                                    <p:animEffect transition="out" filter="wipe(down)">
                                      <p:cBhvr>
                                        <p:cTn id="218" dur="700"/>
                                        <p:tgtEl>
                                          <p:spTgt spid="74"/>
                                        </p:tgtEl>
                                      </p:cBhvr>
                                    </p:animEffect>
                                    <p:set>
                                      <p:cBhvr>
                                        <p:cTn id="219" dur="1" fill="hold">
                                          <p:stCondLst>
                                            <p:cond delay="699"/>
                                          </p:stCondLst>
                                        </p:cTn>
                                        <p:tgtEl>
                                          <p:spTgt spid="74"/>
                                        </p:tgtEl>
                                        <p:attrNameLst>
                                          <p:attrName>style.visibility</p:attrName>
                                        </p:attrNameLst>
                                      </p:cBhvr>
                                      <p:to>
                                        <p:strVal val="hidden"/>
                                      </p:to>
                                    </p:set>
                                  </p:childTnLst>
                                </p:cTn>
                              </p:par>
                              <p:par>
                                <p:cTn id="220" presetID="36" presetClass="path" presetSubtype="0" accel="50000" decel="50000" fill="hold" nodeType="withEffect">
                                  <p:stCondLst>
                                    <p:cond delay="0"/>
                                  </p:stCondLst>
                                  <p:childTnLst>
                                    <p:animMotion origin="layout" path="M 0.01524 0.32917 L 0.01524 0.36875 C 0.01524 0.38634 0.03034 0.40856 0.04271 0.40856 L 0.07032 0.40856 " pathEditMode="relative" rAng="0" ptsTypes="FfFF">
                                      <p:cBhvr>
                                        <p:cTn id="221" dur="700" spd="-100000" fill="hold"/>
                                        <p:tgtEl>
                                          <p:spTgt spid="3"/>
                                        </p:tgtEl>
                                        <p:attrNameLst>
                                          <p:attrName>ppt_x</p:attrName>
                                          <p:attrName>ppt_y</p:attrName>
                                        </p:attrNameLst>
                                      </p:cBhvr>
                                      <p:rCtr x="2747" y="3958"/>
                                    </p:animMotion>
                                  </p:childTnLst>
                                </p:cTn>
                              </p:par>
                              <p:par>
                                <p:cTn id="222" presetID="22" presetClass="exit" presetSubtype="4" fill="hold" nodeType="withEffect">
                                  <p:stCondLst>
                                    <p:cond delay="0"/>
                                  </p:stCondLst>
                                  <p:childTnLst>
                                    <p:animEffect transition="out" filter="wipe(down)">
                                      <p:cBhvr>
                                        <p:cTn id="223" dur="700"/>
                                        <p:tgtEl>
                                          <p:spTgt spid="81"/>
                                        </p:tgtEl>
                                      </p:cBhvr>
                                    </p:animEffect>
                                    <p:set>
                                      <p:cBhvr>
                                        <p:cTn id="224" dur="1" fill="hold">
                                          <p:stCondLst>
                                            <p:cond delay="699"/>
                                          </p:stCondLst>
                                        </p:cTn>
                                        <p:tgtEl>
                                          <p:spTgt spid="81"/>
                                        </p:tgtEl>
                                        <p:attrNameLst>
                                          <p:attrName>style.visibility</p:attrName>
                                        </p:attrNameLst>
                                      </p:cBhvr>
                                      <p:to>
                                        <p:strVal val="hidden"/>
                                      </p:to>
                                    </p:set>
                                  </p:childTnLst>
                                </p:cTn>
                              </p:par>
                              <p:par>
                                <p:cTn id="225" presetID="22" presetClass="exit" presetSubtype="4" fill="hold" nodeType="withEffect">
                                  <p:stCondLst>
                                    <p:cond delay="0"/>
                                  </p:stCondLst>
                                  <p:childTnLst>
                                    <p:animEffect transition="out" filter="wipe(down)">
                                      <p:cBhvr>
                                        <p:cTn id="226" dur="700"/>
                                        <p:tgtEl>
                                          <p:spTgt spid="91"/>
                                        </p:tgtEl>
                                      </p:cBhvr>
                                    </p:animEffect>
                                    <p:set>
                                      <p:cBhvr>
                                        <p:cTn id="227" dur="1" fill="hold">
                                          <p:stCondLst>
                                            <p:cond delay="699"/>
                                          </p:stCondLst>
                                        </p:cTn>
                                        <p:tgtEl>
                                          <p:spTgt spid="91"/>
                                        </p:tgtEl>
                                        <p:attrNameLst>
                                          <p:attrName>style.visibility</p:attrName>
                                        </p:attrNameLst>
                                      </p:cBhvr>
                                      <p:to>
                                        <p:strVal val="hidden"/>
                                      </p:to>
                                    </p:set>
                                  </p:childTnLst>
                                </p:cTn>
                              </p:par>
                              <p:par>
                                <p:cTn id="228" presetID="8" presetClass="emph" presetSubtype="0" fill="hold" nodeType="withEffect">
                                  <p:stCondLst>
                                    <p:cond delay="0"/>
                                  </p:stCondLst>
                                  <p:childTnLst>
                                    <p:animRot by="5400000">
                                      <p:cBhvr>
                                        <p:cTn id="229" dur="700" fill="hold"/>
                                        <p:tgtEl>
                                          <p:spTgt spid="3"/>
                                        </p:tgtEl>
                                        <p:attrNameLst>
                                          <p:attrName>r</p:attrName>
                                        </p:attrNameLst>
                                      </p:cBhvr>
                                    </p:animRot>
                                  </p:childTnLst>
                                </p:cTn>
                              </p:par>
                            </p:childTnLst>
                          </p:cTn>
                        </p:par>
                        <p:par>
                          <p:cTn id="230" fill="hold">
                            <p:stCondLst>
                              <p:cond delay="1600"/>
                            </p:stCondLst>
                            <p:childTnLst>
                              <p:par>
                                <p:cTn id="231" presetID="50" presetClass="path" presetSubtype="0" accel="50000" decel="50000" fill="hold" nodeType="afterEffect">
                                  <p:stCondLst>
                                    <p:cond delay="0"/>
                                  </p:stCondLst>
                                  <p:childTnLst>
                                    <p:animMotion origin="layout" path="M -0.00013 -0.00023 L 0.00743 -0.00023 C 0.01081 -0.00023 0.01511 0.09051 0.01511 0.16435 L 0.01511 0.32893 " pathEditMode="relative" rAng="0" ptsTypes="FfFF">
                                      <p:cBhvr>
                                        <p:cTn id="232" dur="900" spd="-100000" fill="hold"/>
                                        <p:tgtEl>
                                          <p:spTgt spid="3"/>
                                        </p:tgtEl>
                                        <p:attrNameLst>
                                          <p:attrName>ppt_x</p:attrName>
                                          <p:attrName>ppt_y</p:attrName>
                                        </p:attrNameLst>
                                      </p:cBhvr>
                                      <p:rCtr x="755" y="16458"/>
                                    </p:animMotion>
                                  </p:childTnLst>
                                </p:cTn>
                              </p:par>
                              <p:par>
                                <p:cTn id="233" presetID="22" presetClass="exit" presetSubtype="4" fill="hold" nodeType="withEffect">
                                  <p:stCondLst>
                                    <p:cond delay="0"/>
                                  </p:stCondLst>
                                  <p:childTnLst>
                                    <p:animEffect transition="out" filter="wipe(down)">
                                      <p:cBhvr>
                                        <p:cTn id="234" dur="900"/>
                                        <p:tgtEl>
                                          <p:spTgt spid="73"/>
                                        </p:tgtEl>
                                      </p:cBhvr>
                                    </p:animEffect>
                                    <p:set>
                                      <p:cBhvr>
                                        <p:cTn id="235" dur="1" fill="hold">
                                          <p:stCondLst>
                                            <p:cond delay="899"/>
                                          </p:stCondLst>
                                        </p:cTn>
                                        <p:tgtEl>
                                          <p:spTgt spid="73"/>
                                        </p:tgtEl>
                                        <p:attrNameLst>
                                          <p:attrName>style.visibility</p:attrName>
                                        </p:attrNameLst>
                                      </p:cBhvr>
                                      <p:to>
                                        <p:strVal val="hidden"/>
                                      </p:to>
                                    </p:set>
                                  </p:childTnLst>
                                </p:cTn>
                              </p:par>
                              <p:par>
                                <p:cTn id="236" presetID="22" presetClass="exit" presetSubtype="4" fill="hold" nodeType="withEffect">
                                  <p:stCondLst>
                                    <p:cond delay="0"/>
                                  </p:stCondLst>
                                  <p:childTnLst>
                                    <p:animEffect transition="out" filter="wipe(down)">
                                      <p:cBhvr>
                                        <p:cTn id="237" dur="900"/>
                                        <p:tgtEl>
                                          <p:spTgt spid="88"/>
                                        </p:tgtEl>
                                      </p:cBhvr>
                                    </p:animEffect>
                                    <p:set>
                                      <p:cBhvr>
                                        <p:cTn id="238" dur="1" fill="hold">
                                          <p:stCondLst>
                                            <p:cond delay="899"/>
                                          </p:stCondLst>
                                        </p:cTn>
                                        <p:tgtEl>
                                          <p:spTgt spid="88"/>
                                        </p:tgtEl>
                                        <p:attrNameLst>
                                          <p:attrName>style.visibility</p:attrName>
                                        </p:attrNameLst>
                                      </p:cBhvr>
                                      <p:to>
                                        <p:strVal val="hidden"/>
                                      </p:to>
                                    </p:set>
                                  </p:childTnLst>
                                </p:cTn>
                              </p:par>
                              <p:par>
                                <p:cTn id="239" presetID="8" presetClass="emph" presetSubtype="0" fill="hold" nodeType="withEffect">
                                  <p:stCondLst>
                                    <p:cond delay="300"/>
                                  </p:stCondLst>
                                  <p:childTnLst>
                                    <p:animRot by="-2940000">
                                      <p:cBhvr>
                                        <p:cTn id="240" dur="600" fill="hold"/>
                                        <p:tgtEl>
                                          <p:spTgt spid="3"/>
                                        </p:tgtEl>
                                        <p:attrNameLst>
                                          <p:attrName>r</p:attrName>
                                        </p:attrNameLst>
                                      </p:cBhvr>
                                    </p:animRot>
                                  </p:childTnLst>
                                </p:cTn>
                              </p:par>
                              <p:par>
                                <p:cTn id="241" presetID="22" presetClass="exit" presetSubtype="4" fill="hold" nodeType="withEffect">
                                  <p:stCondLst>
                                    <p:cond delay="0"/>
                                  </p:stCondLst>
                                  <p:childTnLst>
                                    <p:animEffect transition="out" filter="wipe(down)">
                                      <p:cBhvr>
                                        <p:cTn id="242" dur="900"/>
                                        <p:tgtEl>
                                          <p:spTgt spid="80"/>
                                        </p:tgtEl>
                                      </p:cBhvr>
                                    </p:animEffect>
                                    <p:set>
                                      <p:cBhvr>
                                        <p:cTn id="243" dur="1" fill="hold">
                                          <p:stCondLst>
                                            <p:cond delay="899"/>
                                          </p:stCondLst>
                                        </p:cTn>
                                        <p:tgtEl>
                                          <p:spTgt spid="80"/>
                                        </p:tgtEl>
                                        <p:attrNameLst>
                                          <p:attrName>style.visibility</p:attrName>
                                        </p:attrNameLst>
                                      </p:cBhvr>
                                      <p:to>
                                        <p:strVal val="hidden"/>
                                      </p:to>
                                    </p:set>
                                  </p:childTnLst>
                                </p:cTn>
                              </p:par>
                            </p:childTnLst>
                          </p:cTn>
                        </p:par>
                        <p:par>
                          <p:cTn id="244" fill="hold">
                            <p:stCondLst>
                              <p:cond delay="2500"/>
                            </p:stCondLst>
                            <p:childTnLst>
                              <p:par>
                                <p:cTn id="245" presetID="10" presetClass="entr" presetSubtype="0" fill="hold" nodeType="afterEffect">
                                  <p:stCondLst>
                                    <p:cond delay="0"/>
                                  </p:stCondLst>
                                  <p:childTnLst>
                                    <p:set>
                                      <p:cBhvr>
                                        <p:cTn id="246" dur="1" fill="hold">
                                          <p:stCondLst>
                                            <p:cond delay="0"/>
                                          </p:stCondLst>
                                        </p:cTn>
                                        <p:tgtEl>
                                          <p:spTgt spid="78"/>
                                        </p:tgtEl>
                                        <p:attrNameLst>
                                          <p:attrName>style.visibility</p:attrName>
                                        </p:attrNameLst>
                                      </p:cBhvr>
                                      <p:to>
                                        <p:strVal val="visible"/>
                                      </p:to>
                                    </p:set>
                                    <p:animEffect transition="in" filter="fade">
                                      <p:cBhvr>
                                        <p:cTn id="247" dur="500"/>
                                        <p:tgtEl>
                                          <p:spTgt spid="78"/>
                                        </p:tgtEl>
                                      </p:cBhvr>
                                    </p:animEffect>
                                  </p:childTnLst>
                                </p:cTn>
                              </p:par>
                              <p:par>
                                <p:cTn id="248" presetID="10" presetClass="exit" presetSubtype="0" fill="hold" nodeType="withEffect">
                                  <p:stCondLst>
                                    <p:cond delay="0"/>
                                  </p:stCondLst>
                                  <p:childTnLst>
                                    <p:animEffect transition="out" filter="fade">
                                      <p:cBhvr>
                                        <p:cTn id="249" dur="500"/>
                                        <p:tgtEl>
                                          <p:spTgt spid="3"/>
                                        </p:tgtEl>
                                      </p:cBhvr>
                                    </p:animEffect>
                                    <p:set>
                                      <p:cBhvr>
                                        <p:cTn id="250" dur="1" fill="hold">
                                          <p:stCondLst>
                                            <p:cond delay="499"/>
                                          </p:stCondLst>
                                        </p:cTn>
                                        <p:tgtEl>
                                          <p:spTgt spid="3"/>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35"/>
                                        </p:tgtEl>
                                        <p:attrNameLst>
                                          <p:attrName>style.visibility</p:attrName>
                                        </p:attrNameLst>
                                      </p:cBhvr>
                                      <p:to>
                                        <p:strVal val="visible"/>
                                      </p:to>
                                    </p:set>
                                  </p:childTnLst>
                                </p:cTn>
                              </p:par>
                              <p:par>
                                <p:cTn id="253" presetID="1" presetClass="exit" presetSubtype="0" fill="hold" nodeType="withEffect">
                                  <p:stCondLst>
                                    <p:cond delay="0"/>
                                  </p:stCondLst>
                                  <p:childTnLst>
                                    <p:set>
                                      <p:cBhvr>
                                        <p:cTn id="254" dur="1" fill="hold">
                                          <p:stCondLst>
                                            <p:cond delay="0"/>
                                          </p:stCondLst>
                                        </p:cTn>
                                        <p:tgtEl>
                                          <p:spTgt spid="35"/>
                                        </p:tgtEl>
                                        <p:attrNameLst>
                                          <p:attrName>style.visibility</p:attrName>
                                        </p:attrNameLst>
                                      </p:cBhvr>
                                      <p:to>
                                        <p:strVal val="hidden"/>
                                      </p:to>
                                    </p:se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36"/>
                                        </p:tgtEl>
                                        <p:attrNameLst>
                                          <p:attrName>style.visibility</p:attrName>
                                        </p:attrNameLst>
                                      </p:cBhvr>
                                      <p:to>
                                        <p:strVal val="visible"/>
                                      </p:to>
                                    </p:set>
                                    <p:animEffect transition="in" filter="fade">
                                      <p:cBhvr>
                                        <p:cTn id="259" dur="500"/>
                                        <p:tgtEl>
                                          <p:spTgt spid="36"/>
                                        </p:tgtEl>
                                      </p:cBhvr>
                                    </p:animEffect>
                                  </p:childTnLst>
                                </p:cTn>
                              </p:par>
                              <p:par>
                                <p:cTn id="260" presetID="1" presetClass="entr" presetSubtype="0" fill="hold" nodeType="withEffect">
                                  <p:stCondLst>
                                    <p:cond delay="0"/>
                                  </p:stCondLst>
                                  <p:childTnLst>
                                    <p:set>
                                      <p:cBhvr>
                                        <p:cTn id="261" dur="1" fill="hold">
                                          <p:stCondLst>
                                            <p:cond delay="0"/>
                                          </p:stCondLst>
                                        </p:cTn>
                                        <p:tgtEl>
                                          <p:spTgt spid="105"/>
                                        </p:tgtEl>
                                        <p:attrNameLst>
                                          <p:attrName>style.visibility</p:attrName>
                                        </p:attrNameLst>
                                      </p:cBhvr>
                                      <p:to>
                                        <p:strVal val="visible"/>
                                      </p:to>
                                    </p:set>
                                  </p:childTnLst>
                                </p:cTn>
                              </p:par>
                              <p:par>
                                <p:cTn id="262" presetID="10" presetClass="entr" presetSubtype="0" fill="hold" nodeType="withEffect">
                                  <p:stCondLst>
                                    <p:cond delay="0"/>
                                  </p:stCondLst>
                                  <p:childTnLst>
                                    <p:set>
                                      <p:cBhvr>
                                        <p:cTn id="263" dur="1" fill="hold">
                                          <p:stCondLst>
                                            <p:cond delay="0"/>
                                          </p:stCondLst>
                                        </p:cTn>
                                        <p:tgtEl>
                                          <p:spTgt spid="113"/>
                                        </p:tgtEl>
                                        <p:attrNameLst>
                                          <p:attrName>style.visibility</p:attrName>
                                        </p:attrNameLst>
                                      </p:cBhvr>
                                      <p:to>
                                        <p:strVal val="visible"/>
                                      </p:to>
                                    </p:set>
                                    <p:animEffect transition="in" filter="fade">
                                      <p:cBhvr>
                                        <p:cTn id="264" dur="500"/>
                                        <p:tgtEl>
                                          <p:spTgt spid="113"/>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04"/>
                                        </p:tgtEl>
                                        <p:attrNameLst>
                                          <p:attrName>style.visibility</p:attrName>
                                        </p:attrNameLst>
                                      </p:cBhvr>
                                      <p:to>
                                        <p:strVal val="visible"/>
                                      </p:to>
                                    </p:set>
                                    <p:animEffect transition="in" filter="fade">
                                      <p:cBhvr>
                                        <p:cTn id="267" dur="500"/>
                                        <p:tgtEl>
                                          <p:spTgt spid="104"/>
                                        </p:tgtEl>
                                      </p:cBhvr>
                                    </p:animEffect>
                                  </p:childTnLst>
                                </p:cTn>
                              </p:par>
                              <p:par>
                                <p:cTn id="268" presetID="22" presetClass="entr" presetSubtype="8" fill="hold" grpId="0" nodeType="withEffect">
                                  <p:stCondLst>
                                    <p:cond delay="0"/>
                                  </p:stCondLst>
                                  <p:childTnLst>
                                    <p:set>
                                      <p:cBhvr>
                                        <p:cTn id="269" dur="1" fill="hold">
                                          <p:stCondLst>
                                            <p:cond delay="0"/>
                                          </p:stCondLst>
                                        </p:cTn>
                                        <p:tgtEl>
                                          <p:spTgt spid="49"/>
                                        </p:tgtEl>
                                        <p:attrNameLst>
                                          <p:attrName>style.visibility</p:attrName>
                                        </p:attrNameLst>
                                      </p:cBhvr>
                                      <p:to>
                                        <p:strVal val="visible"/>
                                      </p:to>
                                    </p:set>
                                    <p:animEffect transition="in" filter="wipe(left)">
                                      <p:cBhvr>
                                        <p:cTn id="270" dur="500"/>
                                        <p:tgtEl>
                                          <p:spTgt spid="49"/>
                                        </p:tgtEl>
                                      </p:cBhvr>
                                    </p:animEffect>
                                  </p:childTnLst>
                                </p:cTn>
                              </p:par>
                              <p:par>
                                <p:cTn id="271" presetID="22" presetClass="entr" presetSubtype="8" fill="hold" grpId="0" nodeType="withEffect">
                                  <p:stCondLst>
                                    <p:cond delay="0"/>
                                  </p:stCondLst>
                                  <p:childTnLst>
                                    <p:set>
                                      <p:cBhvr>
                                        <p:cTn id="272" dur="1" fill="hold">
                                          <p:stCondLst>
                                            <p:cond delay="0"/>
                                          </p:stCondLst>
                                        </p:cTn>
                                        <p:tgtEl>
                                          <p:spTgt spid="40"/>
                                        </p:tgtEl>
                                        <p:attrNameLst>
                                          <p:attrName>style.visibility</p:attrName>
                                        </p:attrNameLst>
                                      </p:cBhvr>
                                      <p:to>
                                        <p:strVal val="visible"/>
                                      </p:to>
                                    </p:set>
                                    <p:animEffect transition="in" filter="wipe(left)">
                                      <p:cBhvr>
                                        <p:cTn id="273" dur="500"/>
                                        <p:tgtEl>
                                          <p:spTgt spid="40"/>
                                        </p:tgtEl>
                                      </p:cBhvr>
                                    </p:animEffect>
                                  </p:childTnLst>
                                </p:cTn>
                              </p:par>
                              <p:par>
                                <p:cTn id="274" presetID="22" presetClass="exit" presetSubtype="4" fill="hold" nodeType="withEffect">
                                  <p:stCondLst>
                                    <p:cond delay="0"/>
                                  </p:stCondLst>
                                  <p:childTnLst>
                                    <p:animEffect transition="out" filter="wipe(down)">
                                      <p:cBhvr>
                                        <p:cTn id="275" dur="700"/>
                                        <p:tgtEl>
                                          <p:spTgt spid="14"/>
                                        </p:tgtEl>
                                      </p:cBhvr>
                                    </p:animEffect>
                                    <p:set>
                                      <p:cBhvr>
                                        <p:cTn id="276" dur="1" fill="hold">
                                          <p:stCondLst>
                                            <p:cond delay="699"/>
                                          </p:stCondLst>
                                        </p:cTn>
                                        <p:tgtEl>
                                          <p:spTgt spid="14"/>
                                        </p:tgtEl>
                                        <p:attrNameLst>
                                          <p:attrName>style.visibility</p:attrName>
                                        </p:attrNameLst>
                                      </p:cBhvr>
                                      <p:to>
                                        <p:strVal val="hidden"/>
                                      </p:to>
                                    </p:set>
                                  </p:childTnLst>
                                </p:cTn>
                              </p:par>
                              <p:par>
                                <p:cTn id="277" presetID="22" presetClass="exit" presetSubtype="4" fill="hold" nodeType="withEffect">
                                  <p:stCondLst>
                                    <p:cond delay="0"/>
                                  </p:stCondLst>
                                  <p:childTnLst>
                                    <p:animEffect transition="out" filter="wipe(down)">
                                      <p:cBhvr>
                                        <p:cTn id="278" dur="700"/>
                                        <p:tgtEl>
                                          <p:spTgt spid="17"/>
                                        </p:tgtEl>
                                      </p:cBhvr>
                                    </p:animEffect>
                                    <p:set>
                                      <p:cBhvr>
                                        <p:cTn id="279" dur="1" fill="hold">
                                          <p:stCondLst>
                                            <p:cond delay="699"/>
                                          </p:stCondLst>
                                        </p:cTn>
                                        <p:tgtEl>
                                          <p:spTgt spid="17"/>
                                        </p:tgtEl>
                                        <p:attrNameLst>
                                          <p:attrName>style.visibility</p:attrName>
                                        </p:attrNameLst>
                                      </p:cBhvr>
                                      <p:to>
                                        <p:strVal val="hidden"/>
                                      </p:to>
                                    </p:set>
                                  </p:childTnLst>
                                </p:cTn>
                              </p:par>
                              <p:par>
                                <p:cTn id="280" presetID="22" presetClass="exit" presetSubtype="4" fill="hold" nodeType="withEffect">
                                  <p:stCondLst>
                                    <p:cond delay="0"/>
                                  </p:stCondLst>
                                  <p:childTnLst>
                                    <p:animEffect transition="out" filter="wipe(down)">
                                      <p:cBhvr>
                                        <p:cTn id="281" dur="700"/>
                                        <p:tgtEl>
                                          <p:spTgt spid="20"/>
                                        </p:tgtEl>
                                      </p:cBhvr>
                                    </p:animEffect>
                                    <p:set>
                                      <p:cBhvr>
                                        <p:cTn id="282" dur="1" fill="hold">
                                          <p:stCondLst>
                                            <p:cond delay="699"/>
                                          </p:stCondLst>
                                        </p:cTn>
                                        <p:tgtEl>
                                          <p:spTgt spid="20"/>
                                        </p:tgtEl>
                                        <p:attrNameLst>
                                          <p:attrName>style.visibility</p:attrName>
                                        </p:attrNameLst>
                                      </p:cBhvr>
                                      <p:to>
                                        <p:strVal val="hidden"/>
                                      </p:to>
                                    </p:set>
                                  </p:childTnLst>
                                </p:cTn>
                              </p:par>
                              <p:par>
                                <p:cTn id="283" presetID="42" presetClass="path" presetSubtype="0" accel="50000" decel="50000" fill="hold" nodeType="withEffect">
                                  <p:stCondLst>
                                    <p:cond delay="0"/>
                                  </p:stCondLst>
                                  <p:childTnLst>
                                    <p:animMotion origin="layout" path="M 0.00182 -0.00809 L -0.0732 -0.07795 " pathEditMode="relative" rAng="0" ptsTypes="AA">
                                      <p:cBhvr>
                                        <p:cTn id="284" dur="700" fill="hold"/>
                                        <p:tgtEl>
                                          <p:spTgt spid="78"/>
                                        </p:tgtEl>
                                        <p:attrNameLst>
                                          <p:attrName>ppt_x</p:attrName>
                                          <p:attrName>ppt_y</p:attrName>
                                        </p:attrNameLst>
                                      </p:cBhvr>
                                      <p:rCtr x="-3751" y="-3493"/>
                                    </p:animMotion>
                                  </p:childTnLst>
                                </p:cTn>
                              </p:par>
                              <p:par>
                                <p:cTn id="285" presetID="10" presetClass="entr" presetSubtype="0" fill="hold" grpId="0" nodeType="withEffect">
                                  <p:stCondLst>
                                    <p:cond delay="0"/>
                                  </p:stCondLst>
                                  <p:childTnLst>
                                    <p:set>
                                      <p:cBhvr>
                                        <p:cTn id="286" dur="1" fill="hold">
                                          <p:stCondLst>
                                            <p:cond delay="0"/>
                                          </p:stCondLst>
                                        </p:cTn>
                                        <p:tgtEl>
                                          <p:spTgt spid="44"/>
                                        </p:tgtEl>
                                        <p:attrNameLst>
                                          <p:attrName>style.visibility</p:attrName>
                                        </p:attrNameLst>
                                      </p:cBhvr>
                                      <p:to>
                                        <p:strVal val="visible"/>
                                      </p:to>
                                    </p:set>
                                    <p:animEffect transition="in" filter="fade">
                                      <p:cBhvr>
                                        <p:cTn id="287" dur="500"/>
                                        <p:tgtEl>
                                          <p:spTgt spid="44"/>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52"/>
                                        </p:tgtEl>
                                        <p:attrNameLst>
                                          <p:attrName>style.visibility</p:attrName>
                                        </p:attrNameLst>
                                      </p:cBhvr>
                                      <p:to>
                                        <p:strVal val="visible"/>
                                      </p:to>
                                    </p:set>
                                    <p:animEffect transition="in" filter="fade">
                                      <p:cBhvr>
                                        <p:cTn id="290" dur="500"/>
                                        <p:tgtEl>
                                          <p:spTgt spid="52"/>
                                        </p:tgtEl>
                                      </p:cBhvr>
                                    </p:animEffect>
                                  </p:childTnLst>
                                </p:cTn>
                              </p:par>
                              <p:par>
                                <p:cTn id="291" presetID="10" presetClass="entr" presetSubtype="0" fill="hold" nodeType="withEffect">
                                  <p:stCondLst>
                                    <p:cond delay="0"/>
                                  </p:stCondLst>
                                  <p:childTnLst>
                                    <p:set>
                                      <p:cBhvr>
                                        <p:cTn id="292" dur="1" fill="hold">
                                          <p:stCondLst>
                                            <p:cond delay="0"/>
                                          </p:stCondLst>
                                        </p:cTn>
                                        <p:tgtEl>
                                          <p:spTgt spid="58"/>
                                        </p:tgtEl>
                                        <p:attrNameLst>
                                          <p:attrName>style.visibility</p:attrName>
                                        </p:attrNameLst>
                                      </p:cBhvr>
                                      <p:to>
                                        <p:strVal val="visible"/>
                                      </p:to>
                                    </p:set>
                                    <p:animEffect transition="in" filter="fade">
                                      <p:cBhvr>
                                        <p:cTn id="293" dur="500"/>
                                        <p:tgtEl>
                                          <p:spTgt spid="58"/>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59"/>
                                        </p:tgtEl>
                                        <p:attrNameLst>
                                          <p:attrName>style.visibility</p:attrName>
                                        </p:attrNameLst>
                                      </p:cBhvr>
                                      <p:to>
                                        <p:strVal val="visible"/>
                                      </p:to>
                                    </p:set>
                                    <p:animEffect transition="in" filter="fade">
                                      <p:cBhvr>
                                        <p:cTn id="296" dur="500"/>
                                        <p:tgtEl>
                                          <p:spTgt spid="59"/>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50"/>
                                        </p:tgtEl>
                                        <p:attrNameLst>
                                          <p:attrName>style.visibility</p:attrName>
                                        </p:attrNameLst>
                                      </p:cBhvr>
                                      <p:to>
                                        <p:strVal val="visible"/>
                                      </p:to>
                                    </p:set>
                                    <p:animEffect transition="in" filter="fade">
                                      <p:cBhvr>
                                        <p:cTn id="29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P spid="16" grpId="0" animBg="1"/>
      <p:bldP spid="28" grpId="0" animBg="1"/>
      <p:bldP spid="29" grpId="0" animBg="1"/>
      <p:bldP spid="31" grpId="0" animBg="1"/>
      <p:bldP spid="32" grpId="0" animBg="1"/>
      <p:bldP spid="33" grpId="0" animBg="1"/>
      <p:bldP spid="34" grpId="0" animBg="1"/>
      <p:bldP spid="36"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p:bldP spid="52" grpId="0" animBg="1"/>
      <p:bldP spid="53" grpId="0"/>
      <p:bldP spid="54" grpId="0" animBg="1"/>
      <p:bldP spid="59" grpId="0" animBg="1"/>
      <p:bldP spid="62" grpId="0" animBg="1"/>
      <p:bldP spid="74" grpId="0" animBg="1"/>
      <p:bldP spid="74" grpId="1" animBg="1"/>
      <p:bldP spid="98" grpId="0" animBg="1"/>
      <p:bldP spid="100" grpId="0" animBg="1"/>
      <p:bldP spid="102" grpId="0" animBg="1"/>
      <p:bldP spid="104" grpId="0" animBg="1"/>
      <p:bldP spid="108" grpId="0" animBg="1"/>
      <p:bldP spid="116" grpId="0" animBg="1"/>
      <p:bldP spid="123" grpId="0" animBg="1"/>
      <p:bldP spid="85" grpId="0" animBg="1"/>
      <p:bldP spid="107" grpId="0" animBg="1"/>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POWER SYSTEM DEBUGGING</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2392585" y="936688"/>
            <a:ext cx="8202168" cy="5525385"/>
          </a:xfrm>
          <a:prstGeom prst="rect">
            <a:avLst/>
          </a:prstGeom>
        </p:spPr>
      </p:pic>
      <p:cxnSp>
        <p:nvCxnSpPr>
          <p:cNvPr id="9" name="Straight Arrow Connector 8"/>
          <p:cNvCxnSpPr/>
          <p:nvPr/>
        </p:nvCxnSpPr>
        <p:spPr>
          <a:xfrm flipH="1" flipV="1">
            <a:off x="6309360" y="4535424"/>
            <a:ext cx="566928" cy="1399032"/>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986016" y="3035808"/>
            <a:ext cx="1005840" cy="717612"/>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779776" y="2834640"/>
            <a:ext cx="9144" cy="1661636"/>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02230" y="2561380"/>
            <a:ext cx="2039112" cy="1077218"/>
          </a:xfrm>
          <a:prstGeom prst="rect">
            <a:avLst/>
          </a:prstGeom>
          <a:solidFill>
            <a:srgbClr val="FFFFFF"/>
          </a:solidFill>
          <a:ln w="38100" cmpd="sng">
            <a:solidFill>
              <a:srgbClr val="000000"/>
            </a:solidFill>
          </a:ln>
        </p:spPr>
        <p:txBody>
          <a:bodyPr wrap="square" rtlCol="0">
            <a:spAutoFit/>
          </a:bodyPr>
          <a:lstStyle/>
          <a:p>
            <a:r>
              <a:rPr lang="en-US" sz="1600" dirty="0" smtClean="0">
                <a:latin typeface="Arial"/>
                <a:cs typeface="Arial"/>
              </a:rPr>
              <a:t>Switches at correct frequency, but always 50% duty cycle</a:t>
            </a:r>
            <a:endParaRPr lang="en-US" sz="1600" dirty="0">
              <a:latin typeface="Arial"/>
              <a:cs typeface="Arial"/>
            </a:endParaRPr>
          </a:p>
        </p:txBody>
      </p:sp>
      <p:sp>
        <p:nvSpPr>
          <p:cNvPr id="15" name="TextBox 14"/>
          <p:cNvSpPr txBox="1"/>
          <p:nvPr/>
        </p:nvSpPr>
        <p:spPr>
          <a:xfrm>
            <a:off x="6874586" y="5724462"/>
            <a:ext cx="2039112" cy="1077218"/>
          </a:xfrm>
          <a:prstGeom prst="rect">
            <a:avLst/>
          </a:prstGeom>
          <a:solidFill>
            <a:srgbClr val="FFFFFF"/>
          </a:solidFill>
          <a:ln w="38100" cmpd="sng">
            <a:solidFill>
              <a:srgbClr val="000000"/>
            </a:solidFill>
          </a:ln>
        </p:spPr>
        <p:txBody>
          <a:bodyPr wrap="square" rtlCol="0">
            <a:spAutoFit/>
          </a:bodyPr>
          <a:lstStyle/>
          <a:p>
            <a:r>
              <a:rPr lang="en-US" sz="1600" dirty="0" smtClean="0">
                <a:latin typeface="Arial"/>
                <a:cs typeface="Arial"/>
              </a:rPr>
              <a:t>Changing voltage on feedback pin doesn’t change output</a:t>
            </a:r>
            <a:endParaRPr lang="en-US" sz="1600" dirty="0">
              <a:latin typeface="Arial"/>
              <a:cs typeface="Arial"/>
            </a:endParaRPr>
          </a:p>
        </p:txBody>
      </p:sp>
      <p:sp>
        <p:nvSpPr>
          <p:cNvPr id="16" name="TextBox 15"/>
          <p:cNvSpPr txBox="1"/>
          <p:nvPr/>
        </p:nvSpPr>
        <p:spPr>
          <a:xfrm>
            <a:off x="1744056" y="4509786"/>
            <a:ext cx="2039112" cy="830997"/>
          </a:xfrm>
          <a:prstGeom prst="rect">
            <a:avLst/>
          </a:prstGeom>
          <a:solidFill>
            <a:srgbClr val="FFFFFF"/>
          </a:solidFill>
          <a:ln w="38100" cmpd="sng">
            <a:solidFill>
              <a:srgbClr val="000000"/>
            </a:solidFill>
          </a:ln>
        </p:spPr>
        <p:txBody>
          <a:bodyPr wrap="square" rtlCol="0">
            <a:spAutoFit/>
          </a:bodyPr>
          <a:lstStyle/>
          <a:p>
            <a:r>
              <a:rPr lang="en-US" sz="1600" dirty="0" smtClean="0">
                <a:latin typeface="Arial"/>
                <a:cs typeface="Arial"/>
              </a:rPr>
              <a:t>Any change to input voltage changes output</a:t>
            </a:r>
            <a:endParaRPr lang="en-US" sz="1600" dirty="0">
              <a:latin typeface="Arial"/>
              <a:cs typeface="Arial"/>
            </a:endParaRPr>
          </a:p>
        </p:txBody>
      </p:sp>
    </p:spTree>
    <p:extLst>
      <p:ext uri="{BB962C8B-B14F-4D97-AF65-F5344CB8AC3E}">
        <p14:creationId xmlns:p14="http://schemas.microsoft.com/office/powerpoint/2010/main" val="1832483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10666"/>
            <a:ext cx="10018713" cy="962052"/>
          </a:xfrm>
        </p:spPr>
        <p:txBody>
          <a:bodyPr>
            <a:normAutofit fontScale="90000"/>
          </a:bodyPr>
          <a:lstStyle/>
          <a:p>
            <a:r>
              <a:rPr lang="en-US" b="1" i="1" dirty="0" smtClean="0"/>
              <a:t>PERFORMANCE OF NEW POWER COMPONENTS</a:t>
            </a:r>
            <a:endParaRPr lang="en-US" b="1" i="1" dirty="0"/>
          </a:p>
        </p:txBody>
      </p:sp>
      <p:sp>
        <p:nvSpPr>
          <p:cNvPr id="3" name="Content Placeholder 2"/>
          <p:cNvSpPr>
            <a:spLocks noGrp="1"/>
          </p:cNvSpPr>
          <p:nvPr>
            <p:ph idx="1"/>
          </p:nvPr>
        </p:nvSpPr>
        <p:spPr>
          <a:xfrm>
            <a:off x="1484311" y="1312897"/>
            <a:ext cx="7027627" cy="2740095"/>
          </a:xfrm>
        </p:spPr>
        <p:txBody>
          <a:bodyPr>
            <a:normAutofit/>
          </a:bodyPr>
          <a:lstStyle/>
          <a:p>
            <a:r>
              <a:rPr lang="en-US" b="1" u="sng" dirty="0" smtClean="0"/>
              <a:t>PYB30-Q24-S12-U (12V) </a:t>
            </a:r>
          </a:p>
          <a:p>
            <a:pPr lvl="1"/>
            <a:r>
              <a:rPr lang="en-US" dirty="0" smtClean="0"/>
              <a:t>This encompasses the entire discharge profile of the battery and meets our level requirements</a:t>
            </a:r>
          </a:p>
          <a:p>
            <a:pPr lvl="1"/>
            <a:r>
              <a:rPr lang="en-US" dirty="0" smtClean="0"/>
              <a:t>Line regulation of 0.1%</a:t>
            </a:r>
          </a:p>
          <a:p>
            <a:r>
              <a:rPr lang="en-US" b="1" u="sng" dirty="0" smtClean="0"/>
              <a:t>PYB15-Q24-S5-T (5V) </a:t>
            </a:r>
          </a:p>
          <a:p>
            <a:pPr lvl="1"/>
            <a:r>
              <a:rPr lang="en-US" dirty="0" smtClean="0"/>
              <a:t>This encompasses the entire discharge profile of the battery and meets our level requirements</a:t>
            </a:r>
          </a:p>
          <a:p>
            <a:pPr lvl="1"/>
            <a:r>
              <a:rPr lang="en-US" dirty="0" smtClean="0"/>
              <a:t>Line regulation of 0.1%</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68904271"/>
              </p:ext>
            </p:extLst>
          </p:nvPr>
        </p:nvGraphicFramePr>
        <p:xfrm>
          <a:off x="1405145" y="4174582"/>
          <a:ext cx="9690627" cy="1812678"/>
        </p:xfrm>
        <a:graphic>
          <a:graphicData uri="http://schemas.openxmlformats.org/drawingml/2006/table">
            <a:tbl>
              <a:tblPr firstRow="1" bandRow="1">
                <a:tableStyleId>{5C22544A-7EE6-4342-B048-85BDC9FD1C3A}</a:tableStyleId>
              </a:tblPr>
              <a:tblGrid>
                <a:gridCol w="2650345">
                  <a:extLst>
                    <a:ext uri="{9D8B030D-6E8A-4147-A177-3AD203B41FA5}">
                      <a16:colId xmlns:a16="http://schemas.microsoft.com/office/drawing/2014/main" xmlns="" xmlns:a14="http://schemas.microsoft.com/office/drawing/2010/main" xmlns:mc="http://schemas.openxmlformats.org/markup-compatibility/2006" val="1858695557"/>
                    </a:ext>
                  </a:extLst>
                </a:gridCol>
                <a:gridCol w="3531909"/>
                <a:gridCol w="3508373"/>
              </a:tblGrid>
              <a:tr h="224525">
                <a:tc>
                  <a:txBody>
                    <a:bodyPr/>
                    <a:lstStyle/>
                    <a:p>
                      <a:endParaRPr lang="en-US" sz="1600"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12 V Regulation</a:t>
                      </a:r>
                      <a:endParaRPr lang="en-US" sz="1800"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tc>
                  <a:txBody>
                    <a:bodyPr/>
                    <a:lstStyle/>
                    <a:p>
                      <a:pPr algn="ctr"/>
                      <a:r>
                        <a:rPr lang="en-US" sz="1800" b="1" dirty="0" smtClean="0">
                          <a:latin typeface="Arial" panose="020B0604020202020204" pitchFamily="34" charset="0"/>
                          <a:cs typeface="Arial" panose="020B0604020202020204" pitchFamily="34" charset="0"/>
                        </a:rPr>
                        <a:t>5 V Regulation</a:t>
                      </a:r>
                      <a:endParaRPr lang="en-US" sz="1800" b="1"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extLst>
                  <a:ext uri="{0D108BD9-81ED-4DB2-BD59-A6C34878D82A}">
                    <a16:rowId xmlns:a16="http://schemas.microsoft.com/office/drawing/2014/main" xmlns="" xmlns:a14="http://schemas.microsoft.com/office/drawing/2010/main" xmlns:mc="http://schemas.openxmlformats.org/markup-compatibility/2006" val="957674722"/>
                  </a:ext>
                </a:extLst>
              </a:tr>
              <a:tr h="502038">
                <a:tc>
                  <a:txBody>
                    <a:bodyPr/>
                    <a:lstStyle/>
                    <a:p>
                      <a:pPr algn="l"/>
                      <a:r>
                        <a:rPr lang="en-US" sz="1600" b="1" dirty="0" smtClean="0">
                          <a:latin typeface="Arial" panose="020B0604020202020204" pitchFamily="34" charset="0"/>
                          <a:cs typeface="Arial" panose="020B0604020202020204" pitchFamily="34" charset="0"/>
                        </a:rPr>
                        <a:t>No</a:t>
                      </a:r>
                      <a:r>
                        <a:rPr lang="en-US" sz="1600" b="1" baseline="0" dirty="0" smtClean="0">
                          <a:latin typeface="Arial" panose="020B0604020202020204" pitchFamily="34" charset="0"/>
                          <a:cs typeface="Arial" panose="020B0604020202020204" pitchFamily="34" charset="0"/>
                        </a:rPr>
                        <a:t> Load</a:t>
                      </a:r>
                      <a:endParaRPr lang="en-US" sz="1600" b="1" dirty="0">
                        <a:latin typeface="Arial" panose="020B0604020202020204" pitchFamily="34" charset="0"/>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11.941 +/- 0.002V</a:t>
                      </a:r>
                      <a:endParaRPr lang="en-US" dirty="0">
                        <a:latin typeface="Arial"/>
                        <a:cs typeface="Arial"/>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5.015</a:t>
                      </a:r>
                      <a:r>
                        <a:rPr lang="en-US" baseline="0" dirty="0" smtClean="0">
                          <a:latin typeface="Arial"/>
                          <a:cs typeface="Arial"/>
                        </a:rPr>
                        <a:t> +/- 0.001V</a:t>
                      </a:r>
                      <a:endParaRPr lang="en-US"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xmlns:mc="http://schemas.openxmlformats.org/markup-compatibility/2006" val="303301964"/>
                  </a:ext>
                </a:extLst>
              </a:tr>
              <a:tr h="317076">
                <a:tc>
                  <a:txBody>
                    <a:bodyPr/>
                    <a:lstStyle/>
                    <a:p>
                      <a:pPr algn="l"/>
                      <a:r>
                        <a:rPr lang="en-US" sz="1600" b="1" dirty="0" smtClean="0">
                          <a:latin typeface="Arial" panose="020B0604020202020204" pitchFamily="34" charset="0"/>
                          <a:cs typeface="Arial" panose="020B0604020202020204" pitchFamily="34" charset="0"/>
                        </a:rPr>
                        <a:t>Full Load</a:t>
                      </a:r>
                      <a:endParaRPr lang="en-US" sz="1600" b="1" dirty="0">
                        <a:latin typeface="Arial" panose="020B0604020202020204" pitchFamily="34" charset="0"/>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11.941 +/- 0.015V</a:t>
                      </a:r>
                      <a:endParaRPr lang="en-US" dirty="0">
                        <a:latin typeface="Arial"/>
                        <a:cs typeface="Arial"/>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5.015 +/- 0.006V</a:t>
                      </a:r>
                      <a:endParaRPr lang="en-US"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xmlns:mc="http://schemas.openxmlformats.org/markup-compatibility/2006" val="3863598423"/>
                  </a:ext>
                </a:extLst>
              </a:tr>
              <a:tr h="3170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anose="020B0604020202020204" pitchFamily="34" charset="0"/>
                          <a:ea typeface="+mn-ea"/>
                          <a:cs typeface="Arial" panose="020B0604020202020204" pitchFamily="34" charset="0"/>
                        </a:rPr>
                        <a:t>Input</a:t>
                      </a:r>
                      <a:r>
                        <a:rPr lang="en-US" sz="1600" b="1" kern="1200" baseline="0" dirty="0" smtClean="0">
                          <a:solidFill>
                            <a:schemeClr val="tx1"/>
                          </a:solidFill>
                          <a:latin typeface="Arial" panose="020B0604020202020204" pitchFamily="34" charset="0"/>
                          <a:ea typeface="+mn-ea"/>
                          <a:cs typeface="Arial" panose="020B0604020202020204" pitchFamily="34" charset="0"/>
                        </a:rPr>
                        <a:t> voltage range (As </a:t>
                      </a:r>
                      <a:r>
                        <a:rPr lang="en-US" sz="1600" b="1" kern="1200" dirty="0" smtClean="0">
                          <a:solidFill>
                            <a:schemeClr val="tx1"/>
                          </a:solidFill>
                          <a:latin typeface="Arial" panose="020B0604020202020204" pitchFamily="34" charset="0"/>
                          <a:ea typeface="+mn-ea"/>
                          <a:cs typeface="Arial" panose="020B0604020202020204" pitchFamily="34" charset="0"/>
                        </a:rPr>
                        <a:t>Advertised)</a:t>
                      </a: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0" dirty="0" smtClean="0">
                          <a:latin typeface="Arial"/>
                          <a:cs typeface="Arial"/>
                        </a:rPr>
                        <a:t>8.2V-36V</a:t>
                      </a:r>
                      <a:endParaRPr lang="en-US" b="0" dirty="0">
                        <a:latin typeface="Arial"/>
                        <a:cs typeface="Arial"/>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0" dirty="0" smtClean="0">
                          <a:latin typeface="Arial"/>
                          <a:cs typeface="Arial"/>
                        </a:rPr>
                        <a:t>8.2V-36V</a:t>
                      </a:r>
                      <a:endParaRPr lang="en-US" b="0"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pic>
        <p:nvPicPr>
          <p:cNvPr id="6" name="Picture 5" descr="Screen Shot 2015-03-01 at 12.32.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581" y="969288"/>
            <a:ext cx="1973383" cy="1541146"/>
          </a:xfrm>
          <a:prstGeom prst="rect">
            <a:avLst/>
          </a:prstGeom>
          <a:ln w="38100" cmpd="sng">
            <a:solidFill>
              <a:schemeClr val="tx1"/>
            </a:solidFill>
          </a:ln>
        </p:spPr>
      </p:pic>
      <p:pic>
        <p:nvPicPr>
          <p:cNvPr id="7" name="Picture 6" descr="Screen Shot 2015-03-01 at 12.33.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581" y="2685603"/>
            <a:ext cx="1968132" cy="1421429"/>
          </a:xfrm>
          <a:prstGeom prst="rect">
            <a:avLst/>
          </a:prstGeom>
          <a:ln w="38100" cmpd="sng">
            <a:solidFill>
              <a:srgbClr val="000000"/>
            </a:solidFill>
          </a:ln>
        </p:spPr>
      </p:pic>
    </p:spTree>
    <p:extLst>
      <p:ext uri="{BB962C8B-B14F-4D97-AF65-F5344CB8AC3E}">
        <p14:creationId xmlns:p14="http://schemas.microsoft.com/office/powerpoint/2010/main" val="3375534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10665"/>
            <a:ext cx="10018713" cy="1193101"/>
          </a:xfrm>
        </p:spPr>
        <p:txBody>
          <a:bodyPr>
            <a:normAutofit fontScale="90000"/>
          </a:bodyPr>
          <a:lstStyle/>
          <a:p>
            <a:r>
              <a:rPr lang="en-US" b="1" i="1" dirty="0" smtClean="0"/>
              <a:t>MOTOR DRIVER &amp; RESPONSE TO SMALL PWM INPUT SIGNAL</a:t>
            </a:r>
            <a:endParaRPr lang="en-US" b="1" i="1" dirty="0"/>
          </a:p>
        </p:txBody>
      </p:sp>
      <p:sp>
        <p:nvSpPr>
          <p:cNvPr id="3" name="Content Placeholder 2"/>
          <p:cNvSpPr>
            <a:spLocks noGrp="1"/>
          </p:cNvSpPr>
          <p:nvPr>
            <p:ph idx="1"/>
          </p:nvPr>
        </p:nvSpPr>
        <p:spPr>
          <a:xfrm>
            <a:off x="1356991" y="1559742"/>
            <a:ext cx="4094685" cy="4435944"/>
          </a:xfrm>
        </p:spPr>
        <p:txBody>
          <a:bodyPr>
            <a:normAutofit lnSpcReduction="10000"/>
          </a:bodyPr>
          <a:lstStyle/>
          <a:p>
            <a:r>
              <a:rPr lang="en-US" dirty="0" smtClean="0"/>
              <a:t>PWM duty cycle: &lt;2%</a:t>
            </a:r>
            <a:endParaRPr lang="en-US" dirty="0"/>
          </a:p>
          <a:p>
            <a:pPr lvl="1"/>
            <a:r>
              <a:rPr lang="en-US" dirty="0" smtClean="0"/>
              <a:t>Motor fully powered off</a:t>
            </a:r>
          </a:p>
          <a:p>
            <a:r>
              <a:rPr lang="en-US" dirty="0" smtClean="0"/>
              <a:t>PWM duty cycle: 2-3.1% </a:t>
            </a:r>
          </a:p>
          <a:p>
            <a:pPr lvl="1"/>
            <a:r>
              <a:rPr lang="en-US" dirty="0" smtClean="0"/>
              <a:t>Motor detent torque decreased</a:t>
            </a:r>
          </a:p>
          <a:p>
            <a:r>
              <a:rPr lang="en-US" dirty="0" smtClean="0"/>
              <a:t>PWM duty cycle: &gt;3.1%</a:t>
            </a:r>
          </a:p>
          <a:p>
            <a:pPr lvl="1"/>
            <a:r>
              <a:rPr lang="en-US" dirty="0" smtClean="0"/>
              <a:t>Motor freely rotating</a:t>
            </a:r>
          </a:p>
          <a:p>
            <a:endParaRPr lang="en-US" dirty="0" smtClean="0"/>
          </a:p>
          <a:p>
            <a:r>
              <a:rPr lang="en-US" dirty="0" smtClean="0"/>
              <a:t>This shows we can partially power the motors without them moving to allow the rover to be more easily pulled backward.</a:t>
            </a:r>
          </a:p>
        </p:txBody>
      </p:sp>
      <p:sp>
        <p:nvSpPr>
          <p:cNvPr id="4" name="Slide Number Placeholder 3"/>
          <p:cNvSpPr>
            <a:spLocks noGrp="1"/>
          </p:cNvSpPr>
          <p:nvPr>
            <p:ph type="sldNum" sz="quarter" idx="12"/>
          </p:nvPr>
        </p:nvSpPr>
        <p:spPr/>
        <p:txBody>
          <a:bodyPr/>
          <a:lstStyle/>
          <a:p>
            <a:fld id="{330EA680-D336-4FF7-8B7A-9848BB0A1C32}" type="slidenum">
              <a:rPr lang="en-US" smtClean="0"/>
              <a:pPr/>
              <a:t>32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039" y="1559742"/>
            <a:ext cx="5565896" cy="4435944"/>
          </a:xfrm>
          <a:prstGeom prst="rect">
            <a:avLst/>
          </a:prstGeom>
        </p:spPr>
      </p:pic>
    </p:spTree>
    <p:extLst>
      <p:ext uri="{BB962C8B-B14F-4D97-AF65-F5344CB8AC3E}">
        <p14:creationId xmlns:p14="http://schemas.microsoft.com/office/powerpoint/2010/main" val="1622549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484312" y="10666"/>
            <a:ext cx="10018712" cy="804672"/>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4000" b="1" i="1" u="none" strike="noStrike" cap="none" baseline="0">
                <a:solidFill>
                  <a:schemeClr val="dk1"/>
                </a:solidFill>
                <a:latin typeface="Arial"/>
                <a:ea typeface="Arial"/>
                <a:cs typeface="Arial"/>
                <a:sym typeface="Arial"/>
              </a:rPr>
              <a:t>TORQUE – SPEED PLOT</a:t>
            </a:r>
          </a:p>
        </p:txBody>
      </p:sp>
      <p:sp>
        <p:nvSpPr>
          <p:cNvPr id="159" name="Shape 159"/>
          <p:cNvSpPr txBox="1">
            <a:spLocks noGrp="1"/>
          </p:cNvSpPr>
          <p:nvPr>
            <p:ph type="sldNum" idx="12"/>
          </p:nvPr>
        </p:nvSpPr>
        <p:spPr>
          <a:xfrm>
            <a:off x="11640834" y="6646988"/>
            <a:ext cx="551165" cy="21101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baseline="0">
                <a:solidFill>
                  <a:srgbClr val="000000"/>
                </a:solidFill>
                <a:latin typeface="Arial"/>
                <a:ea typeface="Arial"/>
                <a:cs typeface="Arial"/>
                <a:sym typeface="Arial"/>
              </a:rPr>
              <a:t>33</a:t>
            </a:fld>
            <a:endParaRPr lang="en-US" sz="1200" b="1" i="0" u="none" strike="noStrike" cap="none" baseline="0">
              <a:solidFill>
                <a:srgbClr val="000000"/>
              </a:solidFill>
              <a:latin typeface="Arial"/>
              <a:ea typeface="Arial"/>
              <a:cs typeface="Arial"/>
              <a:sym typeface="Arial"/>
            </a:endParaRPr>
          </a:p>
        </p:txBody>
      </p:sp>
      <p:pic>
        <p:nvPicPr>
          <p:cNvPr id="160" name="Shape 160"/>
          <p:cNvPicPr preferRelativeResize="0"/>
          <p:nvPr/>
        </p:nvPicPr>
        <p:blipFill rotWithShape="1">
          <a:blip r:embed="rId3">
            <a:alphaModFix/>
          </a:blip>
          <a:srcRect/>
          <a:stretch/>
        </p:blipFill>
        <p:spPr>
          <a:xfrm>
            <a:off x="1625601" y="722678"/>
            <a:ext cx="4464049" cy="2619959"/>
          </a:xfrm>
          <a:prstGeom prst="rect">
            <a:avLst/>
          </a:prstGeom>
          <a:noFill/>
          <a:ln>
            <a:noFill/>
          </a:ln>
        </p:spPr>
      </p:pic>
      <p:pic>
        <p:nvPicPr>
          <p:cNvPr id="161" name="Shape 161"/>
          <p:cNvPicPr preferRelativeResize="0"/>
          <p:nvPr/>
        </p:nvPicPr>
        <p:blipFill rotWithShape="1">
          <a:blip r:embed="rId4">
            <a:alphaModFix/>
          </a:blip>
          <a:srcRect/>
          <a:stretch/>
        </p:blipFill>
        <p:spPr>
          <a:xfrm>
            <a:off x="7103468" y="722678"/>
            <a:ext cx="4667248" cy="2630023"/>
          </a:xfrm>
          <a:prstGeom prst="rect">
            <a:avLst/>
          </a:prstGeom>
          <a:noFill/>
          <a:ln>
            <a:noFill/>
          </a:ln>
        </p:spPr>
      </p:pic>
      <p:pic>
        <p:nvPicPr>
          <p:cNvPr id="162" name="Shape 162"/>
          <p:cNvPicPr preferRelativeResize="0"/>
          <p:nvPr/>
        </p:nvPicPr>
        <p:blipFill rotWithShape="1">
          <a:blip r:embed="rId5">
            <a:alphaModFix/>
          </a:blip>
          <a:srcRect/>
          <a:stretch/>
        </p:blipFill>
        <p:spPr>
          <a:xfrm>
            <a:off x="1625600" y="3733801"/>
            <a:ext cx="4667248" cy="2598637"/>
          </a:xfrm>
          <a:prstGeom prst="rect">
            <a:avLst/>
          </a:prstGeom>
          <a:noFill/>
          <a:ln>
            <a:noFill/>
          </a:ln>
        </p:spPr>
      </p:pic>
      <p:pic>
        <p:nvPicPr>
          <p:cNvPr id="163" name="Shape 163"/>
          <p:cNvPicPr preferRelativeResize="0"/>
          <p:nvPr/>
        </p:nvPicPr>
        <p:blipFill rotWithShape="1">
          <a:blip r:embed="rId6">
            <a:alphaModFix/>
          </a:blip>
          <a:srcRect/>
          <a:stretch/>
        </p:blipFill>
        <p:spPr>
          <a:xfrm>
            <a:off x="7167792" y="3733801"/>
            <a:ext cx="4602928" cy="2598637"/>
          </a:xfrm>
          <a:prstGeom prst="rect">
            <a:avLst/>
          </a:prstGeom>
          <a:noFill/>
          <a:ln>
            <a:noFill/>
          </a:ln>
        </p:spPr>
      </p:pic>
      <p:sp>
        <p:nvSpPr>
          <p:cNvPr id="164" name="Shape 164"/>
          <p:cNvSpPr txBox="1"/>
          <p:nvPr/>
        </p:nvSpPr>
        <p:spPr>
          <a:xfrm>
            <a:off x="1818732" y="3364467"/>
            <a:ext cx="407778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Faulhaber Motor Performance</a:t>
            </a:r>
          </a:p>
        </p:txBody>
      </p:sp>
      <p:sp>
        <p:nvSpPr>
          <p:cNvPr id="165" name="Shape 165"/>
          <p:cNvSpPr txBox="1"/>
          <p:nvPr/>
        </p:nvSpPr>
        <p:spPr>
          <a:xfrm>
            <a:off x="7672226" y="3386033"/>
            <a:ext cx="359406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Pololu Motor Performance</a:t>
            </a:r>
          </a:p>
        </p:txBody>
      </p:sp>
      <p:sp>
        <p:nvSpPr>
          <p:cNvPr id="166" name="Shape 166"/>
          <p:cNvSpPr txBox="1"/>
          <p:nvPr/>
        </p:nvSpPr>
        <p:spPr>
          <a:xfrm>
            <a:off x="3352801" y="6392173"/>
            <a:ext cx="681212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Faulhaber (Red) &amp; Pololu (Blue) Motor Performance</a:t>
            </a:r>
          </a:p>
        </p:txBody>
      </p:sp>
    </p:spTree>
    <p:extLst>
      <p:ext uri="{BB962C8B-B14F-4D97-AF65-F5344CB8AC3E}">
        <p14:creationId xmlns:p14="http://schemas.microsoft.com/office/powerpoint/2010/main" val="2754386166"/>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Verified</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34</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10562681"/>
              </p:ext>
            </p:extLst>
          </p:nvPr>
        </p:nvGraphicFramePr>
        <p:xfrm>
          <a:off x="1843698" y="858633"/>
          <a:ext cx="9181856" cy="5516880"/>
        </p:xfrm>
        <a:graphic>
          <a:graphicData uri="http://schemas.openxmlformats.org/drawingml/2006/table">
            <a:tbl>
              <a:tblPr firstRow="1" bandRow="1">
                <a:tableStyleId>{073A0DAA-6AF3-43AB-8588-CEC1D06C72B9}</a:tableStyleId>
              </a:tblPr>
              <a:tblGrid>
                <a:gridCol w="1782571"/>
                <a:gridCol w="3453956"/>
                <a:gridCol w="1904518"/>
                <a:gridCol w="2040811"/>
              </a:tblGrid>
              <a:tr h="0">
                <a:tc>
                  <a:txBody>
                    <a:bodyPr/>
                    <a:lstStyle/>
                    <a:p>
                      <a:pPr algn="ctr"/>
                      <a:r>
                        <a:rPr lang="en-US" dirty="0" smtClean="0">
                          <a:latin typeface="Arial" panose="020B0604020202020204" pitchFamily="34" charset="0"/>
                          <a:cs typeface="Arial" panose="020B0604020202020204" pitchFamily="34" charset="0"/>
                        </a:rPr>
                        <a:t>Requirement</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Description</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Verification method</a:t>
                      </a:r>
                      <a:endParaRPr lang="en-US" dirty="0">
                        <a:latin typeface="Arial" panose="020B0604020202020204" pitchFamily="34" charset="0"/>
                        <a:cs typeface="Arial" panose="020B0604020202020204" pitchFamily="34" charset="0"/>
                      </a:endParaRPr>
                    </a:p>
                  </a:txBody>
                  <a:tcPr/>
                </a:tc>
                <a:tc>
                  <a:txBody>
                    <a:bodyPr/>
                    <a:lstStyle/>
                    <a:p>
                      <a:pPr algn="ctr"/>
                      <a:r>
                        <a:rPr lang="en-US" smtClean="0">
                          <a:latin typeface="Arial" panose="020B0604020202020204" pitchFamily="34" charset="0"/>
                          <a:cs typeface="Arial" panose="020B0604020202020204" pitchFamily="34" charset="0"/>
                        </a:rPr>
                        <a:t>Result </a:t>
                      </a:r>
                      <a:endParaRPr lang="en-US" dirty="0">
                        <a:latin typeface="Arial" panose="020B0604020202020204" pitchFamily="34" charset="0"/>
                        <a:cs typeface="Arial" panose="020B0604020202020204" pitchFamily="34" charset="0"/>
                      </a:endParaRPr>
                    </a:p>
                  </a:txBody>
                  <a:tcPr/>
                </a:tc>
              </a:tr>
              <a:tr h="370840">
                <a:tc>
                  <a:txBody>
                    <a:bodyPr/>
                    <a:lstStyle/>
                    <a:p>
                      <a:pPr algn="ctr"/>
                      <a:r>
                        <a:rPr lang="en-US" sz="1600" dirty="0" smtClean="0">
                          <a:latin typeface="Arial" panose="020B0604020202020204" pitchFamily="34" charset="0"/>
                          <a:cs typeface="Arial" panose="020B0604020202020204" pitchFamily="34" charset="0"/>
                        </a:rPr>
                        <a:t>DR.1.1</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a:t>
                      </a:r>
                      <a:r>
                        <a:rPr lang="en-US" sz="1400" baseline="0" dirty="0" smtClean="0">
                          <a:latin typeface="Arial" panose="020B0604020202020204" pitchFamily="34" charset="0"/>
                          <a:cs typeface="Arial" panose="020B0604020202020204" pitchFamily="34" charset="0"/>
                        </a:rPr>
                        <a:t> CR shall  fit within the TREADS CR bay</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Child</a:t>
                      </a:r>
                      <a:r>
                        <a:rPr lang="en-US" sz="1400" baseline="0" dirty="0" smtClean="0">
                          <a:latin typeface="Arial" panose="020B0604020202020204" pitchFamily="34" charset="0"/>
                          <a:cs typeface="Arial" panose="020B0604020202020204" pitchFamily="34" charset="0"/>
                        </a:rPr>
                        <a:t> requirements met</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anchor="ctr"/>
                </a:tc>
              </a:tr>
              <a:tr h="370840">
                <a:tc>
                  <a:txBody>
                    <a:bodyPr/>
                    <a:lstStyle/>
                    <a:p>
                      <a:pPr algn="ctr"/>
                      <a:r>
                        <a:rPr lang="en-US" sz="1600" dirty="0" smtClean="0">
                          <a:latin typeface="Arial" panose="020B0604020202020204" pitchFamily="34" charset="0"/>
                          <a:cs typeface="Arial" panose="020B0604020202020204" pitchFamily="34" charset="0"/>
                        </a:rPr>
                        <a:t>DR.1.1.1</a:t>
                      </a:r>
                    </a:p>
                  </a:txBody>
                  <a:tcPr anchor="ctr"/>
                </a:tc>
                <a:tc>
                  <a:txBody>
                    <a:bodyPr/>
                    <a:lstStyle/>
                    <a:p>
                      <a:r>
                        <a:rPr lang="en-US" sz="1400" dirty="0" smtClean="0">
                          <a:latin typeface="Arial" panose="020B0604020202020204" pitchFamily="34" charset="0"/>
                          <a:cs typeface="Arial" panose="020B0604020202020204" pitchFamily="34" charset="0"/>
                        </a:rPr>
                        <a:t>The CR shall have an area</a:t>
                      </a:r>
                      <a:r>
                        <a:rPr lang="en-US" sz="1400" baseline="0" dirty="0" smtClean="0">
                          <a:latin typeface="Arial" panose="020B0604020202020204" pitchFamily="34" charset="0"/>
                          <a:cs typeface="Arial" panose="020B0604020202020204" pitchFamily="34" charset="0"/>
                        </a:rPr>
                        <a:t> footprint no greater than 0.483m x 0.483m</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Inspection</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Footprint</a:t>
                      </a:r>
                      <a:r>
                        <a:rPr lang="en-US" sz="1400" baseline="0" dirty="0" smtClean="0">
                          <a:latin typeface="Arial" panose="020B0604020202020204" pitchFamily="34" charset="0"/>
                          <a:cs typeface="Arial" panose="020B0604020202020204" pitchFamily="34" charset="0"/>
                        </a:rPr>
                        <a:t> – 0.46m x 0.46m</a:t>
                      </a:r>
                      <a:endParaRPr lang="en-US" sz="1400" dirty="0">
                        <a:latin typeface="Arial" panose="020B0604020202020204" pitchFamily="34" charset="0"/>
                        <a:cs typeface="Arial" panose="020B0604020202020204" pitchFamily="34" charset="0"/>
                      </a:endParaRPr>
                    </a:p>
                  </a:txBody>
                  <a:tcPr anchor="ctr"/>
                </a:tc>
              </a:tr>
              <a:tr h="370840">
                <a:tc>
                  <a:txBody>
                    <a:bodyPr/>
                    <a:lstStyle/>
                    <a:p>
                      <a:pPr algn="ctr"/>
                      <a:r>
                        <a:rPr lang="en-US" sz="1600" dirty="0" smtClean="0">
                          <a:latin typeface="Arial" panose="020B0604020202020204" pitchFamily="34" charset="0"/>
                          <a:cs typeface="Arial" panose="020B0604020202020204" pitchFamily="34" charset="0"/>
                        </a:rPr>
                        <a:t>DR.1.1.2</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CR shall have a mass of no more than 9.8</a:t>
                      </a:r>
                      <a:r>
                        <a:rPr lang="en-US" sz="1400" baseline="0" dirty="0" smtClean="0">
                          <a:latin typeface="Arial" panose="020B0604020202020204" pitchFamily="34" charset="0"/>
                          <a:cs typeface="Arial" panose="020B0604020202020204" pitchFamily="34" charset="0"/>
                        </a:rPr>
                        <a:t> kg</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Inspection</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Mass – 7 kg</a:t>
                      </a:r>
                      <a:endParaRPr lang="en-US" sz="1400" dirty="0">
                        <a:latin typeface="Arial" panose="020B0604020202020204" pitchFamily="34" charset="0"/>
                        <a:cs typeface="Arial" panose="020B0604020202020204" pitchFamily="34" charset="0"/>
                      </a:endParaRPr>
                    </a:p>
                  </a:txBody>
                  <a:tcPr anchor="ctr"/>
                </a:tc>
              </a:tr>
              <a:tr h="370840">
                <a:tc>
                  <a:txBody>
                    <a:bodyPr/>
                    <a:lstStyle/>
                    <a:p>
                      <a:pPr algn="ctr"/>
                      <a:r>
                        <a:rPr lang="en-US" sz="1600" dirty="0" smtClean="0">
                          <a:latin typeface="Arial" panose="020B0604020202020204" pitchFamily="34" charset="0"/>
                          <a:cs typeface="Arial" panose="020B0604020202020204" pitchFamily="34" charset="0"/>
                        </a:rPr>
                        <a:t>DR.1.3</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winch subsystem shall fit onto the MR</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Child requirements met</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anchor="ctr"/>
                </a:tc>
              </a:tr>
              <a:tr h="370840">
                <a:tc>
                  <a:txBody>
                    <a:bodyPr/>
                    <a:lstStyle/>
                    <a:p>
                      <a:pPr algn="ctr"/>
                      <a:r>
                        <a:rPr lang="en-US" sz="1600" dirty="0" smtClean="0">
                          <a:latin typeface="Arial" panose="020B0604020202020204" pitchFamily="34" charset="0"/>
                          <a:cs typeface="Arial" panose="020B0604020202020204" pitchFamily="34" charset="0"/>
                        </a:rPr>
                        <a:t>DR.1.3.1</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Additions to the MR structure shall not exceed 10 kg</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Inspection</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Mass – 6.5 kg</a:t>
                      </a:r>
                      <a:endParaRPr lang="en-US" sz="1400" dirty="0">
                        <a:latin typeface="Arial" panose="020B0604020202020204" pitchFamily="34" charset="0"/>
                        <a:cs typeface="Arial" panose="020B0604020202020204" pitchFamily="34" charset="0"/>
                      </a:endParaRPr>
                    </a:p>
                  </a:txBody>
                  <a:tcPr anchor="ctr"/>
                </a:tc>
              </a:tr>
              <a:tr h="370840">
                <a:tc>
                  <a:txBody>
                    <a:bodyPr/>
                    <a:lstStyle/>
                    <a:p>
                      <a:pPr algn="ctr"/>
                      <a:r>
                        <a:rPr lang="en-US" sz="1600" dirty="0" smtClean="0">
                          <a:latin typeface="Arial" panose="020B0604020202020204" pitchFamily="34" charset="0"/>
                          <a:cs typeface="Arial" panose="020B0604020202020204" pitchFamily="34" charset="0"/>
                        </a:rPr>
                        <a:t>DR.2.1</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CR shall receive commands from the GS</a:t>
                      </a:r>
                      <a:r>
                        <a:rPr lang="en-US" sz="1400" baseline="0" dirty="0" smtClean="0">
                          <a:latin typeface="Arial" panose="020B0604020202020204" pitchFamily="34" charset="0"/>
                          <a:cs typeface="Arial" panose="020B0604020202020204" pitchFamily="34" charset="0"/>
                        </a:rPr>
                        <a:t> via the MR relay system</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Inspection</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Command sent from GS</a:t>
                      </a:r>
                      <a:r>
                        <a:rPr lang="en-US" sz="1400" baseline="0" dirty="0" smtClean="0">
                          <a:latin typeface="Arial" panose="020B0604020202020204" pitchFamily="34" charset="0"/>
                          <a:cs typeface="Arial" panose="020B0604020202020204" pitchFamily="34" charset="0"/>
                        </a:rPr>
                        <a:t> was received at CR</a:t>
                      </a:r>
                      <a:endParaRPr lang="en-US" sz="1400" dirty="0">
                        <a:latin typeface="Arial" panose="020B0604020202020204" pitchFamily="34" charset="0"/>
                        <a:cs typeface="Arial" panose="020B0604020202020204" pitchFamily="34" charset="0"/>
                      </a:endParaRPr>
                    </a:p>
                  </a:txBody>
                  <a:tcPr anchor="ctr"/>
                </a:tc>
              </a:tr>
              <a:tr h="370840">
                <a:tc>
                  <a:txBody>
                    <a:bodyPr/>
                    <a:lstStyle/>
                    <a:p>
                      <a:pPr algn="ctr"/>
                      <a:r>
                        <a:rPr lang="en-US" sz="1600" dirty="0" smtClean="0">
                          <a:latin typeface="Arial" panose="020B0604020202020204" pitchFamily="34" charset="0"/>
                          <a:cs typeface="Arial" panose="020B0604020202020204" pitchFamily="34" charset="0"/>
                        </a:rPr>
                        <a:t>DR.2.1.3</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CR shall receive commands to take a picture and store the image</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CR took/stored image at command of GS</a:t>
                      </a:r>
                      <a:endParaRPr lang="en-US" sz="1400" dirty="0">
                        <a:latin typeface="Arial" panose="020B0604020202020204" pitchFamily="34" charset="0"/>
                        <a:cs typeface="Arial" panose="020B0604020202020204" pitchFamily="34" charset="0"/>
                      </a:endParaRPr>
                    </a:p>
                  </a:txBody>
                  <a:tcPr anchor="ctr"/>
                </a:tc>
              </a:tr>
              <a:tr h="370840">
                <a:tc>
                  <a:txBody>
                    <a:bodyPr/>
                    <a:lstStyle/>
                    <a:p>
                      <a:pPr algn="ctr"/>
                      <a:r>
                        <a:rPr lang="en-US" sz="1600" dirty="0" smtClean="0">
                          <a:latin typeface="Arial" panose="020B0604020202020204" pitchFamily="34" charset="0"/>
                          <a:cs typeface="Arial" panose="020B0604020202020204" pitchFamily="34" charset="0"/>
                        </a:rPr>
                        <a:t>DR.2.2</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CR shall be able to transmit images to the GS via the MR</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Inspection</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Image taken from CR was received</a:t>
                      </a:r>
                      <a:r>
                        <a:rPr lang="en-US" sz="1400" baseline="0" dirty="0" smtClean="0">
                          <a:latin typeface="Arial" panose="020B0604020202020204" pitchFamily="34" charset="0"/>
                          <a:cs typeface="Arial" panose="020B0604020202020204" pitchFamily="34" charset="0"/>
                        </a:rPr>
                        <a:t> at GS</a:t>
                      </a:r>
                      <a:endParaRPr lang="en-US" sz="1400" dirty="0">
                        <a:latin typeface="Arial" panose="020B0604020202020204" pitchFamily="34" charset="0"/>
                        <a:cs typeface="Arial" panose="020B0604020202020204" pitchFamily="34" charset="0"/>
                      </a:endParaRPr>
                    </a:p>
                  </a:txBody>
                  <a:tcPr anchor="ctr"/>
                </a:tc>
              </a:tr>
              <a:tr h="370840">
                <a:tc>
                  <a:txBody>
                    <a:bodyPr/>
                    <a:lstStyle/>
                    <a:p>
                      <a:pPr algn="ctr"/>
                      <a:r>
                        <a:rPr lang="en-US" sz="1600" dirty="0" smtClean="0">
                          <a:latin typeface="Arial" panose="020B0604020202020204" pitchFamily="34" charset="0"/>
                          <a:cs typeface="Arial" panose="020B0604020202020204" pitchFamily="34" charset="0"/>
                        </a:rPr>
                        <a:t>DR.2.2.1</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Transmission shall be a minimum of 18</a:t>
                      </a:r>
                      <a:r>
                        <a:rPr lang="en-US" sz="1400" baseline="0" dirty="0" smtClean="0">
                          <a:latin typeface="Arial" panose="020B0604020202020204" pitchFamily="34" charset="0"/>
                          <a:cs typeface="Arial" panose="020B0604020202020204" pitchFamily="34" charset="0"/>
                        </a:rPr>
                        <a:t> bits/min baud rate per pixel in an image</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Send</a:t>
                      </a:r>
                      <a:r>
                        <a:rPr lang="en-US" sz="1400" baseline="0" dirty="0" smtClean="0">
                          <a:latin typeface="Arial" panose="020B0604020202020204" pitchFamily="34" charset="0"/>
                          <a:cs typeface="Arial" panose="020B0604020202020204" pitchFamily="34" charset="0"/>
                        </a:rPr>
                        <a:t> image in 29s, required to do so in 108s</a:t>
                      </a:r>
                      <a:endParaRPr lang="en-US" sz="12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864042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Verified cont.</a:t>
            </a: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solidFill>
              </a:rPr>
              <a:pPr/>
              <a:t>35</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20122232"/>
              </p:ext>
            </p:extLst>
          </p:nvPr>
        </p:nvGraphicFramePr>
        <p:xfrm>
          <a:off x="1090246" y="822293"/>
          <a:ext cx="10603523" cy="5461557"/>
        </p:xfrm>
        <a:graphic>
          <a:graphicData uri="http://schemas.openxmlformats.org/drawingml/2006/table">
            <a:tbl>
              <a:tblPr firstRow="1" bandRow="1">
                <a:tableStyleId>{073A0DAA-6AF3-43AB-8588-CEC1D06C72B9}</a:tableStyleId>
              </a:tblPr>
              <a:tblGrid>
                <a:gridCol w="2058574"/>
                <a:gridCol w="3988747"/>
                <a:gridCol w="2199403"/>
                <a:gridCol w="2356799"/>
              </a:tblGrid>
              <a:tr h="306977">
                <a:tc>
                  <a:txBody>
                    <a:bodyPr/>
                    <a:lstStyle/>
                    <a:p>
                      <a:pPr algn="ctr"/>
                      <a:r>
                        <a:rPr lang="en-US" sz="1600" dirty="0" smtClean="0">
                          <a:latin typeface="Arial" panose="020B0604020202020204" pitchFamily="34" charset="0"/>
                          <a:cs typeface="Arial" panose="020B0604020202020204" pitchFamily="34" charset="0"/>
                        </a:rPr>
                        <a:t>Requirement</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Description</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Verification method</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Result </a:t>
                      </a:r>
                      <a:endParaRPr lang="en-US" sz="1600" dirty="0">
                        <a:latin typeface="Arial" panose="020B0604020202020204" pitchFamily="34" charset="0"/>
                        <a:cs typeface="Arial" panose="020B0604020202020204" pitchFamily="34" charset="0"/>
                      </a:endParaRPr>
                    </a:p>
                  </a:txBody>
                  <a:tcPr/>
                </a:tc>
              </a:tr>
              <a:tr h="449555">
                <a:tc>
                  <a:txBody>
                    <a:bodyPr/>
                    <a:lstStyle/>
                    <a:p>
                      <a:pPr algn="ctr"/>
                      <a:r>
                        <a:rPr lang="en-US" sz="1600" dirty="0" smtClean="0">
                          <a:latin typeface="Arial" panose="020B0604020202020204" pitchFamily="34" charset="0"/>
                          <a:cs typeface="Arial" panose="020B0604020202020204" pitchFamily="34" charset="0"/>
                        </a:rPr>
                        <a:t>DR.3.1</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CR shall</a:t>
                      </a:r>
                      <a:r>
                        <a:rPr lang="en-US" sz="1400" baseline="0" dirty="0" smtClean="0">
                          <a:latin typeface="Arial" panose="020B0604020202020204" pitchFamily="34" charset="0"/>
                          <a:cs typeface="Arial" panose="020B0604020202020204" pitchFamily="34" charset="0"/>
                        </a:rPr>
                        <a:t> be able to rappel vertical slopes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As seen in main presentation</a:t>
                      </a:r>
                      <a:endParaRPr lang="en-US" sz="1400" dirty="0">
                        <a:latin typeface="Arial" panose="020B0604020202020204" pitchFamily="34" charset="0"/>
                        <a:cs typeface="Arial" panose="020B0604020202020204" pitchFamily="34" charset="0"/>
                      </a:endParaRPr>
                    </a:p>
                  </a:txBody>
                  <a:tcPr anchor="ctr"/>
                </a:tc>
              </a:tr>
              <a:tr h="449555">
                <a:tc>
                  <a:txBody>
                    <a:bodyPr/>
                    <a:lstStyle/>
                    <a:p>
                      <a:pPr algn="ctr"/>
                      <a:r>
                        <a:rPr lang="en-US" sz="1600" dirty="0" smtClean="0">
                          <a:latin typeface="Arial" panose="020B0604020202020204" pitchFamily="34" charset="0"/>
                          <a:cs typeface="Arial" panose="020B0604020202020204" pitchFamily="34" charset="0"/>
                        </a:rPr>
                        <a:t>DR.4.1.1</a:t>
                      </a:r>
                    </a:p>
                  </a:txBody>
                  <a:tcPr anchor="ctr"/>
                </a:tc>
                <a:tc>
                  <a:txBody>
                    <a:bodyPr/>
                    <a:lstStyle/>
                    <a:p>
                      <a:r>
                        <a:rPr lang="en-US" sz="1400" dirty="0" smtClean="0">
                          <a:latin typeface="Arial" panose="020B0604020202020204" pitchFamily="34" charset="0"/>
                          <a:cs typeface="Arial" panose="020B0604020202020204" pitchFamily="34" charset="0"/>
                        </a:rPr>
                        <a:t>The CR shall know its depth within +/- 10cm</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Within +/-</a:t>
                      </a:r>
                      <a:r>
                        <a:rPr lang="en-US" sz="1400" baseline="0" dirty="0" smtClean="0">
                          <a:latin typeface="Arial" panose="020B0604020202020204" pitchFamily="34" charset="0"/>
                          <a:cs typeface="Arial" panose="020B0604020202020204" pitchFamily="34" charset="0"/>
                        </a:rPr>
                        <a:t> 1cm</a:t>
                      </a:r>
                      <a:endParaRPr lang="en-US" sz="1400" dirty="0">
                        <a:latin typeface="Arial" panose="020B0604020202020204" pitchFamily="34" charset="0"/>
                        <a:cs typeface="Arial" panose="020B0604020202020204" pitchFamily="34" charset="0"/>
                      </a:endParaRPr>
                    </a:p>
                  </a:txBody>
                  <a:tcPr anchor="ctr"/>
                </a:tc>
              </a:tr>
              <a:tr h="819776">
                <a:tc>
                  <a:txBody>
                    <a:bodyPr/>
                    <a:lstStyle/>
                    <a:p>
                      <a:pPr algn="ctr"/>
                      <a:r>
                        <a:rPr lang="en-US" sz="1600" dirty="0" smtClean="0">
                          <a:latin typeface="Arial" panose="020B0604020202020204" pitchFamily="34" charset="0"/>
                          <a:cs typeface="Arial" panose="020B0604020202020204" pitchFamily="34" charset="0"/>
                        </a:rPr>
                        <a:t>DR.5.1</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imaging</a:t>
                      </a:r>
                      <a:r>
                        <a:rPr lang="en-US" sz="1400" baseline="0" dirty="0" smtClean="0">
                          <a:latin typeface="Arial" panose="020B0604020202020204" pitchFamily="34" charset="0"/>
                          <a:cs typeface="Arial" panose="020B0604020202020204" pitchFamily="34" charset="0"/>
                        </a:rPr>
                        <a:t> system shall have a minimum resolution of 3.7 pixels per degree of field of view in a single image</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1 image equals 23.9</a:t>
                      </a:r>
                      <a:r>
                        <a:rPr lang="en-US" sz="1400" baseline="0" dirty="0" smtClean="0">
                          <a:latin typeface="Arial" panose="020B0604020202020204" pitchFamily="34" charset="0"/>
                          <a:cs typeface="Arial" panose="020B0604020202020204" pitchFamily="34" charset="0"/>
                        </a:rPr>
                        <a:t> x 17.4 pixel per degree of field of view</a:t>
                      </a:r>
                      <a:endParaRPr lang="en-US" sz="1400" dirty="0">
                        <a:latin typeface="Arial" panose="020B0604020202020204" pitchFamily="34" charset="0"/>
                        <a:cs typeface="Arial" panose="020B0604020202020204" pitchFamily="34" charset="0"/>
                      </a:endParaRPr>
                    </a:p>
                  </a:txBody>
                  <a:tcPr anchor="ctr"/>
                </a:tc>
              </a:tr>
              <a:tr h="634665">
                <a:tc>
                  <a:txBody>
                    <a:bodyPr/>
                    <a:lstStyle/>
                    <a:p>
                      <a:pPr algn="ctr"/>
                      <a:r>
                        <a:rPr lang="en-US" sz="1600" dirty="0" smtClean="0">
                          <a:latin typeface="Arial" panose="020B0604020202020204" pitchFamily="34" charset="0"/>
                          <a:cs typeface="Arial" panose="020B0604020202020204" pitchFamily="34" charset="0"/>
                        </a:rPr>
                        <a:t>DR.5.4</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imaging system light source shall provide adequate lighting to determine a</a:t>
                      </a:r>
                      <a:r>
                        <a:rPr lang="en-US" sz="1400" baseline="0" dirty="0" smtClean="0">
                          <a:latin typeface="Arial" panose="020B0604020202020204" pitchFamily="34" charset="0"/>
                          <a:cs typeface="Arial" panose="020B0604020202020204" pitchFamily="34" charset="0"/>
                        </a:rPr>
                        <a:t> POI from background</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See imaging test back up slide</a:t>
                      </a:r>
                      <a:endParaRPr lang="en-US" sz="1400" dirty="0">
                        <a:latin typeface="Arial" panose="020B0604020202020204" pitchFamily="34" charset="0"/>
                        <a:cs typeface="Arial" panose="020B0604020202020204" pitchFamily="34" charset="0"/>
                      </a:endParaRPr>
                    </a:p>
                  </a:txBody>
                  <a:tcPr anchor="ctr"/>
                </a:tc>
              </a:tr>
              <a:tr h="449555">
                <a:tc>
                  <a:txBody>
                    <a:bodyPr/>
                    <a:lstStyle/>
                    <a:p>
                      <a:pPr algn="ctr"/>
                      <a:r>
                        <a:rPr lang="en-US" sz="1600" dirty="0" smtClean="0">
                          <a:latin typeface="Arial" panose="020B0604020202020204" pitchFamily="34" charset="0"/>
                          <a:cs typeface="Arial" panose="020B0604020202020204" pitchFamily="34" charset="0"/>
                        </a:rPr>
                        <a:t>DR.5.5</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CR shall be able to store at minimum of 5 images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Demonstration</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5+ images were taken and stored on SD card</a:t>
                      </a:r>
                      <a:endParaRPr lang="en-US" sz="1400" dirty="0">
                        <a:latin typeface="Arial" panose="020B0604020202020204" pitchFamily="34" charset="0"/>
                        <a:cs typeface="Arial" panose="020B0604020202020204" pitchFamily="34" charset="0"/>
                      </a:endParaRPr>
                    </a:p>
                  </a:txBody>
                  <a:tcPr anchor="ctr"/>
                </a:tc>
              </a:tr>
              <a:tr h="634665">
                <a:tc>
                  <a:txBody>
                    <a:bodyPr/>
                    <a:lstStyle/>
                    <a:p>
                      <a:pPr algn="ctr"/>
                      <a:r>
                        <a:rPr lang="en-US" sz="1600" dirty="0" smtClean="0">
                          <a:latin typeface="Arial" panose="020B0604020202020204" pitchFamily="34" charset="0"/>
                          <a:cs typeface="Arial" panose="020B0604020202020204" pitchFamily="34" charset="0"/>
                        </a:rPr>
                        <a:t>DR.7.1.2</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CR software shall command the imaging system to take an image and save onboard</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See imaging test back up slide</a:t>
                      </a:r>
                      <a:endParaRPr lang="en-US" sz="1400" dirty="0">
                        <a:latin typeface="Arial" panose="020B0604020202020204" pitchFamily="34" charset="0"/>
                        <a:cs typeface="Arial" panose="020B0604020202020204" pitchFamily="34" charset="0"/>
                      </a:endParaRPr>
                    </a:p>
                  </a:txBody>
                  <a:tcPr anchor="ctr"/>
                </a:tc>
              </a:tr>
              <a:tr h="819776">
                <a:tc>
                  <a:txBody>
                    <a:bodyPr/>
                    <a:lstStyle/>
                    <a:p>
                      <a:pPr algn="ctr"/>
                      <a:r>
                        <a:rPr lang="en-US" sz="1600" dirty="0" smtClean="0">
                          <a:latin typeface="Arial" panose="020B0604020202020204" pitchFamily="34" charset="0"/>
                          <a:cs typeface="Arial" panose="020B0604020202020204" pitchFamily="34" charset="0"/>
                        </a:rPr>
                        <a:t>DR.7.4</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MR software shall be able to interpret commands from MR communication system</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Commands</a:t>
                      </a:r>
                      <a:r>
                        <a:rPr lang="en-US" sz="1400" baseline="0" dirty="0" smtClean="0">
                          <a:latin typeface="Arial" panose="020B0604020202020204" pitchFamily="34" charset="0"/>
                          <a:cs typeface="Arial" panose="020B0604020202020204" pitchFamily="34" charset="0"/>
                        </a:rPr>
                        <a:t> were successfully carried out by MR software (Rappelling)</a:t>
                      </a:r>
                      <a:endParaRPr lang="en-US" sz="1400" dirty="0">
                        <a:latin typeface="Arial" panose="020B0604020202020204" pitchFamily="34" charset="0"/>
                        <a:cs typeface="Arial" panose="020B0604020202020204" pitchFamily="34" charset="0"/>
                      </a:endParaRPr>
                    </a:p>
                  </a:txBody>
                  <a:tcPr anchor="ctr"/>
                </a:tc>
              </a:tr>
              <a:tr h="634665">
                <a:tc>
                  <a:txBody>
                    <a:bodyPr/>
                    <a:lstStyle/>
                    <a:p>
                      <a:pPr algn="ctr"/>
                      <a:r>
                        <a:rPr lang="en-US" sz="1600" dirty="0" smtClean="0">
                          <a:latin typeface="Arial" panose="020B0604020202020204" pitchFamily="34" charset="0"/>
                          <a:cs typeface="Arial" panose="020B0604020202020204" pitchFamily="34" charset="0"/>
                        </a:rPr>
                        <a:t>DR.7.8</a:t>
                      </a:r>
                      <a:endParaRPr lang="en-US" sz="16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The GS software will display the image upon receiving from the MR relay and</a:t>
                      </a:r>
                      <a:r>
                        <a:rPr lang="en-US" sz="1400" baseline="0" dirty="0" smtClean="0">
                          <a:latin typeface="Arial" panose="020B0604020202020204" pitchFamily="34" charset="0"/>
                          <a:cs typeface="Arial" panose="020B0604020202020204" pitchFamily="34" charset="0"/>
                        </a:rPr>
                        <a:t> save to the GS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Testing</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dirty="0" smtClean="0">
                          <a:latin typeface="Arial" panose="020B0604020202020204" pitchFamily="34" charset="0"/>
                          <a:cs typeface="Arial" panose="020B0604020202020204" pitchFamily="34" charset="0"/>
                        </a:rPr>
                        <a:t>See imaging test back up slide</a:t>
                      </a:r>
                      <a:endParaRPr lang="en-US" sz="14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319768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BUDGET ITEMIZATION – Test/Misc.</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36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3" y="815338"/>
            <a:ext cx="10058400" cy="2950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313" y="1110347"/>
            <a:ext cx="10058400" cy="5482990"/>
          </a:xfrm>
          <a:prstGeom prst="rect">
            <a:avLst/>
          </a:prstGeom>
        </p:spPr>
      </p:pic>
    </p:spTree>
    <p:extLst>
      <p:ext uri="{BB962C8B-B14F-4D97-AF65-F5344CB8AC3E}">
        <p14:creationId xmlns:p14="http://schemas.microsoft.com/office/powerpoint/2010/main" val="2388398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BUDGET ITEMIZATION – Comm./Power/SW</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37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3" y="815338"/>
            <a:ext cx="10058400" cy="2950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313" y="1110347"/>
            <a:ext cx="10058400" cy="4428227"/>
          </a:xfrm>
          <a:prstGeom prst="rect">
            <a:avLst/>
          </a:prstGeom>
        </p:spPr>
      </p:pic>
    </p:spTree>
    <p:extLst>
      <p:ext uri="{BB962C8B-B14F-4D97-AF65-F5344CB8AC3E}">
        <p14:creationId xmlns:p14="http://schemas.microsoft.com/office/powerpoint/2010/main" val="161797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BUDGET ITEMIZATION – </a:t>
            </a:r>
            <a:r>
              <a:rPr lang="en-US" b="1" i="1" dirty="0" smtClean="0"/>
              <a:t>Driving</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38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3" y="815338"/>
            <a:ext cx="10058400" cy="2950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313" y="1088044"/>
            <a:ext cx="10058400" cy="5558944"/>
          </a:xfrm>
          <a:prstGeom prst="rect">
            <a:avLst/>
          </a:prstGeom>
        </p:spPr>
      </p:pic>
    </p:spTree>
    <p:extLst>
      <p:ext uri="{BB962C8B-B14F-4D97-AF65-F5344CB8AC3E}">
        <p14:creationId xmlns:p14="http://schemas.microsoft.com/office/powerpoint/2010/main" val="2193541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t>BUDGET </a:t>
            </a:r>
            <a:r>
              <a:rPr lang="en-US" sz="3600" b="1" i="1" dirty="0" smtClean="0"/>
              <a:t>ITEMIZATION </a:t>
            </a:r>
            <a:r>
              <a:rPr lang="en-US" sz="3400" b="1" i="1" dirty="0" smtClean="0"/>
              <a:t>– Driving cont./ Rappelling</a:t>
            </a:r>
            <a:endParaRPr lang="en-US" sz="3400"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39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3" y="815338"/>
            <a:ext cx="10058400" cy="2950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313" y="1110347"/>
            <a:ext cx="10058400" cy="14901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313" y="2600480"/>
            <a:ext cx="10058400" cy="3768962"/>
          </a:xfrm>
          <a:prstGeom prst="rect">
            <a:avLst/>
          </a:prstGeom>
        </p:spPr>
      </p:pic>
    </p:spTree>
    <p:extLst>
      <p:ext uri="{BB962C8B-B14F-4D97-AF65-F5344CB8AC3E}">
        <p14:creationId xmlns:p14="http://schemas.microsoft.com/office/powerpoint/2010/main" val="1161289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484718" y="1203356"/>
            <a:ext cx="3496363" cy="19529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84313" y="11870"/>
            <a:ext cx="10018713" cy="804672"/>
          </a:xfrm>
        </p:spPr>
        <p:txBody>
          <a:bodyPr>
            <a:normAutofit/>
          </a:bodyPr>
          <a:lstStyle/>
          <a:p>
            <a:r>
              <a:rPr lang="en-US" b="1" i="1" dirty="0" smtClean="0"/>
              <a:t>CRITICAL PROJECT ELEMENTS</a:t>
            </a:r>
            <a:endParaRPr lang="en-US" b="1" i="1" dirty="0">
              <a:solidFill>
                <a:srgbClr val="FF0000"/>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pPr/>
              <a:t>4</a:t>
            </a:fld>
            <a:endParaRPr lang="en-US" dirty="0"/>
          </a:p>
        </p:txBody>
      </p:sp>
      <p:graphicFrame>
        <p:nvGraphicFramePr>
          <p:cNvPr id="6" name="Table 4"/>
          <p:cNvGraphicFramePr>
            <a:graphicFrameLocks noGrp="1"/>
          </p:cNvGraphicFramePr>
          <p:nvPr>
            <p:extLst/>
          </p:nvPr>
        </p:nvGraphicFramePr>
        <p:xfrm>
          <a:off x="712328" y="3455522"/>
          <a:ext cx="10940527" cy="2753410"/>
        </p:xfrm>
        <a:graphic>
          <a:graphicData uri="http://schemas.openxmlformats.org/drawingml/2006/table">
            <a:tbl>
              <a:tblPr firstRow="1" bandRow="1">
                <a:tableStyleId>{5C22544A-7EE6-4342-B048-85BDC9FD1C3A}</a:tableStyleId>
              </a:tblPr>
              <a:tblGrid>
                <a:gridCol w="2073913">
                  <a:extLst>
                    <a:ext uri="{9D8B030D-6E8A-4147-A177-3AD203B41FA5}">
                      <a16:colId xmlns:a16="http://schemas.microsoft.com/office/drawing/2014/main" xmlns="" xmlns:a14="http://schemas.microsoft.com/office/drawing/2010/main" xmlns:mc="http://schemas.openxmlformats.org/markup-compatibility/2006" val="1858695557"/>
                    </a:ext>
                  </a:extLst>
                </a:gridCol>
                <a:gridCol w="2915323"/>
                <a:gridCol w="4066390"/>
                <a:gridCol w="1884901"/>
              </a:tblGrid>
              <a:tr h="665337">
                <a:tc>
                  <a:txBody>
                    <a:bodyPr/>
                    <a:lstStyle/>
                    <a:p>
                      <a:r>
                        <a:rPr lang="en-US" sz="1600" dirty="0" smtClean="0">
                          <a:latin typeface="Arial" panose="020B0604020202020204" pitchFamily="34" charset="0"/>
                          <a:cs typeface="Arial" panose="020B0604020202020204" pitchFamily="34" charset="0"/>
                        </a:rPr>
                        <a:t>Project Element</a:t>
                      </a:r>
                      <a:endParaRPr lang="en-US" sz="1600"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tc>
                  <a:txBody>
                    <a:bodyPr/>
                    <a:lstStyle/>
                    <a:p>
                      <a:pPr algn="l"/>
                      <a:r>
                        <a:rPr lang="en-US" sz="1600" dirty="0" smtClean="0">
                          <a:latin typeface="Arial" panose="020B0604020202020204" pitchFamily="34" charset="0"/>
                          <a:cs typeface="Arial" panose="020B0604020202020204" pitchFamily="34" charset="0"/>
                        </a:rPr>
                        <a:t>Subsystem</a:t>
                      </a:r>
                      <a:r>
                        <a:rPr lang="en-US" sz="1600" baseline="0" dirty="0" smtClean="0">
                          <a:latin typeface="Arial" panose="020B0604020202020204" pitchFamily="34" charset="0"/>
                          <a:cs typeface="Arial" panose="020B0604020202020204" pitchFamily="34" charset="0"/>
                        </a:rPr>
                        <a:t> Breakdown</a:t>
                      </a:r>
                      <a:endParaRPr lang="en-US" sz="1600"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tc>
                  <a:txBody>
                    <a:bodyPr/>
                    <a:lstStyle/>
                    <a:p>
                      <a:pPr algn="l"/>
                      <a:r>
                        <a:rPr lang="en-US" sz="1600" b="1" dirty="0" smtClean="0">
                          <a:latin typeface="Arial" panose="020B0604020202020204" pitchFamily="34" charset="0"/>
                          <a:cs typeface="Arial" panose="020B0604020202020204" pitchFamily="34" charset="0"/>
                        </a:rPr>
                        <a:t>Rationale</a:t>
                      </a:r>
                      <a:endParaRPr lang="en-US" sz="1600" b="1"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tc>
                  <a:txBody>
                    <a:bodyPr/>
                    <a:lstStyle/>
                    <a:p>
                      <a:pPr algn="l"/>
                      <a:r>
                        <a:rPr lang="en-US" sz="1600" b="1" dirty="0" smtClean="0">
                          <a:latin typeface="Arial" panose="020B0604020202020204" pitchFamily="34" charset="0"/>
                          <a:cs typeface="Arial" panose="020B0604020202020204" pitchFamily="34" charset="0"/>
                        </a:rPr>
                        <a:t>Level of</a:t>
                      </a:r>
                      <a:r>
                        <a:rPr lang="en-US" sz="1600" b="1" baseline="0" dirty="0" smtClean="0">
                          <a:latin typeface="Arial" panose="020B0604020202020204" pitchFamily="34" charset="0"/>
                          <a:cs typeface="Arial" panose="020B0604020202020204" pitchFamily="34" charset="0"/>
                        </a:rPr>
                        <a:t> Success</a:t>
                      </a:r>
                      <a:endParaRPr lang="en-US" sz="1600" b="1"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extLst>
                  <a:ext uri="{0D108BD9-81ED-4DB2-BD59-A6C34878D82A}">
                    <a16:rowId xmlns:a16="http://schemas.microsoft.com/office/drawing/2014/main" xmlns="" xmlns:a14="http://schemas.microsoft.com/office/drawing/2010/main" xmlns:mc="http://schemas.openxmlformats.org/markup-compatibility/2006" val="957674722"/>
                  </a:ext>
                </a:extLst>
              </a:tr>
              <a:tr h="433915">
                <a:tc>
                  <a:txBody>
                    <a:bodyPr/>
                    <a:lstStyle/>
                    <a:p>
                      <a:pPr algn="l"/>
                      <a:r>
                        <a:rPr lang="en-US" sz="1600" b="1" dirty="0" smtClean="0">
                          <a:latin typeface="Arial" panose="020B0604020202020204" pitchFamily="34" charset="0"/>
                          <a:cs typeface="Arial" panose="020B0604020202020204" pitchFamily="34" charset="0"/>
                        </a:rPr>
                        <a:t>Rappelling</a:t>
                      </a:r>
                      <a:endParaRPr lang="en-US" sz="1600" b="1" dirty="0">
                        <a:latin typeface="Arial" panose="020B0604020202020204" pitchFamily="34" charset="0"/>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b="1" dirty="0" smtClean="0">
                          <a:latin typeface="Arial" panose="020B0604020202020204" pitchFamily="34" charset="0"/>
                          <a:cs typeface="Arial" panose="020B0604020202020204" pitchFamily="34" charset="0"/>
                        </a:rPr>
                        <a:t> </a:t>
                      </a:r>
                      <a:r>
                        <a:rPr lang="en-US" sz="1400" b="1" u="none" dirty="0" smtClean="0">
                          <a:latin typeface="Arial" panose="020B0604020202020204" pitchFamily="34" charset="0"/>
                          <a:cs typeface="Arial" panose="020B0604020202020204" pitchFamily="34" charset="0"/>
                        </a:rPr>
                        <a:t>Winch</a:t>
                      </a:r>
                      <a:r>
                        <a:rPr lang="en-US" sz="1400" b="1" baseline="0" dirty="0" smtClean="0">
                          <a:latin typeface="Arial" panose="020B0604020202020204" pitchFamily="34" charset="0"/>
                          <a:cs typeface="Arial" panose="020B0604020202020204" pitchFamily="34" charset="0"/>
                        </a:rPr>
                        <a:t> and Drivetrain</a:t>
                      </a:r>
                      <a:endParaRPr lang="en-US" sz="1400" b="1" dirty="0">
                        <a:latin typeface="Arial" panose="020B0604020202020204" pitchFamily="34" charset="0"/>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b="0" dirty="0" smtClean="0">
                          <a:latin typeface="Arial" panose="020B0604020202020204" pitchFamily="34" charset="0"/>
                          <a:cs typeface="Arial" panose="020B0604020202020204" pitchFamily="34" charset="0"/>
                        </a:rPr>
                        <a:t>The CR shall have the capability to </a:t>
                      </a:r>
                      <a:r>
                        <a:rPr lang="en-US" sz="1200" b="1" u="sng" dirty="0" smtClean="0">
                          <a:latin typeface="Arial" panose="020B0604020202020204" pitchFamily="34" charset="0"/>
                          <a:cs typeface="Arial" panose="020B0604020202020204" pitchFamily="34" charset="0"/>
                        </a:rPr>
                        <a:t>rappel</a:t>
                      </a:r>
                      <a:r>
                        <a:rPr lang="en-US" sz="1200" b="1" u="sng" baseline="0" dirty="0" smtClean="0">
                          <a:latin typeface="Arial" panose="020B0604020202020204" pitchFamily="34" charset="0"/>
                          <a:cs typeface="Arial" panose="020B0604020202020204" pitchFamily="34" charset="0"/>
                        </a:rPr>
                        <a:t> up to 5 m</a:t>
                      </a:r>
                      <a:r>
                        <a:rPr lang="en-US" sz="1200" b="1" u="none" baseline="0" dirty="0" smtClean="0">
                          <a:latin typeface="Arial" panose="020B0604020202020204" pitchFamily="34" charset="0"/>
                          <a:cs typeface="Arial" panose="020B0604020202020204" pitchFamily="34" charset="0"/>
                        </a:rPr>
                        <a:t> </a:t>
                      </a:r>
                      <a:r>
                        <a:rPr lang="en-US" sz="1200" b="0" baseline="0" dirty="0" smtClean="0">
                          <a:latin typeface="Arial" panose="020B0604020202020204" pitchFamily="34" charset="0"/>
                          <a:cs typeface="Arial" panose="020B0604020202020204" pitchFamily="34" charset="0"/>
                        </a:rPr>
                        <a:t>into a cave/pipe </a:t>
                      </a:r>
                      <a:endParaRPr lang="en-US" sz="12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1</a:t>
                      </a: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xmlns:mc="http://schemas.openxmlformats.org/markup-compatibility/2006" val="303301964"/>
                  </a:ext>
                </a:extLst>
              </a:tr>
              <a:tr h="665225">
                <a:tc>
                  <a:txBody>
                    <a:bodyPr/>
                    <a:lstStyle/>
                    <a:p>
                      <a:pPr algn="l"/>
                      <a:r>
                        <a:rPr lang="en-US" sz="1600" b="1" dirty="0" smtClean="0">
                          <a:latin typeface="Arial" panose="020B0604020202020204" pitchFamily="34" charset="0"/>
                          <a:cs typeface="Arial" panose="020B0604020202020204" pitchFamily="34" charset="0"/>
                        </a:rPr>
                        <a:t>Driving</a:t>
                      </a:r>
                      <a:endParaRPr lang="en-US" sz="1600" b="1" dirty="0">
                        <a:latin typeface="Arial" panose="020B0604020202020204" pitchFamily="34" charset="0"/>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400" b="1" dirty="0" smtClean="0">
                          <a:latin typeface="Arial" panose="020B0604020202020204" pitchFamily="34" charset="0"/>
                          <a:cs typeface="Arial" panose="020B0604020202020204" pitchFamily="34" charset="0"/>
                        </a:rPr>
                        <a:t>Chassis, </a:t>
                      </a:r>
                      <a:r>
                        <a:rPr lang="en-US" sz="1400" b="1" u="none" dirty="0" smtClean="0">
                          <a:latin typeface="Arial" panose="020B0604020202020204" pitchFamily="34" charset="0"/>
                          <a:cs typeface="Arial" panose="020B0604020202020204" pitchFamily="34" charset="0"/>
                        </a:rPr>
                        <a:t>Wheels</a:t>
                      </a:r>
                      <a:r>
                        <a:rPr lang="en-US" sz="1400" b="1" dirty="0" smtClean="0">
                          <a:latin typeface="Arial" panose="020B0604020202020204" pitchFamily="34" charset="0"/>
                          <a:cs typeface="Arial" panose="020B0604020202020204" pitchFamily="34" charset="0"/>
                        </a:rPr>
                        <a:t>, and Motors</a:t>
                      </a:r>
                      <a:endParaRPr lang="en-US" sz="1400" b="1" dirty="0">
                        <a:latin typeface="Arial" panose="020B0604020202020204" pitchFamily="34" charset="0"/>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200" b="0" dirty="0" smtClean="0">
                          <a:latin typeface="Arial" panose="020B0604020202020204" pitchFamily="34" charset="0"/>
                          <a:cs typeface="Arial" panose="020B0604020202020204" pitchFamily="34" charset="0"/>
                        </a:rPr>
                        <a:t>The CR shall have the </a:t>
                      </a:r>
                      <a:r>
                        <a:rPr lang="en-US" sz="1200" b="1" u="sng" dirty="0" smtClean="0">
                          <a:latin typeface="Arial" panose="020B0604020202020204" pitchFamily="34" charset="0"/>
                          <a:cs typeface="Arial" panose="020B0604020202020204" pitchFamily="34" charset="0"/>
                        </a:rPr>
                        <a:t>ability to explore 5m </a:t>
                      </a:r>
                      <a:r>
                        <a:rPr lang="en-US" sz="1200" b="0" dirty="0" smtClean="0">
                          <a:latin typeface="Arial" panose="020B0604020202020204" pitchFamily="34" charset="0"/>
                          <a:cs typeface="Arial" panose="020B0604020202020204" pitchFamily="34" charset="0"/>
                        </a:rPr>
                        <a:t>out from the dropdown</a:t>
                      </a:r>
                      <a:r>
                        <a:rPr lang="en-US" sz="1200" b="0" baseline="0" dirty="0" smtClean="0">
                          <a:latin typeface="Arial" panose="020B0604020202020204" pitchFamily="34" charset="0"/>
                          <a:cs typeface="Arial" panose="020B0604020202020204" pitchFamily="34" charset="0"/>
                        </a:rPr>
                        <a:t> point </a:t>
                      </a:r>
                      <a:r>
                        <a:rPr lang="en-US" sz="1200" b="0" dirty="0" smtClean="0">
                          <a:latin typeface="Arial" panose="020B0604020202020204" pitchFamily="34" charset="0"/>
                          <a:cs typeface="Arial" panose="020B0604020202020204" pitchFamily="34" charset="0"/>
                        </a:rPr>
                        <a:t>on</a:t>
                      </a:r>
                      <a:r>
                        <a:rPr lang="en-US" sz="1200" b="0" baseline="0" dirty="0" smtClean="0">
                          <a:latin typeface="Arial" panose="020B0604020202020204" pitchFamily="34" charset="0"/>
                          <a:cs typeface="Arial" panose="020B0604020202020204" pitchFamily="34" charset="0"/>
                        </a:rPr>
                        <a:t> floor of</a:t>
                      </a:r>
                      <a:r>
                        <a:rPr lang="en-US" sz="1200" b="0" dirty="0" smtClean="0">
                          <a:latin typeface="Arial" panose="020B0604020202020204" pitchFamily="34" charset="0"/>
                          <a:cs typeface="Arial" panose="020B0604020202020204" pitchFamily="34" charset="0"/>
                        </a:rPr>
                        <a:t> cave/pipe</a:t>
                      </a:r>
                      <a:endParaRPr lang="en-US" sz="1200" b="0" u="none" strike="noStrike"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1, 2</a:t>
                      </a: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xmlns:mc="http://schemas.openxmlformats.org/markup-compatibility/2006" val="3863598423"/>
                  </a:ext>
                </a:extLst>
              </a:tr>
              <a:tr h="9656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u="none" kern="1200" dirty="0" smtClean="0">
                          <a:solidFill>
                            <a:schemeClr val="tx1"/>
                          </a:solidFill>
                          <a:latin typeface="Arial" panose="020B0604020202020204" pitchFamily="34" charset="0"/>
                          <a:ea typeface="+mn-ea"/>
                          <a:cs typeface="Arial" panose="020B0604020202020204" pitchFamily="34" charset="0"/>
                        </a:rPr>
                        <a:t>Software/Electrical</a:t>
                      </a: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solidFill>
                          <a:latin typeface="Arial" panose="020B0604020202020204" pitchFamily="34" charset="0"/>
                          <a:ea typeface="+mn-ea"/>
                          <a:cs typeface="Arial" panose="020B0604020202020204" pitchFamily="34" charset="0"/>
                        </a:rPr>
                        <a:t>Microcontrollers, Range Finder, Encoders</a:t>
                      </a:r>
                      <a:r>
                        <a:rPr lang="en-US" sz="1400" b="1" u="none" kern="1200" baseline="0" dirty="0" smtClean="0">
                          <a:solidFill>
                            <a:schemeClr val="tx1"/>
                          </a:solidFill>
                          <a:latin typeface="Arial" panose="020B0604020202020204" pitchFamily="34" charset="0"/>
                          <a:ea typeface="+mn-ea"/>
                          <a:cs typeface="Arial" panose="020B0604020202020204" pitchFamily="34" charset="0"/>
                        </a:rPr>
                        <a:t>, </a:t>
                      </a:r>
                      <a:r>
                        <a:rPr lang="en-US" sz="1400" b="1" u="none" kern="1200" baseline="0" dirty="0" err="1" smtClean="0">
                          <a:solidFill>
                            <a:schemeClr val="tx1"/>
                          </a:solidFill>
                          <a:latin typeface="Arial" panose="020B0604020202020204" pitchFamily="34" charset="0"/>
                          <a:ea typeface="+mn-ea"/>
                          <a:cs typeface="Arial" panose="020B0604020202020204" pitchFamily="34" charset="0"/>
                        </a:rPr>
                        <a:t>Xbees</a:t>
                      </a:r>
                      <a:r>
                        <a:rPr lang="en-US" sz="1400" b="1" u="none" kern="1200" baseline="0" dirty="0" smtClean="0">
                          <a:solidFill>
                            <a:schemeClr val="tx1"/>
                          </a:solidFill>
                          <a:latin typeface="Arial" panose="020B0604020202020204" pitchFamily="34" charset="0"/>
                          <a:ea typeface="+mn-ea"/>
                          <a:cs typeface="Arial" panose="020B0604020202020204" pitchFamily="34" charset="0"/>
                        </a:rPr>
                        <a:t>, Imaging, PCB and Batteries</a:t>
                      </a:r>
                      <a:endParaRPr lang="en-US" sz="1400" b="1" u="none" kern="1200" dirty="0" smtClean="0">
                        <a:solidFill>
                          <a:schemeClr val="tx1"/>
                        </a:solidFill>
                        <a:latin typeface="Arial" panose="020B0604020202020204" pitchFamily="34" charset="0"/>
                        <a:ea typeface="+mn-ea"/>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a:buNone/>
                      </a:pPr>
                      <a:r>
                        <a:rPr lang="en-US" sz="1200" b="0" baseline="0" dirty="0" smtClean="0">
                          <a:latin typeface="Arial" panose="020B0604020202020204" pitchFamily="34" charset="0"/>
                          <a:cs typeface="Arial" panose="020B0604020202020204" pitchFamily="34" charset="0"/>
                        </a:rPr>
                        <a:t>The software </a:t>
                      </a:r>
                      <a:r>
                        <a:rPr lang="en-US" sz="1200" b="0" i="0" u="none" baseline="0" dirty="0" smtClean="0">
                          <a:latin typeface="Arial" panose="020B0604020202020204" pitchFamily="34" charset="0"/>
                          <a:cs typeface="Arial" panose="020B0604020202020204" pitchFamily="34" charset="0"/>
                        </a:rPr>
                        <a:t>will</a:t>
                      </a:r>
                      <a:r>
                        <a:rPr lang="en-US" sz="1200" b="1" i="0" u="none" baseline="0" dirty="0" smtClean="0">
                          <a:latin typeface="Arial" panose="020B0604020202020204" pitchFamily="34" charset="0"/>
                          <a:cs typeface="Arial" panose="020B0604020202020204" pitchFamily="34" charset="0"/>
                        </a:rPr>
                        <a:t> </a:t>
                      </a:r>
                      <a:r>
                        <a:rPr lang="en-US" sz="1200" b="1" i="0" u="sng" baseline="0" dirty="0" smtClean="0">
                          <a:latin typeface="Arial" panose="020B0604020202020204" pitchFamily="34" charset="0"/>
                          <a:cs typeface="Arial" panose="020B0604020202020204" pitchFamily="34" charset="0"/>
                        </a:rPr>
                        <a:t>integrate functionality</a:t>
                      </a:r>
                      <a:r>
                        <a:rPr lang="en-US" sz="1200" b="0" baseline="0" dirty="0" smtClean="0">
                          <a:latin typeface="Arial" panose="020B0604020202020204" pitchFamily="34" charset="0"/>
                          <a:cs typeface="Arial" panose="020B0604020202020204" pitchFamily="34" charset="0"/>
                        </a:rPr>
                        <a:t> and provide: </a:t>
                      </a:r>
                    </a:p>
                    <a:p>
                      <a:pPr marL="285750" indent="-285750">
                        <a:buFont typeface="Arial"/>
                        <a:buChar char="•"/>
                      </a:pPr>
                      <a:r>
                        <a:rPr lang="en-US" sz="1200" b="0" baseline="0" dirty="0" smtClean="0">
                          <a:latin typeface="Arial" panose="020B0604020202020204" pitchFamily="34" charset="0"/>
                          <a:cs typeface="Arial" panose="020B0604020202020204" pitchFamily="34" charset="0"/>
                        </a:rPr>
                        <a:t> Accurate position tracking</a:t>
                      </a:r>
                    </a:p>
                    <a:p>
                      <a:pPr marL="285750" indent="-285750">
                        <a:buFont typeface="Arial"/>
                        <a:buChar char="•"/>
                      </a:pPr>
                      <a:r>
                        <a:rPr lang="en-US" sz="1200" b="0" baseline="0" dirty="0" smtClean="0">
                          <a:latin typeface="Arial" panose="020B0604020202020204" pitchFamily="34" charset="0"/>
                          <a:cs typeface="Arial" panose="020B0604020202020204" pitchFamily="34" charset="0"/>
                        </a:rPr>
                        <a:t> Communication and command protocols</a:t>
                      </a:r>
                    </a:p>
                    <a:p>
                      <a:pPr marL="285750" indent="-285750">
                        <a:buFont typeface="Arial"/>
                        <a:buChar char="•"/>
                      </a:pPr>
                      <a:r>
                        <a:rPr lang="en-US" sz="1200" b="0" baseline="0" dirty="0" smtClean="0">
                          <a:latin typeface="Arial" panose="020B0604020202020204" pitchFamily="34" charset="0"/>
                          <a:cs typeface="Arial" panose="020B0604020202020204" pitchFamily="34" charset="0"/>
                        </a:rPr>
                        <a:t> Power analysis</a:t>
                      </a: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US" sz="2400" b="1" dirty="0" smtClean="0">
                          <a:solidFill>
                            <a:schemeClr val="tx1"/>
                          </a:solidFill>
                          <a:latin typeface="Arial"/>
                          <a:cs typeface="Arial"/>
                        </a:rPr>
                        <a:t>2, 3</a:t>
                      </a: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pic>
        <p:nvPicPr>
          <p:cNvPr id="10" name="Picture 9" descr="Screen Shot 2015-01-29 at 1.52.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330" y="739559"/>
            <a:ext cx="1249846" cy="2351493"/>
          </a:xfrm>
          <a:prstGeom prst="rect">
            <a:avLst/>
          </a:prstGeom>
        </p:spPr>
      </p:pic>
      <p:pic>
        <p:nvPicPr>
          <p:cNvPr id="12" name="Picture 11" descr="Screen Shot 2015-01-29 at 1.54.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370" y="1389940"/>
            <a:ext cx="3104399" cy="1381539"/>
          </a:xfrm>
          <a:prstGeom prst="rect">
            <a:avLst/>
          </a:prstGeom>
        </p:spPr>
      </p:pic>
      <p:cxnSp>
        <p:nvCxnSpPr>
          <p:cNvPr id="15" name="Straight Arrow Connector 14"/>
          <p:cNvCxnSpPr>
            <a:stCxn id="13" idx="2"/>
          </p:cNvCxnSpPr>
          <p:nvPr/>
        </p:nvCxnSpPr>
        <p:spPr>
          <a:xfrm>
            <a:off x="3862136" y="1045091"/>
            <a:ext cx="663444" cy="70737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547110" y="2589851"/>
            <a:ext cx="809578" cy="29095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943212" y="2377687"/>
            <a:ext cx="826952" cy="14769"/>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156405" y="2392454"/>
            <a:ext cx="826953" cy="14769"/>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8" idx="2"/>
          </p:cNvCxnSpPr>
          <p:nvPr/>
        </p:nvCxnSpPr>
        <p:spPr>
          <a:xfrm>
            <a:off x="5859852" y="1057724"/>
            <a:ext cx="312337" cy="130237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4599472" y="1045091"/>
            <a:ext cx="605097" cy="133259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416905" y="3086190"/>
            <a:ext cx="1575328" cy="369332"/>
          </a:xfrm>
          <a:prstGeom prst="rect">
            <a:avLst/>
          </a:prstGeom>
          <a:noFill/>
        </p:spPr>
        <p:txBody>
          <a:bodyPr wrap="square" rtlCol="0">
            <a:spAutoFit/>
          </a:bodyPr>
          <a:lstStyle/>
          <a:p>
            <a:pPr algn="ctr"/>
            <a:r>
              <a:rPr lang="en-US" b="1" dirty="0" smtClean="0">
                <a:latin typeface="Arial"/>
                <a:cs typeface="Arial"/>
              </a:rPr>
              <a:t>Driving</a:t>
            </a:r>
            <a:endParaRPr lang="en-US" b="1" dirty="0">
              <a:latin typeface="Arial"/>
              <a:cs typeface="Arial"/>
            </a:endParaRPr>
          </a:p>
        </p:txBody>
      </p:sp>
      <p:sp>
        <p:nvSpPr>
          <p:cNvPr id="45" name="TextBox 44"/>
          <p:cNvSpPr txBox="1"/>
          <p:nvPr/>
        </p:nvSpPr>
        <p:spPr>
          <a:xfrm>
            <a:off x="7991049" y="3091052"/>
            <a:ext cx="2467289" cy="369332"/>
          </a:xfrm>
          <a:prstGeom prst="rect">
            <a:avLst/>
          </a:prstGeom>
          <a:noFill/>
        </p:spPr>
        <p:txBody>
          <a:bodyPr wrap="square" rtlCol="0">
            <a:spAutoFit/>
          </a:bodyPr>
          <a:lstStyle/>
          <a:p>
            <a:pPr algn="ctr"/>
            <a:r>
              <a:rPr lang="en-US" b="1" dirty="0" smtClean="0">
                <a:latin typeface="Arial"/>
                <a:cs typeface="Arial"/>
              </a:rPr>
              <a:t>Software/Electrical</a:t>
            </a:r>
            <a:endParaRPr lang="en-US" b="1" dirty="0">
              <a:latin typeface="Arial"/>
              <a:cs typeface="Arial"/>
            </a:endParaRPr>
          </a:p>
        </p:txBody>
      </p:sp>
      <p:grpSp>
        <p:nvGrpSpPr>
          <p:cNvPr id="5" name="Group 4"/>
          <p:cNvGrpSpPr/>
          <p:nvPr/>
        </p:nvGrpSpPr>
        <p:grpSpPr>
          <a:xfrm>
            <a:off x="1292969" y="634693"/>
            <a:ext cx="1734593" cy="2820829"/>
            <a:chOff x="1802934" y="634693"/>
            <a:chExt cx="1734593" cy="2820829"/>
          </a:xfrm>
        </p:grpSpPr>
        <p:sp>
          <p:nvSpPr>
            <p:cNvPr id="43" name="TextBox 42"/>
            <p:cNvSpPr txBox="1"/>
            <p:nvPr/>
          </p:nvSpPr>
          <p:spPr>
            <a:xfrm>
              <a:off x="1891554" y="3086190"/>
              <a:ext cx="1575328" cy="369332"/>
            </a:xfrm>
            <a:prstGeom prst="rect">
              <a:avLst/>
            </a:prstGeom>
            <a:noFill/>
          </p:spPr>
          <p:txBody>
            <a:bodyPr wrap="square" rtlCol="0">
              <a:spAutoFit/>
            </a:bodyPr>
            <a:lstStyle/>
            <a:p>
              <a:pPr algn="ctr"/>
              <a:r>
                <a:rPr lang="en-US" b="1" dirty="0" smtClean="0">
                  <a:latin typeface="Arial"/>
                  <a:cs typeface="Arial"/>
                </a:rPr>
                <a:t>Rappelling</a:t>
              </a:r>
              <a:endParaRPr lang="en-US" b="1" dirty="0">
                <a:latin typeface="Arial"/>
                <a:cs typeface="Arial"/>
              </a:endParaRPr>
            </a:p>
          </p:txBody>
        </p:sp>
        <p:sp>
          <p:nvSpPr>
            <p:cNvPr id="3" name="Rectangle 2"/>
            <p:cNvSpPr/>
            <p:nvPr/>
          </p:nvSpPr>
          <p:spPr>
            <a:xfrm>
              <a:off x="1802934" y="634693"/>
              <a:ext cx="1734593" cy="25216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a:stCxn id="13" idx="1"/>
          </p:cNvCxnSpPr>
          <p:nvPr/>
        </p:nvCxnSpPr>
        <p:spPr>
          <a:xfrm flipH="1">
            <a:off x="2323185" y="860425"/>
            <a:ext cx="1059024" cy="64737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434837" y="688392"/>
            <a:ext cx="2850030" cy="369332"/>
          </a:xfrm>
          <a:prstGeom prst="rect">
            <a:avLst/>
          </a:prstGeom>
          <a:solidFill>
            <a:schemeClr val="bg1"/>
          </a:solidFill>
          <a:ln>
            <a:solidFill>
              <a:schemeClr val="tx1"/>
            </a:solidFill>
          </a:ln>
        </p:spPr>
        <p:txBody>
          <a:bodyPr wrap="square" rtlCol="0">
            <a:spAutoFit/>
          </a:bodyPr>
          <a:lstStyle/>
          <a:p>
            <a:pPr algn="ctr"/>
            <a:r>
              <a:rPr lang="en-US" dirty="0" smtClean="0">
                <a:latin typeface="Arial"/>
                <a:cs typeface="Arial"/>
              </a:rPr>
              <a:t>Back and Forward Motion</a:t>
            </a:r>
            <a:endParaRPr lang="en-US" dirty="0">
              <a:latin typeface="Arial"/>
              <a:cs typeface="Arial"/>
            </a:endParaRPr>
          </a:p>
        </p:txBody>
      </p:sp>
      <p:sp>
        <p:nvSpPr>
          <p:cNvPr id="13" name="TextBox 12"/>
          <p:cNvSpPr txBox="1"/>
          <p:nvPr/>
        </p:nvSpPr>
        <p:spPr>
          <a:xfrm>
            <a:off x="3382209" y="675759"/>
            <a:ext cx="959854" cy="369332"/>
          </a:xfrm>
          <a:prstGeom prst="rect">
            <a:avLst/>
          </a:prstGeom>
          <a:solidFill>
            <a:schemeClr val="bg1"/>
          </a:solidFill>
          <a:ln>
            <a:solidFill>
              <a:schemeClr val="tx1"/>
            </a:solidFill>
          </a:ln>
        </p:spPr>
        <p:txBody>
          <a:bodyPr wrap="square" rtlCol="0">
            <a:spAutoFit/>
          </a:bodyPr>
          <a:lstStyle/>
          <a:p>
            <a:pPr algn="ctr"/>
            <a:r>
              <a:rPr lang="en-US" dirty="0" smtClean="0">
                <a:latin typeface="Arial"/>
                <a:cs typeface="Arial"/>
              </a:rPr>
              <a:t>Tether</a:t>
            </a:r>
            <a:endParaRPr lang="en-US" dirty="0">
              <a:latin typeface="Arial"/>
              <a:cs typeface="Arial"/>
            </a:endParaRPr>
          </a:p>
        </p:txBody>
      </p:sp>
      <p:sp>
        <p:nvSpPr>
          <p:cNvPr id="19" name="TextBox 18"/>
          <p:cNvSpPr txBox="1"/>
          <p:nvPr/>
        </p:nvSpPr>
        <p:spPr>
          <a:xfrm>
            <a:off x="3654775" y="2693278"/>
            <a:ext cx="1937119" cy="369332"/>
          </a:xfrm>
          <a:prstGeom prst="rect">
            <a:avLst/>
          </a:prstGeom>
          <a:solidFill>
            <a:schemeClr val="bg1"/>
          </a:solidFill>
          <a:ln>
            <a:solidFill>
              <a:schemeClr val="tx1"/>
            </a:solidFill>
          </a:ln>
        </p:spPr>
        <p:txBody>
          <a:bodyPr wrap="square" rtlCol="0">
            <a:spAutoFit/>
          </a:bodyPr>
          <a:lstStyle/>
          <a:p>
            <a:pPr algn="ctr"/>
            <a:r>
              <a:rPr lang="en-US" dirty="0" smtClean="0">
                <a:latin typeface="Arial"/>
                <a:cs typeface="Arial"/>
              </a:rPr>
              <a:t>Scattered Rocks</a:t>
            </a:r>
            <a:endParaRPr lang="en-US" dirty="0">
              <a:latin typeface="Arial"/>
              <a:cs typeface="Arial"/>
            </a:endParaRPr>
          </a:p>
        </p:txBody>
      </p:sp>
      <p:grpSp>
        <p:nvGrpSpPr>
          <p:cNvPr id="25" name="Group 24"/>
          <p:cNvGrpSpPr/>
          <p:nvPr/>
        </p:nvGrpSpPr>
        <p:grpSpPr>
          <a:xfrm>
            <a:off x="7352599" y="772461"/>
            <a:ext cx="3771099" cy="2375300"/>
            <a:chOff x="7862563" y="895556"/>
            <a:chExt cx="3771099" cy="2375300"/>
          </a:xfrm>
        </p:grpSpPr>
        <p:pic>
          <p:nvPicPr>
            <p:cNvPr id="35" name="Picture 34" descr="Screen Shot 2015-01-29 at 2.12.47 PM.png"/>
            <p:cNvPicPr>
              <a:picLocks noChangeAspect="1"/>
            </p:cNvPicPr>
            <p:nvPr/>
          </p:nvPicPr>
          <p:blipFill>
            <a:blip r:embed="rId5" cstate="print">
              <a:extLst>
                <a:ext uri="{BEBA8EAE-BF5A-486C-A8C5-ECC9F3942E4B}">
                  <a14:imgProps xmlns:a14="http://schemas.microsoft.com/office/drawing/2010/main">
                    <a14:imgLayer r:embed="rId6">
                      <a14:imgEffect>
                        <a14:backgroundRemoval t="1619" b="100000" l="0" r="100000">
                          <a14:foregroundMark x1="33662" y1="50810" x2="34975" y2="14372"/>
                          <a14:foregroundMark x1="34975" y1="14372" x2="87685" y2="19028"/>
                        </a14:backgroundRemoval>
                      </a14:imgEffect>
                    </a14:imgLayer>
                  </a14:imgProps>
                </a:ext>
                <a:ext uri="{28A0092B-C50C-407E-A947-70E740481C1C}">
                  <a14:useLocalDpi xmlns:a14="http://schemas.microsoft.com/office/drawing/2010/main" val="0"/>
                </a:ext>
              </a:extLst>
            </a:blip>
            <a:stretch>
              <a:fillRect/>
            </a:stretch>
          </p:blipFill>
          <p:spPr>
            <a:xfrm>
              <a:off x="7862563" y="974704"/>
              <a:ext cx="1001340" cy="812253"/>
            </a:xfrm>
            <a:prstGeom prst="rect">
              <a:avLst/>
            </a:prstGeom>
          </p:spPr>
        </p:pic>
        <p:pic>
          <p:nvPicPr>
            <p:cNvPr id="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47047" y="1470045"/>
              <a:ext cx="1522751" cy="118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50799" y1="36292" x2="52842" y2="31755"/>
                          <a14:foregroundMark x1="47869" y1="35503" x2="52487" y2="29783"/>
                          <a14:foregroundMark x1="47247" y1="35897" x2="47247" y2="35897"/>
                          <a14:foregroundMark x1="53108" y1="29586" x2="53108" y2="29586"/>
                          <a14:foregroundMark x1="54263" y1="30966" x2="55595" y2="30966"/>
                          <a14:foregroundMark x1="54085" y1="30178" x2="53020" y2="28797"/>
                          <a14:foregroundMark x1="57282" y1="28205" x2="59947" y2="25641"/>
                          <a14:foregroundMark x1="60213" y1="28600" x2="60302" y2="24458"/>
                          <a14:foregroundMark x1="66696" y1="40237" x2="62433" y2="37081"/>
                          <a14:backgroundMark x1="42274" y1="56410" x2="42274" y2="56410"/>
                          <a14:backgroundMark x1="44938" y1="63314" x2="44938" y2="63314"/>
                          <a14:backgroundMark x1="46270" y1="58185" x2="46270" y2="58185"/>
                          <a14:backgroundMark x1="43339" y1="50888" x2="43339" y2="50888"/>
                          <a14:backgroundMark x1="51066" y1="57199" x2="51066" y2="57199"/>
                          <a14:backgroundMark x1="53108" y1="54832" x2="53108" y2="54832"/>
                          <a14:backgroundMark x1="54174" y1="55227" x2="54174" y2="55227"/>
                          <a14:backgroundMark x1="53819" y1="63511" x2="53819" y2="63511"/>
                          <a14:backgroundMark x1="56128" y1="73176" x2="56128" y2="73176"/>
                          <a14:backgroundMark x1="58526" y1="68639" x2="58526" y2="68639"/>
                          <a14:backgroundMark x1="55861" y1="59961" x2="55861" y2="59961"/>
                          <a14:backgroundMark x1="73002" y1="49901" x2="73002" y2="49901"/>
                          <a14:backgroundMark x1="70337" y1="41223" x2="70337" y2="41223"/>
                          <a14:backgroundMark x1="70959" y1="54832" x2="70959" y2="54832"/>
                          <a14:backgroundMark x1="54707" y1="54832" x2="54707" y2="54832"/>
                          <a14:backgroundMark x1="68117" y1="44773" x2="68117" y2="44773"/>
                        </a14:backgroundRemoval>
                      </a14:imgEffect>
                    </a14:imgLayer>
                  </a14:imgProps>
                </a:ext>
                <a:ext uri="{28A0092B-C50C-407E-A947-70E740481C1C}">
                  <a14:useLocalDpi xmlns:a14="http://schemas.microsoft.com/office/drawing/2010/main" val="0"/>
                </a:ext>
              </a:extLst>
            </a:blip>
            <a:srcRect l="38114" t="22990" r="23095" b="19498"/>
            <a:stretch/>
          </p:blipFill>
          <p:spPr>
            <a:xfrm rot="183649">
              <a:off x="10618912" y="2614652"/>
              <a:ext cx="945811" cy="631403"/>
            </a:xfrm>
            <a:prstGeom prst="rect">
              <a:avLst/>
            </a:prstGeom>
          </p:spPr>
        </p:pic>
        <p:pic>
          <p:nvPicPr>
            <p:cNvPr id="40" name="Picture 39" descr="Screen Shot 2015-01-29 at 2.24.05 PM.png"/>
            <p:cNvPicPr>
              <a:picLocks noChangeAspect="1"/>
            </p:cNvPicPr>
            <p:nvPr/>
          </p:nvPicPr>
          <p:blipFill>
            <a:blip r:embed="rId10" cstate="print">
              <a:extLst>
                <a:ext uri="{BEBA8EAE-BF5A-486C-A8C5-ECC9F3942E4B}">
                  <a14:imgProps xmlns:a14="http://schemas.microsoft.com/office/drawing/2010/main">
                    <a14:imgLayer r:embed="rId11">
                      <a14:imgEffect>
                        <a14:backgroundRemoval t="186" b="99257" l="0" r="99659">
                          <a14:foregroundMark x1="19454" y1="47955" x2="18771" y2="51859"/>
                          <a14:foregroundMark x1="35836" y1="48513" x2="35495" y2="52602"/>
                          <a14:foregroundMark x1="54949" y1="48327" x2="54949" y2="53160"/>
                          <a14:foregroundMark x1="76792" y1="45725" x2="76792" y2="50558"/>
                        </a14:backgroundRemoval>
                      </a14:imgEffect>
                    </a14:imgLayer>
                  </a14:imgProps>
                </a:ext>
                <a:ext uri="{28A0092B-C50C-407E-A947-70E740481C1C}">
                  <a14:useLocalDpi xmlns:a14="http://schemas.microsoft.com/office/drawing/2010/main" val="0"/>
                </a:ext>
              </a:extLst>
            </a:blip>
            <a:stretch>
              <a:fillRect/>
            </a:stretch>
          </p:blipFill>
          <p:spPr>
            <a:xfrm rot="1053574">
              <a:off x="8878062" y="1225763"/>
              <a:ext cx="369975" cy="679339"/>
            </a:xfrm>
            <a:prstGeom prst="rect">
              <a:avLst/>
            </a:prstGeom>
          </p:spPr>
        </p:pic>
        <p:pic>
          <p:nvPicPr>
            <p:cNvPr id="41" name="Picture 40" descr="Screen Shot 2015-01-29 at 2.24.05 PM.png"/>
            <p:cNvPicPr>
              <a:picLocks noChangeAspect="1"/>
            </p:cNvPicPr>
            <p:nvPr/>
          </p:nvPicPr>
          <p:blipFill>
            <a:blip r:embed="rId10" cstate="print">
              <a:extLst>
                <a:ext uri="{BEBA8EAE-BF5A-486C-A8C5-ECC9F3942E4B}">
                  <a14:imgProps xmlns:a14="http://schemas.microsoft.com/office/drawing/2010/main">
                    <a14:imgLayer r:embed="rId11">
                      <a14:imgEffect>
                        <a14:backgroundRemoval t="186" b="99257" l="0" r="99659">
                          <a14:foregroundMark x1="19454" y1="47955" x2="18771" y2="51859"/>
                          <a14:foregroundMark x1="35836" y1="48513" x2="35495" y2="52602"/>
                          <a14:foregroundMark x1="54949" y1="48327" x2="54949" y2="53160"/>
                          <a14:foregroundMark x1="76792" y1="45725" x2="76792" y2="50558"/>
                        </a14:backgroundRemoval>
                      </a14:imgEffect>
                    </a14:imgLayer>
                  </a14:imgProps>
                </a:ext>
                <a:ext uri="{28A0092B-C50C-407E-A947-70E740481C1C}">
                  <a14:useLocalDpi xmlns:a14="http://schemas.microsoft.com/office/drawing/2010/main" val="0"/>
                </a:ext>
              </a:extLst>
            </a:blip>
            <a:stretch>
              <a:fillRect/>
            </a:stretch>
          </p:blipFill>
          <p:spPr>
            <a:xfrm rot="1053574">
              <a:off x="10513474" y="2146111"/>
              <a:ext cx="369975" cy="679339"/>
            </a:xfrm>
            <a:prstGeom prst="rect">
              <a:avLst/>
            </a:prstGeom>
          </p:spPr>
        </p:pic>
        <p:sp>
          <p:nvSpPr>
            <p:cNvPr id="37" name="Rectangle 36"/>
            <p:cNvSpPr/>
            <p:nvPr/>
          </p:nvSpPr>
          <p:spPr>
            <a:xfrm>
              <a:off x="7862564" y="895556"/>
              <a:ext cx="3771098" cy="23753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50799" y1="36292" x2="52842" y2="31755"/>
                        <a14:foregroundMark x1="47869" y1="35503" x2="52487" y2="29783"/>
                        <a14:foregroundMark x1="47247" y1="35897" x2="47247" y2="35897"/>
                        <a14:foregroundMark x1="53108" y1="29586" x2="53108" y2="29586"/>
                        <a14:foregroundMark x1="54263" y1="30966" x2="55595" y2="30966"/>
                        <a14:foregroundMark x1="54085" y1="30178" x2="53020" y2="28797"/>
                        <a14:foregroundMark x1="57282" y1="28205" x2="59947" y2="25641"/>
                        <a14:foregroundMark x1="60213" y1="28600" x2="60302" y2="24458"/>
                        <a14:foregroundMark x1="66696" y1="40237" x2="62433" y2="37081"/>
                        <a14:backgroundMark x1="42274" y1="56410" x2="42274" y2="56410"/>
                        <a14:backgroundMark x1="44938" y1="63314" x2="44938" y2="63314"/>
                        <a14:backgroundMark x1="46270" y1="58185" x2="46270" y2="58185"/>
                        <a14:backgroundMark x1="43339" y1="50888" x2="43339" y2="50888"/>
                        <a14:backgroundMark x1="51066" y1="57199" x2="51066" y2="57199"/>
                        <a14:backgroundMark x1="53108" y1="54832" x2="53108" y2="54832"/>
                        <a14:backgroundMark x1="54174" y1="55227" x2="54174" y2="55227"/>
                        <a14:backgroundMark x1="53819" y1="63511" x2="53819" y2="63511"/>
                        <a14:backgroundMark x1="56128" y1="73176" x2="56128" y2="73176"/>
                        <a14:backgroundMark x1="58526" y1="68639" x2="58526" y2="68639"/>
                        <a14:backgroundMark x1="55861" y1="59961" x2="55861" y2="59961"/>
                        <a14:backgroundMark x1="73002" y1="49901" x2="73002" y2="49901"/>
                        <a14:backgroundMark x1="70337" y1="41223" x2="70337" y2="41223"/>
                        <a14:backgroundMark x1="70959" y1="54832" x2="70959" y2="54832"/>
                        <a14:backgroundMark x1="54707" y1="54832" x2="54707" y2="54832"/>
                        <a14:backgroundMark x1="68117" y1="44773" x2="68117" y2="44773"/>
                      </a14:backgroundRemoval>
                    </a14:imgEffect>
                  </a14:imgLayer>
                </a14:imgProps>
              </a:ext>
              <a:ext uri="{28A0092B-C50C-407E-A947-70E740481C1C}">
                <a14:useLocalDpi xmlns:a14="http://schemas.microsoft.com/office/drawing/2010/main" val="0"/>
              </a:ext>
            </a:extLst>
          </a:blip>
          <a:srcRect l="38114" t="22990" r="23095" b="19498"/>
          <a:stretch/>
        </p:blipFill>
        <p:spPr>
          <a:xfrm rot="183649">
            <a:off x="4974184" y="1969502"/>
            <a:ext cx="1028773" cy="686787"/>
          </a:xfrm>
          <a:prstGeom prst="rect">
            <a:avLst/>
          </a:prstGeom>
        </p:spPr>
      </p:pic>
      <p:graphicFrame>
        <p:nvGraphicFramePr>
          <p:cNvPr id="32" name="Diagram 31"/>
          <p:cNvGraphicFramePr/>
          <p:nvPr>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88978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a:t>BUDGET ITEMIZATION </a:t>
            </a:r>
            <a:r>
              <a:rPr lang="en-US" sz="3400" b="1" i="1" dirty="0" smtClean="0"/>
              <a:t>– Power</a:t>
            </a:r>
            <a:endParaRPr lang="en-US" sz="3400"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40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3" y="815338"/>
            <a:ext cx="10058400" cy="2950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313" y="1110347"/>
            <a:ext cx="10058400" cy="5391765"/>
          </a:xfrm>
          <a:prstGeom prst="rect">
            <a:avLst/>
          </a:prstGeom>
        </p:spPr>
      </p:pic>
    </p:spTree>
    <p:extLst>
      <p:ext uri="{BB962C8B-B14F-4D97-AF65-F5344CB8AC3E}">
        <p14:creationId xmlns:p14="http://schemas.microsoft.com/office/powerpoint/2010/main" val="2329017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a:t>BUDGET ITEMIZATION </a:t>
            </a:r>
            <a:r>
              <a:rPr lang="en-US" sz="3400" b="1" i="1" dirty="0" smtClean="0"/>
              <a:t>– Power cont.</a:t>
            </a:r>
            <a:endParaRPr lang="en-US" sz="3400"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41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3" y="815338"/>
            <a:ext cx="10058400" cy="2950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313" y="1110347"/>
            <a:ext cx="10058400" cy="5335386"/>
          </a:xfrm>
          <a:prstGeom prst="rect">
            <a:avLst/>
          </a:prstGeom>
        </p:spPr>
      </p:pic>
    </p:spTree>
    <p:extLst>
      <p:ext uri="{BB962C8B-B14F-4D97-AF65-F5344CB8AC3E}">
        <p14:creationId xmlns:p14="http://schemas.microsoft.com/office/powerpoint/2010/main" val="348224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rot="16851614">
            <a:off x="6875706" y="5069979"/>
            <a:ext cx="1355909" cy="1340821"/>
            <a:chOff x="3341973" y="4364287"/>
            <a:chExt cx="2813783" cy="1767196"/>
          </a:xfrm>
        </p:grpSpPr>
        <p:cxnSp>
          <p:nvCxnSpPr>
            <p:cNvPr id="75" name="Straight Connector 2"/>
            <p:cNvCxnSpPr/>
            <p:nvPr/>
          </p:nvCxnSpPr>
          <p:spPr>
            <a:xfrm rot="4748386" flipV="1">
              <a:off x="3834393" y="4209242"/>
              <a:ext cx="1764197" cy="2074288"/>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53"/>
            <p:cNvCxnSpPr/>
            <p:nvPr/>
          </p:nvCxnSpPr>
          <p:spPr>
            <a:xfrm flipV="1">
              <a:off x="3341973" y="4414876"/>
              <a:ext cx="188531" cy="178641"/>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54"/>
            <p:cNvSpPr txBox="1"/>
            <p:nvPr/>
          </p:nvSpPr>
          <p:spPr>
            <a:xfrm rot="2545932">
              <a:off x="3418245" y="5147309"/>
              <a:ext cx="2361771" cy="60847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46cm</a:t>
              </a:r>
              <a:endParaRPr lang="en-US" sz="2400" b="1" dirty="0">
                <a:latin typeface="Arial" panose="020B0604020202020204" pitchFamily="34" charset="0"/>
                <a:cs typeface="Arial" panose="020B0604020202020204" pitchFamily="34" charset="0"/>
              </a:endParaRPr>
            </a:p>
          </p:txBody>
        </p:sp>
        <p:cxnSp>
          <p:nvCxnSpPr>
            <p:cNvPr id="78" name="Straight Connector 53"/>
            <p:cNvCxnSpPr/>
            <p:nvPr/>
          </p:nvCxnSpPr>
          <p:spPr>
            <a:xfrm flipV="1">
              <a:off x="5967224" y="5952842"/>
              <a:ext cx="188532" cy="178641"/>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rot="20463794">
            <a:off x="5045598" y="5253434"/>
            <a:ext cx="1578864" cy="1362331"/>
            <a:chOff x="3341973" y="4414876"/>
            <a:chExt cx="3276459" cy="1795547"/>
          </a:xfrm>
        </p:grpSpPr>
        <p:cxnSp>
          <p:nvCxnSpPr>
            <p:cNvPr id="69" name="Straight Connector 2"/>
            <p:cNvCxnSpPr/>
            <p:nvPr/>
          </p:nvCxnSpPr>
          <p:spPr>
            <a:xfrm>
              <a:off x="3436239" y="4504196"/>
              <a:ext cx="3087928" cy="1616907"/>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53"/>
            <p:cNvCxnSpPr/>
            <p:nvPr/>
          </p:nvCxnSpPr>
          <p:spPr>
            <a:xfrm flipV="1">
              <a:off x="3341973" y="4414876"/>
              <a:ext cx="188531" cy="178641"/>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54"/>
            <p:cNvSpPr txBox="1"/>
            <p:nvPr/>
          </p:nvSpPr>
          <p:spPr>
            <a:xfrm rot="2360141">
              <a:off x="3505944" y="5136622"/>
              <a:ext cx="2361771" cy="608473"/>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46cm</a:t>
              </a:r>
              <a:endParaRPr lang="en-US" sz="2400" b="1" dirty="0">
                <a:latin typeface="Arial" panose="020B0604020202020204" pitchFamily="34" charset="0"/>
                <a:cs typeface="Arial" panose="020B0604020202020204" pitchFamily="34" charset="0"/>
              </a:endParaRPr>
            </a:p>
          </p:txBody>
        </p:sp>
        <p:cxnSp>
          <p:nvCxnSpPr>
            <p:cNvPr id="72" name="Straight Connector 53"/>
            <p:cNvCxnSpPr/>
            <p:nvPr/>
          </p:nvCxnSpPr>
          <p:spPr>
            <a:xfrm flipV="1">
              <a:off x="6429901" y="6031782"/>
              <a:ext cx="188531" cy="178641"/>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Content Placeholder 3" descr="LL-MR-assy_rev3_iso.jpg"/>
          <p:cNvPicPr>
            <a:picLocks noChangeAspect="1"/>
          </p:cNvPicPr>
          <p:nvPr/>
        </p:nvPicPr>
        <p:blipFill>
          <a:blip r:embed="rId3">
            <a:extLst>
              <a:ext uri="{BEBA8EAE-BF5A-486C-A8C5-ECC9F3942E4B}">
                <a14:imgProps xmlns:a14="http://schemas.microsoft.com/office/drawing/2010/main">
                  <a14:imgLayer r:embed="rId4">
                    <a14:imgEffect>
                      <a14:backgroundRemoval t="0" b="99443" l="30493" r="67454"/>
                    </a14:imgEffect>
                  </a14:imgLayer>
                </a14:imgProps>
              </a:ext>
            </a:extLst>
          </a:blip>
          <a:srcRect l="28922" r="31106"/>
          <a:stretch>
            <a:fillRect/>
          </a:stretch>
        </p:blipFill>
        <p:spPr>
          <a:xfrm>
            <a:off x="1361608" y="815337"/>
            <a:ext cx="3190861" cy="2942096"/>
          </a:xfrm>
          <a:prstGeom prst="rect">
            <a:avLst/>
          </a:prstGeom>
          <a:noFill/>
          <a:ln>
            <a:noFill/>
          </a:ln>
        </p:spPr>
      </p:pic>
      <p:cxnSp>
        <p:nvCxnSpPr>
          <p:cNvPr id="10" name="Curved Connector 9"/>
          <p:cNvCxnSpPr/>
          <p:nvPr/>
        </p:nvCxnSpPr>
        <p:spPr>
          <a:xfrm rot="10800000">
            <a:off x="2818111" y="1928558"/>
            <a:ext cx="3012631" cy="2394063"/>
          </a:xfrm>
          <a:prstGeom prst="curvedConnector3">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5510" l="10000" r="90000">
                        <a14:backgroundMark x1="42342" y1="55102" x2="42342" y2="55102"/>
                        <a14:backgroundMark x1="47027" y1="67551" x2="47027" y2="67551"/>
                        <a14:backgroundMark x1="60360" y1="67143" x2="60360" y2="67143"/>
                        <a14:backgroundMark x1="72072" y1="40408" x2="72072" y2="40408"/>
                        <a14:backgroundMark x1="69459" y1="40408" x2="69459" y2="40408"/>
                        <a14:backgroundMark x1="72342" y1="46327" x2="72342" y2="46327"/>
                        <a14:backgroundMark x1="68288" y1="36735" x2="68288" y2="36735"/>
                        <a14:backgroundMark x1="79459" y1="42041" x2="79459" y2="42041"/>
                        <a14:backgroundMark x1="82973" y1="53061" x2="82973" y2="53061"/>
                        <a14:backgroundMark x1="79910" y1="60408" x2="79910" y2="60408"/>
                        <a14:backgroundMark x1="70000" y1="46327" x2="70000" y2="46327"/>
                        <a14:backgroundMark x1="68468" y1="42653" x2="68468" y2="42653"/>
                        <a14:backgroundMark x1="95135" y1="45714" x2="95135" y2="45714"/>
                        <a14:backgroundMark x1="74955" y1="46122" x2="74955" y2="46122"/>
                      </a14:backgroundRemoval>
                    </a14:imgEffect>
                  </a14:imgLayer>
                </a14:imgProps>
              </a:ext>
              <a:ext uri="{28A0092B-C50C-407E-A947-70E740481C1C}">
                <a14:useLocalDpi xmlns:a14="http://schemas.microsoft.com/office/drawing/2010/main" val="0"/>
              </a:ext>
            </a:extLst>
          </a:blip>
          <a:stretch>
            <a:fillRect/>
          </a:stretch>
        </p:blipFill>
        <p:spPr>
          <a:xfrm>
            <a:off x="2515203" y="3287694"/>
            <a:ext cx="6685752" cy="2951368"/>
          </a:xfrm>
          <a:prstGeom prst="rect">
            <a:avLst/>
          </a:prstGeom>
        </p:spPr>
      </p:pic>
      <p:sp>
        <p:nvSpPr>
          <p:cNvPr id="4" name="Slide Number Placeholder 3"/>
          <p:cNvSpPr>
            <a:spLocks noGrp="1"/>
          </p:cNvSpPr>
          <p:nvPr>
            <p:ph type="sldNum" sz="quarter" idx="12"/>
          </p:nvPr>
        </p:nvSpPr>
        <p:spPr/>
        <p:txBody>
          <a:bodyPr/>
          <a:lstStyle/>
          <a:p>
            <a:fld id="{330EA680-D336-4FF7-8B7A-9848BB0A1C32}" type="slidenum">
              <a:rPr lang="en-US" smtClean="0"/>
              <a:pPr/>
              <a:t>5</a:t>
            </a:fld>
            <a:endParaRPr lang="en-US" dirty="0"/>
          </a:p>
        </p:txBody>
      </p:sp>
      <p:sp>
        <p:nvSpPr>
          <p:cNvPr id="5" name="Shape 335"/>
          <p:cNvSpPr txBox="1">
            <a:spLocks noGrp="1"/>
          </p:cNvSpPr>
          <p:nvPr>
            <p:ph type="title"/>
          </p:nvPr>
        </p:nvSpPr>
        <p:spPr>
          <a:xfrm>
            <a:off x="1484311" y="10666"/>
            <a:ext cx="10018712" cy="804672"/>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b="1" i="1" u="none" strike="noStrike" cap="none" baseline="0" dirty="0" smtClean="0">
                <a:solidFill>
                  <a:schemeClr val="dk1"/>
                </a:solidFill>
                <a:latin typeface="Arial"/>
                <a:ea typeface="Arial"/>
                <a:cs typeface="Arial"/>
                <a:sym typeface="Arial"/>
              </a:rPr>
              <a:t>DESIGN OVERVIEW</a:t>
            </a:r>
            <a:r>
              <a:rPr lang="en-US" b="1" i="1" u="none" strike="noStrike" cap="none" dirty="0" smtClean="0">
                <a:solidFill>
                  <a:schemeClr val="dk1"/>
                </a:solidFill>
                <a:latin typeface="Arial"/>
                <a:ea typeface="Arial"/>
                <a:cs typeface="Arial"/>
                <a:sym typeface="Arial"/>
              </a:rPr>
              <a:t> </a:t>
            </a:r>
            <a:r>
              <a:rPr lang="en-US" b="1" i="1" u="none" strike="noStrike" cap="none" baseline="0" dirty="0" smtClean="0">
                <a:solidFill>
                  <a:schemeClr val="dk1"/>
                </a:solidFill>
                <a:latin typeface="Arial"/>
                <a:ea typeface="Arial"/>
                <a:cs typeface="Arial"/>
                <a:sym typeface="Arial"/>
              </a:rPr>
              <a:t/>
            </a:r>
            <a:br>
              <a:rPr lang="en-US" b="1" i="1" u="none" strike="noStrike" cap="none" baseline="0" dirty="0" smtClean="0">
                <a:solidFill>
                  <a:schemeClr val="dk1"/>
                </a:solidFill>
                <a:latin typeface="Arial"/>
                <a:ea typeface="Arial"/>
                <a:cs typeface="Arial"/>
                <a:sym typeface="Arial"/>
              </a:rPr>
            </a:br>
            <a:endParaRPr lang="en-US" b="1" i="1" u="none" strike="noStrike" cap="none" baseline="0" dirty="0">
              <a:solidFill>
                <a:srgbClr val="FF0000"/>
              </a:solidFill>
              <a:latin typeface="Arial"/>
              <a:ea typeface="Arial"/>
              <a:cs typeface="Arial"/>
              <a:sym typeface="Arial"/>
            </a:endParaRPr>
          </a:p>
        </p:txBody>
      </p:sp>
      <p:sp>
        <p:nvSpPr>
          <p:cNvPr id="6" name="Shape 337"/>
          <p:cNvSpPr txBox="1">
            <a:spLocks/>
          </p:cNvSpPr>
          <p:nvPr/>
        </p:nvSpPr>
        <p:spPr>
          <a:xfrm>
            <a:off x="11640833" y="6646985"/>
            <a:ext cx="551167" cy="211014"/>
          </a:xfrm>
          <a:prstGeom prst="rect">
            <a:avLst/>
          </a:prstGeom>
          <a:noFill/>
          <a:ln>
            <a:noFill/>
          </a:ln>
        </p:spPr>
        <p:txBody>
          <a:bodyPr vert="horz" lIns="91425" tIns="45700" rIns="91425" bIns="45700" rtlCol="0" anchor="ctr" anchorCtr="0">
            <a:noAutofit/>
          </a:bodyPr>
          <a:lstStyle>
            <a:defPPr>
              <a:defRPr lang="en-US"/>
            </a:defPPr>
            <a:lvl1pPr marL="0" algn="r" defTabSz="914400" rtl="0" eaLnBrk="1" latinLnBrk="0" hangingPunct="1">
              <a:defRPr sz="1200" b="1" i="0" kern="1200">
                <a:solidFill>
                  <a:schemeClr val="tx1"/>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25000"/>
            </a:pPr>
            <a:r>
              <a:rPr lang="en-US" dirty="0" smtClean="0"/>
              <a:t> </a:t>
            </a:r>
            <a:endParaRPr lang="en-US" dirty="0"/>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218877" y="792192"/>
            <a:ext cx="3167465" cy="2965243"/>
          </a:xfrm>
          <a:prstGeom prst="rect">
            <a:avLst/>
          </a:prstGeom>
        </p:spPr>
      </p:pic>
      <p:sp>
        <p:nvSpPr>
          <p:cNvPr id="11" name="TextBox 10"/>
          <p:cNvSpPr txBox="1"/>
          <p:nvPr/>
        </p:nvSpPr>
        <p:spPr>
          <a:xfrm>
            <a:off x="828339" y="3967444"/>
            <a:ext cx="3415313" cy="830997"/>
          </a:xfrm>
          <a:prstGeom prst="rect">
            <a:avLst/>
          </a:prstGeom>
          <a:solidFill>
            <a:schemeClr val="bg1"/>
          </a:solidFill>
          <a:ln>
            <a:solidFill>
              <a:schemeClr val="tx1"/>
            </a:solidFill>
          </a:ln>
        </p:spPr>
        <p:txBody>
          <a:bodyPr wrap="square" rtlCol="0">
            <a:spAutoFit/>
          </a:bodyPr>
          <a:lstStyle/>
          <a:p>
            <a:pPr algn="ctr"/>
            <a:r>
              <a:rPr lang="en-US" sz="1600" b="1" dirty="0" smtClean="0">
                <a:latin typeface="Arial" panose="020B0604020202020204" pitchFamily="34" charset="0"/>
                <a:cs typeface="Arial" panose="020B0604020202020204" pitchFamily="34" charset="0"/>
              </a:rPr>
              <a:t>Rappelling Tether</a:t>
            </a:r>
          </a:p>
          <a:p>
            <a:pPr algn="ctr"/>
            <a:r>
              <a:rPr lang="en-US" sz="1600" dirty="0" smtClean="0">
                <a:latin typeface="Arial" panose="020B0604020202020204" pitchFamily="34" charset="0"/>
                <a:cs typeface="Arial" panose="020B0604020202020204" pitchFamily="34" charset="0"/>
              </a:rPr>
              <a:t>7x19 Braided Steel</a:t>
            </a:r>
          </a:p>
          <a:p>
            <a:pPr algn="ctr"/>
            <a:r>
              <a:rPr lang="en-US" sz="1600" b="1" u="sng" dirty="0" smtClean="0">
                <a:latin typeface="Arial" panose="020B0604020202020204" pitchFamily="34" charset="0"/>
                <a:cs typeface="Arial" panose="020B0604020202020204" pitchFamily="34" charset="0"/>
              </a:rPr>
              <a:t>Only</a:t>
            </a:r>
            <a:r>
              <a:rPr lang="en-US" sz="1600" dirty="0" smtClean="0">
                <a:latin typeface="Arial" panose="020B0604020202020204" pitchFamily="34" charset="0"/>
                <a:cs typeface="Arial" panose="020B0604020202020204" pitchFamily="34" charset="0"/>
              </a:rPr>
              <a:t> provides physical connection</a:t>
            </a:r>
            <a:endParaRPr lang="en-US" sz="1600" b="1" u="sng" dirty="0">
              <a:latin typeface="Arial" panose="020B0604020202020204" pitchFamily="34" charset="0"/>
              <a:cs typeface="Arial" panose="020B0604020202020204" pitchFamily="34" charset="0"/>
            </a:endParaRPr>
          </a:p>
        </p:txBody>
      </p:sp>
      <p:cxnSp>
        <p:nvCxnSpPr>
          <p:cNvPr id="12" name="Straight Arrow Connector 16"/>
          <p:cNvCxnSpPr>
            <a:stCxn id="11" idx="3"/>
          </p:cNvCxnSpPr>
          <p:nvPr/>
        </p:nvCxnSpPr>
        <p:spPr>
          <a:xfrm flipV="1">
            <a:off x="4243652" y="3757437"/>
            <a:ext cx="352480" cy="625506"/>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rot="19445598">
            <a:off x="3140676" y="2602369"/>
            <a:ext cx="741721"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MR</a:t>
            </a:r>
            <a:endParaRPr lang="en-US" b="1" dirty="0">
              <a:latin typeface="Arial" panose="020B0604020202020204" pitchFamily="34" charset="0"/>
              <a:cs typeface="Arial" panose="020B0604020202020204" pitchFamily="34" charset="0"/>
            </a:endParaRPr>
          </a:p>
        </p:txBody>
      </p:sp>
      <p:sp>
        <p:nvSpPr>
          <p:cNvPr id="14" name="TextBox 13"/>
          <p:cNvSpPr txBox="1"/>
          <p:nvPr/>
        </p:nvSpPr>
        <p:spPr>
          <a:xfrm>
            <a:off x="968312" y="5311631"/>
            <a:ext cx="3549370" cy="1077218"/>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CR Wheels</a:t>
            </a:r>
          </a:p>
          <a:p>
            <a:pPr algn="ctr"/>
            <a:r>
              <a:rPr lang="en-US" sz="1600" dirty="0" smtClean="0">
                <a:latin typeface="Arial" panose="020B0604020202020204" pitchFamily="34" charset="0"/>
                <a:cs typeface="Arial" panose="020B0604020202020204" pitchFamily="34" charset="0"/>
              </a:rPr>
              <a:t>18cm diam., Nitrile rubber treads</a:t>
            </a:r>
          </a:p>
          <a:p>
            <a:pPr algn="ctr"/>
            <a:r>
              <a:rPr lang="en-US" sz="1600" dirty="0" smtClean="0">
                <a:latin typeface="Arial" panose="020B0604020202020204" pitchFamily="34" charset="0"/>
                <a:cs typeface="Arial" panose="020B0604020202020204" pitchFamily="34" charset="0"/>
              </a:rPr>
              <a:t>Front pair powered for driving/turning</a:t>
            </a:r>
          </a:p>
          <a:p>
            <a:pPr algn="ctr"/>
            <a:r>
              <a:rPr lang="en-US" sz="1600" dirty="0" smtClean="0">
                <a:latin typeface="Arial" panose="020B0604020202020204" pitchFamily="34" charset="0"/>
                <a:cs typeface="Arial" panose="020B0604020202020204" pitchFamily="34" charset="0"/>
              </a:rPr>
              <a:t>Back pair free for odometry</a:t>
            </a:r>
            <a:endParaRPr lang="en-US" sz="1600" dirty="0">
              <a:latin typeface="Arial" panose="020B0604020202020204" pitchFamily="34" charset="0"/>
              <a:cs typeface="Arial" panose="020B0604020202020204" pitchFamily="34" charset="0"/>
            </a:endParaRPr>
          </a:p>
        </p:txBody>
      </p:sp>
      <p:cxnSp>
        <p:nvCxnSpPr>
          <p:cNvPr id="15" name="Straight Arrow Connector 16"/>
          <p:cNvCxnSpPr>
            <a:stCxn id="14" idx="3"/>
          </p:cNvCxnSpPr>
          <p:nvPr/>
        </p:nvCxnSpPr>
        <p:spPr>
          <a:xfrm flipV="1">
            <a:off x="4517682" y="5736657"/>
            <a:ext cx="1782007" cy="113583"/>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211091" y="4628728"/>
            <a:ext cx="2566729" cy="830997"/>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CR Comm System</a:t>
            </a:r>
          </a:p>
          <a:p>
            <a:pPr algn="ctr"/>
            <a:r>
              <a:rPr lang="en-US" sz="1600" dirty="0" smtClean="0">
                <a:latin typeface="Arial" panose="020B0604020202020204" pitchFamily="34" charset="0"/>
                <a:cs typeface="Arial" panose="020B0604020202020204" pitchFamily="34" charset="0"/>
              </a:rPr>
              <a:t>2mW 2.4GHz XBee Radio</a:t>
            </a:r>
          </a:p>
          <a:p>
            <a:pPr algn="ctr"/>
            <a:r>
              <a:rPr lang="en-US" sz="1600" dirty="0" smtClean="0">
                <a:latin typeface="Arial" panose="020B0604020202020204" pitchFamily="34" charset="0"/>
                <a:cs typeface="Arial" panose="020B0604020202020204" pitchFamily="34" charset="0"/>
              </a:rPr>
              <a:t>5dBi dipole antenna</a:t>
            </a:r>
            <a:endParaRPr lang="en-US" sz="1600" dirty="0">
              <a:latin typeface="Arial" panose="020B0604020202020204" pitchFamily="34" charset="0"/>
              <a:cs typeface="Arial" panose="020B0604020202020204" pitchFamily="34" charset="0"/>
            </a:endParaRPr>
          </a:p>
        </p:txBody>
      </p:sp>
      <p:cxnSp>
        <p:nvCxnSpPr>
          <p:cNvPr id="17" name="Straight Arrow Connector 16"/>
          <p:cNvCxnSpPr/>
          <p:nvPr/>
        </p:nvCxnSpPr>
        <p:spPr>
          <a:xfrm flipV="1">
            <a:off x="3779163" y="4008634"/>
            <a:ext cx="2011680" cy="1052725"/>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rot="20377984">
            <a:off x="8977937" y="1595381"/>
            <a:ext cx="741721"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GS</a:t>
            </a:r>
            <a:endParaRPr lang="en-US"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8125365" y="5030611"/>
            <a:ext cx="2920991" cy="1077218"/>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Driving Motors</a:t>
            </a:r>
          </a:p>
          <a:p>
            <a:pPr algn="ctr"/>
            <a:r>
              <a:rPr lang="en-US" sz="1600" b="1" dirty="0" smtClean="0">
                <a:latin typeface="Arial" panose="020B0604020202020204" pitchFamily="34" charset="0"/>
                <a:cs typeface="Arial" panose="020B0604020202020204" pitchFamily="34" charset="0"/>
              </a:rPr>
              <a:t>Original</a:t>
            </a:r>
          </a:p>
          <a:p>
            <a:pPr algn="ctr"/>
            <a:r>
              <a:rPr lang="en-US" sz="1600" dirty="0" smtClean="0">
                <a:latin typeface="Arial" panose="020B0604020202020204" pitchFamily="34" charset="0"/>
                <a:cs typeface="Arial" panose="020B0604020202020204" pitchFamily="34" charset="0"/>
              </a:rPr>
              <a:t>0.53Nm Faulhaber DC Motors</a:t>
            </a:r>
          </a:p>
          <a:p>
            <a:pPr algn="ctr"/>
            <a:r>
              <a:rPr lang="en-US" sz="1600" dirty="0" smtClean="0">
                <a:latin typeface="Arial" panose="020B0604020202020204" pitchFamily="34" charset="0"/>
                <a:cs typeface="Arial" panose="020B0604020202020204" pitchFamily="34" charset="0"/>
              </a:rPr>
              <a:t>134:1 internal gear-box</a:t>
            </a:r>
            <a:endParaRPr lang="en-US" sz="1600" dirty="0">
              <a:latin typeface="Arial" panose="020B0604020202020204" pitchFamily="34" charset="0"/>
              <a:cs typeface="Arial" panose="020B0604020202020204" pitchFamily="34" charset="0"/>
            </a:endParaRPr>
          </a:p>
        </p:txBody>
      </p:sp>
      <p:cxnSp>
        <p:nvCxnSpPr>
          <p:cNvPr id="20" name="Straight Arrow Connector 16"/>
          <p:cNvCxnSpPr>
            <a:stCxn id="19" idx="1"/>
          </p:cNvCxnSpPr>
          <p:nvPr/>
        </p:nvCxnSpPr>
        <p:spPr>
          <a:xfrm flipH="1" flipV="1">
            <a:off x="7777214" y="4880128"/>
            <a:ext cx="348151" cy="689092"/>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8044325" y="4040123"/>
            <a:ext cx="3321242" cy="830997"/>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Imaging System</a:t>
            </a:r>
          </a:p>
          <a:p>
            <a:pPr algn="ctr"/>
            <a:r>
              <a:rPr lang="en-US" sz="1600" dirty="0" smtClean="0">
                <a:latin typeface="Arial" panose="020B0604020202020204" pitchFamily="34" charset="0"/>
                <a:cs typeface="Arial" panose="020B0604020202020204" pitchFamily="34" charset="0"/>
              </a:rPr>
              <a:t>720p Raspberry Pi Cam</a:t>
            </a:r>
          </a:p>
          <a:p>
            <a:pPr algn="ctr"/>
            <a:r>
              <a:rPr lang="en-US" sz="1600" dirty="0" smtClean="0">
                <a:latin typeface="Arial" panose="020B0604020202020204" pitchFamily="34" charset="0"/>
                <a:cs typeface="Arial" panose="020B0604020202020204" pitchFamily="34" charset="0"/>
              </a:rPr>
              <a:t>Pan/tilt servos and LED light panel</a:t>
            </a:r>
            <a:endParaRPr lang="en-US" sz="1600" dirty="0">
              <a:latin typeface="Arial" panose="020B0604020202020204" pitchFamily="34" charset="0"/>
              <a:cs typeface="Arial" panose="020B0604020202020204" pitchFamily="34" charset="0"/>
            </a:endParaRPr>
          </a:p>
        </p:txBody>
      </p:sp>
      <p:cxnSp>
        <p:nvCxnSpPr>
          <p:cNvPr id="22" name="Straight Arrow Connector 16"/>
          <p:cNvCxnSpPr>
            <a:stCxn id="21" idx="1"/>
          </p:cNvCxnSpPr>
          <p:nvPr/>
        </p:nvCxnSpPr>
        <p:spPr>
          <a:xfrm flipH="1" flipV="1">
            <a:off x="6666810" y="4078939"/>
            <a:ext cx="1377515" cy="376683"/>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3" name="Straight Arrow Connector 16"/>
          <p:cNvCxnSpPr>
            <a:stCxn id="19" idx="1"/>
          </p:cNvCxnSpPr>
          <p:nvPr/>
        </p:nvCxnSpPr>
        <p:spPr>
          <a:xfrm flipH="1" flipV="1">
            <a:off x="6666810" y="5533007"/>
            <a:ext cx="1458555" cy="36213"/>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24" name="Group 23"/>
          <p:cNvGrpSpPr/>
          <p:nvPr/>
        </p:nvGrpSpPr>
        <p:grpSpPr>
          <a:xfrm>
            <a:off x="3317332" y="2704207"/>
            <a:ext cx="832099" cy="932736"/>
            <a:chOff x="3317332" y="2704207"/>
            <a:chExt cx="832098" cy="932736"/>
          </a:xfrm>
        </p:grpSpPr>
        <p:sp>
          <p:nvSpPr>
            <p:cNvPr id="25" name="Arc 24"/>
            <p:cNvSpPr/>
            <p:nvPr/>
          </p:nvSpPr>
          <p:spPr>
            <a:xfrm rot="5482470">
              <a:off x="3394600" y="2800786"/>
              <a:ext cx="498635" cy="549355"/>
            </a:xfrm>
            <a:prstGeom prst="arc">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p:cNvSpPr/>
            <p:nvPr/>
          </p:nvSpPr>
          <p:spPr>
            <a:xfrm rot="5982866">
              <a:off x="3293435" y="2728104"/>
              <a:ext cx="777350" cy="729556"/>
            </a:xfrm>
            <a:prstGeom prst="arc">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p:cNvSpPr/>
            <p:nvPr/>
          </p:nvSpPr>
          <p:spPr>
            <a:xfrm rot="6139265">
              <a:off x="3277766" y="2765279"/>
              <a:ext cx="912971" cy="830357"/>
            </a:xfrm>
            <a:prstGeom prst="arc">
              <a:avLst>
                <a:gd name="adj1" fmla="val 16016152"/>
                <a:gd name="adj2" fmla="val 0"/>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8" name="Group 27"/>
          <p:cNvGrpSpPr/>
          <p:nvPr/>
        </p:nvGrpSpPr>
        <p:grpSpPr>
          <a:xfrm rot="13847104">
            <a:off x="5152366" y="3600038"/>
            <a:ext cx="947083" cy="830357"/>
            <a:chOff x="5166736" y="1858398"/>
            <a:chExt cx="947083" cy="830357"/>
          </a:xfrm>
        </p:grpSpPr>
        <p:sp>
          <p:nvSpPr>
            <p:cNvPr id="29" name="Arc 28"/>
            <p:cNvSpPr/>
            <p:nvPr/>
          </p:nvSpPr>
          <p:spPr>
            <a:xfrm rot="1928608">
              <a:off x="5271588" y="2022805"/>
              <a:ext cx="498635" cy="549355"/>
            </a:xfrm>
            <a:prstGeom prst="arc">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p:cNvSpPr/>
            <p:nvPr/>
          </p:nvSpPr>
          <p:spPr>
            <a:xfrm rot="2429004">
              <a:off x="5166736" y="1908799"/>
              <a:ext cx="777350" cy="729556"/>
            </a:xfrm>
            <a:prstGeom prst="arc">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p:cNvSpPr/>
            <p:nvPr/>
          </p:nvSpPr>
          <p:spPr>
            <a:xfrm rot="2585403">
              <a:off x="5200848" y="1858398"/>
              <a:ext cx="912971" cy="830357"/>
            </a:xfrm>
            <a:prstGeom prst="arc">
              <a:avLst>
                <a:gd name="adj1" fmla="val 16016152"/>
                <a:gd name="adj2" fmla="val 0"/>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2" name="Group 31"/>
          <p:cNvGrpSpPr/>
          <p:nvPr/>
        </p:nvGrpSpPr>
        <p:grpSpPr>
          <a:xfrm rot="922943">
            <a:off x="3651057" y="1576105"/>
            <a:ext cx="947083" cy="830357"/>
            <a:chOff x="5166736" y="1858398"/>
            <a:chExt cx="947083" cy="830357"/>
          </a:xfrm>
        </p:grpSpPr>
        <p:sp>
          <p:nvSpPr>
            <p:cNvPr id="33" name="Arc 32"/>
            <p:cNvSpPr/>
            <p:nvPr/>
          </p:nvSpPr>
          <p:spPr>
            <a:xfrm rot="1928608">
              <a:off x="5271588" y="2022805"/>
              <a:ext cx="498635" cy="549355"/>
            </a:xfrm>
            <a:prstGeom prst="arc">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Arc 33"/>
            <p:cNvSpPr/>
            <p:nvPr/>
          </p:nvSpPr>
          <p:spPr>
            <a:xfrm rot="2429004">
              <a:off x="5166736" y="1908799"/>
              <a:ext cx="777350" cy="729556"/>
            </a:xfrm>
            <a:prstGeom prst="arc">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Arc 34"/>
            <p:cNvSpPr/>
            <p:nvPr/>
          </p:nvSpPr>
          <p:spPr>
            <a:xfrm rot="2585403">
              <a:off x="5200848" y="1858398"/>
              <a:ext cx="912971" cy="830357"/>
            </a:xfrm>
            <a:prstGeom prst="arc">
              <a:avLst>
                <a:gd name="adj1" fmla="val 16016152"/>
                <a:gd name="adj2" fmla="val 0"/>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6" name="TextBox 35"/>
          <p:cNvSpPr txBox="1"/>
          <p:nvPr/>
        </p:nvSpPr>
        <p:spPr>
          <a:xfrm>
            <a:off x="3897200" y="862165"/>
            <a:ext cx="3218149" cy="830997"/>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MR Comm System</a:t>
            </a:r>
          </a:p>
          <a:p>
            <a:pPr algn="ctr"/>
            <a:r>
              <a:rPr lang="en-US" sz="1600" dirty="0" smtClean="0">
                <a:latin typeface="Arial" panose="020B0604020202020204" pitchFamily="34" charset="0"/>
                <a:cs typeface="Arial" panose="020B0604020202020204" pitchFamily="34" charset="0"/>
              </a:rPr>
              <a:t>2 x 2mW 2.4GHz XBee Radios</a:t>
            </a:r>
          </a:p>
          <a:p>
            <a:pPr algn="ctr"/>
            <a:r>
              <a:rPr lang="en-US" sz="1600" dirty="0" smtClean="0">
                <a:latin typeface="Arial" panose="020B0604020202020204" pitchFamily="34" charset="0"/>
                <a:cs typeface="Arial" panose="020B0604020202020204" pitchFamily="34" charset="0"/>
              </a:rPr>
              <a:t>Serves as relay between GS&amp;CR</a:t>
            </a:r>
            <a:endParaRPr lang="en-US" sz="1600" dirty="0">
              <a:latin typeface="Arial" panose="020B0604020202020204" pitchFamily="34" charset="0"/>
              <a:cs typeface="Arial" panose="020B0604020202020204" pitchFamily="34" charset="0"/>
            </a:endParaRPr>
          </a:p>
        </p:txBody>
      </p:sp>
      <p:cxnSp>
        <p:nvCxnSpPr>
          <p:cNvPr id="37" name="Straight Arrow Connector 16"/>
          <p:cNvCxnSpPr>
            <a:stCxn id="36" idx="1"/>
          </p:cNvCxnSpPr>
          <p:nvPr/>
        </p:nvCxnSpPr>
        <p:spPr>
          <a:xfrm flipH="1">
            <a:off x="3256977" y="1277664"/>
            <a:ext cx="640223" cy="579327"/>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38" name="Group 37"/>
          <p:cNvGrpSpPr/>
          <p:nvPr/>
        </p:nvGrpSpPr>
        <p:grpSpPr>
          <a:xfrm rot="11259827">
            <a:off x="8220497" y="2733538"/>
            <a:ext cx="947083" cy="830357"/>
            <a:chOff x="5166736" y="1858398"/>
            <a:chExt cx="947083" cy="830357"/>
          </a:xfrm>
        </p:grpSpPr>
        <p:sp>
          <p:nvSpPr>
            <p:cNvPr id="39" name="Arc 38"/>
            <p:cNvSpPr/>
            <p:nvPr/>
          </p:nvSpPr>
          <p:spPr>
            <a:xfrm rot="1928608">
              <a:off x="5271588" y="2022805"/>
              <a:ext cx="498635" cy="549355"/>
            </a:xfrm>
            <a:prstGeom prst="arc">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Arc 39"/>
            <p:cNvSpPr/>
            <p:nvPr/>
          </p:nvSpPr>
          <p:spPr>
            <a:xfrm rot="2429004">
              <a:off x="5166736" y="1908799"/>
              <a:ext cx="777350" cy="729556"/>
            </a:xfrm>
            <a:prstGeom prst="arc">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Arc 40"/>
            <p:cNvSpPr/>
            <p:nvPr/>
          </p:nvSpPr>
          <p:spPr>
            <a:xfrm rot="2585403">
              <a:off x="5200848" y="1858398"/>
              <a:ext cx="912971" cy="830357"/>
            </a:xfrm>
            <a:prstGeom prst="arc">
              <a:avLst>
                <a:gd name="adj1" fmla="val 16016152"/>
                <a:gd name="adj2" fmla="val 0"/>
              </a:avLst>
            </a:prstGeom>
            <a:ln w="38100">
              <a:solidFill>
                <a:srgbClr val="A800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2" name="TextBox 41"/>
          <p:cNvSpPr txBox="1"/>
          <p:nvPr/>
        </p:nvSpPr>
        <p:spPr>
          <a:xfrm>
            <a:off x="5686767" y="1784183"/>
            <a:ext cx="3061655" cy="830997"/>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GS Comm System</a:t>
            </a:r>
          </a:p>
          <a:p>
            <a:pPr algn="ctr"/>
            <a:r>
              <a:rPr lang="en-US" sz="1600" dirty="0" smtClean="0">
                <a:latin typeface="Arial" panose="020B0604020202020204" pitchFamily="34" charset="0"/>
                <a:cs typeface="Arial" panose="020B0604020202020204" pitchFamily="34" charset="0"/>
              </a:rPr>
              <a:t>2mW 2.4GHz XBee Radio</a:t>
            </a:r>
          </a:p>
          <a:p>
            <a:pPr algn="ctr"/>
            <a:r>
              <a:rPr lang="en-US" sz="1600" dirty="0" smtClean="0">
                <a:latin typeface="Arial" panose="020B0604020202020204" pitchFamily="34" charset="0"/>
                <a:cs typeface="Arial" panose="020B0604020202020204" pitchFamily="34" charset="0"/>
              </a:rPr>
              <a:t>Transmits commands from user</a:t>
            </a:r>
            <a:endParaRPr lang="en-US" sz="1600" dirty="0">
              <a:latin typeface="Arial" panose="020B0604020202020204" pitchFamily="34" charset="0"/>
              <a:cs typeface="Arial" panose="020B0604020202020204" pitchFamily="34" charset="0"/>
            </a:endParaRPr>
          </a:p>
        </p:txBody>
      </p:sp>
      <p:cxnSp>
        <p:nvCxnSpPr>
          <p:cNvPr id="43" name="Straight Arrow Connector 16"/>
          <p:cNvCxnSpPr>
            <a:stCxn id="42" idx="3"/>
          </p:cNvCxnSpPr>
          <p:nvPr/>
        </p:nvCxnSpPr>
        <p:spPr>
          <a:xfrm>
            <a:off x="8748422" y="2199682"/>
            <a:ext cx="407968" cy="710969"/>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85003" y="2667499"/>
            <a:ext cx="2294418" cy="830997"/>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Fixed Rappelling</a:t>
            </a:r>
          </a:p>
          <a:p>
            <a:pPr algn="ctr"/>
            <a:r>
              <a:rPr lang="en-US" sz="1600" b="1" dirty="0" smtClean="0">
                <a:latin typeface="Arial" panose="020B0604020202020204" pitchFamily="34" charset="0"/>
                <a:cs typeface="Arial" panose="020B0604020202020204" pitchFamily="34" charset="0"/>
              </a:rPr>
              <a:t>Attachment Point</a:t>
            </a:r>
          </a:p>
          <a:p>
            <a:pPr algn="ctr"/>
            <a:r>
              <a:rPr lang="en-US" sz="1600" dirty="0" smtClean="0">
                <a:latin typeface="Arial" panose="020B0604020202020204" pitchFamily="34" charset="0"/>
                <a:cs typeface="Arial" panose="020B0604020202020204" pitchFamily="34" charset="0"/>
              </a:rPr>
              <a:t>Zinc-plated steel U-bolt</a:t>
            </a:r>
            <a:endParaRPr lang="en-US" sz="1600" dirty="0">
              <a:latin typeface="Arial" panose="020B0604020202020204" pitchFamily="34" charset="0"/>
              <a:cs typeface="Arial" panose="020B0604020202020204" pitchFamily="34" charset="0"/>
            </a:endParaRPr>
          </a:p>
        </p:txBody>
      </p:sp>
      <p:cxnSp>
        <p:nvCxnSpPr>
          <p:cNvPr id="45" name="Straight Arrow Connector 16"/>
          <p:cNvCxnSpPr>
            <a:stCxn id="44" idx="2"/>
          </p:cNvCxnSpPr>
          <p:nvPr/>
        </p:nvCxnSpPr>
        <p:spPr>
          <a:xfrm flipH="1">
            <a:off x="5790843" y="3498496"/>
            <a:ext cx="141369" cy="824126"/>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0" name="Straight Arrow Connector 16"/>
          <p:cNvCxnSpPr>
            <a:stCxn id="14" idx="3"/>
          </p:cNvCxnSpPr>
          <p:nvPr/>
        </p:nvCxnSpPr>
        <p:spPr>
          <a:xfrm flipV="1">
            <a:off x="4517682" y="5459725"/>
            <a:ext cx="788588" cy="390515"/>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81" name="TextBox 54"/>
          <p:cNvSpPr txBox="1"/>
          <p:nvPr/>
        </p:nvSpPr>
        <p:spPr>
          <a:xfrm>
            <a:off x="7432381" y="6008229"/>
            <a:ext cx="2749343"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CR Mass: </a:t>
            </a:r>
            <a:r>
              <a:rPr lang="en-US" sz="2400" b="1" dirty="0">
                <a:latin typeface="Arial" panose="020B0604020202020204" pitchFamily="34" charset="0"/>
                <a:cs typeface="Arial" panose="020B0604020202020204" pitchFamily="34" charset="0"/>
              </a:rPr>
              <a:t>7</a:t>
            </a:r>
            <a:r>
              <a:rPr lang="en-US" sz="2400" b="1" dirty="0" smtClean="0">
                <a:latin typeface="Arial" panose="020B0604020202020204" pitchFamily="34" charset="0"/>
                <a:cs typeface="Arial" panose="020B0604020202020204" pitchFamily="34" charset="0"/>
              </a:rPr>
              <a:t> kg</a:t>
            </a:r>
            <a:endParaRPr lang="en-US" sz="2400" b="1" dirty="0">
              <a:latin typeface="Arial" panose="020B0604020202020204" pitchFamily="34" charset="0"/>
              <a:cs typeface="Arial" panose="020B0604020202020204" pitchFamily="34" charset="0"/>
            </a:endParaRPr>
          </a:p>
        </p:txBody>
      </p:sp>
      <p:sp>
        <p:nvSpPr>
          <p:cNvPr id="57" name="TextBox 56"/>
          <p:cNvSpPr txBox="1"/>
          <p:nvPr/>
        </p:nvSpPr>
        <p:spPr>
          <a:xfrm>
            <a:off x="306323" y="736330"/>
            <a:ext cx="2396810" cy="830997"/>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MR Rappelling System</a:t>
            </a:r>
          </a:p>
          <a:p>
            <a:pPr algn="ctr"/>
            <a:r>
              <a:rPr lang="en-US" sz="1600" dirty="0" smtClean="0">
                <a:latin typeface="Arial" panose="020B0604020202020204" pitchFamily="34" charset="0"/>
                <a:cs typeface="Arial" panose="020B0604020202020204" pitchFamily="34" charset="0"/>
              </a:rPr>
              <a:t>Custom Winch</a:t>
            </a:r>
          </a:p>
          <a:p>
            <a:pPr algn="ctr"/>
            <a:r>
              <a:rPr lang="en-US" sz="1600" dirty="0" smtClean="0">
                <a:latin typeface="Arial" panose="020B0604020202020204" pitchFamily="34" charset="0"/>
                <a:cs typeface="Arial" panose="020B0604020202020204" pitchFamily="34" charset="0"/>
              </a:rPr>
              <a:t>15.1 Nm Stepper Motor</a:t>
            </a:r>
            <a:endParaRPr lang="en-US" sz="1600" dirty="0">
              <a:latin typeface="Arial" panose="020B0604020202020204" pitchFamily="34" charset="0"/>
              <a:cs typeface="Arial" panose="020B0604020202020204" pitchFamily="34" charset="0"/>
            </a:endParaRPr>
          </a:p>
        </p:txBody>
      </p:sp>
      <p:cxnSp>
        <p:nvCxnSpPr>
          <p:cNvPr id="58" name="Straight Arrow Connector 16"/>
          <p:cNvCxnSpPr/>
          <p:nvPr/>
        </p:nvCxnSpPr>
        <p:spPr>
          <a:xfrm>
            <a:off x="2666581" y="1613298"/>
            <a:ext cx="200887" cy="333922"/>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7548402" y="3293374"/>
            <a:ext cx="2393604" cy="584775"/>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Positioning: Depth</a:t>
            </a:r>
          </a:p>
          <a:p>
            <a:pPr algn="ctr"/>
            <a:r>
              <a:rPr lang="en-US" sz="1600" dirty="0" smtClean="0">
                <a:latin typeface="Arial" panose="020B0604020202020204" pitchFamily="34" charset="0"/>
                <a:cs typeface="Arial" panose="020B0604020202020204" pitchFamily="34" charset="0"/>
              </a:rPr>
              <a:t>Ultrasonic Range Finder</a:t>
            </a:r>
            <a:endParaRPr lang="en-US" sz="1600" dirty="0">
              <a:latin typeface="Arial" panose="020B0604020202020204" pitchFamily="34" charset="0"/>
              <a:cs typeface="Arial" panose="020B0604020202020204" pitchFamily="34" charset="0"/>
            </a:endParaRPr>
          </a:p>
        </p:txBody>
      </p:sp>
      <p:cxnSp>
        <p:nvCxnSpPr>
          <p:cNvPr id="64" name="Straight Arrow Connector 16"/>
          <p:cNvCxnSpPr/>
          <p:nvPr/>
        </p:nvCxnSpPr>
        <p:spPr>
          <a:xfrm flipH="1">
            <a:off x="6880332" y="3880121"/>
            <a:ext cx="664088" cy="620744"/>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596558" y="5538568"/>
            <a:ext cx="3909404" cy="830997"/>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Positioning: Distance Travelled</a:t>
            </a:r>
          </a:p>
          <a:p>
            <a:pPr algn="ctr"/>
            <a:r>
              <a:rPr lang="en-US" sz="1600" dirty="0" smtClean="0">
                <a:latin typeface="Arial" panose="020B0604020202020204" pitchFamily="34" charset="0"/>
                <a:cs typeface="Arial" panose="020B0604020202020204" pitchFamily="34" charset="0"/>
              </a:rPr>
              <a:t>Two Optical Encoders: Back Wheels</a:t>
            </a:r>
          </a:p>
          <a:p>
            <a:pPr algn="ctr"/>
            <a:r>
              <a:rPr lang="en-US" sz="1600" dirty="0" smtClean="0">
                <a:latin typeface="Arial" panose="020B0604020202020204" pitchFamily="34" charset="0"/>
                <a:cs typeface="Arial" panose="020B0604020202020204" pitchFamily="34" charset="0"/>
              </a:rPr>
              <a:t>Two Hall Effects Encoders: Front Wheels</a:t>
            </a:r>
            <a:endParaRPr lang="en-US" sz="1600" dirty="0">
              <a:latin typeface="Arial" panose="020B0604020202020204" pitchFamily="34" charset="0"/>
              <a:cs typeface="Arial" panose="020B0604020202020204" pitchFamily="34" charset="0"/>
            </a:endParaRPr>
          </a:p>
        </p:txBody>
      </p:sp>
      <p:cxnSp>
        <p:nvCxnSpPr>
          <p:cNvPr id="68" name="Straight Arrow Connector 16"/>
          <p:cNvCxnSpPr/>
          <p:nvPr/>
        </p:nvCxnSpPr>
        <p:spPr>
          <a:xfrm flipV="1">
            <a:off x="4529402" y="5734309"/>
            <a:ext cx="1782007" cy="113583"/>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9" name="Straight Arrow Connector 16"/>
          <p:cNvCxnSpPr/>
          <p:nvPr/>
        </p:nvCxnSpPr>
        <p:spPr>
          <a:xfrm flipV="1">
            <a:off x="4529402" y="5457377"/>
            <a:ext cx="788588" cy="390515"/>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80" name="TextBox 79"/>
          <p:cNvSpPr txBox="1"/>
          <p:nvPr/>
        </p:nvSpPr>
        <p:spPr>
          <a:xfrm>
            <a:off x="946673" y="4626116"/>
            <a:ext cx="3089307" cy="830997"/>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CR Power System</a:t>
            </a:r>
          </a:p>
          <a:p>
            <a:pPr algn="ctr"/>
            <a:r>
              <a:rPr lang="en-US" sz="1600" b="1" dirty="0" smtClean="0">
                <a:latin typeface="Arial" panose="020B0604020202020204" pitchFamily="34" charset="0"/>
                <a:cs typeface="Arial" panose="020B0604020202020204" pitchFamily="34" charset="0"/>
              </a:rPr>
              <a:t>Original</a:t>
            </a:r>
          </a:p>
          <a:p>
            <a:pPr algn="ctr"/>
            <a:r>
              <a:rPr lang="en-US" sz="1600" dirty="0" smtClean="0">
                <a:latin typeface="Arial" panose="020B0604020202020204" pitchFamily="34" charset="0"/>
                <a:cs typeface="Arial" panose="020B0604020202020204" pitchFamily="34" charset="0"/>
              </a:rPr>
              <a:t>Custom Power Distribution PCB</a:t>
            </a:r>
            <a:endParaRPr lang="en-US" sz="1600" dirty="0">
              <a:latin typeface="Arial" panose="020B0604020202020204" pitchFamily="34" charset="0"/>
              <a:cs typeface="Arial" panose="020B0604020202020204" pitchFamily="34" charset="0"/>
            </a:endParaRPr>
          </a:p>
        </p:txBody>
      </p:sp>
      <p:cxnSp>
        <p:nvCxnSpPr>
          <p:cNvPr id="82" name="Straight Arrow Connector 81"/>
          <p:cNvCxnSpPr/>
          <p:nvPr/>
        </p:nvCxnSpPr>
        <p:spPr>
          <a:xfrm flipV="1">
            <a:off x="4141269" y="4850035"/>
            <a:ext cx="2280731" cy="221441"/>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a:off x="8143808" y="5061359"/>
            <a:ext cx="2902548" cy="10464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218877" y="5071476"/>
            <a:ext cx="2827479" cy="10363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634994" y="4757524"/>
            <a:ext cx="2567930" cy="1077218"/>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Driving Motors</a:t>
            </a:r>
          </a:p>
          <a:p>
            <a:pPr algn="ctr"/>
            <a:r>
              <a:rPr lang="en-US" sz="1600" b="1" dirty="0" smtClean="0">
                <a:latin typeface="Arial" panose="020B0604020202020204" pitchFamily="34" charset="0"/>
                <a:cs typeface="Arial" panose="020B0604020202020204" pitchFamily="34" charset="0"/>
              </a:rPr>
              <a:t>Updated</a:t>
            </a:r>
          </a:p>
          <a:p>
            <a:pPr algn="ctr"/>
            <a:r>
              <a:rPr lang="en-US" sz="1600" dirty="0" smtClean="0">
                <a:latin typeface="Arial" panose="020B0604020202020204" pitchFamily="34" charset="0"/>
                <a:cs typeface="Arial" panose="020B0604020202020204" pitchFamily="34" charset="0"/>
              </a:rPr>
              <a:t>0.35Nm </a:t>
            </a:r>
            <a:r>
              <a:rPr lang="en-US" sz="1600" dirty="0" err="1" smtClean="0">
                <a:latin typeface="Arial" panose="020B0604020202020204" pitchFamily="34" charset="0"/>
                <a:cs typeface="Arial" panose="020B0604020202020204" pitchFamily="34" charset="0"/>
              </a:rPr>
              <a:t>Polulu</a:t>
            </a:r>
            <a:r>
              <a:rPr lang="en-US" sz="1600" dirty="0" smtClean="0">
                <a:latin typeface="Arial" panose="020B0604020202020204" pitchFamily="34" charset="0"/>
                <a:cs typeface="Arial" panose="020B0604020202020204" pitchFamily="34" charset="0"/>
              </a:rPr>
              <a:t> DC Motors</a:t>
            </a:r>
          </a:p>
          <a:p>
            <a:pPr algn="ctr"/>
            <a:r>
              <a:rPr lang="en-US" sz="1600" dirty="0" smtClean="0">
                <a:latin typeface="Arial" panose="020B0604020202020204" pitchFamily="34" charset="0"/>
                <a:cs typeface="Arial" panose="020B0604020202020204" pitchFamily="34" charset="0"/>
              </a:rPr>
              <a:t>70:1 internal gear-box</a:t>
            </a:r>
            <a:endParaRPr lang="en-US" sz="1600" dirty="0">
              <a:latin typeface="Arial" panose="020B0604020202020204" pitchFamily="34" charset="0"/>
              <a:cs typeface="Arial" panose="020B0604020202020204" pitchFamily="34" charset="0"/>
            </a:endParaRPr>
          </a:p>
        </p:txBody>
      </p:sp>
      <p:cxnSp>
        <p:nvCxnSpPr>
          <p:cNvPr id="85" name="Straight Connector 84"/>
          <p:cNvCxnSpPr/>
          <p:nvPr/>
        </p:nvCxnSpPr>
        <p:spPr>
          <a:xfrm>
            <a:off x="911712" y="4652071"/>
            <a:ext cx="3124588" cy="7833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942225" y="4671773"/>
            <a:ext cx="3112538" cy="7853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204238" y="4132032"/>
            <a:ext cx="3695242" cy="1077218"/>
          </a:xfrm>
          <a:prstGeom prst="rect">
            <a:avLst/>
          </a:prstGeom>
          <a:solidFill>
            <a:schemeClr val="bg1"/>
          </a:solidFill>
          <a:ln>
            <a:solidFill>
              <a:schemeClr val="tx1"/>
            </a:solidFill>
          </a:ln>
        </p:spPr>
        <p:txBody>
          <a:bodyPr wrap="none" rtlCol="0">
            <a:spAutoFit/>
          </a:bodyPr>
          <a:lstStyle/>
          <a:p>
            <a:pPr algn="ctr"/>
            <a:r>
              <a:rPr lang="en-US" sz="1600" b="1" dirty="0" smtClean="0">
                <a:latin typeface="Arial" panose="020B0604020202020204" pitchFamily="34" charset="0"/>
                <a:cs typeface="Arial" panose="020B0604020202020204" pitchFamily="34" charset="0"/>
              </a:rPr>
              <a:t>CR Power System</a:t>
            </a:r>
          </a:p>
          <a:p>
            <a:pPr algn="ctr"/>
            <a:r>
              <a:rPr lang="en-US" sz="1600" b="1" dirty="0" smtClean="0">
                <a:latin typeface="Arial" panose="020B0604020202020204" pitchFamily="34" charset="0"/>
                <a:cs typeface="Arial" panose="020B0604020202020204" pitchFamily="34" charset="0"/>
              </a:rPr>
              <a:t>Updated</a:t>
            </a:r>
          </a:p>
          <a:p>
            <a:pPr algn="ctr"/>
            <a:r>
              <a:rPr lang="en-US" sz="1600" dirty="0" smtClean="0">
                <a:latin typeface="Arial" panose="020B0604020202020204" pitchFamily="34" charset="0"/>
                <a:cs typeface="Arial" panose="020B0604020202020204" pitchFamily="34" charset="0"/>
              </a:rPr>
              <a:t>12V CUI Inc. COTS Power Distribution</a:t>
            </a:r>
          </a:p>
          <a:p>
            <a:pPr algn="ctr"/>
            <a:r>
              <a:rPr lang="en-US" sz="1600" dirty="0" smtClean="0">
                <a:latin typeface="Arial" panose="020B0604020202020204" pitchFamily="34" charset="0"/>
                <a:cs typeface="Arial" panose="020B0604020202020204" pitchFamily="34" charset="0"/>
              </a:rPr>
              <a:t>5V CUI </a:t>
            </a:r>
            <a:r>
              <a:rPr lang="en-US" sz="1600" dirty="0" err="1" smtClean="0">
                <a:latin typeface="Arial" panose="020B0604020202020204" pitchFamily="34" charset="0"/>
                <a:cs typeface="Arial" panose="020B0604020202020204" pitchFamily="34" charset="0"/>
              </a:rPr>
              <a:t>inc.</a:t>
            </a:r>
            <a:r>
              <a:rPr lang="en-US" sz="1600" dirty="0" smtClean="0">
                <a:latin typeface="Arial" panose="020B0604020202020204" pitchFamily="34" charset="0"/>
                <a:cs typeface="Arial" panose="020B0604020202020204" pitchFamily="34" charset="0"/>
              </a:rPr>
              <a:t> COTS Power Distribution</a:t>
            </a:r>
            <a:endParaRPr lang="en-US" sz="1600" dirty="0">
              <a:latin typeface="Arial" panose="020B0604020202020204" pitchFamily="34" charset="0"/>
              <a:cs typeface="Arial" panose="020B0604020202020204" pitchFamily="34" charset="0"/>
            </a:endParaRPr>
          </a:p>
        </p:txBody>
      </p:sp>
      <p:graphicFrame>
        <p:nvGraphicFramePr>
          <p:cNvPr id="87" name="Diagram 86"/>
          <p:cNvGraphicFramePr/>
          <p:nvPr>
            <p:extLst>
              <p:ext uri="{D42A27DB-BD31-4B8C-83A1-F6EECF244321}">
                <p14:modId xmlns:p14="http://schemas.microsoft.com/office/powerpoint/2010/main" val="2323693784"/>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01079007"/>
      </p:ext>
    </p:extLst>
  </p:cSld>
  <p:clrMapOvr>
    <a:masterClrMapping/>
  </p:clrMapOvr>
  <mc:AlternateContent xmlns:mc="http://schemas.openxmlformats.org/markup-compatibility/2006" xmlns:p14="http://schemas.microsoft.com/office/powerpoint/2010/main">
    <mc:Choice Requires="p14">
      <p:transition spd="slow" p14:dur="2000" advTm="1749"/>
    </mc:Choice>
    <mc:Fallback xmlns="">
      <p:transition spd="slow" advTm="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xit" presetSubtype="0" fill="hold" nodeType="withEffect">
                                  <p:stCondLst>
                                    <p:cond delay="0"/>
                                  </p:stCondLst>
                                  <p:childTnLst>
                                    <p:animEffect transition="out" filter="fade">
                                      <p:cBhvr>
                                        <p:cTn id="47" dur="500"/>
                                        <p:tgtEl>
                                          <p:spTgt spid="58"/>
                                        </p:tgtEl>
                                      </p:cBhvr>
                                    </p:animEffect>
                                    <p:set>
                                      <p:cBhvr>
                                        <p:cTn id="48" dur="1" fill="hold">
                                          <p:stCondLst>
                                            <p:cond delay="499"/>
                                          </p:stCondLst>
                                        </p:cTn>
                                        <p:tgtEl>
                                          <p:spTgt spid="5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7"/>
                                        </p:tgtEl>
                                      </p:cBhvr>
                                    </p:animEffect>
                                    <p:set>
                                      <p:cBhvr>
                                        <p:cTn id="51" dur="1" fill="hold">
                                          <p:stCondLst>
                                            <p:cond delay="499"/>
                                          </p:stCondLst>
                                        </p:cTn>
                                        <p:tgtEl>
                                          <p:spTgt spid="5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4"/>
                                        </p:tgtEl>
                                      </p:cBhvr>
                                    </p:animEffect>
                                    <p:set>
                                      <p:cBhvr>
                                        <p:cTn id="60" dur="1" fill="hold">
                                          <p:stCondLst>
                                            <p:cond delay="499"/>
                                          </p:stCondLst>
                                        </p:cTn>
                                        <p:tgtEl>
                                          <p:spTgt spid="4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5"/>
                                        </p:tgtEl>
                                      </p:cBhvr>
                                    </p:animEffect>
                                    <p:set>
                                      <p:cBhvr>
                                        <p:cTn id="63" dur="1" fill="hold">
                                          <p:stCondLst>
                                            <p:cond delay="499"/>
                                          </p:stCondLst>
                                        </p:cTn>
                                        <p:tgtEl>
                                          <p:spTgt spid="4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4"/>
                                        </p:tgtEl>
                                        <p:attrNameLst>
                                          <p:attrName>style.visibility</p:attrName>
                                        </p:attrNameLst>
                                      </p:cBhvr>
                                      <p:to>
                                        <p:strVal val="visible"/>
                                      </p:to>
                                    </p:se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childTnLst>
                                </p:cTn>
                              </p:par>
                              <p:par>
                                <p:cTn id="73" presetID="10" presetClass="exit" presetSubtype="0" fill="hold" grpId="1" nodeType="with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60"/>
                                        </p:tgtEl>
                                      </p:cBhvr>
                                    </p:animEffect>
                                    <p:set>
                                      <p:cBhvr>
                                        <p:cTn id="81" dur="1" fill="hold">
                                          <p:stCondLst>
                                            <p:cond delay="499"/>
                                          </p:stCondLst>
                                        </p:cTn>
                                        <p:tgtEl>
                                          <p:spTgt spid="6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par>
                                <p:cTn id="87" presetID="10"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xit" presetSubtype="0" fill="hold" grpId="1" nodeType="with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4"/>
                                        </p:tgtEl>
                                      </p:cBhvr>
                                    </p:animEffect>
                                    <p:set>
                                      <p:cBhvr>
                                        <p:cTn id="95" dur="1" fill="hold">
                                          <p:stCondLst>
                                            <p:cond delay="499"/>
                                          </p:stCondLst>
                                        </p:cTn>
                                        <p:tgtEl>
                                          <p:spTgt spid="84"/>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51"/>
                                        </p:tgtEl>
                                      </p:cBhvr>
                                    </p:animEffect>
                                    <p:set>
                                      <p:cBhvr>
                                        <p:cTn id="98" dur="1" fill="hold">
                                          <p:stCondLst>
                                            <p:cond delay="499"/>
                                          </p:stCondLst>
                                        </p:cTn>
                                        <p:tgtEl>
                                          <p:spTgt spid="51"/>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par>
                                <p:cTn id="102" presetID="10" presetClass="exit" presetSubtype="0" fill="hold" grpId="2" nodeType="withEffect">
                                  <p:stCondLst>
                                    <p:cond delay="0"/>
                                  </p:stCondLst>
                                  <p:childTnLst>
                                    <p:animEffect transition="out" filter="fade">
                                      <p:cBhvr>
                                        <p:cTn id="103" dur="500"/>
                                        <p:tgtEl>
                                          <p:spTgt spid="62"/>
                                        </p:tgtEl>
                                      </p:cBhvr>
                                    </p:animEffect>
                                    <p:set>
                                      <p:cBhvr>
                                        <p:cTn id="104" dur="1" fill="hold">
                                          <p:stCondLst>
                                            <p:cond delay="499"/>
                                          </p:stCondLst>
                                        </p:cTn>
                                        <p:tgtEl>
                                          <p:spTgt spid="62"/>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0"/>
                                        </p:tgtEl>
                                      </p:cBhvr>
                                    </p:animEffect>
                                    <p:set>
                                      <p:cBhvr>
                                        <p:cTn id="107" dur="1" fill="hold">
                                          <p:stCondLst>
                                            <p:cond delay="499"/>
                                          </p:stCondLst>
                                        </p:cTn>
                                        <p:tgtEl>
                                          <p:spTgt spid="2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par>
                                <p:cTn id="113" presetID="10" presetClass="entr" presetSubtype="0"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500"/>
                                        <p:tgtEl>
                                          <p:spTgt spid="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fade">
                                      <p:cBhvr>
                                        <p:cTn id="118" dur="500"/>
                                        <p:tgtEl>
                                          <p:spTgt spid="67"/>
                                        </p:tgtEl>
                                      </p:cBhvr>
                                    </p:animEffect>
                                  </p:childTnLst>
                                </p:cTn>
                              </p:par>
                              <p:par>
                                <p:cTn id="119" presetID="10" presetClass="entr" presetSubtype="0" fill="hold" nodeType="with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par>
                                <p:cTn id="122" presetID="10" presetClass="entr" presetSubtype="0" fill="hold" nodeType="with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fade">
                                      <p:cBhvr>
                                        <p:cTn id="124" dur="500"/>
                                        <p:tgtEl>
                                          <p:spTgt spid="68"/>
                                        </p:tgtEl>
                                      </p:cBhvr>
                                    </p:animEffect>
                                  </p:childTnLst>
                                </p:cTn>
                              </p:par>
                              <p:par>
                                <p:cTn id="125" presetID="10" presetClass="exit" presetSubtype="0" fill="hold" grpId="1" nodeType="withEffect">
                                  <p:stCondLst>
                                    <p:cond delay="0"/>
                                  </p:stCondLst>
                                  <p:childTnLst>
                                    <p:animEffect transition="out" filter="fade">
                                      <p:cBhvr>
                                        <p:cTn id="126" dur="500"/>
                                        <p:tgtEl>
                                          <p:spTgt spid="21"/>
                                        </p:tgtEl>
                                      </p:cBhvr>
                                    </p:animEffect>
                                    <p:set>
                                      <p:cBhvr>
                                        <p:cTn id="127" dur="1" fill="hold">
                                          <p:stCondLst>
                                            <p:cond delay="499"/>
                                          </p:stCondLst>
                                        </p:cTn>
                                        <p:tgtEl>
                                          <p:spTgt spid="2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2"/>
                                        </p:tgtEl>
                                      </p:cBhvr>
                                    </p:animEffect>
                                    <p:set>
                                      <p:cBhvr>
                                        <p:cTn id="130" dur="1" fill="hold">
                                          <p:stCondLst>
                                            <p:cond delay="499"/>
                                          </p:stCondLst>
                                        </p:cTn>
                                        <p:tgtEl>
                                          <p:spTgt spid="22"/>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62"/>
                                        </p:tgtEl>
                                      </p:cBhvr>
                                    </p:animEffect>
                                    <p:set>
                                      <p:cBhvr>
                                        <p:cTn id="133" dur="1" fill="hold">
                                          <p:stCondLst>
                                            <p:cond delay="499"/>
                                          </p:stCondLst>
                                        </p:cTn>
                                        <p:tgtEl>
                                          <p:spTgt spid="62"/>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80"/>
                                        </p:tgtEl>
                                        <p:attrNameLst>
                                          <p:attrName>style.visibility</p:attrName>
                                        </p:attrNameLst>
                                      </p:cBhvr>
                                      <p:to>
                                        <p:strVal val="visible"/>
                                      </p:to>
                                    </p:set>
                                    <p:animEffect transition="in" filter="fade">
                                      <p:cBhvr>
                                        <p:cTn id="138" dur="500"/>
                                        <p:tgtEl>
                                          <p:spTgt spid="80"/>
                                        </p:tgtEl>
                                      </p:cBhvr>
                                    </p:animEffect>
                                  </p:childTnLst>
                                </p:cTn>
                              </p:par>
                              <p:par>
                                <p:cTn id="139" presetID="10" presetClass="entr" presetSubtype="0" fill="hold" nodeType="with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fade">
                                      <p:cBhvr>
                                        <p:cTn id="141" dur="500"/>
                                        <p:tgtEl>
                                          <p:spTgt spid="82"/>
                                        </p:tgtEl>
                                      </p:cBhvr>
                                    </p:animEffect>
                                  </p:childTnLst>
                                </p:cTn>
                              </p:par>
                              <p:par>
                                <p:cTn id="142" presetID="10" presetClass="exit" presetSubtype="0" fill="hold" grpId="1" nodeType="withEffect">
                                  <p:stCondLst>
                                    <p:cond delay="0"/>
                                  </p:stCondLst>
                                  <p:childTnLst>
                                    <p:animEffect transition="out" filter="fade">
                                      <p:cBhvr>
                                        <p:cTn id="143" dur="500"/>
                                        <p:tgtEl>
                                          <p:spTgt spid="67"/>
                                        </p:tgtEl>
                                      </p:cBhvr>
                                    </p:animEffect>
                                    <p:set>
                                      <p:cBhvr>
                                        <p:cTn id="144" dur="1" fill="hold">
                                          <p:stCondLst>
                                            <p:cond delay="499"/>
                                          </p:stCondLst>
                                        </p:cTn>
                                        <p:tgtEl>
                                          <p:spTgt spid="6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63"/>
                                        </p:tgtEl>
                                      </p:cBhvr>
                                    </p:animEffect>
                                    <p:set>
                                      <p:cBhvr>
                                        <p:cTn id="147" dur="1" fill="hold">
                                          <p:stCondLst>
                                            <p:cond delay="499"/>
                                          </p:stCondLst>
                                        </p:cTn>
                                        <p:tgtEl>
                                          <p:spTgt spid="63"/>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64"/>
                                        </p:tgtEl>
                                      </p:cBhvr>
                                    </p:animEffect>
                                    <p:set>
                                      <p:cBhvr>
                                        <p:cTn id="150" dur="1" fill="hold">
                                          <p:stCondLst>
                                            <p:cond delay="499"/>
                                          </p:stCondLst>
                                        </p:cTn>
                                        <p:tgtEl>
                                          <p:spTgt spid="64"/>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79"/>
                                        </p:tgtEl>
                                      </p:cBhvr>
                                    </p:animEffect>
                                    <p:set>
                                      <p:cBhvr>
                                        <p:cTn id="153" dur="1" fill="hold">
                                          <p:stCondLst>
                                            <p:cond delay="499"/>
                                          </p:stCondLst>
                                        </p:cTn>
                                        <p:tgtEl>
                                          <p:spTgt spid="79"/>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68"/>
                                        </p:tgtEl>
                                      </p:cBhvr>
                                    </p:animEffect>
                                    <p:set>
                                      <p:cBhvr>
                                        <p:cTn id="156" dur="1" fill="hold">
                                          <p:stCondLst>
                                            <p:cond delay="499"/>
                                          </p:stCondLst>
                                        </p:cTn>
                                        <p:tgtEl>
                                          <p:spTgt spid="68"/>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85"/>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par>
                                <p:cTn id="163" presetID="10" presetClass="entr" presetSubtype="0" fill="hold" grpId="0" nodeType="withEffect">
                                  <p:stCondLst>
                                    <p:cond delay="0"/>
                                  </p:stCondLst>
                                  <p:childTnLst>
                                    <p:set>
                                      <p:cBhvr>
                                        <p:cTn id="164" dur="1" fill="hold">
                                          <p:stCondLst>
                                            <p:cond delay="0"/>
                                          </p:stCondLst>
                                        </p:cTn>
                                        <p:tgtEl>
                                          <p:spTgt spid="83"/>
                                        </p:tgtEl>
                                        <p:attrNameLst>
                                          <p:attrName>style.visibility</p:attrName>
                                        </p:attrNameLst>
                                      </p:cBhvr>
                                      <p:to>
                                        <p:strVal val="visible"/>
                                      </p:to>
                                    </p:set>
                                    <p:animEffect transition="in" filter="fade">
                                      <p:cBhvr>
                                        <p:cTn id="165" dur="1000"/>
                                        <p:tgtEl>
                                          <p:spTgt spid="8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6"/>
                                        </p:tgtEl>
                                        <p:attrNameLst>
                                          <p:attrName>style.visibility</p:attrName>
                                        </p:attrNameLst>
                                      </p:cBhvr>
                                      <p:to>
                                        <p:strVal val="visible"/>
                                      </p:to>
                                    </p:set>
                                    <p:animEffect transition="in" filter="fade">
                                      <p:cBhvr>
                                        <p:cTn id="170" dur="500"/>
                                        <p:tgtEl>
                                          <p:spTgt spid="16"/>
                                        </p:tgtEl>
                                      </p:cBhvr>
                                    </p:animEffect>
                                  </p:childTnLst>
                                </p:cTn>
                              </p:par>
                              <p:par>
                                <p:cTn id="171" presetID="10" presetClass="entr" presetSubtype="0" fill="hold" nodeType="withEffect">
                                  <p:stCondLst>
                                    <p:cond delay="0"/>
                                  </p:stCondLst>
                                  <p:childTnLst>
                                    <p:set>
                                      <p:cBhvr>
                                        <p:cTn id="172" dur="1" fill="hold">
                                          <p:stCondLst>
                                            <p:cond delay="0"/>
                                          </p:stCondLst>
                                        </p:cTn>
                                        <p:tgtEl>
                                          <p:spTgt spid="17"/>
                                        </p:tgtEl>
                                        <p:attrNameLst>
                                          <p:attrName>style.visibility</p:attrName>
                                        </p:attrNameLst>
                                      </p:cBhvr>
                                      <p:to>
                                        <p:strVal val="visible"/>
                                      </p:to>
                                    </p:set>
                                    <p:animEffect transition="in" filter="fade">
                                      <p:cBhvr>
                                        <p:cTn id="173" dur="500"/>
                                        <p:tgtEl>
                                          <p:spTgt spid="17"/>
                                        </p:tgtEl>
                                      </p:cBhvr>
                                    </p:animEffect>
                                  </p:childTnLst>
                                </p:cTn>
                              </p:par>
                              <p:par>
                                <p:cTn id="174" presetID="10" presetClass="entr" presetSubtype="0" fill="hold" nodeType="withEffect">
                                  <p:stCondLst>
                                    <p:cond delay="0"/>
                                  </p:stCondLst>
                                  <p:childTnLst>
                                    <p:set>
                                      <p:cBhvr>
                                        <p:cTn id="175" dur="1" fill="hold">
                                          <p:stCondLst>
                                            <p:cond delay="0"/>
                                          </p:stCondLst>
                                        </p:cTn>
                                        <p:tgtEl>
                                          <p:spTgt spid="28"/>
                                        </p:tgtEl>
                                        <p:attrNameLst>
                                          <p:attrName>style.visibility</p:attrName>
                                        </p:attrNameLst>
                                      </p:cBhvr>
                                      <p:to>
                                        <p:strVal val="visible"/>
                                      </p:to>
                                    </p:set>
                                    <p:animEffect transition="in" filter="fade">
                                      <p:cBhvr>
                                        <p:cTn id="176" dur="500"/>
                                        <p:tgtEl>
                                          <p:spTgt spid="28"/>
                                        </p:tgtEl>
                                      </p:cBhvr>
                                    </p:animEffect>
                                  </p:childTnLst>
                                </p:cTn>
                              </p:par>
                              <p:par>
                                <p:cTn id="177" presetID="10" presetClass="entr" presetSubtype="0" fill="hold" nodeType="withEffect">
                                  <p:stCondLst>
                                    <p:cond delay="0"/>
                                  </p:stCondLst>
                                  <p:childTnLst>
                                    <p:set>
                                      <p:cBhvr>
                                        <p:cTn id="178" dur="1" fill="hold">
                                          <p:stCondLst>
                                            <p:cond delay="0"/>
                                          </p:stCondLst>
                                        </p:cTn>
                                        <p:tgtEl>
                                          <p:spTgt spid="32"/>
                                        </p:tgtEl>
                                        <p:attrNameLst>
                                          <p:attrName>style.visibility</p:attrName>
                                        </p:attrNameLst>
                                      </p:cBhvr>
                                      <p:to>
                                        <p:strVal val="visible"/>
                                      </p:to>
                                    </p:set>
                                    <p:animEffect transition="in" filter="fade">
                                      <p:cBhvr>
                                        <p:cTn id="179" dur="500"/>
                                        <p:tgtEl>
                                          <p:spTgt spid="32"/>
                                        </p:tgtEl>
                                      </p:cBhvr>
                                    </p:animEffect>
                                  </p:childTnLst>
                                </p:cTn>
                              </p:par>
                              <p:par>
                                <p:cTn id="180" presetID="10" presetClass="entr" presetSubtype="0" fill="hold" nodeType="withEffect">
                                  <p:stCondLst>
                                    <p:cond delay="0"/>
                                  </p:stCondLst>
                                  <p:childTnLst>
                                    <p:set>
                                      <p:cBhvr>
                                        <p:cTn id="181" dur="1" fill="hold">
                                          <p:stCondLst>
                                            <p:cond delay="0"/>
                                          </p:stCondLst>
                                        </p:cTn>
                                        <p:tgtEl>
                                          <p:spTgt spid="38"/>
                                        </p:tgtEl>
                                        <p:attrNameLst>
                                          <p:attrName>style.visibility</p:attrName>
                                        </p:attrNameLst>
                                      </p:cBhvr>
                                      <p:to>
                                        <p:strVal val="visible"/>
                                      </p:to>
                                    </p:set>
                                    <p:animEffect transition="in" filter="fade">
                                      <p:cBhvr>
                                        <p:cTn id="182" dur="500"/>
                                        <p:tgtEl>
                                          <p:spTgt spid="38"/>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fade">
                                      <p:cBhvr>
                                        <p:cTn id="185" dur="500"/>
                                        <p:tgtEl>
                                          <p:spTgt spid="42"/>
                                        </p:tgtEl>
                                      </p:cBhvr>
                                    </p:animEffect>
                                  </p:childTnLst>
                                </p:cTn>
                              </p:par>
                              <p:par>
                                <p:cTn id="186" presetID="10" presetClass="entr" presetSubtype="0" fill="hold"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fade">
                                      <p:cBhvr>
                                        <p:cTn id="188" dur="500"/>
                                        <p:tgtEl>
                                          <p:spTgt spid="43"/>
                                        </p:tgtEl>
                                      </p:cBhvr>
                                    </p:animEffect>
                                  </p:childTnLst>
                                </p:cTn>
                              </p:par>
                              <p:par>
                                <p:cTn id="189" presetID="10" presetClass="entr" presetSubtype="0" fill="hold" nodeType="withEffect">
                                  <p:stCondLst>
                                    <p:cond delay="0"/>
                                  </p:stCondLst>
                                  <p:childTnLst>
                                    <p:set>
                                      <p:cBhvr>
                                        <p:cTn id="190" dur="1" fill="hold">
                                          <p:stCondLst>
                                            <p:cond delay="0"/>
                                          </p:stCondLst>
                                        </p:cTn>
                                        <p:tgtEl>
                                          <p:spTgt spid="37"/>
                                        </p:tgtEl>
                                        <p:attrNameLst>
                                          <p:attrName>style.visibility</p:attrName>
                                        </p:attrNameLst>
                                      </p:cBhvr>
                                      <p:to>
                                        <p:strVal val="visible"/>
                                      </p:to>
                                    </p:set>
                                    <p:animEffect transition="in" filter="fade">
                                      <p:cBhvr>
                                        <p:cTn id="191" dur="500"/>
                                        <p:tgtEl>
                                          <p:spTgt spid="37"/>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6"/>
                                        </p:tgtEl>
                                        <p:attrNameLst>
                                          <p:attrName>style.visibility</p:attrName>
                                        </p:attrNameLst>
                                      </p:cBhvr>
                                      <p:to>
                                        <p:strVal val="visible"/>
                                      </p:to>
                                    </p:set>
                                    <p:animEffect transition="in" filter="fade">
                                      <p:cBhvr>
                                        <p:cTn id="194" dur="500"/>
                                        <p:tgtEl>
                                          <p:spTgt spid="36"/>
                                        </p:tgtEl>
                                      </p:cBhvr>
                                    </p:animEffect>
                                  </p:childTnLst>
                                </p:cTn>
                              </p:par>
                              <p:par>
                                <p:cTn id="195" presetID="10" presetClass="entr" presetSubtype="0" fill="hold" nodeType="withEffect">
                                  <p:stCondLst>
                                    <p:cond delay="0"/>
                                  </p:stCondLst>
                                  <p:childTnLst>
                                    <p:set>
                                      <p:cBhvr>
                                        <p:cTn id="196" dur="1" fill="hold">
                                          <p:stCondLst>
                                            <p:cond delay="0"/>
                                          </p:stCondLst>
                                        </p:cTn>
                                        <p:tgtEl>
                                          <p:spTgt spid="24"/>
                                        </p:tgtEl>
                                        <p:attrNameLst>
                                          <p:attrName>style.visibility</p:attrName>
                                        </p:attrNameLst>
                                      </p:cBhvr>
                                      <p:to>
                                        <p:strVal val="visible"/>
                                      </p:to>
                                    </p:set>
                                    <p:animEffect transition="in" filter="fade">
                                      <p:cBhvr>
                                        <p:cTn id="197" dur="500"/>
                                        <p:tgtEl>
                                          <p:spTgt spid="24"/>
                                        </p:tgtEl>
                                      </p:cBhvr>
                                    </p:animEffect>
                                  </p:childTnLst>
                                </p:cTn>
                              </p:par>
                              <p:par>
                                <p:cTn id="198" presetID="10" presetClass="exit" presetSubtype="0" fill="hold" nodeType="withEffect">
                                  <p:stCondLst>
                                    <p:cond delay="0"/>
                                  </p:stCondLst>
                                  <p:childTnLst>
                                    <p:animEffect transition="out" filter="fade">
                                      <p:cBhvr>
                                        <p:cTn id="199" dur="500"/>
                                        <p:tgtEl>
                                          <p:spTgt spid="86"/>
                                        </p:tgtEl>
                                      </p:cBhvr>
                                    </p:animEffect>
                                    <p:set>
                                      <p:cBhvr>
                                        <p:cTn id="200" dur="1" fill="hold">
                                          <p:stCondLst>
                                            <p:cond delay="499"/>
                                          </p:stCondLst>
                                        </p:cTn>
                                        <p:tgtEl>
                                          <p:spTgt spid="86"/>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500"/>
                                        <p:tgtEl>
                                          <p:spTgt spid="85"/>
                                        </p:tgtEl>
                                      </p:cBhvr>
                                    </p:animEffect>
                                    <p:set>
                                      <p:cBhvr>
                                        <p:cTn id="203" dur="1" fill="hold">
                                          <p:stCondLst>
                                            <p:cond delay="499"/>
                                          </p:stCondLst>
                                        </p:cTn>
                                        <p:tgtEl>
                                          <p:spTgt spid="85"/>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500"/>
                                        <p:tgtEl>
                                          <p:spTgt spid="80"/>
                                        </p:tgtEl>
                                      </p:cBhvr>
                                    </p:animEffect>
                                    <p:set>
                                      <p:cBhvr>
                                        <p:cTn id="206" dur="1" fill="hold">
                                          <p:stCondLst>
                                            <p:cond delay="499"/>
                                          </p:stCondLst>
                                        </p:cTn>
                                        <p:tgtEl>
                                          <p:spTgt spid="80"/>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500"/>
                                        <p:tgtEl>
                                          <p:spTgt spid="82"/>
                                        </p:tgtEl>
                                      </p:cBhvr>
                                    </p:animEffect>
                                    <p:set>
                                      <p:cBhvr>
                                        <p:cTn id="209" dur="1" fill="hold">
                                          <p:stCondLst>
                                            <p:cond delay="499"/>
                                          </p:stCondLst>
                                        </p:cTn>
                                        <p:tgtEl>
                                          <p:spTgt spid="82"/>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500"/>
                                        <p:tgtEl>
                                          <p:spTgt spid="83"/>
                                        </p:tgtEl>
                                      </p:cBhvr>
                                    </p:animEffect>
                                    <p:set>
                                      <p:cBhvr>
                                        <p:cTn id="212"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6" grpId="0" animBg="1"/>
      <p:bldP spid="19" grpId="0" animBg="1"/>
      <p:bldP spid="19" grpId="1" animBg="1"/>
      <p:bldP spid="21" grpId="0" animBg="1"/>
      <p:bldP spid="21" grpId="1" animBg="1"/>
      <p:bldP spid="36" grpId="0" animBg="1"/>
      <p:bldP spid="42" grpId="0" animBg="1"/>
      <p:bldP spid="44" grpId="0" animBg="1"/>
      <p:bldP spid="44" grpId="1" animBg="1"/>
      <p:bldP spid="57" grpId="0" animBg="1"/>
      <p:bldP spid="57" grpId="1" animBg="1"/>
      <p:bldP spid="63" grpId="0" animBg="1"/>
      <p:bldP spid="63" grpId="1" animBg="1"/>
      <p:bldP spid="67" grpId="0" animBg="1"/>
      <p:bldP spid="67" grpId="1" animBg="1"/>
      <p:bldP spid="80" grpId="0" animBg="1"/>
      <p:bldP spid="80" grpId="1" animBg="1"/>
      <p:bldP spid="62" grpId="0" animBg="1"/>
      <p:bldP spid="62" grpId="1" animBg="1"/>
      <p:bldP spid="62" grpId="2" animBg="1"/>
      <p:bldP spid="83" grpId="0" animBg="1"/>
      <p:bldP spid="8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POST-MSR DRIVING MOTOR UPDATE</a:t>
            </a:r>
            <a:endParaRPr lang="en-US" b="1" i="1" dirty="0"/>
          </a:p>
        </p:txBody>
      </p:sp>
      <p:sp>
        <p:nvSpPr>
          <p:cNvPr id="3" name="Content Placeholder 2"/>
          <p:cNvSpPr>
            <a:spLocks noGrp="1"/>
          </p:cNvSpPr>
          <p:nvPr>
            <p:ph idx="1"/>
          </p:nvPr>
        </p:nvSpPr>
        <p:spPr>
          <a:xfrm>
            <a:off x="6365080" y="891430"/>
            <a:ext cx="5636420" cy="2390964"/>
          </a:xfrm>
        </p:spPr>
        <p:txBody>
          <a:bodyPr>
            <a:normAutofit fontScale="92500" lnSpcReduction="10000"/>
          </a:bodyPr>
          <a:lstStyle/>
          <a:p>
            <a:r>
              <a:rPr lang="en-US" dirty="0" err="1" smtClean="0"/>
              <a:t>Faulhaber</a:t>
            </a:r>
            <a:r>
              <a:rPr lang="en-US" dirty="0" smtClean="0"/>
              <a:t> motors had </a:t>
            </a:r>
            <a:r>
              <a:rPr lang="en-US" b="1" u="sng" dirty="0" smtClean="0"/>
              <a:t>too high</a:t>
            </a:r>
            <a:r>
              <a:rPr lang="en-US" b="1" dirty="0" smtClean="0"/>
              <a:t> </a:t>
            </a:r>
            <a:r>
              <a:rPr lang="en-US" dirty="0" smtClean="0"/>
              <a:t>of a detent torque</a:t>
            </a:r>
          </a:p>
          <a:p>
            <a:pPr lvl="1"/>
            <a:r>
              <a:rPr lang="en-US" dirty="0"/>
              <a:t>Wheels </a:t>
            </a:r>
            <a:r>
              <a:rPr lang="en-US" dirty="0" smtClean="0"/>
              <a:t>could not </a:t>
            </a:r>
            <a:r>
              <a:rPr lang="en-US" dirty="0"/>
              <a:t>free-spin during rappel or </a:t>
            </a:r>
            <a:r>
              <a:rPr lang="en-US" dirty="0" smtClean="0"/>
              <a:t>return </a:t>
            </a:r>
            <a:r>
              <a:rPr lang="en-US" dirty="0" smtClean="0">
                <a:sym typeface="Wingdings" panose="05000000000000000000" pitchFamily="2" charset="2"/>
              </a:rPr>
              <a:t> requires extra software complexity</a:t>
            </a:r>
            <a:endParaRPr lang="en-US" dirty="0" smtClean="0"/>
          </a:p>
          <a:p>
            <a:r>
              <a:rPr lang="en-US" dirty="0" smtClean="0"/>
              <a:t>Needed a cheap, readily available </a:t>
            </a:r>
          </a:p>
          <a:p>
            <a:pPr marL="0" indent="0">
              <a:buNone/>
            </a:pPr>
            <a:r>
              <a:rPr lang="en-US" b="1" dirty="0"/>
              <a:t> </a:t>
            </a:r>
            <a:r>
              <a:rPr lang="en-US" b="1" dirty="0" smtClean="0"/>
              <a:t>   </a:t>
            </a:r>
            <a:r>
              <a:rPr lang="en-US" b="1" u="sng" dirty="0" smtClean="0"/>
              <a:t>1-1 replacement</a:t>
            </a:r>
          </a:p>
          <a:p>
            <a:pPr lvl="1"/>
            <a:r>
              <a:rPr lang="en-US" dirty="0" smtClean="0"/>
              <a:t>Must meet torque requirements &amp; have low detent torque</a:t>
            </a:r>
          </a:p>
        </p:txBody>
      </p:sp>
      <p:sp>
        <p:nvSpPr>
          <p:cNvPr id="4" name="Slide Number Placeholder 3"/>
          <p:cNvSpPr>
            <a:spLocks noGrp="1"/>
          </p:cNvSpPr>
          <p:nvPr>
            <p:ph type="sldNum" sz="quarter" idx="12"/>
          </p:nvPr>
        </p:nvSpPr>
        <p:spPr/>
        <p:txBody>
          <a:bodyPr/>
          <a:lstStyle/>
          <a:p>
            <a:fld id="{330EA680-D336-4FF7-8B7A-9848BB0A1C32}"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12589251"/>
              </p:ext>
            </p:extLst>
          </p:nvPr>
        </p:nvGraphicFramePr>
        <p:xfrm>
          <a:off x="1314272" y="3637914"/>
          <a:ext cx="9930618" cy="2591465"/>
        </p:xfrm>
        <a:graphic>
          <a:graphicData uri="http://schemas.openxmlformats.org/drawingml/2006/table">
            <a:tbl>
              <a:tblPr firstRow="1" bandRow="1">
                <a:tableStyleId>{5C22544A-7EE6-4342-B048-85BDC9FD1C3A}</a:tableStyleId>
              </a:tblPr>
              <a:tblGrid>
                <a:gridCol w="2073913">
                  <a:extLst>
                    <a:ext uri="{9D8B030D-6E8A-4147-A177-3AD203B41FA5}">
                      <a16:colId xmlns:a16="http://schemas.microsoft.com/office/drawing/2014/main" xmlns="" xmlns:a14="http://schemas.microsoft.com/office/drawing/2010/main" xmlns:mc="http://schemas.openxmlformats.org/markup-compatibility/2006" val="1858695557"/>
                    </a:ext>
                  </a:extLst>
                </a:gridCol>
                <a:gridCol w="2763743"/>
                <a:gridCol w="2745325"/>
                <a:gridCol w="2347637"/>
              </a:tblGrid>
              <a:tr h="557243">
                <a:tc>
                  <a:txBody>
                    <a:bodyPr/>
                    <a:lstStyle/>
                    <a:p>
                      <a:endParaRPr lang="en-US" sz="1600"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OLD: </a:t>
                      </a:r>
                      <a:r>
                        <a:rPr lang="en-US" sz="1800" dirty="0" err="1" smtClean="0">
                          <a:latin typeface="Arial" panose="020B0604020202020204" pitchFamily="34" charset="0"/>
                          <a:cs typeface="Arial" panose="020B0604020202020204" pitchFamily="34" charset="0"/>
                        </a:rPr>
                        <a:t>Faulhaber</a:t>
                      </a:r>
                      <a:r>
                        <a:rPr lang="en-US" sz="1800" baseline="0" dirty="0" smtClean="0">
                          <a:latin typeface="Arial" panose="020B0604020202020204" pitchFamily="34" charset="0"/>
                          <a:cs typeface="Arial" panose="020B0604020202020204" pitchFamily="34" charset="0"/>
                        </a:rPr>
                        <a:t> Motor</a:t>
                      </a:r>
                      <a:endParaRPr lang="en-US" sz="1800"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tc>
                  <a:txBody>
                    <a:bodyPr/>
                    <a:lstStyle/>
                    <a:p>
                      <a:pPr algn="ctr"/>
                      <a:r>
                        <a:rPr lang="en-US" sz="1800" b="1" dirty="0" smtClean="0">
                          <a:latin typeface="Arial" panose="020B0604020202020204" pitchFamily="34" charset="0"/>
                          <a:cs typeface="Arial" panose="020B0604020202020204" pitchFamily="34" charset="0"/>
                        </a:rPr>
                        <a:t>NEW:</a:t>
                      </a:r>
                      <a:r>
                        <a:rPr lang="en-US" sz="1800" b="1" baseline="0" dirty="0" smtClean="0">
                          <a:latin typeface="Arial" panose="020B0604020202020204" pitchFamily="34" charset="0"/>
                          <a:cs typeface="Arial" panose="020B0604020202020204" pitchFamily="34" charset="0"/>
                        </a:rPr>
                        <a:t> </a:t>
                      </a:r>
                      <a:r>
                        <a:rPr lang="en-US" sz="1800" b="1" baseline="0" dirty="0" err="1" smtClean="0">
                          <a:latin typeface="Arial" panose="020B0604020202020204" pitchFamily="34" charset="0"/>
                          <a:cs typeface="Arial" panose="020B0604020202020204" pitchFamily="34" charset="0"/>
                        </a:rPr>
                        <a:t>Pololu</a:t>
                      </a:r>
                      <a:r>
                        <a:rPr lang="en-US" sz="1800" b="1" baseline="0" dirty="0" smtClean="0">
                          <a:latin typeface="Arial" panose="020B0604020202020204" pitchFamily="34" charset="0"/>
                          <a:cs typeface="Arial" panose="020B0604020202020204" pitchFamily="34" charset="0"/>
                        </a:rPr>
                        <a:t> Motor</a:t>
                      </a:r>
                      <a:endParaRPr lang="en-US" sz="1800" b="1"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tc>
                  <a:txBody>
                    <a:bodyPr/>
                    <a:lstStyle/>
                    <a:p>
                      <a:pPr algn="ctr"/>
                      <a:r>
                        <a:rPr lang="en-US" sz="1800" b="1" dirty="0" smtClean="0">
                          <a:latin typeface="Arial" panose="020B0604020202020204" pitchFamily="34" charset="0"/>
                          <a:cs typeface="Arial" panose="020B0604020202020204" pitchFamily="34" charset="0"/>
                        </a:rPr>
                        <a:t>Needed</a:t>
                      </a:r>
                      <a:endParaRPr lang="en-US" sz="1800" b="1" dirty="0">
                        <a:latin typeface="Arial" panose="020B0604020202020204" pitchFamily="34" charset="0"/>
                        <a:cs typeface="Arial" panose="020B0604020202020204" pitchFamily="34" charset="0"/>
                      </a:endParaRPr>
                    </a:p>
                  </a:txBody>
                  <a:tcPr anchor="ctr">
                    <a:lnB w="57150" cap="flat" cmpd="sng" algn="ctr">
                      <a:noFill/>
                      <a:prstDash val="solid"/>
                      <a:round/>
                      <a:headEnd type="none" w="med" len="med"/>
                      <a:tailEnd type="none" w="med" len="med"/>
                    </a:lnB>
                  </a:tcPr>
                </a:tc>
                <a:extLst>
                  <a:ext uri="{0D108BD9-81ED-4DB2-BD59-A6C34878D82A}">
                    <a16:rowId xmlns:a16="http://schemas.microsoft.com/office/drawing/2014/main" xmlns="" xmlns:a14="http://schemas.microsoft.com/office/drawing/2010/main" xmlns:mc="http://schemas.openxmlformats.org/markup-compatibility/2006" val="957674722"/>
                  </a:ext>
                </a:extLst>
              </a:tr>
              <a:tr h="485034">
                <a:tc>
                  <a:txBody>
                    <a:bodyPr/>
                    <a:lstStyle/>
                    <a:p>
                      <a:pPr algn="l"/>
                      <a:r>
                        <a:rPr lang="en-US" sz="1600" b="1" dirty="0" smtClean="0">
                          <a:latin typeface="Arial" panose="020B0604020202020204" pitchFamily="34" charset="0"/>
                          <a:cs typeface="Arial" panose="020B0604020202020204" pitchFamily="34" charset="0"/>
                        </a:rPr>
                        <a:t>Operational</a:t>
                      </a:r>
                      <a:r>
                        <a:rPr lang="en-US" sz="1600" b="1" baseline="0" dirty="0" smtClean="0">
                          <a:latin typeface="Arial" panose="020B0604020202020204" pitchFamily="34" charset="0"/>
                          <a:cs typeface="Arial" panose="020B0604020202020204" pitchFamily="34" charset="0"/>
                        </a:rPr>
                        <a:t> Torque</a:t>
                      </a:r>
                      <a:endParaRPr lang="en-US" sz="1600" b="1" dirty="0">
                        <a:latin typeface="Arial" panose="020B0604020202020204" pitchFamily="34" charset="0"/>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18.4</a:t>
                      </a:r>
                      <a:r>
                        <a:rPr lang="en-US" baseline="0" dirty="0" smtClean="0">
                          <a:latin typeface="Arial"/>
                          <a:cs typeface="Arial"/>
                        </a:rPr>
                        <a:t> Nm</a:t>
                      </a:r>
                      <a:endParaRPr lang="en-US" dirty="0">
                        <a:latin typeface="Arial"/>
                        <a:cs typeface="Arial"/>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0.35 Nm</a:t>
                      </a:r>
                      <a:endParaRPr lang="en-US"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.33 Nm</a:t>
                      </a:r>
                      <a:endParaRPr lang="en-US"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xmlns:mc="http://schemas.openxmlformats.org/markup-compatibility/2006" val="303301964"/>
                  </a:ext>
                </a:extLst>
              </a:tr>
              <a:tr h="485034">
                <a:tc>
                  <a:txBody>
                    <a:bodyPr/>
                    <a:lstStyle/>
                    <a:p>
                      <a:pPr algn="l"/>
                      <a:r>
                        <a:rPr lang="en-US" sz="1600" b="1" dirty="0" smtClean="0">
                          <a:latin typeface="Arial" panose="020B0604020202020204" pitchFamily="34" charset="0"/>
                          <a:cs typeface="Arial" panose="020B0604020202020204" pitchFamily="34" charset="0"/>
                        </a:rPr>
                        <a:t>Stall Torque</a:t>
                      </a:r>
                      <a:endParaRPr lang="en-US" sz="1600" b="1" dirty="0">
                        <a:latin typeface="Arial" panose="020B0604020202020204" pitchFamily="34" charset="0"/>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73.7 Nm</a:t>
                      </a:r>
                      <a:endParaRPr lang="en-US" dirty="0">
                        <a:latin typeface="Arial"/>
                        <a:cs typeface="Arial"/>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1.41</a:t>
                      </a:r>
                      <a:r>
                        <a:rPr lang="en-US" baseline="0" dirty="0" smtClean="0">
                          <a:latin typeface="Arial"/>
                          <a:cs typeface="Arial"/>
                        </a:rPr>
                        <a:t> Nm</a:t>
                      </a:r>
                      <a:endParaRPr lang="en-US"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latin typeface="Arial"/>
                          <a:cs typeface="Arial"/>
                        </a:rPr>
                        <a:t>1.3 Nm</a:t>
                      </a:r>
                      <a:endParaRPr lang="en-US"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xmlns:a14="http://schemas.microsoft.com/office/drawing/2010/main" xmlns:mc="http://schemas.openxmlformats.org/markup-compatibility/2006" val="3863598423"/>
                  </a:ext>
                </a:extLst>
              </a:tr>
              <a:tr h="4850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anose="020B0604020202020204" pitchFamily="34" charset="0"/>
                          <a:ea typeface="+mn-ea"/>
                          <a:cs typeface="Arial" panose="020B0604020202020204" pitchFamily="34" charset="0"/>
                        </a:rPr>
                        <a:t>Detent</a:t>
                      </a:r>
                      <a:r>
                        <a:rPr lang="en-US" sz="1600" b="1" kern="1200" baseline="0" dirty="0" smtClean="0">
                          <a:solidFill>
                            <a:schemeClr val="tx1"/>
                          </a:solidFill>
                          <a:latin typeface="Arial" panose="020B0604020202020204" pitchFamily="34" charset="0"/>
                          <a:ea typeface="+mn-ea"/>
                          <a:cs typeface="Arial" panose="020B0604020202020204" pitchFamily="34" charset="0"/>
                        </a:rPr>
                        <a:t> Torque</a:t>
                      </a:r>
                      <a:endParaRPr lang="en-US" sz="1600" b="1" kern="1200" dirty="0" smtClean="0">
                        <a:solidFill>
                          <a:schemeClr val="tx1"/>
                        </a:solidFill>
                        <a:latin typeface="Arial" panose="020B0604020202020204" pitchFamily="34" charset="0"/>
                        <a:ea typeface="+mn-ea"/>
                        <a:cs typeface="Arial" panose="020B0604020202020204" pitchFamily="34" charset="0"/>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smtClean="0">
                          <a:latin typeface="Arial"/>
                          <a:cs typeface="Arial"/>
                        </a:rPr>
                        <a:t>Unable to test (&gt;&gt;1.85 Nm)</a:t>
                      </a:r>
                      <a:endParaRPr lang="en-US" sz="1600" b="1" dirty="0">
                        <a:latin typeface="Arial"/>
                        <a:cs typeface="Arial"/>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a:cs typeface="Arial"/>
                        </a:rPr>
                        <a:t>0.2 Nm</a:t>
                      </a:r>
                      <a:endParaRPr lang="en-US" b="1"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a:cs typeface="Arial"/>
                        </a:rPr>
                        <a:t>&lt; 1.85 Nm</a:t>
                      </a:r>
                      <a:endParaRPr lang="en-US" b="1"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850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Arial" panose="020B0604020202020204" pitchFamily="34" charset="0"/>
                          <a:ea typeface="+mn-ea"/>
                          <a:cs typeface="Arial" panose="020B0604020202020204" pitchFamily="34" charset="0"/>
                        </a:rPr>
                        <a:t>Software Complexity</a:t>
                      </a: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a:cs typeface="Arial"/>
                        </a:rPr>
                        <a:t>High</a:t>
                      </a:r>
                      <a:endParaRPr lang="en-US" b="1" dirty="0">
                        <a:latin typeface="Arial"/>
                        <a:cs typeface="Arial"/>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a:cs typeface="Arial"/>
                        </a:rPr>
                        <a:t>None</a:t>
                      </a:r>
                      <a:endParaRPr lang="en-US" b="1"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Arial"/>
                          <a:cs typeface="Arial"/>
                        </a:rPr>
                        <a:t>Low</a:t>
                      </a:r>
                      <a:endParaRPr lang="en-US" b="1" dirty="0">
                        <a:latin typeface="Arial"/>
                        <a:cs typeface="Arial"/>
                      </a:endParaRPr>
                    </a:p>
                  </a:txBody>
                  <a:tcPr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pic>
        <p:nvPicPr>
          <p:cNvPr id="7" name="Picture 6" descr="20150301_102436.jpg"/>
          <p:cNvPicPr>
            <a:picLocks noChangeAspect="1"/>
          </p:cNvPicPr>
          <p:nvPr/>
        </p:nvPicPr>
        <p:blipFill rotWithShape="1">
          <a:blip r:embed="rId2" cstate="print">
            <a:extLst>
              <a:ext uri="{28A0092B-C50C-407E-A947-70E740481C1C}">
                <a14:useLocalDpi xmlns:a14="http://schemas.microsoft.com/office/drawing/2010/main" val="0"/>
              </a:ext>
            </a:extLst>
          </a:blip>
          <a:srcRect l="18508" t="19648" r="24861" b="16988"/>
          <a:stretch/>
        </p:blipFill>
        <p:spPr>
          <a:xfrm rot="10800000">
            <a:off x="1146444" y="811493"/>
            <a:ext cx="4132822" cy="2601177"/>
          </a:xfrm>
          <a:prstGeom prst="rect">
            <a:avLst/>
          </a:prstGeom>
        </p:spPr>
      </p:pic>
      <p:graphicFrame>
        <p:nvGraphicFramePr>
          <p:cNvPr id="8" name="Diagram 7"/>
          <p:cNvGraphicFramePr/>
          <p:nvPr>
            <p:extLst>
              <p:ext uri="{D42A27DB-BD31-4B8C-83A1-F6EECF244321}">
                <p14:modId xmlns:p14="http://schemas.microsoft.com/office/powerpoint/2010/main" val="3474906598"/>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157106" y="1891856"/>
            <a:ext cx="821032" cy="369332"/>
          </a:xfrm>
          <a:prstGeom prst="rect">
            <a:avLst/>
          </a:prstGeom>
          <a:solidFill>
            <a:srgbClr val="FFFFFF"/>
          </a:solidFill>
          <a:ln>
            <a:solidFill>
              <a:srgbClr val="000000"/>
            </a:solidFill>
          </a:ln>
        </p:spPr>
        <p:txBody>
          <a:bodyPr wrap="square" rtlCol="0">
            <a:spAutoFit/>
          </a:bodyPr>
          <a:lstStyle/>
          <a:p>
            <a:r>
              <a:rPr lang="en-US" dirty="0" err="1" smtClean="0">
                <a:latin typeface="Arial"/>
                <a:cs typeface="Arial"/>
              </a:rPr>
              <a:t>Pololu</a:t>
            </a:r>
            <a:endParaRPr lang="en-US" dirty="0">
              <a:latin typeface="Arial"/>
              <a:cs typeface="Arial"/>
            </a:endParaRPr>
          </a:p>
        </p:txBody>
      </p:sp>
      <p:sp>
        <p:nvSpPr>
          <p:cNvPr id="10" name="TextBox 9"/>
          <p:cNvSpPr txBox="1"/>
          <p:nvPr/>
        </p:nvSpPr>
        <p:spPr>
          <a:xfrm>
            <a:off x="5194066" y="1089366"/>
            <a:ext cx="1220261" cy="369332"/>
          </a:xfrm>
          <a:prstGeom prst="rect">
            <a:avLst/>
          </a:prstGeom>
          <a:solidFill>
            <a:srgbClr val="FFFFFF"/>
          </a:solidFill>
          <a:ln>
            <a:solidFill>
              <a:srgbClr val="000000"/>
            </a:solidFill>
          </a:ln>
        </p:spPr>
        <p:txBody>
          <a:bodyPr wrap="square" rtlCol="0">
            <a:spAutoFit/>
          </a:bodyPr>
          <a:lstStyle/>
          <a:p>
            <a:r>
              <a:rPr lang="en-US" dirty="0" err="1" smtClean="0">
                <a:latin typeface="Arial"/>
                <a:cs typeface="Arial"/>
              </a:rPr>
              <a:t>Faulhaber</a:t>
            </a:r>
            <a:endParaRPr lang="en-US" dirty="0">
              <a:latin typeface="Arial"/>
              <a:cs typeface="Arial"/>
            </a:endParaRPr>
          </a:p>
        </p:txBody>
      </p:sp>
      <p:cxnSp>
        <p:nvCxnSpPr>
          <p:cNvPr id="12" name="Straight Arrow Connector 11"/>
          <p:cNvCxnSpPr>
            <a:stCxn id="10" idx="1"/>
            <a:endCxn id="13" idx="3"/>
          </p:cNvCxnSpPr>
          <p:nvPr/>
        </p:nvCxnSpPr>
        <p:spPr>
          <a:xfrm flipH="1">
            <a:off x="4724450" y="1274032"/>
            <a:ext cx="469616"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5981" y="895615"/>
            <a:ext cx="3258469" cy="756834"/>
          </a:xfrm>
          <a:prstGeom prst="rect">
            <a:avLst/>
          </a:prstGeom>
          <a:gradFill flip="none" rotWithShape="1">
            <a:gsLst>
              <a:gs pos="0">
                <a:schemeClr val="accent1">
                  <a:tint val="96000"/>
                  <a:lumMod val="102000"/>
                  <a:alpha val="0"/>
                </a:schemeClr>
              </a:gs>
              <a:gs pos="100000">
                <a:schemeClr val="accent1">
                  <a:shade val="88000"/>
                  <a:lumMod val="94000"/>
                  <a:alpha val="0"/>
                </a:schemeClr>
              </a:gs>
            </a:gsLst>
            <a:path path="circle">
              <a:fillToRect l="50000" t="100000" r="100000" b="50000"/>
            </a:path>
            <a:tileRect/>
          </a:grad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465980" y="1654773"/>
            <a:ext cx="1620119" cy="843498"/>
          </a:xfrm>
          <a:prstGeom prst="rect">
            <a:avLst/>
          </a:prstGeom>
          <a:gradFill flip="none" rotWithShape="1">
            <a:gsLst>
              <a:gs pos="0">
                <a:schemeClr val="accent1">
                  <a:tint val="96000"/>
                  <a:lumMod val="102000"/>
                  <a:alpha val="0"/>
                </a:schemeClr>
              </a:gs>
              <a:gs pos="100000">
                <a:schemeClr val="accent1">
                  <a:shade val="88000"/>
                  <a:lumMod val="94000"/>
                  <a:alpha val="0"/>
                </a:schemeClr>
              </a:gs>
            </a:gsLst>
            <a:path path="circle">
              <a:fillToRect l="50000" t="100000" r="100000" b="50000"/>
            </a:path>
            <a:tileRect/>
          </a:gradFill>
          <a:ln w="57150" cmpd="sng">
            <a:solidFill>
              <a:srgbClr val="10DA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9" idx="1"/>
            <a:endCxn id="14" idx="3"/>
          </p:cNvCxnSpPr>
          <p:nvPr/>
        </p:nvCxnSpPr>
        <p:spPr>
          <a:xfrm flipH="1">
            <a:off x="3086099" y="2076522"/>
            <a:ext cx="2071007" cy="0"/>
          </a:xfrm>
          <a:prstGeom prst="straightConnector1">
            <a:avLst/>
          </a:prstGeom>
          <a:ln w="57150" cmpd="sng">
            <a:solidFill>
              <a:srgbClr val="10DA00"/>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326823" y="5143611"/>
            <a:ext cx="9930896" cy="527466"/>
          </a:xfrm>
          <a:prstGeom prst="rect">
            <a:avLst/>
          </a:prstGeom>
          <a:no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326823" y="5662116"/>
            <a:ext cx="9930896" cy="527466"/>
          </a:xfrm>
          <a:prstGeom prst="rect">
            <a:avLst/>
          </a:prstGeom>
          <a:no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174086" y="3652313"/>
            <a:ext cx="2715768" cy="2537269"/>
          </a:xfrm>
          <a:prstGeom prst="rect">
            <a:avLst/>
          </a:prstGeom>
          <a:gradFill flip="none" rotWithShape="1">
            <a:gsLst>
              <a:gs pos="0">
                <a:schemeClr val="accent1">
                  <a:tint val="96000"/>
                  <a:lumMod val="102000"/>
                  <a:alpha val="0"/>
                </a:schemeClr>
              </a:gs>
              <a:gs pos="100000">
                <a:schemeClr val="accent1">
                  <a:shade val="88000"/>
                  <a:lumMod val="94000"/>
                  <a:alpha val="0"/>
                </a:schemeClr>
              </a:gs>
            </a:gsLst>
            <a:path path="circle">
              <a:fillToRect l="50000" t="100000" r="100000" b="50000"/>
            </a:path>
            <a:tileRect/>
          </a:gradFill>
          <a:ln w="57150" cmpd="sng">
            <a:solidFill>
              <a:srgbClr val="10DA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50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POST-MSR POWER UPDATES</a:t>
            </a:r>
            <a:endParaRPr lang="en-US" b="1" i="1" dirty="0"/>
          </a:p>
        </p:txBody>
      </p:sp>
      <p:sp>
        <p:nvSpPr>
          <p:cNvPr id="3" name="Content Placeholder 2"/>
          <p:cNvSpPr>
            <a:spLocks noGrp="1"/>
          </p:cNvSpPr>
          <p:nvPr>
            <p:ph idx="1"/>
          </p:nvPr>
        </p:nvSpPr>
        <p:spPr>
          <a:xfrm>
            <a:off x="1190389" y="973977"/>
            <a:ext cx="4505009" cy="2968389"/>
          </a:xfrm>
        </p:spPr>
        <p:txBody>
          <a:bodyPr>
            <a:normAutofit fontScale="85000" lnSpcReduction="20000"/>
          </a:bodyPr>
          <a:lstStyle/>
          <a:p>
            <a:r>
              <a:rPr lang="en-US" dirty="0" smtClean="0"/>
              <a:t>Power regulation system failed Level 1 testing (</a:t>
            </a:r>
            <a:r>
              <a:rPr lang="en-US" b="1" dirty="0" smtClean="0"/>
              <a:t>DR6.1</a:t>
            </a:r>
            <a:r>
              <a:rPr lang="en-US" dirty="0" smtClean="0"/>
              <a:t>, </a:t>
            </a:r>
            <a:r>
              <a:rPr lang="en-US" b="1" dirty="0" smtClean="0"/>
              <a:t>DR6.2</a:t>
            </a:r>
            <a:r>
              <a:rPr lang="en-US" dirty="0" smtClean="0"/>
              <a:t> – Electrical levels and loads)</a:t>
            </a:r>
          </a:p>
          <a:p>
            <a:pPr lvl="1"/>
            <a:r>
              <a:rPr lang="en-US" dirty="0" smtClean="0"/>
              <a:t>Output voltage was 40% lower than designed</a:t>
            </a:r>
          </a:p>
          <a:p>
            <a:pPr lvl="1"/>
            <a:r>
              <a:rPr lang="en-US" dirty="0" smtClean="0"/>
              <a:t>Output voltage was not constant over discharge of battery</a:t>
            </a:r>
          </a:p>
          <a:p>
            <a:r>
              <a:rPr lang="en-US" dirty="0" smtClean="0"/>
              <a:t>Debugging was unsuccessful: alternate solution was needed to meet schedule constraints</a:t>
            </a:r>
          </a:p>
          <a:p>
            <a:r>
              <a:rPr lang="en-US" b="1" dirty="0" smtClean="0"/>
              <a:t>SOLUTION: </a:t>
            </a:r>
            <a:r>
              <a:rPr lang="en-US" b="1" u="sng" dirty="0" smtClean="0"/>
              <a:t>Purchase COTS </a:t>
            </a:r>
            <a:r>
              <a:rPr lang="en-US" b="1" dirty="0" smtClean="0"/>
              <a:t>power regulation components</a:t>
            </a:r>
          </a:p>
        </p:txBody>
      </p:sp>
      <p:sp>
        <p:nvSpPr>
          <p:cNvPr id="4" name="Slide Number Placeholder 3"/>
          <p:cNvSpPr>
            <a:spLocks noGrp="1"/>
          </p:cNvSpPr>
          <p:nvPr>
            <p:ph type="sldNum" sz="quarter" idx="12"/>
          </p:nvPr>
        </p:nvSpPr>
        <p:spPr/>
        <p:txBody>
          <a:bodyPr/>
          <a:lstStyle/>
          <a:p>
            <a:fld id="{330EA680-D336-4FF7-8B7A-9848BB0A1C32}"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34055612"/>
              </p:ext>
            </p:extLst>
          </p:nvPr>
        </p:nvGraphicFramePr>
        <p:xfrm>
          <a:off x="1175654" y="4040340"/>
          <a:ext cx="10507762" cy="2169160"/>
        </p:xfrm>
        <a:graphic>
          <a:graphicData uri="http://schemas.openxmlformats.org/drawingml/2006/table">
            <a:tbl>
              <a:tblPr firstRow="1" bandRow="1">
                <a:tableStyleId>{5C22544A-7EE6-4342-B048-85BDC9FD1C3A}</a:tableStyleId>
              </a:tblPr>
              <a:tblGrid>
                <a:gridCol w="2936172"/>
                <a:gridCol w="1509118"/>
                <a:gridCol w="779853"/>
                <a:gridCol w="1045028"/>
                <a:gridCol w="1530967"/>
                <a:gridCol w="932688"/>
                <a:gridCol w="685800"/>
                <a:gridCol w="1088136"/>
              </a:tblGrid>
              <a:tr h="370840">
                <a:tc>
                  <a:txBody>
                    <a:bodyPr/>
                    <a:lstStyle/>
                    <a:p>
                      <a:r>
                        <a:rPr lang="en-US" sz="1300" dirty="0" smtClean="0">
                          <a:latin typeface="Arial" panose="020B0604020202020204" pitchFamily="34" charset="0"/>
                          <a:cs typeface="Arial" panose="020B0604020202020204" pitchFamily="34" charset="0"/>
                        </a:rPr>
                        <a:t>Component</a:t>
                      </a:r>
                      <a:endParaRPr lang="en-US" sz="1300" dirty="0">
                        <a:latin typeface="Arial" panose="020B0604020202020204" pitchFamily="34" charset="0"/>
                        <a:cs typeface="Arial" panose="020B0604020202020204" pitchFamily="34" charset="0"/>
                      </a:endParaRPr>
                    </a:p>
                  </a:txBody>
                  <a:tcPr/>
                </a:tc>
                <a:tc>
                  <a:txBody>
                    <a:bodyPr/>
                    <a:lstStyle/>
                    <a:p>
                      <a:r>
                        <a:rPr lang="en-US" sz="1300" dirty="0" smtClean="0">
                          <a:latin typeface="Arial" panose="020B0604020202020204" pitchFamily="34" charset="0"/>
                          <a:cs typeface="Arial" panose="020B0604020202020204" pitchFamily="34" charset="0"/>
                        </a:rPr>
                        <a:t>Meets Design Requirements</a:t>
                      </a:r>
                      <a:endParaRPr lang="en-US" sz="1300" dirty="0">
                        <a:latin typeface="Arial" panose="020B0604020202020204" pitchFamily="34" charset="0"/>
                        <a:cs typeface="Arial" panose="020B0604020202020204" pitchFamily="34" charset="0"/>
                      </a:endParaRPr>
                    </a:p>
                  </a:txBody>
                  <a:tcPr/>
                </a:tc>
                <a:tc>
                  <a:txBody>
                    <a:bodyPr/>
                    <a:lstStyle/>
                    <a:p>
                      <a:r>
                        <a:rPr lang="en-US" sz="1300" dirty="0" smtClean="0">
                          <a:latin typeface="Arial" panose="020B0604020202020204" pitchFamily="34" charset="0"/>
                          <a:cs typeface="Arial" panose="020B0604020202020204" pitchFamily="34" charset="0"/>
                        </a:rPr>
                        <a:t>Level</a:t>
                      </a:r>
                      <a:r>
                        <a:rPr lang="en-US" sz="1300" baseline="0" dirty="0" smtClean="0">
                          <a:latin typeface="Arial" panose="020B0604020202020204" pitchFamily="34" charset="0"/>
                          <a:cs typeface="Arial" panose="020B0604020202020204" pitchFamily="34" charset="0"/>
                        </a:rPr>
                        <a:t> Testing</a:t>
                      </a:r>
                      <a:endParaRPr lang="en-US" sz="1300" dirty="0">
                        <a:latin typeface="Arial" panose="020B0604020202020204" pitchFamily="34" charset="0"/>
                        <a:cs typeface="Arial" panose="020B0604020202020204" pitchFamily="34" charset="0"/>
                      </a:endParaRPr>
                    </a:p>
                  </a:txBody>
                  <a:tcPr/>
                </a:tc>
                <a:tc>
                  <a:txBody>
                    <a:bodyPr/>
                    <a:lstStyle/>
                    <a:p>
                      <a:r>
                        <a:rPr lang="en-US" sz="1300" dirty="0" smtClean="0">
                          <a:latin typeface="Arial" panose="020B0604020202020204" pitchFamily="34" charset="0"/>
                          <a:cs typeface="Arial" panose="020B0604020202020204" pitchFamily="34" charset="0"/>
                        </a:rPr>
                        <a:t>Input Sensitivity Testing</a:t>
                      </a:r>
                      <a:endParaRPr lang="en-US" sz="1300" dirty="0">
                        <a:latin typeface="Arial" panose="020B0604020202020204" pitchFamily="34" charset="0"/>
                        <a:cs typeface="Arial" panose="020B0604020202020204" pitchFamily="34" charset="0"/>
                      </a:endParaRPr>
                    </a:p>
                  </a:txBody>
                  <a:tcPr/>
                </a:tc>
                <a:tc>
                  <a:txBody>
                    <a:bodyPr/>
                    <a:lstStyle/>
                    <a:p>
                      <a:r>
                        <a:rPr lang="en-US" sz="1300" dirty="0" smtClean="0">
                          <a:latin typeface="Arial" panose="020B0604020202020204" pitchFamily="34" charset="0"/>
                          <a:cs typeface="Arial" panose="020B0604020202020204" pitchFamily="34" charset="0"/>
                        </a:rPr>
                        <a:t>Static Load Testing</a:t>
                      </a:r>
                      <a:endParaRPr lang="en-US" sz="1300" dirty="0">
                        <a:latin typeface="Arial" panose="020B0604020202020204" pitchFamily="34" charset="0"/>
                        <a:cs typeface="Arial" panose="020B0604020202020204" pitchFamily="34" charset="0"/>
                      </a:endParaRPr>
                    </a:p>
                  </a:txBody>
                  <a:tcPr/>
                </a:tc>
                <a:tc>
                  <a:txBody>
                    <a:bodyPr/>
                    <a:lstStyle/>
                    <a:p>
                      <a:r>
                        <a:rPr lang="en-US" sz="1300" dirty="0" smtClean="0">
                          <a:latin typeface="Arial" panose="020B0604020202020204" pitchFamily="34" charset="0"/>
                          <a:cs typeface="Arial" panose="020B0604020202020204" pitchFamily="34" charset="0"/>
                        </a:rPr>
                        <a:t>Dynamic Load Testing</a:t>
                      </a:r>
                      <a:endParaRPr lang="en-US" sz="1300" dirty="0">
                        <a:latin typeface="Arial" panose="020B0604020202020204" pitchFamily="34" charset="0"/>
                        <a:cs typeface="Arial" panose="020B0604020202020204" pitchFamily="34" charset="0"/>
                      </a:endParaRPr>
                    </a:p>
                  </a:txBody>
                  <a:tcPr/>
                </a:tc>
                <a:tc>
                  <a:txBody>
                    <a:bodyPr/>
                    <a:lstStyle/>
                    <a:p>
                      <a:r>
                        <a:rPr lang="en-US" sz="1300" dirty="0" smtClean="0">
                          <a:latin typeface="Arial" panose="020B0604020202020204" pitchFamily="34" charset="0"/>
                          <a:cs typeface="Arial" panose="020B0604020202020204" pitchFamily="34" charset="0"/>
                        </a:rPr>
                        <a:t>EMC</a:t>
                      </a:r>
                      <a:endParaRPr lang="en-US" sz="1300" dirty="0">
                        <a:latin typeface="Arial" panose="020B0604020202020204" pitchFamily="34" charset="0"/>
                        <a:cs typeface="Arial" panose="020B0604020202020204" pitchFamily="34" charset="0"/>
                      </a:endParaRPr>
                    </a:p>
                  </a:txBody>
                  <a:tcPr/>
                </a:tc>
                <a:tc>
                  <a:txBody>
                    <a:bodyPr/>
                    <a:lstStyle/>
                    <a:p>
                      <a:r>
                        <a:rPr lang="en-US" sz="1300" dirty="0" smtClean="0">
                          <a:latin typeface="Arial" panose="020B0604020202020204" pitchFamily="34" charset="0"/>
                          <a:cs typeface="Arial" panose="020B0604020202020204" pitchFamily="34" charset="0"/>
                        </a:rPr>
                        <a:t>Efficiency</a:t>
                      </a:r>
                      <a:endParaRPr lang="en-US" sz="1300" dirty="0">
                        <a:latin typeface="Arial" panose="020B0604020202020204" pitchFamily="34" charset="0"/>
                        <a:cs typeface="Arial" panose="020B0604020202020204" pitchFamily="34" charset="0"/>
                      </a:endParaRPr>
                    </a:p>
                  </a:txBody>
                  <a:tcPr/>
                </a:tc>
              </a:tr>
              <a:tr h="370840">
                <a:tc>
                  <a:txBody>
                    <a:bodyPr/>
                    <a:lstStyle/>
                    <a:p>
                      <a:r>
                        <a:rPr lang="en-US" sz="1300" b="1" kern="1200" dirty="0" smtClean="0">
                          <a:solidFill>
                            <a:schemeClr val="dk1"/>
                          </a:solidFill>
                          <a:effectLst/>
                          <a:latin typeface="Arial" panose="020B0604020202020204" pitchFamily="34" charset="0"/>
                          <a:ea typeface="+mn-ea"/>
                          <a:cs typeface="Arial" panose="020B0604020202020204" pitchFamily="34" charset="0"/>
                        </a:rPr>
                        <a:t>LM25085AMY/NOPB (Prev.</a:t>
                      </a:r>
                      <a:r>
                        <a:rPr lang="en-US" sz="1300" b="1" kern="1200" baseline="0" dirty="0" smtClean="0">
                          <a:solidFill>
                            <a:schemeClr val="dk1"/>
                          </a:solidFill>
                          <a:effectLst/>
                          <a:latin typeface="Arial" panose="020B0604020202020204" pitchFamily="34" charset="0"/>
                          <a:ea typeface="+mn-ea"/>
                          <a:cs typeface="Arial" panose="020B0604020202020204" pitchFamily="34" charset="0"/>
                        </a:rPr>
                        <a:t> Design)</a:t>
                      </a:r>
                      <a:endParaRPr lang="en-US" sz="1300" b="1" dirty="0">
                        <a:latin typeface="Arial" panose="020B0604020202020204" pitchFamily="34" charset="0"/>
                        <a:cs typeface="Arial" panose="020B0604020202020204" pitchFamily="34" charset="0"/>
                      </a:endParaRPr>
                    </a:p>
                  </a:txBody>
                  <a:tcPr/>
                </a:tc>
                <a:tc>
                  <a:txBody>
                    <a:bodyPr/>
                    <a:lstStyle/>
                    <a:p>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FAIL</a:t>
                      </a:r>
                      <a:endParaRPr lang="en-US" sz="1300" b="1" dirty="0">
                        <a:latin typeface="Arial" panose="020B0604020202020204" pitchFamily="34" charset="0"/>
                        <a:cs typeface="Arial" panose="020B0604020202020204" pitchFamily="34" charset="0"/>
                      </a:endParaRPr>
                    </a:p>
                  </a:txBody>
                  <a:tcPr>
                    <a:solidFill>
                      <a:srgbClr val="FF0000"/>
                    </a:solidFill>
                  </a:tcPr>
                </a:tc>
                <a:tc>
                  <a:txBody>
                    <a:bodyPr/>
                    <a:lstStyle/>
                    <a:p>
                      <a:r>
                        <a:rPr lang="en-US" sz="1300" b="1" dirty="0" smtClean="0">
                          <a:latin typeface="Arial" panose="020B0604020202020204" pitchFamily="34" charset="0"/>
                          <a:cs typeface="Arial" panose="020B0604020202020204" pitchFamily="34" charset="0"/>
                        </a:rPr>
                        <a:t>FAIL</a:t>
                      </a:r>
                      <a:endParaRPr lang="en-US" sz="1300" b="1" dirty="0">
                        <a:latin typeface="Arial" panose="020B0604020202020204" pitchFamily="34" charset="0"/>
                        <a:cs typeface="Arial" panose="020B0604020202020204" pitchFamily="34" charset="0"/>
                      </a:endParaRPr>
                    </a:p>
                  </a:txBody>
                  <a:tcPr>
                    <a:solidFill>
                      <a:srgbClr val="FF0000"/>
                    </a:solidFill>
                  </a:tcPr>
                </a:tc>
                <a:tc>
                  <a:txBody>
                    <a:bodyPr/>
                    <a:lstStyle/>
                    <a:p>
                      <a:r>
                        <a:rPr lang="en-US" sz="1300" b="1" dirty="0" smtClean="0">
                          <a:latin typeface="Arial" panose="020B0604020202020204" pitchFamily="34" charset="0"/>
                          <a:cs typeface="Arial" panose="020B0604020202020204" pitchFamily="34" charset="0"/>
                        </a:rPr>
                        <a:t>FAIL</a:t>
                      </a:r>
                      <a:endParaRPr lang="en-US" sz="1300" b="1" dirty="0">
                        <a:latin typeface="Arial" panose="020B0604020202020204" pitchFamily="34" charset="0"/>
                        <a:cs typeface="Arial" panose="020B0604020202020204" pitchFamily="34" charset="0"/>
                      </a:endParaRPr>
                    </a:p>
                  </a:txBody>
                  <a:tcPr>
                    <a:solidFill>
                      <a:srgbClr val="FF0000"/>
                    </a:solidFill>
                  </a:tcPr>
                </a:tc>
                <a:tc>
                  <a:txBody>
                    <a:bodyPr/>
                    <a:lstStyle/>
                    <a:p>
                      <a:r>
                        <a:rPr lang="en-US" sz="1300" b="1" dirty="0" smtClean="0">
                          <a:latin typeface="Arial" panose="020B0604020202020204" pitchFamily="34" charset="0"/>
                          <a:cs typeface="Arial" panose="020B0604020202020204" pitchFamily="34" charset="0"/>
                        </a:rPr>
                        <a:t>TBD</a:t>
                      </a:r>
                      <a:endParaRPr lang="en-US" sz="1300" b="1" dirty="0">
                        <a:latin typeface="Arial" panose="020B0604020202020204" pitchFamily="34" charset="0"/>
                        <a:cs typeface="Arial" panose="020B0604020202020204" pitchFamily="34" charset="0"/>
                      </a:endParaRPr>
                    </a:p>
                  </a:txBody>
                  <a:tcPr>
                    <a:solidFill>
                      <a:srgbClr val="FFFF00"/>
                    </a:solidFill>
                  </a:tcPr>
                </a:tc>
                <a:tc>
                  <a:txBody>
                    <a:bodyPr/>
                    <a:lstStyle/>
                    <a:p>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r>
              <a:tr h="370840">
                <a:tc>
                  <a:txBody>
                    <a:bodyPr/>
                    <a:lstStyle/>
                    <a:p>
                      <a:r>
                        <a:rPr lang="en-US" sz="1300" b="1" kern="1200" dirty="0" smtClean="0">
                          <a:solidFill>
                            <a:schemeClr val="dk1"/>
                          </a:solidFill>
                          <a:effectLst/>
                          <a:latin typeface="Arial" panose="020B0604020202020204" pitchFamily="34" charset="0"/>
                          <a:ea typeface="+mn-ea"/>
                          <a:cs typeface="Arial" panose="020B0604020202020204" pitchFamily="34" charset="0"/>
                        </a:rPr>
                        <a:t>TPS563209DDCT (Prev. Design)</a:t>
                      </a:r>
                      <a:endParaRPr lang="en-US" sz="1300" b="1" dirty="0">
                        <a:latin typeface="Arial" panose="020B0604020202020204" pitchFamily="34" charset="0"/>
                        <a:cs typeface="Arial" panose="020B0604020202020204" pitchFamily="34" charset="0"/>
                      </a:endParaRPr>
                    </a:p>
                  </a:txBody>
                  <a:tcPr/>
                </a:tc>
                <a:tc>
                  <a:txBody>
                    <a:bodyPr/>
                    <a:lstStyle/>
                    <a:p>
                      <a:r>
                        <a:rPr lang="en-US" sz="1300" b="1" dirty="0" smtClean="0">
                          <a:latin typeface="Arial" panose="020B0604020202020204" pitchFamily="34" charset="0"/>
                          <a:cs typeface="Arial" panose="020B0604020202020204" pitchFamily="34" charset="0"/>
                        </a:rPr>
                        <a:t>YES</a:t>
                      </a: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FAIL</a:t>
                      </a:r>
                      <a:endParaRPr lang="en-US" sz="1300" b="1" dirty="0">
                        <a:latin typeface="Arial" panose="020B0604020202020204" pitchFamily="34" charset="0"/>
                        <a:cs typeface="Arial" panose="020B0604020202020204" pitchFamily="34" charset="0"/>
                      </a:endParaRPr>
                    </a:p>
                  </a:txBody>
                  <a:tcPr>
                    <a:solidFill>
                      <a:srgbClr val="FF0000"/>
                    </a:solidFill>
                  </a:tcPr>
                </a:tc>
                <a:tc>
                  <a:txBody>
                    <a:bodyPr/>
                    <a:lstStyle/>
                    <a:p>
                      <a:r>
                        <a:rPr lang="en-US" sz="1300" b="1" dirty="0" smtClean="0">
                          <a:latin typeface="Arial" panose="020B0604020202020204" pitchFamily="34" charset="0"/>
                          <a:cs typeface="Arial" panose="020B0604020202020204" pitchFamily="34" charset="0"/>
                        </a:rPr>
                        <a:t>FAIL</a:t>
                      </a:r>
                      <a:endParaRPr lang="en-US" sz="1300" b="1" dirty="0">
                        <a:latin typeface="Arial" panose="020B0604020202020204" pitchFamily="34" charset="0"/>
                        <a:cs typeface="Arial" panose="020B0604020202020204" pitchFamily="34" charset="0"/>
                      </a:endParaRPr>
                    </a:p>
                  </a:txBody>
                  <a:tcPr>
                    <a:solidFill>
                      <a:srgbClr val="FF0000"/>
                    </a:solidFill>
                  </a:tcPr>
                </a:tc>
                <a:tc>
                  <a:txBody>
                    <a:bodyPr/>
                    <a:lstStyle/>
                    <a:p>
                      <a:r>
                        <a:rPr lang="en-US" sz="1300" b="1" dirty="0" smtClean="0">
                          <a:latin typeface="Arial" panose="020B0604020202020204" pitchFamily="34" charset="0"/>
                          <a:cs typeface="Arial" panose="020B0604020202020204" pitchFamily="34" charset="0"/>
                        </a:rPr>
                        <a:t>INCONCLUSIVE</a:t>
                      </a:r>
                      <a:endParaRPr lang="en-US" sz="1300" b="1" dirty="0">
                        <a:latin typeface="Arial" panose="020B0604020202020204" pitchFamily="34" charset="0"/>
                        <a:cs typeface="Arial" panose="020B0604020202020204" pitchFamily="34" charset="0"/>
                      </a:endParaRPr>
                    </a:p>
                  </a:txBody>
                  <a:tcPr>
                    <a:solidFill>
                      <a:srgbClr val="FFFF00"/>
                    </a:solidFill>
                  </a:tcPr>
                </a:tc>
                <a:tc>
                  <a:txBody>
                    <a:bodyPr/>
                    <a:lstStyle/>
                    <a:p>
                      <a:r>
                        <a:rPr lang="en-US" sz="1300" b="1" dirty="0" smtClean="0">
                          <a:latin typeface="Arial" panose="020B0604020202020204" pitchFamily="34" charset="0"/>
                          <a:cs typeface="Arial" panose="020B0604020202020204" pitchFamily="34" charset="0"/>
                        </a:rPr>
                        <a:t>TBD</a:t>
                      </a:r>
                      <a:endParaRPr lang="en-US" sz="1300" b="1" dirty="0">
                        <a:latin typeface="Arial" panose="020B0604020202020204" pitchFamily="34" charset="0"/>
                        <a:cs typeface="Arial" panose="020B0604020202020204" pitchFamily="34" charset="0"/>
                      </a:endParaRPr>
                    </a:p>
                  </a:txBody>
                  <a:tcPr>
                    <a:solidFill>
                      <a:srgbClr val="FFFF00"/>
                    </a:solidFill>
                  </a:tcPr>
                </a:tc>
                <a:tc>
                  <a:txBody>
                    <a:bodyPr/>
                    <a:lstStyle/>
                    <a:p>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r>
              <a:tr h="370840">
                <a:tc>
                  <a:txBody>
                    <a:bodyPr/>
                    <a:lstStyle/>
                    <a:p>
                      <a:r>
                        <a:rPr lang="en-US" sz="1300" b="1" kern="1200" dirty="0" smtClean="0">
                          <a:solidFill>
                            <a:schemeClr val="dk1"/>
                          </a:solidFill>
                          <a:effectLst/>
                          <a:latin typeface="Arial" panose="020B0604020202020204" pitchFamily="34" charset="0"/>
                          <a:ea typeface="+mn-ea"/>
                          <a:cs typeface="Arial" panose="020B0604020202020204" pitchFamily="34" charset="0"/>
                        </a:rPr>
                        <a:t>PYB30-Q24-S12-U (COTS)   [12V]</a:t>
                      </a:r>
                      <a:endParaRPr lang="en-US" sz="1300" b="1" dirty="0">
                        <a:latin typeface="Arial" panose="020B0604020202020204" pitchFamily="34" charset="0"/>
                        <a:cs typeface="Arial" panose="020B0604020202020204" pitchFamily="34" charset="0"/>
                      </a:endParaRPr>
                    </a:p>
                  </a:txBody>
                  <a:tcPr/>
                </a:tc>
                <a:tc>
                  <a:txBody>
                    <a:bodyPr/>
                    <a:lstStyle/>
                    <a:p>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TBD</a:t>
                      </a:r>
                      <a:endParaRPr lang="en-US" sz="1300" b="1" dirty="0">
                        <a:latin typeface="Arial" panose="020B0604020202020204" pitchFamily="34" charset="0"/>
                        <a:cs typeface="Arial" panose="020B0604020202020204" pitchFamily="34" charset="0"/>
                      </a:endParaRPr>
                    </a:p>
                  </a:txBody>
                  <a:tcPr>
                    <a:solidFill>
                      <a:srgbClr val="FFFF00"/>
                    </a:solidFill>
                  </a:tcPr>
                </a:tc>
                <a:tc>
                  <a:txBody>
                    <a:bodyPr/>
                    <a:lstStyle/>
                    <a:p>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r>
              <a:tr h="370840">
                <a:tc>
                  <a:txBody>
                    <a:bodyPr/>
                    <a:lstStyle/>
                    <a:p>
                      <a:r>
                        <a:rPr lang="en-US" sz="1300" b="1" kern="1200" dirty="0" smtClean="0">
                          <a:solidFill>
                            <a:schemeClr val="dk1"/>
                          </a:solidFill>
                          <a:effectLst/>
                          <a:latin typeface="Arial" panose="020B0604020202020204" pitchFamily="34" charset="0"/>
                          <a:ea typeface="+mn-ea"/>
                          <a:cs typeface="Arial" panose="020B0604020202020204" pitchFamily="34" charset="0"/>
                        </a:rPr>
                        <a:t>PYB15-Q24-S5-T (COTS)       [5V]</a:t>
                      </a:r>
                      <a:endParaRPr lang="en-US" sz="1300" b="1" dirty="0">
                        <a:latin typeface="Arial" panose="020B0604020202020204" pitchFamily="34" charset="0"/>
                        <a:cs typeface="Arial" panose="020B0604020202020204" pitchFamily="34" charset="0"/>
                      </a:endParaRPr>
                    </a:p>
                  </a:txBody>
                  <a:tcPr/>
                </a:tc>
                <a:tc>
                  <a:txBody>
                    <a:bodyPr/>
                    <a:lstStyle/>
                    <a:p>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TBD</a:t>
                      </a:r>
                      <a:endParaRPr lang="en-US" sz="1300" b="1" dirty="0">
                        <a:latin typeface="Arial" panose="020B0604020202020204" pitchFamily="34" charset="0"/>
                        <a:cs typeface="Arial" panose="020B0604020202020204" pitchFamily="34" charset="0"/>
                      </a:endParaRPr>
                    </a:p>
                  </a:txBody>
                  <a:tcPr>
                    <a:solidFill>
                      <a:srgbClr val="FFFF00"/>
                    </a:solidFill>
                  </a:tcPr>
                </a:tc>
                <a:tc>
                  <a:txBody>
                    <a:bodyPr/>
                    <a:lstStyle/>
                    <a:p>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solidFill>
                      <a:srgbClr val="00B050"/>
                    </a:solidFill>
                  </a:tcPr>
                </a:tc>
                <a:tc>
                  <a:txBody>
                    <a:bodyPr/>
                    <a:lstStyle/>
                    <a:p>
                      <a:r>
                        <a:rPr lang="en-US" sz="1300" b="1" dirty="0" smtClean="0">
                          <a:latin typeface="Arial" panose="020B0604020202020204" pitchFamily="34" charset="0"/>
                          <a:cs typeface="Arial" panose="020B0604020202020204" pitchFamily="34" charset="0"/>
                        </a:rPr>
                        <a:t>PASS</a:t>
                      </a:r>
                      <a:endParaRPr lang="en-US" sz="1300" b="1" dirty="0">
                        <a:latin typeface="Arial" panose="020B0604020202020204" pitchFamily="34" charset="0"/>
                        <a:cs typeface="Arial" panose="020B0604020202020204" pitchFamily="34" charset="0"/>
                      </a:endParaRPr>
                    </a:p>
                  </a:txBody>
                  <a:tcPr>
                    <a:solidFill>
                      <a:srgbClr val="00B050"/>
                    </a:solidFill>
                  </a:tcPr>
                </a:tc>
              </a:tr>
            </a:tbl>
          </a:graphicData>
        </a:graphic>
      </p:graphicFrame>
      <p:pic>
        <p:nvPicPr>
          <p:cNvPr id="1026" name="Picture 2" descr="http://media.digikey.com/Photos/CUI%20Photos/MFG_PYB30-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836" y="1043938"/>
            <a:ext cx="2526346" cy="2526347"/>
          </a:xfrm>
          <a:prstGeom prst="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pic>
        <p:nvPicPr>
          <p:cNvPr id="1028" name="Picture 4" descr="http://media.digikey.com/Photos/CUI%20Photos/MFG_PYB15-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8769" y="1043938"/>
            <a:ext cx="2526347" cy="2526347"/>
          </a:xfrm>
          <a:prstGeom prst="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4261772917"/>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168597" y="5476595"/>
            <a:ext cx="10497312" cy="743048"/>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891512" y="3174844"/>
            <a:ext cx="689062" cy="369332"/>
          </a:xfrm>
          <a:prstGeom prst="rect">
            <a:avLst/>
          </a:prstGeom>
          <a:noFill/>
        </p:spPr>
        <p:txBody>
          <a:bodyPr wrap="square" rtlCol="0">
            <a:spAutoFit/>
          </a:bodyPr>
          <a:lstStyle/>
          <a:p>
            <a:r>
              <a:rPr lang="en-US" dirty="0" smtClean="0">
                <a:latin typeface="Arial"/>
                <a:cs typeface="Arial"/>
              </a:rPr>
              <a:t>12V</a:t>
            </a:r>
            <a:endParaRPr lang="en-US" dirty="0">
              <a:latin typeface="Arial"/>
              <a:cs typeface="Arial"/>
            </a:endParaRPr>
          </a:p>
        </p:txBody>
      </p:sp>
      <p:sp>
        <p:nvSpPr>
          <p:cNvPr id="12" name="TextBox 11"/>
          <p:cNvSpPr txBox="1"/>
          <p:nvPr/>
        </p:nvSpPr>
        <p:spPr>
          <a:xfrm>
            <a:off x="10935269" y="3178635"/>
            <a:ext cx="523151" cy="369332"/>
          </a:xfrm>
          <a:prstGeom prst="rect">
            <a:avLst/>
          </a:prstGeom>
          <a:noFill/>
        </p:spPr>
        <p:txBody>
          <a:bodyPr wrap="square" rtlCol="0">
            <a:spAutoFit/>
          </a:bodyPr>
          <a:lstStyle/>
          <a:p>
            <a:r>
              <a:rPr lang="en-US" dirty="0" smtClean="0">
                <a:latin typeface="Arial"/>
                <a:cs typeface="Arial"/>
              </a:rPr>
              <a:t>5V</a:t>
            </a:r>
            <a:endParaRPr lang="en-US" dirty="0">
              <a:latin typeface="Arial"/>
              <a:cs typeface="Arial"/>
            </a:endParaRPr>
          </a:p>
        </p:txBody>
      </p:sp>
    </p:spTree>
    <p:extLst>
      <p:ext uri="{BB962C8B-B14F-4D97-AF65-F5344CB8AC3E}">
        <p14:creationId xmlns:p14="http://schemas.microsoft.com/office/powerpoint/2010/main" val="540347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66" y="470232"/>
            <a:ext cx="5192736" cy="589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b="1" i="1" dirty="0" smtClean="0"/>
              <a:t>POST-MSR POSITIONING UPDATE</a:t>
            </a:r>
            <a:endParaRPr lang="en-US" b="1" i="1"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8</a:t>
            </a:fld>
            <a:endParaRPr lang="en-US" dirty="0"/>
          </a:p>
        </p:txBody>
      </p:sp>
      <p:graphicFrame>
        <p:nvGraphicFramePr>
          <p:cNvPr id="6" name="Diagram 5"/>
          <p:cNvGraphicFramePr/>
          <p:nvPr>
            <p:extLst>
              <p:ext uri="{D42A27DB-BD31-4B8C-83A1-F6EECF244321}">
                <p14:modId xmlns:p14="http://schemas.microsoft.com/office/powerpoint/2010/main" val="872228593"/>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064325" y="1168446"/>
            <a:ext cx="1538513" cy="646331"/>
          </a:xfrm>
          <a:prstGeom prst="rect">
            <a:avLst/>
          </a:prstGeom>
          <a:solidFill>
            <a:schemeClr val="bg1"/>
          </a:solidFill>
          <a:ln>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Orientation Vector</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4064325" y="2455985"/>
            <a:ext cx="609599" cy="369332"/>
          </a:xfrm>
          <a:prstGeom prst="rect">
            <a:avLst/>
          </a:prstGeom>
          <a:solidFill>
            <a:schemeClr val="bg1"/>
          </a:solidFill>
          <a:ln>
            <a:solidFill>
              <a:schemeClr val="tx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CR</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3656264" y="3974094"/>
            <a:ext cx="758371" cy="369332"/>
          </a:xfrm>
          <a:prstGeom prst="rect">
            <a:avLst/>
          </a:prstGeom>
          <a:solidFill>
            <a:schemeClr val="bg1"/>
          </a:solidFill>
          <a:ln>
            <a:solidFill>
              <a:schemeClr val="tx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Path</a:t>
            </a:r>
            <a:endParaRPr lang="en-US" b="1" dirty="0">
              <a:latin typeface="Arial" panose="020B0604020202020204" pitchFamily="34" charset="0"/>
              <a:cs typeface="Arial" panose="020B0604020202020204" pitchFamily="34" charset="0"/>
            </a:endParaRPr>
          </a:p>
        </p:txBody>
      </p:sp>
      <p:cxnSp>
        <p:nvCxnSpPr>
          <p:cNvPr id="14" name="Straight Arrow Connector 13"/>
          <p:cNvCxnSpPr>
            <a:stCxn id="10" idx="0"/>
          </p:cNvCxnSpPr>
          <p:nvPr/>
        </p:nvCxnSpPr>
        <p:spPr>
          <a:xfrm flipV="1">
            <a:off x="2438510" y="2835350"/>
            <a:ext cx="615950" cy="950686"/>
          </a:xfrm>
          <a:prstGeom prst="straightConnector1">
            <a:avLst/>
          </a:prstGeom>
          <a:ln w="76200">
            <a:headEnd type="none" w="med" len="med"/>
            <a:tailEnd type="triangle" w="med" len="med"/>
          </a:ln>
          <a:effectLst/>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0" idx="0"/>
          </p:cNvCxnSpPr>
          <p:nvPr/>
        </p:nvCxnSpPr>
        <p:spPr>
          <a:xfrm flipV="1">
            <a:off x="2438510" y="2835350"/>
            <a:ext cx="1117597" cy="950686"/>
          </a:xfrm>
          <a:prstGeom prst="straightConnector1">
            <a:avLst/>
          </a:prstGeom>
          <a:ln w="76200">
            <a:headEnd type="none" w="med" len="med"/>
            <a:tailEnd type="triangle" w="med" len="med"/>
          </a:ln>
          <a:effectLst/>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5936342" y="833382"/>
            <a:ext cx="5836557" cy="587853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CR Odometry:</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By comparing pulses from 4 encoders: can track </a:t>
            </a:r>
            <a:r>
              <a:rPr lang="en-US" sz="2000" b="1" u="sng" dirty="0" smtClean="0">
                <a:latin typeface="Arial" panose="020B0604020202020204" pitchFamily="34" charset="0"/>
                <a:cs typeface="Arial" panose="020B0604020202020204" pitchFamily="34" charset="0"/>
              </a:rPr>
              <a:t>distance travelled </a:t>
            </a:r>
            <a:r>
              <a:rPr lang="en-US" sz="2000" dirty="0" smtClean="0">
                <a:latin typeface="Arial" panose="020B0604020202020204" pitchFamily="34" charset="0"/>
                <a:cs typeface="Arial" panose="020B0604020202020204" pitchFamily="34" charset="0"/>
              </a:rPr>
              <a:t>and changes in </a:t>
            </a:r>
            <a:r>
              <a:rPr lang="en-US" sz="2000" b="1" u="sng" dirty="0" smtClean="0">
                <a:latin typeface="Arial" panose="020B0604020202020204" pitchFamily="34" charset="0"/>
                <a:cs typeface="Arial" panose="020B0604020202020204" pitchFamily="34" charset="0"/>
              </a:rPr>
              <a:t>CR orientation</a:t>
            </a:r>
          </a:p>
          <a:p>
            <a:pPr marL="1200150" lvl="2"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Sends this information to GS every second while driving</a:t>
            </a:r>
          </a:p>
          <a:p>
            <a:pPr marL="742950" lvl="1" indent="-285750">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Driving over rocks </a:t>
            </a:r>
            <a:r>
              <a:rPr lang="en-US" sz="2000" dirty="0" smtClean="0">
                <a:latin typeface="Arial" panose="020B0604020202020204" pitchFamily="34" charset="0"/>
                <a:cs typeface="Arial" panose="020B0604020202020204" pitchFamily="34" charset="0"/>
              </a:rPr>
              <a:t>is also detected by comparing encoder pulses</a:t>
            </a:r>
          </a:p>
          <a:p>
            <a:pPr marL="1200150" lvl="2"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Forward CG causes both wheels on a side to raise which causes </a:t>
            </a:r>
            <a:r>
              <a:rPr lang="en-US" sz="2000" b="1" u="sng" dirty="0" smtClean="0">
                <a:latin typeface="Arial" panose="020B0604020202020204" pitchFamily="34" charset="0"/>
                <a:cs typeface="Arial" panose="020B0604020202020204" pitchFamily="34" charset="0"/>
              </a:rPr>
              <a:t>detectable changes in encoder readings</a:t>
            </a:r>
          </a:p>
          <a:p>
            <a:pPr lvl="2"/>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Calculations done on the GS:</a:t>
            </a:r>
          </a:p>
          <a:p>
            <a:pPr marL="800100" lvl="1" indent="-342900">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Integrates small changes in orientation and distance traveled</a:t>
            </a:r>
            <a:r>
              <a:rPr lang="en-US" sz="2000" dirty="0" smtClean="0">
                <a:latin typeface="Arial" panose="020B0604020202020204" pitchFamily="34" charset="0"/>
                <a:cs typeface="Arial" panose="020B0604020202020204" pitchFamily="34" charset="0"/>
              </a:rPr>
              <a:t> to estimate and plot position.</a:t>
            </a:r>
          </a:p>
          <a:p>
            <a:pPr lvl="1"/>
            <a:endParaRPr lang="en-US" sz="2400" dirty="0" smtClean="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1749080" y="3786036"/>
            <a:ext cx="1378859" cy="1477328"/>
          </a:xfrm>
          <a:prstGeom prst="rect">
            <a:avLst/>
          </a:prstGeom>
          <a:solidFill>
            <a:schemeClr val="bg1"/>
          </a:solidFill>
          <a:ln>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Maximum deviation </a:t>
            </a:r>
            <a:r>
              <a:rPr lang="en-US" b="1" dirty="0">
                <a:latin typeface="Arial" panose="020B0604020202020204" pitchFamily="34" charset="0"/>
                <a:cs typeface="Arial" panose="020B0604020202020204" pitchFamily="34" charset="0"/>
              </a:rPr>
              <a:t>a</a:t>
            </a:r>
            <a:r>
              <a:rPr lang="en-US" b="1" dirty="0" smtClean="0">
                <a:latin typeface="Arial" panose="020B0604020202020204" pitchFamily="34" charset="0"/>
                <a:cs typeface="Arial" panose="020B0604020202020204" pitchFamily="34" charset="0"/>
              </a:rPr>
              <a:t>llowed for return:</a:t>
            </a:r>
          </a:p>
          <a:p>
            <a:r>
              <a:rPr lang="en-US" b="1" dirty="0" smtClean="0">
                <a:latin typeface="Arial" panose="020B0604020202020204" pitchFamily="34" charset="0"/>
                <a:cs typeface="Arial" panose="020B0604020202020204" pitchFamily="34" charset="0"/>
                <a:sym typeface="Mathematica1"/>
              </a:rPr>
              <a:t>+/- 4.3°</a:t>
            </a:r>
          </a:p>
        </p:txBody>
      </p:sp>
      <p:sp>
        <p:nvSpPr>
          <p:cNvPr id="18" name="Rectangle 17"/>
          <p:cNvSpPr/>
          <p:nvPr/>
        </p:nvSpPr>
        <p:spPr>
          <a:xfrm>
            <a:off x="5936342" y="4517815"/>
            <a:ext cx="5836557" cy="14910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46377" y="5604103"/>
            <a:ext cx="1993900" cy="369332"/>
          </a:xfrm>
          <a:prstGeom prst="rect">
            <a:avLst/>
          </a:prstGeom>
          <a:solidFill>
            <a:schemeClr val="bg1"/>
          </a:solidFill>
          <a:ln>
            <a:solidFill>
              <a:schemeClr val="tx1"/>
            </a:solidFill>
          </a:ln>
        </p:spPr>
        <p:txBody>
          <a:bodyPr wrap="square" rtlCol="0">
            <a:spAutoFit/>
          </a:bodyPr>
          <a:lstStyle/>
          <a:p>
            <a:pPr algn="ctr"/>
            <a:r>
              <a:rPr lang="en-US" b="1" dirty="0" smtClean="0">
                <a:latin typeface="Arial" panose="020B0604020202020204" pitchFamily="34" charset="0"/>
                <a:cs typeface="Arial" panose="020B0604020202020204" pitchFamily="34" charset="0"/>
              </a:rPr>
              <a:t>FUTURE WORK</a:t>
            </a:r>
            <a:endParaRPr lang="en-US" b="1" dirty="0">
              <a:latin typeface="Arial" panose="020B0604020202020204" pitchFamily="34" charset="0"/>
              <a:cs typeface="Arial" panose="020B0604020202020204" pitchFamily="34" charset="0"/>
            </a:endParaRPr>
          </a:p>
        </p:txBody>
      </p:sp>
      <p:cxnSp>
        <p:nvCxnSpPr>
          <p:cNvPr id="8" name="Straight Arrow Connector 7"/>
          <p:cNvCxnSpPr/>
          <p:nvPr/>
        </p:nvCxnSpPr>
        <p:spPr>
          <a:xfrm flipV="1">
            <a:off x="4064325" y="1886552"/>
            <a:ext cx="245444" cy="394636"/>
          </a:xfrm>
          <a:prstGeom prst="straightConnector1">
            <a:avLst/>
          </a:prstGeom>
          <a:ln w="571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03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0813873" y="2144684"/>
            <a:ext cx="1378127" cy="269912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anose="020B0604020202020204" pitchFamily="34" charset="0"/>
                <a:cs typeface="Arial" panose="020B0604020202020204" pitchFamily="34" charset="0"/>
              </a:rPr>
              <a:t>CR</a:t>
            </a:r>
            <a:endParaRPr lang="en-US"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312" y="106488"/>
            <a:ext cx="9585790" cy="5367993"/>
          </a:xfrm>
          <a:prstGeom prst="rect">
            <a:avLst/>
          </a:prstGeom>
        </p:spPr>
      </p:pic>
      <p:sp>
        <p:nvSpPr>
          <p:cNvPr id="6" name="Rounded Rectangle 5"/>
          <p:cNvSpPr/>
          <p:nvPr/>
        </p:nvSpPr>
        <p:spPr>
          <a:xfrm>
            <a:off x="184666" y="2144684"/>
            <a:ext cx="1378127" cy="269912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anose="020B0604020202020204" pitchFamily="34" charset="0"/>
                <a:cs typeface="Arial" panose="020B0604020202020204" pitchFamily="34" charset="0"/>
              </a:rPr>
              <a:t>MR</a:t>
            </a:r>
            <a:endParaRPr lang="en-US" b="1"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b="1" i="1" dirty="0" smtClean="0"/>
              <a:t>FUNCTIONAL BLOCK DIAGRAM</a:t>
            </a:r>
            <a:endParaRPr lang="en-US" b="1" i="1" dirty="0">
              <a:solidFill>
                <a:srgbClr val="FF0000"/>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pPr/>
              <a:t>9</a:t>
            </a:fld>
            <a:endParaRPr lang="en-US" dirty="0"/>
          </a:p>
        </p:txBody>
      </p:sp>
      <p:sp>
        <p:nvSpPr>
          <p:cNvPr id="14" name="Rectangle 1"/>
          <p:cNvSpPr>
            <a:spLocks noChangeArrowheads="1"/>
          </p:cNvSpPr>
          <p:nvPr/>
        </p:nvSpPr>
        <p:spPr bwMode="auto">
          <a:xfrm>
            <a:off x="0" y="-18466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43809"/>
            <a:ext cx="12192000" cy="1606247"/>
          </a:xfrm>
          <a:prstGeom prst="rect">
            <a:avLst/>
          </a:prstGeom>
        </p:spPr>
      </p:pic>
      <p:sp>
        <p:nvSpPr>
          <p:cNvPr id="7" name="Rectangle 6"/>
          <p:cNvSpPr/>
          <p:nvPr/>
        </p:nvSpPr>
        <p:spPr>
          <a:xfrm>
            <a:off x="4618892" y="1608713"/>
            <a:ext cx="2954215" cy="588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An Arduino Mega serves to replace the non-functional MR C&amp;DH</a:t>
            </a:r>
            <a:endParaRPr lang="en-US" sz="1400"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a:stCxn id="7" idx="2"/>
          </p:cNvCxnSpPr>
          <p:nvPr/>
        </p:nvCxnSpPr>
        <p:spPr>
          <a:xfrm>
            <a:off x="6096000" y="2196799"/>
            <a:ext cx="111107" cy="296842"/>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258" y="303419"/>
            <a:ext cx="9617034" cy="5255022"/>
          </a:xfrm>
          <a:prstGeom prst="rect">
            <a:avLst/>
          </a:prstGeom>
        </p:spPr>
      </p:pic>
      <p:sp>
        <p:nvSpPr>
          <p:cNvPr id="9" name="TextBox 8"/>
          <p:cNvSpPr txBox="1"/>
          <p:nvPr/>
        </p:nvSpPr>
        <p:spPr>
          <a:xfrm>
            <a:off x="6003526" y="4034671"/>
            <a:ext cx="848309"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Controller</a:t>
            </a:r>
            <a:endParaRPr lang="en-US" sz="1200" dirty="0">
              <a:latin typeface="Arial" panose="020B0604020202020204" pitchFamily="34" charset="0"/>
              <a:cs typeface="Arial" panose="020B0604020202020204" pitchFamily="34" charset="0"/>
            </a:endParaRPr>
          </a:p>
        </p:txBody>
      </p:sp>
      <p:sp>
        <p:nvSpPr>
          <p:cNvPr id="19" name="Rectangle 18"/>
          <p:cNvSpPr/>
          <p:nvPr/>
        </p:nvSpPr>
        <p:spPr>
          <a:xfrm>
            <a:off x="8875437" y="1556598"/>
            <a:ext cx="2389715" cy="588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A Raspberry Pi SBC performs C&amp;DH for the CR</a:t>
            </a:r>
            <a:endParaRPr lang="en-US" sz="1400" dirty="0">
              <a:solidFill>
                <a:schemeClr val="tx1"/>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H="1">
            <a:off x="7078531" y="1850641"/>
            <a:ext cx="1796906" cy="171797"/>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8875436" y="2345220"/>
            <a:ext cx="2389715" cy="6738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Another Arduino Mega interfaces with peripherals except for imaging</a:t>
            </a:r>
          </a:p>
        </p:txBody>
      </p:sp>
      <p:cxnSp>
        <p:nvCxnSpPr>
          <p:cNvPr id="26" name="Straight Arrow Connector 25"/>
          <p:cNvCxnSpPr>
            <a:stCxn id="25" idx="1"/>
          </p:cNvCxnSpPr>
          <p:nvPr/>
        </p:nvCxnSpPr>
        <p:spPr>
          <a:xfrm flipH="1">
            <a:off x="7078531" y="2682161"/>
            <a:ext cx="1796905" cy="351495"/>
          </a:xfrm>
          <a:prstGeom prst="straightConnector1">
            <a:avLst/>
          </a:prstGeom>
          <a:ln w="57150">
            <a:solidFill>
              <a:schemeClr val="tx1"/>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graphicFrame>
        <p:nvGraphicFramePr>
          <p:cNvPr id="18" name="Diagram 17"/>
          <p:cNvGraphicFramePr/>
          <p:nvPr>
            <p:extLst>
              <p:ext uri="{D42A27DB-BD31-4B8C-83A1-F6EECF244321}">
                <p14:modId xmlns:p14="http://schemas.microsoft.com/office/powerpoint/2010/main" val="117093669"/>
              </p:ext>
            </p:extLst>
          </p:nvPr>
        </p:nvGraphicFramePr>
        <p:xfrm>
          <a:off x="2238285" y="6454067"/>
          <a:ext cx="8128000" cy="3678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6349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nodeType="clickEffect">
                                  <p:stCondLst>
                                    <p:cond delay="0"/>
                                  </p:stCondLst>
                                  <p:childTnLst>
                                    <p:anim calcmode="lin" valueType="num">
                                      <p:cBhvr additive="base">
                                        <p:cTn id="14" dur="300"/>
                                        <p:tgtEl>
                                          <p:spTgt spid="5"/>
                                        </p:tgtEl>
                                        <p:attrNameLst>
                                          <p:attrName>ppt_x</p:attrName>
                                        </p:attrNameLst>
                                      </p:cBhvr>
                                      <p:tavLst>
                                        <p:tav tm="0">
                                          <p:val>
                                            <p:strVal val="ppt_x"/>
                                          </p:val>
                                        </p:tav>
                                        <p:tav tm="100000">
                                          <p:val>
                                            <p:strVal val="0-ppt_w/2"/>
                                          </p:val>
                                        </p:tav>
                                      </p:tavLst>
                                    </p:anim>
                                    <p:anim calcmode="lin" valueType="num">
                                      <p:cBhvr additive="base">
                                        <p:cTn id="15" dur="300"/>
                                        <p:tgtEl>
                                          <p:spTgt spid="5"/>
                                        </p:tgtEl>
                                        <p:attrNameLst>
                                          <p:attrName>ppt_y</p:attrName>
                                        </p:attrNameLst>
                                      </p:cBhvr>
                                      <p:tavLst>
                                        <p:tav tm="0">
                                          <p:val>
                                            <p:strVal val="ppt_y"/>
                                          </p:val>
                                        </p:tav>
                                        <p:tav tm="100000">
                                          <p:val>
                                            <p:strVal val="ppt_y"/>
                                          </p:val>
                                        </p:tav>
                                      </p:tavLst>
                                    </p:anim>
                                    <p:set>
                                      <p:cBhvr>
                                        <p:cTn id="16" dur="1" fill="hold">
                                          <p:stCondLst>
                                            <p:cond delay="299"/>
                                          </p:stCondLst>
                                        </p:cTn>
                                        <p:tgtEl>
                                          <p:spTgt spid="5"/>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300"/>
                                        <p:tgtEl>
                                          <p:spTgt spid="11"/>
                                        </p:tgtEl>
                                        <p:attrNameLst>
                                          <p:attrName>ppt_x</p:attrName>
                                        </p:attrNameLst>
                                      </p:cBhvr>
                                      <p:tavLst>
                                        <p:tav tm="0">
                                          <p:val>
                                            <p:strVal val="ppt_x"/>
                                          </p:val>
                                        </p:tav>
                                        <p:tav tm="100000">
                                          <p:val>
                                            <p:strVal val="0-ppt_w/2"/>
                                          </p:val>
                                        </p:tav>
                                      </p:tavLst>
                                    </p:anim>
                                    <p:anim calcmode="lin" valueType="num">
                                      <p:cBhvr additive="base">
                                        <p:cTn id="19" dur="300"/>
                                        <p:tgtEl>
                                          <p:spTgt spid="11"/>
                                        </p:tgtEl>
                                        <p:attrNameLst>
                                          <p:attrName>ppt_y</p:attrName>
                                        </p:attrNameLst>
                                      </p:cBhvr>
                                      <p:tavLst>
                                        <p:tav tm="0">
                                          <p:val>
                                            <p:strVal val="ppt_y"/>
                                          </p:val>
                                        </p:tav>
                                        <p:tav tm="100000">
                                          <p:val>
                                            <p:strVal val="ppt_y"/>
                                          </p:val>
                                        </p:tav>
                                      </p:tavLst>
                                    </p:anim>
                                    <p:set>
                                      <p:cBhvr>
                                        <p:cTn id="20" dur="1" fill="hold">
                                          <p:stCondLst>
                                            <p:cond delay="2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0"/>
                                        <p:tgtEl>
                                          <p:spTgt spid="7"/>
                                        </p:tgtEl>
                                      </p:cBhvr>
                                    </p:animEffect>
                                    <p:set>
                                      <p:cBhvr>
                                        <p:cTn id="23" dur="1" fill="hold">
                                          <p:stCondLst>
                                            <p:cond delay="99"/>
                                          </p:stCondLst>
                                        </p:cTn>
                                        <p:tgtEl>
                                          <p:spTgt spid="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
                                        <p:tgtEl>
                                          <p:spTgt spid="13"/>
                                        </p:tgtEl>
                                      </p:cBhvr>
                                    </p:animEffect>
                                    <p:set>
                                      <p:cBhvr>
                                        <p:cTn id="26" dur="1" fill="hold">
                                          <p:stCondLst>
                                            <p:cond delay="99"/>
                                          </p:stCondLst>
                                        </p:cTn>
                                        <p:tgtEl>
                                          <p:spTgt spid="13"/>
                                        </p:tgtEl>
                                        <p:attrNameLst>
                                          <p:attrName>style.visibility</p:attrName>
                                        </p:attrNameLst>
                                      </p:cBhvr>
                                      <p:to>
                                        <p:strVal val="hidden"/>
                                      </p:to>
                                    </p:set>
                                  </p:childTnLst>
                                </p:cTn>
                              </p:par>
                            </p:childTnLst>
                          </p:cTn>
                        </p:par>
                        <p:par>
                          <p:cTn id="27" fill="hold">
                            <p:stCondLst>
                              <p:cond delay="300"/>
                            </p:stCondLst>
                            <p:childTnLst>
                              <p:par>
                                <p:cTn id="28" presetID="2" presetClass="entr" presetSubtype="2"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300" fill="hold"/>
                                        <p:tgtEl>
                                          <p:spTgt spid="3"/>
                                        </p:tgtEl>
                                        <p:attrNameLst>
                                          <p:attrName>ppt_x</p:attrName>
                                        </p:attrNameLst>
                                      </p:cBhvr>
                                      <p:tavLst>
                                        <p:tav tm="0">
                                          <p:val>
                                            <p:strVal val="1+#ppt_w/2"/>
                                          </p:val>
                                        </p:tav>
                                        <p:tav tm="100000">
                                          <p:val>
                                            <p:strVal val="#ppt_x"/>
                                          </p:val>
                                        </p:tav>
                                      </p:tavLst>
                                    </p:anim>
                                    <p:anim calcmode="lin" valueType="num">
                                      <p:cBhvr additive="base">
                                        <p:cTn id="31" dur="300" fill="hold"/>
                                        <p:tgtEl>
                                          <p:spTgt spid="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300" fill="hold"/>
                                        <p:tgtEl>
                                          <p:spTgt spid="6"/>
                                        </p:tgtEl>
                                        <p:attrNameLst>
                                          <p:attrName>ppt_x</p:attrName>
                                        </p:attrNameLst>
                                      </p:cBhvr>
                                      <p:tavLst>
                                        <p:tav tm="0">
                                          <p:val>
                                            <p:strVal val="1+#ppt_w/2"/>
                                          </p:val>
                                        </p:tav>
                                        <p:tav tm="100000">
                                          <p:val>
                                            <p:strVal val="#ppt_x"/>
                                          </p:val>
                                        </p:tav>
                                      </p:tavLst>
                                    </p:anim>
                                    <p:anim calcmode="lin" valueType="num">
                                      <p:cBhvr additive="base">
                                        <p:cTn id="35" dur="3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600"/>
                            </p:stCondLst>
                            <p:childTnLst>
                              <p:par>
                                <p:cTn id="37" presetID="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7" grpId="1" animBg="1"/>
      <p:bldP spid="9" grpId="0"/>
      <p:bldP spid="19"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2|0.2|0.2|0.1|0.1"/>
</p:tagLst>
</file>

<file path=ppt/tags/tag2.xml><?xml version="1.0" encoding="utf-8"?>
<p:tagLst xmlns:a="http://schemas.openxmlformats.org/drawingml/2006/main" xmlns:r="http://schemas.openxmlformats.org/officeDocument/2006/relationships" xmlns:p="http://schemas.openxmlformats.org/presentationml/2006/main">
  <p:tag name="TIMING" val="|29.3"/>
</p:tagLst>
</file>

<file path=ppt/tags/tag3.xml><?xml version="1.0" encoding="utf-8"?>
<p:tagLst xmlns:a="http://schemas.openxmlformats.org/drawingml/2006/main" xmlns:r="http://schemas.openxmlformats.org/officeDocument/2006/relationships" xmlns:p="http://schemas.openxmlformats.org/presentationml/2006/main">
  <p:tag name="TIMING" val="|4.3|7.7|7.9"/>
</p:tagLst>
</file>

<file path=ppt/tags/tag4.xml><?xml version="1.0" encoding="utf-8"?>
<p:tagLst xmlns:a="http://schemas.openxmlformats.org/drawingml/2006/main" xmlns:r="http://schemas.openxmlformats.org/officeDocument/2006/relationships" xmlns:p="http://schemas.openxmlformats.org/presentationml/2006/main">
  <p:tag name="TIMING" val="|4.3|7.7|7.9"/>
</p:tagLst>
</file>

<file path=ppt/tags/tag5.xml><?xml version="1.0" encoding="utf-8"?>
<p:tagLst xmlns:a="http://schemas.openxmlformats.org/drawingml/2006/main" xmlns:r="http://schemas.openxmlformats.org/officeDocument/2006/relationships" xmlns:p="http://schemas.openxmlformats.org/presentationml/2006/main">
  <p:tag name="TIMING" val="|4.3|7.7|7.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6_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17_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Custom 1">
      <a:majorFont>
        <a:latin typeface="Times New Roman"/>
        <a:ea typeface=""/>
        <a:cs typeface=""/>
      </a:majorFont>
      <a:minorFont>
        <a:latin typeface="Times New Roman"/>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18_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Custom 2">
      <a:majorFont>
        <a:latin typeface="Times New Roman"/>
        <a:ea typeface=""/>
        <a:cs typeface=""/>
      </a:majorFont>
      <a:minorFont>
        <a:latin typeface="Times New Roman"/>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48753</TotalTime>
  <Words>3893</Words>
  <Application>Microsoft Office PowerPoint</Application>
  <PresentationFormat>Widescreen</PresentationFormat>
  <Paragraphs>930</Paragraphs>
  <Slides>41</Slides>
  <Notes>14</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Corbel</vt:lpstr>
      <vt:lpstr>Courier New</vt:lpstr>
      <vt:lpstr>Mathematica1</vt:lpstr>
      <vt:lpstr>Times New Roman</vt:lpstr>
      <vt:lpstr>Wingdings</vt:lpstr>
      <vt:lpstr>Zapf Dingbats</vt:lpstr>
      <vt:lpstr>16_Parallax</vt:lpstr>
      <vt:lpstr>17_Parallax</vt:lpstr>
      <vt:lpstr>18_Parallax</vt:lpstr>
      <vt:lpstr>RAppelling Cave Exploration Rover</vt:lpstr>
      <vt:lpstr>PROJECT STATEMENT </vt:lpstr>
      <vt:lpstr>CONOPS</vt:lpstr>
      <vt:lpstr>CRITICAL PROJECT ELEMENTS</vt:lpstr>
      <vt:lpstr>DESIGN OVERVIEW  </vt:lpstr>
      <vt:lpstr>POST-MSR DRIVING MOTOR UPDATE</vt:lpstr>
      <vt:lpstr>POST-MSR POWER UPDATES</vt:lpstr>
      <vt:lpstr>POST-MSR POSITIONING UPDATE</vt:lpstr>
      <vt:lpstr>FUNCTIONAL BLOCK DIAGRAM</vt:lpstr>
      <vt:lpstr>LEVELS OF SUCCESS</vt:lpstr>
      <vt:lpstr>WORK PLAN AT MSR</vt:lpstr>
      <vt:lpstr>WORK PLAN POST-MSR</vt:lpstr>
      <vt:lpstr>VERIFICATION AND VALIDATION SCHEDULE</vt:lpstr>
      <vt:lpstr>TESTING OVERVIEW</vt:lpstr>
      <vt:lpstr>SMALL-SCALE RAPPELLING TEST OVERVIEW</vt:lpstr>
      <vt:lpstr>SMALL-SCALE RAPPELLING TEST: RESULTS</vt:lpstr>
      <vt:lpstr>SMALL-SCALE RAPPELLING TEST: RESULTS</vt:lpstr>
      <vt:lpstr>DRIVING TEST - OVERVIEW</vt:lpstr>
      <vt:lpstr>DRIVING TEST – PRELIMINARY RESULTS</vt:lpstr>
      <vt:lpstr>SYSTEM VALIDATION - OVERVIEW</vt:lpstr>
      <vt:lpstr>SYSTEM VALIDATION – TEST ENVIROMENT</vt:lpstr>
      <vt:lpstr>Full Scale Comm. Drop-Out Verification</vt:lpstr>
      <vt:lpstr>BUDGET UPDATE</vt:lpstr>
      <vt:lpstr>SUMMARY OF FUTURE WORK</vt:lpstr>
      <vt:lpstr>QUESTIONS?</vt:lpstr>
      <vt:lpstr>PRELIMINARY DRIVING TEST</vt:lpstr>
      <vt:lpstr>CRDriveState Class</vt:lpstr>
      <vt:lpstr>CR State</vt:lpstr>
      <vt:lpstr>IMAGE RESOLUTION TEST</vt:lpstr>
      <vt:lpstr>POWER SYSTEM DEBUGGING</vt:lpstr>
      <vt:lpstr>PERFORMANCE OF NEW POWER COMPONENTS</vt:lpstr>
      <vt:lpstr>MOTOR DRIVER &amp; RESPONSE TO SMALL PWM INPUT SIGNAL</vt:lpstr>
      <vt:lpstr>TORQUE – SPEED PLOT</vt:lpstr>
      <vt:lpstr>Requirements Verified</vt:lpstr>
      <vt:lpstr>Requirements Verified cont.</vt:lpstr>
      <vt:lpstr>BUDGET ITEMIZATION – Test/Misc.</vt:lpstr>
      <vt:lpstr>BUDGET ITEMIZATION – Comm./Power/SW</vt:lpstr>
      <vt:lpstr>BUDGET ITEMIZATION – Driving</vt:lpstr>
      <vt:lpstr>BUDGET ITEMIZATION – Driving cont./ Rappelling</vt:lpstr>
      <vt:lpstr>BUDGET ITEMIZATION – Power</vt:lpstr>
      <vt:lpstr>BUDGET ITEMIZATION – Power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Green</dc:creator>
  <cp:lastModifiedBy>Aero</cp:lastModifiedBy>
  <cp:revision>1099</cp:revision>
  <dcterms:created xsi:type="dcterms:W3CDTF">2013-07-15T20:26:40Z</dcterms:created>
  <dcterms:modified xsi:type="dcterms:W3CDTF">2015-03-02T22:05:41Z</dcterms:modified>
</cp:coreProperties>
</file>