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2.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comment3.xml" ContentType="application/vnd.openxmlformats-officedocument.presentationml.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0" r:id="rId3"/>
    <p:sldMasterId id="2147483671" r:id="rId4"/>
  </p:sldMasterIdLst>
  <p:notesMasterIdLst>
    <p:notesMasterId r:id="rId8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Lst>
  <p:sldSz cx="9144000" cy="5143500" type="screen16x9"/>
  <p:notesSz cx="6858000" cy="9144000"/>
  <p:embeddedFontLst>
    <p:embeddedFont>
      <p:font typeface="Roboto" panose="02000000000000000000" pitchFamily="2" charset="0"/>
      <p:regular r:id="rId89"/>
      <p:bold r:id="rId90"/>
      <p:italic r:id="rId91"/>
      <p:boldItalic r:id="rId92"/>
    </p:embeddedFont>
    <p:embeddedFont>
      <p:font typeface="Orbitron" panose="02000000000000000000" pitchFamily="50" charset="0"/>
      <p:regular r:id="rId93"/>
      <p:bold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lison Anderson" initials="" lastIdx="1" clrIdx="0"/>
  <p:cmAuthor id="1" name="Kevin Lane" initials="" lastIdx="1" clrIdx="1"/>
  <p:cmAuthor id="2" name="Mia Lawrence"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36709B-F5C6-4D89-97D5-DCE658AEC156}">
  <a:tblStyle styleId="{4036709B-F5C6-4D89-97D5-DCE658AEC15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5B87E44-810A-4410-9289-9532AC1EC38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450"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font" Target="fonts/font1.fntdata"/><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2.fntdata"/><Relationship Id="rId95"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font" Target="fonts/font5.fntdata"/><Relationship Id="rId98"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6.fntdata"/><Relationship Id="rId99"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2-23T21:25:50.600" idx="1">
    <p:pos x="6000" y="0"/>
    <p:text>Is this model updated for the 50 lb weight?</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3-02-27T08:52:06.445" idx="1">
    <p:pos x="2924" y="725"/>
    <p:text>suspesnion</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3-02-23T00:25:34.758" idx="1">
    <p:pos x="275" y="621"/>
    <p:text>I actually dont know which belt we ordered since the link on the budget went to the general mcmaster page so if this isnt correct can you please update it? Thanks!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Parker - list all team members</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f134abae2f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f134abae2f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 - &lt; Brief review of the baseline design with respect to CDR. Describe major changes to the design. &gt;</a:t>
            </a:r>
            <a:endParaRPr/>
          </a:p>
          <a:p>
            <a:pPr marL="0" lvl="0" indent="0" algn="l" rtl="0">
              <a:spcBef>
                <a:spcPts val="0"/>
              </a:spcBef>
              <a:spcAft>
                <a:spcPts val="0"/>
              </a:spcAft>
              <a:buNone/>
            </a:pPr>
            <a:r>
              <a:rPr lang="en"/>
              <a:t>TA: Consider replacing with fewer images + bullet points, or only review a subset</a:t>
            </a:r>
            <a:endParaRPr/>
          </a:p>
          <a:p>
            <a:pPr marL="0" lvl="0" indent="0" algn="l" rtl="0">
              <a:spcBef>
                <a:spcPts val="0"/>
              </a:spcBef>
              <a:spcAft>
                <a:spcPts val="0"/>
              </a:spcAft>
              <a:buNone/>
            </a:pPr>
            <a:r>
              <a:rPr lang="en"/>
              <a:t>	(James: recommend sand bags, gearbox could be bulleted)</a:t>
            </a:r>
            <a:endParaRPr/>
          </a:p>
          <a:p>
            <a:pPr marL="0" lvl="0" indent="0" algn="l" rtl="0">
              <a:spcBef>
                <a:spcPts val="0"/>
              </a:spcBef>
              <a:spcAft>
                <a:spcPts val="0"/>
              </a:spcAft>
              <a:buClr>
                <a:schemeClr val="dk1"/>
              </a:buClr>
              <a:buSzPts val="1100"/>
              <a:buFont typeface="Arial"/>
              <a:buNone/>
            </a:pPr>
            <a:r>
              <a:rPr lang="en"/>
              <a:t>Replace V-Clamp with Figure-Skating Harness</a:t>
            </a:r>
            <a:endParaRPr/>
          </a:p>
          <a:p>
            <a:pPr marL="0" lvl="0" indent="0" algn="l" rtl="0">
              <a:spcBef>
                <a:spcPts val="0"/>
              </a:spcBef>
              <a:spcAft>
                <a:spcPts val="0"/>
              </a:spcAft>
              <a:buClr>
                <a:schemeClr val="dk1"/>
              </a:buClr>
              <a:buSzPts val="1100"/>
              <a:buFont typeface="Arial"/>
              <a:buNone/>
            </a:pPr>
            <a:r>
              <a:rPr lang="en"/>
              <a:t>Cantilever Springs </a:t>
            </a:r>
            <a:endParaRPr/>
          </a:p>
          <a:p>
            <a:pPr marL="0" lvl="0" indent="0" algn="l" rtl="0">
              <a:spcBef>
                <a:spcPts val="0"/>
              </a:spcBef>
              <a:spcAft>
                <a:spcPts val="0"/>
              </a:spcAft>
              <a:buClr>
                <a:schemeClr val="dk1"/>
              </a:buClr>
              <a:buSzPts val="1100"/>
              <a:buFont typeface="Arial"/>
              <a:buNone/>
            </a:pPr>
            <a:r>
              <a:rPr lang="en"/>
              <a:t>Sandbags</a:t>
            </a:r>
            <a:endParaRPr/>
          </a:p>
          <a:p>
            <a:pPr marL="0" lvl="0" indent="0" algn="l" rtl="0">
              <a:spcBef>
                <a:spcPts val="0"/>
              </a:spcBef>
              <a:spcAft>
                <a:spcPts val="0"/>
              </a:spcAft>
              <a:buClr>
                <a:schemeClr val="dk1"/>
              </a:buClr>
              <a:buSzPts val="1100"/>
              <a:buFont typeface="Arial"/>
              <a:buNone/>
            </a:pPr>
            <a:r>
              <a:rPr lang="en"/>
              <a:t>Safety Cable</a:t>
            </a:r>
            <a:endParaRPr/>
          </a:p>
          <a:p>
            <a:pPr marL="0" lvl="0" indent="0" algn="l" rtl="0">
              <a:spcBef>
                <a:spcPts val="0"/>
              </a:spcBef>
              <a:spcAft>
                <a:spcPts val="0"/>
              </a:spcAft>
              <a:buClr>
                <a:schemeClr val="dk1"/>
              </a:buClr>
              <a:buSzPts val="1100"/>
              <a:buFont typeface="Arial"/>
              <a:buNone/>
            </a:pPr>
            <a:r>
              <a:rPr lang="en"/>
              <a:t>Gear Box Closed</a:t>
            </a:r>
            <a:endParaRPr/>
          </a:p>
          <a:p>
            <a:pPr marL="0" lvl="0" indent="0" algn="l" rtl="0">
              <a:spcBef>
                <a:spcPts val="0"/>
              </a:spcBef>
              <a:spcAft>
                <a:spcPts val="0"/>
              </a:spcAft>
              <a:buClr>
                <a:schemeClr val="dk1"/>
              </a:buClr>
              <a:buSzPts val="1100"/>
              <a:buFont typeface="Arial"/>
              <a:buNone/>
            </a:pPr>
            <a:r>
              <a:rPr lang="en"/>
              <a:t>Hard/Soft Stop Changes?</a:t>
            </a:r>
            <a:endParaRPr/>
          </a:p>
          <a:p>
            <a:pPr marL="0" lvl="0" indent="0" algn="l" rtl="0">
              <a:spcBef>
                <a:spcPts val="0"/>
              </a:spcBef>
              <a:spcAft>
                <a:spcPts val="0"/>
              </a:spcAft>
              <a:buClr>
                <a:schemeClr val="dk1"/>
              </a:buClr>
              <a:buSzPts val="1100"/>
              <a:buFont typeface="Arial"/>
              <a:buNone/>
            </a:pPr>
            <a:r>
              <a:rPr lang="en"/>
              <a:t>Potentiometer redesign, software -&gt; hardware changes for safety features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f134abae2f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f134abae2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f48ab00f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f48ab00f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Brennan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f134abae2f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f134abae2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Brennan</a:t>
            </a:r>
            <a:endParaRPr/>
          </a:p>
          <a:p>
            <a:pPr marL="0" lvl="0" indent="0" algn="l" rtl="0">
              <a:spcBef>
                <a:spcPts val="0"/>
              </a:spcBef>
              <a:spcAft>
                <a:spcPts val="0"/>
              </a:spcAft>
              <a:buNone/>
            </a:pPr>
            <a:r>
              <a:rPr lang="en"/>
              <a:t>TA: Rubric needs a table - introduce table, then move to this diagram</a:t>
            </a:r>
            <a:endParaRPr/>
          </a:p>
          <a:p>
            <a:pPr marL="0" lvl="0" indent="0" algn="l" rtl="0">
              <a:spcBef>
                <a:spcPts val="0"/>
              </a:spcBef>
              <a:spcAft>
                <a:spcPts val="0"/>
              </a:spcAft>
              <a:buNone/>
            </a:pPr>
            <a:r>
              <a:rPr lang="en" b="1"/>
              <a:t>Feel free to edit the chart at this link: </a:t>
            </a:r>
            <a:r>
              <a:rPr lang="en"/>
              <a:t>https://lucid.app/lucidchart/e4591c22-5b77-471c-80c7-39d0415a3a27/edit?viewport_loc=32%2C-77%2C1683%2C1532%2C0_0&amp;invitationId=inv_73ade7e2-a885-456c-a229-cba8d3d2ffc0</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f134abae2f_0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f134abae2f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 Review the whole project schedule in the form of the Gantt chart, showing overall progress toward goals. In this case, the status should be described with an emphasis on testing. Highlight any major changes in the project schedule since CDR, and indicate shifts in critical path or margins. &gt;</a:t>
            </a:r>
            <a:endParaRPr/>
          </a:p>
          <a:p>
            <a:pPr marL="0" lvl="0" indent="0" algn="l" rtl="0">
              <a:spcBef>
                <a:spcPts val="0"/>
              </a:spcBef>
              <a:spcAft>
                <a:spcPts val="0"/>
              </a:spcAft>
              <a:buNone/>
            </a:pPr>
            <a:endParaRPr/>
          </a:p>
          <a:p>
            <a:pPr marL="0" lvl="0" indent="0" algn="l" rtl="0">
              <a:spcBef>
                <a:spcPts val="0"/>
              </a:spcBef>
              <a:spcAft>
                <a:spcPts val="0"/>
              </a:spcAft>
              <a:buNone/>
            </a:pPr>
            <a:r>
              <a:rPr lang="en"/>
              <a:t>Parker</a:t>
            </a:r>
            <a:endParaRPr/>
          </a:p>
          <a:p>
            <a:pPr marL="457200" lvl="0" indent="-298450" algn="l" rtl="0">
              <a:spcBef>
                <a:spcPts val="0"/>
              </a:spcBef>
              <a:spcAft>
                <a:spcPts val="0"/>
              </a:spcAft>
              <a:buSzPts val="1100"/>
              <a:buChar char="-"/>
            </a:pPr>
            <a:r>
              <a:rPr lang="en"/>
              <a:t>Dont forget to add text boxes to bars to label</a:t>
            </a:r>
            <a:endParaRPr/>
          </a:p>
          <a:p>
            <a:pPr marL="457200" lvl="0" indent="-298450" algn="l" rtl="0">
              <a:spcBef>
                <a:spcPts val="0"/>
              </a:spcBef>
              <a:spcAft>
                <a:spcPts val="0"/>
              </a:spcAft>
              <a:buSzPts val="1100"/>
              <a:buChar char="-"/>
            </a:pPr>
            <a:r>
              <a:rPr lang="en"/>
              <a:t>Progress</a:t>
            </a:r>
            <a:endParaRPr/>
          </a:p>
          <a:p>
            <a:pPr marL="914400" lvl="1" indent="-298450" algn="l" rtl="0">
              <a:spcBef>
                <a:spcPts val="0"/>
              </a:spcBef>
              <a:spcAft>
                <a:spcPts val="0"/>
              </a:spcAft>
              <a:buSzPts val="1100"/>
              <a:buChar char="-"/>
            </a:pPr>
            <a:r>
              <a:rPr lang="en"/>
              <a:t>Manufacturing has began</a:t>
            </a:r>
            <a:endParaRPr/>
          </a:p>
          <a:p>
            <a:pPr marL="457200" lvl="0" indent="-298450" algn="l" rtl="0">
              <a:spcBef>
                <a:spcPts val="0"/>
              </a:spcBef>
              <a:spcAft>
                <a:spcPts val="0"/>
              </a:spcAft>
              <a:buSzPts val="1100"/>
              <a:buChar char="-"/>
            </a:pPr>
            <a:r>
              <a:rPr lang="en"/>
              <a:t>Emphasis on Testing</a:t>
            </a:r>
            <a:endParaRPr/>
          </a:p>
          <a:p>
            <a:pPr marL="914400" lvl="1" indent="-298450" algn="l" rtl="0">
              <a:spcBef>
                <a:spcPts val="0"/>
              </a:spcBef>
              <a:spcAft>
                <a:spcPts val="0"/>
              </a:spcAft>
              <a:buSzPts val="1100"/>
              <a:buChar char="-"/>
            </a:pPr>
            <a:r>
              <a:rPr lang="en"/>
              <a:t>Component Testing in progress, subsystem level testing begins March ____</a:t>
            </a:r>
            <a:endParaRPr/>
          </a:p>
          <a:p>
            <a:pPr marL="457200" lvl="0" indent="-298450" algn="l" rtl="0">
              <a:spcBef>
                <a:spcPts val="0"/>
              </a:spcBef>
              <a:spcAft>
                <a:spcPts val="0"/>
              </a:spcAft>
              <a:buSzPts val="1100"/>
              <a:buChar char="-"/>
            </a:pPr>
            <a:r>
              <a:rPr lang="en"/>
              <a:t>Major changes since CDR</a:t>
            </a:r>
            <a:endParaRPr/>
          </a:p>
          <a:p>
            <a:pPr marL="914400" lvl="1" indent="-298450" algn="l" rtl="0">
              <a:spcBef>
                <a:spcPts val="0"/>
              </a:spcBef>
              <a:spcAft>
                <a:spcPts val="0"/>
              </a:spcAft>
              <a:buSzPts val="1100"/>
              <a:buChar char="-"/>
            </a:pPr>
            <a:r>
              <a:rPr lang="en"/>
              <a:t>Extended manufacturing timeline</a:t>
            </a:r>
            <a:endParaRPr/>
          </a:p>
          <a:p>
            <a:pPr marL="914400" lvl="1" indent="-298450" algn="l" rtl="0">
              <a:spcBef>
                <a:spcPts val="0"/>
              </a:spcBef>
              <a:spcAft>
                <a:spcPts val="0"/>
              </a:spcAft>
              <a:buSzPts val="1100"/>
              <a:buChar char="-"/>
            </a:pPr>
            <a:r>
              <a:rPr lang="en"/>
              <a:t>Removed V-Clamp Design</a:t>
            </a:r>
            <a:endParaRPr/>
          </a:p>
          <a:p>
            <a:pPr marL="457200" lvl="0" indent="-298450" algn="l" rtl="0">
              <a:spcBef>
                <a:spcPts val="0"/>
              </a:spcBef>
              <a:spcAft>
                <a:spcPts val="0"/>
              </a:spcAft>
              <a:buSzPts val="1100"/>
              <a:buChar char="-"/>
            </a:pPr>
            <a:r>
              <a:rPr lang="en"/>
              <a:t>Shifts in Critical Path or Margin</a:t>
            </a:r>
            <a:endParaRPr/>
          </a:p>
          <a:p>
            <a:pPr marL="914400" lvl="1" indent="-298450" algn="l" rtl="0">
              <a:spcBef>
                <a:spcPts val="0"/>
              </a:spcBef>
              <a:spcAft>
                <a:spcPts val="0"/>
              </a:spcAft>
              <a:buSzPts val="1100"/>
              <a:buChar char="-"/>
            </a:pPr>
            <a:r>
              <a:rPr lang="en">
                <a:solidFill>
                  <a:schemeClr val="dk1"/>
                </a:solidFill>
              </a:rPr>
              <a:t>Failed to reach Procurement within margin due to Mechanical IDR Concerns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Manufacturing timeline extended due to Mechanical IDR Concerns</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f134abae2f_0_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f134abae2f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a:p>
            <a:pPr marL="0" lvl="0" indent="0" algn="l" rtl="0">
              <a:spcBef>
                <a:spcPts val="0"/>
              </a:spcBef>
              <a:spcAft>
                <a:spcPts val="0"/>
              </a:spcAft>
              <a:buNone/>
            </a:pPr>
            <a:r>
              <a:rPr lang="en"/>
              <a:t>TA: Comment on what might happen if schedule impact if delayed, but may not be necessary?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f134abae2f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f134abae2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123309e0ea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123309e0ea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0fd2f6521e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0fd2f6521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f134abae2f_0_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f134abae2f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Brennan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5b6eda5c84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5b6eda5c8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f134abae2f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f134abae2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Brennan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0e975e168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0e975e168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Chandler</a:t>
            </a:r>
            <a:endParaRPr/>
          </a:p>
          <a:p>
            <a:pPr marL="0" lvl="0" indent="0" algn="l" rtl="0">
              <a:spcBef>
                <a:spcPts val="0"/>
              </a:spcBef>
              <a:spcAft>
                <a:spcPts val="0"/>
              </a:spcAft>
              <a:buNone/>
            </a:pPr>
            <a:r>
              <a:rPr lang="en"/>
              <a:t>TA: Condense if possible, add images! Too much text, could combine bullets, less detail (e.g. “data gathered and analyzed” could replace a  few of these)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f134abae2f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f134abae2f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Brennan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f134abae2f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f134abae2f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Chandler</a:t>
            </a:r>
            <a:endParaRPr/>
          </a:p>
          <a:p>
            <a:pPr marL="0" lvl="0" indent="0" algn="l" rtl="0">
              <a:spcBef>
                <a:spcPts val="0"/>
              </a:spcBef>
              <a:spcAft>
                <a:spcPts val="0"/>
              </a:spcAft>
              <a:buNone/>
            </a:pPr>
            <a:r>
              <a:rPr lang="en"/>
              <a:t>Condense text here as well if possible, a bit dense to read (visual is good though!)</a:t>
            </a:r>
            <a:endParaRPr/>
          </a:p>
          <a:p>
            <a:pPr marL="0" lvl="0" indent="0" algn="l" rtl="0">
              <a:spcBef>
                <a:spcPts val="0"/>
              </a:spcBef>
              <a:spcAft>
                <a:spcPts val="0"/>
              </a:spcAft>
              <a:buNone/>
            </a:pPr>
            <a:r>
              <a:rPr lang="en"/>
              <a:t>TA: Make all success criteria related to requirements, don’t need “nice-to-haves”.  Make requirements met more prominent, box with green check or similar - don’t necessarily need requirements summary, but could be nice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f134abae2f_0_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f134abae2f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Zoe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f134abae2f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f134abae2f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Zoe</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f362032e2a_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f362032e2a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Max</a:t>
            </a:r>
            <a:endParaRPr/>
          </a:p>
          <a:p>
            <a:pPr marL="0" lvl="0" indent="0" algn="l" rtl="0">
              <a:spcBef>
                <a:spcPts val="0"/>
              </a:spcBef>
              <a:spcAft>
                <a:spcPts val="0"/>
              </a:spcAft>
              <a:buNone/>
            </a:pPr>
            <a:r>
              <a:rPr lang="en"/>
              <a:t>TA: Truncate, add visuals as in previous test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f134abae2f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f134abae2f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Zoe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f134abae2f_0_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f134abae2f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Max</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TA: Same feedback regarding requirements, make sure we can provide reasoning for repetition (probably cut 3x bullet per brennan)</a:t>
            </a:r>
            <a:br>
              <a:rPr lang="en">
                <a:solidFill>
                  <a:schemeClr val="dk1"/>
                </a:solidFill>
              </a:rPr>
            </a:br>
            <a:r>
              <a:rPr lang="en">
                <a:solidFill>
                  <a:schemeClr val="dk1"/>
                </a:solidFill>
              </a:rPr>
              <a:t>TA: Good just to test movement can occur, can move cycles to day-in-the-life/full system test</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f134abae2f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f134abae2f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79187d60f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79187d60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f134abae2f_0_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f134abae2f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Mia</a:t>
            </a:r>
            <a:endParaRPr/>
          </a:p>
          <a:p>
            <a:pPr marL="0" lvl="0" indent="0" algn="l" rtl="0">
              <a:spcBef>
                <a:spcPts val="0"/>
              </a:spcBef>
              <a:spcAft>
                <a:spcPts val="0"/>
              </a:spcAft>
              <a:buNone/>
            </a:pPr>
            <a:r>
              <a:rPr lang="en"/>
              <a:t>James: Could move 1 hour cycles/day in the life to here?</a:t>
            </a:r>
            <a:endParaRPr/>
          </a:p>
          <a:p>
            <a:pPr marL="0" lvl="0" indent="0" algn="l" rtl="0">
              <a:spcBef>
                <a:spcPts val="0"/>
              </a:spcBef>
              <a:spcAft>
                <a:spcPts val="0"/>
              </a:spcAft>
              <a:buNone/>
            </a:pPr>
            <a:r>
              <a:rPr lang="en"/>
              <a:t>TA: Pick requirements that we think are most important, slide in backup slides with all of them (maybe). Probably won’t care about smaller requirements. Alternatively, relate to high level FR (L1s could work here)</a:t>
            </a:r>
            <a:endParaRPr/>
          </a:p>
          <a:p>
            <a:pPr marL="0" lvl="0" indent="0" algn="l" rtl="0">
              <a:spcBef>
                <a:spcPts val="0"/>
              </a:spcBef>
              <a:spcAft>
                <a:spcPts val="0"/>
              </a:spcAft>
              <a:buNone/>
            </a:pPr>
            <a:r>
              <a:rPr lang="en"/>
              <a:t>Acknowledge Prof. Torin Clark!</a:t>
            </a:r>
            <a:endParaRPr/>
          </a:p>
          <a:p>
            <a:pPr marL="0" lvl="0" indent="0" algn="l" rtl="0">
              <a:spcBef>
                <a:spcPts val="0"/>
              </a:spcBef>
              <a:spcAft>
                <a:spcPts val="0"/>
              </a:spcAft>
              <a:buNone/>
            </a:pPr>
            <a:r>
              <a:rPr lang="en"/>
              <a:t>James: are there any requirements that this test verifies that we definitely aren’t verifying with any other tests? could highlight those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0fd2f6521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0fd2f652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Mia</a:t>
            </a:r>
            <a:endParaRPr/>
          </a:p>
          <a:p>
            <a:pPr marL="0" lvl="0" indent="0" algn="l" rtl="0">
              <a:spcBef>
                <a:spcPts val="0"/>
              </a:spcBef>
              <a:spcAft>
                <a:spcPts val="0"/>
              </a:spcAft>
              <a:buNone/>
            </a:pPr>
            <a:r>
              <a:rPr lang="en"/>
              <a:t>TA: Same feedback: cut down, add visuals</a:t>
            </a:r>
            <a:endParaRPr/>
          </a:p>
          <a:p>
            <a:pPr marL="0" lvl="0" indent="0" algn="l" rtl="0">
              <a:spcBef>
                <a:spcPts val="0"/>
              </a:spcBef>
              <a:spcAft>
                <a:spcPts val="0"/>
              </a:spcAft>
              <a:buNone/>
            </a:pPr>
            <a:r>
              <a:rPr lang="en"/>
              <a:t>James: Have we solidified the manipulation method? They’ll probably ask</a:t>
            </a:r>
            <a:endParaRPr/>
          </a:p>
          <a:p>
            <a:pPr marL="0" lvl="0" indent="0" algn="l" rtl="0">
              <a:spcBef>
                <a:spcPts val="0"/>
              </a:spcBef>
              <a:spcAft>
                <a:spcPts val="0"/>
              </a:spcAft>
              <a:buNone/>
            </a:pPr>
            <a:r>
              <a:rPr lang="en"/>
              <a:t>TA: Could have multiple slides detailing modes (w/images?) first, then move to procedures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f134abae2f_0_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f134abae2f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Mia</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f134abae2f_0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f134abae2f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James</a:t>
            </a:r>
            <a:endParaRPr/>
          </a:p>
          <a:p>
            <a:pPr marL="0" lvl="0" indent="0" algn="l" rtl="0">
              <a:spcBef>
                <a:spcPts val="0"/>
              </a:spcBef>
              <a:spcAft>
                <a:spcPts val="0"/>
              </a:spcAft>
              <a:buNone/>
            </a:pPr>
            <a:r>
              <a:rPr lang="en"/>
              <a:t>NOTE: Software no longer adjusts spring tension, instead uses motor with static spring. James correct requirements</a:t>
            </a:r>
            <a:endParaRPr/>
          </a:p>
          <a:p>
            <a:pPr marL="0" lvl="0" indent="0" algn="l" rtl="0">
              <a:spcBef>
                <a:spcPts val="0"/>
              </a:spcBef>
              <a:spcAft>
                <a:spcPts val="0"/>
              </a:spcAft>
              <a:buNone/>
            </a:pPr>
            <a:r>
              <a:rPr lang="en"/>
              <a:t>TA: Continued from last slide, have examples and more in backup (other modes)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f134abae2f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f134abae2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CFO</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f362032e2a_3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f362032e2a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CFO</a:t>
            </a:r>
            <a:endParaRPr/>
          </a:p>
          <a:p>
            <a:pPr marL="0" lvl="0" indent="0" algn="l" rtl="0">
              <a:spcBef>
                <a:spcPts val="0"/>
              </a:spcBef>
              <a:spcAft>
                <a:spcPts val="0"/>
              </a:spcAft>
              <a:buNone/>
            </a:pPr>
            <a:r>
              <a:rPr lang="en"/>
              <a:t>TA: Move pie chart to beginning, make sure formatting is consistent between tables. Also, pie chart by type of components (subsystem) would be good to see - could replace right-hand chart here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f362032e2a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f362032e2a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CFO</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f134abae2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f134abae2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CFO</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f134abae2f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f134abae2f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f134abae2f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f134abae2f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122964ddf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122964dd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0fd2f6521e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0fd2f6521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0fafeb24fd_1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0fafeb24fd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CFO</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f37369cb27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f37369cb27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f37369cb27_6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f37369cb27_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f37369cb27_6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f37369cb27_6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0fafeb24fd_1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20fafeb24fd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CFO</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f37369cb27_6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f37369cb27_6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0fafeb24fd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0fafeb24fd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0fafeb24fd_1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0fafeb24fd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0fafeb24fd_1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0fafeb24fd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122964ddf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122964ddf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 - </a:t>
            </a:r>
            <a:endParaRPr/>
          </a:p>
          <a:p>
            <a:pPr marL="0" lvl="0" indent="0" algn="l" rtl="0">
              <a:spcBef>
                <a:spcPts val="0"/>
              </a:spcBef>
              <a:spcAft>
                <a:spcPts val="0"/>
              </a:spcAft>
              <a:buNone/>
            </a:pPr>
            <a:endParaRPr/>
          </a:p>
          <a:p>
            <a:pPr marL="0" lvl="0" indent="0" algn="l" rtl="0">
              <a:spcBef>
                <a:spcPts val="0"/>
              </a:spcBef>
              <a:spcAft>
                <a:spcPts val="0"/>
              </a:spcAft>
              <a:buNone/>
            </a:pPr>
            <a:r>
              <a:rPr lang="en"/>
              <a:t>“With this is mind, I’d like to highlight the 3 major objectives and the specific quantitative requirements they drive… these are the nonegotiables within which our team has designed an effective, user friendly offloading system.”</a:t>
            </a:r>
            <a:endParaRPr/>
          </a:p>
          <a:p>
            <a:pPr marL="0" lvl="0" indent="0" algn="l" rtl="0">
              <a:spcBef>
                <a:spcPts val="0"/>
              </a:spcBef>
              <a:spcAft>
                <a:spcPts val="0"/>
              </a:spcAft>
              <a:buNone/>
            </a:pPr>
            <a:endParaRPr/>
          </a:p>
          <a:p>
            <a:pPr marL="0" lvl="0" indent="0" algn="l" rtl="0">
              <a:spcBef>
                <a:spcPts val="0"/>
              </a:spcBef>
              <a:spcAft>
                <a:spcPts val="0"/>
              </a:spcAft>
              <a:buNone/>
            </a:pPr>
            <a:r>
              <a:rPr lang="en"/>
              <a:t>&lt; Brief top level overview of your project purpose and specific, quantitative objectives (levels of success), including a brief overview of the project CONOPS and FBD. &gt;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fafeb24fd_1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0fafeb24fd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0fafeb24fd_1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0fafeb24fd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0fafeb24fd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0fafeb24fd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0fafeb24fd_1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0fafeb24fd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f37369cb27_6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1f37369cb27_6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f37369cb27_6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1f37369cb27_6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0fafeb24fd_1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0fafeb24fd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0fafeb24fd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0fafeb24f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0fafeb24fd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0fafeb24fd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0fafeb24f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20fafeb24f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f27f12517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f27f12517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James</a:t>
            </a:r>
            <a:endParaRPr/>
          </a:p>
          <a:p>
            <a:pPr marL="0" lvl="0" indent="0" algn="l" rtl="0">
              <a:spcBef>
                <a:spcPts val="0"/>
              </a:spcBef>
              <a:spcAft>
                <a:spcPts val="0"/>
              </a:spcAft>
              <a:buNone/>
            </a:pPr>
            <a:r>
              <a:rPr lang="en"/>
              <a:t>Explain movement within system, spring + motors</a:t>
            </a:r>
            <a:endParaRPr/>
          </a:p>
          <a:p>
            <a:pPr marL="0" lvl="0" indent="0" algn="l" rtl="0">
              <a:spcBef>
                <a:spcPts val="0"/>
              </a:spcBef>
              <a:spcAft>
                <a:spcPts val="0"/>
              </a:spcAft>
              <a:buNone/>
            </a:pPr>
            <a:r>
              <a:rPr lang="en"/>
              <a:t>TA Note: Add labels with arrows (subsystems, terminology - so they know what they’re looking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0fafeb24fd_1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20fafeb24fd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0fafeb24fd_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20fafeb24fd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0fafeb24fd_1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20fafeb24fd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0fafeb24fd_1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20fafeb24fd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0fafeb24fd_1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0fafeb24fd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0fafeb24fd_1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20fafeb24fd_1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CFO</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0fafeb24fd_1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20fafeb24fd_1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0fafeb24fd_1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0fafeb24fd_1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0fafeb24fd_1_3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20fafeb24fd_1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0fafeb24fd_1_3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20fafeb24fd_1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0fafeb24fd_4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0fafeb24fd_4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detail in backup slides</a:t>
            </a:r>
            <a:endParaRPr/>
          </a:p>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0fafeb24fd_1_3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0fafeb24fd_1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20fafeb24fd_4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20fafeb24fd_4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0fafeb24fd_4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20fafeb24fd_4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20fafeb24fd_4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20fafeb24fd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2122e525db9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2122e525db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CFO</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2122e525db9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2122e525db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2122e525db9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2122e525db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2122e525db9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2122e525db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122e525db9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2122e525db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2122e525db9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2122e525db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10a43c5112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10a43c5112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James</a:t>
            </a:r>
            <a:endParaRPr/>
          </a:p>
          <a:p>
            <a:pPr marL="0" lvl="0" indent="0" algn="l" rtl="0">
              <a:spcBef>
                <a:spcPts val="0"/>
              </a:spcBef>
              <a:spcAft>
                <a:spcPts val="0"/>
              </a:spcAft>
              <a:buNone/>
            </a:pPr>
            <a:r>
              <a:rPr lang="en"/>
              <a:t>Explain movement within system, spring + motors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122e525db9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2122e525db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2122e525db9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2122e525db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2122e525db9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2122e525db9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2122e525db9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2122e525db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f134abae2f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f134abae2f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 -  &lt; Review of the critical project elements, along with any updates on critical issues from CDR, FFR, IDR, etc.&gt;</a:t>
            </a:r>
            <a:endParaRPr/>
          </a:p>
          <a:p>
            <a:pPr marL="0" lvl="0" indent="0" algn="l" rtl="0">
              <a:spcBef>
                <a:spcPts val="0"/>
              </a:spcBef>
              <a:spcAft>
                <a:spcPts val="0"/>
              </a:spcAft>
              <a:buNone/>
            </a:pPr>
            <a:r>
              <a:rPr lang="en"/>
              <a:t>Should have longer descriptions of what the critical elements are - e.g. What does training viability mean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Times New Roman"/>
              <a:buNone/>
              <a:defRPr sz="5200">
                <a:latin typeface="Times New Roman"/>
                <a:ea typeface="Times New Roman"/>
                <a:cs typeface="Times New Roman"/>
                <a:sym typeface="Times New Roman"/>
              </a:defRPr>
            </a:lvl1pPr>
            <a:lvl2pPr lvl="1" algn="ctr">
              <a:spcBef>
                <a:spcPts val="0"/>
              </a:spcBef>
              <a:spcAft>
                <a:spcPts val="0"/>
              </a:spcAft>
              <a:buSzPts val="5200"/>
              <a:buFont typeface="Times New Roman"/>
              <a:buNone/>
              <a:defRPr sz="5200">
                <a:latin typeface="Times New Roman"/>
                <a:ea typeface="Times New Roman"/>
                <a:cs typeface="Times New Roman"/>
                <a:sym typeface="Times New Roman"/>
              </a:defRPr>
            </a:lvl2pPr>
            <a:lvl3pPr lvl="2" algn="ctr">
              <a:spcBef>
                <a:spcPts val="0"/>
              </a:spcBef>
              <a:spcAft>
                <a:spcPts val="0"/>
              </a:spcAft>
              <a:buSzPts val="5200"/>
              <a:buFont typeface="Times New Roman"/>
              <a:buNone/>
              <a:defRPr sz="5200">
                <a:latin typeface="Times New Roman"/>
                <a:ea typeface="Times New Roman"/>
                <a:cs typeface="Times New Roman"/>
                <a:sym typeface="Times New Roman"/>
              </a:defRPr>
            </a:lvl3pPr>
            <a:lvl4pPr lvl="3" algn="ctr">
              <a:spcBef>
                <a:spcPts val="0"/>
              </a:spcBef>
              <a:spcAft>
                <a:spcPts val="0"/>
              </a:spcAft>
              <a:buSzPts val="5200"/>
              <a:buFont typeface="Times New Roman"/>
              <a:buNone/>
              <a:defRPr sz="5200">
                <a:latin typeface="Times New Roman"/>
                <a:ea typeface="Times New Roman"/>
                <a:cs typeface="Times New Roman"/>
                <a:sym typeface="Times New Roman"/>
              </a:defRPr>
            </a:lvl4pPr>
            <a:lvl5pPr lvl="4" algn="ctr">
              <a:spcBef>
                <a:spcPts val="0"/>
              </a:spcBef>
              <a:spcAft>
                <a:spcPts val="0"/>
              </a:spcAft>
              <a:buSzPts val="5200"/>
              <a:buFont typeface="Times New Roman"/>
              <a:buNone/>
              <a:defRPr sz="5200">
                <a:latin typeface="Times New Roman"/>
                <a:ea typeface="Times New Roman"/>
                <a:cs typeface="Times New Roman"/>
                <a:sym typeface="Times New Roman"/>
              </a:defRPr>
            </a:lvl5pPr>
            <a:lvl6pPr lvl="5" algn="ctr">
              <a:spcBef>
                <a:spcPts val="0"/>
              </a:spcBef>
              <a:spcAft>
                <a:spcPts val="0"/>
              </a:spcAft>
              <a:buSzPts val="5200"/>
              <a:buFont typeface="Times New Roman"/>
              <a:buNone/>
              <a:defRPr sz="5200">
                <a:latin typeface="Times New Roman"/>
                <a:ea typeface="Times New Roman"/>
                <a:cs typeface="Times New Roman"/>
                <a:sym typeface="Times New Roman"/>
              </a:defRPr>
            </a:lvl6pPr>
            <a:lvl7pPr lvl="6" algn="ctr">
              <a:spcBef>
                <a:spcPts val="0"/>
              </a:spcBef>
              <a:spcAft>
                <a:spcPts val="0"/>
              </a:spcAft>
              <a:buSzPts val="5200"/>
              <a:buFont typeface="Times New Roman"/>
              <a:buNone/>
              <a:defRPr sz="5200">
                <a:latin typeface="Times New Roman"/>
                <a:ea typeface="Times New Roman"/>
                <a:cs typeface="Times New Roman"/>
                <a:sym typeface="Times New Roman"/>
              </a:defRPr>
            </a:lvl7pPr>
            <a:lvl8pPr lvl="7" algn="ctr">
              <a:spcBef>
                <a:spcPts val="0"/>
              </a:spcBef>
              <a:spcAft>
                <a:spcPts val="0"/>
              </a:spcAft>
              <a:buSzPts val="5200"/>
              <a:buFont typeface="Times New Roman"/>
              <a:buNone/>
              <a:defRPr sz="5200">
                <a:latin typeface="Times New Roman"/>
                <a:ea typeface="Times New Roman"/>
                <a:cs typeface="Times New Roman"/>
                <a:sym typeface="Times New Roman"/>
              </a:defRPr>
            </a:lvl8pPr>
            <a:lvl9pPr lvl="8" algn="ctr">
              <a:spcBef>
                <a:spcPts val="0"/>
              </a:spcBef>
              <a:spcAft>
                <a:spcPts val="0"/>
              </a:spcAft>
              <a:buSzPts val="5200"/>
              <a:buFont typeface="Times New Roman"/>
              <a:buNone/>
              <a:defRPr sz="5200">
                <a:latin typeface="Times New Roman"/>
                <a:ea typeface="Times New Roman"/>
                <a:cs typeface="Times New Roman"/>
                <a:sym typeface="Times New Roman"/>
              </a:defRPr>
            </a:lvl9pPr>
          </a:lstStyle>
          <a:p>
            <a:endParaRPr/>
          </a:p>
        </p:txBody>
      </p:sp>
      <p:sp>
        <p:nvSpPr>
          <p:cNvPr id="18" name="Google Shape;18;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1pPr>
            <a:lvl2pPr lvl="1"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2pPr>
            <a:lvl3pPr lvl="2"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3pPr>
            <a:lvl4pPr lvl="3"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4pPr>
            <a:lvl5pPr lvl="4"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5pPr>
            <a:lvl6pPr lvl="5"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6pPr>
            <a:lvl7pPr lvl="6"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7pPr>
            <a:lvl8pPr lvl="7"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8pPr>
            <a:lvl9pPr lvl="8"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9pPr>
          </a:lstStyle>
          <a:p>
            <a:endParaRPr/>
          </a:p>
        </p:txBody>
      </p:sp>
      <p:sp>
        <p:nvSpPr>
          <p:cNvPr id="19" name="Google Shape;19;p2"/>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lvl1pPr lvl="0" algn="ctr" rtl="0">
              <a:buNone/>
              <a:defRPr sz="1500" b="1">
                <a:solidFill>
                  <a:srgbClr val="D9C27E"/>
                </a:solidFill>
              </a:defRPr>
            </a:lvl1pPr>
            <a:lvl2pPr lvl="1" algn="ctr" rtl="0">
              <a:buNone/>
              <a:defRPr sz="1500" b="1">
                <a:solidFill>
                  <a:srgbClr val="D9C27E"/>
                </a:solidFill>
              </a:defRPr>
            </a:lvl2pPr>
            <a:lvl3pPr lvl="2" algn="ctr" rtl="0">
              <a:buNone/>
              <a:defRPr sz="1500" b="1">
                <a:solidFill>
                  <a:srgbClr val="D9C27E"/>
                </a:solidFill>
              </a:defRPr>
            </a:lvl3pPr>
            <a:lvl4pPr lvl="3" algn="ctr" rtl="0">
              <a:buNone/>
              <a:defRPr sz="1500" b="1">
                <a:solidFill>
                  <a:srgbClr val="D9C27E"/>
                </a:solidFill>
              </a:defRPr>
            </a:lvl4pPr>
            <a:lvl5pPr lvl="4" algn="ctr" rtl="0">
              <a:buNone/>
              <a:defRPr sz="1500" b="1">
                <a:solidFill>
                  <a:srgbClr val="D9C27E"/>
                </a:solidFill>
              </a:defRPr>
            </a:lvl5pPr>
            <a:lvl6pPr lvl="5" algn="ctr" rtl="0">
              <a:buNone/>
              <a:defRPr sz="1500" b="1">
                <a:solidFill>
                  <a:srgbClr val="D9C27E"/>
                </a:solidFill>
              </a:defRPr>
            </a:lvl6pPr>
            <a:lvl7pPr lvl="6" algn="ctr" rtl="0">
              <a:buNone/>
              <a:defRPr sz="1500" b="1">
                <a:solidFill>
                  <a:srgbClr val="D9C27E"/>
                </a:solidFill>
              </a:defRPr>
            </a:lvl7pPr>
            <a:lvl8pPr lvl="7" algn="ctr" rtl="0">
              <a:buNone/>
              <a:defRPr sz="1500" b="1">
                <a:solidFill>
                  <a:srgbClr val="D9C27E"/>
                </a:solidFill>
              </a:defRPr>
            </a:lvl8pPr>
            <a:lvl9pPr lvl="8" algn="ctr" rtl="0">
              <a:buNone/>
              <a:defRPr sz="1500" b="1">
                <a:solidFill>
                  <a:srgbClr val="D9C27E"/>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Font typeface="Arial"/>
              <a:buNone/>
              <a:defRPr sz="12000">
                <a:latin typeface="Arial"/>
                <a:ea typeface="Arial"/>
                <a:cs typeface="Arial"/>
                <a:sym typeface="Arial"/>
              </a:defRPr>
            </a:lvl2pPr>
            <a:lvl3pPr lvl="2" algn="ctr">
              <a:spcBef>
                <a:spcPts val="0"/>
              </a:spcBef>
              <a:spcAft>
                <a:spcPts val="0"/>
              </a:spcAft>
              <a:buSzPts val="12000"/>
              <a:buFont typeface="Arial"/>
              <a:buNone/>
              <a:defRPr sz="12000">
                <a:latin typeface="Arial"/>
                <a:ea typeface="Arial"/>
                <a:cs typeface="Arial"/>
                <a:sym typeface="Arial"/>
              </a:defRPr>
            </a:lvl3pPr>
            <a:lvl4pPr lvl="3" algn="ctr">
              <a:spcBef>
                <a:spcPts val="0"/>
              </a:spcBef>
              <a:spcAft>
                <a:spcPts val="0"/>
              </a:spcAft>
              <a:buSzPts val="12000"/>
              <a:buFont typeface="Arial"/>
              <a:buNone/>
              <a:defRPr sz="12000">
                <a:latin typeface="Arial"/>
                <a:ea typeface="Arial"/>
                <a:cs typeface="Arial"/>
                <a:sym typeface="Arial"/>
              </a:defRPr>
            </a:lvl4pPr>
            <a:lvl5pPr lvl="4" algn="ctr">
              <a:spcBef>
                <a:spcPts val="0"/>
              </a:spcBef>
              <a:spcAft>
                <a:spcPts val="0"/>
              </a:spcAft>
              <a:buSzPts val="12000"/>
              <a:buFont typeface="Arial"/>
              <a:buNone/>
              <a:defRPr sz="12000">
                <a:latin typeface="Arial"/>
                <a:ea typeface="Arial"/>
                <a:cs typeface="Arial"/>
                <a:sym typeface="Arial"/>
              </a:defRPr>
            </a:lvl5pPr>
            <a:lvl6pPr lvl="5" algn="ctr">
              <a:spcBef>
                <a:spcPts val="0"/>
              </a:spcBef>
              <a:spcAft>
                <a:spcPts val="0"/>
              </a:spcAft>
              <a:buSzPts val="12000"/>
              <a:buFont typeface="Arial"/>
              <a:buNone/>
              <a:defRPr sz="12000">
                <a:latin typeface="Arial"/>
                <a:ea typeface="Arial"/>
                <a:cs typeface="Arial"/>
                <a:sym typeface="Arial"/>
              </a:defRPr>
            </a:lvl6pPr>
            <a:lvl7pPr lvl="6" algn="ctr">
              <a:spcBef>
                <a:spcPts val="0"/>
              </a:spcBef>
              <a:spcAft>
                <a:spcPts val="0"/>
              </a:spcAft>
              <a:buSzPts val="12000"/>
              <a:buFont typeface="Arial"/>
              <a:buNone/>
              <a:defRPr sz="12000">
                <a:latin typeface="Arial"/>
                <a:ea typeface="Arial"/>
                <a:cs typeface="Arial"/>
                <a:sym typeface="Arial"/>
              </a:defRPr>
            </a:lvl7pPr>
            <a:lvl8pPr lvl="7" algn="ctr">
              <a:spcBef>
                <a:spcPts val="0"/>
              </a:spcBef>
              <a:spcAft>
                <a:spcPts val="0"/>
              </a:spcAft>
              <a:buSzPts val="12000"/>
              <a:buFont typeface="Arial"/>
              <a:buNone/>
              <a:defRPr sz="12000">
                <a:latin typeface="Arial"/>
                <a:ea typeface="Arial"/>
                <a:cs typeface="Arial"/>
                <a:sym typeface="Arial"/>
              </a:defRPr>
            </a:lvl8pPr>
            <a:lvl9pPr lvl="8" algn="ctr">
              <a:spcBef>
                <a:spcPts val="0"/>
              </a:spcBef>
              <a:spcAft>
                <a:spcPts val="0"/>
              </a:spcAft>
              <a:buSzPts val="12000"/>
              <a:buFont typeface="Arial"/>
              <a:buNone/>
              <a:defRPr sz="12000">
                <a:latin typeface="Arial"/>
                <a:ea typeface="Arial"/>
                <a:cs typeface="Arial"/>
                <a:sym typeface="Arial"/>
              </a:defRPr>
            </a:lvl9pPr>
          </a:lstStyle>
          <a:p>
            <a:r>
              <a:t>xx%</a:t>
            </a:r>
          </a:p>
        </p:txBody>
      </p:sp>
      <p:sp>
        <p:nvSpPr>
          <p:cNvPr id="53" name="Google Shape;5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4" name="Google Shape;54;p11"/>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sp>
        <p:nvSpPr>
          <p:cNvPr id="62" name="Google Shape;62;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3" name="Google Shape;63;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 name="Google Shape;6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 name="Google Shape;67;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1" name="Google Shape;7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5" name="Google Shape;75;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2" name="Google Shape;82;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3" name="Google Shape;8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6" name="Google Shape;8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
        <p:cNvGrpSpPr/>
        <p:nvPr/>
      </p:nvGrpSpPr>
      <p:grpSpPr>
        <a:xfrm>
          <a:off x="0" y="0"/>
          <a:ext cx="0" cy="0"/>
          <a:chOff x="0" y="0"/>
          <a:chExt cx="0" cy="0"/>
        </a:xfrm>
      </p:grpSpPr>
      <p:sp>
        <p:nvSpPr>
          <p:cNvPr id="88" name="Google Shape;88;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0" name="Google Shape;90;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1" name="Google Shape;91;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2" name="Google Shape;9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Font typeface="Times New Roman"/>
              <a:buNone/>
              <a:defRPr sz="3600">
                <a:latin typeface="Times New Roman"/>
                <a:ea typeface="Times New Roman"/>
                <a:cs typeface="Times New Roman"/>
                <a:sym typeface="Times New Roman"/>
              </a:defRPr>
            </a:lvl2pPr>
            <a:lvl3pPr lvl="2" algn="ctr">
              <a:spcBef>
                <a:spcPts val="0"/>
              </a:spcBef>
              <a:spcAft>
                <a:spcPts val="0"/>
              </a:spcAft>
              <a:buSzPts val="3600"/>
              <a:buFont typeface="Times New Roman"/>
              <a:buNone/>
              <a:defRPr sz="3600">
                <a:latin typeface="Times New Roman"/>
                <a:ea typeface="Times New Roman"/>
                <a:cs typeface="Times New Roman"/>
                <a:sym typeface="Times New Roman"/>
              </a:defRPr>
            </a:lvl3pPr>
            <a:lvl4pPr lvl="3" algn="ctr">
              <a:spcBef>
                <a:spcPts val="0"/>
              </a:spcBef>
              <a:spcAft>
                <a:spcPts val="0"/>
              </a:spcAft>
              <a:buSzPts val="3600"/>
              <a:buFont typeface="Times New Roman"/>
              <a:buNone/>
              <a:defRPr sz="3600">
                <a:latin typeface="Times New Roman"/>
                <a:ea typeface="Times New Roman"/>
                <a:cs typeface="Times New Roman"/>
                <a:sym typeface="Times New Roman"/>
              </a:defRPr>
            </a:lvl4pPr>
            <a:lvl5pPr lvl="4" algn="ctr">
              <a:spcBef>
                <a:spcPts val="0"/>
              </a:spcBef>
              <a:spcAft>
                <a:spcPts val="0"/>
              </a:spcAft>
              <a:buSzPts val="3600"/>
              <a:buFont typeface="Times New Roman"/>
              <a:buNone/>
              <a:defRPr sz="3600">
                <a:latin typeface="Times New Roman"/>
                <a:ea typeface="Times New Roman"/>
                <a:cs typeface="Times New Roman"/>
                <a:sym typeface="Times New Roman"/>
              </a:defRPr>
            </a:lvl5pPr>
            <a:lvl6pPr lvl="5" algn="ctr">
              <a:spcBef>
                <a:spcPts val="0"/>
              </a:spcBef>
              <a:spcAft>
                <a:spcPts val="0"/>
              </a:spcAft>
              <a:buSzPts val="3600"/>
              <a:buFont typeface="Times New Roman"/>
              <a:buNone/>
              <a:defRPr sz="3600">
                <a:latin typeface="Times New Roman"/>
                <a:ea typeface="Times New Roman"/>
                <a:cs typeface="Times New Roman"/>
                <a:sym typeface="Times New Roman"/>
              </a:defRPr>
            </a:lvl6pPr>
            <a:lvl7pPr lvl="6" algn="ctr">
              <a:spcBef>
                <a:spcPts val="0"/>
              </a:spcBef>
              <a:spcAft>
                <a:spcPts val="0"/>
              </a:spcAft>
              <a:buSzPts val="3600"/>
              <a:buFont typeface="Times New Roman"/>
              <a:buNone/>
              <a:defRPr sz="3600">
                <a:latin typeface="Times New Roman"/>
                <a:ea typeface="Times New Roman"/>
                <a:cs typeface="Times New Roman"/>
                <a:sym typeface="Times New Roman"/>
              </a:defRPr>
            </a:lvl7pPr>
            <a:lvl8pPr lvl="7" algn="ctr">
              <a:spcBef>
                <a:spcPts val="0"/>
              </a:spcBef>
              <a:spcAft>
                <a:spcPts val="0"/>
              </a:spcAft>
              <a:buSzPts val="3600"/>
              <a:buFont typeface="Times New Roman"/>
              <a:buNone/>
              <a:defRPr sz="3600">
                <a:latin typeface="Times New Roman"/>
                <a:ea typeface="Times New Roman"/>
                <a:cs typeface="Times New Roman"/>
                <a:sym typeface="Times New Roman"/>
              </a:defRPr>
            </a:lvl8pPr>
            <a:lvl9pPr lvl="8" algn="ctr">
              <a:spcBef>
                <a:spcPts val="0"/>
              </a:spcBef>
              <a:spcAft>
                <a:spcPts val="0"/>
              </a:spcAft>
              <a:buSzPts val="3600"/>
              <a:buFont typeface="Times New Roman"/>
              <a:buNone/>
              <a:defRPr sz="3600">
                <a:latin typeface="Times New Roman"/>
                <a:ea typeface="Times New Roman"/>
                <a:cs typeface="Times New Roman"/>
                <a:sym typeface="Times New Roman"/>
              </a:defRPr>
            </a:lvl9pPr>
          </a:lstStyle>
          <a:p>
            <a:endParaRPr/>
          </a:p>
        </p:txBody>
      </p:sp>
      <p:sp>
        <p:nvSpPr>
          <p:cNvPr id="22" name="Google Shape;22;p3"/>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3"/>
        <p:cNvGrpSpPr/>
        <p:nvPr/>
      </p:nvGrpSpPr>
      <p:grpSpPr>
        <a:xfrm>
          <a:off x="0" y="0"/>
          <a:ext cx="0" cy="0"/>
          <a:chOff x="0" y="0"/>
          <a:chExt cx="0" cy="0"/>
        </a:xfrm>
      </p:grpSpPr>
      <p:sp>
        <p:nvSpPr>
          <p:cNvPr id="94" name="Google Shape;94;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95" name="Google Shape;9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6"/>
        <p:cNvGrpSpPr/>
        <p:nvPr/>
      </p:nvGrpSpPr>
      <p:grpSpPr>
        <a:xfrm>
          <a:off x="0" y="0"/>
          <a:ext cx="0" cy="0"/>
          <a:chOff x="0" y="0"/>
          <a:chExt cx="0" cy="0"/>
        </a:xfrm>
      </p:grpSpPr>
      <p:sp>
        <p:nvSpPr>
          <p:cNvPr id="97" name="Google Shape;97;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8" name="Google Shape;98;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9" name="Google Shape;9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
        <p:cNvGrpSpPr/>
        <p:nvPr/>
      </p:nvGrpSpPr>
      <p:grpSpPr>
        <a:xfrm>
          <a:off x="0" y="0"/>
          <a:ext cx="0" cy="0"/>
          <a:chOff x="0" y="0"/>
          <a:chExt cx="0" cy="0"/>
        </a:xfrm>
      </p:grpSpPr>
      <p:sp>
        <p:nvSpPr>
          <p:cNvPr id="101" name="Google Shape;10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Font typeface="Arial"/>
              <a:buNone/>
              <a:defRPr>
                <a:latin typeface="Arial"/>
                <a:ea typeface="Arial"/>
                <a:cs typeface="Arial"/>
                <a:sym typeface="Arial"/>
              </a:defRPr>
            </a:lvl2pPr>
            <a:lvl3pPr lvl="2">
              <a:spcBef>
                <a:spcPts val="0"/>
              </a:spcBef>
              <a:spcAft>
                <a:spcPts val="0"/>
              </a:spcAft>
              <a:buSzPts val="2800"/>
              <a:buFont typeface="Arial"/>
              <a:buNone/>
              <a:defRPr>
                <a:latin typeface="Arial"/>
                <a:ea typeface="Arial"/>
                <a:cs typeface="Arial"/>
                <a:sym typeface="Arial"/>
              </a:defRPr>
            </a:lvl3pPr>
            <a:lvl4pPr lvl="3">
              <a:spcBef>
                <a:spcPts val="0"/>
              </a:spcBef>
              <a:spcAft>
                <a:spcPts val="0"/>
              </a:spcAft>
              <a:buSzPts val="2800"/>
              <a:buFont typeface="Arial"/>
              <a:buNone/>
              <a:defRPr>
                <a:latin typeface="Arial"/>
                <a:ea typeface="Arial"/>
                <a:cs typeface="Arial"/>
                <a:sym typeface="Arial"/>
              </a:defRPr>
            </a:lvl4pPr>
            <a:lvl5pPr lvl="4">
              <a:spcBef>
                <a:spcPts val="0"/>
              </a:spcBef>
              <a:spcAft>
                <a:spcPts val="0"/>
              </a:spcAft>
              <a:buSzPts val="2800"/>
              <a:buFont typeface="Arial"/>
              <a:buNone/>
              <a:defRPr>
                <a:latin typeface="Arial"/>
                <a:ea typeface="Arial"/>
                <a:cs typeface="Arial"/>
                <a:sym typeface="Arial"/>
              </a:defRPr>
            </a:lvl5pPr>
            <a:lvl6pPr lvl="5">
              <a:spcBef>
                <a:spcPts val="0"/>
              </a:spcBef>
              <a:spcAft>
                <a:spcPts val="0"/>
              </a:spcAft>
              <a:buSzPts val="2800"/>
              <a:buFont typeface="Arial"/>
              <a:buNone/>
              <a:defRPr>
                <a:latin typeface="Arial"/>
                <a:ea typeface="Arial"/>
                <a:cs typeface="Arial"/>
                <a:sym typeface="Arial"/>
              </a:defRPr>
            </a:lvl6pPr>
            <a:lvl7pPr lvl="6">
              <a:spcBef>
                <a:spcPts val="0"/>
              </a:spcBef>
              <a:spcAft>
                <a:spcPts val="0"/>
              </a:spcAft>
              <a:buSzPts val="2800"/>
              <a:buFont typeface="Arial"/>
              <a:buNone/>
              <a:defRPr>
                <a:latin typeface="Arial"/>
                <a:ea typeface="Arial"/>
                <a:cs typeface="Arial"/>
                <a:sym typeface="Arial"/>
              </a:defRPr>
            </a:lvl7pPr>
            <a:lvl8pPr lvl="7">
              <a:spcBef>
                <a:spcPts val="0"/>
              </a:spcBef>
              <a:spcAft>
                <a:spcPts val="0"/>
              </a:spcAft>
              <a:buSzPts val="2800"/>
              <a:buFont typeface="Arial"/>
              <a:buNone/>
              <a:defRPr>
                <a:latin typeface="Arial"/>
                <a:ea typeface="Arial"/>
                <a:cs typeface="Arial"/>
                <a:sym typeface="Arial"/>
              </a:defRPr>
            </a:lvl8pPr>
            <a:lvl9pPr lvl="8">
              <a:spcBef>
                <a:spcPts val="0"/>
              </a:spcBef>
              <a:spcAft>
                <a:spcPts val="0"/>
              </a:spcAft>
              <a:buSzPts val="2800"/>
              <a:buFont typeface="Arial"/>
              <a:buNone/>
              <a:defRPr>
                <a:latin typeface="Arial"/>
                <a:ea typeface="Arial"/>
                <a:cs typeface="Arial"/>
                <a:sym typeface="Arial"/>
              </a:defRPr>
            </a:lvl9pPr>
          </a:lstStyle>
          <a:p>
            <a:endParaRPr/>
          </a:p>
        </p:txBody>
      </p:sp>
      <p:sp>
        <p:nvSpPr>
          <p:cNvPr id="25" name="Google Shape;25;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
        <p:nvSpPr>
          <p:cNvPr id="26" name="Google Shape;26;p4"/>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Font typeface="Times New Roman"/>
              <a:buNone/>
              <a:defRPr>
                <a:latin typeface="Times New Roman"/>
                <a:ea typeface="Times New Roman"/>
                <a:cs typeface="Times New Roman"/>
                <a:sym typeface="Times New Roman"/>
              </a:defRPr>
            </a:lvl2pPr>
            <a:lvl3pPr lvl="2">
              <a:spcBef>
                <a:spcPts val="0"/>
              </a:spcBef>
              <a:spcAft>
                <a:spcPts val="0"/>
              </a:spcAft>
              <a:buSzPts val="2800"/>
              <a:buFont typeface="Times New Roman"/>
              <a:buNone/>
              <a:defRPr>
                <a:latin typeface="Times New Roman"/>
                <a:ea typeface="Times New Roman"/>
                <a:cs typeface="Times New Roman"/>
                <a:sym typeface="Times New Roman"/>
              </a:defRPr>
            </a:lvl3pPr>
            <a:lvl4pPr lvl="3">
              <a:spcBef>
                <a:spcPts val="0"/>
              </a:spcBef>
              <a:spcAft>
                <a:spcPts val="0"/>
              </a:spcAft>
              <a:buSzPts val="2800"/>
              <a:buFont typeface="Times New Roman"/>
              <a:buNone/>
              <a:defRPr>
                <a:latin typeface="Times New Roman"/>
                <a:ea typeface="Times New Roman"/>
                <a:cs typeface="Times New Roman"/>
                <a:sym typeface="Times New Roman"/>
              </a:defRPr>
            </a:lvl4pPr>
            <a:lvl5pPr lvl="4">
              <a:spcBef>
                <a:spcPts val="0"/>
              </a:spcBef>
              <a:spcAft>
                <a:spcPts val="0"/>
              </a:spcAft>
              <a:buSzPts val="2800"/>
              <a:buFont typeface="Times New Roman"/>
              <a:buNone/>
              <a:defRPr>
                <a:latin typeface="Times New Roman"/>
                <a:ea typeface="Times New Roman"/>
                <a:cs typeface="Times New Roman"/>
                <a:sym typeface="Times New Roman"/>
              </a:defRPr>
            </a:lvl5pPr>
            <a:lvl6pPr lvl="5">
              <a:spcBef>
                <a:spcPts val="0"/>
              </a:spcBef>
              <a:spcAft>
                <a:spcPts val="0"/>
              </a:spcAft>
              <a:buSzPts val="2800"/>
              <a:buFont typeface="Times New Roman"/>
              <a:buNone/>
              <a:defRPr>
                <a:latin typeface="Times New Roman"/>
                <a:ea typeface="Times New Roman"/>
                <a:cs typeface="Times New Roman"/>
                <a:sym typeface="Times New Roman"/>
              </a:defRPr>
            </a:lvl6pPr>
            <a:lvl7pPr lvl="6">
              <a:spcBef>
                <a:spcPts val="0"/>
              </a:spcBef>
              <a:spcAft>
                <a:spcPts val="0"/>
              </a:spcAft>
              <a:buSzPts val="2800"/>
              <a:buFont typeface="Times New Roman"/>
              <a:buNone/>
              <a:defRPr>
                <a:latin typeface="Times New Roman"/>
                <a:ea typeface="Times New Roman"/>
                <a:cs typeface="Times New Roman"/>
                <a:sym typeface="Times New Roman"/>
              </a:defRPr>
            </a:lvl7pPr>
            <a:lvl8pPr lvl="7">
              <a:spcBef>
                <a:spcPts val="0"/>
              </a:spcBef>
              <a:spcAft>
                <a:spcPts val="0"/>
              </a:spcAft>
              <a:buSzPts val="2800"/>
              <a:buFont typeface="Times New Roman"/>
              <a:buNone/>
              <a:defRPr>
                <a:latin typeface="Times New Roman"/>
                <a:ea typeface="Times New Roman"/>
                <a:cs typeface="Times New Roman"/>
                <a:sym typeface="Times New Roman"/>
              </a:defRPr>
            </a:lvl8pPr>
            <a:lvl9pPr lvl="8">
              <a:spcBef>
                <a:spcPts val="0"/>
              </a:spcBef>
              <a:spcAft>
                <a:spcPts val="0"/>
              </a:spcAft>
              <a:buSzPts val="2800"/>
              <a:buFont typeface="Times New Roman"/>
              <a:buNone/>
              <a:defRPr>
                <a:latin typeface="Times New Roman"/>
                <a:ea typeface="Times New Roman"/>
                <a:cs typeface="Times New Roman"/>
                <a:sym typeface="Times New Roman"/>
              </a:defRPr>
            </a:lvl9pPr>
          </a:lstStyle>
          <a:p>
            <a:endParaRPr/>
          </a:p>
        </p:txBody>
      </p:sp>
      <p:sp>
        <p:nvSpPr>
          <p:cNvPr id="29" name="Google Shape;29;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04800">
              <a:spcBef>
                <a:spcPts val="0"/>
              </a:spcBef>
              <a:spcAft>
                <a:spcPts val="0"/>
              </a:spcAft>
              <a:buClr>
                <a:schemeClr val="dk1"/>
              </a:buClr>
              <a:buSzPts val="1200"/>
              <a:buChar char="○"/>
              <a:defRPr sz="1200">
                <a:solidFill>
                  <a:schemeClr val="dk1"/>
                </a:solidFill>
              </a:defRPr>
            </a:lvl2pPr>
            <a:lvl3pPr marL="1371600" lvl="2" indent="-304800">
              <a:spcBef>
                <a:spcPts val="0"/>
              </a:spcBef>
              <a:spcAft>
                <a:spcPts val="0"/>
              </a:spcAft>
              <a:buClr>
                <a:schemeClr val="dk1"/>
              </a:buClr>
              <a:buSzPts val="1200"/>
              <a:buChar char="■"/>
              <a:defRPr sz="1200">
                <a:solidFill>
                  <a:schemeClr val="dk1"/>
                </a:solidFill>
              </a:defRPr>
            </a:lvl3pPr>
            <a:lvl4pPr marL="1828800" lvl="3" indent="-304800">
              <a:spcBef>
                <a:spcPts val="0"/>
              </a:spcBef>
              <a:spcAft>
                <a:spcPts val="0"/>
              </a:spcAft>
              <a:buClr>
                <a:schemeClr val="dk1"/>
              </a:buClr>
              <a:buSzPts val="1200"/>
              <a:buChar char="●"/>
              <a:defRPr sz="1200">
                <a:solidFill>
                  <a:schemeClr val="dk1"/>
                </a:solidFill>
              </a:defRPr>
            </a:lvl4pPr>
            <a:lvl5pPr marL="2286000" lvl="4" indent="-304800">
              <a:spcBef>
                <a:spcPts val="0"/>
              </a:spcBef>
              <a:spcAft>
                <a:spcPts val="0"/>
              </a:spcAft>
              <a:buClr>
                <a:schemeClr val="dk1"/>
              </a:buClr>
              <a:buSzPts val="1200"/>
              <a:buChar char="○"/>
              <a:defRPr sz="1200">
                <a:solidFill>
                  <a:schemeClr val="dk1"/>
                </a:solidFill>
              </a:defRPr>
            </a:lvl5pPr>
            <a:lvl6pPr marL="2743200" lvl="5" indent="-304800">
              <a:spcBef>
                <a:spcPts val="0"/>
              </a:spcBef>
              <a:spcAft>
                <a:spcPts val="0"/>
              </a:spcAft>
              <a:buClr>
                <a:schemeClr val="dk1"/>
              </a:buClr>
              <a:buSzPts val="1200"/>
              <a:buChar char="■"/>
              <a:defRPr sz="1200">
                <a:solidFill>
                  <a:schemeClr val="dk1"/>
                </a:solidFill>
              </a:defRPr>
            </a:lvl6pPr>
            <a:lvl7pPr marL="3200400" lvl="6" indent="-304800">
              <a:spcBef>
                <a:spcPts val="0"/>
              </a:spcBef>
              <a:spcAft>
                <a:spcPts val="0"/>
              </a:spcAft>
              <a:buClr>
                <a:schemeClr val="dk1"/>
              </a:buClr>
              <a:buSzPts val="1200"/>
              <a:buChar char="●"/>
              <a:defRPr sz="1200">
                <a:solidFill>
                  <a:schemeClr val="dk1"/>
                </a:solidFill>
              </a:defRPr>
            </a:lvl7pPr>
            <a:lvl8pPr marL="3657600" lvl="7" indent="-304800">
              <a:spcBef>
                <a:spcPts val="0"/>
              </a:spcBef>
              <a:spcAft>
                <a:spcPts val="0"/>
              </a:spcAft>
              <a:buClr>
                <a:schemeClr val="dk1"/>
              </a:buClr>
              <a:buSzPts val="1200"/>
              <a:buChar char="○"/>
              <a:defRPr sz="1200">
                <a:solidFill>
                  <a:schemeClr val="dk1"/>
                </a:solidFill>
              </a:defRPr>
            </a:lvl8pPr>
            <a:lvl9pPr marL="4114800" lvl="8" indent="-304800">
              <a:spcBef>
                <a:spcPts val="0"/>
              </a:spcBef>
              <a:spcAft>
                <a:spcPts val="0"/>
              </a:spcAft>
              <a:buClr>
                <a:schemeClr val="dk1"/>
              </a:buClr>
              <a:buSzPts val="1200"/>
              <a:buChar char="■"/>
              <a:defRPr sz="1200">
                <a:solidFill>
                  <a:schemeClr val="dk1"/>
                </a:solidFill>
              </a:defRPr>
            </a:lvl9pPr>
          </a:lstStyle>
          <a:p>
            <a:endParaRPr/>
          </a:p>
        </p:txBody>
      </p:sp>
      <p:sp>
        <p:nvSpPr>
          <p:cNvPr id="30" name="Google Shape;30;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04800">
              <a:spcBef>
                <a:spcPts val="0"/>
              </a:spcBef>
              <a:spcAft>
                <a:spcPts val="0"/>
              </a:spcAft>
              <a:buClr>
                <a:schemeClr val="dk1"/>
              </a:buClr>
              <a:buSzPts val="1200"/>
              <a:buChar char="○"/>
              <a:defRPr sz="1200">
                <a:solidFill>
                  <a:schemeClr val="dk1"/>
                </a:solidFill>
              </a:defRPr>
            </a:lvl2pPr>
            <a:lvl3pPr marL="1371600" lvl="2" indent="-304800">
              <a:spcBef>
                <a:spcPts val="0"/>
              </a:spcBef>
              <a:spcAft>
                <a:spcPts val="0"/>
              </a:spcAft>
              <a:buClr>
                <a:schemeClr val="dk1"/>
              </a:buClr>
              <a:buSzPts val="1200"/>
              <a:buChar char="■"/>
              <a:defRPr sz="1200">
                <a:solidFill>
                  <a:schemeClr val="dk1"/>
                </a:solidFill>
              </a:defRPr>
            </a:lvl3pPr>
            <a:lvl4pPr marL="1828800" lvl="3" indent="-304800">
              <a:spcBef>
                <a:spcPts val="0"/>
              </a:spcBef>
              <a:spcAft>
                <a:spcPts val="0"/>
              </a:spcAft>
              <a:buClr>
                <a:schemeClr val="dk1"/>
              </a:buClr>
              <a:buSzPts val="1200"/>
              <a:buChar char="●"/>
              <a:defRPr sz="1200">
                <a:solidFill>
                  <a:schemeClr val="dk1"/>
                </a:solidFill>
              </a:defRPr>
            </a:lvl4pPr>
            <a:lvl5pPr marL="2286000" lvl="4" indent="-304800">
              <a:spcBef>
                <a:spcPts val="0"/>
              </a:spcBef>
              <a:spcAft>
                <a:spcPts val="0"/>
              </a:spcAft>
              <a:buClr>
                <a:schemeClr val="dk1"/>
              </a:buClr>
              <a:buSzPts val="1200"/>
              <a:buChar char="○"/>
              <a:defRPr sz="1200">
                <a:solidFill>
                  <a:schemeClr val="dk1"/>
                </a:solidFill>
              </a:defRPr>
            </a:lvl5pPr>
            <a:lvl6pPr marL="2743200" lvl="5" indent="-304800">
              <a:spcBef>
                <a:spcPts val="0"/>
              </a:spcBef>
              <a:spcAft>
                <a:spcPts val="0"/>
              </a:spcAft>
              <a:buClr>
                <a:schemeClr val="dk1"/>
              </a:buClr>
              <a:buSzPts val="1200"/>
              <a:buChar char="■"/>
              <a:defRPr sz="1200">
                <a:solidFill>
                  <a:schemeClr val="dk1"/>
                </a:solidFill>
              </a:defRPr>
            </a:lvl6pPr>
            <a:lvl7pPr marL="3200400" lvl="6" indent="-304800">
              <a:spcBef>
                <a:spcPts val="0"/>
              </a:spcBef>
              <a:spcAft>
                <a:spcPts val="0"/>
              </a:spcAft>
              <a:buClr>
                <a:schemeClr val="dk1"/>
              </a:buClr>
              <a:buSzPts val="1200"/>
              <a:buChar char="●"/>
              <a:defRPr sz="1200">
                <a:solidFill>
                  <a:schemeClr val="dk1"/>
                </a:solidFill>
              </a:defRPr>
            </a:lvl7pPr>
            <a:lvl8pPr marL="3657600" lvl="7" indent="-304800">
              <a:spcBef>
                <a:spcPts val="0"/>
              </a:spcBef>
              <a:spcAft>
                <a:spcPts val="0"/>
              </a:spcAft>
              <a:buClr>
                <a:schemeClr val="dk1"/>
              </a:buClr>
              <a:buSzPts val="1200"/>
              <a:buChar char="○"/>
              <a:defRPr sz="1200">
                <a:solidFill>
                  <a:schemeClr val="dk1"/>
                </a:solidFill>
              </a:defRPr>
            </a:lvl8pPr>
            <a:lvl9pPr marL="4114800" lvl="8" indent="-304800">
              <a:spcBef>
                <a:spcPts val="0"/>
              </a:spcBef>
              <a:spcAft>
                <a:spcPts val="0"/>
              </a:spcAft>
              <a:buClr>
                <a:schemeClr val="dk1"/>
              </a:buClr>
              <a:buSzPts val="1200"/>
              <a:buChar char="■"/>
              <a:defRPr sz="1200">
                <a:solidFill>
                  <a:schemeClr val="dk1"/>
                </a:solidFill>
              </a:defRPr>
            </a:lvl9pPr>
          </a:lstStyle>
          <a:p>
            <a:endParaRPr/>
          </a:p>
        </p:txBody>
      </p:sp>
      <p:sp>
        <p:nvSpPr>
          <p:cNvPr id="31" name="Google Shape;31;p5"/>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Font typeface="Times New Roman"/>
              <a:buNone/>
              <a:defRPr>
                <a:latin typeface="Times New Roman"/>
                <a:ea typeface="Times New Roman"/>
                <a:cs typeface="Times New Roman"/>
                <a:sym typeface="Times New Roman"/>
              </a:defRPr>
            </a:lvl2pPr>
            <a:lvl3pPr lvl="2">
              <a:spcBef>
                <a:spcPts val="0"/>
              </a:spcBef>
              <a:spcAft>
                <a:spcPts val="0"/>
              </a:spcAft>
              <a:buSzPts val="2800"/>
              <a:buFont typeface="Times New Roman"/>
              <a:buNone/>
              <a:defRPr>
                <a:latin typeface="Times New Roman"/>
                <a:ea typeface="Times New Roman"/>
                <a:cs typeface="Times New Roman"/>
                <a:sym typeface="Times New Roman"/>
              </a:defRPr>
            </a:lvl3pPr>
            <a:lvl4pPr lvl="3">
              <a:spcBef>
                <a:spcPts val="0"/>
              </a:spcBef>
              <a:spcAft>
                <a:spcPts val="0"/>
              </a:spcAft>
              <a:buSzPts val="2800"/>
              <a:buFont typeface="Times New Roman"/>
              <a:buNone/>
              <a:defRPr>
                <a:latin typeface="Times New Roman"/>
                <a:ea typeface="Times New Roman"/>
                <a:cs typeface="Times New Roman"/>
                <a:sym typeface="Times New Roman"/>
              </a:defRPr>
            </a:lvl4pPr>
            <a:lvl5pPr lvl="4">
              <a:spcBef>
                <a:spcPts val="0"/>
              </a:spcBef>
              <a:spcAft>
                <a:spcPts val="0"/>
              </a:spcAft>
              <a:buSzPts val="2800"/>
              <a:buFont typeface="Times New Roman"/>
              <a:buNone/>
              <a:defRPr>
                <a:latin typeface="Times New Roman"/>
                <a:ea typeface="Times New Roman"/>
                <a:cs typeface="Times New Roman"/>
                <a:sym typeface="Times New Roman"/>
              </a:defRPr>
            </a:lvl5pPr>
            <a:lvl6pPr lvl="5">
              <a:spcBef>
                <a:spcPts val="0"/>
              </a:spcBef>
              <a:spcAft>
                <a:spcPts val="0"/>
              </a:spcAft>
              <a:buSzPts val="2800"/>
              <a:buFont typeface="Times New Roman"/>
              <a:buNone/>
              <a:defRPr>
                <a:latin typeface="Times New Roman"/>
                <a:ea typeface="Times New Roman"/>
                <a:cs typeface="Times New Roman"/>
                <a:sym typeface="Times New Roman"/>
              </a:defRPr>
            </a:lvl6pPr>
            <a:lvl7pPr lvl="6">
              <a:spcBef>
                <a:spcPts val="0"/>
              </a:spcBef>
              <a:spcAft>
                <a:spcPts val="0"/>
              </a:spcAft>
              <a:buSzPts val="2800"/>
              <a:buFont typeface="Times New Roman"/>
              <a:buNone/>
              <a:defRPr>
                <a:latin typeface="Times New Roman"/>
                <a:ea typeface="Times New Roman"/>
                <a:cs typeface="Times New Roman"/>
                <a:sym typeface="Times New Roman"/>
              </a:defRPr>
            </a:lvl7pPr>
            <a:lvl8pPr lvl="7">
              <a:spcBef>
                <a:spcPts val="0"/>
              </a:spcBef>
              <a:spcAft>
                <a:spcPts val="0"/>
              </a:spcAft>
              <a:buSzPts val="2800"/>
              <a:buFont typeface="Times New Roman"/>
              <a:buNone/>
              <a:defRPr>
                <a:latin typeface="Times New Roman"/>
                <a:ea typeface="Times New Roman"/>
                <a:cs typeface="Times New Roman"/>
                <a:sym typeface="Times New Roman"/>
              </a:defRPr>
            </a:lvl8pPr>
            <a:lvl9pPr lvl="8">
              <a:spcBef>
                <a:spcPts val="0"/>
              </a:spcBef>
              <a:spcAft>
                <a:spcPts val="0"/>
              </a:spcAft>
              <a:buSzPts val="2800"/>
              <a:buFont typeface="Times New Roman"/>
              <a:buNone/>
              <a:defRPr>
                <a:latin typeface="Times New Roman"/>
                <a:ea typeface="Times New Roman"/>
                <a:cs typeface="Times New Roman"/>
                <a:sym typeface="Times New Roman"/>
              </a:defRPr>
            </a:lvl9pPr>
          </a:lstStyle>
          <a:p>
            <a:endParaRPr/>
          </a:p>
        </p:txBody>
      </p:sp>
      <p:sp>
        <p:nvSpPr>
          <p:cNvPr id="34" name="Google Shape;34;p6"/>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Font typeface="Arial"/>
              <a:buNone/>
              <a:defRPr sz="2400">
                <a:latin typeface="Arial"/>
                <a:ea typeface="Arial"/>
                <a:cs typeface="Arial"/>
                <a:sym typeface="Arial"/>
              </a:defRPr>
            </a:lvl2pPr>
            <a:lvl3pPr lvl="2">
              <a:spcBef>
                <a:spcPts val="0"/>
              </a:spcBef>
              <a:spcAft>
                <a:spcPts val="0"/>
              </a:spcAft>
              <a:buSzPts val="2400"/>
              <a:buFont typeface="Arial"/>
              <a:buNone/>
              <a:defRPr sz="2400">
                <a:latin typeface="Arial"/>
                <a:ea typeface="Arial"/>
                <a:cs typeface="Arial"/>
                <a:sym typeface="Arial"/>
              </a:defRPr>
            </a:lvl3pPr>
            <a:lvl4pPr lvl="3">
              <a:spcBef>
                <a:spcPts val="0"/>
              </a:spcBef>
              <a:spcAft>
                <a:spcPts val="0"/>
              </a:spcAft>
              <a:buSzPts val="2400"/>
              <a:buFont typeface="Arial"/>
              <a:buNone/>
              <a:defRPr sz="2400">
                <a:latin typeface="Arial"/>
                <a:ea typeface="Arial"/>
                <a:cs typeface="Arial"/>
                <a:sym typeface="Arial"/>
              </a:defRPr>
            </a:lvl4pPr>
            <a:lvl5pPr lvl="4">
              <a:spcBef>
                <a:spcPts val="0"/>
              </a:spcBef>
              <a:spcAft>
                <a:spcPts val="0"/>
              </a:spcAft>
              <a:buSzPts val="2400"/>
              <a:buFont typeface="Arial"/>
              <a:buNone/>
              <a:defRPr sz="2400">
                <a:latin typeface="Arial"/>
                <a:ea typeface="Arial"/>
                <a:cs typeface="Arial"/>
                <a:sym typeface="Arial"/>
              </a:defRPr>
            </a:lvl5pPr>
            <a:lvl6pPr lvl="5">
              <a:spcBef>
                <a:spcPts val="0"/>
              </a:spcBef>
              <a:spcAft>
                <a:spcPts val="0"/>
              </a:spcAft>
              <a:buSzPts val="2400"/>
              <a:buFont typeface="Arial"/>
              <a:buNone/>
              <a:defRPr sz="2400">
                <a:latin typeface="Arial"/>
                <a:ea typeface="Arial"/>
                <a:cs typeface="Arial"/>
                <a:sym typeface="Arial"/>
              </a:defRPr>
            </a:lvl6pPr>
            <a:lvl7pPr lvl="6">
              <a:spcBef>
                <a:spcPts val="0"/>
              </a:spcBef>
              <a:spcAft>
                <a:spcPts val="0"/>
              </a:spcAft>
              <a:buSzPts val="2400"/>
              <a:buFont typeface="Arial"/>
              <a:buNone/>
              <a:defRPr sz="2400">
                <a:latin typeface="Arial"/>
                <a:ea typeface="Arial"/>
                <a:cs typeface="Arial"/>
                <a:sym typeface="Arial"/>
              </a:defRPr>
            </a:lvl7pPr>
            <a:lvl8pPr lvl="7">
              <a:spcBef>
                <a:spcPts val="0"/>
              </a:spcBef>
              <a:spcAft>
                <a:spcPts val="0"/>
              </a:spcAft>
              <a:buSzPts val="2400"/>
              <a:buFont typeface="Arial"/>
              <a:buNone/>
              <a:defRPr sz="2400">
                <a:latin typeface="Arial"/>
                <a:ea typeface="Arial"/>
                <a:cs typeface="Arial"/>
                <a:sym typeface="Arial"/>
              </a:defRPr>
            </a:lvl8pPr>
            <a:lvl9pPr lvl="8">
              <a:spcBef>
                <a:spcPts val="0"/>
              </a:spcBef>
              <a:spcAft>
                <a:spcPts val="0"/>
              </a:spcAft>
              <a:buSzPts val="2400"/>
              <a:buFont typeface="Arial"/>
              <a:buNone/>
              <a:defRPr sz="2400">
                <a:latin typeface="Arial"/>
                <a:ea typeface="Arial"/>
                <a:cs typeface="Arial"/>
                <a:sym typeface="Arial"/>
              </a:defRPr>
            </a:lvl9pPr>
          </a:lstStyle>
          <a:p>
            <a:endParaRPr/>
          </a:p>
        </p:txBody>
      </p:sp>
      <p:sp>
        <p:nvSpPr>
          <p:cNvPr id="37" name="Google Shape;3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25100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4800"/>
              <a:buNone/>
              <a:defRPr sz="4800">
                <a:solidFill>
                  <a:schemeClr val="dk1"/>
                </a:solidFill>
              </a:defRPr>
            </a:lvl1pPr>
            <a:lvl2pPr lvl="1">
              <a:spcBef>
                <a:spcPts val="0"/>
              </a:spcBef>
              <a:spcAft>
                <a:spcPts val="0"/>
              </a:spcAft>
              <a:buSzPts val="4800"/>
              <a:buFont typeface="Times New Roman"/>
              <a:buNone/>
              <a:defRPr sz="4800">
                <a:latin typeface="Times New Roman"/>
                <a:ea typeface="Times New Roman"/>
                <a:cs typeface="Times New Roman"/>
                <a:sym typeface="Times New Roman"/>
              </a:defRPr>
            </a:lvl2pPr>
            <a:lvl3pPr lvl="2">
              <a:spcBef>
                <a:spcPts val="0"/>
              </a:spcBef>
              <a:spcAft>
                <a:spcPts val="0"/>
              </a:spcAft>
              <a:buSzPts val="4800"/>
              <a:buFont typeface="Times New Roman"/>
              <a:buNone/>
              <a:defRPr sz="4800">
                <a:latin typeface="Times New Roman"/>
                <a:ea typeface="Times New Roman"/>
                <a:cs typeface="Times New Roman"/>
                <a:sym typeface="Times New Roman"/>
              </a:defRPr>
            </a:lvl3pPr>
            <a:lvl4pPr lvl="3">
              <a:spcBef>
                <a:spcPts val="0"/>
              </a:spcBef>
              <a:spcAft>
                <a:spcPts val="0"/>
              </a:spcAft>
              <a:buSzPts val="4800"/>
              <a:buFont typeface="Times New Roman"/>
              <a:buNone/>
              <a:defRPr sz="4800">
                <a:latin typeface="Times New Roman"/>
                <a:ea typeface="Times New Roman"/>
                <a:cs typeface="Times New Roman"/>
                <a:sym typeface="Times New Roman"/>
              </a:defRPr>
            </a:lvl4pPr>
            <a:lvl5pPr lvl="4">
              <a:spcBef>
                <a:spcPts val="0"/>
              </a:spcBef>
              <a:spcAft>
                <a:spcPts val="0"/>
              </a:spcAft>
              <a:buSzPts val="4800"/>
              <a:buFont typeface="Times New Roman"/>
              <a:buNone/>
              <a:defRPr sz="4800">
                <a:latin typeface="Times New Roman"/>
                <a:ea typeface="Times New Roman"/>
                <a:cs typeface="Times New Roman"/>
                <a:sym typeface="Times New Roman"/>
              </a:defRPr>
            </a:lvl5pPr>
            <a:lvl6pPr lvl="5">
              <a:spcBef>
                <a:spcPts val="0"/>
              </a:spcBef>
              <a:spcAft>
                <a:spcPts val="0"/>
              </a:spcAft>
              <a:buSzPts val="4800"/>
              <a:buFont typeface="Times New Roman"/>
              <a:buNone/>
              <a:defRPr sz="4800">
                <a:latin typeface="Times New Roman"/>
                <a:ea typeface="Times New Roman"/>
                <a:cs typeface="Times New Roman"/>
                <a:sym typeface="Times New Roman"/>
              </a:defRPr>
            </a:lvl6pPr>
            <a:lvl7pPr lvl="6">
              <a:spcBef>
                <a:spcPts val="0"/>
              </a:spcBef>
              <a:spcAft>
                <a:spcPts val="0"/>
              </a:spcAft>
              <a:buSzPts val="4800"/>
              <a:buFont typeface="Times New Roman"/>
              <a:buNone/>
              <a:defRPr sz="4800">
                <a:latin typeface="Times New Roman"/>
                <a:ea typeface="Times New Roman"/>
                <a:cs typeface="Times New Roman"/>
                <a:sym typeface="Times New Roman"/>
              </a:defRPr>
            </a:lvl7pPr>
            <a:lvl8pPr lvl="7">
              <a:spcBef>
                <a:spcPts val="0"/>
              </a:spcBef>
              <a:spcAft>
                <a:spcPts val="0"/>
              </a:spcAft>
              <a:buSzPts val="4800"/>
              <a:buFont typeface="Times New Roman"/>
              <a:buNone/>
              <a:defRPr sz="4800">
                <a:latin typeface="Times New Roman"/>
                <a:ea typeface="Times New Roman"/>
                <a:cs typeface="Times New Roman"/>
                <a:sym typeface="Times New Roman"/>
              </a:defRPr>
            </a:lvl8pPr>
            <a:lvl9pPr lvl="8">
              <a:spcBef>
                <a:spcPts val="0"/>
              </a:spcBef>
              <a:spcAft>
                <a:spcPts val="0"/>
              </a:spcAft>
              <a:buSzPts val="4800"/>
              <a:buFont typeface="Times New Roman"/>
              <a:buNone/>
              <a:defRPr sz="4800">
                <a:latin typeface="Times New Roman"/>
                <a:ea typeface="Times New Roman"/>
                <a:cs typeface="Times New Roman"/>
                <a:sym typeface="Times New Roman"/>
              </a:defRPr>
            </a:lvl9pPr>
          </a:lstStyle>
          <a:p>
            <a:endParaRPr/>
          </a:p>
        </p:txBody>
      </p:sp>
      <p:sp>
        <p:nvSpPr>
          <p:cNvPr id="41" name="Google Shape;41;p8"/>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125"/>
            <a:ext cx="4572000" cy="465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Font typeface="Arial"/>
              <a:buNone/>
              <a:defRPr sz="4200">
                <a:latin typeface="Arial"/>
                <a:ea typeface="Arial"/>
                <a:cs typeface="Arial"/>
                <a:sym typeface="Arial"/>
              </a:defRPr>
            </a:lvl2pPr>
            <a:lvl3pPr lvl="2" algn="ctr">
              <a:spcBef>
                <a:spcPts val="0"/>
              </a:spcBef>
              <a:spcAft>
                <a:spcPts val="0"/>
              </a:spcAft>
              <a:buSzPts val="4200"/>
              <a:buFont typeface="Arial"/>
              <a:buNone/>
              <a:defRPr sz="4200">
                <a:latin typeface="Arial"/>
                <a:ea typeface="Arial"/>
                <a:cs typeface="Arial"/>
                <a:sym typeface="Arial"/>
              </a:defRPr>
            </a:lvl3pPr>
            <a:lvl4pPr lvl="3" algn="ctr">
              <a:spcBef>
                <a:spcPts val="0"/>
              </a:spcBef>
              <a:spcAft>
                <a:spcPts val="0"/>
              </a:spcAft>
              <a:buSzPts val="4200"/>
              <a:buFont typeface="Arial"/>
              <a:buNone/>
              <a:defRPr sz="4200">
                <a:latin typeface="Arial"/>
                <a:ea typeface="Arial"/>
                <a:cs typeface="Arial"/>
                <a:sym typeface="Arial"/>
              </a:defRPr>
            </a:lvl4pPr>
            <a:lvl5pPr lvl="4" algn="ctr">
              <a:spcBef>
                <a:spcPts val="0"/>
              </a:spcBef>
              <a:spcAft>
                <a:spcPts val="0"/>
              </a:spcAft>
              <a:buSzPts val="4200"/>
              <a:buFont typeface="Arial"/>
              <a:buNone/>
              <a:defRPr sz="4200">
                <a:latin typeface="Arial"/>
                <a:ea typeface="Arial"/>
                <a:cs typeface="Arial"/>
                <a:sym typeface="Arial"/>
              </a:defRPr>
            </a:lvl5pPr>
            <a:lvl6pPr lvl="5" algn="ctr">
              <a:spcBef>
                <a:spcPts val="0"/>
              </a:spcBef>
              <a:spcAft>
                <a:spcPts val="0"/>
              </a:spcAft>
              <a:buSzPts val="4200"/>
              <a:buFont typeface="Arial"/>
              <a:buNone/>
              <a:defRPr sz="4200">
                <a:latin typeface="Arial"/>
                <a:ea typeface="Arial"/>
                <a:cs typeface="Arial"/>
                <a:sym typeface="Arial"/>
              </a:defRPr>
            </a:lvl6pPr>
            <a:lvl7pPr lvl="6" algn="ctr">
              <a:spcBef>
                <a:spcPts val="0"/>
              </a:spcBef>
              <a:spcAft>
                <a:spcPts val="0"/>
              </a:spcAft>
              <a:buSzPts val="4200"/>
              <a:buFont typeface="Arial"/>
              <a:buNone/>
              <a:defRPr sz="4200">
                <a:latin typeface="Arial"/>
                <a:ea typeface="Arial"/>
                <a:cs typeface="Arial"/>
                <a:sym typeface="Arial"/>
              </a:defRPr>
            </a:lvl7pPr>
            <a:lvl8pPr lvl="7" algn="ctr">
              <a:spcBef>
                <a:spcPts val="0"/>
              </a:spcBef>
              <a:spcAft>
                <a:spcPts val="0"/>
              </a:spcAft>
              <a:buSzPts val="4200"/>
              <a:buFont typeface="Arial"/>
              <a:buNone/>
              <a:defRPr sz="4200">
                <a:latin typeface="Arial"/>
                <a:ea typeface="Arial"/>
                <a:cs typeface="Arial"/>
                <a:sym typeface="Arial"/>
              </a:defRPr>
            </a:lvl8pPr>
            <a:lvl9pPr lvl="8" algn="ctr">
              <a:spcBef>
                <a:spcPts val="0"/>
              </a:spcBef>
              <a:spcAft>
                <a:spcPts val="0"/>
              </a:spcAft>
              <a:buSzPts val="4200"/>
              <a:buFont typeface="Arial"/>
              <a:buNone/>
              <a:defRPr sz="4200">
                <a:latin typeface="Arial"/>
                <a:ea typeface="Arial"/>
                <a:cs typeface="Arial"/>
                <a:sym typeface="Arial"/>
              </a:defRPr>
            </a:lvl9pPr>
          </a:lstStyle>
          <a:p>
            <a:endParaRPr/>
          </a:p>
        </p:txBody>
      </p:sp>
      <p:sp>
        <p:nvSpPr>
          <p:cNvPr id="45" name="Google Shape;4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6" name="Google Shape;4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7" name="Google Shape;47;p9"/>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162300"/>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0" name="Google Shape;50;p10"/>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4518600"/>
            <a:ext cx="9144000" cy="624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txBox="1">
            <a:spLocks noGrp="1"/>
          </p:cNvSpPr>
          <p:nvPr>
            <p:ph type="title"/>
          </p:nvPr>
        </p:nvSpPr>
        <p:spPr>
          <a:xfrm>
            <a:off x="311700" y="27067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CAB575"/>
              </a:buClr>
              <a:buSzPts val="2800"/>
              <a:buNone/>
              <a:defRPr sz="2800" b="1">
                <a:solidFill>
                  <a:srgbClr val="CAB575"/>
                </a:solidFill>
              </a:defRPr>
            </a:lvl1pPr>
            <a:lvl2pPr lvl="1">
              <a:spcBef>
                <a:spcPts val="0"/>
              </a:spcBef>
              <a:spcAft>
                <a:spcPts val="0"/>
              </a:spcAft>
              <a:buClr>
                <a:srgbClr val="CAB575"/>
              </a:buClr>
              <a:buSzPts val="2800"/>
              <a:buFont typeface="Times New Roman"/>
              <a:buNone/>
              <a:defRPr sz="2800" b="1">
                <a:solidFill>
                  <a:srgbClr val="CAB575"/>
                </a:solidFill>
                <a:latin typeface="Times New Roman"/>
                <a:ea typeface="Times New Roman"/>
                <a:cs typeface="Times New Roman"/>
                <a:sym typeface="Times New Roman"/>
              </a:defRPr>
            </a:lvl2pPr>
            <a:lvl3pPr lvl="2">
              <a:spcBef>
                <a:spcPts val="0"/>
              </a:spcBef>
              <a:spcAft>
                <a:spcPts val="0"/>
              </a:spcAft>
              <a:buClr>
                <a:srgbClr val="CAB575"/>
              </a:buClr>
              <a:buSzPts val="2800"/>
              <a:buFont typeface="Times New Roman"/>
              <a:buNone/>
              <a:defRPr sz="2800" b="1">
                <a:solidFill>
                  <a:srgbClr val="CAB575"/>
                </a:solidFill>
                <a:latin typeface="Times New Roman"/>
                <a:ea typeface="Times New Roman"/>
                <a:cs typeface="Times New Roman"/>
                <a:sym typeface="Times New Roman"/>
              </a:defRPr>
            </a:lvl3pPr>
            <a:lvl4pPr lvl="3">
              <a:spcBef>
                <a:spcPts val="0"/>
              </a:spcBef>
              <a:spcAft>
                <a:spcPts val="0"/>
              </a:spcAft>
              <a:buClr>
                <a:srgbClr val="CAB575"/>
              </a:buClr>
              <a:buSzPts val="2800"/>
              <a:buFont typeface="Times New Roman"/>
              <a:buNone/>
              <a:defRPr sz="2800" b="1">
                <a:solidFill>
                  <a:srgbClr val="CAB575"/>
                </a:solidFill>
                <a:latin typeface="Times New Roman"/>
                <a:ea typeface="Times New Roman"/>
                <a:cs typeface="Times New Roman"/>
                <a:sym typeface="Times New Roman"/>
              </a:defRPr>
            </a:lvl4pPr>
            <a:lvl5pPr lvl="4">
              <a:spcBef>
                <a:spcPts val="0"/>
              </a:spcBef>
              <a:spcAft>
                <a:spcPts val="0"/>
              </a:spcAft>
              <a:buClr>
                <a:srgbClr val="CAB575"/>
              </a:buClr>
              <a:buSzPts val="2800"/>
              <a:buFont typeface="Times New Roman"/>
              <a:buNone/>
              <a:defRPr sz="2800" b="1">
                <a:solidFill>
                  <a:srgbClr val="CAB575"/>
                </a:solidFill>
                <a:latin typeface="Times New Roman"/>
                <a:ea typeface="Times New Roman"/>
                <a:cs typeface="Times New Roman"/>
                <a:sym typeface="Times New Roman"/>
              </a:defRPr>
            </a:lvl5pPr>
            <a:lvl6pPr lvl="5">
              <a:spcBef>
                <a:spcPts val="0"/>
              </a:spcBef>
              <a:spcAft>
                <a:spcPts val="0"/>
              </a:spcAft>
              <a:buClr>
                <a:srgbClr val="CAB575"/>
              </a:buClr>
              <a:buSzPts val="2800"/>
              <a:buFont typeface="Times New Roman"/>
              <a:buNone/>
              <a:defRPr sz="2800" b="1">
                <a:solidFill>
                  <a:srgbClr val="CAB575"/>
                </a:solidFill>
                <a:latin typeface="Times New Roman"/>
                <a:ea typeface="Times New Roman"/>
                <a:cs typeface="Times New Roman"/>
                <a:sym typeface="Times New Roman"/>
              </a:defRPr>
            </a:lvl6pPr>
            <a:lvl7pPr lvl="6">
              <a:spcBef>
                <a:spcPts val="0"/>
              </a:spcBef>
              <a:spcAft>
                <a:spcPts val="0"/>
              </a:spcAft>
              <a:buClr>
                <a:srgbClr val="CAB575"/>
              </a:buClr>
              <a:buSzPts val="2800"/>
              <a:buFont typeface="Times New Roman"/>
              <a:buNone/>
              <a:defRPr sz="2800" b="1">
                <a:solidFill>
                  <a:srgbClr val="CAB575"/>
                </a:solidFill>
                <a:latin typeface="Times New Roman"/>
                <a:ea typeface="Times New Roman"/>
                <a:cs typeface="Times New Roman"/>
                <a:sym typeface="Times New Roman"/>
              </a:defRPr>
            </a:lvl7pPr>
            <a:lvl8pPr lvl="7">
              <a:spcBef>
                <a:spcPts val="0"/>
              </a:spcBef>
              <a:spcAft>
                <a:spcPts val="0"/>
              </a:spcAft>
              <a:buClr>
                <a:srgbClr val="CAB575"/>
              </a:buClr>
              <a:buSzPts val="2800"/>
              <a:buFont typeface="Times New Roman"/>
              <a:buNone/>
              <a:defRPr sz="2800" b="1">
                <a:solidFill>
                  <a:srgbClr val="CAB575"/>
                </a:solidFill>
                <a:latin typeface="Times New Roman"/>
                <a:ea typeface="Times New Roman"/>
                <a:cs typeface="Times New Roman"/>
                <a:sym typeface="Times New Roman"/>
              </a:defRPr>
            </a:lvl8pPr>
            <a:lvl9pPr lvl="8">
              <a:spcBef>
                <a:spcPts val="0"/>
              </a:spcBef>
              <a:spcAft>
                <a:spcPts val="0"/>
              </a:spcAft>
              <a:buClr>
                <a:srgbClr val="CAB575"/>
              </a:buClr>
              <a:buSzPts val="2800"/>
              <a:buFont typeface="Times New Roman"/>
              <a:buNone/>
              <a:defRPr sz="2800" b="1">
                <a:solidFill>
                  <a:srgbClr val="CAB575"/>
                </a:solidFill>
                <a:latin typeface="Times New Roman"/>
                <a:ea typeface="Times New Roman"/>
                <a:cs typeface="Times New Roman"/>
                <a:sym typeface="Times New Roman"/>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Char char="●"/>
              <a:defRPr sz="18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9" name="Google Shape;9;p1"/>
          <p:cNvSpPr txBox="1">
            <a:spLocks noGrp="1"/>
          </p:cNvSpPr>
          <p:nvPr>
            <p:ph type="sldNum" idx="12"/>
          </p:nvPr>
        </p:nvSpPr>
        <p:spPr>
          <a:xfrm>
            <a:off x="8758525" y="4651125"/>
            <a:ext cx="385500" cy="400200"/>
          </a:xfrm>
          <a:prstGeom prst="rect">
            <a:avLst/>
          </a:prstGeom>
          <a:noFill/>
          <a:ln>
            <a:noFill/>
          </a:ln>
        </p:spPr>
        <p:txBody>
          <a:bodyPr spcFirstLastPara="1" wrap="square" lIns="91425" tIns="91425" rIns="91425" bIns="91425" anchor="ctr" anchorCtr="0">
            <a:noAutofit/>
          </a:bodyPr>
          <a:lstStyle>
            <a:lvl1pPr lvl="0" algn="ctr">
              <a:buNone/>
              <a:defRPr b="1">
                <a:solidFill>
                  <a:srgbClr val="D9C27E"/>
                </a:solidFill>
              </a:defRPr>
            </a:lvl1pPr>
            <a:lvl2pPr lvl="1" algn="ctr">
              <a:buNone/>
              <a:defRPr b="1">
                <a:solidFill>
                  <a:srgbClr val="D9C27E"/>
                </a:solidFill>
              </a:defRPr>
            </a:lvl2pPr>
            <a:lvl3pPr lvl="2" algn="ctr">
              <a:buNone/>
              <a:defRPr b="1">
                <a:solidFill>
                  <a:srgbClr val="D9C27E"/>
                </a:solidFill>
              </a:defRPr>
            </a:lvl3pPr>
            <a:lvl4pPr lvl="3" algn="ctr">
              <a:buNone/>
              <a:defRPr b="1">
                <a:solidFill>
                  <a:srgbClr val="D9C27E"/>
                </a:solidFill>
              </a:defRPr>
            </a:lvl4pPr>
            <a:lvl5pPr lvl="4" algn="ctr">
              <a:buNone/>
              <a:defRPr b="1">
                <a:solidFill>
                  <a:srgbClr val="D9C27E"/>
                </a:solidFill>
              </a:defRPr>
            </a:lvl5pPr>
            <a:lvl6pPr lvl="5" algn="ctr">
              <a:buNone/>
              <a:defRPr b="1">
                <a:solidFill>
                  <a:srgbClr val="D9C27E"/>
                </a:solidFill>
              </a:defRPr>
            </a:lvl6pPr>
            <a:lvl7pPr lvl="6" algn="ctr">
              <a:buNone/>
              <a:defRPr b="1">
                <a:solidFill>
                  <a:srgbClr val="D9C27E"/>
                </a:solidFill>
              </a:defRPr>
            </a:lvl7pPr>
            <a:lvl8pPr lvl="7" algn="ctr">
              <a:buNone/>
              <a:defRPr b="1">
                <a:solidFill>
                  <a:srgbClr val="D9C27E"/>
                </a:solidFill>
              </a:defRPr>
            </a:lvl8pPr>
            <a:lvl9pPr lvl="8" algn="ctr">
              <a:buNone/>
              <a:defRPr b="1">
                <a:solidFill>
                  <a:srgbClr val="D9C27E"/>
                </a:solidFill>
              </a:defRPr>
            </a:lvl9pPr>
          </a:lstStyle>
          <a:p>
            <a:pPr marL="0" lvl="0" indent="0" algn="ct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a:off x="125950" y="4658100"/>
            <a:ext cx="358450" cy="345901"/>
          </a:xfrm>
          <a:prstGeom prst="rect">
            <a:avLst/>
          </a:prstGeom>
          <a:noFill/>
          <a:ln>
            <a:noFill/>
          </a:ln>
        </p:spPr>
      </p:pic>
      <p:sp>
        <p:nvSpPr>
          <p:cNvPr id="11" name="Google Shape;11;p1"/>
          <p:cNvSpPr txBox="1"/>
          <p:nvPr/>
        </p:nvSpPr>
        <p:spPr>
          <a:xfrm>
            <a:off x="560225" y="4615500"/>
            <a:ext cx="922800" cy="431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b="1" i="1">
                <a:solidFill>
                  <a:schemeClr val="lt1"/>
                </a:solidFill>
                <a:latin typeface="Orbitron"/>
                <a:ea typeface="Orbitron"/>
                <a:cs typeface="Orbitron"/>
                <a:sym typeface="Orbitron"/>
              </a:rPr>
              <a:t>LunaSim</a:t>
            </a:r>
            <a:endParaRPr b="1" i="1">
              <a:solidFill>
                <a:schemeClr val="lt1"/>
              </a:solidFill>
              <a:latin typeface="Orbitron"/>
              <a:ea typeface="Orbitron"/>
              <a:cs typeface="Orbitron"/>
              <a:sym typeface="Orbitron"/>
            </a:endParaRPr>
          </a:p>
          <a:p>
            <a:pPr marL="0" lvl="0" indent="0" algn="l" rtl="0">
              <a:spcBef>
                <a:spcPts val="0"/>
              </a:spcBef>
              <a:spcAft>
                <a:spcPts val="0"/>
              </a:spcAft>
              <a:buNone/>
            </a:pPr>
            <a:r>
              <a:rPr lang="en">
                <a:solidFill>
                  <a:schemeClr val="lt1"/>
                </a:solidFill>
              </a:rPr>
              <a:t>TRR</a:t>
            </a:r>
            <a:endParaRPr>
              <a:solidFill>
                <a:schemeClr val="lt1"/>
              </a:solidFill>
            </a:endParaRPr>
          </a:p>
        </p:txBody>
      </p:sp>
      <p:sp>
        <p:nvSpPr>
          <p:cNvPr id="12" name="Google Shape;12;p1"/>
          <p:cNvSpPr/>
          <p:nvPr/>
        </p:nvSpPr>
        <p:spPr>
          <a:xfrm>
            <a:off x="1574325" y="4683450"/>
            <a:ext cx="1760400" cy="295200"/>
          </a:xfrm>
          <a:prstGeom prst="homePlate">
            <a:avLst>
              <a:gd name="adj" fmla="val 50000"/>
            </a:avLst>
          </a:prstGeom>
          <a:solidFill>
            <a:srgbClr val="D9BB84"/>
          </a:solidFill>
          <a:ln w="19050" cap="flat" cmpd="sng">
            <a:solidFill>
              <a:schemeClr val="lt1"/>
            </a:solidFill>
            <a:prstDash val="solid"/>
            <a:round/>
            <a:headEnd type="none" w="sm" len="sm"/>
            <a:tailEnd type="none" w="sm" len="sm"/>
          </a:ln>
        </p:spPr>
        <p:txBody>
          <a:bodyPr spcFirstLastPara="1" wrap="square" lIns="64000" tIns="91425" rIns="0" bIns="91425" anchor="ctr" anchorCtr="0">
            <a:noAutofit/>
          </a:bodyPr>
          <a:lstStyle/>
          <a:p>
            <a:pPr marL="0" lvl="0" indent="0" algn="l" rtl="0">
              <a:spcBef>
                <a:spcPts val="0"/>
              </a:spcBef>
              <a:spcAft>
                <a:spcPts val="0"/>
              </a:spcAft>
              <a:buNone/>
            </a:pPr>
            <a:r>
              <a:rPr lang="en" sz="900" b="1"/>
              <a:t>Project Overview</a:t>
            </a:r>
            <a:endParaRPr sz="900" b="1"/>
          </a:p>
        </p:txBody>
      </p:sp>
      <p:sp>
        <p:nvSpPr>
          <p:cNvPr id="13" name="Google Shape;13;p1"/>
          <p:cNvSpPr/>
          <p:nvPr/>
        </p:nvSpPr>
        <p:spPr>
          <a:xfrm>
            <a:off x="3334722" y="4683450"/>
            <a:ext cx="1760400" cy="295200"/>
          </a:xfrm>
          <a:prstGeom prst="chevron">
            <a:avLst>
              <a:gd name="adj" fmla="val 50000"/>
            </a:avLst>
          </a:prstGeom>
          <a:solidFill>
            <a:srgbClr val="D9BB84"/>
          </a:solidFill>
          <a:ln w="19050" cap="flat" cmpd="sng">
            <a:solidFill>
              <a:schemeClr val="lt1"/>
            </a:solidFill>
            <a:prstDash val="solid"/>
            <a:round/>
            <a:headEnd type="none" w="sm" len="sm"/>
            <a:tailEnd type="none" w="sm" len="sm"/>
          </a:ln>
        </p:spPr>
        <p:txBody>
          <a:bodyPr spcFirstLastPara="1" wrap="square" lIns="64000" tIns="91425" rIns="0" bIns="91425" anchor="ctr" anchorCtr="0">
            <a:noAutofit/>
          </a:bodyPr>
          <a:lstStyle/>
          <a:p>
            <a:pPr marL="0" lvl="0" indent="0" algn="l" rtl="0">
              <a:spcBef>
                <a:spcPts val="0"/>
              </a:spcBef>
              <a:spcAft>
                <a:spcPts val="0"/>
              </a:spcAft>
              <a:buNone/>
            </a:pPr>
            <a:r>
              <a:rPr lang="en" sz="900" b="1"/>
              <a:t>Schedule</a:t>
            </a:r>
            <a:endParaRPr sz="900" b="1"/>
          </a:p>
        </p:txBody>
      </p:sp>
      <p:sp>
        <p:nvSpPr>
          <p:cNvPr id="14" name="Google Shape;14;p1"/>
          <p:cNvSpPr/>
          <p:nvPr/>
        </p:nvSpPr>
        <p:spPr>
          <a:xfrm>
            <a:off x="6855526" y="4683450"/>
            <a:ext cx="1760400" cy="295200"/>
          </a:xfrm>
          <a:prstGeom prst="chevron">
            <a:avLst>
              <a:gd name="adj" fmla="val 50000"/>
            </a:avLst>
          </a:prstGeom>
          <a:solidFill>
            <a:srgbClr val="D9BB84"/>
          </a:solidFill>
          <a:ln w="19050" cap="flat" cmpd="sng">
            <a:solidFill>
              <a:schemeClr val="lt1"/>
            </a:solidFill>
            <a:prstDash val="solid"/>
            <a:round/>
            <a:headEnd type="none" w="sm" len="sm"/>
            <a:tailEnd type="none" w="sm" len="sm"/>
          </a:ln>
        </p:spPr>
        <p:txBody>
          <a:bodyPr spcFirstLastPara="1" wrap="square" lIns="64000" tIns="91425" rIns="0" bIns="91425" anchor="ctr" anchorCtr="0">
            <a:noAutofit/>
          </a:bodyPr>
          <a:lstStyle/>
          <a:p>
            <a:pPr marL="0" lvl="0" indent="0" algn="l" rtl="0">
              <a:spcBef>
                <a:spcPts val="0"/>
              </a:spcBef>
              <a:spcAft>
                <a:spcPts val="0"/>
              </a:spcAft>
              <a:buNone/>
            </a:pPr>
            <a:r>
              <a:rPr lang="en" sz="900" b="1"/>
              <a:t>Budget</a:t>
            </a:r>
            <a:endParaRPr sz="900" b="1"/>
          </a:p>
        </p:txBody>
      </p:sp>
      <p:sp>
        <p:nvSpPr>
          <p:cNvPr id="15" name="Google Shape;15;p1"/>
          <p:cNvSpPr/>
          <p:nvPr/>
        </p:nvSpPr>
        <p:spPr>
          <a:xfrm>
            <a:off x="5095129" y="4683450"/>
            <a:ext cx="1760400" cy="295200"/>
          </a:xfrm>
          <a:prstGeom prst="chevron">
            <a:avLst>
              <a:gd name="adj" fmla="val 50000"/>
            </a:avLst>
          </a:prstGeom>
          <a:solidFill>
            <a:srgbClr val="D9BB84"/>
          </a:solidFill>
          <a:ln w="19050" cap="flat" cmpd="sng">
            <a:solidFill>
              <a:schemeClr val="lt1"/>
            </a:solidFill>
            <a:prstDash val="solid"/>
            <a:round/>
            <a:headEnd type="none" w="sm" len="sm"/>
            <a:tailEnd type="none" w="sm" len="sm"/>
          </a:ln>
        </p:spPr>
        <p:txBody>
          <a:bodyPr spcFirstLastPara="1" wrap="square" lIns="64000" tIns="91425" rIns="0" bIns="91425" anchor="ctr" anchorCtr="0">
            <a:noAutofit/>
          </a:bodyPr>
          <a:lstStyle/>
          <a:p>
            <a:pPr marL="0" lvl="0" indent="0" algn="l" rtl="0">
              <a:spcBef>
                <a:spcPts val="0"/>
              </a:spcBef>
              <a:spcAft>
                <a:spcPts val="0"/>
              </a:spcAft>
              <a:buNone/>
            </a:pPr>
            <a:r>
              <a:rPr lang="en" sz="900" b="1"/>
              <a:t>Test Readiness</a:t>
            </a:r>
            <a:endParaRPr sz="900" b="1"/>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9" name="Google Shape;59;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0" name="Google Shape;60;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document/d/1PFex4ok8ZZ0he-zg4MNKfg2feh1GMFkY9OcAHReQ8Ec/edit"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9.gif"/></Relationships>
</file>

<file path=ppt/slides/_rels/slide22.xml.rels><?xml version="1.0" encoding="UTF-8" standalone="yes"?>
<Relationships xmlns="http://schemas.openxmlformats.org/package/2006/relationships"><Relationship Id="rId3" Type="http://schemas.openxmlformats.org/officeDocument/2006/relationships/hyperlink" Target="https://drive.google.com/file/d/1Rm5rHFVc4BUv1OURzCPNF0Ddvf7pjwhP/view"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document/d/1ZUtsvoLx2rQObSHvd3mnJ5yh-2DfaVxzO0qKtRdWrc4/edit"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drive.google.com/drive/u/3/folders/1UMJ-QxTVqNAQPVw7XC6f4-HXClXQD7nD"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document/d/1JfL1OM0AakV0e8i_h374o2zq8gXLtaIeh3lmL2JJcNc/edit"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drive.google.com/drive/u/2/folders/1s2zL58Tq7p0NhjMOAL9SyvF-fwL51-FO"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comments" Target="../comments/commen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hyperlink" Target="https://americandoorsupply.com/3-3-4-x-225-x-25-with-cones.html"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drive.google.com/file/d/1eOyJwM-pTXM7Oy1Aih3mlWVUKlqhFbsB/view?usp=sharing"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8" Type="http://schemas.openxmlformats.org/officeDocument/2006/relationships/hyperlink" Target="https://www.mcmaster.com/1346K36/" TargetMode="External"/><Relationship Id="rId3" Type="http://schemas.openxmlformats.org/officeDocument/2006/relationships/image" Target="../media/image41.png"/><Relationship Id="rId7" Type="http://schemas.openxmlformats.org/officeDocument/2006/relationships/hyperlink" Target="https://www.steelss.com/Carbon-steel/aisi-1566.html"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www.matweb.com/search/DataSheet.aspx?MatGUID=b8d536e0b9b54bd7b69e4124d8f1d20a&amp;ckck=1"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slide" Target="slide59.xml"/><Relationship Id="rId18" Type="http://schemas.openxmlformats.org/officeDocument/2006/relationships/slide" Target="slide62.xml"/><Relationship Id="rId3" Type="http://schemas.openxmlformats.org/officeDocument/2006/relationships/slide" Target="slide51.xml"/><Relationship Id="rId7" Type="http://schemas.openxmlformats.org/officeDocument/2006/relationships/slide" Target="slide55.xml"/><Relationship Id="rId12" Type="http://schemas.openxmlformats.org/officeDocument/2006/relationships/slide" Target="slide58.xml"/><Relationship Id="rId17" Type="http://schemas.openxmlformats.org/officeDocument/2006/relationships/slide" Target="slide61.xml"/><Relationship Id="rId2" Type="http://schemas.openxmlformats.org/officeDocument/2006/relationships/notesSlide" Target="../notesSlides/notesSlide46.xml"/><Relationship Id="rId16" Type="http://schemas.openxmlformats.org/officeDocument/2006/relationships/slide" Target="slide50.xml"/><Relationship Id="rId20" Type="http://schemas.openxmlformats.org/officeDocument/2006/relationships/slide" Target="slide64.xml"/><Relationship Id="rId1" Type="http://schemas.openxmlformats.org/officeDocument/2006/relationships/slideLayout" Target="../slideLayouts/slideLayout3.xml"/><Relationship Id="rId6" Type="http://schemas.openxmlformats.org/officeDocument/2006/relationships/slide" Target="slide54.xml"/><Relationship Id="rId11" Type="http://schemas.openxmlformats.org/officeDocument/2006/relationships/slide" Target="slide57.xml"/><Relationship Id="rId5" Type="http://schemas.openxmlformats.org/officeDocument/2006/relationships/slide" Target="slide53.xml"/><Relationship Id="rId15" Type="http://schemas.openxmlformats.org/officeDocument/2006/relationships/slide" Target="slide49.xml"/><Relationship Id="rId10" Type="http://schemas.openxmlformats.org/officeDocument/2006/relationships/slide" Target="slide56.xml"/><Relationship Id="rId19" Type="http://schemas.openxmlformats.org/officeDocument/2006/relationships/slide" Target="slide63.xml"/><Relationship Id="rId4" Type="http://schemas.openxmlformats.org/officeDocument/2006/relationships/slide" Target="slide52.xml"/><Relationship Id="rId9" Type="http://schemas.openxmlformats.org/officeDocument/2006/relationships/slide" Target="slide48.xml"/><Relationship Id="rId14" Type="http://schemas.openxmlformats.org/officeDocument/2006/relationships/slide" Target="slide60.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comments" Target="../comments/comment3.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slide" Target="slide43.xml"/><Relationship Id="rId7"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slide" Target="slide44.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hyperlink" Target="https://www.mcmaster.com/2515N18/" TargetMode="External"/><Relationship Id="rId7"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s://www.mcmaster.com/2515N17/"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slide" Target="slide42.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90.gif"/></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1.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102.png"/><Relationship Id="rId11" Type="http://schemas.openxmlformats.org/officeDocument/2006/relationships/image" Target="../media/image10.png"/><Relationship Id="rId5" Type="http://schemas.openxmlformats.org/officeDocument/2006/relationships/image" Target="../media/image101.png"/><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06.png"/><Relationship Id="rId4" Type="http://schemas.openxmlformats.org/officeDocument/2006/relationships/image" Target="../media/image11.png"/></Relationships>
</file>

<file path=ppt/slides/_rels/slide7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png"/><Relationship Id="rId7" Type="http://schemas.openxmlformats.org/officeDocument/2006/relationships/image" Target="../media/image109.png"/><Relationship Id="rId2" Type="http://schemas.openxmlformats.org/officeDocument/2006/relationships/notesSlide" Target="../notesSlides/notesSlide73.xml"/><Relationship Id="rId1" Type="http://schemas.openxmlformats.org/officeDocument/2006/relationships/slideLayout" Target="../slideLayouts/slideLayout14.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image" Target="../media/image11.png"/><Relationship Id="rId9" Type="http://schemas.openxmlformats.org/officeDocument/2006/relationships/image" Target="../media/image1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67600" y="0"/>
            <a:ext cx="10742224" cy="5195299"/>
          </a:xfrm>
          <a:prstGeom prst="rect">
            <a:avLst/>
          </a:prstGeom>
          <a:noFill/>
          <a:ln>
            <a:noFill/>
          </a:ln>
        </p:spPr>
      </p:pic>
      <p:sp>
        <p:nvSpPr>
          <p:cNvPr id="107" name="Google Shape;107;p25"/>
          <p:cNvSpPr txBox="1"/>
          <p:nvPr/>
        </p:nvSpPr>
        <p:spPr>
          <a:xfrm>
            <a:off x="1490850" y="3119375"/>
            <a:ext cx="6162300" cy="1908600"/>
          </a:xfrm>
          <a:prstGeom prst="rect">
            <a:avLst/>
          </a:prstGeom>
          <a:solidFill>
            <a:srgbClr val="000000">
              <a:alpha val="4583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Presenters: Parker Randolph, James Perkins, Chandler Jeep, Mia Lawrence, Brennan Zill, Lauren Daniels, Zoe Bloomfield</a:t>
            </a:r>
            <a:endParaRPr>
              <a:solidFill>
                <a:schemeClr val="lt1"/>
              </a:solidFill>
            </a:endParaRPr>
          </a:p>
          <a:p>
            <a:pPr marL="0" lvl="0" indent="0" algn="ctr" rtl="0">
              <a:spcBef>
                <a:spcPts val="0"/>
              </a:spcBef>
              <a:spcAft>
                <a:spcPts val="0"/>
              </a:spcAft>
              <a:buNone/>
            </a:pPr>
            <a:endParaRPr>
              <a:solidFill>
                <a:schemeClr val="lt1"/>
              </a:solidFill>
            </a:endParaRPr>
          </a:p>
          <a:p>
            <a:pPr marL="0" lvl="0" indent="0" algn="ctr" rtl="0">
              <a:spcBef>
                <a:spcPts val="0"/>
              </a:spcBef>
              <a:spcAft>
                <a:spcPts val="0"/>
              </a:spcAft>
              <a:buNone/>
            </a:pPr>
            <a:r>
              <a:rPr lang="en">
                <a:solidFill>
                  <a:schemeClr val="lt1"/>
                </a:solidFill>
              </a:rPr>
              <a:t>Non-Presenting Team Members: Blake Wilson, Ian Wong, Kevin Lane, Paul Flora, Max Bergman</a:t>
            </a:r>
            <a:endParaRPr>
              <a:solidFill>
                <a:schemeClr val="lt1"/>
              </a:solidFill>
            </a:endParaRPr>
          </a:p>
          <a:p>
            <a:pPr marL="0" lvl="0" indent="0" algn="ctr" rtl="0">
              <a:spcBef>
                <a:spcPts val="0"/>
              </a:spcBef>
              <a:spcAft>
                <a:spcPts val="0"/>
              </a:spcAft>
              <a:buNone/>
            </a:pPr>
            <a:endParaRPr>
              <a:solidFill>
                <a:schemeClr val="lt1"/>
              </a:solidFill>
            </a:endParaRPr>
          </a:p>
          <a:p>
            <a:pPr marL="0" lvl="0" indent="0" algn="ctr" rtl="0">
              <a:spcBef>
                <a:spcPts val="0"/>
              </a:spcBef>
              <a:spcAft>
                <a:spcPts val="0"/>
              </a:spcAft>
              <a:buNone/>
            </a:pPr>
            <a:r>
              <a:rPr lang="en">
                <a:solidFill>
                  <a:schemeClr val="lt1"/>
                </a:solidFill>
              </a:rPr>
              <a:t>Academic Advisor: Dr. Anderson</a:t>
            </a:r>
            <a:endParaRPr>
              <a:solidFill>
                <a:schemeClr val="lt1"/>
              </a:solidFill>
            </a:endParaRPr>
          </a:p>
          <a:p>
            <a:pPr marL="0" lvl="0" indent="0" algn="ctr" rtl="0">
              <a:spcBef>
                <a:spcPts val="0"/>
              </a:spcBef>
              <a:spcAft>
                <a:spcPts val="0"/>
              </a:spcAft>
              <a:buNone/>
            </a:pPr>
            <a:r>
              <a:rPr lang="en">
                <a:solidFill>
                  <a:schemeClr val="lt1"/>
                </a:solidFill>
              </a:rPr>
              <a:t>Sponsor: EchoStar</a:t>
            </a:r>
            <a:endParaRPr sz="1200">
              <a:solidFill>
                <a:schemeClr val="lt1"/>
              </a:solidFill>
            </a:endParaRPr>
          </a:p>
        </p:txBody>
      </p:sp>
      <p:sp>
        <p:nvSpPr>
          <p:cNvPr id="108" name="Google Shape;108;p25"/>
          <p:cNvSpPr txBox="1">
            <a:spLocks noGrp="1"/>
          </p:cNvSpPr>
          <p:nvPr>
            <p:ph type="ctrTitle"/>
          </p:nvPr>
        </p:nvSpPr>
        <p:spPr>
          <a:xfrm>
            <a:off x="311700" y="644950"/>
            <a:ext cx="8520600" cy="1547700"/>
          </a:xfrm>
          <a:prstGeom prst="rect">
            <a:avLst/>
          </a:prstGeom>
          <a:solidFill>
            <a:srgbClr val="000000">
              <a:alpha val="4583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sz="4600" i="1">
                <a:solidFill>
                  <a:schemeClr val="lt1"/>
                </a:solidFill>
                <a:latin typeface="Orbitron"/>
                <a:ea typeface="Orbitron"/>
                <a:cs typeface="Orbitron"/>
                <a:sym typeface="Orbitron"/>
              </a:rPr>
              <a:t>LunaSim</a:t>
            </a:r>
            <a:endParaRPr sz="4600" i="1">
              <a:solidFill>
                <a:schemeClr val="lt1"/>
              </a:solidFill>
              <a:latin typeface="Orbitron"/>
              <a:ea typeface="Orbitron"/>
              <a:cs typeface="Orbitron"/>
              <a:sym typeface="Orbitron"/>
            </a:endParaRPr>
          </a:p>
          <a:p>
            <a:pPr marL="0" lvl="0" indent="0" algn="ctr" rtl="0">
              <a:spcBef>
                <a:spcPts val="0"/>
              </a:spcBef>
              <a:spcAft>
                <a:spcPts val="0"/>
              </a:spcAft>
              <a:buNone/>
            </a:pPr>
            <a:r>
              <a:rPr lang="en" sz="4600">
                <a:solidFill>
                  <a:schemeClr val="lt1"/>
                </a:solidFill>
                <a:latin typeface="Arial"/>
                <a:ea typeface="Arial"/>
                <a:cs typeface="Arial"/>
                <a:sym typeface="Arial"/>
              </a:rPr>
              <a:t>Test Readiness Review</a:t>
            </a:r>
            <a:endParaRPr sz="4600">
              <a:solidFill>
                <a:schemeClr val="lt1"/>
              </a:solidFill>
              <a:latin typeface="Arial"/>
              <a:ea typeface="Arial"/>
              <a:cs typeface="Arial"/>
              <a:sym typeface="Arial"/>
            </a:endParaRPr>
          </a:p>
        </p:txBody>
      </p:sp>
      <p:sp>
        <p:nvSpPr>
          <p:cNvPr id="109" name="Google Shape;109;p25"/>
          <p:cNvSpPr txBox="1">
            <a:spLocks noGrp="1"/>
          </p:cNvSpPr>
          <p:nvPr>
            <p:ph type="subTitle" idx="1"/>
          </p:nvPr>
        </p:nvSpPr>
        <p:spPr>
          <a:xfrm>
            <a:off x="2741550" y="2347763"/>
            <a:ext cx="4323900" cy="616500"/>
          </a:xfrm>
          <a:prstGeom prst="rect">
            <a:avLst/>
          </a:prstGeom>
          <a:solidFill>
            <a:srgbClr val="000000">
              <a:alpha val="45830"/>
            </a:srgbClr>
          </a:solidFill>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605"/>
              <a:buNone/>
            </a:pPr>
            <a:r>
              <a:rPr lang="en" sz="1740">
                <a:solidFill>
                  <a:schemeClr val="lt1"/>
                </a:solidFill>
                <a:latin typeface="Arial"/>
                <a:ea typeface="Arial"/>
                <a:cs typeface="Arial"/>
                <a:sym typeface="Arial"/>
              </a:rPr>
              <a:t>University of Colorado Boulder</a:t>
            </a:r>
            <a:endParaRPr sz="1740">
              <a:solidFill>
                <a:schemeClr val="lt1"/>
              </a:solidFill>
              <a:latin typeface="Arial"/>
              <a:ea typeface="Arial"/>
              <a:cs typeface="Arial"/>
              <a:sym typeface="Arial"/>
            </a:endParaRPr>
          </a:p>
          <a:p>
            <a:pPr marL="0" lvl="0" indent="0" algn="ctr" rtl="0">
              <a:lnSpc>
                <a:spcPct val="80000"/>
              </a:lnSpc>
              <a:spcBef>
                <a:spcPts val="0"/>
              </a:spcBef>
              <a:spcAft>
                <a:spcPts val="0"/>
              </a:spcAft>
              <a:buSzPts val="605"/>
              <a:buNone/>
            </a:pPr>
            <a:r>
              <a:rPr lang="en" sz="1740">
                <a:solidFill>
                  <a:schemeClr val="lt1"/>
                </a:solidFill>
                <a:latin typeface="Arial"/>
                <a:ea typeface="Arial"/>
                <a:cs typeface="Arial"/>
                <a:sym typeface="Arial"/>
              </a:rPr>
              <a:t>March 1st, 2023</a:t>
            </a:r>
            <a:endParaRPr sz="174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Adjustments</a:t>
            </a:r>
            <a:endParaRPr/>
          </a:p>
        </p:txBody>
      </p:sp>
      <p:sp>
        <p:nvSpPr>
          <p:cNvPr id="205" name="Google Shape;205;p34"/>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206" name="Google Shape;206;p34"/>
          <p:cNvSpPr txBox="1"/>
          <p:nvPr/>
        </p:nvSpPr>
        <p:spPr>
          <a:xfrm>
            <a:off x="411925" y="843375"/>
            <a:ext cx="4572900" cy="2062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New User Attachment</a:t>
            </a:r>
            <a:endParaRPr sz="1800"/>
          </a:p>
          <a:p>
            <a:pPr marL="457200" lvl="0" indent="-342900" algn="l" rtl="0">
              <a:spcBef>
                <a:spcPts val="0"/>
              </a:spcBef>
              <a:spcAft>
                <a:spcPts val="0"/>
              </a:spcAft>
              <a:buSzPts val="1800"/>
              <a:buChar char="●"/>
            </a:pPr>
            <a:r>
              <a:rPr lang="en" sz="1800"/>
              <a:t>Cantilever Spring Solution</a:t>
            </a:r>
            <a:endParaRPr sz="1800"/>
          </a:p>
          <a:p>
            <a:pPr marL="457200" lvl="0" indent="-342900" algn="l" rtl="0">
              <a:spcBef>
                <a:spcPts val="0"/>
              </a:spcBef>
              <a:spcAft>
                <a:spcPts val="0"/>
              </a:spcAft>
              <a:buSzPts val="1800"/>
              <a:buChar char="●"/>
            </a:pPr>
            <a:r>
              <a:rPr lang="en" sz="1800"/>
              <a:t>Safety Cable</a:t>
            </a:r>
            <a:endParaRPr sz="1800"/>
          </a:p>
          <a:p>
            <a:pPr marL="457200" lvl="0" indent="-342900" algn="l" rtl="0">
              <a:spcBef>
                <a:spcPts val="0"/>
              </a:spcBef>
              <a:spcAft>
                <a:spcPts val="0"/>
              </a:spcAft>
              <a:buSzPts val="1800"/>
              <a:buChar char="●"/>
            </a:pPr>
            <a:r>
              <a:rPr lang="en" sz="1800"/>
              <a:t>New Angle Detection</a:t>
            </a:r>
            <a:endParaRPr sz="1800"/>
          </a:p>
          <a:p>
            <a:pPr marL="457200" lvl="0" indent="-342900" algn="l" rtl="0">
              <a:spcBef>
                <a:spcPts val="0"/>
              </a:spcBef>
              <a:spcAft>
                <a:spcPts val="0"/>
              </a:spcAft>
              <a:buSzPts val="1800"/>
              <a:buChar char="●"/>
            </a:pPr>
            <a:r>
              <a:rPr lang="en" sz="1800"/>
              <a:t>Enclosed Gear Box</a:t>
            </a:r>
            <a:endParaRPr sz="1800"/>
          </a:p>
          <a:p>
            <a:pPr marL="457200" lvl="0" indent="-342900" algn="l" rtl="0">
              <a:spcBef>
                <a:spcPts val="0"/>
              </a:spcBef>
              <a:spcAft>
                <a:spcPts val="0"/>
              </a:spcAft>
              <a:buSzPts val="1800"/>
              <a:buChar char="●"/>
            </a:pPr>
            <a:r>
              <a:rPr lang="en" sz="1800"/>
              <a:t>Sand Bags</a:t>
            </a:r>
            <a:endParaRPr sz="1800"/>
          </a:p>
          <a:p>
            <a:pPr marL="0" lvl="0" indent="0" algn="l" rtl="0">
              <a:spcBef>
                <a:spcPts val="0"/>
              </a:spcBef>
              <a:spcAft>
                <a:spcPts val="0"/>
              </a:spcAft>
              <a:buNone/>
            </a:pPr>
            <a:endParaRPr/>
          </a:p>
        </p:txBody>
      </p:sp>
      <p:sp>
        <p:nvSpPr>
          <p:cNvPr id="207" name="Google Shape;207;p34"/>
          <p:cNvSpPr/>
          <p:nvPr/>
        </p:nvSpPr>
        <p:spPr>
          <a:xfrm>
            <a:off x="1576350" y="4681425"/>
            <a:ext cx="1769100" cy="297300"/>
          </a:xfrm>
          <a:prstGeom prst="homePlate">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004125" y="361150"/>
            <a:ext cx="1612975" cy="2290425"/>
          </a:xfrm>
          <a:prstGeom prst="rect">
            <a:avLst/>
          </a:prstGeom>
          <a:noFill/>
          <a:ln w="9525" cap="flat" cmpd="sng">
            <a:solidFill>
              <a:schemeClr val="dk1"/>
            </a:solidFill>
            <a:prstDash val="solid"/>
            <a:round/>
            <a:headEnd type="none" w="sm" len="sm"/>
            <a:tailEnd type="none" w="sm" len="sm"/>
          </a:ln>
        </p:spPr>
      </p:pic>
      <p:pic>
        <p:nvPicPr>
          <p:cNvPr id="209" name="Google Shape;209;p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738450" y="3079619"/>
            <a:ext cx="4245524" cy="1015775"/>
          </a:xfrm>
          <a:prstGeom prst="rect">
            <a:avLst/>
          </a:prstGeom>
          <a:noFill/>
          <a:ln>
            <a:noFill/>
          </a:ln>
        </p:spPr>
      </p:pic>
      <p:pic>
        <p:nvPicPr>
          <p:cNvPr id="210" name="Google Shape;210;p3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026175" y="361150"/>
            <a:ext cx="2537769" cy="2290425"/>
          </a:xfrm>
          <a:prstGeom prst="rect">
            <a:avLst/>
          </a:prstGeom>
          <a:noFill/>
          <a:ln w="9525" cap="flat" cmpd="sng">
            <a:solidFill>
              <a:schemeClr val="dk1"/>
            </a:solidFill>
            <a:prstDash val="solid"/>
            <a:round/>
            <a:headEnd type="none" w="sm" len="sm"/>
            <a:tailEnd type="none" w="sm" len="sm"/>
          </a:ln>
        </p:spPr>
      </p:pic>
      <p:pic>
        <p:nvPicPr>
          <p:cNvPr id="211" name="Google Shape;211;p3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28150" y="2994275"/>
            <a:ext cx="4065502" cy="11864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5"/>
          <p:cNvSpPr txBox="1">
            <a:spLocks noGrp="1"/>
          </p:cNvSpPr>
          <p:nvPr>
            <p:ph type="title"/>
          </p:nvPr>
        </p:nvSpPr>
        <p:spPr>
          <a:xfrm>
            <a:off x="490250" y="25100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Schedule</a:t>
            </a:r>
            <a:endParaRPr/>
          </a:p>
        </p:txBody>
      </p:sp>
      <p:sp>
        <p:nvSpPr>
          <p:cNvPr id="217" name="Google Shape;217;p35"/>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sp>
        <p:nvSpPr>
          <p:cNvPr id="218" name="Google Shape;218;p35"/>
          <p:cNvSpPr/>
          <p:nvPr/>
        </p:nvSpPr>
        <p:spPr>
          <a:xfrm>
            <a:off x="3331800" y="470257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224" name="Google Shape;224;p36"/>
          <p:cNvSpPr txBox="1"/>
          <p:nvPr/>
        </p:nvSpPr>
        <p:spPr>
          <a:xfrm>
            <a:off x="166725" y="-42875"/>
            <a:ext cx="2261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D9BB84"/>
                </a:solidFill>
              </a:rPr>
              <a:t>Testing Table</a:t>
            </a:r>
            <a:endParaRPr sz="2500" b="1">
              <a:solidFill>
                <a:srgbClr val="D9BB84"/>
              </a:solidFill>
            </a:endParaRPr>
          </a:p>
        </p:txBody>
      </p:sp>
      <p:sp>
        <p:nvSpPr>
          <p:cNvPr id="225" name="Google Shape;225;p36"/>
          <p:cNvSpPr/>
          <p:nvPr/>
        </p:nvSpPr>
        <p:spPr>
          <a:xfrm>
            <a:off x="3331800" y="470257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26" name="Google Shape;226;p36"/>
          <p:cNvGraphicFramePr/>
          <p:nvPr/>
        </p:nvGraphicFramePr>
        <p:xfrm>
          <a:off x="166725" y="455295"/>
          <a:ext cx="8785925" cy="3987400"/>
        </p:xfrm>
        <a:graphic>
          <a:graphicData uri="http://schemas.openxmlformats.org/drawingml/2006/table">
            <a:tbl>
              <a:tblPr>
                <a:noFill/>
                <a:tableStyleId>{B5B87E44-810A-4410-9289-9532AC1EC386}</a:tableStyleId>
              </a:tblPr>
              <a:tblGrid>
                <a:gridCol w="2221925">
                  <a:extLst>
                    <a:ext uri="{9D8B030D-6E8A-4147-A177-3AD203B41FA5}">
                      <a16:colId xmlns:a16="http://schemas.microsoft.com/office/drawing/2014/main" val="20000"/>
                    </a:ext>
                  </a:extLst>
                </a:gridCol>
                <a:gridCol w="1019250">
                  <a:extLst>
                    <a:ext uri="{9D8B030D-6E8A-4147-A177-3AD203B41FA5}">
                      <a16:colId xmlns:a16="http://schemas.microsoft.com/office/drawing/2014/main" val="20001"/>
                    </a:ext>
                  </a:extLst>
                </a:gridCol>
                <a:gridCol w="1019250">
                  <a:extLst>
                    <a:ext uri="{9D8B030D-6E8A-4147-A177-3AD203B41FA5}">
                      <a16:colId xmlns:a16="http://schemas.microsoft.com/office/drawing/2014/main" val="20002"/>
                    </a:ext>
                  </a:extLst>
                </a:gridCol>
                <a:gridCol w="917350">
                  <a:extLst>
                    <a:ext uri="{9D8B030D-6E8A-4147-A177-3AD203B41FA5}">
                      <a16:colId xmlns:a16="http://schemas.microsoft.com/office/drawing/2014/main" val="20003"/>
                    </a:ext>
                  </a:extLst>
                </a:gridCol>
                <a:gridCol w="1569650">
                  <a:extLst>
                    <a:ext uri="{9D8B030D-6E8A-4147-A177-3AD203B41FA5}">
                      <a16:colId xmlns:a16="http://schemas.microsoft.com/office/drawing/2014/main" val="20004"/>
                    </a:ext>
                  </a:extLst>
                </a:gridCol>
                <a:gridCol w="1019250">
                  <a:extLst>
                    <a:ext uri="{9D8B030D-6E8A-4147-A177-3AD203B41FA5}">
                      <a16:colId xmlns:a16="http://schemas.microsoft.com/office/drawing/2014/main" val="20005"/>
                    </a:ext>
                  </a:extLst>
                </a:gridCol>
                <a:gridCol w="1019250">
                  <a:extLst>
                    <a:ext uri="{9D8B030D-6E8A-4147-A177-3AD203B41FA5}">
                      <a16:colId xmlns:a16="http://schemas.microsoft.com/office/drawing/2014/main" val="20006"/>
                    </a:ext>
                  </a:extLst>
                </a:gridCol>
              </a:tblGrid>
              <a:tr h="197400">
                <a:tc>
                  <a:txBody>
                    <a:bodyPr/>
                    <a:lstStyle/>
                    <a:p>
                      <a:pPr marL="0" lvl="0" indent="0" algn="l" rtl="0">
                        <a:lnSpc>
                          <a:spcPct val="115000"/>
                        </a:lnSpc>
                        <a:spcBef>
                          <a:spcPts val="0"/>
                        </a:spcBef>
                        <a:spcAft>
                          <a:spcPts val="0"/>
                        </a:spcAft>
                        <a:buNone/>
                      </a:pPr>
                      <a:r>
                        <a:rPr lang="en" sz="900" b="1"/>
                        <a:t>Task Name</a:t>
                      </a:r>
                      <a:endParaRPr sz="900" b="1"/>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900" b="1"/>
                        <a:t>Duration</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900" b="1"/>
                        <a:t>Start Date</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900" b="1"/>
                        <a:t>End Date</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900" b="1"/>
                        <a:t>Driving Requirements</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900" b="1"/>
                        <a:t>Assigned Team</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900" b="1"/>
                        <a:t>Status</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236875">
                <a:tc>
                  <a:txBody>
                    <a:bodyPr/>
                    <a:lstStyle/>
                    <a:p>
                      <a:pPr marL="0" lvl="0" indent="0" algn="l" rtl="0">
                        <a:lnSpc>
                          <a:spcPct val="115000"/>
                        </a:lnSpc>
                        <a:spcBef>
                          <a:spcPts val="0"/>
                        </a:spcBef>
                        <a:spcAft>
                          <a:spcPts val="0"/>
                        </a:spcAft>
                        <a:buNone/>
                      </a:pPr>
                      <a:r>
                        <a:rPr lang="en" sz="900"/>
                        <a:t>Software Code Verification</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10d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03/09/23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03/18/23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36875">
                <a:tc>
                  <a:txBody>
                    <a:bodyPr/>
                    <a:lstStyle/>
                    <a:p>
                      <a:pPr marL="0" lvl="0" indent="0" algn="l" rtl="0">
                        <a:lnSpc>
                          <a:spcPct val="115000"/>
                        </a:lnSpc>
                        <a:spcBef>
                          <a:spcPts val="0"/>
                        </a:spcBef>
                        <a:spcAft>
                          <a:spcPts val="0"/>
                        </a:spcAft>
                        <a:buNone/>
                      </a:pPr>
                      <a:r>
                        <a:rPr lang="en" sz="900"/>
                        <a:t>Electronics Component Testing</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10d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03/09/23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03/18/23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36875">
                <a:tc>
                  <a:txBody>
                    <a:bodyPr/>
                    <a:lstStyle/>
                    <a:p>
                      <a:pPr marL="0" lvl="0" indent="0" algn="l" rtl="0">
                        <a:lnSpc>
                          <a:spcPct val="115000"/>
                        </a:lnSpc>
                        <a:spcBef>
                          <a:spcPts val="0"/>
                        </a:spcBef>
                        <a:spcAft>
                          <a:spcPts val="0"/>
                        </a:spcAft>
                        <a:buNone/>
                      </a:pPr>
                      <a:r>
                        <a:rPr lang="en" sz="900"/>
                        <a:t>Gantry X-Direction Wobble Test</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2d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03/15/23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03/16/23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36875">
                <a:tc>
                  <a:txBody>
                    <a:bodyPr/>
                    <a:lstStyle/>
                    <a:p>
                      <a:pPr marL="0" lvl="0" indent="0" algn="l" rtl="0">
                        <a:lnSpc>
                          <a:spcPct val="115000"/>
                        </a:lnSpc>
                        <a:spcBef>
                          <a:spcPts val="0"/>
                        </a:spcBef>
                        <a:spcAft>
                          <a:spcPts val="0"/>
                        </a:spcAft>
                        <a:buNone/>
                      </a:pPr>
                      <a:r>
                        <a:rPr lang="en" sz="900"/>
                        <a:t>Gantry Y Direction Tipping Test</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2d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03/16/23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03/17/23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36875">
                <a:tc>
                  <a:txBody>
                    <a:bodyPr/>
                    <a:lstStyle/>
                    <a:p>
                      <a:pPr marL="0" lvl="0" indent="0" algn="l" rtl="0">
                        <a:lnSpc>
                          <a:spcPct val="115000"/>
                        </a:lnSpc>
                        <a:spcBef>
                          <a:spcPts val="0"/>
                        </a:spcBef>
                        <a:spcAft>
                          <a:spcPts val="0"/>
                        </a:spcAft>
                        <a:buNone/>
                      </a:pPr>
                      <a:r>
                        <a:rPr lang="en" sz="900"/>
                        <a:t>Gantry Free Belt Translation Test</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1d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03/17/23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03/17/23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36875">
                <a:tc>
                  <a:txBody>
                    <a:bodyPr/>
                    <a:lstStyle/>
                    <a:p>
                      <a:pPr marL="0" lvl="0" indent="0" algn="l" rtl="0">
                        <a:lnSpc>
                          <a:spcPct val="115000"/>
                        </a:lnSpc>
                        <a:spcBef>
                          <a:spcPts val="0"/>
                        </a:spcBef>
                        <a:spcAft>
                          <a:spcPts val="0"/>
                        </a:spcAft>
                        <a:buNone/>
                      </a:pPr>
                      <a:r>
                        <a:rPr lang="en" sz="900"/>
                        <a:t>Offloading Motor Test</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4d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03/20/23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03/23/23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36875">
                <a:tc>
                  <a:txBody>
                    <a:bodyPr/>
                    <a:lstStyle/>
                    <a:p>
                      <a:pPr marL="0" lvl="0" indent="0" algn="l" rtl="0">
                        <a:lnSpc>
                          <a:spcPct val="115000"/>
                        </a:lnSpc>
                        <a:spcBef>
                          <a:spcPts val="0"/>
                        </a:spcBef>
                        <a:spcAft>
                          <a:spcPts val="0"/>
                        </a:spcAft>
                        <a:buNone/>
                      </a:pPr>
                      <a:r>
                        <a:rPr lang="en" sz="900"/>
                        <a:t>UI Testing</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5d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03/20/23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03/24/23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36875">
                <a:tc>
                  <a:txBody>
                    <a:bodyPr/>
                    <a:lstStyle/>
                    <a:p>
                      <a:pPr marL="0" lvl="0" indent="0" algn="l" rtl="0">
                        <a:lnSpc>
                          <a:spcPct val="115000"/>
                        </a:lnSpc>
                        <a:spcBef>
                          <a:spcPts val="0"/>
                        </a:spcBef>
                        <a:spcAft>
                          <a:spcPts val="0"/>
                        </a:spcAft>
                        <a:buNone/>
                      </a:pPr>
                      <a:r>
                        <a:rPr lang="en" sz="900"/>
                        <a:t>X-Translation Test</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tc>
                  <a:txBody>
                    <a:bodyPr/>
                    <a:lstStyle/>
                    <a:p>
                      <a:pPr marL="0" lvl="0" indent="0" algn="l" rtl="0">
                        <a:lnSpc>
                          <a:spcPct val="115000"/>
                        </a:lnSpc>
                        <a:spcBef>
                          <a:spcPts val="0"/>
                        </a:spcBef>
                        <a:spcAft>
                          <a:spcPts val="0"/>
                        </a:spcAft>
                        <a:buNone/>
                      </a:pPr>
                      <a:r>
                        <a:rPr lang="en" sz="900"/>
                        <a:t>5d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tc>
                  <a:txBody>
                    <a:bodyPr/>
                    <a:lstStyle/>
                    <a:p>
                      <a:pPr marL="0" lvl="0" indent="0" algn="r" rtl="0">
                        <a:lnSpc>
                          <a:spcPct val="115000"/>
                        </a:lnSpc>
                        <a:spcBef>
                          <a:spcPts val="0"/>
                        </a:spcBef>
                        <a:spcAft>
                          <a:spcPts val="0"/>
                        </a:spcAft>
                        <a:buNone/>
                      </a:pPr>
                      <a:r>
                        <a:rPr lang="en" sz="900"/>
                        <a:t>03/20/23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tc>
                  <a:txBody>
                    <a:bodyPr/>
                    <a:lstStyle/>
                    <a:p>
                      <a:pPr marL="0" lvl="0" indent="0" algn="r" rtl="0">
                        <a:lnSpc>
                          <a:spcPct val="115000"/>
                        </a:lnSpc>
                        <a:spcBef>
                          <a:spcPts val="0"/>
                        </a:spcBef>
                        <a:spcAft>
                          <a:spcPts val="0"/>
                        </a:spcAft>
                        <a:buNone/>
                      </a:pPr>
                      <a:r>
                        <a:rPr lang="en" sz="900"/>
                        <a:t>03/24/23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extLst>
                  <a:ext uri="{0D108BD9-81ED-4DB2-BD59-A6C34878D82A}">
                    <a16:rowId xmlns:a16="http://schemas.microsoft.com/office/drawing/2014/main" val="10008"/>
                  </a:ext>
                </a:extLst>
              </a:tr>
              <a:tr h="236875">
                <a:tc>
                  <a:txBody>
                    <a:bodyPr/>
                    <a:lstStyle/>
                    <a:p>
                      <a:pPr marL="0" lvl="0" indent="0" algn="l" rtl="0">
                        <a:lnSpc>
                          <a:spcPct val="115000"/>
                        </a:lnSpc>
                        <a:spcBef>
                          <a:spcPts val="0"/>
                        </a:spcBef>
                        <a:spcAft>
                          <a:spcPts val="0"/>
                        </a:spcAft>
                        <a:buNone/>
                      </a:pPr>
                      <a:r>
                        <a:rPr lang="en" sz="900"/>
                        <a:t>E-Stop Testing</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1d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03/23/23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03/23/23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36875">
                <a:tc>
                  <a:txBody>
                    <a:bodyPr/>
                    <a:lstStyle/>
                    <a:p>
                      <a:pPr marL="0" lvl="0" indent="0" algn="l" rtl="0">
                        <a:lnSpc>
                          <a:spcPct val="115000"/>
                        </a:lnSpc>
                        <a:spcBef>
                          <a:spcPts val="0"/>
                        </a:spcBef>
                        <a:spcAft>
                          <a:spcPts val="0"/>
                        </a:spcAft>
                        <a:buNone/>
                      </a:pPr>
                      <a:r>
                        <a:rPr lang="en" sz="900"/>
                        <a:t>Hard/Soft Stop Test</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D9BB84">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3d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D9BB84">
                          <a:alpha val="0"/>
                        </a:srgbClr>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03/24/23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D9BB84">
                          <a:alpha val="0"/>
                        </a:srgbClr>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03/26/23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D9BB84">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D9BB84">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D9BB84">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D9BB84">
                          <a:alpha val="0"/>
                        </a:srgbClr>
                      </a:solidFill>
                      <a:prstDash val="solid"/>
                      <a:round/>
                      <a:headEnd type="none" w="sm" len="sm"/>
                      <a:tailEnd type="none" w="sm" len="sm"/>
                    </a:lnB>
                  </a:tcPr>
                </a:tc>
                <a:extLst>
                  <a:ext uri="{0D108BD9-81ED-4DB2-BD59-A6C34878D82A}">
                    <a16:rowId xmlns:a16="http://schemas.microsoft.com/office/drawing/2014/main" val="10010"/>
                  </a:ext>
                </a:extLst>
              </a:tr>
              <a:tr h="236875">
                <a:tc>
                  <a:txBody>
                    <a:bodyPr/>
                    <a:lstStyle/>
                    <a:p>
                      <a:pPr marL="0" lvl="0" indent="0" algn="l" rtl="0">
                        <a:lnSpc>
                          <a:spcPct val="115000"/>
                        </a:lnSpc>
                        <a:spcBef>
                          <a:spcPts val="0"/>
                        </a:spcBef>
                        <a:spcAft>
                          <a:spcPts val="0"/>
                        </a:spcAft>
                        <a:buNone/>
                      </a:pPr>
                      <a:r>
                        <a:rPr lang="en" sz="900"/>
                        <a:t>Motor+Spring Characterization</a:t>
                      </a:r>
                      <a:endParaRPr sz="900"/>
                    </a:p>
                  </a:txBody>
                  <a:tcPr marL="28575" marR="28575" marT="19050" marB="19050" anchor="b">
                    <a:lnL w="7625" cap="flat" cmpd="sng">
                      <a:solidFill>
                        <a:srgbClr val="D9BB84">
                          <a:alpha val="0"/>
                        </a:srgbClr>
                      </a:solidFill>
                      <a:prstDash val="solid"/>
                      <a:round/>
                      <a:headEnd type="none" w="sm" len="sm"/>
                      <a:tailEnd type="none" w="sm" len="sm"/>
                    </a:lnL>
                    <a:lnR w="7625" cap="flat" cmpd="sng">
                      <a:solidFill>
                        <a:srgbClr val="D9BB84">
                          <a:alpha val="0"/>
                        </a:srgbClr>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D9BB84">
                          <a:alpha val="0"/>
                        </a:srgbClr>
                      </a:solidFill>
                      <a:prstDash val="solid"/>
                      <a:round/>
                      <a:headEnd type="none" w="sm" len="sm"/>
                      <a:tailEnd type="none" w="sm" len="sm"/>
                    </a:lnB>
                    <a:solidFill>
                      <a:srgbClr val="D9BB84"/>
                    </a:solidFill>
                  </a:tcPr>
                </a:tc>
                <a:tc>
                  <a:txBody>
                    <a:bodyPr/>
                    <a:lstStyle/>
                    <a:p>
                      <a:pPr marL="0" lvl="0" indent="0" algn="l" rtl="0">
                        <a:lnSpc>
                          <a:spcPct val="115000"/>
                        </a:lnSpc>
                        <a:spcBef>
                          <a:spcPts val="0"/>
                        </a:spcBef>
                        <a:spcAft>
                          <a:spcPts val="0"/>
                        </a:spcAft>
                        <a:buNone/>
                      </a:pPr>
                      <a:r>
                        <a:rPr lang="en" sz="900"/>
                        <a:t>4d</a:t>
                      </a:r>
                      <a:endParaRPr sz="900"/>
                    </a:p>
                  </a:txBody>
                  <a:tcPr marL="28575" marR="28575" marT="19050" marB="19050" anchor="b">
                    <a:lnL w="7625" cap="flat" cmpd="sng">
                      <a:solidFill>
                        <a:srgbClr val="D9BB84">
                          <a:alpha val="0"/>
                        </a:srgbClr>
                      </a:solidFill>
                      <a:prstDash val="solid"/>
                      <a:round/>
                      <a:headEnd type="none" w="sm" len="sm"/>
                      <a:tailEnd type="none" w="sm" len="sm"/>
                    </a:lnL>
                    <a:lnR w="7625" cap="flat" cmpd="sng">
                      <a:solidFill>
                        <a:srgbClr val="D9BB84">
                          <a:alpha val="0"/>
                        </a:srgbClr>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D9BB84">
                          <a:alpha val="0"/>
                        </a:srgbClr>
                      </a:solidFill>
                      <a:prstDash val="solid"/>
                      <a:round/>
                      <a:headEnd type="none" w="sm" len="sm"/>
                      <a:tailEnd type="none" w="sm" len="sm"/>
                    </a:lnB>
                    <a:solidFill>
                      <a:srgbClr val="D9BB84"/>
                    </a:solidFill>
                  </a:tcPr>
                </a:tc>
                <a:tc>
                  <a:txBody>
                    <a:bodyPr/>
                    <a:lstStyle/>
                    <a:p>
                      <a:pPr marL="0" lvl="0" indent="0" algn="r" rtl="0">
                        <a:lnSpc>
                          <a:spcPct val="115000"/>
                        </a:lnSpc>
                        <a:spcBef>
                          <a:spcPts val="0"/>
                        </a:spcBef>
                        <a:spcAft>
                          <a:spcPts val="0"/>
                        </a:spcAft>
                        <a:buNone/>
                      </a:pPr>
                      <a:r>
                        <a:rPr lang="en" sz="900"/>
                        <a:t>03/26/23</a:t>
                      </a:r>
                      <a:endParaRPr sz="900"/>
                    </a:p>
                  </a:txBody>
                  <a:tcPr marL="28575" marR="28575" marT="19050" marB="19050" anchor="b">
                    <a:lnL w="7625" cap="flat" cmpd="sng">
                      <a:solidFill>
                        <a:srgbClr val="D9BB84">
                          <a:alpha val="0"/>
                        </a:srgbClr>
                      </a:solidFill>
                      <a:prstDash val="solid"/>
                      <a:round/>
                      <a:headEnd type="none" w="sm" len="sm"/>
                      <a:tailEnd type="none" w="sm" len="sm"/>
                    </a:lnL>
                    <a:lnR w="7625" cap="flat" cmpd="sng">
                      <a:solidFill>
                        <a:srgbClr val="D9BB84">
                          <a:alpha val="0"/>
                        </a:srgbClr>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D9BB84">
                          <a:alpha val="0"/>
                        </a:srgbClr>
                      </a:solidFill>
                      <a:prstDash val="solid"/>
                      <a:round/>
                      <a:headEnd type="none" w="sm" len="sm"/>
                      <a:tailEnd type="none" w="sm" len="sm"/>
                    </a:lnB>
                    <a:solidFill>
                      <a:srgbClr val="D9BB84"/>
                    </a:solidFill>
                  </a:tcPr>
                </a:tc>
                <a:tc>
                  <a:txBody>
                    <a:bodyPr/>
                    <a:lstStyle/>
                    <a:p>
                      <a:pPr marL="0" lvl="0" indent="0" algn="r" rtl="0">
                        <a:lnSpc>
                          <a:spcPct val="115000"/>
                        </a:lnSpc>
                        <a:spcBef>
                          <a:spcPts val="0"/>
                        </a:spcBef>
                        <a:spcAft>
                          <a:spcPts val="0"/>
                        </a:spcAft>
                        <a:buNone/>
                      </a:pPr>
                      <a:r>
                        <a:rPr lang="en" sz="900"/>
                        <a:t>03/29/23</a:t>
                      </a:r>
                      <a:endParaRPr sz="900"/>
                    </a:p>
                  </a:txBody>
                  <a:tcPr marL="28575" marR="28575" marT="19050" marB="19050" anchor="b">
                    <a:lnL w="7625" cap="flat" cmpd="sng">
                      <a:solidFill>
                        <a:srgbClr val="D9BB84">
                          <a:alpha val="0"/>
                        </a:srgbClr>
                      </a:solidFill>
                      <a:prstDash val="solid"/>
                      <a:round/>
                      <a:headEnd type="none" w="sm" len="sm"/>
                      <a:tailEnd type="none" w="sm" len="sm"/>
                    </a:lnL>
                    <a:lnR w="7625" cap="flat" cmpd="sng">
                      <a:solidFill>
                        <a:srgbClr val="D9BB84">
                          <a:alpha val="0"/>
                        </a:srgbClr>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D9BB84">
                          <a:alpha val="0"/>
                        </a:srgbClr>
                      </a:solidFill>
                      <a:prstDash val="solid"/>
                      <a:round/>
                      <a:headEnd type="none" w="sm" len="sm"/>
                      <a:tailEnd type="none" w="sm" len="sm"/>
                    </a:lnB>
                    <a:solidFill>
                      <a:srgbClr val="D9BB84"/>
                    </a:solidFill>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D9BB84">
                          <a:alpha val="0"/>
                        </a:srgbClr>
                      </a:solidFill>
                      <a:prstDash val="solid"/>
                      <a:round/>
                      <a:headEnd type="none" w="sm" len="sm"/>
                      <a:tailEnd type="none" w="sm" len="sm"/>
                    </a:lnL>
                    <a:lnR w="7625" cap="flat" cmpd="sng">
                      <a:solidFill>
                        <a:srgbClr val="D9BB84">
                          <a:alpha val="0"/>
                        </a:srgbClr>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D9BB84">
                          <a:alpha val="0"/>
                        </a:srgbClr>
                      </a:solidFill>
                      <a:prstDash val="solid"/>
                      <a:round/>
                      <a:headEnd type="none" w="sm" len="sm"/>
                      <a:tailEnd type="none" w="sm" len="sm"/>
                    </a:lnB>
                    <a:solidFill>
                      <a:srgbClr val="D9BB84"/>
                    </a:solidFill>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D9BB84">
                          <a:alpha val="0"/>
                        </a:srgbClr>
                      </a:solidFill>
                      <a:prstDash val="solid"/>
                      <a:round/>
                      <a:headEnd type="none" w="sm" len="sm"/>
                      <a:tailEnd type="none" w="sm" len="sm"/>
                    </a:lnL>
                    <a:lnR w="7625" cap="flat" cmpd="sng">
                      <a:solidFill>
                        <a:srgbClr val="D9BB84">
                          <a:alpha val="0"/>
                        </a:srgbClr>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D9BB84">
                          <a:alpha val="0"/>
                        </a:srgbClr>
                      </a:solidFill>
                      <a:prstDash val="solid"/>
                      <a:round/>
                      <a:headEnd type="none" w="sm" len="sm"/>
                      <a:tailEnd type="none" w="sm" len="sm"/>
                    </a:lnB>
                    <a:solidFill>
                      <a:srgbClr val="D9BB84"/>
                    </a:solidFill>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D9BB84">
                          <a:alpha val="0"/>
                        </a:srgbClr>
                      </a:solidFill>
                      <a:prstDash val="solid"/>
                      <a:round/>
                      <a:headEnd type="none" w="sm" len="sm"/>
                      <a:tailEnd type="none" w="sm" len="sm"/>
                    </a:lnL>
                    <a:lnR w="7625" cap="flat" cmpd="sng">
                      <a:solidFill>
                        <a:srgbClr val="D9BB84">
                          <a:alpha val="0"/>
                        </a:srgbClr>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D9BB84">
                          <a:alpha val="0"/>
                        </a:srgbClr>
                      </a:solidFill>
                      <a:prstDash val="solid"/>
                      <a:round/>
                      <a:headEnd type="none" w="sm" len="sm"/>
                      <a:tailEnd type="none" w="sm" len="sm"/>
                    </a:lnB>
                    <a:solidFill>
                      <a:srgbClr val="D9BB84"/>
                    </a:solidFill>
                  </a:tcPr>
                </a:tc>
                <a:extLst>
                  <a:ext uri="{0D108BD9-81ED-4DB2-BD59-A6C34878D82A}">
                    <a16:rowId xmlns:a16="http://schemas.microsoft.com/office/drawing/2014/main" val="10011"/>
                  </a:ext>
                </a:extLst>
              </a:tr>
              <a:tr h="236875">
                <a:tc>
                  <a:txBody>
                    <a:bodyPr/>
                    <a:lstStyle/>
                    <a:p>
                      <a:pPr marL="0" lvl="0" indent="0" algn="l" rtl="0">
                        <a:lnSpc>
                          <a:spcPct val="115000"/>
                        </a:lnSpc>
                        <a:spcBef>
                          <a:spcPts val="0"/>
                        </a:spcBef>
                        <a:spcAft>
                          <a:spcPts val="0"/>
                        </a:spcAft>
                        <a:buNone/>
                      </a:pPr>
                      <a:r>
                        <a:rPr lang="en" sz="900"/>
                        <a:t>Uninstalled Offloading Test</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2d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03/27/23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03/28/23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D9BB84">
                          <a:alpha val="0"/>
                        </a:srgbClr>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236875">
                <a:tc>
                  <a:txBody>
                    <a:bodyPr/>
                    <a:lstStyle/>
                    <a:p>
                      <a:pPr marL="0" lvl="0" indent="0" algn="l" rtl="0">
                        <a:lnSpc>
                          <a:spcPct val="115000"/>
                        </a:lnSpc>
                        <a:spcBef>
                          <a:spcPts val="0"/>
                        </a:spcBef>
                        <a:spcAft>
                          <a:spcPts val="0"/>
                        </a:spcAft>
                        <a:buNone/>
                      </a:pPr>
                      <a:r>
                        <a:rPr lang="en" sz="900"/>
                        <a:t>Tensioned Suspension Test</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2d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03/28/23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03/29/23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236875">
                <a:tc>
                  <a:txBody>
                    <a:bodyPr/>
                    <a:lstStyle/>
                    <a:p>
                      <a:pPr marL="0" lvl="0" indent="0" algn="l" rtl="0">
                        <a:lnSpc>
                          <a:spcPct val="115000"/>
                        </a:lnSpc>
                        <a:spcBef>
                          <a:spcPts val="0"/>
                        </a:spcBef>
                        <a:spcAft>
                          <a:spcPts val="0"/>
                        </a:spcAft>
                        <a:buNone/>
                      </a:pPr>
                      <a:r>
                        <a:rPr lang="en" sz="900"/>
                        <a:t>Weighted Gantry Suspension Test</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2d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04/02/23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04/03/23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r h="236875">
                <a:tc>
                  <a:txBody>
                    <a:bodyPr/>
                    <a:lstStyle/>
                    <a:p>
                      <a:pPr marL="0" lvl="0" indent="0" algn="l" rtl="0">
                        <a:lnSpc>
                          <a:spcPct val="115000"/>
                        </a:lnSpc>
                        <a:spcBef>
                          <a:spcPts val="0"/>
                        </a:spcBef>
                        <a:spcAft>
                          <a:spcPts val="0"/>
                        </a:spcAft>
                        <a:buNone/>
                      </a:pPr>
                      <a:r>
                        <a:rPr lang="en" sz="900"/>
                        <a:t>Fireman Randy Test</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tc>
                  <a:txBody>
                    <a:bodyPr/>
                    <a:lstStyle/>
                    <a:p>
                      <a:pPr marL="0" lvl="0" indent="0" algn="l" rtl="0">
                        <a:lnSpc>
                          <a:spcPct val="115000"/>
                        </a:lnSpc>
                        <a:spcBef>
                          <a:spcPts val="0"/>
                        </a:spcBef>
                        <a:spcAft>
                          <a:spcPts val="0"/>
                        </a:spcAft>
                        <a:buNone/>
                      </a:pPr>
                      <a:r>
                        <a:rPr lang="en" sz="900"/>
                        <a:t>5d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tc>
                  <a:txBody>
                    <a:bodyPr/>
                    <a:lstStyle/>
                    <a:p>
                      <a:pPr marL="0" lvl="0" indent="0" algn="r" rtl="0">
                        <a:lnSpc>
                          <a:spcPct val="115000"/>
                        </a:lnSpc>
                        <a:spcBef>
                          <a:spcPts val="0"/>
                        </a:spcBef>
                        <a:spcAft>
                          <a:spcPts val="0"/>
                        </a:spcAft>
                        <a:buNone/>
                      </a:pPr>
                      <a:r>
                        <a:rPr lang="en" sz="900"/>
                        <a:t>04/11/23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tc>
                  <a:txBody>
                    <a:bodyPr/>
                    <a:lstStyle/>
                    <a:p>
                      <a:pPr marL="0" lvl="0" indent="0" algn="r" rtl="0">
                        <a:lnSpc>
                          <a:spcPct val="115000"/>
                        </a:lnSpc>
                        <a:spcBef>
                          <a:spcPts val="0"/>
                        </a:spcBef>
                        <a:spcAft>
                          <a:spcPts val="0"/>
                        </a:spcAft>
                        <a:buNone/>
                      </a:pPr>
                      <a:r>
                        <a:rPr lang="en" sz="900"/>
                        <a:t>04/15/23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D9BB84"/>
                    </a:solidFill>
                  </a:tcPr>
                </a:tc>
                <a:extLst>
                  <a:ext uri="{0D108BD9-81ED-4DB2-BD59-A6C34878D82A}">
                    <a16:rowId xmlns:a16="http://schemas.microsoft.com/office/drawing/2014/main" val="10015"/>
                  </a:ext>
                </a:extLst>
              </a:tr>
              <a:tr h="236875">
                <a:tc>
                  <a:txBody>
                    <a:bodyPr/>
                    <a:lstStyle/>
                    <a:p>
                      <a:pPr marL="0" lvl="0" indent="0" algn="l" rtl="0">
                        <a:lnSpc>
                          <a:spcPct val="115000"/>
                        </a:lnSpc>
                        <a:spcBef>
                          <a:spcPts val="0"/>
                        </a:spcBef>
                        <a:spcAft>
                          <a:spcPts val="0"/>
                        </a:spcAft>
                        <a:buNone/>
                      </a:pPr>
                      <a:r>
                        <a:rPr lang="en" sz="900"/>
                        <a:t>Human Testing</a:t>
                      </a:r>
                      <a:endParaRPr sz="900"/>
                    </a:p>
                  </a:txBody>
                  <a:tcPr marL="28575" marR="28575" marT="19050" marB="19050" anchor="b">
                    <a:lnL w="7625" cap="flat" cmpd="sng">
                      <a:solidFill>
                        <a:srgbClr val="000000"/>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6d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04/15/23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04/20/23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Testing</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t>Not Started</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7"/>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Chart</a:t>
            </a:r>
            <a:endParaRPr/>
          </a:p>
        </p:txBody>
      </p:sp>
      <p:sp>
        <p:nvSpPr>
          <p:cNvPr id="232" name="Google Shape;232;p37"/>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13</a:t>
            </a:fld>
            <a:endParaRPr/>
          </a:p>
        </p:txBody>
      </p:sp>
      <p:sp>
        <p:nvSpPr>
          <p:cNvPr id="233" name="Google Shape;233;p37"/>
          <p:cNvSpPr txBox="1"/>
          <p:nvPr/>
        </p:nvSpPr>
        <p:spPr>
          <a:xfrm>
            <a:off x="228400" y="957425"/>
            <a:ext cx="2352900" cy="2339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4 phases of testing</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Structural tests and Suspensions testing phases performed simultaneously</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TRR is focused on full system tests and operational tests</a:t>
            </a:r>
            <a:endParaRPr/>
          </a:p>
        </p:txBody>
      </p:sp>
      <p:pic>
        <p:nvPicPr>
          <p:cNvPr id="234" name="Google Shape;234;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783700" y="270675"/>
            <a:ext cx="6048600" cy="4026951"/>
          </a:xfrm>
          <a:prstGeom prst="rect">
            <a:avLst/>
          </a:prstGeom>
          <a:noFill/>
          <a:ln>
            <a:noFill/>
          </a:ln>
        </p:spPr>
      </p:pic>
      <p:sp>
        <p:nvSpPr>
          <p:cNvPr id="235" name="Google Shape;235;p37"/>
          <p:cNvSpPr/>
          <p:nvPr/>
        </p:nvSpPr>
        <p:spPr>
          <a:xfrm>
            <a:off x="3331800" y="470257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709925" y="270675"/>
            <a:ext cx="6048600" cy="4250805"/>
          </a:xfrm>
          <a:prstGeom prst="rect">
            <a:avLst/>
          </a:prstGeom>
          <a:noFill/>
          <a:ln>
            <a:noFill/>
          </a:ln>
        </p:spPr>
      </p:pic>
      <p:pic>
        <p:nvPicPr>
          <p:cNvPr id="237" name="Google Shape;237;p3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746800" y="204250"/>
            <a:ext cx="6048600" cy="4250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Gantt Chart - Top Level</a:t>
            </a:r>
            <a:endParaRPr/>
          </a:p>
        </p:txBody>
      </p:sp>
      <p:sp>
        <p:nvSpPr>
          <p:cNvPr id="243" name="Google Shape;243;p38"/>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14</a:t>
            </a:fld>
            <a:endParaRPr/>
          </a:p>
        </p:txBody>
      </p:sp>
      <p:pic>
        <p:nvPicPr>
          <p:cNvPr id="244" name="Google Shape;244;p3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521500"/>
            <a:ext cx="9143999" cy="3878819"/>
          </a:xfrm>
          <a:prstGeom prst="rect">
            <a:avLst/>
          </a:prstGeom>
          <a:noFill/>
          <a:ln>
            <a:noFill/>
          </a:ln>
        </p:spPr>
      </p:pic>
      <p:sp>
        <p:nvSpPr>
          <p:cNvPr id="245" name="Google Shape;245;p38"/>
          <p:cNvSpPr txBox="1"/>
          <p:nvPr/>
        </p:nvSpPr>
        <p:spPr>
          <a:xfrm>
            <a:off x="4224100" y="1538775"/>
            <a:ext cx="276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46" name="Google Shape;246;p38"/>
          <p:cNvSpPr/>
          <p:nvPr/>
        </p:nvSpPr>
        <p:spPr>
          <a:xfrm>
            <a:off x="4277675" y="1785225"/>
            <a:ext cx="2732400" cy="16074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8"/>
          <p:cNvSpPr/>
          <p:nvPr/>
        </p:nvSpPr>
        <p:spPr>
          <a:xfrm>
            <a:off x="3331800" y="470257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additive="base">
                                        <p:cTn id="7" dur="1000"/>
                                        <p:tgtEl>
                                          <p:spTgt spid="246"/>
                                        </p:tgtEl>
                                        <p:attrNameLst>
                                          <p:attrName>ppt_w</p:attrName>
                                        </p:attrNameLst>
                                      </p:cBhvr>
                                      <p:tavLst>
                                        <p:tav tm="0">
                                          <p:val>
                                            <p:strVal val="0"/>
                                          </p:val>
                                        </p:tav>
                                        <p:tav tm="100000">
                                          <p:val>
                                            <p:strVal val="#ppt_w"/>
                                          </p:val>
                                        </p:tav>
                                      </p:tavLst>
                                    </p:anim>
                                    <p:anim calcmode="lin" valueType="num">
                                      <p:cBhvr additive="base">
                                        <p:cTn id="8" dur="1000"/>
                                        <p:tgtEl>
                                          <p:spTgt spid="24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925" y="446188"/>
            <a:ext cx="9036127" cy="4058234"/>
          </a:xfrm>
          <a:prstGeom prst="rect">
            <a:avLst/>
          </a:prstGeom>
          <a:noFill/>
          <a:ln>
            <a:noFill/>
          </a:ln>
        </p:spPr>
      </p:pic>
      <p:sp>
        <p:nvSpPr>
          <p:cNvPr id="253" name="Google Shape;253;p39"/>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Gantt Chart - Testing</a:t>
            </a:r>
            <a:endParaRPr/>
          </a:p>
        </p:txBody>
      </p:sp>
      <p:sp>
        <p:nvSpPr>
          <p:cNvPr id="254" name="Google Shape;254;p39"/>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255" name="Google Shape;255;p39"/>
          <p:cNvSpPr txBox="1"/>
          <p:nvPr/>
        </p:nvSpPr>
        <p:spPr>
          <a:xfrm>
            <a:off x="8071625" y="906525"/>
            <a:ext cx="964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674EA7"/>
                </a:solidFill>
              </a:rPr>
              <a:t>Testing</a:t>
            </a:r>
            <a:endParaRPr>
              <a:solidFill>
                <a:srgbClr val="674EA7"/>
              </a:solidFill>
            </a:endParaRPr>
          </a:p>
          <a:p>
            <a:pPr marL="0" lvl="0" indent="0" algn="ctr" rtl="0">
              <a:spcBef>
                <a:spcPts val="0"/>
              </a:spcBef>
              <a:spcAft>
                <a:spcPts val="0"/>
              </a:spcAft>
              <a:buNone/>
            </a:pPr>
            <a:r>
              <a:rPr lang="en">
                <a:solidFill>
                  <a:srgbClr val="1155CC"/>
                </a:solidFill>
              </a:rPr>
              <a:t>All Team</a:t>
            </a:r>
            <a:endParaRPr>
              <a:solidFill>
                <a:srgbClr val="1155CC"/>
              </a:solidFill>
            </a:endParaRPr>
          </a:p>
        </p:txBody>
      </p:sp>
      <p:sp>
        <p:nvSpPr>
          <p:cNvPr id="256" name="Google Shape;256;p39"/>
          <p:cNvSpPr/>
          <p:nvPr/>
        </p:nvSpPr>
        <p:spPr>
          <a:xfrm>
            <a:off x="3331800" y="470257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9"/>
          <p:cNvSpPr/>
          <p:nvPr/>
        </p:nvSpPr>
        <p:spPr>
          <a:xfrm>
            <a:off x="98575" y="2503175"/>
            <a:ext cx="5540100" cy="160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9"/>
          <p:cNvSpPr/>
          <p:nvPr/>
        </p:nvSpPr>
        <p:spPr>
          <a:xfrm>
            <a:off x="98575" y="3255675"/>
            <a:ext cx="6258000" cy="160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txBox="1">
            <a:spLocks noGrp="1"/>
          </p:cNvSpPr>
          <p:nvPr>
            <p:ph type="title"/>
          </p:nvPr>
        </p:nvSpPr>
        <p:spPr>
          <a:xfrm>
            <a:off x="490250" y="25100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Test Readiness</a:t>
            </a:r>
            <a:endParaRPr/>
          </a:p>
        </p:txBody>
      </p:sp>
      <p:sp>
        <p:nvSpPr>
          <p:cNvPr id="264" name="Google Shape;264;p40"/>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265" name="Google Shape;265;p40"/>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1"/>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Requirements</a:t>
            </a:r>
            <a:endParaRPr/>
          </a:p>
        </p:txBody>
      </p:sp>
      <p:sp>
        <p:nvSpPr>
          <p:cNvPr id="271" name="Google Shape;271;p41"/>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17</a:t>
            </a:fld>
            <a:endParaRPr/>
          </a:p>
        </p:txBody>
      </p:sp>
      <p:pic>
        <p:nvPicPr>
          <p:cNvPr id="272" name="Google Shape;272;p4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70063" y="784200"/>
            <a:ext cx="7090936" cy="3575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894417" y="104750"/>
            <a:ext cx="6044183" cy="4241003"/>
          </a:xfrm>
          <a:prstGeom prst="rect">
            <a:avLst/>
          </a:prstGeom>
          <a:noFill/>
          <a:ln>
            <a:noFill/>
          </a:ln>
        </p:spPr>
      </p:pic>
      <p:sp>
        <p:nvSpPr>
          <p:cNvPr id="278" name="Google Shape;278;p42"/>
          <p:cNvSpPr txBox="1">
            <a:spLocks noGrp="1"/>
          </p:cNvSpPr>
          <p:nvPr>
            <p:ph type="title"/>
          </p:nvPr>
        </p:nvSpPr>
        <p:spPr>
          <a:xfrm>
            <a:off x="311700" y="270675"/>
            <a:ext cx="2352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Overview for Today</a:t>
            </a:r>
            <a:endParaRPr/>
          </a:p>
        </p:txBody>
      </p:sp>
      <p:sp>
        <p:nvSpPr>
          <p:cNvPr id="279" name="Google Shape;279;p42"/>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18</a:t>
            </a:fld>
            <a:endParaRPr/>
          </a:p>
        </p:txBody>
      </p:sp>
      <p:sp>
        <p:nvSpPr>
          <p:cNvPr id="280" name="Google Shape;280;p42"/>
          <p:cNvSpPr txBox="1">
            <a:spLocks noGrp="1"/>
          </p:cNvSpPr>
          <p:nvPr>
            <p:ph type="body" idx="1"/>
          </p:nvPr>
        </p:nvSpPr>
        <p:spPr>
          <a:xfrm>
            <a:off x="311700" y="1152475"/>
            <a:ext cx="2352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Motor+Spring Characterization Test</a:t>
            </a:r>
            <a:endParaRPr/>
          </a:p>
          <a:p>
            <a:pPr marL="457200" lvl="0" indent="-342900" algn="l" rtl="0">
              <a:spcBef>
                <a:spcPts val="0"/>
              </a:spcBef>
              <a:spcAft>
                <a:spcPts val="0"/>
              </a:spcAft>
              <a:buSzPts val="1800"/>
              <a:buAutoNum type="arabicPeriod"/>
            </a:pPr>
            <a:r>
              <a:rPr lang="en"/>
              <a:t>X-Translation Test</a:t>
            </a:r>
            <a:endParaRPr/>
          </a:p>
          <a:p>
            <a:pPr marL="457200" lvl="0" indent="-342900" algn="l" rtl="0">
              <a:spcBef>
                <a:spcPts val="0"/>
              </a:spcBef>
              <a:spcAft>
                <a:spcPts val="0"/>
              </a:spcAft>
              <a:buSzPts val="1800"/>
              <a:buAutoNum type="arabicPeriod"/>
            </a:pPr>
            <a:r>
              <a:rPr lang="en"/>
              <a:t>Fireman Randy Test</a:t>
            </a:r>
            <a:endParaRPr/>
          </a:p>
        </p:txBody>
      </p:sp>
      <p:sp>
        <p:nvSpPr>
          <p:cNvPr id="281" name="Google Shape;281;p42"/>
          <p:cNvSpPr/>
          <p:nvPr/>
        </p:nvSpPr>
        <p:spPr>
          <a:xfrm>
            <a:off x="5472875" y="211875"/>
            <a:ext cx="746700" cy="631500"/>
          </a:xfrm>
          <a:prstGeom prst="roundRect">
            <a:avLst>
              <a:gd name="adj" fmla="val 16667"/>
            </a:avLst>
          </a:prstGeom>
          <a:noFill/>
          <a:ln w="28575" cap="flat" cmpd="sng">
            <a:solidFill>
              <a:srgbClr val="38761D"/>
            </a:solidFill>
            <a:prstDash val="solid"/>
            <a:round/>
            <a:headEnd type="none" w="sm" len="sm"/>
            <a:tailEnd type="none" w="sm" len="sm"/>
          </a:ln>
          <a:effectLst>
            <a:outerShdw blurRad="242888" dist="9525" algn="bl" rotWithShape="0">
              <a:srgbClr val="00FF00">
                <a:alpha val="6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2"/>
          <p:cNvSpPr/>
          <p:nvPr/>
        </p:nvSpPr>
        <p:spPr>
          <a:xfrm>
            <a:off x="4905875" y="2603725"/>
            <a:ext cx="634200" cy="572700"/>
          </a:xfrm>
          <a:prstGeom prst="roundRect">
            <a:avLst>
              <a:gd name="adj" fmla="val 16667"/>
            </a:avLst>
          </a:prstGeom>
          <a:noFill/>
          <a:ln w="28575" cap="flat" cmpd="sng">
            <a:solidFill>
              <a:srgbClr val="38761D"/>
            </a:solidFill>
            <a:prstDash val="solid"/>
            <a:round/>
            <a:headEnd type="none" w="sm" len="sm"/>
            <a:tailEnd type="none" w="sm" len="sm"/>
          </a:ln>
          <a:effectLst>
            <a:outerShdw blurRad="242888" dist="9525" algn="bl" rotWithShape="0">
              <a:srgbClr val="00FF00">
                <a:alpha val="6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2"/>
          <p:cNvSpPr/>
          <p:nvPr/>
        </p:nvSpPr>
        <p:spPr>
          <a:xfrm>
            <a:off x="6355475" y="2544925"/>
            <a:ext cx="587100" cy="631500"/>
          </a:xfrm>
          <a:prstGeom prst="roundRect">
            <a:avLst>
              <a:gd name="adj" fmla="val 16667"/>
            </a:avLst>
          </a:prstGeom>
          <a:noFill/>
          <a:ln w="28575" cap="flat" cmpd="sng">
            <a:solidFill>
              <a:srgbClr val="38761D"/>
            </a:solidFill>
            <a:prstDash val="solid"/>
            <a:round/>
            <a:headEnd type="none" w="sm" len="sm"/>
            <a:tailEnd type="none" w="sm" len="sm"/>
          </a:ln>
          <a:effectLst>
            <a:outerShdw blurRad="242888" dist="9525" algn="bl" rotWithShape="0">
              <a:srgbClr val="00FF00">
                <a:alpha val="6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2"/>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3"/>
          <p:cNvSpPr txBox="1">
            <a:spLocks noGrp="1"/>
          </p:cNvSpPr>
          <p:nvPr>
            <p:ph type="title"/>
          </p:nvPr>
        </p:nvSpPr>
        <p:spPr>
          <a:xfrm>
            <a:off x="490250" y="251000"/>
            <a:ext cx="82683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Test 1: </a:t>
            </a:r>
            <a:endParaRPr/>
          </a:p>
          <a:p>
            <a:pPr marL="0" lvl="0" indent="0" algn="l" rtl="0">
              <a:spcBef>
                <a:spcPts val="0"/>
              </a:spcBef>
              <a:spcAft>
                <a:spcPts val="0"/>
              </a:spcAft>
              <a:buNone/>
            </a:pPr>
            <a:r>
              <a:rPr lang="en"/>
              <a:t>Spring and Motor Characterization Test</a:t>
            </a:r>
            <a:endParaRPr/>
          </a:p>
        </p:txBody>
      </p:sp>
      <p:sp>
        <p:nvSpPr>
          <p:cNvPr id="290" name="Google Shape;290;p43"/>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19</a:t>
            </a:fld>
            <a:endParaRPr/>
          </a:p>
        </p:txBody>
      </p:sp>
      <p:sp>
        <p:nvSpPr>
          <p:cNvPr id="291" name="Google Shape;291;p43"/>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3"/>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6"/>
          <p:cNvSpPr txBox="1">
            <a:spLocks noGrp="1"/>
          </p:cNvSpPr>
          <p:nvPr>
            <p:ph type="title"/>
          </p:nvPr>
        </p:nvSpPr>
        <p:spPr>
          <a:xfrm>
            <a:off x="311700" y="445025"/>
            <a:ext cx="3655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20"/>
              <a:t>TRR Overview</a:t>
            </a:r>
            <a:endParaRPr sz="2720"/>
          </a:p>
        </p:txBody>
      </p:sp>
      <p:sp>
        <p:nvSpPr>
          <p:cNvPr id="115" name="Google Shape;115;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sz="2400"/>
              <a:t>Project Overview</a:t>
            </a:r>
            <a:endParaRPr sz="2400"/>
          </a:p>
          <a:p>
            <a:pPr marL="457200" lvl="0" indent="-381000" algn="l" rtl="0">
              <a:spcBef>
                <a:spcPts val="0"/>
              </a:spcBef>
              <a:spcAft>
                <a:spcPts val="0"/>
              </a:spcAft>
              <a:buSzPts val="2400"/>
              <a:buChar char="●"/>
            </a:pPr>
            <a:r>
              <a:rPr lang="en" sz="2400"/>
              <a:t>Schedule</a:t>
            </a:r>
            <a:endParaRPr sz="2400"/>
          </a:p>
          <a:p>
            <a:pPr marL="457200" lvl="0" indent="-381000" algn="l" rtl="0">
              <a:spcBef>
                <a:spcPts val="0"/>
              </a:spcBef>
              <a:spcAft>
                <a:spcPts val="0"/>
              </a:spcAft>
              <a:buSzPts val="2400"/>
              <a:buChar char="●"/>
            </a:pPr>
            <a:r>
              <a:rPr lang="en" sz="2400"/>
              <a:t>Test Readiness</a:t>
            </a:r>
            <a:endParaRPr sz="2400"/>
          </a:p>
          <a:p>
            <a:pPr marL="457200" lvl="0" indent="-381000" algn="l" rtl="0">
              <a:spcBef>
                <a:spcPts val="0"/>
              </a:spcBef>
              <a:spcAft>
                <a:spcPts val="0"/>
              </a:spcAft>
              <a:buSzPts val="2400"/>
              <a:buChar char="●"/>
            </a:pPr>
            <a:r>
              <a:rPr lang="en" sz="2400"/>
              <a:t>Budget</a:t>
            </a:r>
            <a:endParaRPr sz="2400"/>
          </a:p>
        </p:txBody>
      </p:sp>
      <p:sp>
        <p:nvSpPr>
          <p:cNvPr id="116" name="Google Shape;116;p26"/>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4"/>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1: Spring and Motor Characterization Test</a:t>
            </a:r>
            <a:endParaRPr/>
          </a:p>
        </p:txBody>
      </p:sp>
      <p:sp>
        <p:nvSpPr>
          <p:cNvPr id="298" name="Google Shape;298;p44"/>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20</a:t>
            </a:fld>
            <a:endParaRPr/>
          </a:p>
        </p:txBody>
      </p:sp>
      <p:sp>
        <p:nvSpPr>
          <p:cNvPr id="299" name="Google Shape;299;p44"/>
          <p:cNvSpPr txBox="1">
            <a:spLocks noGrp="1"/>
          </p:cNvSpPr>
          <p:nvPr>
            <p:ph type="body" idx="1"/>
          </p:nvPr>
        </p:nvSpPr>
        <p:spPr>
          <a:xfrm>
            <a:off x="311700" y="863550"/>
            <a:ext cx="3999900" cy="3927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en"/>
              <a:t>The spring and motor characterization test will verify the software control laws and produce expected results when compared to previously developed EOMs.</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457200" lvl="0" indent="-317500" algn="l" rtl="0">
              <a:spcBef>
                <a:spcPts val="1200"/>
              </a:spcBef>
              <a:spcAft>
                <a:spcPts val="0"/>
              </a:spcAft>
              <a:buSzPts val="1400"/>
              <a:buChar char="●"/>
            </a:pPr>
            <a:r>
              <a:rPr lang="en" u="sng">
                <a:solidFill>
                  <a:schemeClr val="hlink"/>
                </a:solidFill>
                <a:hlinkClick r:id="rId3"/>
              </a:rPr>
              <a:t>Full Testing Procedure</a:t>
            </a:r>
            <a:endParaRPr/>
          </a:p>
          <a:p>
            <a:pPr marL="0" lvl="0" indent="0" algn="l" rtl="0">
              <a:spcBef>
                <a:spcPts val="1200"/>
              </a:spcBef>
              <a:spcAft>
                <a:spcPts val="1200"/>
              </a:spcAft>
              <a:buNone/>
            </a:pPr>
            <a:endParaRPr/>
          </a:p>
        </p:txBody>
      </p:sp>
      <p:sp>
        <p:nvSpPr>
          <p:cNvPr id="300" name="Google Shape;300;p44"/>
          <p:cNvSpPr txBox="1">
            <a:spLocks noGrp="1"/>
          </p:cNvSpPr>
          <p:nvPr>
            <p:ph type="body" idx="2"/>
          </p:nvPr>
        </p:nvSpPr>
        <p:spPr>
          <a:xfrm>
            <a:off x="4832400" y="1039050"/>
            <a:ext cx="39999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u="sng"/>
              <a:t>Critical Prerequisite Tests</a:t>
            </a:r>
            <a:endParaRPr u="sng"/>
          </a:p>
          <a:p>
            <a:pPr marL="457200" lvl="0" indent="-317500" algn="l" rtl="0">
              <a:spcBef>
                <a:spcPts val="1200"/>
              </a:spcBef>
              <a:spcAft>
                <a:spcPts val="0"/>
              </a:spcAft>
              <a:buSzPts val="1400"/>
              <a:buChar char="●"/>
            </a:pPr>
            <a:r>
              <a:rPr lang="en"/>
              <a:t>Electronics Component Tests</a:t>
            </a:r>
            <a:endParaRPr/>
          </a:p>
          <a:p>
            <a:pPr marL="457200" lvl="0" indent="-317500" algn="l" rtl="0">
              <a:spcBef>
                <a:spcPts val="0"/>
              </a:spcBef>
              <a:spcAft>
                <a:spcPts val="0"/>
              </a:spcAft>
              <a:buSzPts val="1400"/>
              <a:buChar char="●"/>
            </a:pPr>
            <a:r>
              <a:rPr lang="en"/>
              <a:t>Software Code Verification Tests</a:t>
            </a:r>
            <a:endParaRPr/>
          </a:p>
          <a:p>
            <a:pPr marL="457200" lvl="0" indent="-317500" algn="l" rtl="0">
              <a:spcBef>
                <a:spcPts val="0"/>
              </a:spcBef>
              <a:spcAft>
                <a:spcPts val="0"/>
              </a:spcAft>
              <a:buSzPts val="1400"/>
              <a:buChar char="●"/>
            </a:pPr>
            <a:r>
              <a:rPr lang="en"/>
              <a:t>Uninstalled Offloading Test</a:t>
            </a:r>
            <a:endParaRPr/>
          </a:p>
          <a:p>
            <a:pPr marL="457200" lvl="0" indent="-317500" algn="l" rtl="0">
              <a:spcBef>
                <a:spcPts val="0"/>
              </a:spcBef>
              <a:spcAft>
                <a:spcPts val="0"/>
              </a:spcAft>
              <a:buSzPts val="1400"/>
              <a:buChar char="●"/>
            </a:pPr>
            <a:r>
              <a:rPr lang="en"/>
              <a:t>Emergency Stop Test</a:t>
            </a:r>
            <a:endParaRPr/>
          </a:p>
          <a:p>
            <a:pPr marL="0" lvl="0" indent="0" algn="l" rtl="0">
              <a:spcBef>
                <a:spcPts val="1200"/>
              </a:spcBef>
              <a:spcAft>
                <a:spcPts val="0"/>
              </a:spcAft>
              <a:buNone/>
            </a:pPr>
            <a:r>
              <a:rPr lang="en" u="sng"/>
              <a:t>Primary Related Requirements </a:t>
            </a:r>
            <a:endParaRPr/>
          </a:p>
          <a:p>
            <a:pPr marL="0" lvl="0" indent="0" algn="l" rtl="0">
              <a:spcBef>
                <a:spcPts val="1200"/>
              </a:spcBef>
              <a:spcAft>
                <a:spcPts val="0"/>
              </a:spcAft>
              <a:buNone/>
            </a:pPr>
            <a:r>
              <a:rPr lang="en"/>
              <a:t>L3-13: Simulate gravity within 10% accuracy</a:t>
            </a:r>
            <a:endParaRPr/>
          </a:p>
          <a:p>
            <a:pPr marL="0" lvl="0" indent="0" algn="l" rtl="0">
              <a:spcBef>
                <a:spcPts val="1200"/>
              </a:spcBef>
              <a:spcAft>
                <a:spcPts val="0"/>
              </a:spcAft>
              <a:buNone/>
            </a:pPr>
            <a:r>
              <a:rPr lang="en"/>
              <a:t>L3-14: Maximum Vertical speed of 5.67 ft/s</a:t>
            </a:r>
            <a:endParaRPr/>
          </a:p>
          <a:p>
            <a:pPr marL="0" lvl="0" indent="0" algn="l" rtl="0">
              <a:spcBef>
                <a:spcPts val="1200"/>
              </a:spcBef>
              <a:spcAft>
                <a:spcPts val="0"/>
              </a:spcAft>
              <a:buNone/>
            </a:pPr>
            <a:r>
              <a:rPr lang="en"/>
              <a:t>L3-15: Cycling vertical speed of 2.68 ft/s</a:t>
            </a:r>
            <a:endParaRPr/>
          </a:p>
          <a:p>
            <a:pPr marL="0" lvl="0" indent="0" algn="l" rtl="0">
              <a:spcBef>
                <a:spcPts val="1200"/>
              </a:spcBef>
              <a:spcAft>
                <a:spcPts val="1200"/>
              </a:spcAft>
              <a:buNone/>
            </a:pPr>
            <a:r>
              <a:rPr lang="en"/>
              <a:t>L3-61: Software shall accurately adjust motor power based on user movement</a:t>
            </a:r>
            <a:endParaRPr/>
          </a:p>
        </p:txBody>
      </p:sp>
      <p:pic>
        <p:nvPicPr>
          <p:cNvPr id="301" name="Google Shape;301;p4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274826" y="2005925"/>
            <a:ext cx="2073650" cy="1911225"/>
          </a:xfrm>
          <a:prstGeom prst="rect">
            <a:avLst/>
          </a:prstGeom>
          <a:noFill/>
          <a:ln>
            <a:noFill/>
          </a:ln>
        </p:spPr>
      </p:pic>
      <p:sp>
        <p:nvSpPr>
          <p:cNvPr id="302" name="Google Shape;302;p44"/>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5"/>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1: Spring and Motor Characterization Test</a:t>
            </a:r>
            <a:endParaRPr/>
          </a:p>
        </p:txBody>
      </p:sp>
      <p:sp>
        <p:nvSpPr>
          <p:cNvPr id="308" name="Google Shape;308;p45"/>
          <p:cNvSpPr txBox="1">
            <a:spLocks noGrp="1"/>
          </p:cNvSpPr>
          <p:nvPr>
            <p:ph type="body" idx="1"/>
          </p:nvPr>
        </p:nvSpPr>
        <p:spPr>
          <a:xfrm>
            <a:off x="311700" y="843375"/>
            <a:ext cx="37842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600" u="sng"/>
              <a:t>Testing Procedure</a:t>
            </a:r>
            <a:endParaRPr sz="1600"/>
          </a:p>
          <a:p>
            <a:pPr marL="457200" lvl="0" indent="-322580" algn="l" rtl="0">
              <a:spcBef>
                <a:spcPts val="1200"/>
              </a:spcBef>
              <a:spcAft>
                <a:spcPts val="0"/>
              </a:spcAft>
              <a:buSzPct val="100000"/>
              <a:buAutoNum type="arabicPeriod"/>
            </a:pPr>
            <a:r>
              <a:rPr lang="en" sz="1600"/>
              <a:t>Attach weight + accelerometers to system and power on</a:t>
            </a:r>
            <a:endParaRPr sz="1600"/>
          </a:p>
          <a:p>
            <a:pPr marL="457200" lvl="0" indent="-322580" algn="l" rtl="0">
              <a:spcBef>
                <a:spcPts val="0"/>
              </a:spcBef>
              <a:spcAft>
                <a:spcPts val="0"/>
              </a:spcAft>
              <a:buSzPct val="100000"/>
              <a:buAutoNum type="arabicPeriod"/>
            </a:pPr>
            <a:r>
              <a:rPr lang="en" sz="1600"/>
              <a:t>Manually manipulate weight to simulate motion requirements of L3-14, L3-15</a:t>
            </a:r>
            <a:endParaRPr sz="1600"/>
          </a:p>
          <a:p>
            <a:pPr marL="457200" lvl="0" indent="-322580" algn="l" rtl="0">
              <a:spcBef>
                <a:spcPts val="0"/>
              </a:spcBef>
              <a:spcAft>
                <a:spcPts val="0"/>
              </a:spcAft>
              <a:buSzPct val="100000"/>
              <a:buAutoNum type="arabicPeriod"/>
            </a:pPr>
            <a:r>
              <a:rPr lang="en" sz="1600"/>
              <a:t>Record Slo-mo video of test, and record accelerometer data of motion.</a:t>
            </a:r>
            <a:endParaRPr sz="1600"/>
          </a:p>
          <a:p>
            <a:pPr marL="457200" lvl="0" indent="-322580" algn="l" rtl="0">
              <a:spcBef>
                <a:spcPts val="0"/>
              </a:spcBef>
              <a:spcAft>
                <a:spcPts val="0"/>
              </a:spcAft>
              <a:buSzPct val="100000"/>
              <a:buAutoNum type="arabicPeriod"/>
            </a:pPr>
            <a:r>
              <a:rPr lang="en" sz="1600"/>
              <a:t>Analyze difference between video and accel data. Adjust accelerometer as needed.</a:t>
            </a:r>
            <a:endParaRPr sz="1600"/>
          </a:p>
          <a:p>
            <a:pPr marL="457200" lvl="0" indent="-322580" algn="l" rtl="0">
              <a:spcBef>
                <a:spcPts val="0"/>
              </a:spcBef>
              <a:spcAft>
                <a:spcPts val="0"/>
              </a:spcAft>
              <a:buSzPct val="100000"/>
              <a:buAutoNum type="arabicPeriod"/>
            </a:pPr>
            <a:r>
              <a:rPr lang="en" sz="1600"/>
              <a:t>Analyze difference between accel data and CDR model. Adjust motor control law and repeat test if needed. </a:t>
            </a:r>
            <a:endParaRPr sz="1600"/>
          </a:p>
        </p:txBody>
      </p:sp>
      <p:sp>
        <p:nvSpPr>
          <p:cNvPr id="309" name="Google Shape;309;p45"/>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21</a:t>
            </a:fld>
            <a:endParaRPr/>
          </a:p>
        </p:txBody>
      </p:sp>
      <p:sp>
        <p:nvSpPr>
          <p:cNvPr id="310" name="Google Shape;310;p45"/>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1" name="Google Shape;311;p45"/>
          <p:cNvPicPr preferRelativeResize="0"/>
          <p:nvPr/>
        </p:nvPicPr>
        <p:blipFill rotWithShape="1">
          <a:blip r:embed="rId3" cstate="email">
            <a:alphaModFix/>
            <a:extLst>
              <a:ext uri="{28A0092B-C50C-407E-A947-70E740481C1C}">
                <a14:useLocalDpi xmlns:a14="http://schemas.microsoft.com/office/drawing/2010/main"/>
              </a:ext>
            </a:extLst>
          </a:blip>
          <a:srcRect l="27064" r="18631"/>
          <a:stretch/>
        </p:blipFill>
        <p:spPr>
          <a:xfrm>
            <a:off x="6634888" y="1055288"/>
            <a:ext cx="2391148" cy="2492300"/>
          </a:xfrm>
          <a:prstGeom prst="rect">
            <a:avLst/>
          </a:prstGeom>
          <a:noFill/>
          <a:ln>
            <a:noFill/>
          </a:ln>
        </p:spPr>
      </p:pic>
      <p:pic>
        <p:nvPicPr>
          <p:cNvPr id="312" name="Google Shape;312;p45"/>
          <p:cNvPicPr preferRelativeResize="0"/>
          <p:nvPr/>
        </p:nvPicPr>
        <p:blipFill rotWithShape="1">
          <a:blip r:embed="rId4" cstate="email">
            <a:alphaModFix/>
            <a:extLst>
              <a:ext uri="{28A0092B-C50C-407E-A947-70E740481C1C}">
                <a14:useLocalDpi xmlns:a14="http://schemas.microsoft.com/office/drawing/2010/main"/>
              </a:ext>
            </a:extLst>
          </a:blip>
          <a:srcRect l="27728" r="18017"/>
          <a:stretch/>
        </p:blipFill>
        <p:spPr>
          <a:xfrm>
            <a:off x="4125600" y="1056350"/>
            <a:ext cx="2391148" cy="2490175"/>
          </a:xfrm>
          <a:prstGeom prst="rect">
            <a:avLst/>
          </a:prstGeom>
          <a:noFill/>
          <a:ln>
            <a:noFill/>
          </a:ln>
        </p:spPr>
      </p:pic>
      <p:sp>
        <p:nvSpPr>
          <p:cNvPr id="313" name="Google Shape;313;p45"/>
          <p:cNvSpPr txBox="1"/>
          <p:nvPr/>
        </p:nvSpPr>
        <p:spPr>
          <a:xfrm>
            <a:off x="4483425" y="3547600"/>
            <a:ext cx="1675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L3-14: Max Vertical Speed</a:t>
            </a:r>
            <a:endParaRPr sz="1000"/>
          </a:p>
        </p:txBody>
      </p:sp>
      <p:sp>
        <p:nvSpPr>
          <p:cNvPr id="314" name="Google Shape;314;p45"/>
          <p:cNvSpPr txBox="1"/>
          <p:nvPr/>
        </p:nvSpPr>
        <p:spPr>
          <a:xfrm>
            <a:off x="6830413" y="3547600"/>
            <a:ext cx="200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L3-15: Average Cycle Speed</a:t>
            </a:r>
            <a:endParaRPr sz="1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6"/>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1: Spring and Motor Characterization Test</a:t>
            </a:r>
            <a:endParaRPr/>
          </a:p>
        </p:txBody>
      </p:sp>
      <p:sp>
        <p:nvSpPr>
          <p:cNvPr id="320" name="Google Shape;320;p46"/>
          <p:cNvSpPr txBox="1">
            <a:spLocks noGrp="1"/>
          </p:cNvSpPr>
          <p:nvPr>
            <p:ph type="body" idx="1"/>
          </p:nvPr>
        </p:nvSpPr>
        <p:spPr>
          <a:xfrm>
            <a:off x="311700" y="863550"/>
            <a:ext cx="39999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u="sng"/>
              <a:t>Test Equipment</a:t>
            </a:r>
            <a:endParaRPr/>
          </a:p>
          <a:p>
            <a:pPr marL="457200" lvl="0" indent="-311150" algn="l" rtl="0">
              <a:spcBef>
                <a:spcPts val="1200"/>
              </a:spcBef>
              <a:spcAft>
                <a:spcPts val="0"/>
              </a:spcAft>
              <a:buSzPts val="1300"/>
              <a:buChar char="●"/>
            </a:pPr>
            <a:r>
              <a:rPr lang="en" sz="1300"/>
              <a:t>Assembled LunaSim Gantry + Suspension System</a:t>
            </a:r>
            <a:endParaRPr sz="1300"/>
          </a:p>
          <a:p>
            <a:pPr marL="457200" lvl="0" indent="-311150" algn="l" rtl="0">
              <a:spcBef>
                <a:spcPts val="0"/>
              </a:spcBef>
              <a:spcAft>
                <a:spcPts val="0"/>
              </a:spcAft>
              <a:buSzPts val="1300"/>
              <a:buChar char="●"/>
            </a:pPr>
            <a:r>
              <a:rPr lang="en" sz="1300"/>
              <a:t>ADXL337 Accelerometer (On Weight)</a:t>
            </a:r>
            <a:endParaRPr sz="1300"/>
          </a:p>
          <a:p>
            <a:pPr marL="457200" lvl="0" indent="-311150" algn="l" rtl="0">
              <a:spcBef>
                <a:spcPts val="0"/>
              </a:spcBef>
              <a:spcAft>
                <a:spcPts val="0"/>
              </a:spcAft>
              <a:buSzPts val="1300"/>
              <a:buChar char="●"/>
            </a:pPr>
            <a:r>
              <a:rPr lang="en" sz="1300"/>
              <a:t>50lb Weight with loop attachment</a:t>
            </a:r>
            <a:endParaRPr sz="1300"/>
          </a:p>
          <a:p>
            <a:pPr marL="457200" lvl="0" indent="-311150" algn="l" rtl="0">
              <a:spcBef>
                <a:spcPts val="0"/>
              </a:spcBef>
              <a:spcAft>
                <a:spcPts val="0"/>
              </a:spcAft>
              <a:buSzPts val="1300"/>
              <a:buChar char="●"/>
            </a:pPr>
            <a:r>
              <a:rPr lang="en" sz="1300"/>
              <a:t>Cell Phone Camera with Slo-mo Capabilities</a:t>
            </a:r>
            <a:endParaRPr sz="1300"/>
          </a:p>
          <a:p>
            <a:pPr marL="457200" lvl="0" indent="-311150" algn="l" rtl="0">
              <a:spcBef>
                <a:spcPts val="0"/>
              </a:spcBef>
              <a:spcAft>
                <a:spcPts val="0"/>
              </a:spcAft>
              <a:buSzPts val="1300"/>
              <a:buChar char="●"/>
            </a:pPr>
            <a:r>
              <a:rPr lang="en" sz="1300"/>
              <a:t>Floor Protection Mat</a:t>
            </a:r>
            <a:endParaRPr sz="1300"/>
          </a:p>
          <a:p>
            <a:pPr marL="0" lvl="0" indent="0" algn="l" rtl="0">
              <a:spcBef>
                <a:spcPts val="1200"/>
              </a:spcBef>
              <a:spcAft>
                <a:spcPts val="0"/>
              </a:spcAft>
              <a:buNone/>
            </a:pPr>
            <a:r>
              <a:rPr lang="en" u="sng"/>
              <a:t>Required Personnel</a:t>
            </a:r>
            <a:endParaRPr sz="1200"/>
          </a:p>
          <a:p>
            <a:pPr marL="457200" lvl="0" indent="-311150" algn="l" rtl="0">
              <a:spcBef>
                <a:spcPts val="1200"/>
              </a:spcBef>
              <a:spcAft>
                <a:spcPts val="0"/>
              </a:spcAft>
              <a:buSzPts val="1300"/>
              <a:buChar char="●"/>
            </a:pPr>
            <a:r>
              <a:rPr lang="en" sz="1300"/>
              <a:t>Safety Officer</a:t>
            </a:r>
            <a:endParaRPr sz="1300"/>
          </a:p>
          <a:p>
            <a:pPr marL="457200" lvl="0" indent="-311150" algn="l" rtl="0">
              <a:spcBef>
                <a:spcPts val="0"/>
              </a:spcBef>
              <a:spcAft>
                <a:spcPts val="0"/>
              </a:spcAft>
              <a:buSzPts val="1300"/>
              <a:buChar char="●"/>
            </a:pPr>
            <a:r>
              <a:rPr lang="en" sz="1300"/>
              <a:t>Testing Lead</a:t>
            </a:r>
            <a:endParaRPr sz="1300"/>
          </a:p>
          <a:p>
            <a:pPr marL="457200" lvl="0" indent="-311150" algn="l" rtl="0">
              <a:spcBef>
                <a:spcPts val="0"/>
              </a:spcBef>
              <a:spcAft>
                <a:spcPts val="0"/>
              </a:spcAft>
              <a:buSzPts val="1300"/>
              <a:buChar char="●"/>
            </a:pPr>
            <a:r>
              <a:rPr lang="en" sz="1300"/>
              <a:t>Systems Engineer</a:t>
            </a:r>
            <a:endParaRPr sz="1300"/>
          </a:p>
          <a:p>
            <a:pPr marL="457200" lvl="0" indent="-311150" algn="l" rtl="0">
              <a:spcBef>
                <a:spcPts val="0"/>
              </a:spcBef>
              <a:spcAft>
                <a:spcPts val="0"/>
              </a:spcAft>
              <a:buSzPts val="1300"/>
              <a:buChar char="●"/>
            </a:pPr>
            <a:r>
              <a:rPr lang="en" sz="1300"/>
              <a:t>1x Software Team Member</a:t>
            </a:r>
            <a:endParaRPr sz="1300"/>
          </a:p>
          <a:p>
            <a:pPr marL="457200" lvl="0" indent="-311150" algn="l" rtl="0">
              <a:spcBef>
                <a:spcPts val="0"/>
              </a:spcBef>
              <a:spcAft>
                <a:spcPts val="0"/>
              </a:spcAft>
              <a:buSzPts val="1300"/>
              <a:buChar char="●"/>
            </a:pPr>
            <a:r>
              <a:rPr lang="en" sz="1300"/>
              <a:t>1x Suspension Team Member</a:t>
            </a:r>
            <a:endParaRPr sz="1300"/>
          </a:p>
        </p:txBody>
      </p:sp>
      <p:sp>
        <p:nvSpPr>
          <p:cNvPr id="321" name="Google Shape;321;p46"/>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22</a:t>
            </a:fld>
            <a:endParaRPr/>
          </a:p>
        </p:txBody>
      </p:sp>
      <p:sp>
        <p:nvSpPr>
          <p:cNvPr id="322" name="Google Shape;322;p46"/>
          <p:cNvSpPr txBox="1">
            <a:spLocks noGrp="1"/>
          </p:cNvSpPr>
          <p:nvPr>
            <p:ph type="body" idx="2"/>
          </p:nvPr>
        </p:nvSpPr>
        <p:spPr>
          <a:xfrm>
            <a:off x="4832400" y="771575"/>
            <a:ext cx="3999900" cy="39498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1600" u="sng"/>
              <a:t>Risk Mitigation</a:t>
            </a:r>
            <a:endParaRPr sz="1600"/>
          </a:p>
          <a:p>
            <a:pPr marL="457200" lvl="0" indent="-309562" algn="l" rtl="0">
              <a:spcBef>
                <a:spcPts val="1200"/>
              </a:spcBef>
              <a:spcAft>
                <a:spcPts val="0"/>
              </a:spcAft>
              <a:buSzPct val="100000"/>
              <a:buChar char="●"/>
            </a:pPr>
            <a:r>
              <a:rPr lang="en" sz="1500"/>
              <a:t>Verified Safety of Structure+Suspension through previous testing</a:t>
            </a:r>
            <a:endParaRPr sz="1500"/>
          </a:p>
          <a:p>
            <a:pPr marL="457200" lvl="0" indent="-309562" algn="l" rtl="0">
              <a:spcBef>
                <a:spcPts val="0"/>
              </a:spcBef>
              <a:spcAft>
                <a:spcPts val="0"/>
              </a:spcAft>
              <a:buSzPct val="100000"/>
              <a:buChar char="●"/>
            </a:pPr>
            <a:r>
              <a:rPr lang="en" sz="1500"/>
              <a:t>Previous verification of emergency stop button</a:t>
            </a:r>
            <a:endParaRPr sz="1500"/>
          </a:p>
          <a:p>
            <a:pPr marL="457200" lvl="0" indent="-309562" algn="l" rtl="0">
              <a:spcBef>
                <a:spcPts val="0"/>
              </a:spcBef>
              <a:spcAft>
                <a:spcPts val="0"/>
              </a:spcAft>
              <a:buSzPct val="100000"/>
              <a:buChar char="●"/>
            </a:pPr>
            <a:r>
              <a:rPr lang="en" sz="1500"/>
              <a:t>Required PPE and training</a:t>
            </a:r>
            <a:endParaRPr sz="1500"/>
          </a:p>
          <a:p>
            <a:pPr marL="457200" lvl="0" indent="-309562" algn="l" rtl="0">
              <a:spcBef>
                <a:spcPts val="0"/>
              </a:spcBef>
              <a:spcAft>
                <a:spcPts val="0"/>
              </a:spcAft>
              <a:buSzPct val="100000"/>
              <a:buChar char="●"/>
            </a:pPr>
            <a:r>
              <a:rPr lang="en" sz="1500" u="sng">
                <a:solidFill>
                  <a:schemeClr val="hlink"/>
                </a:solidFill>
                <a:hlinkClick r:id="rId3"/>
              </a:rPr>
              <a:t>Suspension System Verification Risk Assessment</a:t>
            </a:r>
            <a:endParaRPr sz="1500"/>
          </a:p>
          <a:p>
            <a:pPr marL="0" lvl="0" indent="0" algn="l" rtl="0">
              <a:spcBef>
                <a:spcPts val="1200"/>
              </a:spcBef>
              <a:spcAft>
                <a:spcPts val="0"/>
              </a:spcAft>
              <a:buNone/>
            </a:pPr>
            <a:r>
              <a:rPr lang="en" sz="1600" u="sng"/>
              <a:t>Data Acquisition Plans</a:t>
            </a:r>
            <a:endParaRPr sz="1600"/>
          </a:p>
          <a:p>
            <a:pPr marL="457200" lvl="0" indent="-312004" algn="l" rtl="0">
              <a:spcBef>
                <a:spcPts val="1200"/>
              </a:spcBef>
              <a:spcAft>
                <a:spcPts val="0"/>
              </a:spcAft>
              <a:buSzPct val="100000"/>
              <a:buChar char="●"/>
            </a:pPr>
            <a:r>
              <a:rPr lang="en" sz="1545"/>
              <a:t>Accelerometer Data will be exported to attached laptop. Will be read into MATLAB, and analyzed there. </a:t>
            </a:r>
            <a:endParaRPr sz="1545"/>
          </a:p>
          <a:p>
            <a:pPr marL="457200" lvl="0" indent="-312004" algn="l" rtl="0">
              <a:spcBef>
                <a:spcPts val="0"/>
              </a:spcBef>
              <a:spcAft>
                <a:spcPts val="0"/>
              </a:spcAft>
              <a:buSzPct val="100000"/>
              <a:buChar char="●"/>
            </a:pPr>
            <a:r>
              <a:rPr lang="en" sz="1545"/>
              <a:t>These accelerometers will have previously been calibrated during electronics component testing.</a:t>
            </a:r>
            <a:endParaRPr sz="1545"/>
          </a:p>
          <a:p>
            <a:pPr marL="457200" lvl="0" indent="-312004" algn="l" rtl="0">
              <a:spcBef>
                <a:spcPts val="0"/>
              </a:spcBef>
              <a:spcAft>
                <a:spcPts val="0"/>
              </a:spcAft>
              <a:buSzPct val="100000"/>
              <a:buChar char="●"/>
            </a:pPr>
            <a:r>
              <a:rPr lang="en" sz="1545"/>
              <a:t>Cell Phone video will be sent to computer, and analyzed in Video Software</a:t>
            </a:r>
            <a:endParaRPr sz="1200"/>
          </a:p>
        </p:txBody>
      </p:sp>
      <p:sp>
        <p:nvSpPr>
          <p:cNvPr id="323" name="Google Shape;323;p46"/>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7"/>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1: Spring and Motor Characterization Test</a:t>
            </a:r>
            <a:endParaRPr/>
          </a:p>
        </p:txBody>
      </p:sp>
      <p:sp>
        <p:nvSpPr>
          <p:cNvPr id="329" name="Google Shape;329;p47"/>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23</a:t>
            </a:fld>
            <a:endParaRPr/>
          </a:p>
        </p:txBody>
      </p:sp>
      <p:sp>
        <p:nvSpPr>
          <p:cNvPr id="330" name="Google Shape;330;p47"/>
          <p:cNvSpPr txBox="1">
            <a:spLocks noGrp="1"/>
          </p:cNvSpPr>
          <p:nvPr>
            <p:ph type="body" idx="2"/>
          </p:nvPr>
        </p:nvSpPr>
        <p:spPr>
          <a:xfrm>
            <a:off x="4832400" y="945550"/>
            <a:ext cx="3999900" cy="3538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u="sng"/>
              <a:t>Pass/Fail Criteria</a:t>
            </a:r>
            <a:endParaRPr sz="1600" u="sng"/>
          </a:p>
          <a:p>
            <a:pPr marL="457200" lvl="0" indent="-317500" algn="l" rtl="0">
              <a:spcBef>
                <a:spcPts val="1200"/>
              </a:spcBef>
              <a:spcAft>
                <a:spcPts val="0"/>
              </a:spcAft>
              <a:buSzPts val="1400"/>
              <a:buChar char="❏"/>
            </a:pPr>
            <a:r>
              <a:rPr lang="en"/>
              <a:t>The maximum speeds and times of requirements </a:t>
            </a:r>
            <a:r>
              <a:rPr lang="en" b="1"/>
              <a:t>L3-14</a:t>
            </a:r>
            <a:r>
              <a:rPr lang="en"/>
              <a:t> and </a:t>
            </a:r>
            <a:r>
              <a:rPr lang="en" b="1"/>
              <a:t>L3-15</a:t>
            </a:r>
            <a:r>
              <a:rPr lang="en"/>
              <a:t> must have been tested and achieved by the system</a:t>
            </a:r>
            <a:endParaRPr/>
          </a:p>
          <a:p>
            <a:pPr marL="457200" lvl="0" indent="-317500" algn="l" rtl="0">
              <a:spcBef>
                <a:spcPts val="0"/>
              </a:spcBef>
              <a:spcAft>
                <a:spcPts val="0"/>
              </a:spcAft>
              <a:buSzPts val="1400"/>
              <a:buChar char="❏"/>
            </a:pPr>
            <a:r>
              <a:rPr lang="en"/>
              <a:t>The accelerometers provide position data that is within 1in of recorded video of the test.</a:t>
            </a:r>
            <a:endParaRPr/>
          </a:p>
          <a:p>
            <a:pPr marL="457200" lvl="0" indent="-317500" algn="l" rtl="0">
              <a:spcBef>
                <a:spcPts val="0"/>
              </a:spcBef>
              <a:spcAft>
                <a:spcPts val="0"/>
              </a:spcAft>
              <a:buSzPts val="1400"/>
              <a:buChar char="❏"/>
            </a:pPr>
            <a:r>
              <a:rPr lang="en"/>
              <a:t>The accelerometer position data is within 10% accurate when compared to Offloading Simulator data presented at CDR with similar starting conditions</a:t>
            </a:r>
            <a:endParaRPr/>
          </a:p>
        </p:txBody>
      </p:sp>
      <p:pic>
        <p:nvPicPr>
          <p:cNvPr id="331" name="Google Shape;331;p47"/>
          <p:cNvPicPr preferRelativeResize="0"/>
          <p:nvPr/>
        </p:nvPicPr>
        <p:blipFill rotWithShape="1">
          <a:blip r:embed="rId3" cstate="email">
            <a:alphaModFix/>
            <a:extLst>
              <a:ext uri="{28A0092B-C50C-407E-A947-70E740481C1C}">
                <a14:useLocalDpi xmlns:a14="http://schemas.microsoft.com/office/drawing/2010/main"/>
              </a:ext>
            </a:extLst>
          </a:blip>
          <a:srcRect t="19" b="9"/>
          <a:stretch/>
        </p:blipFill>
        <p:spPr>
          <a:xfrm>
            <a:off x="311700" y="1345750"/>
            <a:ext cx="4260300" cy="2981160"/>
          </a:xfrm>
          <a:prstGeom prst="rect">
            <a:avLst/>
          </a:prstGeom>
          <a:noFill/>
          <a:ln>
            <a:noFill/>
          </a:ln>
        </p:spPr>
      </p:pic>
      <p:sp>
        <p:nvSpPr>
          <p:cNvPr id="332" name="Google Shape;332;p47"/>
          <p:cNvSpPr txBox="1"/>
          <p:nvPr/>
        </p:nvSpPr>
        <p:spPr>
          <a:xfrm>
            <a:off x="311700" y="945550"/>
            <a:ext cx="2397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u="sng"/>
              <a:t>Expected Results</a:t>
            </a:r>
            <a:endParaRPr sz="1600" u="sng"/>
          </a:p>
        </p:txBody>
      </p:sp>
      <p:sp>
        <p:nvSpPr>
          <p:cNvPr id="333" name="Google Shape;333;p47"/>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8"/>
          <p:cNvSpPr txBox="1">
            <a:spLocks noGrp="1"/>
          </p:cNvSpPr>
          <p:nvPr>
            <p:ph type="title"/>
          </p:nvPr>
        </p:nvSpPr>
        <p:spPr>
          <a:xfrm>
            <a:off x="490250" y="25100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Test 2: Horizontal Translation Test</a:t>
            </a:r>
            <a:endParaRPr/>
          </a:p>
        </p:txBody>
      </p:sp>
      <p:sp>
        <p:nvSpPr>
          <p:cNvPr id="339" name="Google Shape;339;p48"/>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24</a:t>
            </a:fld>
            <a:endParaRPr/>
          </a:p>
        </p:txBody>
      </p:sp>
      <p:sp>
        <p:nvSpPr>
          <p:cNvPr id="340" name="Google Shape;340;p48"/>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8"/>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9"/>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2: Horizontal Translation Test</a:t>
            </a:r>
            <a:endParaRPr/>
          </a:p>
        </p:txBody>
      </p:sp>
      <p:sp>
        <p:nvSpPr>
          <p:cNvPr id="347" name="Google Shape;347;p49"/>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25</a:t>
            </a:fld>
            <a:endParaRPr/>
          </a:p>
        </p:txBody>
      </p:sp>
      <p:sp>
        <p:nvSpPr>
          <p:cNvPr id="348" name="Google Shape;348;p4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The Horizontal-Translation test ensures that the x-translation system is able to function properly while loaded with the suspension system. Under a load, the motor and belt must stay tight and secure.</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n" u="sng">
                <a:solidFill>
                  <a:schemeClr val="hlink"/>
                </a:solidFill>
                <a:hlinkClick r:id="rId3"/>
              </a:rPr>
              <a:t>Full Testing Procedure</a:t>
            </a:r>
            <a:endParaRPr/>
          </a:p>
        </p:txBody>
      </p:sp>
      <p:sp>
        <p:nvSpPr>
          <p:cNvPr id="349" name="Google Shape;349;p4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t>Critical prerequisite tests</a:t>
            </a:r>
            <a:endParaRPr u="sng"/>
          </a:p>
          <a:p>
            <a:pPr marL="457200" lvl="0" indent="-317500" algn="l" rtl="0">
              <a:spcBef>
                <a:spcPts val="0"/>
              </a:spcBef>
              <a:spcAft>
                <a:spcPts val="0"/>
              </a:spcAft>
              <a:buSzPts val="1400"/>
              <a:buChar char="●"/>
            </a:pPr>
            <a:r>
              <a:rPr lang="en"/>
              <a:t>Electronics Component Tests</a:t>
            </a:r>
            <a:endParaRPr/>
          </a:p>
          <a:p>
            <a:pPr marL="457200" lvl="0" indent="-317500" algn="l" rtl="0">
              <a:spcBef>
                <a:spcPts val="0"/>
              </a:spcBef>
              <a:spcAft>
                <a:spcPts val="0"/>
              </a:spcAft>
              <a:buSzPts val="1400"/>
              <a:buChar char="●"/>
            </a:pPr>
            <a:r>
              <a:rPr lang="en"/>
              <a:t>Software Code Verification Tests</a:t>
            </a:r>
            <a:endParaRPr/>
          </a:p>
          <a:p>
            <a:pPr marL="457200" lvl="0" indent="-317500" algn="l" rtl="0">
              <a:spcBef>
                <a:spcPts val="0"/>
              </a:spcBef>
              <a:spcAft>
                <a:spcPts val="0"/>
              </a:spcAft>
              <a:buSzPts val="1400"/>
              <a:buChar char="●"/>
            </a:pPr>
            <a:r>
              <a:rPr lang="en"/>
              <a:t>Gantry Free Belt Translation Test</a:t>
            </a:r>
            <a:endParaRPr/>
          </a:p>
          <a:p>
            <a:pPr marL="457200" lvl="0" indent="-317500" algn="l" rtl="0">
              <a:spcBef>
                <a:spcPts val="0"/>
              </a:spcBef>
              <a:spcAft>
                <a:spcPts val="0"/>
              </a:spcAft>
              <a:buSzPts val="1400"/>
              <a:buChar char="●"/>
            </a:pPr>
            <a:r>
              <a:rPr lang="en"/>
              <a:t>Emergency Stop Test</a:t>
            </a:r>
            <a:endParaRPr/>
          </a:p>
          <a:p>
            <a:pPr marL="0" lvl="0" indent="0" algn="l" rtl="0">
              <a:spcBef>
                <a:spcPts val="1200"/>
              </a:spcBef>
              <a:spcAft>
                <a:spcPts val="0"/>
              </a:spcAft>
              <a:buNone/>
            </a:pPr>
            <a:r>
              <a:rPr lang="en" u="sng"/>
              <a:t>Primary Related Requirements</a:t>
            </a:r>
            <a:endParaRPr u="sng"/>
          </a:p>
          <a:p>
            <a:pPr marL="0" lvl="0" indent="0" algn="l" rtl="0">
              <a:spcBef>
                <a:spcPts val="1200"/>
              </a:spcBef>
              <a:spcAft>
                <a:spcPts val="0"/>
              </a:spcAft>
              <a:buNone/>
            </a:pPr>
            <a:r>
              <a:rPr lang="en"/>
              <a:t>L3-21: Allow user to move up to 6ft/s</a:t>
            </a:r>
            <a:endParaRPr/>
          </a:p>
          <a:p>
            <a:pPr marL="0" lvl="0" indent="0" algn="l" rtl="0">
              <a:spcBef>
                <a:spcPts val="1200"/>
              </a:spcBef>
              <a:spcAft>
                <a:spcPts val="0"/>
              </a:spcAft>
              <a:buNone/>
            </a:pPr>
            <a:r>
              <a:rPr lang="en"/>
              <a:t>L3-22: Maximum Angle between user and offloader of 26°.</a:t>
            </a:r>
            <a:endParaRPr/>
          </a:p>
          <a:p>
            <a:pPr marL="0" lvl="0" indent="0" algn="l" rtl="0">
              <a:spcBef>
                <a:spcPts val="1200"/>
              </a:spcBef>
              <a:spcAft>
                <a:spcPts val="1200"/>
              </a:spcAft>
              <a:buNone/>
            </a:pPr>
            <a:endParaRPr/>
          </a:p>
        </p:txBody>
      </p:sp>
      <p:pic>
        <p:nvPicPr>
          <p:cNvPr id="350" name="Google Shape;350;p4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322602" y="2240650"/>
            <a:ext cx="2586426" cy="1937351"/>
          </a:xfrm>
          <a:prstGeom prst="rect">
            <a:avLst/>
          </a:prstGeom>
          <a:noFill/>
          <a:ln>
            <a:noFill/>
          </a:ln>
        </p:spPr>
      </p:pic>
      <p:sp>
        <p:nvSpPr>
          <p:cNvPr id="351" name="Google Shape;351;p49"/>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0"/>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2: Horizontal Translation Test</a:t>
            </a:r>
            <a:endParaRPr/>
          </a:p>
        </p:txBody>
      </p:sp>
      <p:sp>
        <p:nvSpPr>
          <p:cNvPr id="357" name="Google Shape;357;p50"/>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26</a:t>
            </a:fld>
            <a:endParaRPr/>
          </a:p>
        </p:txBody>
      </p:sp>
      <p:sp>
        <p:nvSpPr>
          <p:cNvPr id="358" name="Google Shape;358;p50"/>
          <p:cNvSpPr txBox="1">
            <a:spLocks noGrp="1"/>
          </p:cNvSpPr>
          <p:nvPr>
            <p:ph type="body" idx="1"/>
          </p:nvPr>
        </p:nvSpPr>
        <p:spPr>
          <a:xfrm>
            <a:off x="311700" y="843375"/>
            <a:ext cx="41241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600" u="sng"/>
              <a:t>Testing Procedure</a:t>
            </a:r>
            <a:endParaRPr sz="1600"/>
          </a:p>
          <a:p>
            <a:pPr marL="457200" lvl="0" indent="-330200" algn="l" rtl="0">
              <a:spcBef>
                <a:spcPts val="1200"/>
              </a:spcBef>
              <a:spcAft>
                <a:spcPts val="0"/>
              </a:spcAft>
              <a:buSzPts val="1600"/>
              <a:buAutoNum type="arabicPeriod"/>
            </a:pPr>
            <a:r>
              <a:rPr lang="en" sz="1600"/>
              <a:t>Hang cable 1ft from offloader center</a:t>
            </a:r>
            <a:endParaRPr sz="1600"/>
          </a:p>
          <a:p>
            <a:pPr marL="457200" lvl="0" indent="-330200" algn="l" rtl="0">
              <a:spcBef>
                <a:spcPts val="0"/>
              </a:spcBef>
              <a:spcAft>
                <a:spcPts val="0"/>
              </a:spcAft>
              <a:buSzPts val="1600"/>
              <a:buAutoNum type="arabicPeriod"/>
            </a:pPr>
            <a:r>
              <a:rPr lang="en" sz="1600"/>
              <a:t>Enable offloader brake, and power horizontal translation system</a:t>
            </a:r>
            <a:endParaRPr sz="1600"/>
          </a:p>
          <a:p>
            <a:pPr marL="457200" lvl="0" indent="-330200" algn="l" rtl="0">
              <a:spcBef>
                <a:spcPts val="0"/>
              </a:spcBef>
              <a:spcAft>
                <a:spcPts val="0"/>
              </a:spcAft>
              <a:buSzPts val="1600"/>
              <a:buAutoNum type="arabicPeriod"/>
            </a:pPr>
            <a:r>
              <a:rPr lang="en" sz="1600"/>
              <a:t>Displace offloading cable side to side, and record accelerometer data from overhead suspension system</a:t>
            </a:r>
            <a:endParaRPr sz="1600"/>
          </a:p>
          <a:p>
            <a:pPr marL="457200" lvl="0" indent="-330200" algn="l" rtl="0">
              <a:spcBef>
                <a:spcPts val="0"/>
              </a:spcBef>
              <a:spcAft>
                <a:spcPts val="0"/>
              </a:spcAft>
              <a:buSzPts val="1600"/>
              <a:buAutoNum type="arabicPeriod"/>
            </a:pPr>
            <a:r>
              <a:rPr lang="en" sz="1600"/>
              <a:t>Movement of cable within 26° range should result in movement. Any displacement outside of 26° range should result in max movement speed.</a:t>
            </a:r>
            <a:endParaRPr sz="1600"/>
          </a:p>
        </p:txBody>
      </p:sp>
      <p:sp>
        <p:nvSpPr>
          <p:cNvPr id="359" name="Google Shape;359;p50"/>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0" name="Google Shape;360;p50"/>
          <p:cNvPicPr preferRelativeResize="0"/>
          <p:nvPr/>
        </p:nvPicPr>
        <p:blipFill rotWithShape="1">
          <a:blip r:embed="rId3" cstate="email">
            <a:alphaModFix/>
            <a:extLst>
              <a:ext uri="{28A0092B-C50C-407E-A947-70E740481C1C}">
                <a14:useLocalDpi xmlns:a14="http://schemas.microsoft.com/office/drawing/2010/main"/>
              </a:ext>
            </a:extLst>
          </a:blip>
          <a:srcRect l="17010" r="4925"/>
          <a:stretch/>
        </p:blipFill>
        <p:spPr>
          <a:xfrm>
            <a:off x="5321075" y="1246700"/>
            <a:ext cx="3437449" cy="2492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1"/>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2: Horizontal Translation Test</a:t>
            </a:r>
            <a:endParaRPr/>
          </a:p>
        </p:txBody>
      </p:sp>
      <p:sp>
        <p:nvSpPr>
          <p:cNvPr id="366" name="Google Shape;366;p5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t>Test Equipment</a:t>
            </a:r>
            <a:endParaRPr/>
          </a:p>
          <a:p>
            <a:pPr marL="457200" lvl="0" indent="-311150" algn="l" rtl="0">
              <a:spcBef>
                <a:spcPts val="1200"/>
              </a:spcBef>
              <a:spcAft>
                <a:spcPts val="0"/>
              </a:spcAft>
              <a:buSzPts val="1300"/>
              <a:buChar char="●"/>
            </a:pPr>
            <a:r>
              <a:rPr lang="en" sz="1300"/>
              <a:t>Assembled LunaSim Gantry + Suspension System</a:t>
            </a:r>
            <a:endParaRPr sz="1300"/>
          </a:p>
          <a:p>
            <a:pPr marL="457200" lvl="0" indent="-311150" algn="l" rtl="0">
              <a:spcBef>
                <a:spcPts val="0"/>
              </a:spcBef>
              <a:spcAft>
                <a:spcPts val="0"/>
              </a:spcAft>
              <a:buSzPts val="1300"/>
              <a:buChar char="●"/>
            </a:pPr>
            <a:r>
              <a:rPr lang="en" sz="1300"/>
              <a:t>Potentiometer Angle Detector Mechanism</a:t>
            </a:r>
            <a:endParaRPr sz="1300"/>
          </a:p>
          <a:p>
            <a:pPr marL="457200" lvl="0" indent="-311150" algn="l" rtl="0">
              <a:spcBef>
                <a:spcPts val="0"/>
              </a:spcBef>
              <a:spcAft>
                <a:spcPts val="0"/>
              </a:spcAft>
              <a:buSzPts val="1300"/>
              <a:buChar char="●"/>
            </a:pPr>
            <a:r>
              <a:rPr lang="en" sz="1300"/>
              <a:t>10ft cable/rope to hang</a:t>
            </a:r>
            <a:endParaRPr sz="1300"/>
          </a:p>
          <a:p>
            <a:pPr marL="457200" lvl="0" indent="-311150" algn="l" rtl="0">
              <a:spcBef>
                <a:spcPts val="0"/>
              </a:spcBef>
              <a:spcAft>
                <a:spcPts val="0"/>
              </a:spcAft>
              <a:buSzPts val="1300"/>
              <a:buChar char="●"/>
            </a:pPr>
            <a:r>
              <a:rPr lang="en" sz="1300"/>
              <a:t>System Accelerometer</a:t>
            </a:r>
            <a:endParaRPr sz="1300"/>
          </a:p>
          <a:p>
            <a:pPr marL="0" lvl="0" indent="0" algn="l" rtl="0">
              <a:spcBef>
                <a:spcPts val="1200"/>
              </a:spcBef>
              <a:spcAft>
                <a:spcPts val="0"/>
              </a:spcAft>
              <a:buNone/>
            </a:pPr>
            <a:r>
              <a:rPr lang="en" u="sng"/>
              <a:t>Required Personnel</a:t>
            </a:r>
            <a:endParaRPr/>
          </a:p>
          <a:p>
            <a:pPr marL="457200" lvl="0" indent="-311150" algn="l" rtl="0">
              <a:spcBef>
                <a:spcPts val="1200"/>
              </a:spcBef>
              <a:spcAft>
                <a:spcPts val="0"/>
              </a:spcAft>
              <a:buSzPts val="1300"/>
              <a:buChar char="●"/>
            </a:pPr>
            <a:r>
              <a:rPr lang="en" sz="1300"/>
              <a:t>Safety Officer</a:t>
            </a:r>
            <a:endParaRPr sz="1300"/>
          </a:p>
          <a:p>
            <a:pPr marL="457200" lvl="0" indent="-311150" algn="l" rtl="0">
              <a:spcBef>
                <a:spcPts val="0"/>
              </a:spcBef>
              <a:spcAft>
                <a:spcPts val="0"/>
              </a:spcAft>
              <a:buSzPts val="1300"/>
              <a:buChar char="●"/>
            </a:pPr>
            <a:r>
              <a:rPr lang="en" sz="1300"/>
              <a:t>Testing Lead</a:t>
            </a:r>
            <a:endParaRPr sz="1300"/>
          </a:p>
          <a:p>
            <a:pPr marL="457200" lvl="0" indent="-311150" algn="l" rtl="0">
              <a:spcBef>
                <a:spcPts val="0"/>
              </a:spcBef>
              <a:spcAft>
                <a:spcPts val="0"/>
              </a:spcAft>
              <a:buSzPts val="1300"/>
              <a:buChar char="●"/>
            </a:pPr>
            <a:r>
              <a:rPr lang="en" sz="1300"/>
              <a:t>Systems Engineer</a:t>
            </a:r>
            <a:endParaRPr sz="1300"/>
          </a:p>
          <a:p>
            <a:pPr marL="457200" lvl="0" indent="-311150" algn="l" rtl="0">
              <a:spcBef>
                <a:spcPts val="0"/>
              </a:spcBef>
              <a:spcAft>
                <a:spcPts val="0"/>
              </a:spcAft>
              <a:buSzPts val="1300"/>
              <a:buChar char="●"/>
            </a:pPr>
            <a:r>
              <a:rPr lang="en" sz="1300"/>
              <a:t>1x Structures Team Member</a:t>
            </a:r>
            <a:endParaRPr sz="1300"/>
          </a:p>
          <a:p>
            <a:pPr marL="457200" lvl="0" indent="-311150" algn="l" rtl="0">
              <a:spcBef>
                <a:spcPts val="0"/>
              </a:spcBef>
              <a:spcAft>
                <a:spcPts val="0"/>
              </a:spcAft>
              <a:buSzPts val="1300"/>
              <a:buChar char="●"/>
            </a:pPr>
            <a:r>
              <a:rPr lang="en" sz="1300"/>
              <a:t>1x Software Team Member</a:t>
            </a:r>
            <a:endParaRPr sz="1300"/>
          </a:p>
        </p:txBody>
      </p:sp>
      <p:sp>
        <p:nvSpPr>
          <p:cNvPr id="367" name="Google Shape;367;p51"/>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27</a:t>
            </a:fld>
            <a:endParaRPr/>
          </a:p>
        </p:txBody>
      </p:sp>
      <p:sp>
        <p:nvSpPr>
          <p:cNvPr id="368" name="Google Shape;368;p5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t>Risk Mitigation</a:t>
            </a:r>
            <a:endParaRPr/>
          </a:p>
          <a:p>
            <a:pPr marL="457200" lvl="0" indent="-320484" algn="l" rtl="0">
              <a:spcBef>
                <a:spcPts val="1200"/>
              </a:spcBef>
              <a:spcAft>
                <a:spcPts val="0"/>
              </a:spcAft>
              <a:buSzPct val="100000"/>
              <a:buChar char="●"/>
            </a:pPr>
            <a:r>
              <a:rPr lang="en" sz="1564"/>
              <a:t>Structure Inspected and approved by PAB before testing</a:t>
            </a:r>
            <a:endParaRPr sz="1564"/>
          </a:p>
          <a:p>
            <a:pPr marL="457200" lvl="0" indent="-320484" algn="l" rtl="0">
              <a:spcBef>
                <a:spcPts val="0"/>
              </a:spcBef>
              <a:spcAft>
                <a:spcPts val="0"/>
              </a:spcAft>
              <a:buSzPct val="100000"/>
              <a:buChar char="●"/>
            </a:pPr>
            <a:r>
              <a:rPr lang="en" sz="1564"/>
              <a:t>Verified Safety of Structure+Suspension through previous testing</a:t>
            </a:r>
            <a:endParaRPr sz="1564"/>
          </a:p>
          <a:p>
            <a:pPr marL="457200" lvl="0" indent="-320484" algn="l" rtl="0">
              <a:spcBef>
                <a:spcPts val="0"/>
              </a:spcBef>
              <a:spcAft>
                <a:spcPts val="0"/>
              </a:spcAft>
              <a:buSzPct val="100000"/>
              <a:buChar char="●"/>
            </a:pPr>
            <a:r>
              <a:rPr lang="en" sz="1564"/>
              <a:t>Previous verification of emergency stop button</a:t>
            </a:r>
            <a:endParaRPr sz="1564"/>
          </a:p>
          <a:p>
            <a:pPr marL="457200" lvl="0" indent="-320484" algn="l" rtl="0">
              <a:spcBef>
                <a:spcPts val="0"/>
              </a:spcBef>
              <a:spcAft>
                <a:spcPts val="0"/>
              </a:spcAft>
              <a:buSzPct val="100000"/>
              <a:buChar char="●"/>
            </a:pPr>
            <a:r>
              <a:rPr lang="en" sz="1564"/>
              <a:t>Required PPE and training</a:t>
            </a:r>
            <a:endParaRPr sz="1564"/>
          </a:p>
          <a:p>
            <a:pPr marL="457200" lvl="0" indent="-320484" algn="l" rtl="0">
              <a:spcBef>
                <a:spcPts val="0"/>
              </a:spcBef>
              <a:spcAft>
                <a:spcPts val="0"/>
              </a:spcAft>
              <a:buSzPct val="100000"/>
              <a:buChar char="●"/>
            </a:pPr>
            <a:r>
              <a:rPr lang="en" sz="1564" u="sng">
                <a:solidFill>
                  <a:schemeClr val="hlink"/>
                </a:solidFill>
                <a:hlinkClick r:id="rId3"/>
              </a:rPr>
              <a:t>X-Translation Test Risk Assessment</a:t>
            </a:r>
            <a:endParaRPr sz="1693"/>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369" name="Google Shape;369;p51"/>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2"/>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2: Horizontal Translation Test</a:t>
            </a:r>
            <a:endParaRPr/>
          </a:p>
        </p:txBody>
      </p:sp>
      <p:sp>
        <p:nvSpPr>
          <p:cNvPr id="375" name="Google Shape;375;p5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u="sng">
                <a:solidFill>
                  <a:schemeClr val="dk1"/>
                </a:solidFill>
              </a:rPr>
              <a:t>Expected results</a:t>
            </a:r>
            <a:endParaRPr sz="1600" u="sng">
              <a:solidFill>
                <a:schemeClr val="dk1"/>
              </a:solidFill>
            </a:endParaRPr>
          </a:p>
          <a:p>
            <a:pPr marL="914400" lvl="1" indent="-311150" algn="l" rtl="0">
              <a:spcBef>
                <a:spcPts val="1200"/>
              </a:spcBef>
              <a:spcAft>
                <a:spcPts val="0"/>
              </a:spcAft>
              <a:buSzPts val="1300"/>
              <a:buChar char="○"/>
            </a:pPr>
            <a:r>
              <a:rPr lang="en" sz="1300"/>
              <a:t>Horizontal Translation System should respond according to the magnitude of cable displacement</a:t>
            </a:r>
            <a:endParaRPr sz="1300"/>
          </a:p>
          <a:p>
            <a:pPr marL="914400" lvl="1" indent="-311150" algn="l" rtl="0">
              <a:spcBef>
                <a:spcPts val="0"/>
              </a:spcBef>
              <a:spcAft>
                <a:spcPts val="0"/>
              </a:spcAft>
              <a:buSzPts val="1300"/>
              <a:buChar char="○"/>
            </a:pPr>
            <a:r>
              <a:rPr lang="en" sz="1300"/>
              <a:t>Timing belt and translation motor should remain tight and secure</a:t>
            </a:r>
            <a:endParaRPr sz="1300"/>
          </a:p>
        </p:txBody>
      </p:sp>
      <p:sp>
        <p:nvSpPr>
          <p:cNvPr id="376" name="Google Shape;376;p52"/>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28</a:t>
            </a:fld>
            <a:endParaRPr/>
          </a:p>
        </p:txBody>
      </p:sp>
      <p:sp>
        <p:nvSpPr>
          <p:cNvPr id="377" name="Google Shape;377;p5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u="sng"/>
              <a:t>Pass/Fail Criteria</a:t>
            </a:r>
            <a:endParaRPr sz="1600" u="sng"/>
          </a:p>
          <a:p>
            <a:pPr marL="457200" lvl="0" indent="-317500" algn="l" rtl="0">
              <a:spcBef>
                <a:spcPts val="1200"/>
              </a:spcBef>
              <a:spcAft>
                <a:spcPts val="0"/>
              </a:spcAft>
              <a:buSzPts val="1400"/>
              <a:buChar char="❏"/>
            </a:pPr>
            <a:r>
              <a:rPr lang="en"/>
              <a:t>The maximum speed specified in requirement </a:t>
            </a:r>
            <a:r>
              <a:rPr lang="en" b="1"/>
              <a:t>L3-21</a:t>
            </a:r>
            <a:r>
              <a:rPr lang="en"/>
              <a:t> must be achieved</a:t>
            </a:r>
            <a:endParaRPr/>
          </a:p>
          <a:p>
            <a:pPr marL="457200" lvl="0" indent="-317500" algn="l" rtl="0">
              <a:spcBef>
                <a:spcPts val="0"/>
              </a:spcBef>
              <a:spcAft>
                <a:spcPts val="0"/>
              </a:spcAft>
              <a:buSzPts val="1400"/>
              <a:buChar char="❏"/>
            </a:pPr>
            <a:r>
              <a:rPr lang="en"/>
              <a:t>The potentiometers always detect and report an angle of over 26°</a:t>
            </a:r>
            <a:endParaRPr/>
          </a:p>
          <a:p>
            <a:pPr marL="457200" lvl="0" indent="-317500" algn="l" rtl="0">
              <a:spcBef>
                <a:spcPts val="0"/>
              </a:spcBef>
              <a:spcAft>
                <a:spcPts val="0"/>
              </a:spcAft>
              <a:buSzPts val="1400"/>
              <a:buChar char="❏"/>
            </a:pPr>
            <a:r>
              <a:rPr lang="en"/>
              <a:t>The software appropriately responds to electronic signals from potentiometers</a:t>
            </a:r>
            <a:endParaRPr/>
          </a:p>
          <a:p>
            <a:pPr marL="457200" lvl="0" indent="-317500" algn="l" rtl="0">
              <a:spcBef>
                <a:spcPts val="0"/>
              </a:spcBef>
              <a:spcAft>
                <a:spcPts val="0"/>
              </a:spcAft>
              <a:buSzPts val="1400"/>
              <a:buChar char="❏"/>
            </a:pPr>
            <a:r>
              <a:rPr lang="en"/>
              <a:t>Any angle greater than 26° results in maximum speed translation. [</a:t>
            </a:r>
            <a:r>
              <a:rPr lang="en" b="1"/>
              <a:t>L3-22</a:t>
            </a:r>
            <a:r>
              <a:rPr lang="en"/>
              <a:t>]</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378" name="Google Shape;378;p52"/>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3"/>
          <p:cNvSpPr txBox="1">
            <a:spLocks noGrp="1"/>
          </p:cNvSpPr>
          <p:nvPr>
            <p:ph type="title"/>
          </p:nvPr>
        </p:nvSpPr>
        <p:spPr>
          <a:xfrm>
            <a:off x="490250" y="251000"/>
            <a:ext cx="72057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Test 3: </a:t>
            </a:r>
            <a:endParaRPr/>
          </a:p>
          <a:p>
            <a:pPr marL="0" lvl="0" indent="0" algn="l" rtl="0">
              <a:spcBef>
                <a:spcPts val="0"/>
              </a:spcBef>
              <a:spcAft>
                <a:spcPts val="0"/>
              </a:spcAft>
              <a:buNone/>
            </a:pPr>
            <a:r>
              <a:rPr lang="en"/>
              <a:t>Fireman Randy Full System Test</a:t>
            </a:r>
            <a:endParaRPr/>
          </a:p>
        </p:txBody>
      </p:sp>
      <p:sp>
        <p:nvSpPr>
          <p:cNvPr id="384" name="Google Shape;384;p53"/>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29</a:t>
            </a:fld>
            <a:endParaRPr/>
          </a:p>
        </p:txBody>
      </p:sp>
      <p:sp>
        <p:nvSpPr>
          <p:cNvPr id="385" name="Google Shape;385;p53"/>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3"/>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7"/>
          <p:cNvSpPr txBox="1">
            <a:spLocks noGrp="1"/>
          </p:cNvSpPr>
          <p:nvPr>
            <p:ph type="title"/>
          </p:nvPr>
        </p:nvSpPr>
        <p:spPr>
          <a:xfrm>
            <a:off x="490250" y="25100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Project Overview</a:t>
            </a:r>
            <a:endParaRPr/>
          </a:p>
        </p:txBody>
      </p:sp>
      <p:sp>
        <p:nvSpPr>
          <p:cNvPr id="122" name="Google Shape;122;p27"/>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sp>
        <p:nvSpPr>
          <p:cNvPr id="123" name="Google Shape;123;p27"/>
          <p:cNvSpPr/>
          <p:nvPr/>
        </p:nvSpPr>
        <p:spPr>
          <a:xfrm>
            <a:off x="1576350" y="4681425"/>
            <a:ext cx="1769100" cy="297300"/>
          </a:xfrm>
          <a:prstGeom prst="homePlate">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4"/>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3: Fireman Randy Full System Test</a:t>
            </a:r>
            <a:endParaRPr/>
          </a:p>
        </p:txBody>
      </p:sp>
      <p:sp>
        <p:nvSpPr>
          <p:cNvPr id="392" name="Google Shape;392;p54"/>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30</a:t>
            </a:fld>
            <a:endParaRPr/>
          </a:p>
        </p:txBody>
      </p:sp>
      <p:sp>
        <p:nvSpPr>
          <p:cNvPr id="393" name="Google Shape;393;p54"/>
          <p:cNvSpPr txBox="1">
            <a:spLocks noGrp="1"/>
          </p:cNvSpPr>
          <p:nvPr>
            <p:ph type="body" idx="1"/>
          </p:nvPr>
        </p:nvSpPr>
        <p:spPr>
          <a:xfrm>
            <a:off x="311700" y="1152475"/>
            <a:ext cx="2570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Fireman Randy test exists to completely verify the functionality and safety of the complete LunaSim system before full human testing.</a:t>
            </a:r>
            <a:endParaRPr/>
          </a:p>
          <a:p>
            <a:pPr marL="0" lvl="0" indent="0" algn="l" rtl="0">
              <a:spcBef>
                <a:spcPts val="1200"/>
              </a:spcBef>
              <a:spcAft>
                <a:spcPts val="0"/>
              </a:spcAft>
              <a:buNone/>
            </a:pPr>
            <a:endParaRPr/>
          </a:p>
          <a:p>
            <a:pPr marL="0" lvl="0" indent="0" algn="l" rtl="0">
              <a:spcBef>
                <a:spcPts val="1200"/>
              </a:spcBef>
              <a:spcAft>
                <a:spcPts val="0"/>
              </a:spcAft>
              <a:buNone/>
            </a:pPr>
            <a:r>
              <a:rPr lang="en" u="sng">
                <a:solidFill>
                  <a:schemeClr val="hlink"/>
                </a:solidFill>
                <a:hlinkClick r:id="rId3"/>
              </a:rPr>
              <a:t>Full Testing Procedure</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Thanks to Prof. Torin Clark for access to Randy!</a:t>
            </a:r>
            <a:endParaRPr/>
          </a:p>
        </p:txBody>
      </p:sp>
      <p:sp>
        <p:nvSpPr>
          <p:cNvPr id="394" name="Google Shape;394;p5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t>Critical prerequisite tests</a:t>
            </a:r>
            <a:endParaRPr/>
          </a:p>
          <a:p>
            <a:pPr marL="457200" lvl="0" indent="-317500" algn="l" rtl="0">
              <a:spcBef>
                <a:spcPts val="1200"/>
              </a:spcBef>
              <a:spcAft>
                <a:spcPts val="0"/>
              </a:spcAft>
              <a:buSzPts val="1400"/>
              <a:buChar char="●"/>
            </a:pPr>
            <a:r>
              <a:rPr lang="en"/>
              <a:t>E-Stop Testing</a:t>
            </a:r>
            <a:endParaRPr/>
          </a:p>
          <a:p>
            <a:pPr marL="457200" lvl="0" indent="-317500" algn="l" rtl="0">
              <a:spcBef>
                <a:spcPts val="0"/>
              </a:spcBef>
              <a:spcAft>
                <a:spcPts val="0"/>
              </a:spcAft>
              <a:buSzPts val="1400"/>
              <a:buChar char="●"/>
            </a:pPr>
            <a:r>
              <a:rPr lang="en"/>
              <a:t>Motor+Spring Characterization</a:t>
            </a:r>
            <a:endParaRPr/>
          </a:p>
          <a:p>
            <a:pPr marL="457200" lvl="0" indent="-317500" algn="l" rtl="0">
              <a:spcBef>
                <a:spcPts val="0"/>
              </a:spcBef>
              <a:spcAft>
                <a:spcPts val="0"/>
              </a:spcAft>
              <a:buSzPts val="1400"/>
              <a:buChar char="●"/>
            </a:pPr>
            <a:r>
              <a:rPr lang="en"/>
              <a:t>UI Testing</a:t>
            </a:r>
            <a:endParaRPr/>
          </a:p>
          <a:p>
            <a:pPr marL="457200" lvl="0" indent="-317500" algn="l" rtl="0">
              <a:spcBef>
                <a:spcPts val="0"/>
              </a:spcBef>
              <a:spcAft>
                <a:spcPts val="0"/>
              </a:spcAft>
              <a:buSzPts val="1400"/>
              <a:buChar char="●"/>
            </a:pPr>
            <a:r>
              <a:rPr lang="en"/>
              <a:t>Weighted Suspension Test</a:t>
            </a:r>
            <a:endParaRPr/>
          </a:p>
          <a:p>
            <a:pPr marL="457200" lvl="0" indent="-317500" algn="l" rtl="0">
              <a:spcBef>
                <a:spcPts val="0"/>
              </a:spcBef>
              <a:spcAft>
                <a:spcPts val="0"/>
              </a:spcAft>
              <a:buSzPts val="1400"/>
              <a:buChar char="●"/>
            </a:pPr>
            <a:r>
              <a:rPr lang="en"/>
              <a:t>Hard/Soft Stop Test</a:t>
            </a:r>
            <a:endParaRPr/>
          </a:p>
          <a:p>
            <a:pPr marL="457200" lvl="0" indent="-317500" algn="l" rtl="0">
              <a:spcBef>
                <a:spcPts val="0"/>
              </a:spcBef>
              <a:spcAft>
                <a:spcPts val="0"/>
              </a:spcAft>
              <a:buSzPts val="1400"/>
              <a:buChar char="●"/>
            </a:pPr>
            <a:r>
              <a:rPr lang="en"/>
              <a:t>X-Translation Test</a:t>
            </a:r>
            <a:endParaRPr/>
          </a:p>
        </p:txBody>
      </p:sp>
      <p:pic>
        <p:nvPicPr>
          <p:cNvPr id="395" name="Google Shape;395;p5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944050" y="1152475"/>
            <a:ext cx="1801750" cy="3047200"/>
          </a:xfrm>
          <a:prstGeom prst="rect">
            <a:avLst/>
          </a:prstGeom>
          <a:noFill/>
          <a:ln>
            <a:noFill/>
          </a:ln>
        </p:spPr>
      </p:pic>
      <p:sp>
        <p:nvSpPr>
          <p:cNvPr id="396" name="Google Shape;396;p54"/>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5"/>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3: Fireman Randy Full System Test</a:t>
            </a:r>
            <a:endParaRPr/>
          </a:p>
        </p:txBody>
      </p:sp>
      <p:sp>
        <p:nvSpPr>
          <p:cNvPr id="402" name="Google Shape;402;p5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u="sng"/>
              <a:t>Testing Procedure</a:t>
            </a:r>
            <a:endParaRPr sz="1600"/>
          </a:p>
          <a:p>
            <a:pPr marL="457200" lvl="0" indent="-317500" algn="l" rtl="0">
              <a:lnSpc>
                <a:spcPct val="150000"/>
              </a:lnSpc>
              <a:spcBef>
                <a:spcPts val="1200"/>
              </a:spcBef>
              <a:spcAft>
                <a:spcPts val="0"/>
              </a:spcAft>
              <a:buSzPts val="1400"/>
              <a:buAutoNum type="arabicPeriod"/>
            </a:pPr>
            <a:r>
              <a:rPr lang="en"/>
              <a:t>Attach Fireman Randy to LunaSim System</a:t>
            </a:r>
            <a:endParaRPr/>
          </a:p>
          <a:p>
            <a:pPr marL="457200" lvl="0" indent="-317500" algn="l" rtl="0">
              <a:lnSpc>
                <a:spcPct val="115000"/>
              </a:lnSpc>
              <a:spcBef>
                <a:spcPts val="1000"/>
              </a:spcBef>
              <a:spcAft>
                <a:spcPts val="0"/>
              </a:spcAft>
              <a:buSzPts val="1400"/>
              <a:buAutoNum type="arabicPeriod"/>
            </a:pPr>
            <a:r>
              <a:rPr lang="en"/>
              <a:t>Manually Manipulate Randy to simulate expected motion</a:t>
            </a:r>
            <a:endParaRPr/>
          </a:p>
          <a:p>
            <a:pPr marL="457200" lvl="0" indent="-317500" algn="l" rtl="0">
              <a:lnSpc>
                <a:spcPct val="115000"/>
              </a:lnSpc>
              <a:spcBef>
                <a:spcPts val="1000"/>
              </a:spcBef>
              <a:spcAft>
                <a:spcPts val="0"/>
              </a:spcAft>
              <a:buSzPts val="1400"/>
              <a:buAutoNum type="arabicPeriod"/>
            </a:pPr>
            <a:r>
              <a:rPr lang="en"/>
              <a:t>Move Randy to trigger various safety mechanisms (ie Hard/Soft Stops)</a:t>
            </a:r>
            <a:endParaRPr/>
          </a:p>
          <a:p>
            <a:pPr marL="457200" lvl="0" indent="-317500" algn="l" rtl="0">
              <a:lnSpc>
                <a:spcPct val="150000"/>
              </a:lnSpc>
              <a:spcBef>
                <a:spcPts val="1000"/>
              </a:spcBef>
              <a:spcAft>
                <a:spcPts val="0"/>
              </a:spcAft>
              <a:buSzPts val="1400"/>
              <a:buAutoNum type="arabicPeriod"/>
            </a:pPr>
            <a:r>
              <a:rPr lang="en"/>
              <a:t>Collect and analyze accelerometer data</a:t>
            </a:r>
            <a:endParaRPr/>
          </a:p>
          <a:p>
            <a:pPr marL="457200" lvl="0" indent="-317500" algn="l" rtl="0">
              <a:lnSpc>
                <a:spcPct val="150000"/>
              </a:lnSpc>
              <a:spcBef>
                <a:spcPts val="0"/>
              </a:spcBef>
              <a:spcAft>
                <a:spcPts val="0"/>
              </a:spcAft>
              <a:buSzPts val="1400"/>
              <a:buAutoNum type="arabicPeriod"/>
            </a:pPr>
            <a:r>
              <a:rPr lang="en"/>
              <a:t>Remove Fireman Randy</a:t>
            </a:r>
            <a:endParaRPr/>
          </a:p>
        </p:txBody>
      </p:sp>
      <p:sp>
        <p:nvSpPr>
          <p:cNvPr id="403" name="Google Shape;403;p55"/>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31</a:t>
            </a:fld>
            <a:endParaRPr/>
          </a:p>
        </p:txBody>
      </p:sp>
      <p:sp>
        <p:nvSpPr>
          <p:cNvPr id="404" name="Google Shape;404;p55"/>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5" name="Google Shape;405;p5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805475" y="843375"/>
            <a:ext cx="4026817" cy="35332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6"/>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3: Fireman Randy Full System Test</a:t>
            </a:r>
            <a:endParaRPr/>
          </a:p>
        </p:txBody>
      </p:sp>
      <p:sp>
        <p:nvSpPr>
          <p:cNvPr id="411" name="Google Shape;411;p5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t>Test Equipment</a:t>
            </a:r>
            <a:endParaRPr/>
          </a:p>
          <a:p>
            <a:pPr marL="457200" lvl="0" indent="-317500" algn="l" rtl="0">
              <a:spcBef>
                <a:spcPts val="1200"/>
              </a:spcBef>
              <a:spcAft>
                <a:spcPts val="0"/>
              </a:spcAft>
              <a:buSzPts val="1400"/>
              <a:buChar char="●"/>
            </a:pPr>
            <a:r>
              <a:rPr lang="en"/>
              <a:t>Assembled LunaSim System</a:t>
            </a:r>
            <a:endParaRPr/>
          </a:p>
          <a:p>
            <a:pPr marL="457200" lvl="0" indent="-317500" algn="l" rtl="0">
              <a:spcBef>
                <a:spcPts val="0"/>
              </a:spcBef>
              <a:spcAft>
                <a:spcPts val="0"/>
              </a:spcAft>
              <a:buSzPts val="1400"/>
              <a:buChar char="●"/>
            </a:pPr>
            <a:r>
              <a:rPr lang="en"/>
              <a:t>Fireman Randy </a:t>
            </a:r>
            <a:endParaRPr/>
          </a:p>
          <a:p>
            <a:pPr marL="457200" lvl="0" indent="-317500" algn="l" rtl="0">
              <a:spcBef>
                <a:spcPts val="0"/>
              </a:spcBef>
              <a:spcAft>
                <a:spcPts val="0"/>
              </a:spcAft>
              <a:buSzPts val="1400"/>
              <a:buChar char="●"/>
            </a:pPr>
            <a:r>
              <a:rPr lang="en"/>
              <a:t>PPE for UI operator and Randy Manipulator</a:t>
            </a:r>
            <a:endParaRPr/>
          </a:p>
          <a:p>
            <a:pPr marL="0" lvl="0" indent="0" algn="l" rtl="0">
              <a:spcBef>
                <a:spcPts val="1200"/>
              </a:spcBef>
              <a:spcAft>
                <a:spcPts val="0"/>
              </a:spcAft>
              <a:buNone/>
            </a:pPr>
            <a:r>
              <a:rPr lang="en" u="sng"/>
              <a:t>Required Personnel</a:t>
            </a:r>
            <a:endParaRPr/>
          </a:p>
          <a:p>
            <a:pPr marL="457200" lvl="0" indent="-317500" algn="l" rtl="0">
              <a:spcBef>
                <a:spcPts val="1200"/>
              </a:spcBef>
              <a:spcAft>
                <a:spcPts val="0"/>
              </a:spcAft>
              <a:buSzPts val="1400"/>
              <a:buChar char="●"/>
            </a:pPr>
            <a:r>
              <a:rPr lang="en"/>
              <a:t>Safety Officer</a:t>
            </a:r>
            <a:endParaRPr/>
          </a:p>
          <a:p>
            <a:pPr marL="457200" lvl="0" indent="-317500" algn="l" rtl="0">
              <a:spcBef>
                <a:spcPts val="0"/>
              </a:spcBef>
              <a:spcAft>
                <a:spcPts val="0"/>
              </a:spcAft>
              <a:buSzPts val="1400"/>
              <a:buChar char="●"/>
            </a:pPr>
            <a:r>
              <a:rPr lang="en"/>
              <a:t>Testing Lead</a:t>
            </a:r>
            <a:endParaRPr/>
          </a:p>
          <a:p>
            <a:pPr marL="457200" lvl="0" indent="-317500" algn="l" rtl="0">
              <a:spcBef>
                <a:spcPts val="0"/>
              </a:spcBef>
              <a:spcAft>
                <a:spcPts val="0"/>
              </a:spcAft>
              <a:buSzPts val="1400"/>
              <a:buChar char="●"/>
            </a:pPr>
            <a:r>
              <a:rPr lang="en"/>
              <a:t>Systems Engineer</a:t>
            </a:r>
            <a:endParaRPr/>
          </a:p>
          <a:p>
            <a:pPr marL="457200" lvl="0" indent="-317500" algn="l" rtl="0">
              <a:spcBef>
                <a:spcPts val="0"/>
              </a:spcBef>
              <a:spcAft>
                <a:spcPts val="0"/>
              </a:spcAft>
              <a:buSzPts val="1400"/>
              <a:buChar char="●"/>
            </a:pPr>
            <a:r>
              <a:rPr lang="en"/>
              <a:t>2x Team Members</a:t>
            </a:r>
            <a:endParaRPr/>
          </a:p>
        </p:txBody>
      </p:sp>
      <p:sp>
        <p:nvSpPr>
          <p:cNvPr id="412" name="Google Shape;412;p56"/>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32</a:t>
            </a:fld>
            <a:endParaRPr/>
          </a:p>
        </p:txBody>
      </p:sp>
      <p:sp>
        <p:nvSpPr>
          <p:cNvPr id="413" name="Google Shape;413;p5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u="sng"/>
              <a:t>Risk Mitigation</a:t>
            </a:r>
            <a:endParaRPr/>
          </a:p>
          <a:p>
            <a:pPr marL="457200" lvl="0" indent="-317500" algn="l" rtl="0">
              <a:spcBef>
                <a:spcPts val="1200"/>
              </a:spcBef>
              <a:spcAft>
                <a:spcPts val="0"/>
              </a:spcAft>
              <a:buSzPts val="1400"/>
              <a:buChar char="●"/>
            </a:pPr>
            <a:r>
              <a:rPr lang="en"/>
              <a:t>Verified Safety of Structure+Suspension through previous testing</a:t>
            </a:r>
            <a:endParaRPr/>
          </a:p>
          <a:p>
            <a:pPr marL="457200" lvl="0" indent="-317500" algn="l" rtl="0">
              <a:spcBef>
                <a:spcPts val="0"/>
              </a:spcBef>
              <a:spcAft>
                <a:spcPts val="0"/>
              </a:spcAft>
              <a:buSzPts val="1400"/>
              <a:buChar char="●"/>
            </a:pPr>
            <a:r>
              <a:rPr lang="en"/>
              <a:t>Inspection and Verification by PAB prior to testing</a:t>
            </a:r>
            <a:endParaRPr/>
          </a:p>
          <a:p>
            <a:pPr marL="457200" lvl="0" indent="-317500" algn="l" rtl="0">
              <a:spcBef>
                <a:spcPts val="0"/>
              </a:spcBef>
              <a:spcAft>
                <a:spcPts val="0"/>
              </a:spcAft>
              <a:buSzPts val="1400"/>
              <a:buChar char="●"/>
            </a:pPr>
            <a:r>
              <a:rPr lang="en"/>
              <a:t>Required PPE and preparation</a:t>
            </a:r>
            <a:endParaRPr/>
          </a:p>
          <a:p>
            <a:pPr marL="457200" lvl="0" indent="-317500" algn="l" rtl="0">
              <a:spcBef>
                <a:spcPts val="0"/>
              </a:spcBef>
              <a:spcAft>
                <a:spcPts val="0"/>
              </a:spcAft>
              <a:buSzPts val="1400"/>
              <a:buChar char="●"/>
            </a:pPr>
            <a:r>
              <a:rPr lang="en" u="sng">
                <a:solidFill>
                  <a:schemeClr val="hlink"/>
                </a:solidFill>
                <a:hlinkClick r:id="rId3"/>
              </a:rPr>
              <a:t>Fireman Randy Test Risk Assessment</a:t>
            </a:r>
            <a:endParaRPr/>
          </a:p>
          <a:p>
            <a:pPr marL="0" lvl="0" indent="0" algn="l" rtl="0">
              <a:spcBef>
                <a:spcPts val="1200"/>
              </a:spcBef>
              <a:spcAft>
                <a:spcPts val="0"/>
              </a:spcAft>
              <a:buNone/>
            </a:pPr>
            <a:r>
              <a:rPr lang="en" u="sng"/>
              <a:t>Data Acquisition Plans</a:t>
            </a:r>
            <a:endParaRPr/>
          </a:p>
          <a:p>
            <a:pPr marL="457200" lvl="0" indent="-317500" algn="l" rtl="0">
              <a:spcBef>
                <a:spcPts val="1200"/>
              </a:spcBef>
              <a:spcAft>
                <a:spcPts val="0"/>
              </a:spcAft>
              <a:buSzPts val="1400"/>
              <a:buChar char="●"/>
            </a:pPr>
            <a:r>
              <a:rPr lang="en"/>
              <a:t>Accelerometer Data on harness will be exported to MATLAB for analysis.</a:t>
            </a:r>
            <a:endParaRPr/>
          </a:p>
          <a:p>
            <a:pPr marL="457200" lvl="0" indent="-317500" algn="l" rtl="0">
              <a:spcBef>
                <a:spcPts val="0"/>
              </a:spcBef>
              <a:spcAft>
                <a:spcPts val="0"/>
              </a:spcAft>
              <a:buSzPts val="1400"/>
              <a:buChar char="●"/>
            </a:pPr>
            <a:r>
              <a:rPr lang="en"/>
              <a:t>Data will be examined for each mode tested, and compared to requirements</a:t>
            </a:r>
            <a:endParaRPr/>
          </a:p>
        </p:txBody>
      </p:sp>
      <p:sp>
        <p:nvSpPr>
          <p:cNvPr id="414" name="Google Shape;414;p56"/>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7"/>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3: Fireman Randy Full System Test</a:t>
            </a:r>
            <a:endParaRPr/>
          </a:p>
        </p:txBody>
      </p:sp>
      <p:sp>
        <p:nvSpPr>
          <p:cNvPr id="420" name="Google Shape;420;p5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t>Expected Results</a:t>
            </a:r>
            <a:endParaRPr/>
          </a:p>
          <a:p>
            <a:pPr marL="0" lvl="0" indent="0" algn="l" rtl="0">
              <a:spcBef>
                <a:spcPts val="1200"/>
              </a:spcBef>
              <a:spcAft>
                <a:spcPts val="0"/>
              </a:spcAft>
              <a:buNone/>
            </a:pPr>
            <a:r>
              <a:rPr lang="en"/>
              <a:t>Fireman Randy should be able to simulate a user doing the following:</a:t>
            </a:r>
            <a:endParaRPr/>
          </a:p>
          <a:p>
            <a:pPr marL="457200" lvl="0" indent="-317500" algn="l" rtl="0">
              <a:spcBef>
                <a:spcPts val="1200"/>
              </a:spcBef>
              <a:spcAft>
                <a:spcPts val="0"/>
              </a:spcAft>
              <a:buSzPts val="1400"/>
              <a:buChar char="●"/>
            </a:pPr>
            <a:r>
              <a:rPr lang="en"/>
              <a:t>Walking/Running</a:t>
            </a:r>
            <a:endParaRPr/>
          </a:p>
          <a:p>
            <a:pPr marL="457200" lvl="0" indent="-317500" algn="l" rtl="0">
              <a:spcBef>
                <a:spcPts val="0"/>
              </a:spcBef>
              <a:spcAft>
                <a:spcPts val="0"/>
              </a:spcAft>
              <a:buSzPts val="1400"/>
              <a:buChar char="●"/>
            </a:pPr>
            <a:r>
              <a:rPr lang="en"/>
              <a:t>Jumping</a:t>
            </a:r>
            <a:endParaRPr/>
          </a:p>
          <a:p>
            <a:pPr marL="457200" lvl="0" indent="-317500" algn="l" rtl="0">
              <a:spcBef>
                <a:spcPts val="0"/>
              </a:spcBef>
              <a:spcAft>
                <a:spcPts val="0"/>
              </a:spcAft>
              <a:buSzPts val="1400"/>
              <a:buChar char="●"/>
            </a:pPr>
            <a:r>
              <a:rPr lang="en"/>
              <a:t>Crouching</a:t>
            </a:r>
            <a:endParaRPr/>
          </a:p>
          <a:p>
            <a:pPr marL="457200" lvl="0" indent="-317500" algn="l" rtl="0">
              <a:spcBef>
                <a:spcPts val="0"/>
              </a:spcBef>
              <a:spcAft>
                <a:spcPts val="0"/>
              </a:spcAft>
              <a:buSzPts val="1400"/>
              <a:buChar char="●"/>
            </a:pPr>
            <a:r>
              <a:rPr lang="en"/>
              <a:t>Triggering Soft/Hard Stops</a:t>
            </a:r>
            <a:endParaRPr/>
          </a:p>
          <a:p>
            <a:pPr marL="457200" lvl="0" indent="-317500" algn="l" rtl="0">
              <a:spcBef>
                <a:spcPts val="0"/>
              </a:spcBef>
              <a:spcAft>
                <a:spcPts val="0"/>
              </a:spcAft>
              <a:buSzPts val="1400"/>
              <a:buChar char="●"/>
            </a:pPr>
            <a:r>
              <a:rPr lang="en"/>
              <a:t>Rotating</a:t>
            </a:r>
            <a:endParaRPr/>
          </a:p>
          <a:p>
            <a:pPr marL="457200" lvl="0" indent="-317500" algn="l" rtl="0">
              <a:spcBef>
                <a:spcPts val="0"/>
              </a:spcBef>
              <a:spcAft>
                <a:spcPts val="0"/>
              </a:spcAft>
              <a:buSzPts val="1400"/>
              <a:buChar char="●"/>
            </a:pPr>
            <a:r>
              <a:rPr lang="en"/>
              <a:t>Emergency Stop</a:t>
            </a:r>
            <a:endParaRPr/>
          </a:p>
        </p:txBody>
      </p:sp>
      <p:sp>
        <p:nvSpPr>
          <p:cNvPr id="421" name="Google Shape;421;p57"/>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33</a:t>
            </a:fld>
            <a:endParaRPr/>
          </a:p>
        </p:txBody>
      </p:sp>
      <p:sp>
        <p:nvSpPr>
          <p:cNvPr id="422" name="Google Shape;422;p5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t>Pass/Fail Criteria</a:t>
            </a:r>
            <a:endParaRPr/>
          </a:p>
          <a:p>
            <a:pPr marL="0" lvl="0" indent="0" algn="l" rtl="0">
              <a:spcBef>
                <a:spcPts val="1200"/>
              </a:spcBef>
              <a:spcAft>
                <a:spcPts val="0"/>
              </a:spcAft>
              <a:buNone/>
            </a:pPr>
            <a:r>
              <a:rPr lang="en"/>
              <a:t>Fireman Randy should be able to achieve all related requirements for each mode of movement. For example, regarding a walk test</a:t>
            </a:r>
            <a:endParaRPr/>
          </a:p>
          <a:p>
            <a:pPr marL="457200" lvl="0" indent="-317500" algn="l" rtl="0">
              <a:spcBef>
                <a:spcPts val="1200"/>
              </a:spcBef>
              <a:spcAft>
                <a:spcPts val="0"/>
              </a:spcAft>
              <a:buSzPts val="1400"/>
              <a:buChar char="❏"/>
            </a:pPr>
            <a:r>
              <a:rPr lang="en"/>
              <a:t>L3-13: Cycling 2.68 ft/s every 0.5 s</a:t>
            </a:r>
            <a:endParaRPr/>
          </a:p>
          <a:p>
            <a:pPr marL="457200" lvl="0" indent="-317500" algn="l" rtl="0">
              <a:spcBef>
                <a:spcPts val="0"/>
              </a:spcBef>
              <a:spcAft>
                <a:spcPts val="0"/>
              </a:spcAft>
              <a:buSzPts val="1400"/>
              <a:buChar char="❏"/>
            </a:pPr>
            <a:r>
              <a:rPr lang="en"/>
              <a:t>L3-21: Translate up to 6 ft/s</a:t>
            </a:r>
            <a:endParaRPr/>
          </a:p>
          <a:p>
            <a:pPr marL="457200" lvl="0" indent="-317500" algn="l" rtl="0">
              <a:spcBef>
                <a:spcPts val="0"/>
              </a:spcBef>
              <a:spcAft>
                <a:spcPts val="0"/>
              </a:spcAft>
              <a:buSzPts val="1400"/>
              <a:buChar char="❏"/>
            </a:pPr>
            <a:r>
              <a:rPr lang="en"/>
              <a:t>L3-29: Z-Offloading motor shall use less than 120 V</a:t>
            </a:r>
            <a:endParaRPr/>
          </a:p>
          <a:p>
            <a:pPr marL="457200" lvl="0" indent="-317500" algn="l" rtl="0">
              <a:spcBef>
                <a:spcPts val="0"/>
              </a:spcBef>
              <a:spcAft>
                <a:spcPts val="0"/>
              </a:spcAft>
              <a:buSzPts val="1400"/>
              <a:buChar char="❏"/>
            </a:pPr>
            <a:r>
              <a:rPr lang="en"/>
              <a:t>L3-61: Software shall adjust spring tension to simulate lunar gravity with 10% error</a:t>
            </a:r>
            <a:endParaRPr/>
          </a:p>
        </p:txBody>
      </p:sp>
      <p:sp>
        <p:nvSpPr>
          <p:cNvPr id="423" name="Google Shape;423;p57"/>
          <p:cNvSpPr/>
          <p:nvPr/>
        </p:nvSpPr>
        <p:spPr>
          <a:xfrm>
            <a:off x="50784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8"/>
          <p:cNvSpPr txBox="1">
            <a:spLocks noGrp="1"/>
          </p:cNvSpPr>
          <p:nvPr>
            <p:ph type="title"/>
          </p:nvPr>
        </p:nvSpPr>
        <p:spPr>
          <a:xfrm>
            <a:off x="490250" y="25100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Budget</a:t>
            </a:r>
            <a:endParaRPr/>
          </a:p>
        </p:txBody>
      </p:sp>
      <p:sp>
        <p:nvSpPr>
          <p:cNvPr id="429" name="Google Shape;429;p58"/>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34</a:t>
            </a:fld>
            <a:endParaRPr/>
          </a:p>
        </p:txBody>
      </p:sp>
      <p:sp>
        <p:nvSpPr>
          <p:cNvPr id="430" name="Google Shape;430;p58"/>
          <p:cNvSpPr/>
          <p:nvPr/>
        </p:nvSpPr>
        <p:spPr>
          <a:xfrm>
            <a:off x="68580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9"/>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Budget</a:t>
            </a:r>
            <a:endParaRPr/>
          </a:p>
        </p:txBody>
      </p:sp>
      <p:sp>
        <p:nvSpPr>
          <p:cNvPr id="436" name="Google Shape;436;p59"/>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35</a:t>
            </a:fld>
            <a:endParaRPr/>
          </a:p>
        </p:txBody>
      </p:sp>
      <p:pic>
        <p:nvPicPr>
          <p:cNvPr id="437" name="Google Shape;437;p59" title="Chart"/>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1694" y="1152475"/>
            <a:ext cx="4159176" cy="2571750"/>
          </a:xfrm>
          <a:prstGeom prst="rect">
            <a:avLst/>
          </a:prstGeom>
          <a:noFill/>
          <a:ln>
            <a:noFill/>
          </a:ln>
        </p:spPr>
      </p:pic>
      <p:sp>
        <p:nvSpPr>
          <p:cNvPr id="438" name="Google Shape;438;p59"/>
          <p:cNvSpPr/>
          <p:nvPr/>
        </p:nvSpPr>
        <p:spPr>
          <a:xfrm>
            <a:off x="68580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9" name="Google Shape;439;p59" title="Chart"/>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42395" y="1152475"/>
            <a:ext cx="4368330" cy="270108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0"/>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Budget</a:t>
            </a:r>
            <a:endParaRPr/>
          </a:p>
        </p:txBody>
      </p:sp>
      <p:sp>
        <p:nvSpPr>
          <p:cNvPr id="445" name="Google Shape;445;p60"/>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36</a:t>
            </a:fld>
            <a:endParaRPr/>
          </a:p>
        </p:txBody>
      </p:sp>
      <p:graphicFrame>
        <p:nvGraphicFramePr>
          <p:cNvPr id="446" name="Google Shape;446;p60"/>
          <p:cNvGraphicFramePr/>
          <p:nvPr/>
        </p:nvGraphicFramePr>
        <p:xfrm>
          <a:off x="107625" y="797700"/>
          <a:ext cx="8931525" cy="3039568"/>
        </p:xfrm>
        <a:graphic>
          <a:graphicData uri="http://schemas.openxmlformats.org/drawingml/2006/table">
            <a:tbl>
              <a:tblPr>
                <a:noFill/>
                <a:tableStyleId>{B5B87E44-810A-4410-9289-9532AC1EC386}</a:tableStyleId>
              </a:tblPr>
              <a:tblGrid>
                <a:gridCol w="3362900">
                  <a:extLst>
                    <a:ext uri="{9D8B030D-6E8A-4147-A177-3AD203B41FA5}">
                      <a16:colId xmlns:a16="http://schemas.microsoft.com/office/drawing/2014/main" val="20000"/>
                    </a:ext>
                  </a:extLst>
                </a:gridCol>
                <a:gridCol w="1101475">
                  <a:extLst>
                    <a:ext uri="{9D8B030D-6E8A-4147-A177-3AD203B41FA5}">
                      <a16:colId xmlns:a16="http://schemas.microsoft.com/office/drawing/2014/main" val="20001"/>
                    </a:ext>
                  </a:extLst>
                </a:gridCol>
                <a:gridCol w="1336650">
                  <a:extLst>
                    <a:ext uri="{9D8B030D-6E8A-4147-A177-3AD203B41FA5}">
                      <a16:colId xmlns:a16="http://schemas.microsoft.com/office/drawing/2014/main" val="20002"/>
                    </a:ext>
                  </a:extLst>
                </a:gridCol>
                <a:gridCol w="1043500">
                  <a:extLst>
                    <a:ext uri="{9D8B030D-6E8A-4147-A177-3AD203B41FA5}">
                      <a16:colId xmlns:a16="http://schemas.microsoft.com/office/drawing/2014/main" val="20003"/>
                    </a:ext>
                  </a:extLst>
                </a:gridCol>
                <a:gridCol w="1043500">
                  <a:extLst>
                    <a:ext uri="{9D8B030D-6E8A-4147-A177-3AD203B41FA5}">
                      <a16:colId xmlns:a16="http://schemas.microsoft.com/office/drawing/2014/main" val="20004"/>
                    </a:ext>
                  </a:extLst>
                </a:gridCol>
                <a:gridCol w="1043500">
                  <a:extLst>
                    <a:ext uri="{9D8B030D-6E8A-4147-A177-3AD203B41FA5}">
                      <a16:colId xmlns:a16="http://schemas.microsoft.com/office/drawing/2014/main" val="20005"/>
                    </a:ext>
                  </a:extLst>
                </a:gridCol>
              </a:tblGrid>
              <a:tr h="200025">
                <a:tc>
                  <a:txBody>
                    <a:bodyPr/>
                    <a:lstStyle/>
                    <a:p>
                      <a:pPr marL="0" lvl="0" indent="0" algn="l" rtl="0">
                        <a:lnSpc>
                          <a:spcPct val="115000"/>
                        </a:lnSpc>
                        <a:spcBef>
                          <a:spcPts val="0"/>
                        </a:spcBef>
                        <a:spcAft>
                          <a:spcPts val="0"/>
                        </a:spcAft>
                        <a:buNone/>
                      </a:pPr>
                      <a:r>
                        <a:rPr lang="en" sz="1100"/>
                        <a:t>Metal Bevel Pinion</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2/13</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McMaster</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41.4</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2/15</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Complete</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19025">
                <a:tc>
                  <a:txBody>
                    <a:bodyPr/>
                    <a:lstStyle/>
                    <a:p>
                      <a:pPr marL="0" lvl="0" indent="0" algn="l" rtl="0">
                        <a:lnSpc>
                          <a:spcPct val="115000"/>
                        </a:lnSpc>
                        <a:spcBef>
                          <a:spcPts val="0"/>
                        </a:spcBef>
                        <a:spcAft>
                          <a:spcPts val="0"/>
                        </a:spcAft>
                        <a:buNone/>
                      </a:pPr>
                      <a:r>
                        <a:rPr lang="en" sz="1100"/>
                        <a:t>Metal Bevel Gear</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2/13</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McMaster</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151.36</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2/15</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Complete</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100"/>
                        <a:t>Shipping</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2/13</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McMaster</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53.45</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N/a</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Complete</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100"/>
                        <a:t>Steel</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100"/>
                        <a:t>2/19</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100"/>
                        <a:t>Dencol</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100"/>
                        <a:t>1028.26</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r" rtl="0">
                        <a:lnSpc>
                          <a:spcPct val="115000"/>
                        </a:lnSpc>
                        <a:spcBef>
                          <a:spcPts val="0"/>
                        </a:spcBef>
                        <a:spcAft>
                          <a:spcPts val="0"/>
                        </a:spcAft>
                        <a:buNone/>
                      </a:pPr>
                      <a:r>
                        <a:rPr lang="en" sz="1100"/>
                        <a:t>2/20</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l" rtl="0">
                        <a:lnSpc>
                          <a:spcPct val="115000"/>
                        </a:lnSpc>
                        <a:spcBef>
                          <a:spcPts val="0"/>
                        </a:spcBef>
                        <a:spcAft>
                          <a:spcPts val="0"/>
                        </a:spcAft>
                        <a:buNone/>
                      </a:pPr>
                      <a:r>
                        <a:rPr lang="en" sz="1100"/>
                        <a:t>Complete</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100"/>
                        <a:t>2.5 Hp Treadmill Motor, Power Supply, and Motor Controller</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spcBef>
                          <a:spcPts val="0"/>
                        </a:spcBef>
                        <a:spcAft>
                          <a:spcPts val="0"/>
                        </a:spcAft>
                        <a:buNone/>
                      </a:pPr>
                      <a:endParaRPr sz="15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100"/>
                        <a:t>Craiglist</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100"/>
                        <a:t>150</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100"/>
                        <a:t>2/8</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100"/>
                        <a:t>Trial period</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extLst>
                  <a:ext uri="{0D108BD9-81ED-4DB2-BD59-A6C34878D82A}">
                    <a16:rowId xmlns:a16="http://schemas.microsoft.com/office/drawing/2014/main" val="10004"/>
                  </a:ext>
                </a:extLst>
              </a:tr>
              <a:tr h="333375">
                <a:tc>
                  <a:txBody>
                    <a:bodyPr/>
                    <a:lstStyle/>
                    <a:p>
                      <a:pPr marL="0" lvl="0" indent="0" algn="l" rtl="0">
                        <a:lnSpc>
                          <a:spcPct val="115000"/>
                        </a:lnSpc>
                        <a:spcBef>
                          <a:spcPts val="0"/>
                        </a:spcBef>
                        <a:spcAft>
                          <a:spcPts val="0"/>
                        </a:spcAft>
                        <a:buNone/>
                      </a:pPr>
                      <a:r>
                        <a:rPr lang="en" sz="1100"/>
                        <a:t>Carabiners</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2/13</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Amazon</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24.98</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2/14</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Complete</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en" sz="1100" u="sng">
                          <a:solidFill>
                            <a:schemeClr val="hlink"/>
                          </a:solidFill>
                          <a:hlinkClick r:id="rId3"/>
                        </a:rPr>
                        <a:t>Springs</a:t>
                      </a:r>
                      <a:endParaRPr sz="1100" u="sng">
                        <a:solidFill>
                          <a:schemeClr val="hlink"/>
                        </a:solidFill>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100"/>
                        <a:t>2/13</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100"/>
                        <a:t>American Door Supply</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100"/>
                        <a:t>329.98</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spcBef>
                          <a:spcPts val="0"/>
                        </a:spcBef>
                        <a:spcAft>
                          <a:spcPts val="0"/>
                        </a:spcAft>
                        <a:buNone/>
                      </a:pPr>
                      <a:endParaRPr sz="15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l" rtl="0">
                        <a:lnSpc>
                          <a:spcPct val="115000"/>
                        </a:lnSpc>
                        <a:spcBef>
                          <a:spcPts val="0"/>
                        </a:spcBef>
                        <a:spcAft>
                          <a:spcPts val="0"/>
                        </a:spcAft>
                        <a:buNone/>
                      </a:pPr>
                      <a:r>
                        <a:rPr lang="en" sz="1100"/>
                        <a:t>Shipping</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extLst>
                  <a:ext uri="{0D108BD9-81ED-4DB2-BD59-A6C34878D82A}">
                    <a16:rowId xmlns:a16="http://schemas.microsoft.com/office/drawing/2014/main" val="10006"/>
                  </a:ext>
                </a:extLst>
              </a:tr>
              <a:tr h="333375">
                <a:tc>
                  <a:txBody>
                    <a:bodyPr/>
                    <a:lstStyle/>
                    <a:p>
                      <a:pPr marL="0" lvl="0" indent="0" algn="l" rtl="0">
                        <a:lnSpc>
                          <a:spcPct val="115000"/>
                        </a:lnSpc>
                        <a:spcBef>
                          <a:spcPts val="0"/>
                        </a:spcBef>
                        <a:spcAft>
                          <a:spcPts val="0"/>
                        </a:spcAft>
                        <a:buNone/>
                      </a:pPr>
                      <a:r>
                        <a:rPr lang="en" sz="1100"/>
                        <a:t>Spring Winding Bar</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2/13</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American Door Supply</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17.78</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5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Shipping</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33375">
                <a:tc>
                  <a:txBody>
                    <a:bodyPr/>
                    <a:lstStyle/>
                    <a:p>
                      <a:pPr marL="0" lvl="0" indent="0" algn="l" rtl="0">
                        <a:lnSpc>
                          <a:spcPct val="115000"/>
                        </a:lnSpc>
                        <a:spcBef>
                          <a:spcPts val="0"/>
                        </a:spcBef>
                        <a:spcAft>
                          <a:spcPts val="0"/>
                        </a:spcAft>
                        <a:buNone/>
                      </a:pPr>
                      <a:r>
                        <a:rPr lang="en" sz="1100"/>
                        <a:t>Shipping</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2/13</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American Door Supply</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5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5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Shipping</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lvl="0" indent="0" algn="l" rtl="0">
                        <a:lnSpc>
                          <a:spcPct val="115000"/>
                        </a:lnSpc>
                        <a:spcBef>
                          <a:spcPts val="0"/>
                        </a:spcBef>
                        <a:spcAft>
                          <a:spcPts val="0"/>
                        </a:spcAft>
                        <a:buNone/>
                      </a:pPr>
                      <a:r>
                        <a:rPr lang="en" sz="1100"/>
                        <a:t>Smartsheet license</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2/13</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Smartsheet</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27</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N/a</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Complete</a:t>
                      </a:r>
                      <a:endParaRPr sz="11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447" name="Google Shape;447;p60"/>
          <p:cNvSpPr/>
          <p:nvPr/>
        </p:nvSpPr>
        <p:spPr>
          <a:xfrm>
            <a:off x="68580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graphicFrame>
        <p:nvGraphicFramePr>
          <p:cNvPr id="452" name="Google Shape;452;p61"/>
          <p:cNvGraphicFramePr/>
          <p:nvPr/>
        </p:nvGraphicFramePr>
        <p:xfrm>
          <a:off x="53025" y="843375"/>
          <a:ext cx="8951675" cy="3418021"/>
        </p:xfrm>
        <a:graphic>
          <a:graphicData uri="http://schemas.openxmlformats.org/drawingml/2006/table">
            <a:tbl>
              <a:tblPr>
                <a:noFill/>
                <a:tableStyleId>{B5B87E44-810A-4410-9289-9532AC1EC386}</a:tableStyleId>
              </a:tblPr>
              <a:tblGrid>
                <a:gridCol w="3716800">
                  <a:extLst>
                    <a:ext uri="{9D8B030D-6E8A-4147-A177-3AD203B41FA5}">
                      <a16:colId xmlns:a16="http://schemas.microsoft.com/office/drawing/2014/main" val="20000"/>
                    </a:ext>
                  </a:extLst>
                </a:gridCol>
                <a:gridCol w="1046975">
                  <a:extLst>
                    <a:ext uri="{9D8B030D-6E8A-4147-A177-3AD203B41FA5}">
                      <a16:colId xmlns:a16="http://schemas.microsoft.com/office/drawing/2014/main" val="20001"/>
                    </a:ext>
                  </a:extLst>
                </a:gridCol>
                <a:gridCol w="1046975">
                  <a:extLst>
                    <a:ext uri="{9D8B030D-6E8A-4147-A177-3AD203B41FA5}">
                      <a16:colId xmlns:a16="http://schemas.microsoft.com/office/drawing/2014/main" val="20002"/>
                    </a:ext>
                  </a:extLst>
                </a:gridCol>
                <a:gridCol w="1046975">
                  <a:extLst>
                    <a:ext uri="{9D8B030D-6E8A-4147-A177-3AD203B41FA5}">
                      <a16:colId xmlns:a16="http://schemas.microsoft.com/office/drawing/2014/main" val="20003"/>
                    </a:ext>
                  </a:extLst>
                </a:gridCol>
                <a:gridCol w="1046975">
                  <a:extLst>
                    <a:ext uri="{9D8B030D-6E8A-4147-A177-3AD203B41FA5}">
                      <a16:colId xmlns:a16="http://schemas.microsoft.com/office/drawing/2014/main" val="20004"/>
                    </a:ext>
                  </a:extLst>
                </a:gridCol>
                <a:gridCol w="1046975">
                  <a:extLst>
                    <a:ext uri="{9D8B030D-6E8A-4147-A177-3AD203B41FA5}">
                      <a16:colId xmlns:a16="http://schemas.microsoft.com/office/drawing/2014/main" val="20005"/>
                    </a:ext>
                  </a:extLst>
                </a:gridCol>
              </a:tblGrid>
              <a:tr h="333375">
                <a:tc>
                  <a:txBody>
                    <a:bodyPr/>
                    <a:lstStyle/>
                    <a:p>
                      <a:pPr marL="0" lvl="0" indent="0" algn="l" rtl="0">
                        <a:lnSpc>
                          <a:spcPct val="115000"/>
                        </a:lnSpc>
                        <a:spcBef>
                          <a:spcPts val="0"/>
                        </a:spcBef>
                        <a:spcAft>
                          <a:spcPts val="0"/>
                        </a:spcAft>
                        <a:buNone/>
                      </a:pPr>
                      <a:r>
                        <a:rPr lang="en" sz="1200" b="1"/>
                        <a:t>Part</a:t>
                      </a:r>
                      <a:endParaRPr sz="12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Date Purchased</a:t>
                      </a:r>
                      <a:endParaRPr sz="12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Supplier</a:t>
                      </a:r>
                      <a:endParaRPr sz="12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Cost</a:t>
                      </a:r>
                      <a:endParaRPr sz="12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Expected Delivery</a:t>
                      </a:r>
                      <a:endParaRPr sz="12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Status</a:t>
                      </a:r>
                      <a:endParaRPr sz="12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 sz="1200"/>
                        <a:t>Harness</a:t>
                      </a:r>
                      <a:endParaRPr sz="1200"/>
                    </a:p>
                  </a:txBody>
                  <a:tcPr marL="28575" marR="28575" marT="19050" marB="1905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2/12</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Amazon</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45.99</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2/14</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Complete</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200"/>
                        <a:t>Libre Board</a:t>
                      </a:r>
                      <a:endParaRPr sz="1200"/>
                    </a:p>
                  </a:txBody>
                  <a:tcPr marL="28575" marR="28575" marT="19050" marB="1905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2/12</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Amazon</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35</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2/14</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Complete</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200"/>
                        <a:t>I Beam Trolley</a:t>
                      </a:r>
                      <a:endParaRPr sz="1200"/>
                    </a:p>
                  </a:txBody>
                  <a:tcPr marL="28575" marR="28575" marT="19050" marB="1905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2/12/2023</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Amazon</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65.98</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2/14</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Complete</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200"/>
                        <a:t>Timing Plate</a:t>
                      </a:r>
                      <a:endParaRPr sz="1200"/>
                    </a:p>
                  </a:txBody>
                  <a:tcPr marL="28575" marR="28575" marT="19050" marB="1905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200"/>
                        <a:t>2/13</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200"/>
                        <a:t>McMaster</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200"/>
                        <a:t>296.8</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200"/>
                        <a:t>2/15</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tc>
                  <a:txBody>
                    <a:bodyPr/>
                    <a:lstStyle/>
                    <a:p>
                      <a:pPr marL="0" lvl="0" indent="0" algn="ctr" rtl="0">
                        <a:lnSpc>
                          <a:spcPct val="115000"/>
                        </a:lnSpc>
                        <a:spcBef>
                          <a:spcPts val="0"/>
                        </a:spcBef>
                        <a:spcAft>
                          <a:spcPts val="0"/>
                        </a:spcAft>
                        <a:buNone/>
                      </a:pPr>
                      <a:r>
                        <a:rPr lang="en" sz="1200"/>
                        <a:t>Complete</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BB84"/>
                    </a:solidFill>
                  </a:tcPr>
                </a:tc>
                <a:extLst>
                  <a:ext uri="{0D108BD9-81ED-4DB2-BD59-A6C34878D82A}">
                    <a16:rowId xmlns:a16="http://schemas.microsoft.com/office/drawing/2014/main" val="10004"/>
                  </a:ext>
                </a:extLst>
              </a:tr>
              <a:tr h="333375">
                <a:tc>
                  <a:txBody>
                    <a:bodyPr/>
                    <a:lstStyle/>
                    <a:p>
                      <a:pPr marL="0" lvl="0" indent="0" algn="l" rtl="0">
                        <a:lnSpc>
                          <a:spcPct val="115000"/>
                        </a:lnSpc>
                        <a:spcBef>
                          <a:spcPts val="0"/>
                        </a:spcBef>
                        <a:spcAft>
                          <a:spcPts val="0"/>
                        </a:spcAft>
                        <a:buNone/>
                      </a:pPr>
                      <a:r>
                        <a:rPr lang="en" sz="1200"/>
                        <a:t>6.3" Long x 1.97" Wide End Plate for Trase Size L Timing Belt</a:t>
                      </a:r>
                      <a:endParaRPr sz="1200"/>
                    </a:p>
                  </a:txBody>
                  <a:tcPr marL="28575" marR="28575" marT="19050" marB="1905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2/13</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McMaster</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84.52</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2/15</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Complete</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en" sz="1200"/>
                        <a:t>Zinc Yellow-Chromate Plated Hex Head Screw</a:t>
                      </a:r>
                      <a:endParaRPr sz="1200"/>
                    </a:p>
                  </a:txBody>
                  <a:tcPr marL="28575" marR="28575" marT="19050" marB="1905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2/13</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McMaster</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31.72</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2/15</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Complete</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l" rtl="0">
                        <a:lnSpc>
                          <a:spcPct val="115000"/>
                        </a:lnSpc>
                        <a:spcBef>
                          <a:spcPts val="0"/>
                        </a:spcBef>
                        <a:spcAft>
                          <a:spcPts val="0"/>
                        </a:spcAft>
                        <a:buNone/>
                      </a:pPr>
                      <a:r>
                        <a:rPr lang="en" sz="1200"/>
                        <a:t>Ball Bearing</a:t>
                      </a:r>
                      <a:endParaRPr sz="1200"/>
                    </a:p>
                  </a:txBody>
                  <a:tcPr marL="28575" marR="28575" marT="19050" marB="1905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2/13</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McMaster</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25.59</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2/15</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Complete</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200025">
                <a:tc>
                  <a:txBody>
                    <a:bodyPr/>
                    <a:lstStyle/>
                    <a:p>
                      <a:pPr marL="0" lvl="0" indent="0" algn="l" rtl="0">
                        <a:lnSpc>
                          <a:spcPct val="115000"/>
                        </a:lnSpc>
                        <a:spcBef>
                          <a:spcPts val="0"/>
                        </a:spcBef>
                        <a:spcAft>
                          <a:spcPts val="0"/>
                        </a:spcAft>
                        <a:buNone/>
                      </a:pPr>
                      <a:r>
                        <a:rPr lang="en" sz="1200"/>
                        <a:t>Multipurpose Neoprene Rubber Sheet</a:t>
                      </a:r>
                      <a:endParaRPr sz="1200"/>
                    </a:p>
                  </a:txBody>
                  <a:tcPr marL="28575" marR="28575" marT="19050" marB="1905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2/13</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McMaster</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13.18</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2/15</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Complete</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lvl="0" indent="0" algn="l" rtl="0">
                        <a:lnSpc>
                          <a:spcPct val="115000"/>
                        </a:lnSpc>
                        <a:spcBef>
                          <a:spcPts val="0"/>
                        </a:spcBef>
                        <a:spcAft>
                          <a:spcPts val="0"/>
                        </a:spcAft>
                        <a:buNone/>
                      </a:pPr>
                      <a:r>
                        <a:rPr lang="en" sz="1200"/>
                        <a:t>Timing Belt Pulley</a:t>
                      </a:r>
                      <a:endParaRPr sz="1200"/>
                    </a:p>
                  </a:txBody>
                  <a:tcPr marL="28575" marR="28575" marT="19050" marB="1905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2/13</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McMaster</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118.62</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2/15</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Complete</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200025">
                <a:tc>
                  <a:txBody>
                    <a:bodyPr/>
                    <a:lstStyle/>
                    <a:p>
                      <a:pPr marL="0" lvl="0" indent="0" algn="l" rtl="0">
                        <a:lnSpc>
                          <a:spcPct val="115000"/>
                        </a:lnSpc>
                        <a:spcBef>
                          <a:spcPts val="0"/>
                        </a:spcBef>
                        <a:spcAft>
                          <a:spcPts val="0"/>
                        </a:spcAft>
                        <a:buNone/>
                      </a:pPr>
                      <a:r>
                        <a:rPr lang="en" sz="1200"/>
                        <a:t>Rotary Shaft</a:t>
                      </a:r>
                      <a:endParaRPr sz="1200"/>
                    </a:p>
                  </a:txBody>
                  <a:tcPr marL="28575" marR="28575" marT="19050" marB="1905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2/13</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McMaster</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58.24</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2/15</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Complete</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200025">
                <a:tc>
                  <a:txBody>
                    <a:bodyPr/>
                    <a:lstStyle/>
                    <a:p>
                      <a:pPr marL="0" lvl="0" indent="0" algn="l" rtl="0">
                        <a:lnSpc>
                          <a:spcPct val="115000"/>
                        </a:lnSpc>
                        <a:spcBef>
                          <a:spcPts val="0"/>
                        </a:spcBef>
                        <a:spcAft>
                          <a:spcPts val="0"/>
                        </a:spcAft>
                        <a:buNone/>
                      </a:pPr>
                      <a:r>
                        <a:rPr lang="en" sz="1200"/>
                        <a:t>Ball Bearing</a:t>
                      </a:r>
                      <a:endParaRPr sz="1200"/>
                    </a:p>
                  </a:txBody>
                  <a:tcPr marL="28575" marR="28575" marT="19050" marB="1905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2/13</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McMaster</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17.06</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2/15</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Complete</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200025">
                <a:tc>
                  <a:txBody>
                    <a:bodyPr/>
                    <a:lstStyle/>
                    <a:p>
                      <a:pPr marL="0" lvl="0" indent="0" algn="l" rtl="0">
                        <a:lnSpc>
                          <a:spcPct val="115000"/>
                        </a:lnSpc>
                        <a:spcBef>
                          <a:spcPts val="0"/>
                        </a:spcBef>
                        <a:spcAft>
                          <a:spcPts val="0"/>
                        </a:spcAft>
                        <a:buNone/>
                      </a:pPr>
                      <a:r>
                        <a:rPr lang="en" sz="1200"/>
                        <a:t>Metal Bevel Pinion</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2/13</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McMaster</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41.4</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2/15</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Complete</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453" name="Google Shape;453;p61"/>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20"/>
              <a:t>Budget</a:t>
            </a:r>
            <a:endParaRPr sz="2720"/>
          </a:p>
        </p:txBody>
      </p:sp>
      <p:sp>
        <p:nvSpPr>
          <p:cNvPr id="454" name="Google Shape;454;p61"/>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37</a:t>
            </a:fld>
            <a:endParaRPr/>
          </a:p>
        </p:txBody>
      </p:sp>
      <p:sp>
        <p:nvSpPr>
          <p:cNvPr id="455" name="Google Shape;455;p61"/>
          <p:cNvSpPr/>
          <p:nvPr/>
        </p:nvSpPr>
        <p:spPr>
          <a:xfrm>
            <a:off x="68580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2"/>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Acknowledgements</a:t>
            </a:r>
            <a:endParaRPr/>
          </a:p>
        </p:txBody>
      </p:sp>
      <p:sp>
        <p:nvSpPr>
          <p:cNvPr id="461" name="Google Shape;461;p62"/>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38</a:t>
            </a:fld>
            <a:endParaRPr/>
          </a:p>
        </p:txBody>
      </p:sp>
      <p:sp>
        <p:nvSpPr>
          <p:cNvPr id="462" name="Google Shape;462;p62"/>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lnSpc>
                <a:spcPct val="100000"/>
              </a:lnSpc>
              <a:spcBef>
                <a:spcPts val="0"/>
              </a:spcBef>
              <a:spcAft>
                <a:spcPts val="0"/>
              </a:spcAft>
              <a:buNone/>
            </a:pPr>
            <a:r>
              <a:rPr lang="en" sz="1400"/>
              <a:t>Dr. Anderson - Advisor and Customer, CU Assistant Professor</a:t>
            </a:r>
            <a:endParaRPr sz="1400"/>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sz="1400"/>
              <a:t>Sandor Nemethy - VP, Mission Management at EchoStar</a:t>
            </a:r>
            <a:endParaRPr sz="1400"/>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sz="1400">
                <a:solidFill>
                  <a:schemeClr val="dk1"/>
                </a:solidFill>
              </a:rPr>
              <a:t>Matt Rhode - Aerospace Mechanical Design &amp; Manufacturing Lab Manager</a:t>
            </a:r>
            <a:endParaRPr sz="1400">
              <a:solidFill>
                <a:schemeClr val="dk1"/>
              </a:solidFill>
            </a:endParaRPr>
          </a:p>
          <a:p>
            <a:pPr marL="0" lvl="0" indent="0" algn="l" rtl="0">
              <a:lnSpc>
                <a:spcPct val="100000"/>
              </a:lnSpc>
              <a:spcBef>
                <a:spcPts val="0"/>
              </a:spcBef>
              <a:spcAft>
                <a:spcPts val="0"/>
              </a:spcAft>
              <a:buNone/>
            </a:pPr>
            <a:endParaRPr sz="1400">
              <a:solidFill>
                <a:schemeClr val="dk1"/>
              </a:solidFill>
            </a:endParaRPr>
          </a:p>
          <a:p>
            <a:pPr marL="0" lvl="0" indent="0" algn="l" rtl="0">
              <a:lnSpc>
                <a:spcPct val="100000"/>
              </a:lnSpc>
              <a:spcBef>
                <a:spcPts val="0"/>
              </a:spcBef>
              <a:spcAft>
                <a:spcPts val="0"/>
              </a:spcAft>
              <a:buNone/>
            </a:pPr>
            <a:r>
              <a:rPr lang="en" sz="1400">
                <a:solidFill>
                  <a:schemeClr val="dk1"/>
                </a:solidFill>
              </a:rPr>
              <a:t>Nate Coyle - Aerospace Machine Shop and Fabrication Instructional Lab Coordinator</a:t>
            </a:r>
            <a:endParaRPr sz="1400">
              <a:solidFill>
                <a:schemeClr val="dk1"/>
              </a:solidFill>
            </a:endParaRPr>
          </a:p>
          <a:p>
            <a:pPr marL="0" lvl="0" indent="0" algn="l" rtl="0">
              <a:lnSpc>
                <a:spcPct val="100000"/>
              </a:lnSpc>
              <a:spcBef>
                <a:spcPts val="0"/>
              </a:spcBef>
              <a:spcAft>
                <a:spcPts val="0"/>
              </a:spcAft>
              <a:buNone/>
            </a:pPr>
            <a:endParaRPr sz="1400">
              <a:solidFill>
                <a:schemeClr val="dk1"/>
              </a:solidFill>
            </a:endParaRPr>
          </a:p>
          <a:p>
            <a:pPr marL="0" lvl="0" indent="0" algn="l" rtl="0">
              <a:lnSpc>
                <a:spcPct val="100000"/>
              </a:lnSpc>
              <a:spcBef>
                <a:spcPts val="0"/>
              </a:spcBef>
              <a:spcAft>
                <a:spcPts val="0"/>
              </a:spcAft>
              <a:buNone/>
            </a:pPr>
            <a:r>
              <a:rPr lang="en" sz="1400"/>
              <a:t>Trudy Schwartz - Associate Teaching Professor</a:t>
            </a:r>
            <a:endParaRPr sz="1400"/>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sz="1400"/>
              <a:t>Bobby Hodgkinson - Assistant Teaching Professor</a:t>
            </a:r>
            <a:endParaRPr sz="1400"/>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sz="1400"/>
              <a:t>Dr. Wingate &amp; Dr. Muldrow - </a:t>
            </a:r>
            <a:r>
              <a:rPr lang="en" sz="1400">
                <a:solidFill>
                  <a:schemeClr val="dk1"/>
                </a:solidFill>
              </a:rPr>
              <a:t>CU Boulder Professors</a:t>
            </a:r>
            <a:endParaRPr sz="1400">
              <a:solidFill>
                <a:schemeClr val="dk1"/>
              </a:solidFill>
            </a:endParaRPr>
          </a:p>
          <a:p>
            <a:pPr marL="0" lvl="0" indent="0" algn="l" rtl="0">
              <a:lnSpc>
                <a:spcPct val="100000"/>
              </a:lnSpc>
              <a:spcBef>
                <a:spcPts val="0"/>
              </a:spcBef>
              <a:spcAft>
                <a:spcPts val="0"/>
              </a:spcAft>
              <a:buNone/>
            </a:pPr>
            <a:endParaRPr sz="1400">
              <a:solidFill>
                <a:schemeClr val="dk1"/>
              </a:solidFill>
            </a:endParaRPr>
          </a:p>
          <a:p>
            <a:pPr marL="0" lvl="0" indent="0" algn="l" rtl="0">
              <a:lnSpc>
                <a:spcPct val="100000"/>
              </a:lnSpc>
              <a:spcBef>
                <a:spcPts val="0"/>
              </a:spcBef>
              <a:spcAft>
                <a:spcPts val="0"/>
              </a:spcAft>
              <a:buNone/>
            </a:pPr>
            <a:r>
              <a:rPr lang="en" sz="1400">
                <a:solidFill>
                  <a:schemeClr val="dk1"/>
                </a:solidFill>
              </a:rPr>
              <a:t>Lauren Darling - ITLL Senior Engineering Projects Consultant</a:t>
            </a:r>
            <a:endParaRPr sz="1400">
              <a:solidFill>
                <a:schemeClr val="dk1"/>
              </a:solidFill>
            </a:endParaRPr>
          </a:p>
          <a:p>
            <a:pPr marL="0" lvl="0" indent="0" algn="l" rtl="0">
              <a:lnSpc>
                <a:spcPct val="100000"/>
              </a:lnSpc>
              <a:spcBef>
                <a:spcPts val="0"/>
              </a:spcBef>
              <a:spcAft>
                <a:spcPts val="0"/>
              </a:spcAft>
              <a:buNone/>
            </a:pPr>
            <a:endParaRPr sz="1400">
              <a:solidFill>
                <a:schemeClr val="dk1"/>
              </a:solidFill>
            </a:endParaRPr>
          </a:p>
          <a:p>
            <a:pPr marL="0" lvl="0" indent="0" algn="l" rtl="0">
              <a:lnSpc>
                <a:spcPct val="100000"/>
              </a:lnSpc>
              <a:spcBef>
                <a:spcPts val="0"/>
              </a:spcBef>
              <a:spcAft>
                <a:spcPts val="0"/>
              </a:spcAft>
              <a:buNone/>
            </a:pPr>
            <a:r>
              <a:rPr lang="en" sz="1400">
                <a:solidFill>
                  <a:schemeClr val="dk1"/>
                </a:solidFill>
              </a:rPr>
              <a:t>Viri Varela - Engineering Projects Consultant</a:t>
            </a:r>
            <a:endParaRPr sz="1400">
              <a:solidFill>
                <a:schemeClr val="dk1"/>
              </a:solidFill>
            </a:endParaRPr>
          </a:p>
          <a:p>
            <a:pPr marL="0" lvl="0" indent="0" algn="l" rtl="0">
              <a:lnSpc>
                <a:spcPct val="100000"/>
              </a:lnSpc>
              <a:spcBef>
                <a:spcPts val="0"/>
              </a:spcBef>
              <a:spcAft>
                <a:spcPts val="0"/>
              </a:spcAft>
              <a:buNone/>
            </a:pPr>
            <a:endParaRPr sz="1400">
              <a:solidFill>
                <a:schemeClr val="dk1"/>
              </a:solidFill>
            </a:endParaRPr>
          </a:p>
          <a:p>
            <a:pPr marL="0" lvl="0" indent="0" algn="l" rtl="0">
              <a:lnSpc>
                <a:spcPct val="100000"/>
              </a:lnSpc>
              <a:spcBef>
                <a:spcPts val="0"/>
              </a:spcBef>
              <a:spcAft>
                <a:spcPts val="0"/>
              </a:spcAft>
              <a:buNone/>
            </a:pPr>
            <a:r>
              <a:rPr lang="en" sz="1400">
                <a:solidFill>
                  <a:schemeClr val="dk1"/>
                </a:solidFill>
              </a:rPr>
              <a:t>TF Team - CU Boulder Senior Design</a:t>
            </a:r>
            <a:endParaRPr sz="1400"/>
          </a:p>
        </p:txBody>
      </p:sp>
      <p:sp>
        <p:nvSpPr>
          <p:cNvPr id="463" name="Google Shape;463;p62"/>
          <p:cNvSpPr/>
          <p:nvPr/>
        </p:nvSpPr>
        <p:spPr>
          <a:xfrm>
            <a:off x="6858050" y="4681425"/>
            <a:ext cx="1779600" cy="297300"/>
          </a:xfrm>
          <a:prstGeom prst="chevron">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3"/>
          <p:cNvSpPr txBox="1">
            <a:spLocks noGrp="1"/>
          </p:cNvSpPr>
          <p:nvPr>
            <p:ph type="title"/>
          </p:nvPr>
        </p:nvSpPr>
        <p:spPr>
          <a:xfrm>
            <a:off x="490250" y="251000"/>
            <a:ext cx="33267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Thank you</a:t>
            </a:r>
            <a:endParaRPr/>
          </a:p>
        </p:txBody>
      </p:sp>
      <p:sp>
        <p:nvSpPr>
          <p:cNvPr id="469" name="Google Shape;469;p63"/>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8"/>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Engineering Mission</a:t>
            </a:r>
            <a:endParaRPr/>
          </a:p>
        </p:txBody>
      </p:sp>
      <p:sp>
        <p:nvSpPr>
          <p:cNvPr id="129" name="Google Shape;129;p28"/>
          <p:cNvSpPr txBox="1">
            <a:spLocks noGrp="1"/>
          </p:cNvSpPr>
          <p:nvPr>
            <p:ph type="body" idx="1"/>
          </p:nvPr>
        </p:nvSpPr>
        <p:spPr>
          <a:xfrm>
            <a:off x="311700" y="1656650"/>
            <a:ext cx="8520600" cy="2869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600">
                <a:solidFill>
                  <a:srgbClr val="111111"/>
                </a:solidFill>
                <a:highlight>
                  <a:srgbClr val="FFFFFF"/>
                </a:highlight>
                <a:latin typeface="Roboto"/>
                <a:ea typeface="Roboto"/>
                <a:cs typeface="Roboto"/>
                <a:sym typeface="Roboto"/>
              </a:rPr>
              <a:t>Team LunaSim is designing a suspension system off-loader for astronaut lunar simulation training. The system will allow users to experience a 1/6th gravity environment here on earth while performing a series of hybrid reality mission objectives. Similar to NASA's ARGOS or reduced-gravity aircraft, </a:t>
            </a:r>
            <a:r>
              <a:rPr lang="en" sz="1600" b="1">
                <a:solidFill>
                  <a:srgbClr val="111111"/>
                </a:solidFill>
                <a:highlight>
                  <a:srgbClr val="FFFFFF"/>
                </a:highlight>
                <a:latin typeface="Roboto"/>
                <a:ea typeface="Roboto"/>
                <a:cs typeface="Roboto"/>
                <a:sym typeface="Roboto"/>
              </a:rPr>
              <a:t>astronauts will utilize LunaSim’s system to better prepare for a variety of gravity conditions to further advance the exploration of the moon and beyond.</a:t>
            </a:r>
            <a:endParaRPr sz="2200" b="1"/>
          </a:p>
        </p:txBody>
      </p:sp>
      <p:sp>
        <p:nvSpPr>
          <p:cNvPr id="130" name="Google Shape;130;p28"/>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a:p>
        </p:txBody>
      </p:sp>
      <p:sp>
        <p:nvSpPr>
          <p:cNvPr id="131" name="Google Shape;131;p28"/>
          <p:cNvSpPr/>
          <p:nvPr/>
        </p:nvSpPr>
        <p:spPr>
          <a:xfrm>
            <a:off x="1576350" y="4681425"/>
            <a:ext cx="1769100" cy="297300"/>
          </a:xfrm>
          <a:prstGeom prst="homePlate">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4"/>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PAB Testing Gate Inspections</a:t>
            </a:r>
            <a:endParaRPr/>
          </a:p>
        </p:txBody>
      </p:sp>
      <p:sp>
        <p:nvSpPr>
          <p:cNvPr id="475" name="Google Shape;475;p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u="sng">
                <a:solidFill>
                  <a:schemeClr val="hlink"/>
                </a:solidFill>
                <a:hlinkClick r:id="rId3"/>
              </a:rPr>
              <a:t>Schedule Flowdown Here</a:t>
            </a:r>
            <a:endParaRPr/>
          </a:p>
        </p:txBody>
      </p:sp>
      <p:sp>
        <p:nvSpPr>
          <p:cNvPr id="476" name="Google Shape;476;p64"/>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5"/>
          <p:cNvSpPr txBox="1">
            <a:spLocks noGrp="1"/>
          </p:cNvSpPr>
          <p:nvPr>
            <p:ph type="title"/>
          </p:nvPr>
        </p:nvSpPr>
        <p:spPr>
          <a:xfrm>
            <a:off x="490250" y="25100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Additional Analysis</a:t>
            </a:r>
            <a:endParaRPr/>
          </a:p>
        </p:txBody>
      </p:sp>
      <p:sp>
        <p:nvSpPr>
          <p:cNvPr id="482" name="Google Shape;482;p65"/>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6"/>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Suspension Chassis Fastener Threading Analysis</a:t>
            </a:r>
            <a:endParaRPr/>
          </a:p>
        </p:txBody>
      </p:sp>
      <p:sp>
        <p:nvSpPr>
          <p:cNvPr id="488" name="Google Shape;488;p66"/>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42</a:t>
            </a:fld>
            <a:endParaRPr/>
          </a:p>
        </p:txBody>
      </p:sp>
      <p:pic>
        <p:nvPicPr>
          <p:cNvPr id="489" name="Google Shape;489;p6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22800" y="843375"/>
            <a:ext cx="3829174" cy="2208949"/>
          </a:xfrm>
          <a:prstGeom prst="rect">
            <a:avLst/>
          </a:prstGeom>
          <a:noFill/>
          <a:ln>
            <a:noFill/>
          </a:ln>
        </p:spPr>
      </p:pic>
      <p:pic>
        <p:nvPicPr>
          <p:cNvPr id="490" name="Google Shape;490;p6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201825" y="1021524"/>
            <a:ext cx="4630473" cy="1786375"/>
          </a:xfrm>
          <a:prstGeom prst="rect">
            <a:avLst/>
          </a:prstGeom>
          <a:noFill/>
          <a:ln>
            <a:noFill/>
          </a:ln>
        </p:spPr>
      </p:pic>
      <p:pic>
        <p:nvPicPr>
          <p:cNvPr id="491" name="Google Shape;491;p6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239000" y="3182525"/>
            <a:ext cx="4593299" cy="443213"/>
          </a:xfrm>
          <a:prstGeom prst="rect">
            <a:avLst/>
          </a:prstGeom>
          <a:noFill/>
          <a:ln>
            <a:noFill/>
          </a:ln>
        </p:spPr>
      </p:pic>
      <p:pic>
        <p:nvPicPr>
          <p:cNvPr id="492" name="Google Shape;492;p6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931575" y="2510950"/>
            <a:ext cx="1660872" cy="17863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7"/>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Driveshaft Bending Analysis</a:t>
            </a:r>
            <a:endParaRPr/>
          </a:p>
        </p:txBody>
      </p:sp>
      <p:sp>
        <p:nvSpPr>
          <p:cNvPr id="498" name="Google Shape;498;p67"/>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43</a:t>
            </a:fld>
            <a:endParaRPr/>
          </a:p>
        </p:txBody>
      </p:sp>
      <p:pic>
        <p:nvPicPr>
          <p:cNvPr id="499" name="Google Shape;499;p6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773750"/>
            <a:ext cx="5634975" cy="2284450"/>
          </a:xfrm>
          <a:prstGeom prst="rect">
            <a:avLst/>
          </a:prstGeom>
          <a:noFill/>
          <a:ln>
            <a:noFill/>
          </a:ln>
        </p:spPr>
      </p:pic>
      <p:pic>
        <p:nvPicPr>
          <p:cNvPr id="500" name="Google Shape;500;p67"/>
          <p:cNvPicPr preferRelativeResize="0"/>
          <p:nvPr/>
        </p:nvPicPr>
        <p:blipFill rotWithShape="1">
          <a:blip r:embed="rId4" cstate="email">
            <a:alphaModFix/>
            <a:extLst>
              <a:ext uri="{28A0092B-C50C-407E-A947-70E740481C1C}">
                <a14:useLocalDpi xmlns:a14="http://schemas.microsoft.com/office/drawing/2010/main"/>
              </a:ext>
            </a:extLst>
          </a:blip>
          <a:srcRect l="-1528" t="-3305" r="-1046" b="-4002"/>
          <a:stretch/>
        </p:blipFill>
        <p:spPr>
          <a:xfrm>
            <a:off x="37000" y="2905150"/>
            <a:ext cx="6000324" cy="1531950"/>
          </a:xfrm>
          <a:prstGeom prst="rect">
            <a:avLst/>
          </a:prstGeom>
          <a:noFill/>
          <a:ln w="9525" cap="flat" cmpd="sng">
            <a:solidFill>
              <a:srgbClr val="38761D"/>
            </a:solidFill>
            <a:prstDash val="solid"/>
            <a:round/>
            <a:headEnd type="none" w="sm" len="sm"/>
            <a:tailEnd type="none" w="sm" len="sm"/>
          </a:ln>
        </p:spPr>
      </p:pic>
      <p:pic>
        <p:nvPicPr>
          <p:cNvPr id="501" name="Google Shape;501;p67"/>
          <p:cNvPicPr preferRelativeResize="0"/>
          <p:nvPr/>
        </p:nvPicPr>
        <p:blipFill rotWithShape="1">
          <a:blip r:embed="rId5" cstate="email">
            <a:alphaModFix/>
            <a:extLst>
              <a:ext uri="{28A0092B-C50C-407E-A947-70E740481C1C}">
                <a14:useLocalDpi xmlns:a14="http://schemas.microsoft.com/office/drawing/2010/main"/>
              </a:ext>
            </a:extLst>
          </a:blip>
          <a:srcRect l="-1430" t="-3488" r="-2260" b="-3509"/>
          <a:stretch/>
        </p:blipFill>
        <p:spPr>
          <a:xfrm>
            <a:off x="6113000" y="3214376"/>
            <a:ext cx="2992350" cy="1222724"/>
          </a:xfrm>
          <a:prstGeom prst="rect">
            <a:avLst/>
          </a:prstGeom>
          <a:noFill/>
          <a:ln w="9525" cap="flat" cmpd="sng">
            <a:solidFill>
              <a:srgbClr val="990000"/>
            </a:solidFill>
            <a:prstDash val="solid"/>
            <a:round/>
            <a:headEnd type="none" w="sm" len="sm"/>
            <a:tailEnd type="none" w="sm" len="sm"/>
          </a:ln>
        </p:spPr>
      </p:pic>
      <p:sp>
        <p:nvSpPr>
          <p:cNvPr id="502" name="Google Shape;502;p67"/>
          <p:cNvSpPr txBox="1"/>
          <p:nvPr/>
        </p:nvSpPr>
        <p:spPr>
          <a:xfrm>
            <a:off x="791875" y="3978250"/>
            <a:ext cx="1332000" cy="4002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t>Deformation</a:t>
            </a:r>
            <a:endParaRPr/>
          </a:p>
        </p:txBody>
      </p:sp>
      <p:sp>
        <p:nvSpPr>
          <p:cNvPr id="503" name="Google Shape;503;p67"/>
          <p:cNvSpPr txBox="1"/>
          <p:nvPr/>
        </p:nvSpPr>
        <p:spPr>
          <a:xfrm>
            <a:off x="6964257" y="2761600"/>
            <a:ext cx="1289700" cy="400200"/>
          </a:xfrm>
          <a:prstGeom prst="rect">
            <a:avLst/>
          </a:prstGeom>
          <a:noFill/>
          <a:ln w="9525" cap="flat" cmpd="sng">
            <a:solidFill>
              <a:srgbClr val="99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t>Shear</a:t>
            </a:r>
            <a:endParaRPr/>
          </a:p>
        </p:txBody>
      </p:sp>
      <p:pic>
        <p:nvPicPr>
          <p:cNvPr id="504" name="Google Shape;504;p6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456735" y="180025"/>
            <a:ext cx="3332015" cy="1265525"/>
          </a:xfrm>
          <a:prstGeom prst="rect">
            <a:avLst/>
          </a:prstGeom>
          <a:noFill/>
          <a:ln>
            <a:noFill/>
          </a:ln>
        </p:spPr>
      </p:pic>
      <p:sp>
        <p:nvSpPr>
          <p:cNvPr id="505" name="Google Shape;505;p67"/>
          <p:cNvSpPr txBox="1"/>
          <p:nvPr/>
        </p:nvSpPr>
        <p:spPr>
          <a:xfrm>
            <a:off x="5917200" y="1556188"/>
            <a:ext cx="3226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hlinkClick r:id="rId7"/>
              </a:rPr>
              <a:t>https://www.steelss.com/Carbon-steel/aisi-1566.html</a:t>
            </a:r>
            <a:endParaRPr sz="1000"/>
          </a:p>
          <a:p>
            <a:pPr marL="0" lvl="0" indent="0" algn="l" rtl="0">
              <a:spcBef>
                <a:spcPts val="0"/>
              </a:spcBef>
              <a:spcAft>
                <a:spcPts val="0"/>
              </a:spcAft>
              <a:buNone/>
            </a:pPr>
            <a:r>
              <a:rPr lang="en" sz="1000" u="sng">
                <a:solidFill>
                  <a:schemeClr val="hlink"/>
                </a:solidFill>
                <a:hlinkClick r:id="rId8"/>
              </a:rPr>
              <a:t>https://www.mcmaster.com/1346K36/</a:t>
            </a:r>
            <a:endParaRPr sz="1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8"/>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Driveshaft and Spring Support Analysis</a:t>
            </a:r>
            <a:endParaRPr/>
          </a:p>
        </p:txBody>
      </p:sp>
      <p:sp>
        <p:nvSpPr>
          <p:cNvPr id="511" name="Google Shape;511;p68"/>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44</a:t>
            </a:fld>
            <a:endParaRPr/>
          </a:p>
        </p:txBody>
      </p:sp>
      <p:pic>
        <p:nvPicPr>
          <p:cNvPr id="512" name="Google Shape;512;p6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8000" y="788550"/>
            <a:ext cx="4672875" cy="2072600"/>
          </a:xfrm>
          <a:prstGeom prst="rect">
            <a:avLst/>
          </a:prstGeom>
          <a:noFill/>
          <a:ln>
            <a:noFill/>
          </a:ln>
        </p:spPr>
      </p:pic>
      <p:pic>
        <p:nvPicPr>
          <p:cNvPr id="513" name="Google Shape;513;p6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33275" y="995775"/>
            <a:ext cx="1131057" cy="1575975"/>
          </a:xfrm>
          <a:prstGeom prst="rect">
            <a:avLst/>
          </a:prstGeom>
          <a:noFill/>
          <a:ln>
            <a:noFill/>
          </a:ln>
        </p:spPr>
      </p:pic>
      <p:pic>
        <p:nvPicPr>
          <p:cNvPr id="514" name="Google Shape;514;p6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971475" y="234000"/>
            <a:ext cx="1937700" cy="609375"/>
          </a:xfrm>
          <a:prstGeom prst="rect">
            <a:avLst/>
          </a:prstGeom>
          <a:noFill/>
          <a:ln>
            <a:noFill/>
          </a:ln>
        </p:spPr>
      </p:pic>
      <p:sp>
        <p:nvSpPr>
          <p:cNvPr id="515" name="Google Shape;515;p68"/>
          <p:cNvSpPr txBox="1"/>
          <p:nvPr/>
        </p:nvSpPr>
        <p:spPr>
          <a:xfrm>
            <a:off x="6435300" y="917700"/>
            <a:ext cx="2708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hlinkClick r:id="rId6"/>
              </a:rPr>
              <a:t>https://www.matweb.com/search/DataSheet.aspx?MatGUID=b8d536e0b9b54bd7b69e4124d8f1d20a&amp;ckck=1</a:t>
            </a:r>
            <a:endParaRPr sz="1000"/>
          </a:p>
        </p:txBody>
      </p:sp>
      <p:pic>
        <p:nvPicPr>
          <p:cNvPr id="516" name="Google Shape;516;p6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064325" y="1600000"/>
            <a:ext cx="2927300" cy="1362848"/>
          </a:xfrm>
          <a:prstGeom prst="rect">
            <a:avLst/>
          </a:prstGeom>
          <a:noFill/>
          <a:ln>
            <a:noFill/>
          </a:ln>
        </p:spPr>
      </p:pic>
      <p:pic>
        <p:nvPicPr>
          <p:cNvPr id="517" name="Google Shape;517;p68"/>
          <p:cNvPicPr preferRelativeResize="0"/>
          <p:nvPr/>
        </p:nvPicPr>
        <p:blipFill>
          <a:blip r:embed="rId8">
            <a:alphaModFix/>
          </a:blip>
          <a:stretch>
            <a:fillRect/>
          </a:stretch>
        </p:blipFill>
        <p:spPr>
          <a:xfrm>
            <a:off x="1533525" y="3001748"/>
            <a:ext cx="3038475" cy="1276350"/>
          </a:xfrm>
          <a:prstGeom prst="rect">
            <a:avLst/>
          </a:prstGeom>
          <a:noFill/>
          <a:ln>
            <a:noFill/>
          </a:ln>
        </p:spPr>
      </p:pic>
      <p:sp>
        <p:nvSpPr>
          <p:cNvPr id="518" name="Google Shape;518;p68"/>
          <p:cNvSpPr txBox="1"/>
          <p:nvPr/>
        </p:nvSpPr>
        <p:spPr>
          <a:xfrm>
            <a:off x="108000" y="3137900"/>
            <a:ext cx="1296900" cy="831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Displacement</a:t>
            </a:r>
            <a:endParaRPr/>
          </a:p>
          <a:p>
            <a:pPr marL="0" lvl="0" indent="0" algn="r" rtl="0">
              <a:spcBef>
                <a:spcPts val="0"/>
              </a:spcBef>
              <a:spcAft>
                <a:spcPts val="0"/>
              </a:spcAft>
              <a:buNone/>
            </a:pPr>
            <a:endParaRPr/>
          </a:p>
          <a:p>
            <a:pPr marL="0" lvl="0" indent="0" algn="r" rtl="0">
              <a:spcBef>
                <a:spcPts val="0"/>
              </a:spcBef>
              <a:spcAft>
                <a:spcPts val="0"/>
              </a:spcAft>
              <a:buNone/>
            </a:pPr>
            <a:r>
              <a:rPr lang="en"/>
              <a:t>Shear</a:t>
            </a:r>
            <a:endParaRPr/>
          </a:p>
        </p:txBody>
      </p:sp>
      <p:cxnSp>
        <p:nvCxnSpPr>
          <p:cNvPr id="519" name="Google Shape;519;p68"/>
          <p:cNvCxnSpPr/>
          <p:nvPr/>
        </p:nvCxnSpPr>
        <p:spPr>
          <a:xfrm>
            <a:off x="1404900" y="3102050"/>
            <a:ext cx="0" cy="903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9"/>
          <p:cNvSpPr txBox="1">
            <a:spLocks noGrp="1"/>
          </p:cNvSpPr>
          <p:nvPr>
            <p:ph type="title"/>
          </p:nvPr>
        </p:nvSpPr>
        <p:spPr>
          <a:xfrm>
            <a:off x="490250" y="25100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Parts in Detail</a:t>
            </a:r>
            <a:endParaRPr/>
          </a:p>
        </p:txBody>
      </p:sp>
      <p:sp>
        <p:nvSpPr>
          <p:cNvPr id="525" name="Google Shape;525;p69"/>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0"/>
          <p:cNvSpPr/>
          <p:nvPr/>
        </p:nvSpPr>
        <p:spPr>
          <a:xfrm>
            <a:off x="5775150" y="847775"/>
            <a:ext cx="2983500" cy="1877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0"/>
          <p:cNvSpPr/>
          <p:nvPr/>
        </p:nvSpPr>
        <p:spPr>
          <a:xfrm>
            <a:off x="387425" y="843375"/>
            <a:ext cx="5259600" cy="11952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0"/>
          <p:cNvSpPr/>
          <p:nvPr/>
        </p:nvSpPr>
        <p:spPr>
          <a:xfrm>
            <a:off x="387425" y="2180925"/>
            <a:ext cx="5259600" cy="2062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0"/>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Parts in Detail Table of Contents</a:t>
            </a:r>
            <a:endParaRPr/>
          </a:p>
        </p:txBody>
      </p:sp>
      <p:sp>
        <p:nvSpPr>
          <p:cNvPr id="534" name="Google Shape;534;p70"/>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46</a:t>
            </a:fld>
            <a:endParaRPr/>
          </a:p>
        </p:txBody>
      </p:sp>
      <p:sp>
        <p:nvSpPr>
          <p:cNvPr id="535" name="Google Shape;535;p70"/>
          <p:cNvSpPr txBox="1"/>
          <p:nvPr/>
        </p:nvSpPr>
        <p:spPr>
          <a:xfrm>
            <a:off x="399450" y="2170700"/>
            <a:ext cx="2670900" cy="206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Suspension:</a:t>
            </a:r>
            <a:endParaRPr b="1"/>
          </a:p>
          <a:p>
            <a:pPr marL="457200" lvl="0" indent="-304800" algn="l" rtl="0">
              <a:spcBef>
                <a:spcPts val="0"/>
              </a:spcBef>
              <a:spcAft>
                <a:spcPts val="0"/>
              </a:spcAft>
              <a:buSzPts val="1200"/>
              <a:buChar char="●"/>
            </a:pPr>
            <a:r>
              <a:rPr lang="en" sz="1200"/>
              <a:t>Suspension Chassis (</a:t>
            </a:r>
            <a:r>
              <a:rPr lang="en" sz="1200" u="sng">
                <a:solidFill>
                  <a:schemeClr val="hlink"/>
                </a:solidFill>
                <a:hlinkClick r:id="rId3" action="ppaction://hlinksldjump"/>
              </a:rPr>
              <a:t>59</a:t>
            </a:r>
            <a:r>
              <a:rPr lang="en" sz="1200"/>
              <a:t>)</a:t>
            </a:r>
            <a:endParaRPr sz="1200"/>
          </a:p>
          <a:p>
            <a:pPr marL="457200" lvl="0" indent="-304800" algn="l" rtl="0">
              <a:spcBef>
                <a:spcPts val="0"/>
              </a:spcBef>
              <a:spcAft>
                <a:spcPts val="0"/>
              </a:spcAft>
              <a:buSzPts val="1200"/>
              <a:buChar char="●"/>
            </a:pPr>
            <a:r>
              <a:rPr lang="en" sz="1200"/>
              <a:t>I-Beam Trolley (</a:t>
            </a:r>
            <a:r>
              <a:rPr lang="en" sz="1200" u="sng">
                <a:solidFill>
                  <a:schemeClr val="accent5"/>
                </a:solidFill>
                <a:hlinkClick r:id="rId3" action="ppaction://hlinksldjump">
                  <a:extLst>
                    <a:ext uri="{A12FA001-AC4F-418D-AE19-62706E023703}">
                      <ahyp:hlinkClr xmlns:ahyp="http://schemas.microsoft.com/office/drawing/2018/hyperlinkcolor" xmlns="" val="tx"/>
                    </a:ext>
                  </a:extLst>
                </a:hlinkClick>
              </a:rPr>
              <a:t>59</a:t>
            </a:r>
            <a:r>
              <a:rPr lang="en" sz="1200"/>
              <a:t>)</a:t>
            </a:r>
            <a:endParaRPr sz="1200"/>
          </a:p>
          <a:p>
            <a:pPr marL="457200" lvl="0" indent="-304800" algn="l" rtl="0">
              <a:spcBef>
                <a:spcPts val="0"/>
              </a:spcBef>
              <a:spcAft>
                <a:spcPts val="0"/>
              </a:spcAft>
              <a:buSzPts val="1200"/>
              <a:buChar char="●"/>
            </a:pPr>
            <a:r>
              <a:rPr lang="en" sz="1200"/>
              <a:t>Driveshaft</a:t>
            </a:r>
            <a:r>
              <a:rPr lang="en" sz="1200">
                <a:solidFill>
                  <a:schemeClr val="dk1"/>
                </a:solidFill>
              </a:rPr>
              <a:t> (</a:t>
            </a:r>
            <a:r>
              <a:rPr lang="en" sz="1200" u="sng">
                <a:solidFill>
                  <a:schemeClr val="hlink"/>
                </a:solidFill>
                <a:hlinkClick r:id="rId4" action="ppaction://hlinksldjump"/>
              </a:rPr>
              <a:t>60</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Driveshaft Support (</a:t>
            </a:r>
            <a:r>
              <a:rPr lang="en" sz="1200" u="sng">
                <a:solidFill>
                  <a:schemeClr val="accent5"/>
                </a:solidFill>
                <a:hlinkClick r:id="rId4" action="ppaction://hlinksldjump">
                  <a:extLst>
                    <a:ext uri="{A12FA001-AC4F-418D-AE19-62706E023703}">
                      <ahyp:hlinkClr xmlns:ahyp="http://schemas.microsoft.com/office/drawing/2018/hyperlinkcolor" xmlns="" val="tx"/>
                    </a:ext>
                  </a:extLst>
                </a:hlinkClick>
              </a:rPr>
              <a:t>60</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Spool (</a:t>
            </a:r>
            <a:r>
              <a:rPr lang="en" sz="1200" u="sng">
                <a:solidFill>
                  <a:schemeClr val="hlink"/>
                </a:solidFill>
                <a:hlinkClick r:id="rId5" action="ppaction://hlinksldjump"/>
              </a:rPr>
              <a:t>61</a:t>
            </a:r>
            <a:r>
              <a:rPr lang="en" sz="1200">
                <a:solidFill>
                  <a:schemeClr val="dk1"/>
                </a:solidFill>
              </a:rPr>
              <a:t>)</a:t>
            </a:r>
            <a:endParaRPr sz="1200">
              <a:solidFill>
                <a:schemeClr val="dk1"/>
              </a:solidFill>
            </a:endParaRPr>
          </a:p>
          <a:p>
            <a:pPr marL="457200" lvl="0" indent="-304800" algn="l" rtl="0">
              <a:spcBef>
                <a:spcPts val="0"/>
              </a:spcBef>
              <a:spcAft>
                <a:spcPts val="0"/>
              </a:spcAft>
              <a:buSzPts val="1200"/>
              <a:buChar char="●"/>
            </a:pPr>
            <a:r>
              <a:rPr lang="en" sz="1200"/>
              <a:t>Ball Bearings</a:t>
            </a:r>
            <a:r>
              <a:rPr lang="en" sz="1200">
                <a:solidFill>
                  <a:schemeClr val="dk1"/>
                </a:solidFill>
              </a:rPr>
              <a:t> (</a:t>
            </a:r>
            <a:r>
              <a:rPr lang="en" sz="1200" u="sng">
                <a:solidFill>
                  <a:schemeClr val="accent5"/>
                </a:solidFill>
                <a:hlinkClick r:id="rId5" action="ppaction://hlinksldjump">
                  <a:extLst>
                    <a:ext uri="{A12FA001-AC4F-418D-AE19-62706E023703}">
                      <ahyp:hlinkClr xmlns:ahyp="http://schemas.microsoft.com/office/drawing/2018/hyperlinkcolor" xmlns="" val="tx"/>
                    </a:ext>
                  </a:extLst>
                </a:hlinkClick>
              </a:rPr>
              <a:t>61</a:t>
            </a:r>
            <a:r>
              <a:rPr lang="en" sz="1200">
                <a:solidFill>
                  <a:schemeClr val="dk1"/>
                </a:solidFill>
              </a:rPr>
              <a:t>)</a:t>
            </a:r>
            <a:endParaRPr sz="1200"/>
          </a:p>
          <a:p>
            <a:pPr marL="457200" lvl="0" indent="-304800" algn="l" rtl="0">
              <a:spcBef>
                <a:spcPts val="0"/>
              </a:spcBef>
              <a:spcAft>
                <a:spcPts val="0"/>
              </a:spcAft>
              <a:buSzPts val="1200"/>
              <a:buChar char="●"/>
            </a:pPr>
            <a:r>
              <a:rPr lang="en" sz="1200"/>
              <a:t>Torsional Springs</a:t>
            </a:r>
            <a:r>
              <a:rPr lang="en" sz="1200">
                <a:solidFill>
                  <a:schemeClr val="dk1"/>
                </a:solidFill>
              </a:rPr>
              <a:t> (</a:t>
            </a:r>
            <a:r>
              <a:rPr lang="en" sz="1200" u="sng">
                <a:solidFill>
                  <a:schemeClr val="hlink"/>
                </a:solidFill>
                <a:hlinkClick r:id="rId6" action="ppaction://hlinksldjump"/>
              </a:rPr>
              <a:t>62</a:t>
            </a:r>
            <a:r>
              <a:rPr lang="en" sz="1200">
                <a:solidFill>
                  <a:schemeClr val="dk1"/>
                </a:solidFill>
              </a:rPr>
              <a:t>)</a:t>
            </a:r>
            <a:endParaRPr sz="1200"/>
          </a:p>
          <a:p>
            <a:pPr marL="457200" lvl="0" indent="-304800" algn="l" rtl="0">
              <a:spcBef>
                <a:spcPts val="0"/>
              </a:spcBef>
              <a:spcAft>
                <a:spcPts val="0"/>
              </a:spcAft>
              <a:buSzPts val="1200"/>
              <a:buChar char="●"/>
            </a:pPr>
            <a:r>
              <a:rPr lang="en" sz="1200"/>
              <a:t>Tensioning Bars</a:t>
            </a:r>
            <a:r>
              <a:rPr lang="en" sz="1200">
                <a:solidFill>
                  <a:schemeClr val="dk1"/>
                </a:solidFill>
              </a:rPr>
              <a:t> (</a:t>
            </a:r>
            <a:r>
              <a:rPr lang="en" sz="1200" u="sng">
                <a:solidFill>
                  <a:schemeClr val="accent5"/>
                </a:solidFill>
                <a:hlinkClick r:id="rId6" action="ppaction://hlinksldjump">
                  <a:extLst>
                    <a:ext uri="{A12FA001-AC4F-418D-AE19-62706E023703}">
                      <ahyp:hlinkClr xmlns:ahyp="http://schemas.microsoft.com/office/drawing/2018/hyperlinkcolor" xmlns="" val="tx"/>
                    </a:ext>
                  </a:extLst>
                </a:hlinkClick>
              </a:rPr>
              <a:t>62</a:t>
            </a:r>
            <a:r>
              <a:rPr lang="en" sz="1200">
                <a:solidFill>
                  <a:schemeClr val="dk1"/>
                </a:solidFill>
              </a:rPr>
              <a:t>)</a:t>
            </a:r>
            <a:endParaRPr sz="1200"/>
          </a:p>
          <a:p>
            <a:pPr marL="457200" lvl="0" indent="-304800" algn="l" rtl="0">
              <a:spcBef>
                <a:spcPts val="0"/>
              </a:spcBef>
              <a:spcAft>
                <a:spcPts val="0"/>
              </a:spcAft>
              <a:buSzPts val="1200"/>
              <a:buChar char="●"/>
            </a:pPr>
            <a:r>
              <a:rPr lang="en" sz="1200"/>
              <a:t>Bevel Gears</a:t>
            </a:r>
            <a:r>
              <a:rPr lang="en" sz="1200">
                <a:solidFill>
                  <a:schemeClr val="dk1"/>
                </a:solidFill>
              </a:rPr>
              <a:t> (</a:t>
            </a:r>
            <a:r>
              <a:rPr lang="en" sz="1200" u="sng">
                <a:solidFill>
                  <a:schemeClr val="hlink"/>
                </a:solidFill>
                <a:hlinkClick r:id="rId7" action="ppaction://hlinksldjump"/>
              </a:rPr>
              <a:t>63</a:t>
            </a:r>
            <a:r>
              <a:rPr lang="en" sz="1200">
                <a:solidFill>
                  <a:schemeClr val="dk1"/>
                </a:solidFill>
              </a:rPr>
              <a:t>)</a:t>
            </a:r>
            <a:endParaRPr sz="1200"/>
          </a:p>
        </p:txBody>
      </p:sp>
      <p:sp>
        <p:nvSpPr>
          <p:cNvPr id="536" name="Google Shape;536;p70"/>
          <p:cNvSpPr txBox="1"/>
          <p:nvPr/>
        </p:nvSpPr>
        <p:spPr>
          <a:xfrm>
            <a:off x="387425" y="843375"/>
            <a:ext cx="23172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Structures: </a:t>
            </a:r>
            <a:endParaRPr b="1"/>
          </a:p>
          <a:p>
            <a:pPr marL="457200" lvl="0" indent="-304800" algn="l" rtl="0">
              <a:spcBef>
                <a:spcPts val="0"/>
              </a:spcBef>
              <a:spcAft>
                <a:spcPts val="0"/>
              </a:spcAft>
              <a:buSzPts val="1200"/>
              <a:buChar char="●"/>
            </a:pPr>
            <a:r>
              <a:rPr lang="en" sz="1200"/>
              <a:t>I-Beam (</a:t>
            </a:r>
            <a:r>
              <a:rPr lang="en" sz="1200" u="sng">
                <a:solidFill>
                  <a:schemeClr val="hlink"/>
                </a:solidFill>
                <a:hlinkClick r:id="rId8" action="ppaction://hlinksldjump"/>
              </a:rPr>
              <a:t>55</a:t>
            </a:r>
            <a:r>
              <a:rPr lang="en" sz="1200"/>
              <a:t>)</a:t>
            </a:r>
            <a:endParaRPr sz="1200"/>
          </a:p>
          <a:p>
            <a:pPr marL="457200" lvl="0" indent="-304800" algn="l" rtl="0">
              <a:spcBef>
                <a:spcPts val="0"/>
              </a:spcBef>
              <a:spcAft>
                <a:spcPts val="0"/>
              </a:spcAft>
              <a:buSzPts val="1200"/>
              <a:buChar char="●"/>
            </a:pPr>
            <a:r>
              <a:rPr lang="en" sz="1200">
                <a:solidFill>
                  <a:schemeClr val="dk1"/>
                </a:solidFill>
              </a:rPr>
              <a:t>Steel Sleeves (</a:t>
            </a:r>
            <a:r>
              <a:rPr lang="en" sz="1200" u="sng">
                <a:solidFill>
                  <a:schemeClr val="accent5"/>
                </a:solidFill>
                <a:hlinkClick r:id="rId8" action="ppaction://hlinksldjump">
                  <a:extLst>
                    <a:ext uri="{A12FA001-AC4F-418D-AE19-62706E023703}">
                      <ahyp:hlinkClr xmlns:ahyp="http://schemas.microsoft.com/office/drawing/2018/hyperlinkcolor" xmlns="" val="tx"/>
                    </a:ext>
                  </a:extLst>
                </a:hlinkClick>
              </a:rPr>
              <a:t>55</a:t>
            </a:r>
            <a:r>
              <a:rPr lang="en" sz="1200">
                <a:solidFill>
                  <a:schemeClr val="dk1"/>
                </a:solidFill>
              </a:rPr>
              <a:t>)</a:t>
            </a:r>
            <a:endParaRPr sz="1200"/>
          </a:p>
          <a:p>
            <a:pPr marL="457200" lvl="0" indent="-304800" algn="l" rtl="0">
              <a:spcBef>
                <a:spcPts val="0"/>
              </a:spcBef>
              <a:spcAft>
                <a:spcPts val="0"/>
              </a:spcAft>
              <a:buSzPts val="1200"/>
              <a:buChar char="●"/>
            </a:pPr>
            <a:r>
              <a:rPr lang="en" sz="1200"/>
              <a:t>Square Tubes (3x3) (</a:t>
            </a:r>
            <a:r>
              <a:rPr lang="en" sz="1200" u="sng">
                <a:solidFill>
                  <a:schemeClr val="hlink"/>
                </a:solidFill>
                <a:hlinkClick r:id="rId9" action="ppaction://hlinksldjump"/>
              </a:rPr>
              <a:t>56</a:t>
            </a:r>
            <a:r>
              <a:rPr lang="en" sz="1200"/>
              <a:t>)</a:t>
            </a:r>
            <a:endParaRPr sz="1200"/>
          </a:p>
          <a:p>
            <a:pPr marL="457200" lvl="0" indent="-304800" algn="l" rtl="0">
              <a:spcBef>
                <a:spcPts val="0"/>
              </a:spcBef>
              <a:spcAft>
                <a:spcPts val="0"/>
              </a:spcAft>
              <a:buSzPts val="1200"/>
              <a:buChar char="●"/>
            </a:pPr>
            <a:r>
              <a:rPr lang="en" sz="1200"/>
              <a:t>Square Tubes (4x4) (</a:t>
            </a:r>
            <a:r>
              <a:rPr lang="en" sz="1200" u="sng">
                <a:solidFill>
                  <a:schemeClr val="accent5"/>
                </a:solidFill>
                <a:hlinkClick r:id="rId9" action="ppaction://hlinksldjump">
                  <a:extLst>
                    <a:ext uri="{A12FA001-AC4F-418D-AE19-62706E023703}">
                      <ahyp:hlinkClr xmlns:ahyp="http://schemas.microsoft.com/office/drawing/2018/hyperlinkcolor" xmlns="" val="tx"/>
                    </a:ext>
                  </a:extLst>
                </a:hlinkClick>
              </a:rPr>
              <a:t>56</a:t>
            </a:r>
            <a:r>
              <a:rPr lang="en" sz="1200"/>
              <a:t>)</a:t>
            </a:r>
            <a:endParaRPr sz="1200"/>
          </a:p>
        </p:txBody>
      </p:sp>
      <p:sp>
        <p:nvSpPr>
          <p:cNvPr id="537" name="Google Shape;537;p70"/>
          <p:cNvSpPr txBox="1"/>
          <p:nvPr/>
        </p:nvSpPr>
        <p:spPr>
          <a:xfrm>
            <a:off x="2841750" y="2170700"/>
            <a:ext cx="2870700" cy="2062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Suspension Motor (</a:t>
            </a:r>
            <a:r>
              <a:rPr lang="en" sz="1200" u="sng">
                <a:solidFill>
                  <a:schemeClr val="hlink"/>
                </a:solidFill>
                <a:hlinkClick r:id="rId10" action="ppaction://hlinksldjump"/>
              </a:rPr>
              <a:t>64</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Fasteners (</a:t>
            </a:r>
            <a:r>
              <a:rPr lang="en" sz="1200" u="sng">
                <a:solidFill>
                  <a:schemeClr val="accent5"/>
                </a:solidFill>
                <a:hlinkClick r:id="rId10" action="ppaction://hlinksldjump">
                  <a:extLst>
                    <a:ext uri="{A12FA001-AC4F-418D-AE19-62706E023703}">
                      <ahyp:hlinkClr xmlns:ahyp="http://schemas.microsoft.com/office/drawing/2018/hyperlinkcolor" xmlns="" val="tx"/>
                    </a:ext>
                  </a:extLst>
                </a:hlinkClick>
              </a:rPr>
              <a:t>64</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Bike Brake (</a:t>
            </a:r>
            <a:r>
              <a:rPr lang="en" sz="1200" u="sng">
                <a:solidFill>
                  <a:schemeClr val="hlink"/>
                </a:solidFill>
                <a:hlinkClick r:id="rId11" action="ppaction://hlinksldjump"/>
              </a:rPr>
              <a:t>65</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Swivel Joint (</a:t>
            </a:r>
            <a:r>
              <a:rPr lang="en" sz="1200" u="sng">
                <a:solidFill>
                  <a:schemeClr val="accent5"/>
                </a:solidFill>
                <a:hlinkClick r:id="rId11" action="ppaction://hlinksldjump">
                  <a:extLst>
                    <a:ext uri="{A12FA001-AC4F-418D-AE19-62706E023703}">
                      <ahyp:hlinkClr xmlns:ahyp="http://schemas.microsoft.com/office/drawing/2018/hyperlinkcolor" xmlns="" val="tx"/>
                    </a:ext>
                  </a:extLst>
                </a:hlinkClick>
              </a:rPr>
              <a:t>65</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Cable (</a:t>
            </a:r>
            <a:r>
              <a:rPr lang="en" sz="1200" u="sng">
                <a:solidFill>
                  <a:schemeClr val="hlink"/>
                </a:solidFill>
                <a:hlinkClick r:id="rId12" action="ppaction://hlinksldjump"/>
              </a:rPr>
              <a:t>66</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Cable Thimbles and Clamps (</a:t>
            </a:r>
            <a:r>
              <a:rPr lang="en" sz="1200" u="sng">
                <a:solidFill>
                  <a:schemeClr val="accent5"/>
                </a:solidFill>
                <a:hlinkClick r:id="rId12" action="ppaction://hlinksldjump">
                  <a:extLst>
                    <a:ext uri="{A12FA001-AC4F-418D-AE19-62706E023703}">
                      <ahyp:hlinkClr xmlns:ahyp="http://schemas.microsoft.com/office/drawing/2018/hyperlinkcolor" xmlns="" val="tx"/>
                    </a:ext>
                  </a:extLst>
                </a:hlinkClick>
              </a:rPr>
              <a:t>66</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Harness (</a:t>
            </a:r>
            <a:r>
              <a:rPr lang="en" sz="1200" u="sng">
                <a:solidFill>
                  <a:schemeClr val="hlink"/>
                </a:solidFill>
                <a:hlinkClick r:id="rId13" action="ppaction://hlinksldjump"/>
              </a:rPr>
              <a:t>67</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Carabiners (</a:t>
            </a:r>
            <a:r>
              <a:rPr lang="en" sz="1200" u="sng">
                <a:solidFill>
                  <a:schemeClr val="accent5"/>
                </a:solidFill>
                <a:hlinkClick r:id="rId13" action="ppaction://hlinksldjump">
                  <a:extLst>
                    <a:ext uri="{A12FA001-AC4F-418D-AE19-62706E023703}">
                      <ahyp:hlinkClr xmlns:ahyp="http://schemas.microsoft.com/office/drawing/2018/hyperlinkcolor" xmlns="" val="tx"/>
                    </a:ext>
                  </a:extLst>
                </a:hlinkClick>
              </a:rPr>
              <a:t>67</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Human Attachment System (</a:t>
            </a:r>
            <a:r>
              <a:rPr lang="en" sz="1200" u="sng">
                <a:solidFill>
                  <a:schemeClr val="hlink"/>
                </a:solidFill>
                <a:hlinkClick r:id="rId14" action="ppaction://hlinksldjump"/>
              </a:rPr>
              <a:t>68</a:t>
            </a:r>
            <a:r>
              <a:rPr lang="en" sz="1200">
                <a:solidFill>
                  <a:schemeClr val="dk1"/>
                </a:solidFill>
              </a:rPr>
              <a:t>)</a:t>
            </a:r>
            <a:endParaRPr sz="1200">
              <a:solidFill>
                <a:schemeClr val="dk1"/>
              </a:solidFill>
            </a:endParaRPr>
          </a:p>
        </p:txBody>
      </p:sp>
      <p:sp>
        <p:nvSpPr>
          <p:cNvPr id="538" name="Google Shape;538;p70"/>
          <p:cNvSpPr txBox="1"/>
          <p:nvPr/>
        </p:nvSpPr>
        <p:spPr>
          <a:xfrm>
            <a:off x="2841750" y="899375"/>
            <a:ext cx="2249400" cy="1139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Pulley Brackets (</a:t>
            </a:r>
            <a:r>
              <a:rPr lang="en" sz="1200" u="sng">
                <a:solidFill>
                  <a:schemeClr val="hlink"/>
                </a:solidFill>
                <a:hlinkClick r:id="rId15" action="ppaction://hlinksldjump"/>
              </a:rPr>
              <a:t>57</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Fasteners - Bolts (</a:t>
            </a:r>
            <a:r>
              <a:rPr lang="en" sz="1200" u="sng">
                <a:solidFill>
                  <a:schemeClr val="accent5"/>
                </a:solidFill>
                <a:hlinkClick r:id="rId15" action="ppaction://hlinksldjump">
                  <a:extLst>
                    <a:ext uri="{A12FA001-AC4F-418D-AE19-62706E023703}">
                      <ahyp:hlinkClr xmlns:ahyp="http://schemas.microsoft.com/office/drawing/2018/hyperlinkcolor" xmlns="" val="tx"/>
                    </a:ext>
                  </a:extLst>
                </a:hlinkClick>
              </a:rPr>
              <a:t>57</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Belt (</a:t>
            </a:r>
            <a:r>
              <a:rPr lang="en" sz="1200" u="sng">
                <a:solidFill>
                  <a:schemeClr val="hlink"/>
                </a:solidFill>
                <a:hlinkClick r:id="rId16" action="ppaction://hlinksldjump"/>
              </a:rPr>
              <a:t>58</a:t>
            </a:r>
            <a:r>
              <a:rPr lang="en" sz="1200">
                <a:solidFill>
                  <a:schemeClr val="dk1"/>
                </a:solidFill>
              </a:rPr>
              <a: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Belt Motor (</a:t>
            </a:r>
            <a:r>
              <a:rPr lang="en" sz="1200" u="sng">
                <a:solidFill>
                  <a:schemeClr val="accent5"/>
                </a:solidFill>
                <a:hlinkClick r:id="rId16" action="ppaction://hlinksldjump">
                  <a:extLst>
                    <a:ext uri="{A12FA001-AC4F-418D-AE19-62706E023703}">
                      <ahyp:hlinkClr xmlns:ahyp="http://schemas.microsoft.com/office/drawing/2018/hyperlinkcolor" xmlns="" val="tx"/>
                    </a:ext>
                  </a:extLst>
                </a:hlinkClick>
              </a:rPr>
              <a:t>58</a:t>
            </a:r>
            <a:r>
              <a:rPr lang="en" sz="1200">
                <a:solidFill>
                  <a:schemeClr val="dk1"/>
                </a:solidFill>
              </a:rPr>
              <a:t>)</a:t>
            </a:r>
            <a:endParaRPr sz="1200">
              <a:solidFill>
                <a:schemeClr val="dk1"/>
              </a:solidFill>
            </a:endParaRPr>
          </a:p>
        </p:txBody>
      </p:sp>
      <p:sp>
        <p:nvSpPr>
          <p:cNvPr id="539" name="Google Shape;539;p70"/>
          <p:cNvSpPr txBox="1"/>
          <p:nvPr/>
        </p:nvSpPr>
        <p:spPr>
          <a:xfrm>
            <a:off x="5759850" y="847775"/>
            <a:ext cx="29835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Electronics: </a:t>
            </a:r>
            <a:endParaRPr b="1"/>
          </a:p>
          <a:p>
            <a:pPr marL="457200" lvl="0" indent="-304800" algn="l" rtl="0">
              <a:spcBef>
                <a:spcPts val="0"/>
              </a:spcBef>
              <a:spcAft>
                <a:spcPts val="0"/>
              </a:spcAft>
              <a:buSzPts val="1200"/>
              <a:buChar char="●"/>
            </a:pPr>
            <a:r>
              <a:rPr lang="en" sz="1200"/>
              <a:t>Microprocessor (Libre Board) (</a:t>
            </a:r>
            <a:r>
              <a:rPr lang="en" sz="1200" u="sng">
                <a:solidFill>
                  <a:schemeClr val="hlink"/>
                </a:solidFill>
                <a:hlinkClick r:id="rId17" action="ppaction://hlinksldjump"/>
              </a:rPr>
              <a:t>69</a:t>
            </a:r>
            <a:r>
              <a:rPr lang="en" sz="1200"/>
              <a:t>)</a:t>
            </a:r>
            <a:endParaRPr sz="1200"/>
          </a:p>
          <a:p>
            <a:pPr marL="457200" lvl="0" indent="-304800" algn="l" rtl="0">
              <a:spcBef>
                <a:spcPts val="0"/>
              </a:spcBef>
              <a:spcAft>
                <a:spcPts val="0"/>
              </a:spcAft>
              <a:buSzPts val="1200"/>
              <a:buChar char="●"/>
            </a:pPr>
            <a:r>
              <a:rPr lang="en" sz="1200"/>
              <a:t>10 G Wire (</a:t>
            </a:r>
            <a:r>
              <a:rPr lang="en" sz="1200" u="sng">
                <a:solidFill>
                  <a:schemeClr val="accent5"/>
                </a:solidFill>
                <a:hlinkClick r:id="rId17" action="ppaction://hlinksldjump">
                  <a:extLst>
                    <a:ext uri="{A12FA001-AC4F-418D-AE19-62706E023703}">
                      <ahyp:hlinkClr xmlns:ahyp="http://schemas.microsoft.com/office/drawing/2018/hyperlinkcolor" xmlns="" val="tx"/>
                    </a:ext>
                  </a:extLst>
                </a:hlinkClick>
              </a:rPr>
              <a:t>69</a:t>
            </a:r>
            <a:r>
              <a:rPr lang="en" sz="1200"/>
              <a:t>)</a:t>
            </a:r>
            <a:endParaRPr sz="1200"/>
          </a:p>
          <a:p>
            <a:pPr marL="457200" lvl="0" indent="-304800" algn="l" rtl="0">
              <a:spcBef>
                <a:spcPts val="0"/>
              </a:spcBef>
              <a:spcAft>
                <a:spcPts val="0"/>
              </a:spcAft>
              <a:buSzPts val="1200"/>
              <a:buChar char="●"/>
            </a:pPr>
            <a:r>
              <a:rPr lang="en" sz="1200"/>
              <a:t>IMUs (</a:t>
            </a:r>
            <a:r>
              <a:rPr lang="en" sz="1200" u="sng">
                <a:solidFill>
                  <a:schemeClr val="hlink"/>
                </a:solidFill>
                <a:hlinkClick r:id="" action="ppaction://noaction"/>
              </a:rPr>
              <a:t>70</a:t>
            </a:r>
            <a:r>
              <a:rPr lang="en" sz="1200"/>
              <a:t>)</a:t>
            </a:r>
            <a:endParaRPr sz="1200"/>
          </a:p>
          <a:p>
            <a:pPr marL="457200" lvl="0" indent="-304800" algn="l" rtl="0">
              <a:spcBef>
                <a:spcPts val="0"/>
              </a:spcBef>
              <a:spcAft>
                <a:spcPts val="0"/>
              </a:spcAft>
              <a:buSzPts val="1200"/>
              <a:buChar char="●"/>
            </a:pPr>
            <a:r>
              <a:rPr lang="en" sz="1200"/>
              <a:t>Accelerometers (</a:t>
            </a:r>
            <a:r>
              <a:rPr lang="en" sz="1200" u="sng">
                <a:solidFill>
                  <a:schemeClr val="accent5"/>
                </a:solidFill>
                <a:hlinkClick r:id="" action="ppaction://noaction">
                  <a:extLst>
                    <a:ext uri="{A12FA001-AC4F-418D-AE19-62706E023703}">
                      <ahyp:hlinkClr xmlns:ahyp="http://schemas.microsoft.com/office/drawing/2018/hyperlinkcolor" xmlns="" val="tx"/>
                    </a:ext>
                  </a:extLst>
                </a:hlinkClick>
              </a:rPr>
              <a:t>70</a:t>
            </a:r>
            <a:r>
              <a:rPr lang="en" sz="1200"/>
              <a:t>)</a:t>
            </a:r>
            <a:endParaRPr sz="1200"/>
          </a:p>
          <a:p>
            <a:pPr marL="457200" lvl="0" indent="-304800" algn="l" rtl="0">
              <a:spcBef>
                <a:spcPts val="0"/>
              </a:spcBef>
              <a:spcAft>
                <a:spcPts val="0"/>
              </a:spcAft>
              <a:buSzPts val="1200"/>
              <a:buChar char="●"/>
            </a:pPr>
            <a:r>
              <a:rPr lang="en" sz="1200"/>
              <a:t>Potentiometers (</a:t>
            </a:r>
            <a:r>
              <a:rPr lang="en" sz="1200" u="sng">
                <a:solidFill>
                  <a:schemeClr val="hlink"/>
                </a:solidFill>
                <a:hlinkClick r:id="rId18" action="ppaction://hlinksldjump"/>
              </a:rPr>
              <a:t>71</a:t>
            </a:r>
            <a:r>
              <a:rPr lang="en" sz="1200"/>
              <a:t>)</a:t>
            </a:r>
            <a:endParaRPr sz="1200"/>
          </a:p>
          <a:p>
            <a:pPr marL="457200" lvl="0" indent="-304800" algn="l" rtl="0">
              <a:spcBef>
                <a:spcPts val="0"/>
              </a:spcBef>
              <a:spcAft>
                <a:spcPts val="0"/>
              </a:spcAft>
              <a:buSzPts val="1200"/>
              <a:buChar char="●"/>
            </a:pPr>
            <a:r>
              <a:rPr lang="en" sz="1200"/>
              <a:t>Limit Switches (</a:t>
            </a:r>
            <a:r>
              <a:rPr lang="en" sz="1200" u="sng">
                <a:solidFill>
                  <a:schemeClr val="accent5"/>
                </a:solidFill>
                <a:hlinkClick r:id="rId18" action="ppaction://hlinksldjump">
                  <a:extLst>
                    <a:ext uri="{A12FA001-AC4F-418D-AE19-62706E023703}">
                      <ahyp:hlinkClr xmlns:ahyp="http://schemas.microsoft.com/office/drawing/2018/hyperlinkcolor" xmlns="" val="tx"/>
                    </a:ext>
                  </a:extLst>
                </a:hlinkClick>
              </a:rPr>
              <a:t>71</a:t>
            </a:r>
            <a:r>
              <a:rPr lang="en" sz="1200"/>
              <a:t>)</a:t>
            </a:r>
            <a:endParaRPr sz="1200"/>
          </a:p>
          <a:p>
            <a:pPr marL="457200" lvl="0" indent="-304800" algn="l" rtl="0">
              <a:spcBef>
                <a:spcPts val="0"/>
              </a:spcBef>
              <a:spcAft>
                <a:spcPts val="0"/>
              </a:spcAft>
              <a:buSzPts val="1200"/>
              <a:buChar char="●"/>
            </a:pPr>
            <a:r>
              <a:rPr lang="en" sz="1200"/>
              <a:t>Motor Encoder (</a:t>
            </a:r>
            <a:r>
              <a:rPr lang="en" sz="1200" u="sng">
                <a:solidFill>
                  <a:schemeClr val="hlink"/>
                </a:solidFill>
                <a:hlinkClick r:id="" action="ppaction://noaction"/>
              </a:rPr>
              <a:t>72</a:t>
            </a:r>
            <a:r>
              <a:rPr lang="en" sz="1200"/>
              <a:t>)</a:t>
            </a:r>
            <a:endParaRPr sz="1200"/>
          </a:p>
          <a:p>
            <a:pPr marL="457200" lvl="0" indent="-304800" algn="l" rtl="0">
              <a:spcBef>
                <a:spcPts val="0"/>
              </a:spcBef>
              <a:spcAft>
                <a:spcPts val="0"/>
              </a:spcAft>
              <a:buSzPts val="1200"/>
              <a:buChar char="●"/>
            </a:pPr>
            <a:r>
              <a:rPr lang="en" sz="1200"/>
              <a:t>Motor Controller (</a:t>
            </a:r>
            <a:r>
              <a:rPr lang="en" sz="1200" u="sng">
                <a:solidFill>
                  <a:schemeClr val="accent5"/>
                </a:solidFill>
                <a:hlinkClick r:id="" action="ppaction://noaction">
                  <a:extLst>
                    <a:ext uri="{A12FA001-AC4F-418D-AE19-62706E023703}">
                      <ahyp:hlinkClr xmlns:ahyp="http://schemas.microsoft.com/office/drawing/2018/hyperlinkcolor" xmlns="" val="tx"/>
                    </a:ext>
                  </a:extLst>
                </a:hlinkClick>
              </a:rPr>
              <a:t>72</a:t>
            </a:r>
            <a:r>
              <a:rPr lang="en" sz="1200"/>
              <a:t>)</a:t>
            </a:r>
            <a:endParaRPr sz="1200"/>
          </a:p>
        </p:txBody>
      </p:sp>
      <p:sp>
        <p:nvSpPr>
          <p:cNvPr id="540" name="Google Shape;540;p70"/>
          <p:cNvSpPr/>
          <p:nvPr/>
        </p:nvSpPr>
        <p:spPr>
          <a:xfrm>
            <a:off x="5767500" y="2861575"/>
            <a:ext cx="2983500" cy="1381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0"/>
          <p:cNvSpPr txBox="1"/>
          <p:nvPr/>
        </p:nvSpPr>
        <p:spPr>
          <a:xfrm>
            <a:off x="5752200" y="2861575"/>
            <a:ext cx="2983500" cy="132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Separate Safety Features: </a:t>
            </a:r>
            <a:endParaRPr b="1"/>
          </a:p>
          <a:p>
            <a:pPr marL="457200" lvl="0" indent="-304800" algn="l" rtl="0">
              <a:spcBef>
                <a:spcPts val="0"/>
              </a:spcBef>
              <a:spcAft>
                <a:spcPts val="0"/>
              </a:spcAft>
              <a:buSzPts val="1200"/>
              <a:buChar char="●"/>
            </a:pPr>
            <a:r>
              <a:rPr lang="en" sz="1200"/>
              <a:t>Soft Stop (</a:t>
            </a:r>
            <a:r>
              <a:rPr lang="en" sz="1200" u="sng">
                <a:solidFill>
                  <a:schemeClr val="hlink"/>
                </a:solidFill>
                <a:hlinkClick r:id="rId19" action="ppaction://hlinksldjump"/>
              </a:rPr>
              <a:t>73</a:t>
            </a:r>
            <a:r>
              <a:rPr lang="en" sz="1200"/>
              <a:t>)</a:t>
            </a:r>
            <a:endParaRPr sz="1200"/>
          </a:p>
          <a:p>
            <a:pPr marL="457200" lvl="0" indent="-304800" algn="l" rtl="0">
              <a:spcBef>
                <a:spcPts val="0"/>
              </a:spcBef>
              <a:spcAft>
                <a:spcPts val="0"/>
              </a:spcAft>
              <a:buSzPts val="1200"/>
              <a:buChar char="●"/>
            </a:pPr>
            <a:r>
              <a:rPr lang="en" sz="1200"/>
              <a:t>Hard Stop (</a:t>
            </a:r>
            <a:r>
              <a:rPr lang="en" sz="1200" u="sng">
                <a:solidFill>
                  <a:schemeClr val="hlink"/>
                </a:solidFill>
                <a:hlinkClick r:id="rId19" action="ppaction://hlinksldjump"/>
              </a:rPr>
              <a:t>73</a:t>
            </a:r>
            <a:r>
              <a:rPr lang="en" sz="1200"/>
              <a:t>)</a:t>
            </a:r>
            <a:endParaRPr sz="1200"/>
          </a:p>
          <a:p>
            <a:pPr marL="457200" lvl="0" indent="-304800" algn="l" rtl="0">
              <a:spcBef>
                <a:spcPts val="0"/>
              </a:spcBef>
              <a:spcAft>
                <a:spcPts val="0"/>
              </a:spcAft>
              <a:buSzPts val="1200"/>
              <a:buChar char="●"/>
            </a:pPr>
            <a:r>
              <a:rPr lang="en" sz="1200"/>
              <a:t>Emergency Stop Buttons (</a:t>
            </a:r>
            <a:r>
              <a:rPr lang="en" sz="1200" u="sng">
                <a:solidFill>
                  <a:schemeClr val="hlink"/>
                </a:solidFill>
                <a:hlinkClick r:id="rId20" action="ppaction://hlinksldjump"/>
              </a:rPr>
              <a:t>74</a:t>
            </a:r>
            <a:r>
              <a:rPr lang="en" sz="1200"/>
              <a:t>)</a:t>
            </a:r>
            <a:endParaRPr sz="1200"/>
          </a:p>
          <a:p>
            <a:pPr marL="457200" lvl="0" indent="-304800" algn="l" rtl="0">
              <a:spcBef>
                <a:spcPts val="0"/>
              </a:spcBef>
              <a:spcAft>
                <a:spcPts val="0"/>
              </a:spcAft>
              <a:buSzPts val="1200"/>
              <a:buChar char="●"/>
            </a:pPr>
            <a:r>
              <a:rPr lang="en" sz="1200"/>
              <a:t>Cable Catch System for Suspension Chassis (</a:t>
            </a:r>
            <a:r>
              <a:rPr lang="en" sz="1200" u="sng">
                <a:solidFill>
                  <a:schemeClr val="hlink"/>
                </a:solidFill>
                <a:hlinkClick r:id="rId20" action="ppaction://hlinksldjump"/>
              </a:rPr>
              <a:t>74</a:t>
            </a:r>
            <a:r>
              <a:rPr lang="en" sz="1200"/>
              <a:t>)</a:t>
            </a:r>
            <a:endParaRPr sz="12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1"/>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Structure Parts in Detail (pt.1)</a:t>
            </a:r>
            <a:endParaRPr/>
          </a:p>
        </p:txBody>
      </p:sp>
      <p:sp>
        <p:nvSpPr>
          <p:cNvPr id="547" name="Google Shape;547;p71"/>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47</a:t>
            </a:fld>
            <a:endParaRPr/>
          </a:p>
        </p:txBody>
      </p:sp>
      <p:sp>
        <p:nvSpPr>
          <p:cNvPr id="548" name="Google Shape;548;p71"/>
          <p:cNvSpPr txBox="1"/>
          <p:nvPr/>
        </p:nvSpPr>
        <p:spPr>
          <a:xfrm>
            <a:off x="438075" y="987300"/>
            <a:ext cx="3552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I-Beam</a:t>
            </a:r>
            <a:endParaRPr b="1"/>
          </a:p>
          <a:p>
            <a:pPr marL="457200" lvl="0" indent="-317500" algn="l" rtl="0">
              <a:spcBef>
                <a:spcPts val="0"/>
              </a:spcBef>
              <a:spcAft>
                <a:spcPts val="0"/>
              </a:spcAft>
              <a:buSzPts val="1400"/>
              <a:buChar char="●"/>
            </a:pPr>
            <a:r>
              <a:rPr lang="en" i="1"/>
              <a:t>Material:</a:t>
            </a:r>
            <a:r>
              <a:rPr lang="en"/>
              <a:t>  A992 Steel</a:t>
            </a:r>
            <a:endParaRPr/>
          </a:p>
          <a:p>
            <a:pPr marL="457200" lvl="0" indent="-317500" algn="l" rtl="0">
              <a:spcBef>
                <a:spcPts val="0"/>
              </a:spcBef>
              <a:spcAft>
                <a:spcPts val="0"/>
              </a:spcAft>
              <a:buSzPts val="1400"/>
              <a:buChar char="●"/>
            </a:pPr>
            <a:r>
              <a:rPr lang="en" i="1">
                <a:highlight>
                  <a:srgbClr val="FFFF00"/>
                </a:highlight>
              </a:rPr>
              <a:t>Dimensions:</a:t>
            </a:r>
            <a:endParaRPr i="1">
              <a:highlight>
                <a:srgbClr val="FFFF00"/>
              </a:highlight>
            </a:endParaRPr>
          </a:p>
          <a:p>
            <a:pPr marL="457200" lvl="0" indent="-317500" algn="l" rtl="0">
              <a:spcBef>
                <a:spcPts val="0"/>
              </a:spcBef>
              <a:spcAft>
                <a:spcPts val="0"/>
              </a:spcAft>
              <a:buSzPts val="1400"/>
              <a:buChar char="●"/>
            </a:pPr>
            <a:r>
              <a:rPr lang="en" i="1">
                <a:highlight>
                  <a:srgbClr val="FFFF00"/>
                </a:highlight>
              </a:rPr>
              <a:t>Factor of Safety:  </a:t>
            </a:r>
            <a:endParaRPr i="1">
              <a:highlight>
                <a:srgbClr val="FFFF00"/>
              </a:highlight>
            </a:endParaRPr>
          </a:p>
        </p:txBody>
      </p:sp>
      <p:sp>
        <p:nvSpPr>
          <p:cNvPr id="549" name="Google Shape;549;p71"/>
          <p:cNvSpPr txBox="1"/>
          <p:nvPr/>
        </p:nvSpPr>
        <p:spPr>
          <a:xfrm>
            <a:off x="4873250" y="987300"/>
            <a:ext cx="3226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Steel Sleeves</a:t>
            </a:r>
            <a:endParaRPr b="1"/>
          </a:p>
          <a:p>
            <a:pPr marL="457200" lvl="0" indent="-317500" algn="l" rtl="0">
              <a:spcBef>
                <a:spcPts val="0"/>
              </a:spcBef>
              <a:spcAft>
                <a:spcPts val="0"/>
              </a:spcAft>
              <a:buSzPts val="1400"/>
              <a:buChar char="●"/>
            </a:pPr>
            <a:r>
              <a:rPr lang="en" i="1"/>
              <a:t>Material:  </a:t>
            </a:r>
            <a:r>
              <a:rPr lang="en"/>
              <a:t>A36 Steel</a:t>
            </a:r>
            <a:endParaRPr/>
          </a:p>
          <a:p>
            <a:pPr marL="457200" lvl="0" indent="-317500" algn="l" rtl="0">
              <a:spcBef>
                <a:spcPts val="0"/>
              </a:spcBef>
              <a:spcAft>
                <a:spcPts val="0"/>
              </a:spcAft>
              <a:buSzPts val="1400"/>
              <a:buChar char="●"/>
            </a:pPr>
            <a:r>
              <a:rPr lang="en" i="1">
                <a:highlight>
                  <a:srgbClr val="FFFF00"/>
                </a:highlight>
              </a:rPr>
              <a:t>Dimensions:</a:t>
            </a:r>
            <a:endParaRPr i="1">
              <a:highlight>
                <a:srgbClr val="FFFF00"/>
              </a:highlight>
            </a:endParaRPr>
          </a:p>
          <a:p>
            <a:pPr marL="457200" lvl="0" indent="-317500" algn="l" rtl="0">
              <a:spcBef>
                <a:spcPts val="0"/>
              </a:spcBef>
              <a:spcAft>
                <a:spcPts val="0"/>
              </a:spcAft>
              <a:buSzPts val="1400"/>
              <a:buChar char="●"/>
            </a:pPr>
            <a:r>
              <a:rPr lang="en" i="1">
                <a:highlight>
                  <a:srgbClr val="FFFF00"/>
                </a:highlight>
              </a:rPr>
              <a:t>Factor of Safety: </a:t>
            </a:r>
            <a:r>
              <a:rPr lang="en" i="1"/>
              <a:t>  </a:t>
            </a:r>
            <a:endParaRPr i="1"/>
          </a:p>
        </p:txBody>
      </p:sp>
      <p:pic>
        <p:nvPicPr>
          <p:cNvPr id="550" name="Google Shape;550;p7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4513" y="2177925"/>
            <a:ext cx="3739726" cy="2076100"/>
          </a:xfrm>
          <a:prstGeom prst="rect">
            <a:avLst/>
          </a:prstGeom>
          <a:noFill/>
          <a:ln>
            <a:noFill/>
          </a:ln>
        </p:spPr>
      </p:pic>
      <p:pic>
        <p:nvPicPr>
          <p:cNvPr id="551" name="Google Shape;551;p7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88826" y="2134775"/>
            <a:ext cx="2541201" cy="2263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2"/>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Structure Parts in Detail (pt.2)</a:t>
            </a:r>
            <a:endParaRPr/>
          </a:p>
        </p:txBody>
      </p:sp>
      <p:sp>
        <p:nvSpPr>
          <p:cNvPr id="557" name="Google Shape;557;p72"/>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48</a:t>
            </a:fld>
            <a:endParaRPr/>
          </a:p>
        </p:txBody>
      </p:sp>
      <p:sp>
        <p:nvSpPr>
          <p:cNvPr id="558" name="Google Shape;558;p72"/>
          <p:cNvSpPr txBox="1"/>
          <p:nvPr/>
        </p:nvSpPr>
        <p:spPr>
          <a:xfrm>
            <a:off x="438075" y="987300"/>
            <a:ext cx="355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Square Tubes (3”x3”)</a:t>
            </a:r>
            <a:endParaRPr b="1"/>
          </a:p>
          <a:p>
            <a:pPr marL="457200" lvl="0" indent="-317500" algn="l" rtl="0">
              <a:spcBef>
                <a:spcPts val="0"/>
              </a:spcBef>
              <a:spcAft>
                <a:spcPts val="0"/>
              </a:spcAft>
              <a:buSzPts val="1400"/>
              <a:buChar char="●"/>
            </a:pPr>
            <a:r>
              <a:rPr lang="en" i="1"/>
              <a:t>Material:</a:t>
            </a:r>
            <a:r>
              <a:rPr lang="en"/>
              <a:t>  A500 Steel</a:t>
            </a:r>
            <a:endParaRPr/>
          </a:p>
          <a:p>
            <a:pPr marL="457200" lvl="0" indent="-317500" algn="l" rtl="0">
              <a:spcBef>
                <a:spcPts val="0"/>
              </a:spcBef>
              <a:spcAft>
                <a:spcPts val="0"/>
              </a:spcAft>
              <a:buSzPts val="1400"/>
              <a:buChar char="●"/>
            </a:pPr>
            <a:r>
              <a:rPr lang="en" i="1"/>
              <a:t>Specification:  </a:t>
            </a:r>
            <a:r>
              <a:rPr lang="en"/>
              <a:t>HSS 3x3x0.1875</a:t>
            </a:r>
            <a:endParaRPr/>
          </a:p>
          <a:p>
            <a:pPr marL="457200" lvl="0" indent="-317500" algn="l" rtl="0">
              <a:spcBef>
                <a:spcPts val="0"/>
              </a:spcBef>
              <a:spcAft>
                <a:spcPts val="0"/>
              </a:spcAft>
              <a:buSzPts val="1400"/>
              <a:buChar char="●"/>
            </a:pPr>
            <a:r>
              <a:rPr lang="en" i="1"/>
              <a:t>Purpose:  </a:t>
            </a:r>
            <a:r>
              <a:rPr lang="en"/>
              <a:t>Diagonal Supports for the Legs of the Structure</a:t>
            </a:r>
            <a:endParaRPr/>
          </a:p>
          <a:p>
            <a:pPr marL="457200" lvl="0" indent="-317500" algn="l" rtl="0">
              <a:spcBef>
                <a:spcPts val="0"/>
              </a:spcBef>
              <a:spcAft>
                <a:spcPts val="0"/>
              </a:spcAft>
              <a:buSzPts val="1400"/>
              <a:buChar char="●"/>
            </a:pPr>
            <a:r>
              <a:rPr lang="en" i="1">
                <a:highlight>
                  <a:srgbClr val="FFFF00"/>
                </a:highlight>
              </a:rPr>
              <a:t>Factor of Safety: </a:t>
            </a:r>
            <a:r>
              <a:rPr lang="en" i="1"/>
              <a:t> </a:t>
            </a:r>
            <a:endParaRPr i="1"/>
          </a:p>
        </p:txBody>
      </p:sp>
      <p:sp>
        <p:nvSpPr>
          <p:cNvPr id="559" name="Google Shape;559;p72"/>
          <p:cNvSpPr txBox="1"/>
          <p:nvPr/>
        </p:nvSpPr>
        <p:spPr>
          <a:xfrm>
            <a:off x="4873250" y="987300"/>
            <a:ext cx="3687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Square Tubes (4”x4”)</a:t>
            </a:r>
            <a:endParaRPr b="1"/>
          </a:p>
          <a:p>
            <a:pPr marL="457200" lvl="0" indent="-317500" algn="l" rtl="0">
              <a:spcBef>
                <a:spcPts val="0"/>
              </a:spcBef>
              <a:spcAft>
                <a:spcPts val="0"/>
              </a:spcAft>
              <a:buSzPts val="1400"/>
              <a:buChar char="●"/>
            </a:pPr>
            <a:r>
              <a:rPr lang="en" i="1"/>
              <a:t>Material:  </a:t>
            </a:r>
            <a:r>
              <a:rPr lang="en"/>
              <a:t>A500 Steel</a:t>
            </a:r>
            <a:endParaRPr/>
          </a:p>
          <a:p>
            <a:pPr marL="457200" lvl="0" indent="-317500" algn="l" rtl="0">
              <a:spcBef>
                <a:spcPts val="0"/>
              </a:spcBef>
              <a:spcAft>
                <a:spcPts val="0"/>
              </a:spcAft>
              <a:buSzPts val="1400"/>
              <a:buChar char="●"/>
            </a:pPr>
            <a:r>
              <a:rPr lang="en" i="1"/>
              <a:t>Specification:  </a:t>
            </a:r>
            <a:r>
              <a:rPr lang="en"/>
              <a:t>HSS 4x4x0.1875</a:t>
            </a:r>
            <a:endParaRPr/>
          </a:p>
          <a:p>
            <a:pPr marL="457200" lvl="0" indent="-317500" algn="l" rtl="0">
              <a:spcBef>
                <a:spcPts val="0"/>
              </a:spcBef>
              <a:spcAft>
                <a:spcPts val="0"/>
              </a:spcAft>
              <a:buSzPts val="1400"/>
              <a:buChar char="●"/>
            </a:pPr>
            <a:r>
              <a:rPr lang="en" i="1"/>
              <a:t>Purpose:  </a:t>
            </a:r>
            <a:r>
              <a:rPr lang="en"/>
              <a:t>Legs and Feet of Structure</a:t>
            </a:r>
            <a:endParaRPr/>
          </a:p>
          <a:p>
            <a:pPr marL="457200" lvl="0" indent="-317500" algn="l" rtl="0">
              <a:spcBef>
                <a:spcPts val="0"/>
              </a:spcBef>
              <a:spcAft>
                <a:spcPts val="0"/>
              </a:spcAft>
              <a:buSzPts val="1400"/>
              <a:buChar char="●"/>
            </a:pPr>
            <a:r>
              <a:rPr lang="en" i="1">
                <a:highlight>
                  <a:srgbClr val="FFFF00"/>
                </a:highlight>
              </a:rPr>
              <a:t>Factor of Safety: </a:t>
            </a:r>
            <a:endParaRPr i="1">
              <a:highlight>
                <a:srgbClr val="FFFF00"/>
              </a:highlight>
            </a:endParaRPr>
          </a:p>
        </p:txBody>
      </p:sp>
      <p:pic>
        <p:nvPicPr>
          <p:cNvPr id="560" name="Google Shape;560;p7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58000" y="2686840"/>
            <a:ext cx="3912751" cy="1350775"/>
          </a:xfrm>
          <a:prstGeom prst="rect">
            <a:avLst/>
          </a:prstGeom>
          <a:noFill/>
          <a:ln>
            <a:noFill/>
          </a:ln>
        </p:spPr>
      </p:pic>
      <p:pic>
        <p:nvPicPr>
          <p:cNvPr id="561" name="Google Shape;561;p7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411600" y="2249400"/>
            <a:ext cx="2393251" cy="21501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3"/>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Structure Parts in Detail (pt.3)</a:t>
            </a:r>
            <a:endParaRPr/>
          </a:p>
        </p:txBody>
      </p:sp>
      <p:sp>
        <p:nvSpPr>
          <p:cNvPr id="567" name="Google Shape;567;p73"/>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49</a:t>
            </a:fld>
            <a:endParaRPr/>
          </a:p>
        </p:txBody>
      </p:sp>
      <p:sp>
        <p:nvSpPr>
          <p:cNvPr id="568" name="Google Shape;568;p73"/>
          <p:cNvSpPr txBox="1"/>
          <p:nvPr/>
        </p:nvSpPr>
        <p:spPr>
          <a:xfrm>
            <a:off x="438075" y="987300"/>
            <a:ext cx="3552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Pulley Brackets</a:t>
            </a:r>
            <a:endParaRPr b="1"/>
          </a:p>
          <a:p>
            <a:pPr marL="457200" lvl="0" indent="-317500" algn="l" rtl="0">
              <a:spcBef>
                <a:spcPts val="0"/>
              </a:spcBef>
              <a:spcAft>
                <a:spcPts val="0"/>
              </a:spcAft>
              <a:buSzPts val="1400"/>
              <a:buChar char="●"/>
            </a:pPr>
            <a:r>
              <a:rPr lang="en" i="1"/>
              <a:t>Material:</a:t>
            </a:r>
            <a:r>
              <a:rPr lang="en"/>
              <a:t>  A36 Steel</a:t>
            </a:r>
            <a:endParaRPr/>
          </a:p>
          <a:p>
            <a:pPr marL="457200" lvl="0" indent="-317500" algn="l" rtl="0">
              <a:spcBef>
                <a:spcPts val="0"/>
              </a:spcBef>
              <a:spcAft>
                <a:spcPts val="0"/>
              </a:spcAft>
              <a:buSzPts val="1400"/>
              <a:buChar char="●"/>
            </a:pPr>
            <a:r>
              <a:rPr lang="en" i="1">
                <a:highlight>
                  <a:srgbClr val="FFFF00"/>
                </a:highlight>
              </a:rPr>
              <a:t>Dimensions:  ⅜” Thick, </a:t>
            </a:r>
            <a:endParaRPr i="1">
              <a:highlight>
                <a:srgbClr val="FFFF00"/>
              </a:highlight>
            </a:endParaRPr>
          </a:p>
          <a:p>
            <a:pPr marL="457200" lvl="0" indent="-317500" algn="l" rtl="0">
              <a:spcBef>
                <a:spcPts val="0"/>
              </a:spcBef>
              <a:spcAft>
                <a:spcPts val="0"/>
              </a:spcAft>
              <a:buSzPts val="1400"/>
              <a:buChar char="●"/>
            </a:pPr>
            <a:r>
              <a:rPr lang="en" i="1">
                <a:highlight>
                  <a:srgbClr val="FFFF00"/>
                </a:highlight>
              </a:rPr>
              <a:t>Factor of Safety: </a:t>
            </a:r>
            <a:r>
              <a:rPr lang="en" i="1"/>
              <a:t> </a:t>
            </a:r>
            <a:endParaRPr i="1"/>
          </a:p>
        </p:txBody>
      </p:sp>
      <p:sp>
        <p:nvSpPr>
          <p:cNvPr id="569" name="Google Shape;569;p73"/>
          <p:cNvSpPr txBox="1"/>
          <p:nvPr/>
        </p:nvSpPr>
        <p:spPr>
          <a:xfrm>
            <a:off x="4873250" y="987300"/>
            <a:ext cx="3226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Structural Fasteners - Bolts</a:t>
            </a:r>
            <a:endParaRPr b="1"/>
          </a:p>
          <a:p>
            <a:pPr marL="457200" lvl="0" indent="-317500" algn="l" rtl="0">
              <a:spcBef>
                <a:spcPts val="0"/>
              </a:spcBef>
              <a:spcAft>
                <a:spcPts val="0"/>
              </a:spcAft>
              <a:buSzPts val="1400"/>
              <a:buChar char="●"/>
            </a:pPr>
            <a:r>
              <a:rPr lang="en" i="1">
                <a:highlight>
                  <a:srgbClr val="FFFF00"/>
                </a:highlight>
              </a:rPr>
              <a:t>Material:</a:t>
            </a:r>
            <a:endParaRPr i="1">
              <a:highlight>
                <a:srgbClr val="FFFF00"/>
              </a:highlight>
            </a:endParaRPr>
          </a:p>
          <a:p>
            <a:pPr marL="457200" lvl="0" indent="-317500" algn="l" rtl="0">
              <a:spcBef>
                <a:spcPts val="0"/>
              </a:spcBef>
              <a:spcAft>
                <a:spcPts val="0"/>
              </a:spcAft>
              <a:buSzPts val="1400"/>
              <a:buChar char="●"/>
            </a:pPr>
            <a:r>
              <a:rPr lang="en" i="1">
                <a:highlight>
                  <a:srgbClr val="FFFF00"/>
                </a:highlight>
              </a:rPr>
              <a:t>Specs:  </a:t>
            </a:r>
            <a:endParaRPr i="1">
              <a:highlight>
                <a:srgbClr val="FFFF00"/>
              </a:highlight>
            </a:endParaRPr>
          </a:p>
          <a:p>
            <a:pPr marL="457200" lvl="0" indent="-317500" algn="l" rtl="0">
              <a:spcBef>
                <a:spcPts val="0"/>
              </a:spcBef>
              <a:spcAft>
                <a:spcPts val="0"/>
              </a:spcAft>
              <a:buSzPts val="1400"/>
              <a:buChar char="●"/>
            </a:pPr>
            <a:r>
              <a:rPr lang="en" i="1">
                <a:highlight>
                  <a:srgbClr val="FFFF00"/>
                </a:highlight>
              </a:rPr>
              <a:t>Factor of Safety:</a:t>
            </a:r>
            <a:endParaRPr i="1">
              <a:highlight>
                <a:srgbClr val="FFFF00"/>
              </a:highlight>
            </a:endParaRPr>
          </a:p>
        </p:txBody>
      </p:sp>
      <p:pic>
        <p:nvPicPr>
          <p:cNvPr id="570" name="Google Shape;570;p7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532575" y="2615176"/>
            <a:ext cx="2309326" cy="1466450"/>
          </a:xfrm>
          <a:prstGeom prst="rect">
            <a:avLst/>
          </a:prstGeom>
          <a:noFill/>
          <a:ln>
            <a:noFill/>
          </a:ln>
        </p:spPr>
      </p:pic>
      <p:pic>
        <p:nvPicPr>
          <p:cNvPr id="571" name="Google Shape;571;p7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025" y="2615175"/>
            <a:ext cx="2677475" cy="1466450"/>
          </a:xfrm>
          <a:prstGeom prst="rect">
            <a:avLst/>
          </a:prstGeom>
          <a:noFill/>
          <a:ln>
            <a:noFill/>
          </a:ln>
        </p:spPr>
      </p:pic>
      <p:pic>
        <p:nvPicPr>
          <p:cNvPr id="572" name="Google Shape;572;p7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399150" y="2073575"/>
            <a:ext cx="2309325" cy="22174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9"/>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Purpose &amp; Objectives</a:t>
            </a:r>
            <a:endParaRPr/>
          </a:p>
        </p:txBody>
      </p:sp>
      <p:sp>
        <p:nvSpPr>
          <p:cNvPr id="137" name="Google Shape;137;p29"/>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a:p>
        </p:txBody>
      </p:sp>
      <p:pic>
        <p:nvPicPr>
          <p:cNvPr id="138" name="Google Shape;138;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253762" y="775213"/>
            <a:ext cx="6636475" cy="3593075"/>
          </a:xfrm>
          <a:prstGeom prst="rect">
            <a:avLst/>
          </a:prstGeom>
          <a:noFill/>
          <a:ln>
            <a:noFill/>
          </a:ln>
        </p:spPr>
      </p:pic>
      <p:sp>
        <p:nvSpPr>
          <p:cNvPr id="139" name="Google Shape;139;p29"/>
          <p:cNvSpPr txBox="1"/>
          <p:nvPr/>
        </p:nvSpPr>
        <p:spPr>
          <a:xfrm>
            <a:off x="1438025" y="2010250"/>
            <a:ext cx="1650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The z-offloading system shall be able to simulate an acceleration due to gravity of 1.62 [m/s/s] ±10%. (</a:t>
            </a:r>
            <a:r>
              <a:rPr lang="en" sz="1200">
                <a:solidFill>
                  <a:schemeClr val="dk1"/>
                </a:solidFill>
              </a:rPr>
              <a:t>L3-13)</a:t>
            </a:r>
            <a:endParaRPr sz="1200"/>
          </a:p>
        </p:txBody>
      </p:sp>
      <p:sp>
        <p:nvSpPr>
          <p:cNvPr id="140" name="Google Shape;140;p29"/>
          <p:cNvSpPr txBox="1"/>
          <p:nvPr/>
        </p:nvSpPr>
        <p:spPr>
          <a:xfrm>
            <a:off x="3746825" y="2010250"/>
            <a:ext cx="1650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The translation system shall allow the user to move at 6 ft/s (1.83 m/s) along the x-axis. (L3-21)</a:t>
            </a:r>
            <a:endParaRPr sz="1200"/>
          </a:p>
        </p:txBody>
      </p:sp>
      <p:sp>
        <p:nvSpPr>
          <p:cNvPr id="141" name="Google Shape;141;p29"/>
          <p:cNvSpPr txBox="1"/>
          <p:nvPr/>
        </p:nvSpPr>
        <p:spPr>
          <a:xfrm>
            <a:off x="6055625" y="2010250"/>
            <a:ext cx="1650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The system shall remain at or below the total project budget of $4,000. (L0-07)</a:t>
            </a:r>
            <a:endParaRPr sz="1200"/>
          </a:p>
        </p:txBody>
      </p:sp>
      <p:sp>
        <p:nvSpPr>
          <p:cNvPr id="142" name="Google Shape;142;p29"/>
          <p:cNvSpPr/>
          <p:nvPr/>
        </p:nvSpPr>
        <p:spPr>
          <a:xfrm>
            <a:off x="1576350" y="4681425"/>
            <a:ext cx="1769100" cy="297300"/>
          </a:xfrm>
          <a:prstGeom prst="homePlate">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4"/>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Structure Parts in Detail (pt.3)</a:t>
            </a:r>
            <a:endParaRPr/>
          </a:p>
        </p:txBody>
      </p:sp>
      <p:sp>
        <p:nvSpPr>
          <p:cNvPr id="578" name="Google Shape;578;p74"/>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50</a:t>
            </a:fld>
            <a:endParaRPr/>
          </a:p>
        </p:txBody>
      </p:sp>
      <p:sp>
        <p:nvSpPr>
          <p:cNvPr id="579" name="Google Shape;579;p74"/>
          <p:cNvSpPr txBox="1"/>
          <p:nvPr/>
        </p:nvSpPr>
        <p:spPr>
          <a:xfrm>
            <a:off x="438075" y="987300"/>
            <a:ext cx="35526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Translation Belt</a:t>
            </a:r>
            <a:endParaRPr b="1"/>
          </a:p>
          <a:p>
            <a:pPr marL="457200" lvl="0" indent="-317500" algn="l" rtl="0">
              <a:spcBef>
                <a:spcPts val="0"/>
              </a:spcBef>
              <a:spcAft>
                <a:spcPts val="0"/>
              </a:spcAft>
              <a:buSzPts val="1400"/>
              <a:buChar char="●"/>
            </a:pPr>
            <a:r>
              <a:rPr lang="en" i="1">
                <a:highlight>
                  <a:srgbClr val="CFE2F3"/>
                </a:highlight>
              </a:rPr>
              <a:t>Material:</a:t>
            </a:r>
            <a:r>
              <a:rPr lang="en">
                <a:highlight>
                  <a:srgbClr val="CFE2F3"/>
                </a:highlight>
              </a:rPr>
              <a:t>  Neoprene Reinforced with High-Strength Fiberglass</a:t>
            </a:r>
            <a:endParaRPr>
              <a:highlight>
                <a:srgbClr val="CFE2F3"/>
              </a:highlight>
            </a:endParaRPr>
          </a:p>
          <a:p>
            <a:pPr marL="457200" lvl="0" indent="-317500" algn="l" rtl="0">
              <a:spcBef>
                <a:spcPts val="0"/>
              </a:spcBef>
              <a:spcAft>
                <a:spcPts val="0"/>
              </a:spcAft>
              <a:buSzPts val="1400"/>
              <a:buChar char="●"/>
            </a:pPr>
            <a:r>
              <a:rPr lang="en" i="1">
                <a:highlight>
                  <a:srgbClr val="CFE2F3"/>
                </a:highlight>
              </a:rPr>
              <a:t>Specs:  </a:t>
            </a:r>
            <a:r>
              <a:rPr lang="en">
                <a:highlight>
                  <a:srgbClr val="CFE2F3"/>
                </a:highlight>
              </a:rPr>
              <a:t>L-Series with Trapezoidal Teeth</a:t>
            </a:r>
            <a:endParaRPr>
              <a:highlight>
                <a:srgbClr val="CFE2F3"/>
              </a:highlight>
            </a:endParaRPr>
          </a:p>
          <a:p>
            <a:pPr marL="457200" lvl="0" indent="-317500" algn="l" rtl="0">
              <a:spcBef>
                <a:spcPts val="0"/>
              </a:spcBef>
              <a:spcAft>
                <a:spcPts val="0"/>
              </a:spcAft>
              <a:buSzPts val="1400"/>
              <a:buChar char="●"/>
            </a:pPr>
            <a:r>
              <a:rPr lang="en" i="1">
                <a:highlight>
                  <a:srgbClr val="FFFF00"/>
                </a:highlight>
              </a:rPr>
              <a:t>Dimensions:  </a:t>
            </a:r>
            <a:endParaRPr i="1">
              <a:highlight>
                <a:srgbClr val="FFFF00"/>
              </a:highlight>
            </a:endParaRPr>
          </a:p>
          <a:p>
            <a:pPr marL="457200" lvl="0" indent="-317500" algn="l" rtl="0">
              <a:spcBef>
                <a:spcPts val="0"/>
              </a:spcBef>
              <a:spcAft>
                <a:spcPts val="0"/>
              </a:spcAft>
              <a:buSzPts val="1400"/>
              <a:buChar char="●"/>
            </a:pPr>
            <a:r>
              <a:rPr lang="en" i="1">
                <a:highlight>
                  <a:srgbClr val="FFFF00"/>
                </a:highlight>
              </a:rPr>
              <a:t>FOS:  </a:t>
            </a:r>
            <a:endParaRPr i="1">
              <a:highlight>
                <a:srgbClr val="FFFF00"/>
              </a:highlight>
            </a:endParaRPr>
          </a:p>
        </p:txBody>
      </p:sp>
      <p:sp>
        <p:nvSpPr>
          <p:cNvPr id="580" name="Google Shape;580;p74"/>
          <p:cNvSpPr txBox="1"/>
          <p:nvPr/>
        </p:nvSpPr>
        <p:spPr>
          <a:xfrm>
            <a:off x="4873250" y="987300"/>
            <a:ext cx="32265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Translation Belt Motor</a:t>
            </a:r>
            <a:endParaRPr b="1"/>
          </a:p>
          <a:p>
            <a:pPr marL="457200" lvl="0" indent="-317500" algn="l" rtl="0">
              <a:spcBef>
                <a:spcPts val="0"/>
              </a:spcBef>
              <a:spcAft>
                <a:spcPts val="0"/>
              </a:spcAft>
              <a:buSzPts val="1400"/>
              <a:buChar char="●"/>
            </a:pPr>
            <a:r>
              <a:rPr lang="en" i="1">
                <a:highlight>
                  <a:srgbClr val="FFFF00"/>
                </a:highlight>
              </a:rPr>
              <a:t>Material:</a:t>
            </a:r>
            <a:endParaRPr i="1">
              <a:highlight>
                <a:srgbClr val="FFFF00"/>
              </a:highlight>
            </a:endParaRPr>
          </a:p>
          <a:p>
            <a:pPr marL="457200" lvl="0" indent="-317500" algn="l" rtl="0">
              <a:spcBef>
                <a:spcPts val="0"/>
              </a:spcBef>
              <a:spcAft>
                <a:spcPts val="0"/>
              </a:spcAft>
              <a:buSzPts val="1400"/>
              <a:buChar char="●"/>
            </a:pPr>
            <a:r>
              <a:rPr lang="en" i="1"/>
              <a:t>Power: 207 W</a:t>
            </a:r>
            <a:endParaRPr i="1"/>
          </a:p>
          <a:p>
            <a:pPr marL="457200" lvl="0" indent="-317500" algn="l" rtl="0">
              <a:spcBef>
                <a:spcPts val="0"/>
              </a:spcBef>
              <a:spcAft>
                <a:spcPts val="0"/>
              </a:spcAft>
              <a:buSzPts val="1400"/>
              <a:buChar char="●"/>
            </a:pPr>
            <a:r>
              <a:rPr lang="en" i="1"/>
              <a:t>Voltage: 90 VDC</a:t>
            </a:r>
            <a:endParaRPr i="1"/>
          </a:p>
          <a:p>
            <a:pPr marL="457200" lvl="0" indent="-317500" algn="l" rtl="0">
              <a:spcBef>
                <a:spcPts val="0"/>
              </a:spcBef>
              <a:spcAft>
                <a:spcPts val="0"/>
              </a:spcAft>
              <a:buSzPts val="1400"/>
              <a:buChar char="●"/>
            </a:pPr>
            <a:r>
              <a:rPr lang="en" i="1"/>
              <a:t>RPM: 500 (after reducer)</a:t>
            </a:r>
            <a:endParaRPr i="1"/>
          </a:p>
          <a:p>
            <a:pPr marL="457200" lvl="0" indent="-317500" algn="l" rtl="0">
              <a:spcBef>
                <a:spcPts val="0"/>
              </a:spcBef>
              <a:spcAft>
                <a:spcPts val="0"/>
              </a:spcAft>
              <a:buSzPts val="1400"/>
              <a:buChar char="●"/>
            </a:pPr>
            <a:r>
              <a:rPr lang="en" i="1"/>
              <a:t>Shaft Diameter: ¾”</a:t>
            </a:r>
            <a:endParaRPr i="1"/>
          </a:p>
          <a:p>
            <a:pPr marL="457200" lvl="0" indent="-317500" algn="l" rtl="0">
              <a:spcBef>
                <a:spcPts val="0"/>
              </a:spcBef>
              <a:spcAft>
                <a:spcPts val="0"/>
              </a:spcAft>
              <a:buSzPts val="1400"/>
              <a:buChar char="●"/>
            </a:pPr>
            <a:r>
              <a:rPr lang="en" i="1">
                <a:highlight>
                  <a:srgbClr val="FFFF00"/>
                </a:highlight>
              </a:rPr>
              <a:t>Controlled By:</a:t>
            </a:r>
            <a:endParaRPr i="1">
              <a:highlight>
                <a:srgbClr val="FFFF00"/>
              </a:highlight>
            </a:endParaRPr>
          </a:p>
        </p:txBody>
      </p:sp>
      <p:pic>
        <p:nvPicPr>
          <p:cNvPr id="581" name="Google Shape;581;p7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29225" y="2648576"/>
            <a:ext cx="2880607" cy="1693200"/>
          </a:xfrm>
          <a:prstGeom prst="rect">
            <a:avLst/>
          </a:prstGeom>
          <a:noFill/>
          <a:ln>
            <a:noFill/>
          </a:ln>
        </p:spPr>
      </p:pic>
      <p:pic>
        <p:nvPicPr>
          <p:cNvPr id="582" name="Google Shape;582;p7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490601" y="2680500"/>
            <a:ext cx="1870175" cy="17232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7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1700" y="2489224"/>
            <a:ext cx="3024601" cy="1841069"/>
          </a:xfrm>
          <a:prstGeom prst="rect">
            <a:avLst/>
          </a:prstGeom>
          <a:noFill/>
          <a:ln>
            <a:noFill/>
          </a:ln>
        </p:spPr>
      </p:pic>
      <p:sp>
        <p:nvSpPr>
          <p:cNvPr id="588" name="Google Shape;588;p75"/>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Suspension System Parts in Detail (pt.1)</a:t>
            </a:r>
            <a:endParaRPr/>
          </a:p>
        </p:txBody>
      </p:sp>
      <p:sp>
        <p:nvSpPr>
          <p:cNvPr id="589" name="Google Shape;589;p75"/>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51</a:t>
            </a:fld>
            <a:endParaRPr/>
          </a:p>
        </p:txBody>
      </p:sp>
      <p:sp>
        <p:nvSpPr>
          <p:cNvPr id="590" name="Google Shape;590;p75"/>
          <p:cNvSpPr txBox="1"/>
          <p:nvPr/>
        </p:nvSpPr>
        <p:spPr>
          <a:xfrm>
            <a:off x="438075" y="987300"/>
            <a:ext cx="38031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Suspension Chassis</a:t>
            </a:r>
            <a:endParaRPr b="1"/>
          </a:p>
          <a:p>
            <a:pPr marL="457200" lvl="0" indent="-317500" algn="l" rtl="0">
              <a:spcBef>
                <a:spcPts val="0"/>
              </a:spcBef>
              <a:spcAft>
                <a:spcPts val="0"/>
              </a:spcAft>
              <a:buSzPts val="1400"/>
              <a:buChar char="●"/>
            </a:pPr>
            <a:r>
              <a:rPr lang="en" i="1"/>
              <a:t>Material:</a:t>
            </a:r>
            <a:r>
              <a:rPr lang="en"/>
              <a:t>  6061 Aluminum</a:t>
            </a:r>
            <a:endParaRPr/>
          </a:p>
          <a:p>
            <a:pPr marL="457200" lvl="0" indent="-317500" algn="l" rtl="0">
              <a:spcBef>
                <a:spcPts val="0"/>
              </a:spcBef>
              <a:spcAft>
                <a:spcPts val="0"/>
              </a:spcAft>
              <a:buSzPts val="1400"/>
              <a:buChar char="●"/>
            </a:pPr>
            <a:r>
              <a:rPr lang="en" i="1"/>
              <a:t>Yield Strength:  </a:t>
            </a:r>
            <a:r>
              <a:rPr lang="en"/>
              <a:t>45 [ksi]</a:t>
            </a:r>
            <a:endParaRPr/>
          </a:p>
          <a:p>
            <a:pPr marL="457200" lvl="0" indent="-317500" algn="l" rtl="0">
              <a:spcBef>
                <a:spcPts val="0"/>
              </a:spcBef>
              <a:spcAft>
                <a:spcPts val="0"/>
              </a:spcAft>
              <a:buSzPts val="1400"/>
              <a:buChar char="●"/>
            </a:pPr>
            <a:r>
              <a:rPr lang="en" i="1"/>
              <a:t>Plate Thickness:  </a:t>
            </a:r>
            <a:r>
              <a:rPr lang="en"/>
              <a:t>½”</a:t>
            </a:r>
            <a:endParaRPr/>
          </a:p>
          <a:p>
            <a:pPr marL="457200" lvl="0" indent="-317500" algn="l" rtl="0">
              <a:spcBef>
                <a:spcPts val="0"/>
              </a:spcBef>
              <a:spcAft>
                <a:spcPts val="0"/>
              </a:spcAft>
              <a:buSzPts val="1400"/>
              <a:buChar char="●"/>
            </a:pPr>
            <a:r>
              <a:rPr lang="en" i="1"/>
              <a:t>Overall Dimensions:  8” Wide, 10” Tall</a:t>
            </a:r>
            <a:endParaRPr i="1"/>
          </a:p>
          <a:p>
            <a:pPr marL="457200" lvl="0" indent="-317500" algn="l" rtl="0">
              <a:spcBef>
                <a:spcPts val="0"/>
              </a:spcBef>
              <a:spcAft>
                <a:spcPts val="0"/>
              </a:spcAft>
              <a:buSzPts val="1400"/>
              <a:buChar char="●"/>
            </a:pPr>
            <a:r>
              <a:rPr lang="en" i="1"/>
              <a:t>Aluminum Plate FOS:  </a:t>
            </a:r>
            <a:r>
              <a:rPr lang="en"/>
              <a:t>180 (dynamic)</a:t>
            </a:r>
            <a:endParaRPr/>
          </a:p>
        </p:txBody>
      </p:sp>
      <p:sp>
        <p:nvSpPr>
          <p:cNvPr id="591" name="Google Shape;591;p75"/>
          <p:cNvSpPr txBox="1"/>
          <p:nvPr/>
        </p:nvSpPr>
        <p:spPr>
          <a:xfrm>
            <a:off x="4873250" y="987300"/>
            <a:ext cx="3367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I-Beam Trolley</a:t>
            </a:r>
            <a:endParaRPr b="1"/>
          </a:p>
          <a:p>
            <a:pPr marL="457200" lvl="0" indent="-317500" algn="l" rtl="0">
              <a:spcBef>
                <a:spcPts val="0"/>
              </a:spcBef>
              <a:spcAft>
                <a:spcPts val="0"/>
              </a:spcAft>
              <a:buSzPts val="1400"/>
              <a:buChar char="●"/>
            </a:pPr>
            <a:r>
              <a:rPr lang="en" i="1"/>
              <a:t>Material:  </a:t>
            </a:r>
            <a:r>
              <a:rPr lang="en"/>
              <a:t>Thickened Manganese Alloy Steel Plate</a:t>
            </a:r>
            <a:endParaRPr/>
          </a:p>
          <a:p>
            <a:pPr marL="457200" lvl="0" indent="-317500" algn="l" rtl="0">
              <a:spcBef>
                <a:spcPts val="0"/>
              </a:spcBef>
              <a:spcAft>
                <a:spcPts val="0"/>
              </a:spcAft>
              <a:buSzPts val="1400"/>
              <a:buChar char="●"/>
            </a:pPr>
            <a:r>
              <a:rPr lang="en" i="1"/>
              <a:t>Working Load Limit:  </a:t>
            </a:r>
            <a:r>
              <a:rPr lang="en"/>
              <a:t>2,200 [lbs]</a:t>
            </a:r>
            <a:endParaRPr/>
          </a:p>
          <a:p>
            <a:pPr marL="457200" lvl="0" indent="-317500" algn="l" rtl="0">
              <a:spcBef>
                <a:spcPts val="0"/>
              </a:spcBef>
              <a:spcAft>
                <a:spcPts val="0"/>
              </a:spcAft>
              <a:buSzPts val="1400"/>
              <a:buChar char="●"/>
            </a:pPr>
            <a:r>
              <a:rPr lang="en" i="1"/>
              <a:t>Width Adjustability:  </a:t>
            </a:r>
            <a:r>
              <a:rPr lang="en"/>
              <a:t>Between 3”-6”</a:t>
            </a:r>
            <a:endParaRPr/>
          </a:p>
          <a:p>
            <a:pPr marL="457200" lvl="0" indent="-317500" algn="l" rtl="0">
              <a:spcBef>
                <a:spcPts val="0"/>
              </a:spcBef>
              <a:spcAft>
                <a:spcPts val="0"/>
              </a:spcAft>
              <a:buSzPts val="1400"/>
              <a:buChar char="●"/>
            </a:pPr>
            <a:r>
              <a:rPr lang="en" i="1"/>
              <a:t>FOS:  </a:t>
            </a:r>
            <a:r>
              <a:rPr lang="en"/>
              <a:t>6.3 (static), 1.6 (dynamic)</a:t>
            </a:r>
            <a:endParaRPr/>
          </a:p>
        </p:txBody>
      </p:sp>
      <p:pic>
        <p:nvPicPr>
          <p:cNvPr id="592" name="Google Shape;592;p7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720850" y="2850525"/>
            <a:ext cx="1521824" cy="1202200"/>
          </a:xfrm>
          <a:prstGeom prst="rect">
            <a:avLst/>
          </a:prstGeom>
          <a:noFill/>
          <a:ln>
            <a:noFill/>
          </a:ln>
        </p:spPr>
      </p:pic>
      <p:cxnSp>
        <p:nvCxnSpPr>
          <p:cNvPr id="593" name="Google Shape;593;p75"/>
          <p:cNvCxnSpPr/>
          <p:nvPr/>
        </p:nvCxnSpPr>
        <p:spPr>
          <a:xfrm rot="10800000" flipH="1">
            <a:off x="2005975" y="4192900"/>
            <a:ext cx="1146600" cy="23100"/>
          </a:xfrm>
          <a:prstGeom prst="straightConnector1">
            <a:avLst/>
          </a:prstGeom>
          <a:noFill/>
          <a:ln w="38100" cap="flat" cmpd="sng">
            <a:solidFill>
              <a:srgbClr val="3D85C6"/>
            </a:solidFill>
            <a:prstDash val="solid"/>
            <a:round/>
            <a:headEnd type="none" w="med" len="med"/>
            <a:tailEnd type="none" w="med" len="med"/>
          </a:ln>
        </p:spPr>
      </p:cxnSp>
      <p:cxnSp>
        <p:nvCxnSpPr>
          <p:cNvPr id="594" name="Google Shape;594;p75"/>
          <p:cNvCxnSpPr/>
          <p:nvPr/>
        </p:nvCxnSpPr>
        <p:spPr>
          <a:xfrm rot="10800000">
            <a:off x="1974225" y="3727550"/>
            <a:ext cx="16800" cy="506700"/>
          </a:xfrm>
          <a:prstGeom prst="straightConnector1">
            <a:avLst/>
          </a:prstGeom>
          <a:noFill/>
          <a:ln w="38100" cap="flat" cmpd="sng">
            <a:solidFill>
              <a:srgbClr val="3D85C6"/>
            </a:solidFill>
            <a:prstDash val="solid"/>
            <a:round/>
            <a:headEnd type="none" w="med" len="med"/>
            <a:tailEnd type="none" w="med" len="med"/>
          </a:ln>
        </p:spPr>
      </p:cxnSp>
      <p:cxnSp>
        <p:nvCxnSpPr>
          <p:cNvPr id="595" name="Google Shape;595;p75"/>
          <p:cNvCxnSpPr/>
          <p:nvPr/>
        </p:nvCxnSpPr>
        <p:spPr>
          <a:xfrm rot="10800000">
            <a:off x="3146975" y="3779025"/>
            <a:ext cx="17100" cy="432000"/>
          </a:xfrm>
          <a:prstGeom prst="straightConnector1">
            <a:avLst/>
          </a:prstGeom>
          <a:noFill/>
          <a:ln w="38100" cap="flat" cmpd="sng">
            <a:solidFill>
              <a:srgbClr val="3D85C6"/>
            </a:solidFill>
            <a:prstDash val="solid"/>
            <a:round/>
            <a:headEnd type="none" w="med" len="med"/>
            <a:tailEnd type="none" w="med" len="med"/>
          </a:ln>
        </p:spPr>
      </p:cxnSp>
      <p:sp>
        <p:nvSpPr>
          <p:cNvPr id="596" name="Google Shape;596;p75"/>
          <p:cNvSpPr txBox="1"/>
          <p:nvPr/>
        </p:nvSpPr>
        <p:spPr>
          <a:xfrm>
            <a:off x="2324176" y="4159200"/>
            <a:ext cx="802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Width</a:t>
            </a:r>
            <a:endParaRPr sz="1200" b="1"/>
          </a:p>
        </p:txBody>
      </p:sp>
      <p:cxnSp>
        <p:nvCxnSpPr>
          <p:cNvPr id="597" name="Google Shape;597;p75"/>
          <p:cNvCxnSpPr/>
          <p:nvPr/>
        </p:nvCxnSpPr>
        <p:spPr>
          <a:xfrm>
            <a:off x="3296825" y="2736000"/>
            <a:ext cx="21600" cy="1179600"/>
          </a:xfrm>
          <a:prstGeom prst="straightConnector1">
            <a:avLst/>
          </a:prstGeom>
          <a:noFill/>
          <a:ln w="38100" cap="flat" cmpd="sng">
            <a:solidFill>
              <a:srgbClr val="3D85C6"/>
            </a:solidFill>
            <a:prstDash val="solid"/>
            <a:round/>
            <a:headEnd type="none" w="med" len="med"/>
            <a:tailEnd type="none" w="med" len="med"/>
          </a:ln>
        </p:spPr>
      </p:cxnSp>
      <p:cxnSp>
        <p:nvCxnSpPr>
          <p:cNvPr id="598" name="Google Shape;598;p75"/>
          <p:cNvCxnSpPr/>
          <p:nvPr/>
        </p:nvCxnSpPr>
        <p:spPr>
          <a:xfrm>
            <a:off x="2993700" y="3914560"/>
            <a:ext cx="344700" cy="6000"/>
          </a:xfrm>
          <a:prstGeom prst="straightConnector1">
            <a:avLst/>
          </a:prstGeom>
          <a:noFill/>
          <a:ln w="38100" cap="flat" cmpd="sng">
            <a:solidFill>
              <a:srgbClr val="3D85C6"/>
            </a:solidFill>
            <a:prstDash val="solid"/>
            <a:round/>
            <a:headEnd type="none" w="med" len="med"/>
            <a:tailEnd type="none" w="med" len="med"/>
          </a:ln>
        </p:spPr>
      </p:cxnSp>
      <p:cxnSp>
        <p:nvCxnSpPr>
          <p:cNvPr id="599" name="Google Shape;599;p75"/>
          <p:cNvCxnSpPr/>
          <p:nvPr/>
        </p:nvCxnSpPr>
        <p:spPr>
          <a:xfrm>
            <a:off x="2976599" y="2696565"/>
            <a:ext cx="340200" cy="24600"/>
          </a:xfrm>
          <a:prstGeom prst="straightConnector1">
            <a:avLst/>
          </a:prstGeom>
          <a:noFill/>
          <a:ln w="38100" cap="flat" cmpd="sng">
            <a:solidFill>
              <a:srgbClr val="3D85C6"/>
            </a:solidFill>
            <a:prstDash val="solid"/>
            <a:round/>
            <a:headEnd type="none" w="med" len="med"/>
            <a:tailEnd type="none" w="med" len="med"/>
          </a:ln>
        </p:spPr>
      </p:cxnSp>
      <p:sp>
        <p:nvSpPr>
          <p:cNvPr id="600" name="Google Shape;600;p75"/>
          <p:cNvSpPr txBox="1"/>
          <p:nvPr/>
        </p:nvSpPr>
        <p:spPr>
          <a:xfrm>
            <a:off x="3300152" y="3249000"/>
            <a:ext cx="732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Height</a:t>
            </a:r>
            <a:endParaRPr sz="1200" b="1"/>
          </a:p>
        </p:txBody>
      </p:sp>
      <p:pic>
        <p:nvPicPr>
          <p:cNvPr id="601" name="Google Shape;601;p7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454799" y="2435875"/>
            <a:ext cx="2211050" cy="199555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6"/>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Suspension System Parts in Detail (pt.2)</a:t>
            </a:r>
            <a:endParaRPr/>
          </a:p>
        </p:txBody>
      </p:sp>
      <p:sp>
        <p:nvSpPr>
          <p:cNvPr id="607" name="Google Shape;607;p76"/>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52</a:t>
            </a:fld>
            <a:endParaRPr/>
          </a:p>
        </p:txBody>
      </p:sp>
      <p:sp>
        <p:nvSpPr>
          <p:cNvPr id="608" name="Google Shape;608;p76"/>
          <p:cNvSpPr txBox="1"/>
          <p:nvPr/>
        </p:nvSpPr>
        <p:spPr>
          <a:xfrm>
            <a:off x="438075" y="987300"/>
            <a:ext cx="35307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chemeClr val="dk1"/>
                </a:solidFill>
              </a:rPr>
              <a:t>Driveshaft</a:t>
            </a:r>
            <a:endParaRPr b="1">
              <a:solidFill>
                <a:schemeClr val="dk1"/>
              </a:solidFill>
            </a:endParaRPr>
          </a:p>
          <a:p>
            <a:pPr marL="457200" lvl="0" indent="-317500" algn="l" rtl="0">
              <a:spcBef>
                <a:spcPts val="0"/>
              </a:spcBef>
              <a:spcAft>
                <a:spcPts val="0"/>
              </a:spcAft>
              <a:buClr>
                <a:schemeClr val="dk1"/>
              </a:buClr>
              <a:buSzPts val="1400"/>
              <a:buChar char="●"/>
            </a:pPr>
            <a:r>
              <a:rPr lang="en" i="1">
                <a:solidFill>
                  <a:schemeClr val="dk1"/>
                </a:solidFill>
              </a:rPr>
              <a:t>Material:</a:t>
            </a:r>
            <a:r>
              <a:rPr lang="en">
                <a:solidFill>
                  <a:schemeClr val="dk1"/>
                </a:solidFill>
              </a:rPr>
              <a:t> 1566 Carbon Steel</a:t>
            </a:r>
            <a:endParaRPr>
              <a:solidFill>
                <a:schemeClr val="dk1"/>
              </a:solidFill>
            </a:endParaRPr>
          </a:p>
          <a:p>
            <a:pPr marL="457200" lvl="0" indent="-317500" algn="l" rtl="0">
              <a:spcBef>
                <a:spcPts val="0"/>
              </a:spcBef>
              <a:spcAft>
                <a:spcPts val="0"/>
              </a:spcAft>
              <a:buClr>
                <a:schemeClr val="dk1"/>
              </a:buClr>
              <a:buSzPts val="1400"/>
              <a:buChar char="●"/>
            </a:pPr>
            <a:r>
              <a:rPr lang="en" i="1">
                <a:solidFill>
                  <a:schemeClr val="dk1"/>
                </a:solidFill>
              </a:rPr>
              <a:t>Dimensions: </a:t>
            </a:r>
            <a:r>
              <a:rPr lang="en">
                <a:solidFill>
                  <a:schemeClr val="dk1"/>
                </a:solidFill>
              </a:rPr>
              <a:t>¾” diameter, 72” long</a:t>
            </a:r>
            <a:endParaRPr>
              <a:solidFill>
                <a:schemeClr val="dk1"/>
              </a:solidFill>
            </a:endParaRPr>
          </a:p>
          <a:p>
            <a:pPr marL="457200" lvl="0" indent="-317500" algn="l" rtl="0">
              <a:spcBef>
                <a:spcPts val="0"/>
              </a:spcBef>
              <a:spcAft>
                <a:spcPts val="0"/>
              </a:spcAft>
              <a:buClr>
                <a:schemeClr val="dk1"/>
              </a:buClr>
              <a:buSzPts val="1400"/>
              <a:buChar char="●"/>
            </a:pPr>
            <a:r>
              <a:rPr lang="en" i="1">
                <a:solidFill>
                  <a:schemeClr val="dk1"/>
                </a:solidFill>
              </a:rPr>
              <a:t>Yield Strength: </a:t>
            </a:r>
            <a:r>
              <a:rPr lang="en">
                <a:solidFill>
                  <a:schemeClr val="dk1"/>
                </a:solidFill>
              </a:rPr>
              <a:t> 75 [ksi]</a:t>
            </a:r>
            <a:endParaRPr>
              <a:solidFill>
                <a:schemeClr val="dk1"/>
              </a:solidFill>
            </a:endParaRPr>
          </a:p>
          <a:p>
            <a:pPr marL="457200" lvl="0" indent="-317500" algn="l" rtl="0">
              <a:spcBef>
                <a:spcPts val="0"/>
              </a:spcBef>
              <a:spcAft>
                <a:spcPts val="0"/>
              </a:spcAft>
              <a:buClr>
                <a:schemeClr val="dk1"/>
              </a:buClr>
              <a:buSzPts val="1400"/>
              <a:buChar char="●"/>
            </a:pPr>
            <a:r>
              <a:rPr lang="en" i="1">
                <a:solidFill>
                  <a:schemeClr val="dk1"/>
                </a:solidFill>
              </a:rPr>
              <a:t>FOS:  </a:t>
            </a:r>
            <a:r>
              <a:rPr lang="en">
                <a:solidFill>
                  <a:schemeClr val="dk1"/>
                </a:solidFill>
              </a:rPr>
              <a:t>49.6 (dynamic)</a:t>
            </a:r>
            <a:endParaRPr>
              <a:solidFill>
                <a:schemeClr val="dk1"/>
              </a:solidFill>
            </a:endParaRPr>
          </a:p>
          <a:p>
            <a:pPr marL="457200" lvl="0" indent="-317500" algn="l" rtl="0">
              <a:spcBef>
                <a:spcPts val="0"/>
              </a:spcBef>
              <a:spcAft>
                <a:spcPts val="0"/>
              </a:spcAft>
              <a:buClr>
                <a:schemeClr val="dk1"/>
              </a:buClr>
              <a:buSzPts val="1400"/>
              <a:buChar char="●"/>
            </a:pPr>
            <a:r>
              <a:rPr lang="en" i="1">
                <a:solidFill>
                  <a:schemeClr val="dk1"/>
                </a:solidFill>
              </a:rPr>
              <a:t>Conducted Analysis: </a:t>
            </a:r>
            <a:r>
              <a:rPr lang="en">
                <a:solidFill>
                  <a:schemeClr val="dk1"/>
                </a:solidFill>
              </a:rPr>
              <a:t>Torsional and Bending Analysis </a:t>
            </a:r>
            <a:r>
              <a:rPr lang="en">
                <a:solidFill>
                  <a:schemeClr val="dk1"/>
                </a:solidFill>
                <a:highlight>
                  <a:srgbClr val="FFFF00"/>
                </a:highlight>
              </a:rPr>
              <a:t>(</a:t>
            </a:r>
            <a:r>
              <a:rPr lang="en" u="sng">
                <a:solidFill>
                  <a:schemeClr val="hlink"/>
                </a:solidFill>
                <a:highlight>
                  <a:srgbClr val="FFFF00"/>
                </a:highlight>
                <a:hlinkClick r:id="rId3" action="ppaction://hlinksldjump"/>
              </a:rPr>
              <a:t>43</a:t>
            </a:r>
            <a:r>
              <a:rPr lang="en">
                <a:solidFill>
                  <a:schemeClr val="dk1"/>
                </a:solidFill>
                <a:highlight>
                  <a:srgbClr val="FFFF00"/>
                </a:highlight>
              </a:rPr>
              <a:t> &amp; </a:t>
            </a:r>
            <a:r>
              <a:rPr lang="en" u="sng">
                <a:solidFill>
                  <a:schemeClr val="hlink"/>
                </a:solidFill>
                <a:highlight>
                  <a:srgbClr val="FFFF00"/>
                </a:highlight>
                <a:hlinkClick r:id="rId4" action="ppaction://hlinksldjump"/>
              </a:rPr>
              <a:t>44</a:t>
            </a:r>
            <a:r>
              <a:rPr lang="en">
                <a:solidFill>
                  <a:schemeClr val="dk1"/>
                </a:solidFill>
                <a:highlight>
                  <a:srgbClr val="FFFF00"/>
                </a:highlight>
              </a:rPr>
              <a:t>)</a:t>
            </a:r>
            <a:endParaRPr i="1">
              <a:solidFill>
                <a:schemeClr val="dk1"/>
              </a:solidFill>
              <a:highlight>
                <a:srgbClr val="FFFF00"/>
              </a:highlight>
            </a:endParaRPr>
          </a:p>
        </p:txBody>
      </p:sp>
      <p:sp>
        <p:nvSpPr>
          <p:cNvPr id="609" name="Google Shape;609;p76"/>
          <p:cNvSpPr txBox="1"/>
          <p:nvPr/>
        </p:nvSpPr>
        <p:spPr>
          <a:xfrm>
            <a:off x="4873250" y="987300"/>
            <a:ext cx="30840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Driveshaft and Spring Support</a:t>
            </a:r>
            <a:endParaRPr b="1"/>
          </a:p>
          <a:p>
            <a:pPr marL="457200" lvl="0" indent="-317500" algn="l" rtl="0">
              <a:spcBef>
                <a:spcPts val="0"/>
              </a:spcBef>
              <a:spcAft>
                <a:spcPts val="0"/>
              </a:spcAft>
              <a:buSzPts val="1400"/>
              <a:buChar char="●"/>
            </a:pPr>
            <a:r>
              <a:rPr lang="en" i="1"/>
              <a:t>Material:  </a:t>
            </a:r>
            <a:r>
              <a:rPr lang="en"/>
              <a:t>6061 Aluminum</a:t>
            </a:r>
            <a:endParaRPr/>
          </a:p>
          <a:p>
            <a:pPr marL="457200" lvl="0" indent="-317500" algn="l" rtl="0">
              <a:spcBef>
                <a:spcPts val="0"/>
              </a:spcBef>
              <a:spcAft>
                <a:spcPts val="0"/>
              </a:spcAft>
              <a:buSzPts val="1400"/>
              <a:buChar char="●"/>
            </a:pPr>
            <a:r>
              <a:rPr lang="en" i="1"/>
              <a:t>Dimensions:  </a:t>
            </a:r>
            <a:r>
              <a:rPr lang="en"/>
              <a:t>2”x2” square tube, ⅛” thick</a:t>
            </a:r>
            <a:endParaRPr/>
          </a:p>
          <a:p>
            <a:pPr marL="457200" lvl="0" indent="-317500" algn="l" rtl="0">
              <a:spcBef>
                <a:spcPts val="0"/>
              </a:spcBef>
              <a:spcAft>
                <a:spcPts val="0"/>
              </a:spcAft>
              <a:buSzPts val="1400"/>
              <a:buChar char="●"/>
            </a:pPr>
            <a:r>
              <a:rPr lang="en" i="1"/>
              <a:t>Yield Strength:  </a:t>
            </a:r>
            <a:r>
              <a:rPr lang="en"/>
              <a:t>40,000 [psi]</a:t>
            </a:r>
            <a:endParaRPr/>
          </a:p>
          <a:p>
            <a:pPr marL="457200" lvl="0" indent="-317500" algn="l" rtl="0">
              <a:spcBef>
                <a:spcPts val="0"/>
              </a:spcBef>
              <a:spcAft>
                <a:spcPts val="0"/>
              </a:spcAft>
              <a:buSzPts val="1400"/>
              <a:buChar char="●"/>
            </a:pPr>
            <a:r>
              <a:rPr lang="en" i="1"/>
              <a:t>Tensile Strength:  </a:t>
            </a:r>
            <a:r>
              <a:rPr lang="en"/>
              <a:t>45,000 [psi]</a:t>
            </a:r>
            <a:endParaRPr/>
          </a:p>
          <a:p>
            <a:pPr marL="457200" lvl="0" indent="-317500" algn="l" rtl="0">
              <a:spcBef>
                <a:spcPts val="0"/>
              </a:spcBef>
              <a:spcAft>
                <a:spcPts val="0"/>
              </a:spcAft>
              <a:buSzPts val="1400"/>
              <a:buChar char="●"/>
            </a:pPr>
            <a:r>
              <a:rPr lang="en" i="1"/>
              <a:t>FOS:  </a:t>
            </a:r>
            <a:r>
              <a:rPr lang="en"/>
              <a:t>1246 (static, not supporting load of person)</a:t>
            </a:r>
            <a:endParaRPr/>
          </a:p>
        </p:txBody>
      </p:sp>
      <p:pic>
        <p:nvPicPr>
          <p:cNvPr id="610" name="Google Shape;610;p7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91325" y="2955475"/>
            <a:ext cx="3623926" cy="1406675"/>
          </a:xfrm>
          <a:prstGeom prst="rect">
            <a:avLst/>
          </a:prstGeom>
          <a:noFill/>
          <a:ln>
            <a:noFill/>
          </a:ln>
        </p:spPr>
      </p:pic>
      <p:pic>
        <p:nvPicPr>
          <p:cNvPr id="611" name="Google Shape;611;p7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61425" y="2680497"/>
            <a:ext cx="1042172" cy="572700"/>
          </a:xfrm>
          <a:prstGeom prst="rect">
            <a:avLst/>
          </a:prstGeom>
          <a:noFill/>
          <a:ln>
            <a:noFill/>
          </a:ln>
        </p:spPr>
      </p:pic>
      <p:pic>
        <p:nvPicPr>
          <p:cNvPr id="612" name="Google Shape;612;p76"/>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221275" y="2809625"/>
            <a:ext cx="2387950" cy="1598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7"/>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Suspension System Parts in Detail (pt.3)</a:t>
            </a:r>
            <a:endParaRPr/>
          </a:p>
        </p:txBody>
      </p:sp>
      <p:sp>
        <p:nvSpPr>
          <p:cNvPr id="618" name="Google Shape;618;p77"/>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53</a:t>
            </a:fld>
            <a:endParaRPr/>
          </a:p>
        </p:txBody>
      </p:sp>
      <p:sp>
        <p:nvSpPr>
          <p:cNvPr id="619" name="Google Shape;619;p77"/>
          <p:cNvSpPr txBox="1"/>
          <p:nvPr/>
        </p:nvSpPr>
        <p:spPr>
          <a:xfrm>
            <a:off x="438075" y="987300"/>
            <a:ext cx="33063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Spool</a:t>
            </a:r>
            <a:endParaRPr b="1">
              <a:solidFill>
                <a:schemeClr val="dk1"/>
              </a:solidFill>
            </a:endParaRPr>
          </a:p>
          <a:p>
            <a:pPr marL="457200" lvl="0" indent="-317500" algn="l" rtl="0">
              <a:spcBef>
                <a:spcPts val="0"/>
              </a:spcBef>
              <a:spcAft>
                <a:spcPts val="0"/>
              </a:spcAft>
              <a:buClr>
                <a:schemeClr val="dk1"/>
              </a:buClr>
              <a:buSzPts val="1400"/>
              <a:buChar char="●"/>
            </a:pPr>
            <a:r>
              <a:rPr lang="en" i="1"/>
              <a:t>Material:  </a:t>
            </a:r>
            <a:r>
              <a:rPr lang="en"/>
              <a:t>Aluminum</a:t>
            </a:r>
            <a:endParaRPr/>
          </a:p>
          <a:p>
            <a:pPr marL="457200" lvl="0" indent="-317500" algn="l" rtl="0">
              <a:spcBef>
                <a:spcPts val="0"/>
              </a:spcBef>
              <a:spcAft>
                <a:spcPts val="0"/>
              </a:spcAft>
              <a:buClr>
                <a:schemeClr val="dk1"/>
              </a:buClr>
              <a:buSzPts val="1400"/>
              <a:buChar char="●"/>
            </a:pPr>
            <a:r>
              <a:rPr lang="en" i="1"/>
              <a:t>Dimensions:  </a:t>
            </a:r>
            <a:r>
              <a:rPr lang="en"/>
              <a:t>3” outer diameter, ½” wall thickness</a:t>
            </a:r>
            <a:endParaRPr/>
          </a:p>
          <a:p>
            <a:pPr marL="457200" lvl="0" indent="-317500" algn="l" rtl="0">
              <a:spcBef>
                <a:spcPts val="0"/>
              </a:spcBef>
              <a:spcAft>
                <a:spcPts val="0"/>
              </a:spcAft>
              <a:buClr>
                <a:schemeClr val="dk1"/>
              </a:buClr>
              <a:buSzPts val="1400"/>
              <a:buChar char="●"/>
            </a:pPr>
            <a:r>
              <a:rPr lang="en" i="1"/>
              <a:t>Attachment to Driveshaft:  </a:t>
            </a:r>
            <a:r>
              <a:rPr lang="en"/>
              <a:t>Filler ½” Aluminum Plate and ¼” Pin</a:t>
            </a:r>
            <a:endParaRPr/>
          </a:p>
          <a:p>
            <a:pPr marL="457200" lvl="0" indent="-317500" algn="l" rtl="0">
              <a:spcBef>
                <a:spcPts val="0"/>
              </a:spcBef>
              <a:spcAft>
                <a:spcPts val="0"/>
              </a:spcAft>
              <a:buClr>
                <a:schemeClr val="dk1"/>
              </a:buClr>
              <a:buSzPts val="1400"/>
              <a:buChar char="●"/>
            </a:pPr>
            <a:r>
              <a:rPr lang="en" i="1">
                <a:highlight>
                  <a:srgbClr val="FFFF00"/>
                </a:highlight>
              </a:rPr>
              <a:t>FOS:  Brennan  </a:t>
            </a:r>
            <a:endParaRPr i="1">
              <a:highlight>
                <a:srgbClr val="FFFF00"/>
              </a:highlight>
            </a:endParaRPr>
          </a:p>
        </p:txBody>
      </p:sp>
      <p:sp>
        <p:nvSpPr>
          <p:cNvPr id="620" name="Google Shape;620;p77"/>
          <p:cNvSpPr txBox="1"/>
          <p:nvPr/>
        </p:nvSpPr>
        <p:spPr>
          <a:xfrm>
            <a:off x="4873250" y="987300"/>
            <a:ext cx="34107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Ball Bearings</a:t>
            </a:r>
            <a:endParaRPr b="1"/>
          </a:p>
          <a:p>
            <a:pPr marL="457200" lvl="0" indent="-317500" algn="l" rtl="0">
              <a:spcBef>
                <a:spcPts val="0"/>
              </a:spcBef>
              <a:spcAft>
                <a:spcPts val="0"/>
              </a:spcAft>
              <a:buSzPts val="1400"/>
              <a:buChar char="●"/>
            </a:pPr>
            <a:r>
              <a:rPr lang="en" i="1"/>
              <a:t>Material:  </a:t>
            </a:r>
            <a:r>
              <a:rPr lang="en"/>
              <a:t>High Carbon Chromium Bearing Steel (GCr15)</a:t>
            </a:r>
            <a:endParaRPr/>
          </a:p>
          <a:p>
            <a:pPr marL="457200" lvl="0" indent="-317500" algn="l" rtl="0">
              <a:spcBef>
                <a:spcPts val="0"/>
              </a:spcBef>
              <a:spcAft>
                <a:spcPts val="0"/>
              </a:spcAft>
              <a:buSzPts val="1400"/>
              <a:buChar char="●"/>
            </a:pPr>
            <a:r>
              <a:rPr lang="en" i="1"/>
              <a:t>Bore (Inner Diameter):  </a:t>
            </a:r>
            <a:r>
              <a:rPr lang="en"/>
              <a:t>0.74”</a:t>
            </a:r>
            <a:endParaRPr/>
          </a:p>
          <a:p>
            <a:pPr marL="457200" lvl="0" indent="-317500" algn="l" rtl="0">
              <a:spcBef>
                <a:spcPts val="0"/>
              </a:spcBef>
              <a:spcAft>
                <a:spcPts val="0"/>
              </a:spcAft>
              <a:buSzPts val="1400"/>
              <a:buChar char="●"/>
            </a:pPr>
            <a:r>
              <a:rPr lang="en" i="1"/>
              <a:t>Outer Diameter:  </a:t>
            </a:r>
            <a:r>
              <a:rPr lang="en"/>
              <a:t>1.61”</a:t>
            </a:r>
            <a:endParaRPr/>
          </a:p>
          <a:p>
            <a:pPr marL="457200" lvl="0" indent="-317500" algn="l" rtl="0">
              <a:spcBef>
                <a:spcPts val="0"/>
              </a:spcBef>
              <a:spcAft>
                <a:spcPts val="0"/>
              </a:spcAft>
              <a:buSzPts val="1400"/>
              <a:buChar char="●"/>
            </a:pPr>
            <a:r>
              <a:rPr lang="en" i="1"/>
              <a:t>Thickness:  </a:t>
            </a:r>
            <a:r>
              <a:rPr lang="en"/>
              <a:t>0.43”</a:t>
            </a:r>
            <a:endParaRPr/>
          </a:p>
          <a:p>
            <a:pPr marL="457200" lvl="0" indent="-317500" algn="l" rtl="0">
              <a:spcBef>
                <a:spcPts val="0"/>
              </a:spcBef>
              <a:spcAft>
                <a:spcPts val="0"/>
              </a:spcAft>
              <a:buSzPts val="1400"/>
              <a:buChar char="●"/>
            </a:pPr>
            <a:r>
              <a:rPr lang="en" i="1"/>
              <a:t>Radial Load Cap (for 1 million revolutions):  </a:t>
            </a:r>
            <a:r>
              <a:rPr lang="en"/>
              <a:t>1,750 [lbs] (dynamic), 1,000 [lbs] (static)</a:t>
            </a:r>
            <a:endParaRPr i="1">
              <a:highlight>
                <a:srgbClr val="FFFF00"/>
              </a:highlight>
            </a:endParaRPr>
          </a:p>
        </p:txBody>
      </p:sp>
      <p:pic>
        <p:nvPicPr>
          <p:cNvPr id="621" name="Google Shape;621;p7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71225" y="2680498"/>
            <a:ext cx="2092904" cy="1728925"/>
          </a:xfrm>
          <a:prstGeom prst="rect">
            <a:avLst/>
          </a:prstGeom>
          <a:noFill/>
          <a:ln>
            <a:noFill/>
          </a:ln>
        </p:spPr>
      </p:pic>
      <p:pic>
        <p:nvPicPr>
          <p:cNvPr id="622" name="Google Shape;622;p7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926025" y="3035078"/>
            <a:ext cx="1604325" cy="1412974"/>
          </a:xfrm>
          <a:prstGeom prst="rect">
            <a:avLst/>
          </a:prstGeom>
          <a:noFill/>
          <a:ln>
            <a:noFill/>
          </a:ln>
        </p:spPr>
      </p:pic>
      <p:pic>
        <p:nvPicPr>
          <p:cNvPr id="623" name="Google Shape;623;p7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466232" y="3035075"/>
            <a:ext cx="1459792" cy="14129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78"/>
          <p:cNvPicPr preferRelativeResize="0"/>
          <p:nvPr/>
        </p:nvPicPr>
        <p:blipFill rotWithShape="1">
          <a:blip r:embed="rId3" cstate="email">
            <a:alphaModFix/>
            <a:extLst>
              <a:ext uri="{28A0092B-C50C-407E-A947-70E740481C1C}">
                <a14:useLocalDpi xmlns:a14="http://schemas.microsoft.com/office/drawing/2010/main"/>
              </a:ext>
            </a:extLst>
          </a:blip>
          <a:srcRect r="-10766"/>
          <a:stretch/>
        </p:blipFill>
        <p:spPr>
          <a:xfrm rot="-186944">
            <a:off x="5215357" y="3500288"/>
            <a:ext cx="1698512" cy="833874"/>
          </a:xfrm>
          <a:prstGeom prst="rect">
            <a:avLst/>
          </a:prstGeom>
          <a:noFill/>
          <a:ln>
            <a:noFill/>
          </a:ln>
        </p:spPr>
      </p:pic>
      <p:sp>
        <p:nvSpPr>
          <p:cNvPr id="629" name="Google Shape;629;p78"/>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Suspension System Parts in Detail (pt.4)</a:t>
            </a:r>
            <a:endParaRPr/>
          </a:p>
        </p:txBody>
      </p:sp>
      <p:sp>
        <p:nvSpPr>
          <p:cNvPr id="630" name="Google Shape;630;p78"/>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54</a:t>
            </a:fld>
            <a:endParaRPr/>
          </a:p>
        </p:txBody>
      </p:sp>
      <p:sp>
        <p:nvSpPr>
          <p:cNvPr id="631" name="Google Shape;631;p78"/>
          <p:cNvSpPr txBox="1"/>
          <p:nvPr/>
        </p:nvSpPr>
        <p:spPr>
          <a:xfrm>
            <a:off x="438075" y="987300"/>
            <a:ext cx="51435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Torsional Garage Door Springs</a:t>
            </a:r>
            <a:endParaRPr b="1"/>
          </a:p>
          <a:p>
            <a:pPr marL="457200" lvl="0" indent="-317500" algn="l" rtl="0">
              <a:spcBef>
                <a:spcPts val="0"/>
              </a:spcBef>
              <a:spcAft>
                <a:spcPts val="0"/>
              </a:spcAft>
              <a:buSzPts val="1400"/>
              <a:buChar char="●"/>
            </a:pPr>
            <a:r>
              <a:rPr lang="en" i="1"/>
              <a:t>Company:  </a:t>
            </a:r>
            <a:r>
              <a:rPr lang="en"/>
              <a:t>American Door Supply</a:t>
            </a:r>
            <a:endParaRPr/>
          </a:p>
          <a:p>
            <a:pPr marL="457200" lvl="0" indent="-317500" algn="l" rtl="0">
              <a:spcBef>
                <a:spcPts val="0"/>
              </a:spcBef>
              <a:spcAft>
                <a:spcPts val="0"/>
              </a:spcAft>
              <a:buSzPts val="1400"/>
              <a:buChar char="●"/>
            </a:pPr>
            <a:r>
              <a:rPr lang="en" i="1"/>
              <a:t>Material:</a:t>
            </a:r>
            <a:r>
              <a:rPr lang="en"/>
              <a:t>  Steel</a:t>
            </a:r>
            <a:endParaRPr/>
          </a:p>
          <a:p>
            <a:pPr marL="457200" lvl="0" indent="-317500" algn="l" rtl="0">
              <a:spcBef>
                <a:spcPts val="0"/>
              </a:spcBef>
              <a:spcAft>
                <a:spcPts val="0"/>
              </a:spcAft>
              <a:buSzPts val="1400"/>
              <a:buChar char="●"/>
            </a:pPr>
            <a:r>
              <a:rPr lang="en" i="1"/>
              <a:t>Dimensions:  </a:t>
            </a:r>
            <a:endParaRPr i="1"/>
          </a:p>
          <a:p>
            <a:pPr marL="914400" lvl="0" indent="-317500" algn="l" rtl="0">
              <a:spcBef>
                <a:spcPts val="0"/>
              </a:spcBef>
              <a:spcAft>
                <a:spcPts val="0"/>
              </a:spcAft>
              <a:buSzPts val="1400"/>
              <a:buChar char="-"/>
            </a:pPr>
            <a:r>
              <a:rPr lang="en" i="1"/>
              <a:t>Inner Diameter:  </a:t>
            </a:r>
            <a:r>
              <a:rPr lang="en"/>
              <a:t>3.75”</a:t>
            </a:r>
            <a:endParaRPr/>
          </a:p>
          <a:p>
            <a:pPr marL="914400" lvl="0" indent="-317500" algn="l" rtl="0">
              <a:spcBef>
                <a:spcPts val="0"/>
              </a:spcBef>
              <a:spcAft>
                <a:spcPts val="0"/>
              </a:spcAft>
              <a:buSzPts val="1400"/>
              <a:buChar char="-"/>
            </a:pPr>
            <a:r>
              <a:rPr lang="en" i="1"/>
              <a:t>Outer Diameter:</a:t>
            </a:r>
            <a:r>
              <a:rPr lang="en"/>
              <a:t>  3.975”</a:t>
            </a:r>
            <a:endParaRPr/>
          </a:p>
          <a:p>
            <a:pPr marL="914400" lvl="0" indent="-317500" algn="l" rtl="0">
              <a:spcBef>
                <a:spcPts val="0"/>
              </a:spcBef>
              <a:spcAft>
                <a:spcPts val="0"/>
              </a:spcAft>
              <a:buSzPts val="1400"/>
              <a:buChar char="-"/>
            </a:pPr>
            <a:r>
              <a:rPr lang="en" i="1"/>
              <a:t>Length:</a:t>
            </a:r>
            <a:r>
              <a:rPr lang="en"/>
              <a:t>  25”</a:t>
            </a:r>
            <a:endParaRPr/>
          </a:p>
          <a:p>
            <a:pPr marL="457200" lvl="0" indent="-317500" algn="l" rtl="0">
              <a:spcBef>
                <a:spcPts val="0"/>
              </a:spcBef>
              <a:spcAft>
                <a:spcPts val="0"/>
              </a:spcAft>
              <a:buSzPts val="1400"/>
              <a:buChar char="●"/>
            </a:pPr>
            <a:r>
              <a:rPr lang="en" i="1"/>
              <a:t>Spring Constant:  </a:t>
            </a:r>
            <a:r>
              <a:rPr lang="en"/>
              <a:t>5.5704 [in-lb/rad] / 17.62 [IPPT]</a:t>
            </a:r>
            <a:endParaRPr/>
          </a:p>
          <a:p>
            <a:pPr marL="457200" lvl="0" indent="-317500" algn="l" rtl="0">
              <a:spcBef>
                <a:spcPts val="0"/>
              </a:spcBef>
              <a:spcAft>
                <a:spcPts val="0"/>
              </a:spcAft>
              <a:buSzPts val="1400"/>
              <a:buChar char="●"/>
            </a:pPr>
            <a:r>
              <a:rPr lang="en" i="1"/>
              <a:t>Maximum Turns on Spring:  </a:t>
            </a:r>
            <a:r>
              <a:rPr lang="en"/>
              <a:t>10.6</a:t>
            </a:r>
            <a:endParaRPr/>
          </a:p>
          <a:p>
            <a:pPr marL="457200" lvl="0" indent="-317500" algn="l" rtl="0">
              <a:spcBef>
                <a:spcPts val="0"/>
              </a:spcBef>
              <a:spcAft>
                <a:spcPts val="0"/>
              </a:spcAft>
              <a:buSzPts val="1400"/>
              <a:buChar char="●"/>
            </a:pPr>
            <a:r>
              <a:rPr lang="en" i="1"/>
              <a:t>Specified Lifetime Given Maximum Turns:  </a:t>
            </a:r>
            <a:r>
              <a:rPr lang="en"/>
              <a:t>50,000 cycles</a:t>
            </a:r>
            <a:endParaRPr/>
          </a:p>
          <a:p>
            <a:pPr marL="457200" lvl="0" indent="-317500" algn="l" rtl="0">
              <a:spcBef>
                <a:spcPts val="0"/>
              </a:spcBef>
              <a:spcAft>
                <a:spcPts val="0"/>
              </a:spcAft>
              <a:buSzPts val="1400"/>
              <a:buChar char="●"/>
            </a:pPr>
            <a:r>
              <a:rPr lang="en" i="1"/>
              <a:t>Quantity:</a:t>
            </a:r>
            <a:r>
              <a:rPr lang="en"/>
              <a:t>  2</a:t>
            </a:r>
            <a:endParaRPr i="1"/>
          </a:p>
        </p:txBody>
      </p:sp>
      <p:sp>
        <p:nvSpPr>
          <p:cNvPr id="632" name="Google Shape;632;p78"/>
          <p:cNvSpPr txBox="1"/>
          <p:nvPr/>
        </p:nvSpPr>
        <p:spPr>
          <a:xfrm>
            <a:off x="438075" y="3461125"/>
            <a:ext cx="5219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Torsional Springs Tensioning Bar</a:t>
            </a:r>
            <a:endParaRPr b="1"/>
          </a:p>
          <a:p>
            <a:pPr marL="0" lvl="0" indent="0" algn="l" rtl="0">
              <a:spcBef>
                <a:spcPts val="0"/>
              </a:spcBef>
              <a:spcAft>
                <a:spcPts val="0"/>
              </a:spcAft>
              <a:buNone/>
            </a:pPr>
            <a:r>
              <a:rPr lang="en" i="1"/>
              <a:t>Note:  </a:t>
            </a:r>
            <a:r>
              <a:rPr lang="en"/>
              <a:t>Commercial Winding Bar for Garage Door Springs</a:t>
            </a:r>
            <a:endParaRPr/>
          </a:p>
          <a:p>
            <a:pPr marL="0" lvl="0" indent="0" algn="l" rtl="0">
              <a:spcBef>
                <a:spcPts val="0"/>
              </a:spcBef>
              <a:spcAft>
                <a:spcPts val="0"/>
              </a:spcAft>
              <a:buNone/>
            </a:pPr>
            <a:r>
              <a:rPr lang="en" i="1"/>
              <a:t>Overall Dimensions:  18” long, ½” diameter</a:t>
            </a:r>
            <a:endParaRPr i="1"/>
          </a:p>
        </p:txBody>
      </p:sp>
      <p:pic>
        <p:nvPicPr>
          <p:cNvPr id="633" name="Google Shape;633;p7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434767" y="2383775"/>
            <a:ext cx="1195658" cy="924950"/>
          </a:xfrm>
          <a:prstGeom prst="rect">
            <a:avLst/>
          </a:prstGeom>
          <a:noFill/>
          <a:ln>
            <a:noFill/>
          </a:ln>
        </p:spPr>
      </p:pic>
      <p:pic>
        <p:nvPicPr>
          <p:cNvPr id="634" name="Google Shape;634;p7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081625" y="843375"/>
            <a:ext cx="5062373" cy="14774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9"/>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Suspension System Parts in Detail (pt.5)</a:t>
            </a:r>
            <a:endParaRPr/>
          </a:p>
        </p:txBody>
      </p:sp>
      <p:sp>
        <p:nvSpPr>
          <p:cNvPr id="640" name="Google Shape;640;p79"/>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55</a:t>
            </a:fld>
            <a:endParaRPr/>
          </a:p>
        </p:txBody>
      </p:sp>
      <p:sp>
        <p:nvSpPr>
          <p:cNvPr id="641" name="Google Shape;641;p79"/>
          <p:cNvSpPr txBox="1"/>
          <p:nvPr/>
        </p:nvSpPr>
        <p:spPr>
          <a:xfrm>
            <a:off x="438075" y="987300"/>
            <a:ext cx="29748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Bevel Gears (Motor to Driveshaft)</a:t>
            </a:r>
            <a:endParaRPr b="1"/>
          </a:p>
          <a:p>
            <a:pPr marL="457200" lvl="0" indent="-317500" algn="l" rtl="0">
              <a:spcBef>
                <a:spcPts val="0"/>
              </a:spcBef>
              <a:spcAft>
                <a:spcPts val="0"/>
              </a:spcAft>
              <a:buClr>
                <a:schemeClr val="dk1"/>
              </a:buClr>
              <a:buSzPts val="1400"/>
              <a:buChar char="●"/>
            </a:pPr>
            <a:r>
              <a:rPr lang="en" i="1"/>
              <a:t>Gear Ratio:  </a:t>
            </a:r>
            <a:r>
              <a:rPr lang="en"/>
              <a:t>4:1</a:t>
            </a:r>
            <a:endParaRPr/>
          </a:p>
          <a:p>
            <a:pPr marL="457200" lvl="0" indent="-317500" algn="l" rtl="0">
              <a:spcBef>
                <a:spcPts val="0"/>
              </a:spcBef>
              <a:spcAft>
                <a:spcPts val="0"/>
              </a:spcAft>
              <a:buClr>
                <a:schemeClr val="dk1"/>
              </a:buClr>
              <a:buSzPts val="1400"/>
              <a:buChar char="●"/>
            </a:pPr>
            <a:r>
              <a:rPr lang="en" i="1"/>
              <a:t>Material:</a:t>
            </a:r>
            <a:r>
              <a:rPr lang="en"/>
              <a:t>  1144 Carbon Steel</a:t>
            </a:r>
            <a:endParaRPr/>
          </a:p>
          <a:p>
            <a:pPr marL="457200" lvl="0" indent="-317500" algn="l" rtl="0">
              <a:spcBef>
                <a:spcPts val="0"/>
              </a:spcBef>
              <a:spcAft>
                <a:spcPts val="0"/>
              </a:spcAft>
              <a:buClr>
                <a:schemeClr val="dk1"/>
              </a:buClr>
              <a:buSzPts val="1400"/>
              <a:buChar char="●"/>
            </a:pPr>
            <a:r>
              <a:rPr lang="en" i="1" u="sng">
                <a:solidFill>
                  <a:schemeClr val="accent1"/>
                </a:solidFill>
                <a:hlinkClick r:id="rId3">
                  <a:extLst>
                    <a:ext uri="{A12FA001-AC4F-418D-AE19-62706E023703}">
                      <ahyp:hlinkClr xmlns:ahyp="http://schemas.microsoft.com/office/drawing/2018/hyperlinkcolor" xmlns="" val="tx"/>
                    </a:ext>
                  </a:extLst>
                </a:hlinkClick>
              </a:rPr>
              <a:t>Pinion Specs</a:t>
            </a:r>
            <a:r>
              <a:rPr lang="en">
                <a:solidFill>
                  <a:schemeClr val="accent1"/>
                </a:solidFill>
              </a:rPr>
              <a:t> </a:t>
            </a:r>
            <a:endParaRPr>
              <a:solidFill>
                <a:schemeClr val="accent1"/>
              </a:solidFill>
            </a:endParaRPr>
          </a:p>
          <a:p>
            <a:pPr marL="457200" lvl="0" indent="-317500" algn="l" rtl="0">
              <a:spcBef>
                <a:spcPts val="0"/>
              </a:spcBef>
              <a:spcAft>
                <a:spcPts val="0"/>
              </a:spcAft>
              <a:buClr>
                <a:schemeClr val="dk1"/>
              </a:buClr>
              <a:buSzPts val="1400"/>
              <a:buChar char="●"/>
            </a:pPr>
            <a:r>
              <a:rPr lang="en" i="1" u="sng">
                <a:solidFill>
                  <a:schemeClr val="accent1"/>
                </a:solidFill>
                <a:hlinkClick r:id="rId4">
                  <a:extLst>
                    <a:ext uri="{A12FA001-AC4F-418D-AE19-62706E023703}">
                      <ahyp:hlinkClr xmlns:ahyp="http://schemas.microsoft.com/office/drawing/2018/hyperlinkcolor" xmlns="" val="tx"/>
                    </a:ext>
                  </a:extLst>
                </a:hlinkClick>
              </a:rPr>
              <a:t>Bevel Gear Specs</a:t>
            </a:r>
            <a:endParaRPr i="1">
              <a:solidFill>
                <a:schemeClr val="accent1"/>
              </a:solidFill>
            </a:endParaRPr>
          </a:p>
          <a:p>
            <a:pPr marL="457200" lvl="0" indent="-317500" algn="l" rtl="0">
              <a:spcBef>
                <a:spcPts val="0"/>
              </a:spcBef>
              <a:spcAft>
                <a:spcPts val="0"/>
              </a:spcAft>
              <a:buClr>
                <a:schemeClr val="dk1"/>
              </a:buClr>
              <a:buSzPts val="1400"/>
              <a:buChar char="●"/>
            </a:pPr>
            <a:r>
              <a:rPr lang="en" i="1"/>
              <a:t>Modifications: </a:t>
            </a:r>
            <a:r>
              <a:rPr lang="en"/>
              <a:t> increasing bore diameter of both bevel gears</a:t>
            </a:r>
            <a:endParaRPr/>
          </a:p>
          <a:p>
            <a:pPr marL="914400" lvl="0" indent="-317500" algn="l" rtl="0">
              <a:spcBef>
                <a:spcPts val="0"/>
              </a:spcBef>
              <a:spcAft>
                <a:spcPts val="0"/>
              </a:spcAft>
              <a:buSzPts val="1400"/>
              <a:buChar char="-"/>
            </a:pPr>
            <a:r>
              <a:rPr lang="en"/>
              <a:t>Pinion: to ⅝”</a:t>
            </a:r>
            <a:endParaRPr/>
          </a:p>
          <a:p>
            <a:pPr marL="914400" lvl="0" indent="-317500" algn="l" rtl="0">
              <a:spcBef>
                <a:spcPts val="0"/>
              </a:spcBef>
              <a:spcAft>
                <a:spcPts val="0"/>
              </a:spcAft>
              <a:buSzPts val="1400"/>
              <a:buChar char="-"/>
            </a:pPr>
            <a:r>
              <a:rPr lang="en"/>
              <a:t>Gear: to ¾”</a:t>
            </a:r>
            <a:endParaRPr>
              <a:highlight>
                <a:srgbClr val="FFFF00"/>
              </a:highlight>
            </a:endParaRPr>
          </a:p>
        </p:txBody>
      </p:sp>
      <p:pic>
        <p:nvPicPr>
          <p:cNvPr id="642" name="Google Shape;642;p7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486248" y="1478400"/>
            <a:ext cx="2440800" cy="2053449"/>
          </a:xfrm>
          <a:prstGeom prst="rect">
            <a:avLst/>
          </a:prstGeom>
          <a:noFill/>
          <a:ln w="19050" cap="flat" cmpd="sng">
            <a:solidFill>
              <a:schemeClr val="dk2"/>
            </a:solidFill>
            <a:prstDash val="solid"/>
            <a:round/>
            <a:headEnd type="none" w="sm" len="sm"/>
            <a:tailEnd type="none" w="sm" len="sm"/>
          </a:ln>
        </p:spPr>
      </p:pic>
      <p:sp>
        <p:nvSpPr>
          <p:cNvPr id="643" name="Google Shape;643;p79"/>
          <p:cNvSpPr txBox="1"/>
          <p:nvPr/>
        </p:nvSpPr>
        <p:spPr>
          <a:xfrm>
            <a:off x="3532975" y="2152900"/>
            <a:ext cx="13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i="1">
                <a:solidFill>
                  <a:schemeClr val="accent1"/>
                </a:solidFill>
              </a:rPr>
              <a:t>Metal Bevel Pinion</a:t>
            </a:r>
            <a:endParaRPr sz="1000" b="1" i="1">
              <a:solidFill>
                <a:schemeClr val="accent1"/>
              </a:solidFill>
            </a:endParaRPr>
          </a:p>
        </p:txBody>
      </p:sp>
      <p:pic>
        <p:nvPicPr>
          <p:cNvPr id="644" name="Google Shape;644;p7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993377" y="859225"/>
            <a:ext cx="2419949" cy="2053450"/>
          </a:xfrm>
          <a:prstGeom prst="rect">
            <a:avLst/>
          </a:prstGeom>
          <a:noFill/>
          <a:ln w="19050" cap="flat" cmpd="sng">
            <a:solidFill>
              <a:schemeClr val="dk2"/>
            </a:solidFill>
            <a:prstDash val="solid"/>
            <a:round/>
            <a:headEnd type="none" w="sm" len="sm"/>
            <a:tailEnd type="none" w="sm" len="sm"/>
          </a:ln>
        </p:spPr>
      </p:pic>
      <p:sp>
        <p:nvSpPr>
          <p:cNvPr id="645" name="Google Shape;645;p79"/>
          <p:cNvSpPr txBox="1"/>
          <p:nvPr/>
        </p:nvSpPr>
        <p:spPr>
          <a:xfrm>
            <a:off x="6184400" y="1716600"/>
            <a:ext cx="1283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i="1">
                <a:solidFill>
                  <a:schemeClr val="accent1"/>
                </a:solidFill>
              </a:rPr>
              <a:t>Metal Bevel Gear</a:t>
            </a:r>
            <a:endParaRPr sz="1000" b="1" i="1">
              <a:solidFill>
                <a:schemeClr val="accent1"/>
              </a:solidFill>
            </a:endParaRPr>
          </a:p>
        </p:txBody>
      </p:sp>
      <p:pic>
        <p:nvPicPr>
          <p:cNvPr id="646" name="Google Shape;646;p7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737248" y="2390200"/>
            <a:ext cx="2095064" cy="192602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0"/>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Suspension System Parts in Detail (pt.6)</a:t>
            </a:r>
            <a:endParaRPr/>
          </a:p>
        </p:txBody>
      </p:sp>
      <p:sp>
        <p:nvSpPr>
          <p:cNvPr id="652" name="Google Shape;652;p80"/>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56</a:t>
            </a:fld>
            <a:endParaRPr/>
          </a:p>
        </p:txBody>
      </p:sp>
      <p:sp>
        <p:nvSpPr>
          <p:cNvPr id="653" name="Google Shape;653;p80"/>
          <p:cNvSpPr txBox="1"/>
          <p:nvPr/>
        </p:nvSpPr>
        <p:spPr>
          <a:xfrm>
            <a:off x="438075" y="987300"/>
            <a:ext cx="35415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Suspension Motor</a:t>
            </a:r>
            <a:endParaRPr b="1"/>
          </a:p>
          <a:p>
            <a:pPr marL="457200" lvl="0" indent="-317500" algn="l" rtl="0">
              <a:spcBef>
                <a:spcPts val="0"/>
              </a:spcBef>
              <a:spcAft>
                <a:spcPts val="0"/>
              </a:spcAft>
              <a:buSzPts val="1400"/>
              <a:buChar char="●"/>
            </a:pPr>
            <a:r>
              <a:rPr lang="en" i="1"/>
              <a:t>Motor Type:  </a:t>
            </a:r>
            <a:r>
              <a:rPr lang="en"/>
              <a:t>Johnson JM05-015</a:t>
            </a:r>
            <a:endParaRPr/>
          </a:p>
          <a:p>
            <a:pPr marL="457200" lvl="0" indent="-317500" algn="l" rtl="0">
              <a:spcBef>
                <a:spcPts val="0"/>
              </a:spcBef>
              <a:spcAft>
                <a:spcPts val="0"/>
              </a:spcAft>
              <a:buSzPts val="1400"/>
              <a:buChar char="●"/>
            </a:pPr>
            <a:r>
              <a:rPr lang="en" i="1"/>
              <a:t>Power:  </a:t>
            </a:r>
            <a:r>
              <a:rPr lang="en"/>
              <a:t>2.5 hp</a:t>
            </a:r>
            <a:endParaRPr/>
          </a:p>
          <a:p>
            <a:pPr marL="457200" lvl="0" indent="-317500" algn="l" rtl="0">
              <a:spcBef>
                <a:spcPts val="0"/>
              </a:spcBef>
              <a:spcAft>
                <a:spcPts val="0"/>
              </a:spcAft>
              <a:buSzPts val="1400"/>
              <a:buChar char="●"/>
            </a:pPr>
            <a:r>
              <a:rPr lang="en" i="1"/>
              <a:t>Voltage: </a:t>
            </a:r>
            <a:r>
              <a:rPr lang="en">
                <a:solidFill>
                  <a:schemeClr val="dk1"/>
                </a:solidFill>
              </a:rPr>
              <a:t>90 VDC</a:t>
            </a:r>
            <a:endParaRPr i="1"/>
          </a:p>
          <a:p>
            <a:pPr marL="457200" lvl="0" indent="-317500" algn="l" rtl="0">
              <a:spcBef>
                <a:spcPts val="0"/>
              </a:spcBef>
              <a:spcAft>
                <a:spcPts val="0"/>
              </a:spcAft>
              <a:buSzPts val="1400"/>
              <a:buChar char="●"/>
            </a:pPr>
            <a:r>
              <a:rPr lang="en" i="1"/>
              <a:t>RPM: </a:t>
            </a:r>
            <a:r>
              <a:rPr lang="en">
                <a:solidFill>
                  <a:schemeClr val="dk1"/>
                </a:solidFill>
              </a:rPr>
              <a:t>3150</a:t>
            </a:r>
            <a:endParaRPr i="1"/>
          </a:p>
          <a:p>
            <a:pPr marL="457200" lvl="0" indent="-317500" algn="l" rtl="0">
              <a:spcBef>
                <a:spcPts val="0"/>
              </a:spcBef>
              <a:spcAft>
                <a:spcPts val="0"/>
              </a:spcAft>
              <a:buSzPts val="1400"/>
              <a:buChar char="●"/>
            </a:pPr>
            <a:r>
              <a:rPr lang="en" i="1"/>
              <a:t>Shaft Diameter:  </a:t>
            </a:r>
            <a:r>
              <a:rPr lang="en"/>
              <a:t>⅝”</a:t>
            </a:r>
            <a:endParaRPr/>
          </a:p>
          <a:p>
            <a:pPr marL="457200" lvl="0" indent="-317500" algn="l" rtl="0">
              <a:spcBef>
                <a:spcPts val="0"/>
              </a:spcBef>
              <a:spcAft>
                <a:spcPts val="0"/>
              </a:spcAft>
              <a:buSzPts val="1400"/>
              <a:buChar char="●"/>
            </a:pPr>
            <a:r>
              <a:rPr lang="en" i="1">
                <a:highlight>
                  <a:srgbClr val="FFFF00"/>
                </a:highlight>
              </a:rPr>
              <a:t>Controlled By:  </a:t>
            </a:r>
            <a:r>
              <a:rPr lang="en" b="1">
                <a:solidFill>
                  <a:schemeClr val="dk1"/>
                </a:solidFill>
                <a:highlight>
                  <a:srgbClr val="FFFF00"/>
                </a:highlight>
              </a:rPr>
              <a:t>To Be Added (Specific Motor Controller)</a:t>
            </a:r>
            <a:endParaRPr>
              <a:highlight>
                <a:srgbClr val="FFFF00"/>
              </a:highlight>
            </a:endParaRPr>
          </a:p>
        </p:txBody>
      </p:sp>
      <p:pic>
        <p:nvPicPr>
          <p:cNvPr id="654" name="Google Shape;654;p8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33125" y="2895900"/>
            <a:ext cx="2351412" cy="1476975"/>
          </a:xfrm>
          <a:prstGeom prst="rect">
            <a:avLst/>
          </a:prstGeom>
          <a:noFill/>
          <a:ln>
            <a:noFill/>
          </a:ln>
        </p:spPr>
      </p:pic>
      <p:sp>
        <p:nvSpPr>
          <p:cNvPr id="655" name="Google Shape;655;p80"/>
          <p:cNvSpPr txBox="1"/>
          <p:nvPr/>
        </p:nvSpPr>
        <p:spPr>
          <a:xfrm>
            <a:off x="5003925" y="987300"/>
            <a:ext cx="31821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Suspension Fasteners - Hex Bolts</a:t>
            </a:r>
            <a:endParaRPr b="1"/>
          </a:p>
          <a:p>
            <a:pPr marL="457200" lvl="0" indent="-317500" algn="l" rtl="0">
              <a:spcBef>
                <a:spcPts val="0"/>
              </a:spcBef>
              <a:spcAft>
                <a:spcPts val="0"/>
              </a:spcAft>
              <a:buSzPts val="1400"/>
              <a:buChar char="●"/>
            </a:pPr>
            <a:r>
              <a:rPr lang="en" i="1"/>
              <a:t>General Description:  ¼-20</a:t>
            </a:r>
            <a:endParaRPr i="1"/>
          </a:p>
          <a:p>
            <a:pPr marL="457200" lvl="0" indent="-317500" algn="l" rtl="0">
              <a:spcBef>
                <a:spcPts val="0"/>
              </a:spcBef>
              <a:spcAft>
                <a:spcPts val="0"/>
              </a:spcAft>
              <a:buSzPts val="1400"/>
              <a:buChar char="●"/>
            </a:pPr>
            <a:r>
              <a:rPr lang="en" i="1"/>
              <a:t>Length:  </a:t>
            </a:r>
            <a:r>
              <a:rPr lang="en"/>
              <a:t>1 ¼”</a:t>
            </a:r>
            <a:endParaRPr/>
          </a:p>
          <a:p>
            <a:pPr marL="457200" lvl="0" indent="-317500" algn="l" rtl="0">
              <a:spcBef>
                <a:spcPts val="0"/>
              </a:spcBef>
              <a:spcAft>
                <a:spcPts val="0"/>
              </a:spcAft>
              <a:buSzPts val="1400"/>
              <a:buChar char="●"/>
            </a:pPr>
            <a:r>
              <a:rPr lang="en" i="1"/>
              <a:t>Number of Engaged Threads Per Bolt:  </a:t>
            </a:r>
            <a:r>
              <a:rPr lang="en"/>
              <a:t>10</a:t>
            </a:r>
            <a:endParaRPr/>
          </a:p>
          <a:p>
            <a:pPr marL="457200" lvl="0" indent="-317500" algn="l" rtl="0">
              <a:spcBef>
                <a:spcPts val="0"/>
              </a:spcBef>
              <a:spcAft>
                <a:spcPts val="0"/>
              </a:spcAft>
              <a:buSzPts val="1400"/>
              <a:buChar char="●"/>
            </a:pPr>
            <a:r>
              <a:rPr lang="en" i="1"/>
              <a:t>Shank Length:  </a:t>
            </a:r>
            <a:r>
              <a:rPr lang="en"/>
              <a:t>0.355”</a:t>
            </a:r>
            <a:endParaRPr/>
          </a:p>
          <a:p>
            <a:pPr marL="457200" lvl="0" indent="-317500" algn="l" rtl="0">
              <a:spcBef>
                <a:spcPts val="0"/>
              </a:spcBef>
              <a:spcAft>
                <a:spcPts val="0"/>
              </a:spcAft>
              <a:buSzPts val="1400"/>
              <a:buChar char="●"/>
            </a:pPr>
            <a:r>
              <a:rPr lang="en" i="1"/>
              <a:t>Overall FOS:  </a:t>
            </a:r>
            <a:r>
              <a:rPr lang="en"/>
              <a:t>4 (dynamic)</a:t>
            </a:r>
            <a:endParaRPr/>
          </a:p>
          <a:p>
            <a:pPr marL="457200" lvl="0" indent="-317500" algn="l" rtl="0">
              <a:spcBef>
                <a:spcPts val="0"/>
              </a:spcBef>
              <a:spcAft>
                <a:spcPts val="0"/>
              </a:spcAft>
              <a:buSzPts val="1400"/>
              <a:buChar char="●"/>
            </a:pPr>
            <a:r>
              <a:rPr lang="en" i="1"/>
              <a:t>Conducted Analysis:  </a:t>
            </a:r>
            <a:endParaRPr i="1"/>
          </a:p>
          <a:p>
            <a:pPr marL="457200" lvl="0" indent="0" algn="l" rtl="0">
              <a:spcBef>
                <a:spcPts val="0"/>
              </a:spcBef>
              <a:spcAft>
                <a:spcPts val="0"/>
              </a:spcAft>
              <a:buNone/>
            </a:pPr>
            <a:r>
              <a:rPr lang="en"/>
              <a:t>Thread Strength</a:t>
            </a:r>
            <a:endParaRPr/>
          </a:p>
          <a:p>
            <a:pPr marL="457200" lvl="0" indent="0" algn="l" rtl="0">
              <a:spcBef>
                <a:spcPts val="0"/>
              </a:spcBef>
              <a:spcAft>
                <a:spcPts val="0"/>
              </a:spcAft>
              <a:buNone/>
            </a:pPr>
            <a:r>
              <a:rPr lang="en"/>
              <a:t>Analysis (</a:t>
            </a:r>
            <a:r>
              <a:rPr lang="en" u="sng">
                <a:solidFill>
                  <a:schemeClr val="hlink"/>
                </a:solidFill>
                <a:hlinkClick r:id="rId4" action="ppaction://hlinksldjump"/>
              </a:rPr>
              <a:t>42</a:t>
            </a:r>
            <a:r>
              <a:rPr lang="en"/>
              <a:t>)</a:t>
            </a:r>
            <a:endParaRPr/>
          </a:p>
        </p:txBody>
      </p:sp>
      <p:pic>
        <p:nvPicPr>
          <p:cNvPr id="656" name="Google Shape;656;p8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330050" y="2713725"/>
            <a:ext cx="1266999" cy="1710350"/>
          </a:xfrm>
          <a:prstGeom prst="rect">
            <a:avLst/>
          </a:prstGeom>
          <a:noFill/>
          <a:ln>
            <a:noFill/>
          </a:ln>
        </p:spPr>
      </p:pic>
      <p:pic>
        <p:nvPicPr>
          <p:cNvPr id="657" name="Google Shape;657;p8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254500" y="3277496"/>
            <a:ext cx="1660877" cy="119097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1"/>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Suspension System Parts in Detail (pt.7)</a:t>
            </a:r>
            <a:endParaRPr/>
          </a:p>
        </p:txBody>
      </p:sp>
      <p:sp>
        <p:nvSpPr>
          <p:cNvPr id="663" name="Google Shape;663;p81"/>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57</a:t>
            </a:fld>
            <a:endParaRPr/>
          </a:p>
        </p:txBody>
      </p:sp>
      <p:sp>
        <p:nvSpPr>
          <p:cNvPr id="664" name="Google Shape;664;p81"/>
          <p:cNvSpPr txBox="1"/>
          <p:nvPr/>
        </p:nvSpPr>
        <p:spPr>
          <a:xfrm>
            <a:off x="438075" y="987300"/>
            <a:ext cx="3530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Bike Brake</a:t>
            </a:r>
            <a:endParaRPr b="1"/>
          </a:p>
          <a:p>
            <a:pPr marL="457200" lvl="0" indent="-317500" algn="l" rtl="0">
              <a:spcBef>
                <a:spcPts val="0"/>
              </a:spcBef>
              <a:spcAft>
                <a:spcPts val="0"/>
              </a:spcAft>
              <a:buSzPts val="1400"/>
              <a:buChar char="●"/>
            </a:pPr>
            <a:r>
              <a:rPr lang="en"/>
              <a:t>160 mm diameter rotor</a:t>
            </a:r>
            <a:endParaRPr/>
          </a:p>
        </p:txBody>
      </p:sp>
      <p:sp>
        <p:nvSpPr>
          <p:cNvPr id="665" name="Google Shape;665;p81"/>
          <p:cNvSpPr txBox="1"/>
          <p:nvPr/>
        </p:nvSpPr>
        <p:spPr>
          <a:xfrm>
            <a:off x="4873250" y="987300"/>
            <a:ext cx="34308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Swivel Joint</a:t>
            </a:r>
            <a:endParaRPr b="1"/>
          </a:p>
          <a:p>
            <a:pPr marL="457200" lvl="0" indent="-317500" algn="l" rtl="0">
              <a:spcBef>
                <a:spcPts val="0"/>
              </a:spcBef>
              <a:spcAft>
                <a:spcPts val="0"/>
              </a:spcAft>
              <a:buSzPts val="1400"/>
              <a:buChar char="●"/>
            </a:pPr>
            <a:r>
              <a:rPr lang="en" i="1"/>
              <a:t>Materials:</a:t>
            </a:r>
            <a:r>
              <a:rPr lang="en"/>
              <a:t>  Stainless Steel, Magnesium Aluminum Alloy</a:t>
            </a:r>
            <a:endParaRPr/>
          </a:p>
          <a:p>
            <a:pPr marL="457200" lvl="0" indent="-317500" algn="l" rtl="0">
              <a:spcBef>
                <a:spcPts val="0"/>
              </a:spcBef>
              <a:spcAft>
                <a:spcPts val="0"/>
              </a:spcAft>
              <a:buSzPts val="1400"/>
              <a:buChar char="●"/>
            </a:pPr>
            <a:r>
              <a:rPr lang="en" i="1"/>
              <a:t>Breaking Load:  </a:t>
            </a:r>
            <a:r>
              <a:rPr lang="en"/>
              <a:t>6,613 [lbs] (30 kN)</a:t>
            </a:r>
            <a:endParaRPr/>
          </a:p>
          <a:p>
            <a:pPr marL="457200" lvl="0" indent="-317500" algn="l" rtl="0">
              <a:spcBef>
                <a:spcPts val="0"/>
              </a:spcBef>
              <a:spcAft>
                <a:spcPts val="0"/>
              </a:spcAft>
              <a:buSzPts val="1400"/>
              <a:buChar char="●"/>
            </a:pPr>
            <a:r>
              <a:rPr lang="en" i="1"/>
              <a:t>Certification:</a:t>
            </a:r>
            <a:endParaRPr/>
          </a:p>
          <a:p>
            <a:pPr marL="457200" lvl="0" indent="0" algn="l" rtl="0">
              <a:spcBef>
                <a:spcPts val="0"/>
              </a:spcBef>
              <a:spcAft>
                <a:spcPts val="0"/>
              </a:spcAft>
              <a:buNone/>
            </a:pPr>
            <a:r>
              <a:rPr lang="en"/>
              <a:t>CE 1019 EN 566 </a:t>
            </a:r>
            <a:endParaRPr/>
          </a:p>
          <a:p>
            <a:pPr marL="457200" lvl="0" indent="0" algn="l" rtl="0">
              <a:spcBef>
                <a:spcPts val="0"/>
              </a:spcBef>
              <a:spcAft>
                <a:spcPts val="0"/>
              </a:spcAft>
              <a:buNone/>
            </a:pPr>
            <a:r>
              <a:rPr lang="en"/>
              <a:t>EN 354:2011 </a:t>
            </a:r>
            <a:endParaRPr/>
          </a:p>
          <a:p>
            <a:pPr marL="457200" lvl="0" indent="0" algn="l" rtl="0">
              <a:spcBef>
                <a:spcPts val="0"/>
              </a:spcBef>
              <a:spcAft>
                <a:spcPts val="0"/>
              </a:spcAft>
              <a:buNone/>
            </a:pPr>
            <a:r>
              <a:rPr lang="en"/>
              <a:t>Certified.</a:t>
            </a:r>
            <a:endParaRPr/>
          </a:p>
          <a:p>
            <a:pPr marL="457200" lvl="0" indent="-317500" algn="l" rtl="0">
              <a:spcBef>
                <a:spcPts val="0"/>
              </a:spcBef>
              <a:spcAft>
                <a:spcPts val="0"/>
              </a:spcAft>
              <a:buSzPts val="1400"/>
              <a:buChar char="●"/>
            </a:pPr>
            <a:r>
              <a:rPr lang="en" i="1"/>
              <a:t>FOS:  </a:t>
            </a:r>
            <a:r>
              <a:rPr lang="en"/>
              <a:t>6.6</a:t>
            </a:r>
            <a:endParaRPr/>
          </a:p>
          <a:p>
            <a:pPr marL="457200" lvl="0" indent="0" algn="l" rtl="0">
              <a:spcBef>
                <a:spcPts val="0"/>
              </a:spcBef>
              <a:spcAft>
                <a:spcPts val="0"/>
              </a:spcAft>
              <a:buNone/>
            </a:pPr>
            <a:r>
              <a:rPr lang="en"/>
              <a:t>(dynamic), 18.9</a:t>
            </a:r>
            <a:endParaRPr/>
          </a:p>
          <a:p>
            <a:pPr marL="457200" lvl="0" indent="0" algn="l" rtl="0">
              <a:spcBef>
                <a:spcPts val="0"/>
              </a:spcBef>
              <a:spcAft>
                <a:spcPts val="0"/>
              </a:spcAft>
              <a:buNone/>
            </a:pPr>
            <a:r>
              <a:rPr lang="en"/>
              <a:t>(static)</a:t>
            </a:r>
            <a:endParaRPr/>
          </a:p>
        </p:txBody>
      </p:sp>
      <p:pic>
        <p:nvPicPr>
          <p:cNvPr id="666" name="Google Shape;666;p8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952875" y="2249400"/>
            <a:ext cx="2038450" cy="1941676"/>
          </a:xfrm>
          <a:prstGeom prst="rect">
            <a:avLst/>
          </a:prstGeom>
          <a:noFill/>
          <a:ln>
            <a:noFill/>
          </a:ln>
        </p:spPr>
      </p:pic>
      <p:pic>
        <p:nvPicPr>
          <p:cNvPr id="667" name="Google Shape;667;p8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07225" y="1677500"/>
            <a:ext cx="2201075" cy="26453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82"/>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Suspension System Parts in Detail (pt.8)</a:t>
            </a:r>
            <a:endParaRPr/>
          </a:p>
        </p:txBody>
      </p:sp>
      <p:sp>
        <p:nvSpPr>
          <p:cNvPr id="673" name="Google Shape;673;p82"/>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58</a:t>
            </a:fld>
            <a:endParaRPr/>
          </a:p>
        </p:txBody>
      </p:sp>
      <p:sp>
        <p:nvSpPr>
          <p:cNvPr id="674" name="Google Shape;674;p82"/>
          <p:cNvSpPr txBox="1"/>
          <p:nvPr/>
        </p:nvSpPr>
        <p:spPr>
          <a:xfrm>
            <a:off x="438075" y="987300"/>
            <a:ext cx="35307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Cable</a:t>
            </a:r>
            <a:endParaRPr b="1"/>
          </a:p>
          <a:p>
            <a:pPr marL="457200" lvl="0" indent="-317500" algn="l" rtl="0">
              <a:spcBef>
                <a:spcPts val="0"/>
              </a:spcBef>
              <a:spcAft>
                <a:spcPts val="0"/>
              </a:spcAft>
              <a:buSzPts val="1400"/>
              <a:buChar char="●"/>
            </a:pPr>
            <a:r>
              <a:rPr lang="en" i="1"/>
              <a:t>Material:</a:t>
            </a:r>
            <a:r>
              <a:rPr lang="en"/>
              <a:t> Galvanized Steel </a:t>
            </a:r>
            <a:endParaRPr/>
          </a:p>
          <a:p>
            <a:pPr marL="457200" lvl="0" indent="-317500" algn="l" rtl="0">
              <a:spcBef>
                <a:spcPts val="0"/>
              </a:spcBef>
              <a:spcAft>
                <a:spcPts val="0"/>
              </a:spcAft>
              <a:buSzPts val="1400"/>
              <a:buChar char="●"/>
            </a:pPr>
            <a:r>
              <a:rPr lang="en" i="1"/>
              <a:t>Diameter:  </a:t>
            </a:r>
            <a:r>
              <a:rPr lang="en"/>
              <a:t>3/16”</a:t>
            </a:r>
            <a:endParaRPr/>
          </a:p>
          <a:p>
            <a:pPr marL="457200" lvl="0" indent="-317500" algn="l" rtl="0">
              <a:spcBef>
                <a:spcPts val="0"/>
              </a:spcBef>
              <a:spcAft>
                <a:spcPts val="0"/>
              </a:spcAft>
              <a:buClr>
                <a:schemeClr val="dk1"/>
              </a:buClr>
              <a:buSzPts val="1400"/>
              <a:buChar char="●"/>
            </a:pPr>
            <a:r>
              <a:rPr lang="en" i="1">
                <a:solidFill>
                  <a:schemeClr val="dk1"/>
                </a:solidFill>
              </a:rPr>
              <a:t>Working Load Limit:  </a:t>
            </a:r>
            <a:r>
              <a:rPr lang="en">
                <a:solidFill>
                  <a:schemeClr val="dk1"/>
                </a:solidFill>
              </a:rPr>
              <a:t>840 [lbs]</a:t>
            </a:r>
            <a:endParaRPr>
              <a:solidFill>
                <a:schemeClr val="dk1"/>
              </a:solidFill>
            </a:endParaRPr>
          </a:p>
          <a:p>
            <a:pPr marL="457200" lvl="0" indent="-317500" algn="l" rtl="0">
              <a:spcBef>
                <a:spcPts val="0"/>
              </a:spcBef>
              <a:spcAft>
                <a:spcPts val="0"/>
              </a:spcAft>
              <a:buClr>
                <a:schemeClr val="dk1"/>
              </a:buClr>
              <a:buSzPts val="1400"/>
              <a:buChar char="●"/>
            </a:pPr>
            <a:r>
              <a:rPr lang="en" i="1">
                <a:solidFill>
                  <a:schemeClr val="dk1"/>
                </a:solidFill>
              </a:rPr>
              <a:t>Breaking Load:  </a:t>
            </a:r>
            <a:r>
              <a:rPr lang="en">
                <a:solidFill>
                  <a:schemeClr val="dk1"/>
                </a:solidFill>
              </a:rPr>
              <a:t>4,200 [lbs]</a:t>
            </a:r>
            <a:endParaRPr>
              <a:solidFill>
                <a:schemeClr val="dk1"/>
              </a:solidFill>
            </a:endParaRPr>
          </a:p>
          <a:p>
            <a:pPr marL="457200" lvl="0" indent="-317500" algn="l" rtl="0">
              <a:spcBef>
                <a:spcPts val="0"/>
              </a:spcBef>
              <a:spcAft>
                <a:spcPts val="0"/>
              </a:spcAft>
              <a:buSzPts val="1400"/>
              <a:buChar char="●"/>
            </a:pPr>
            <a:r>
              <a:rPr lang="en" i="1"/>
              <a:t>Cable Configuration:  </a:t>
            </a:r>
            <a:r>
              <a:rPr lang="en"/>
              <a:t>7x19</a:t>
            </a:r>
            <a:endParaRPr/>
          </a:p>
          <a:p>
            <a:pPr marL="457200" lvl="0" indent="-317500" algn="l" rtl="0">
              <a:spcBef>
                <a:spcPts val="0"/>
              </a:spcBef>
              <a:spcAft>
                <a:spcPts val="0"/>
              </a:spcAft>
              <a:buSzPts val="1400"/>
              <a:buChar char="●"/>
            </a:pPr>
            <a:r>
              <a:rPr lang="en" i="1"/>
              <a:t>FOS:  </a:t>
            </a:r>
            <a:r>
              <a:rPr lang="en"/>
              <a:t>4.2 (dynamic), 12 (static)</a:t>
            </a:r>
            <a:endParaRPr/>
          </a:p>
        </p:txBody>
      </p:sp>
      <p:sp>
        <p:nvSpPr>
          <p:cNvPr id="675" name="Google Shape;675;p82"/>
          <p:cNvSpPr txBox="1"/>
          <p:nvPr/>
        </p:nvSpPr>
        <p:spPr>
          <a:xfrm>
            <a:off x="4873250" y="987300"/>
            <a:ext cx="3430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Cable Thimbles and Clamps</a:t>
            </a:r>
            <a:endParaRPr b="1"/>
          </a:p>
          <a:p>
            <a:pPr marL="457200" lvl="0" indent="-317500" algn="l" rtl="0">
              <a:spcBef>
                <a:spcPts val="0"/>
              </a:spcBef>
              <a:spcAft>
                <a:spcPts val="0"/>
              </a:spcAft>
              <a:buSzPts val="1400"/>
              <a:buChar char="●"/>
            </a:pPr>
            <a:r>
              <a:rPr lang="en" i="1"/>
              <a:t>Material:  </a:t>
            </a:r>
            <a:r>
              <a:rPr lang="en"/>
              <a:t>Zinc Plated Steel</a:t>
            </a:r>
            <a:endParaRPr/>
          </a:p>
          <a:p>
            <a:pPr marL="457200" lvl="0" indent="-317500" algn="l" rtl="0">
              <a:spcBef>
                <a:spcPts val="0"/>
              </a:spcBef>
              <a:spcAft>
                <a:spcPts val="0"/>
              </a:spcAft>
              <a:buSzPts val="1400"/>
              <a:buChar char="●"/>
            </a:pPr>
            <a:r>
              <a:rPr lang="en" i="1"/>
              <a:t>Sizing:  </a:t>
            </a:r>
            <a:r>
              <a:rPr lang="en"/>
              <a:t>For 3/16” cable</a:t>
            </a:r>
            <a:endParaRPr/>
          </a:p>
          <a:p>
            <a:pPr marL="457200" lvl="0" indent="-317500" algn="l" rtl="0">
              <a:spcBef>
                <a:spcPts val="0"/>
              </a:spcBef>
              <a:spcAft>
                <a:spcPts val="0"/>
              </a:spcAft>
              <a:buSzPts val="1400"/>
              <a:buChar char="●"/>
            </a:pPr>
            <a:r>
              <a:rPr lang="en" i="1"/>
              <a:t>Purpose:  </a:t>
            </a:r>
            <a:r>
              <a:rPr lang="en"/>
              <a:t>For looping the ends of the cable</a:t>
            </a:r>
            <a:endParaRPr/>
          </a:p>
          <a:p>
            <a:pPr marL="457200" lvl="0" indent="-317500" algn="l" rtl="0">
              <a:spcBef>
                <a:spcPts val="0"/>
              </a:spcBef>
              <a:spcAft>
                <a:spcPts val="0"/>
              </a:spcAft>
              <a:buSzPts val="1400"/>
              <a:buChar char="●"/>
            </a:pPr>
            <a:r>
              <a:rPr lang="en" i="1"/>
              <a:t>Requires Testing for Strength </a:t>
            </a:r>
            <a:r>
              <a:rPr lang="en" i="1">
                <a:highlight>
                  <a:srgbClr val="FFFF00"/>
                </a:highlight>
              </a:rPr>
              <a:t>( )</a:t>
            </a:r>
            <a:endParaRPr i="1">
              <a:highlight>
                <a:srgbClr val="FFFF00"/>
              </a:highlight>
            </a:endParaRPr>
          </a:p>
        </p:txBody>
      </p:sp>
      <p:pic>
        <p:nvPicPr>
          <p:cNvPr id="676" name="Google Shape;676;p8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28069" y="2824425"/>
            <a:ext cx="1423506" cy="1439250"/>
          </a:xfrm>
          <a:prstGeom prst="rect">
            <a:avLst/>
          </a:prstGeom>
          <a:noFill/>
          <a:ln>
            <a:noFill/>
          </a:ln>
        </p:spPr>
      </p:pic>
      <p:pic>
        <p:nvPicPr>
          <p:cNvPr id="677" name="Google Shape;677;p8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158125" y="2639026"/>
            <a:ext cx="1528075" cy="1777049"/>
          </a:xfrm>
          <a:prstGeom prst="rect">
            <a:avLst/>
          </a:prstGeom>
          <a:noFill/>
          <a:ln>
            <a:noFill/>
          </a:ln>
        </p:spPr>
      </p:pic>
      <p:pic>
        <p:nvPicPr>
          <p:cNvPr id="678" name="Google Shape;678;p8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1734824">
            <a:off x="6402285" y="2916182"/>
            <a:ext cx="2587004" cy="932487"/>
          </a:xfrm>
          <a:prstGeom prst="rect">
            <a:avLst/>
          </a:prstGeom>
          <a:noFill/>
          <a:ln>
            <a:noFill/>
          </a:ln>
        </p:spPr>
      </p:pic>
      <p:pic>
        <p:nvPicPr>
          <p:cNvPr id="679" name="Google Shape;679;p8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138899" y="2469325"/>
            <a:ext cx="1388275" cy="19467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3"/>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Suspension System Parts in Detail (pt.9)</a:t>
            </a:r>
            <a:endParaRPr/>
          </a:p>
        </p:txBody>
      </p:sp>
      <p:sp>
        <p:nvSpPr>
          <p:cNvPr id="685" name="Google Shape;685;p83"/>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59</a:t>
            </a:fld>
            <a:endParaRPr/>
          </a:p>
        </p:txBody>
      </p:sp>
      <p:sp>
        <p:nvSpPr>
          <p:cNvPr id="686" name="Google Shape;686;p83"/>
          <p:cNvSpPr txBox="1"/>
          <p:nvPr/>
        </p:nvSpPr>
        <p:spPr>
          <a:xfrm>
            <a:off x="438075" y="987300"/>
            <a:ext cx="23022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Harness</a:t>
            </a:r>
            <a:endParaRPr b="1"/>
          </a:p>
          <a:p>
            <a:pPr marL="457200" lvl="0" indent="-317500" algn="l" rtl="0">
              <a:spcBef>
                <a:spcPts val="0"/>
              </a:spcBef>
              <a:spcAft>
                <a:spcPts val="0"/>
              </a:spcAft>
              <a:buSzPts val="1400"/>
              <a:buChar char="●"/>
            </a:pPr>
            <a:r>
              <a:rPr lang="en" i="1"/>
              <a:t>Brand:  </a:t>
            </a:r>
            <a:r>
              <a:rPr lang="en"/>
              <a:t>KwikSafety</a:t>
            </a:r>
            <a:endParaRPr/>
          </a:p>
          <a:p>
            <a:pPr marL="457200" lvl="0" indent="-317500" algn="l" rtl="0">
              <a:spcBef>
                <a:spcPts val="0"/>
              </a:spcBef>
              <a:spcAft>
                <a:spcPts val="0"/>
              </a:spcAft>
              <a:buSzPts val="1400"/>
              <a:buChar char="●"/>
            </a:pPr>
            <a:r>
              <a:rPr lang="en" i="1"/>
              <a:t>Certification:  </a:t>
            </a:r>
            <a:r>
              <a:rPr lang="en"/>
              <a:t>Meets ANSI/ASSE Z359.11-2014 Standards and is OSHA Approved</a:t>
            </a:r>
            <a:endParaRPr/>
          </a:p>
          <a:p>
            <a:pPr marL="457200" lvl="0" indent="-317500" algn="l" rtl="0">
              <a:spcBef>
                <a:spcPts val="0"/>
              </a:spcBef>
              <a:spcAft>
                <a:spcPts val="0"/>
              </a:spcAft>
              <a:buSzPts val="1400"/>
              <a:buChar char="●"/>
            </a:pPr>
            <a:r>
              <a:rPr lang="en" i="1"/>
              <a:t>Material:</a:t>
            </a:r>
            <a:r>
              <a:rPr lang="en"/>
              <a:t>  Heavy-Duty Synthetic Material</a:t>
            </a:r>
            <a:endParaRPr/>
          </a:p>
          <a:p>
            <a:pPr marL="457200" lvl="0" indent="-317500" algn="l" rtl="0">
              <a:spcBef>
                <a:spcPts val="0"/>
              </a:spcBef>
              <a:spcAft>
                <a:spcPts val="0"/>
              </a:spcAft>
              <a:buSzPts val="1400"/>
              <a:buChar char="●"/>
            </a:pPr>
            <a:r>
              <a:rPr lang="en" i="1"/>
              <a:t>Adjustability:  </a:t>
            </a:r>
            <a:r>
              <a:rPr lang="en"/>
              <a:t>Works for all users</a:t>
            </a:r>
            <a:r>
              <a:rPr lang="en" i="1"/>
              <a:t>  </a:t>
            </a:r>
            <a:endParaRPr/>
          </a:p>
        </p:txBody>
      </p:sp>
      <p:sp>
        <p:nvSpPr>
          <p:cNvPr id="687" name="Google Shape;687;p83"/>
          <p:cNvSpPr txBox="1"/>
          <p:nvPr/>
        </p:nvSpPr>
        <p:spPr>
          <a:xfrm>
            <a:off x="4873250" y="987300"/>
            <a:ext cx="38853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Carabiners</a:t>
            </a:r>
            <a:endParaRPr b="1"/>
          </a:p>
          <a:p>
            <a:pPr marL="457200" lvl="0" indent="-317500" algn="l" rtl="0">
              <a:spcBef>
                <a:spcPts val="0"/>
              </a:spcBef>
              <a:spcAft>
                <a:spcPts val="0"/>
              </a:spcAft>
              <a:buSzPts val="1400"/>
              <a:buChar char="●"/>
            </a:pPr>
            <a:r>
              <a:rPr lang="en" i="1"/>
              <a:t>Material:  </a:t>
            </a:r>
            <a:r>
              <a:rPr lang="en"/>
              <a:t>7075 Aircraft Aluminum</a:t>
            </a:r>
            <a:endParaRPr/>
          </a:p>
          <a:p>
            <a:pPr marL="457200" lvl="0" indent="-317500" algn="l" rtl="0">
              <a:spcBef>
                <a:spcPts val="0"/>
              </a:spcBef>
              <a:spcAft>
                <a:spcPts val="0"/>
              </a:spcAft>
              <a:buSzPts val="1400"/>
              <a:buChar char="●"/>
            </a:pPr>
            <a:r>
              <a:rPr lang="en" i="1"/>
              <a:t>Certification:</a:t>
            </a:r>
            <a:r>
              <a:rPr lang="en"/>
              <a:t> UIAA Certified</a:t>
            </a:r>
            <a:endParaRPr/>
          </a:p>
          <a:p>
            <a:pPr marL="457200" lvl="0" indent="-317500" algn="l" rtl="0">
              <a:spcBef>
                <a:spcPts val="0"/>
              </a:spcBef>
              <a:spcAft>
                <a:spcPts val="0"/>
              </a:spcAft>
              <a:buSzPts val="1400"/>
              <a:buChar char="●"/>
            </a:pPr>
            <a:r>
              <a:rPr lang="en" i="1"/>
              <a:t>Major Axis Strength:  </a:t>
            </a:r>
            <a:r>
              <a:rPr lang="en"/>
              <a:t>5,621 [lbs] (25 kN)</a:t>
            </a:r>
            <a:endParaRPr/>
          </a:p>
          <a:p>
            <a:pPr marL="457200" lvl="0" indent="-317500" algn="l" rtl="0">
              <a:spcBef>
                <a:spcPts val="0"/>
              </a:spcBef>
              <a:spcAft>
                <a:spcPts val="0"/>
              </a:spcAft>
              <a:buSzPts val="1400"/>
              <a:buChar char="●"/>
            </a:pPr>
            <a:r>
              <a:rPr lang="en" i="1"/>
              <a:t>Cross-Load Strength:  </a:t>
            </a:r>
            <a:r>
              <a:rPr lang="en"/>
              <a:t>1,573 [lbs] (7 kN)</a:t>
            </a:r>
            <a:endParaRPr/>
          </a:p>
          <a:p>
            <a:pPr marL="457200" lvl="0" indent="-317500" algn="l" rtl="0">
              <a:spcBef>
                <a:spcPts val="0"/>
              </a:spcBef>
              <a:spcAft>
                <a:spcPts val="0"/>
              </a:spcAft>
              <a:buSzPts val="1400"/>
              <a:buChar char="●"/>
            </a:pPr>
            <a:r>
              <a:rPr lang="en" i="1"/>
              <a:t>FOS (Major Axis):  </a:t>
            </a:r>
            <a:r>
              <a:rPr lang="en"/>
              <a:t>5.6 (dynamic),</a:t>
            </a:r>
            <a:endParaRPr/>
          </a:p>
          <a:p>
            <a:pPr marL="457200" lvl="0" indent="0" algn="l" rtl="0">
              <a:spcBef>
                <a:spcPts val="0"/>
              </a:spcBef>
              <a:spcAft>
                <a:spcPts val="0"/>
              </a:spcAft>
              <a:buNone/>
            </a:pPr>
            <a:r>
              <a:rPr lang="en"/>
              <a:t>22.5 (static) </a:t>
            </a:r>
            <a:endParaRPr/>
          </a:p>
        </p:txBody>
      </p:sp>
      <p:pic>
        <p:nvPicPr>
          <p:cNvPr id="688" name="Google Shape;688;p8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557225" y="2545725"/>
            <a:ext cx="1892251" cy="1677701"/>
          </a:xfrm>
          <a:prstGeom prst="rect">
            <a:avLst/>
          </a:prstGeom>
          <a:noFill/>
          <a:ln>
            <a:noFill/>
          </a:ln>
        </p:spPr>
      </p:pic>
      <p:pic>
        <p:nvPicPr>
          <p:cNvPr id="689" name="Google Shape;689;p8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740275" y="1600350"/>
            <a:ext cx="1843169" cy="1942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0"/>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148" name="Google Shape;148;p30"/>
          <p:cNvSpPr/>
          <p:nvPr/>
        </p:nvSpPr>
        <p:spPr>
          <a:xfrm>
            <a:off x="1576350" y="4681425"/>
            <a:ext cx="1769100" cy="297300"/>
          </a:xfrm>
          <a:prstGeom prst="homePlate">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 name="Google Shape;149;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02850" y="384850"/>
            <a:ext cx="4312228" cy="3874300"/>
          </a:xfrm>
          <a:prstGeom prst="rect">
            <a:avLst/>
          </a:prstGeom>
          <a:noFill/>
          <a:ln w="9525" cap="flat" cmpd="sng">
            <a:solidFill>
              <a:schemeClr val="dk1"/>
            </a:solidFill>
            <a:prstDash val="solid"/>
            <a:round/>
            <a:headEnd type="none" w="sm" len="sm"/>
            <a:tailEnd type="none" w="sm" len="sm"/>
          </a:ln>
        </p:spPr>
      </p:pic>
      <p:pic>
        <p:nvPicPr>
          <p:cNvPr id="150" name="Google Shape;150;p3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172600" y="2407450"/>
            <a:ext cx="2078701" cy="1851710"/>
          </a:xfrm>
          <a:prstGeom prst="rect">
            <a:avLst/>
          </a:prstGeom>
          <a:noFill/>
          <a:ln w="9525" cap="flat" cmpd="sng">
            <a:solidFill>
              <a:schemeClr val="dk1"/>
            </a:solidFill>
            <a:prstDash val="solid"/>
            <a:round/>
            <a:headEnd type="none" w="sm" len="sm"/>
            <a:tailEnd type="none" w="sm" len="sm"/>
          </a:ln>
        </p:spPr>
      </p:pic>
      <p:pic>
        <p:nvPicPr>
          <p:cNvPr id="151" name="Google Shape;151;p3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164423" y="384850"/>
            <a:ext cx="2095064" cy="1926024"/>
          </a:xfrm>
          <a:prstGeom prst="rect">
            <a:avLst/>
          </a:prstGeom>
          <a:noFill/>
          <a:ln w="9525" cap="flat" cmpd="sng">
            <a:solidFill>
              <a:schemeClr val="dk1"/>
            </a:solidFill>
            <a:prstDash val="solid"/>
            <a:round/>
            <a:headEnd type="none" w="sm" len="sm"/>
            <a:tailEnd type="none" w="sm" len="sm"/>
          </a:ln>
        </p:spPr>
      </p:pic>
      <p:pic>
        <p:nvPicPr>
          <p:cNvPr id="152" name="Google Shape;152;p3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250950" y="2098000"/>
            <a:ext cx="825075" cy="1778650"/>
          </a:xfrm>
          <a:prstGeom prst="rect">
            <a:avLst/>
          </a:prstGeom>
          <a:noFill/>
          <a:ln>
            <a:noFill/>
          </a:ln>
        </p:spPr>
      </p:pic>
      <p:sp>
        <p:nvSpPr>
          <p:cNvPr id="153" name="Google Shape;153;p30"/>
          <p:cNvSpPr txBox="1"/>
          <p:nvPr/>
        </p:nvSpPr>
        <p:spPr>
          <a:xfrm>
            <a:off x="493654" y="1151275"/>
            <a:ext cx="1225500" cy="25860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1200" dirty="0">
                <a:solidFill>
                  <a:schemeClr val="dk1"/>
                </a:solidFill>
              </a:rPr>
              <a:t>Gantry</a:t>
            </a:r>
            <a:endParaRPr sz="1200" dirty="0"/>
          </a:p>
          <a:p>
            <a:pPr marL="0" lvl="0" indent="0" algn="l" rtl="0">
              <a:lnSpc>
                <a:spcPct val="200000"/>
              </a:lnSpc>
              <a:spcBef>
                <a:spcPts val="0"/>
              </a:spcBef>
              <a:spcAft>
                <a:spcPts val="0"/>
              </a:spcAft>
              <a:buNone/>
            </a:pPr>
            <a:r>
              <a:rPr lang="en" sz="1200" dirty="0">
                <a:solidFill>
                  <a:schemeClr val="dk1"/>
                </a:solidFill>
              </a:rPr>
              <a:t>Trolley</a:t>
            </a:r>
            <a:endParaRPr sz="1200" dirty="0">
              <a:solidFill>
                <a:schemeClr val="dk1"/>
              </a:solidFill>
            </a:endParaRPr>
          </a:p>
          <a:p>
            <a:pPr marL="0" lvl="0" indent="0" algn="l" rtl="0">
              <a:lnSpc>
                <a:spcPct val="200000"/>
              </a:lnSpc>
              <a:spcBef>
                <a:spcPts val="0"/>
              </a:spcBef>
              <a:spcAft>
                <a:spcPts val="0"/>
              </a:spcAft>
              <a:buNone/>
            </a:pPr>
            <a:r>
              <a:rPr lang="en" sz="1200" dirty="0">
                <a:solidFill>
                  <a:schemeClr val="dk1"/>
                </a:solidFill>
              </a:rPr>
              <a:t>Offload motor</a:t>
            </a:r>
            <a:endParaRPr sz="1200" dirty="0">
              <a:solidFill>
                <a:schemeClr val="dk1"/>
              </a:solidFill>
            </a:endParaRPr>
          </a:p>
          <a:p>
            <a:pPr marL="0" lvl="0" indent="0" algn="l" rtl="0">
              <a:lnSpc>
                <a:spcPct val="200000"/>
              </a:lnSpc>
              <a:spcBef>
                <a:spcPts val="0"/>
              </a:spcBef>
              <a:spcAft>
                <a:spcPts val="0"/>
              </a:spcAft>
              <a:buClr>
                <a:schemeClr val="dk1"/>
              </a:buClr>
              <a:buSzPts val="1100"/>
              <a:buFont typeface="Arial"/>
              <a:buNone/>
            </a:pPr>
            <a:r>
              <a:rPr lang="en" sz="1200" dirty="0"/>
              <a:t>Springs</a:t>
            </a:r>
            <a:endParaRPr sz="1200" dirty="0"/>
          </a:p>
          <a:p>
            <a:pPr marL="0" lvl="0" indent="0" algn="l" rtl="0">
              <a:lnSpc>
                <a:spcPct val="200000"/>
              </a:lnSpc>
              <a:spcBef>
                <a:spcPts val="0"/>
              </a:spcBef>
              <a:spcAft>
                <a:spcPts val="0"/>
              </a:spcAft>
              <a:buNone/>
            </a:pPr>
            <a:r>
              <a:rPr lang="en" sz="1200" dirty="0"/>
              <a:t>Hanger</a:t>
            </a:r>
            <a:endParaRPr sz="1200" dirty="0"/>
          </a:p>
          <a:p>
            <a:pPr marL="0" lvl="0" indent="0" algn="l" rtl="0">
              <a:lnSpc>
                <a:spcPct val="200000"/>
              </a:lnSpc>
              <a:spcBef>
                <a:spcPts val="0"/>
              </a:spcBef>
              <a:spcAft>
                <a:spcPts val="0"/>
              </a:spcAft>
              <a:buClr>
                <a:schemeClr val="dk1"/>
              </a:buClr>
              <a:buSzPts val="1100"/>
              <a:buFont typeface="Arial"/>
              <a:buNone/>
            </a:pPr>
            <a:r>
              <a:rPr lang="en" sz="1200" dirty="0"/>
              <a:t>Harness</a:t>
            </a:r>
            <a:endParaRPr sz="1200" dirty="0"/>
          </a:p>
          <a:p>
            <a:pPr marL="0" lvl="0" indent="0" algn="l" rtl="0">
              <a:lnSpc>
                <a:spcPct val="200000"/>
              </a:lnSpc>
              <a:spcBef>
                <a:spcPts val="0"/>
              </a:spcBef>
              <a:spcAft>
                <a:spcPts val="0"/>
              </a:spcAft>
              <a:buNone/>
            </a:pPr>
            <a:endParaRPr sz="1200" dirty="0"/>
          </a:p>
        </p:txBody>
      </p:sp>
      <p:sp>
        <p:nvSpPr>
          <p:cNvPr id="154" name="Google Shape;154;p30"/>
          <p:cNvSpPr/>
          <p:nvPr/>
        </p:nvSpPr>
        <p:spPr>
          <a:xfrm>
            <a:off x="1899725" y="681525"/>
            <a:ext cx="290400" cy="3367800"/>
          </a:xfrm>
          <a:prstGeom prst="lef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5" name="Google Shape;155;p30"/>
          <p:cNvCxnSpPr/>
          <p:nvPr/>
        </p:nvCxnSpPr>
        <p:spPr>
          <a:xfrm>
            <a:off x="1074725" y="1463525"/>
            <a:ext cx="825000" cy="6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156" name="Google Shape;156;p30"/>
          <p:cNvCxnSpPr/>
          <p:nvPr/>
        </p:nvCxnSpPr>
        <p:spPr>
          <a:xfrm rot="10800000" flipH="1">
            <a:off x="1525750" y="1302875"/>
            <a:ext cx="2078700" cy="9324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157" name="Google Shape;157;p30"/>
          <p:cNvCxnSpPr/>
          <p:nvPr/>
        </p:nvCxnSpPr>
        <p:spPr>
          <a:xfrm rot="10800000" flipH="1">
            <a:off x="1097125" y="1088625"/>
            <a:ext cx="2550300" cy="7716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158" name="Google Shape;158;p30"/>
          <p:cNvCxnSpPr/>
          <p:nvPr/>
        </p:nvCxnSpPr>
        <p:spPr>
          <a:xfrm rot="10800000" flipH="1">
            <a:off x="1172250" y="1399350"/>
            <a:ext cx="2968200" cy="1172400"/>
          </a:xfrm>
          <a:prstGeom prst="bentConnector3">
            <a:avLst>
              <a:gd name="adj1" fmla="val 51982"/>
            </a:avLst>
          </a:prstGeom>
          <a:noFill/>
          <a:ln w="9525" cap="flat" cmpd="sng">
            <a:solidFill>
              <a:schemeClr val="dk2"/>
            </a:solidFill>
            <a:prstDash val="solid"/>
            <a:round/>
            <a:headEnd type="none" w="med" len="med"/>
            <a:tailEnd type="none" w="med" len="med"/>
          </a:ln>
        </p:spPr>
      </p:cxnSp>
      <p:cxnSp>
        <p:nvCxnSpPr>
          <p:cNvPr id="159" name="Google Shape;159;p30"/>
          <p:cNvCxnSpPr/>
          <p:nvPr/>
        </p:nvCxnSpPr>
        <p:spPr>
          <a:xfrm rot="10800000" flipH="1">
            <a:off x="1150700" y="1935325"/>
            <a:ext cx="2496900" cy="1017900"/>
          </a:xfrm>
          <a:prstGeom prst="bentConnector3">
            <a:avLst>
              <a:gd name="adj1" fmla="val 74244"/>
            </a:avLst>
          </a:prstGeom>
          <a:noFill/>
          <a:ln w="9525" cap="flat" cmpd="sng">
            <a:solidFill>
              <a:schemeClr val="dk2"/>
            </a:solidFill>
            <a:prstDash val="solid"/>
            <a:round/>
            <a:headEnd type="none" w="med" len="med"/>
            <a:tailEnd type="none" w="med" len="med"/>
          </a:ln>
        </p:spPr>
      </p:cxnSp>
      <p:cxnSp>
        <p:nvCxnSpPr>
          <p:cNvPr id="160" name="Google Shape;160;p30"/>
          <p:cNvCxnSpPr/>
          <p:nvPr/>
        </p:nvCxnSpPr>
        <p:spPr>
          <a:xfrm rot="10800000" flipH="1">
            <a:off x="1172250" y="2728175"/>
            <a:ext cx="2314500" cy="599100"/>
          </a:xfrm>
          <a:prstGeom prst="bentConnector3">
            <a:avLst>
              <a:gd name="adj1" fmla="val 87035"/>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84"/>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Suspension System Parts in Detail (pt.10)</a:t>
            </a:r>
            <a:endParaRPr/>
          </a:p>
        </p:txBody>
      </p:sp>
      <p:sp>
        <p:nvSpPr>
          <p:cNvPr id="695" name="Google Shape;695;p84"/>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60</a:t>
            </a:fld>
            <a:endParaRPr/>
          </a:p>
        </p:txBody>
      </p:sp>
      <p:sp>
        <p:nvSpPr>
          <p:cNvPr id="696" name="Google Shape;696;p84"/>
          <p:cNvSpPr txBox="1"/>
          <p:nvPr/>
        </p:nvSpPr>
        <p:spPr>
          <a:xfrm>
            <a:off x="438075" y="987300"/>
            <a:ext cx="37923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Human Attachment System (Redesigned)</a:t>
            </a:r>
            <a:endParaRPr b="1"/>
          </a:p>
          <a:p>
            <a:pPr marL="457200" lvl="0" indent="-317500" algn="l" rtl="0">
              <a:spcBef>
                <a:spcPts val="0"/>
              </a:spcBef>
              <a:spcAft>
                <a:spcPts val="0"/>
              </a:spcAft>
              <a:buSzPts val="1400"/>
              <a:buChar char="●"/>
            </a:pPr>
            <a:r>
              <a:rPr lang="en" i="1"/>
              <a:t>Design Inspiration and Heritage:  </a:t>
            </a:r>
            <a:r>
              <a:rPr lang="en"/>
              <a:t>Ice Skating Harnesses</a:t>
            </a:r>
            <a:endParaRPr/>
          </a:p>
          <a:p>
            <a:pPr marL="457200" lvl="0" indent="-317500" algn="l" rtl="0">
              <a:spcBef>
                <a:spcPts val="0"/>
              </a:spcBef>
              <a:spcAft>
                <a:spcPts val="0"/>
              </a:spcAft>
              <a:buSzPts val="1400"/>
              <a:buChar char="●"/>
            </a:pPr>
            <a:r>
              <a:rPr lang="en" i="1"/>
              <a:t>Materials: </a:t>
            </a:r>
            <a:endParaRPr i="1"/>
          </a:p>
          <a:p>
            <a:pPr marL="914400" lvl="1" indent="-317500" algn="l" rtl="0">
              <a:spcBef>
                <a:spcPts val="0"/>
              </a:spcBef>
              <a:spcAft>
                <a:spcPts val="0"/>
              </a:spcAft>
              <a:buSzPts val="1400"/>
              <a:buChar char="○"/>
            </a:pPr>
            <a:r>
              <a:rPr lang="en"/>
              <a:t>Steel Cable (same as the rest of the suspension cable)</a:t>
            </a:r>
            <a:endParaRPr/>
          </a:p>
          <a:p>
            <a:pPr marL="914400" lvl="1" indent="-317500" algn="l" rtl="0">
              <a:spcBef>
                <a:spcPts val="0"/>
              </a:spcBef>
              <a:spcAft>
                <a:spcPts val="0"/>
              </a:spcAft>
              <a:buSzPts val="1400"/>
              <a:buChar char="○"/>
            </a:pPr>
            <a:r>
              <a:rPr lang="en"/>
              <a:t>1.5” Wood Dowel for Cross-Bracing</a:t>
            </a:r>
            <a:endParaRPr/>
          </a:p>
          <a:p>
            <a:pPr marL="457200" lvl="0" indent="-317500" algn="l" rtl="0">
              <a:spcBef>
                <a:spcPts val="0"/>
              </a:spcBef>
              <a:spcAft>
                <a:spcPts val="0"/>
              </a:spcAft>
              <a:buSzPts val="1400"/>
              <a:buChar char="●"/>
            </a:pPr>
            <a:r>
              <a:rPr lang="en" i="1"/>
              <a:t>Adjustability:  </a:t>
            </a:r>
            <a:r>
              <a:rPr lang="en"/>
              <a:t>One Size Fits All Users</a:t>
            </a:r>
            <a:endParaRPr/>
          </a:p>
        </p:txBody>
      </p:sp>
      <p:pic>
        <p:nvPicPr>
          <p:cNvPr id="697" name="Google Shape;697;p8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438625" y="785675"/>
            <a:ext cx="1667750" cy="3721351"/>
          </a:xfrm>
          <a:prstGeom prst="rect">
            <a:avLst/>
          </a:prstGeom>
          <a:noFill/>
          <a:ln>
            <a:noFill/>
          </a:ln>
        </p:spPr>
      </p:pic>
      <p:pic>
        <p:nvPicPr>
          <p:cNvPr id="698" name="Google Shape;698;p8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72000" y="1513425"/>
            <a:ext cx="1512848" cy="2419350"/>
          </a:xfrm>
          <a:prstGeom prst="rect">
            <a:avLst/>
          </a:prstGeom>
          <a:noFill/>
          <a:ln>
            <a:noFill/>
          </a:ln>
        </p:spPr>
      </p:pic>
      <p:sp>
        <p:nvSpPr>
          <p:cNvPr id="699" name="Google Shape;699;p84"/>
          <p:cNvSpPr txBox="1"/>
          <p:nvPr/>
        </p:nvSpPr>
        <p:spPr>
          <a:xfrm>
            <a:off x="5062025" y="1113225"/>
            <a:ext cx="532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Old</a:t>
            </a:r>
            <a:endParaRPr/>
          </a:p>
        </p:txBody>
      </p:sp>
      <p:sp>
        <p:nvSpPr>
          <p:cNvPr id="700" name="Google Shape;700;p84"/>
          <p:cNvSpPr txBox="1"/>
          <p:nvPr/>
        </p:nvSpPr>
        <p:spPr>
          <a:xfrm>
            <a:off x="6845675" y="1113225"/>
            <a:ext cx="59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New</a:t>
            </a:r>
            <a:endParaRPr/>
          </a:p>
        </p:txBody>
      </p:sp>
      <p:cxnSp>
        <p:nvCxnSpPr>
          <p:cNvPr id="701" name="Google Shape;701;p84"/>
          <p:cNvCxnSpPr>
            <a:stCxn id="698" idx="3"/>
            <a:endCxn id="697" idx="1"/>
          </p:cNvCxnSpPr>
          <p:nvPr/>
        </p:nvCxnSpPr>
        <p:spPr>
          <a:xfrm rot="10800000" flipH="1">
            <a:off x="6084848" y="2646300"/>
            <a:ext cx="1353900" cy="768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85"/>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Parts in Detail (pt.1)</a:t>
            </a:r>
            <a:endParaRPr/>
          </a:p>
        </p:txBody>
      </p:sp>
      <p:sp>
        <p:nvSpPr>
          <p:cNvPr id="707" name="Google Shape;707;p85"/>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61</a:t>
            </a:fld>
            <a:endParaRPr/>
          </a:p>
        </p:txBody>
      </p:sp>
      <p:sp>
        <p:nvSpPr>
          <p:cNvPr id="708" name="Google Shape;708;p85"/>
          <p:cNvSpPr txBox="1"/>
          <p:nvPr/>
        </p:nvSpPr>
        <p:spPr>
          <a:xfrm>
            <a:off x="438075" y="987300"/>
            <a:ext cx="3443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Microprocessor (Libre Board)</a:t>
            </a:r>
            <a:endParaRPr b="1"/>
          </a:p>
          <a:p>
            <a:pPr marL="457200" lvl="0" indent="-317500" algn="l" rtl="0">
              <a:spcBef>
                <a:spcPts val="0"/>
              </a:spcBef>
              <a:spcAft>
                <a:spcPts val="0"/>
              </a:spcAft>
              <a:buSzPts val="1400"/>
              <a:buChar char="●"/>
            </a:pPr>
            <a:r>
              <a:rPr lang="en" i="1"/>
              <a:t>Series:  </a:t>
            </a:r>
            <a:r>
              <a:rPr lang="en"/>
              <a:t>AML-S905X-CC-2GB</a:t>
            </a:r>
            <a:endParaRPr/>
          </a:p>
          <a:p>
            <a:pPr marL="457200" lvl="0" indent="-317500" algn="l" rtl="0">
              <a:spcBef>
                <a:spcPts val="0"/>
              </a:spcBef>
              <a:spcAft>
                <a:spcPts val="0"/>
              </a:spcAft>
              <a:buSzPts val="1400"/>
              <a:buChar char="●"/>
            </a:pPr>
            <a:r>
              <a:rPr lang="en" i="1"/>
              <a:t>Processor Speed:  </a:t>
            </a:r>
            <a:r>
              <a:rPr lang="en"/>
              <a:t>1416 [MHz]</a:t>
            </a:r>
            <a:endParaRPr/>
          </a:p>
          <a:p>
            <a:pPr marL="457200" lvl="0" indent="-317500" algn="l" rtl="0">
              <a:spcBef>
                <a:spcPts val="0"/>
              </a:spcBef>
              <a:spcAft>
                <a:spcPts val="0"/>
              </a:spcAft>
              <a:buSzPts val="1400"/>
              <a:buChar char="●"/>
            </a:pPr>
            <a:r>
              <a:rPr lang="en" i="1">
                <a:highlight>
                  <a:srgbClr val="FFFF00"/>
                </a:highlight>
              </a:rPr>
              <a:t>Number of Digital Ports:</a:t>
            </a:r>
            <a:endParaRPr i="1">
              <a:highlight>
                <a:srgbClr val="FFFF00"/>
              </a:highlight>
            </a:endParaRPr>
          </a:p>
          <a:p>
            <a:pPr marL="457200" lvl="0" indent="-317500" algn="l" rtl="0">
              <a:spcBef>
                <a:spcPts val="0"/>
              </a:spcBef>
              <a:spcAft>
                <a:spcPts val="0"/>
              </a:spcAft>
              <a:buSzPts val="1400"/>
              <a:buChar char="●"/>
            </a:pPr>
            <a:r>
              <a:rPr lang="en" i="1">
                <a:highlight>
                  <a:srgbClr val="FFFF00"/>
                </a:highlight>
              </a:rPr>
              <a:t>Number of Analog Ports: </a:t>
            </a:r>
            <a:endParaRPr i="1">
              <a:highlight>
                <a:srgbClr val="FFFF00"/>
              </a:highlight>
            </a:endParaRPr>
          </a:p>
        </p:txBody>
      </p:sp>
      <p:sp>
        <p:nvSpPr>
          <p:cNvPr id="709" name="Google Shape;709;p85"/>
          <p:cNvSpPr txBox="1"/>
          <p:nvPr/>
        </p:nvSpPr>
        <p:spPr>
          <a:xfrm>
            <a:off x="4873250" y="987300"/>
            <a:ext cx="38853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10 Gauge Wire</a:t>
            </a:r>
            <a:endParaRPr b="1"/>
          </a:p>
          <a:p>
            <a:pPr marL="457200" lvl="0" indent="-317500" algn="l" rtl="0">
              <a:spcBef>
                <a:spcPts val="0"/>
              </a:spcBef>
              <a:spcAft>
                <a:spcPts val="0"/>
              </a:spcAft>
              <a:buSzPts val="1400"/>
              <a:buChar char="●"/>
            </a:pPr>
            <a:r>
              <a:rPr lang="en" i="1"/>
              <a:t>Materials:  </a:t>
            </a:r>
            <a:r>
              <a:rPr lang="en"/>
              <a:t>Tinned Copper Conductor &amp; Silicone Rubber Insulator</a:t>
            </a:r>
            <a:endParaRPr/>
          </a:p>
          <a:p>
            <a:pPr marL="457200" lvl="0" indent="-317500" algn="l" rtl="0">
              <a:spcBef>
                <a:spcPts val="0"/>
              </a:spcBef>
              <a:spcAft>
                <a:spcPts val="0"/>
              </a:spcAft>
              <a:buSzPts val="1400"/>
              <a:buChar char="●"/>
            </a:pPr>
            <a:r>
              <a:rPr lang="en" i="1"/>
              <a:t>Voltage:  </a:t>
            </a:r>
            <a:r>
              <a:rPr lang="en"/>
              <a:t>600 [V]</a:t>
            </a:r>
            <a:endParaRPr/>
          </a:p>
          <a:p>
            <a:pPr marL="457200" lvl="0" indent="-317500" algn="l" rtl="0">
              <a:spcBef>
                <a:spcPts val="0"/>
              </a:spcBef>
              <a:spcAft>
                <a:spcPts val="0"/>
              </a:spcAft>
              <a:buSzPts val="1400"/>
              <a:buChar char="●"/>
            </a:pPr>
            <a:r>
              <a:rPr lang="en" i="1"/>
              <a:t>Specs:  </a:t>
            </a:r>
            <a:r>
              <a:rPr lang="en"/>
              <a:t>1050 strand 0.08mm Conductor</a:t>
            </a:r>
            <a:endParaRPr/>
          </a:p>
          <a:p>
            <a:pPr marL="457200" lvl="0" indent="-317500" algn="l" rtl="0">
              <a:spcBef>
                <a:spcPts val="0"/>
              </a:spcBef>
              <a:spcAft>
                <a:spcPts val="0"/>
              </a:spcAft>
              <a:buSzPts val="1400"/>
              <a:buChar char="●"/>
            </a:pPr>
            <a:r>
              <a:rPr lang="en" i="1"/>
              <a:t>Dimensions: </a:t>
            </a:r>
            <a:r>
              <a:rPr lang="en"/>
              <a:t> Outside diameter 5.5mm, Tolerance +/- 0.1mm</a:t>
            </a:r>
            <a:endParaRPr/>
          </a:p>
          <a:p>
            <a:pPr marL="457200" lvl="0" indent="-317500" algn="l" rtl="0">
              <a:spcBef>
                <a:spcPts val="0"/>
              </a:spcBef>
              <a:spcAft>
                <a:spcPts val="0"/>
              </a:spcAft>
              <a:buSzPts val="1400"/>
              <a:buChar char="●"/>
            </a:pPr>
            <a:r>
              <a:rPr lang="en" i="1"/>
              <a:t>Temperature Range:  </a:t>
            </a:r>
            <a:r>
              <a:rPr lang="en"/>
              <a:t>-76</a:t>
            </a:r>
            <a:r>
              <a:rPr lang="en" baseline="30000"/>
              <a:t>o</a:t>
            </a:r>
            <a:r>
              <a:rPr lang="en"/>
              <a:t>F to 395</a:t>
            </a:r>
            <a:r>
              <a:rPr lang="en" baseline="30000"/>
              <a:t>o</a:t>
            </a:r>
            <a:r>
              <a:rPr lang="en"/>
              <a:t>F</a:t>
            </a:r>
            <a:endParaRPr/>
          </a:p>
          <a:p>
            <a:pPr marL="457200" lvl="0" indent="-317500" algn="l" rtl="0">
              <a:spcBef>
                <a:spcPts val="0"/>
              </a:spcBef>
              <a:spcAft>
                <a:spcPts val="0"/>
              </a:spcAft>
              <a:buSzPts val="1400"/>
              <a:buChar char="●"/>
            </a:pPr>
            <a:r>
              <a:rPr lang="en" i="1"/>
              <a:t>Purpose:  </a:t>
            </a:r>
            <a:r>
              <a:rPr lang="en"/>
              <a:t>Connect electronic components for data and power transmission</a:t>
            </a:r>
            <a:endParaRPr/>
          </a:p>
        </p:txBody>
      </p:sp>
      <p:pic>
        <p:nvPicPr>
          <p:cNvPr id="710" name="Google Shape;710;p8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32050" y="2249400"/>
            <a:ext cx="3378024" cy="2205324"/>
          </a:xfrm>
          <a:prstGeom prst="rect">
            <a:avLst/>
          </a:prstGeom>
          <a:noFill/>
          <a:ln>
            <a:noFill/>
          </a:ln>
        </p:spPr>
      </p:pic>
      <p:pic>
        <p:nvPicPr>
          <p:cNvPr id="711" name="Google Shape;711;p8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5400000">
            <a:off x="6494075" y="2494300"/>
            <a:ext cx="886625" cy="29326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86"/>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Parts in Detail (pt.3)</a:t>
            </a:r>
            <a:endParaRPr/>
          </a:p>
        </p:txBody>
      </p:sp>
      <p:sp>
        <p:nvSpPr>
          <p:cNvPr id="717" name="Google Shape;717;p86"/>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62</a:t>
            </a:fld>
            <a:endParaRPr/>
          </a:p>
        </p:txBody>
      </p:sp>
      <p:sp>
        <p:nvSpPr>
          <p:cNvPr id="718" name="Google Shape;718;p86"/>
          <p:cNvSpPr txBox="1"/>
          <p:nvPr/>
        </p:nvSpPr>
        <p:spPr>
          <a:xfrm>
            <a:off x="438075" y="987300"/>
            <a:ext cx="3443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Potentiometers</a:t>
            </a:r>
            <a:endParaRPr b="1"/>
          </a:p>
          <a:p>
            <a:pPr marL="457200" lvl="0" indent="-317500" algn="l" rtl="0">
              <a:spcBef>
                <a:spcPts val="0"/>
              </a:spcBef>
              <a:spcAft>
                <a:spcPts val="0"/>
              </a:spcAft>
              <a:buSzPts val="1400"/>
              <a:buChar char="●"/>
            </a:pPr>
            <a:r>
              <a:rPr lang="en" i="1">
                <a:highlight>
                  <a:srgbClr val="FFFF00"/>
                </a:highlight>
              </a:rPr>
              <a:t>Something</a:t>
            </a:r>
            <a:endParaRPr i="1">
              <a:highlight>
                <a:srgbClr val="FFFF00"/>
              </a:highlight>
            </a:endParaRPr>
          </a:p>
        </p:txBody>
      </p:sp>
      <p:sp>
        <p:nvSpPr>
          <p:cNvPr id="719" name="Google Shape;719;p86"/>
          <p:cNvSpPr txBox="1"/>
          <p:nvPr/>
        </p:nvSpPr>
        <p:spPr>
          <a:xfrm>
            <a:off x="4873250" y="987300"/>
            <a:ext cx="3885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Limit Switches</a:t>
            </a:r>
            <a:endParaRPr b="1"/>
          </a:p>
          <a:p>
            <a:pPr marL="457200" lvl="0" indent="-317500" algn="l" rtl="0">
              <a:spcBef>
                <a:spcPts val="0"/>
              </a:spcBef>
              <a:spcAft>
                <a:spcPts val="0"/>
              </a:spcAft>
              <a:buSzPts val="1400"/>
              <a:buChar char="●"/>
            </a:pPr>
            <a:r>
              <a:rPr lang="en" i="1">
                <a:highlight>
                  <a:srgbClr val="FFFF00"/>
                </a:highlight>
              </a:rPr>
              <a:t>Something</a:t>
            </a:r>
            <a:endParaRPr>
              <a:highlight>
                <a:srgbClr val="FFFF00"/>
              </a:highlight>
            </a:endParaRPr>
          </a:p>
        </p:txBody>
      </p:sp>
      <p:sp>
        <p:nvSpPr>
          <p:cNvPr id="720" name="Google Shape;720;p86"/>
          <p:cNvSpPr txBox="1"/>
          <p:nvPr/>
        </p:nvSpPr>
        <p:spPr>
          <a:xfrm>
            <a:off x="1288200" y="3365500"/>
            <a:ext cx="94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Add Pic</a:t>
            </a:r>
            <a:endParaRPr/>
          </a:p>
        </p:txBody>
      </p:sp>
      <p:sp>
        <p:nvSpPr>
          <p:cNvPr id="721" name="Google Shape;721;p86"/>
          <p:cNvSpPr txBox="1"/>
          <p:nvPr/>
        </p:nvSpPr>
        <p:spPr>
          <a:xfrm>
            <a:off x="5843100" y="3338925"/>
            <a:ext cx="94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Add Pic</a:t>
            </a:r>
            <a:endParaRPr/>
          </a:p>
        </p:txBody>
      </p:sp>
      <p:pic>
        <p:nvPicPr>
          <p:cNvPr id="722" name="Google Shape;722;p8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34250" y="1746825"/>
            <a:ext cx="3302101" cy="247827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7"/>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Separate Safety Feature Parts in Detail (pt.1)</a:t>
            </a:r>
            <a:endParaRPr/>
          </a:p>
        </p:txBody>
      </p:sp>
      <p:sp>
        <p:nvSpPr>
          <p:cNvPr id="728" name="Google Shape;728;p87"/>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63</a:t>
            </a:fld>
            <a:endParaRPr/>
          </a:p>
        </p:txBody>
      </p:sp>
      <p:sp>
        <p:nvSpPr>
          <p:cNvPr id="729" name="Google Shape;729;p87"/>
          <p:cNvSpPr txBox="1"/>
          <p:nvPr/>
        </p:nvSpPr>
        <p:spPr>
          <a:xfrm>
            <a:off x="438075" y="987300"/>
            <a:ext cx="2302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Soft Stop</a:t>
            </a:r>
            <a:endParaRPr b="1"/>
          </a:p>
          <a:p>
            <a:pPr marL="457200" lvl="0" indent="-317500" algn="l" rtl="0">
              <a:spcBef>
                <a:spcPts val="0"/>
              </a:spcBef>
              <a:spcAft>
                <a:spcPts val="0"/>
              </a:spcAft>
              <a:buSzPts val="1400"/>
              <a:buChar char="●"/>
            </a:pPr>
            <a:endParaRPr/>
          </a:p>
        </p:txBody>
      </p:sp>
      <p:sp>
        <p:nvSpPr>
          <p:cNvPr id="730" name="Google Shape;730;p87"/>
          <p:cNvSpPr txBox="1"/>
          <p:nvPr/>
        </p:nvSpPr>
        <p:spPr>
          <a:xfrm>
            <a:off x="4873250" y="987300"/>
            <a:ext cx="388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Hard Stop</a:t>
            </a:r>
            <a:endParaRPr/>
          </a:p>
        </p:txBody>
      </p:sp>
      <p:sp>
        <p:nvSpPr>
          <p:cNvPr id="731" name="Google Shape;731;p87"/>
          <p:cNvSpPr/>
          <p:nvPr/>
        </p:nvSpPr>
        <p:spPr>
          <a:xfrm>
            <a:off x="731900" y="2657975"/>
            <a:ext cx="2272500" cy="11439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7"/>
          <p:cNvSpPr txBox="1"/>
          <p:nvPr/>
        </p:nvSpPr>
        <p:spPr>
          <a:xfrm>
            <a:off x="1494625" y="3026575"/>
            <a:ext cx="94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CAD</a:t>
            </a:r>
            <a:endParaRPr/>
          </a:p>
        </p:txBody>
      </p:sp>
      <p:sp>
        <p:nvSpPr>
          <p:cNvPr id="733" name="Google Shape;733;p87"/>
          <p:cNvSpPr txBox="1"/>
          <p:nvPr/>
        </p:nvSpPr>
        <p:spPr>
          <a:xfrm>
            <a:off x="5722625" y="3023325"/>
            <a:ext cx="94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CAD</a:t>
            </a:r>
            <a:endParaRPr/>
          </a:p>
        </p:txBody>
      </p:sp>
      <p:pic>
        <p:nvPicPr>
          <p:cNvPr id="734" name="Google Shape;734;p8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037976" y="1643225"/>
            <a:ext cx="3555825" cy="2663400"/>
          </a:xfrm>
          <a:prstGeom prst="rect">
            <a:avLst/>
          </a:prstGeom>
          <a:noFill/>
          <a:ln>
            <a:noFill/>
          </a:ln>
        </p:spPr>
      </p:pic>
      <p:pic>
        <p:nvPicPr>
          <p:cNvPr id="735" name="Google Shape;735;p87"/>
          <p:cNvPicPr preferRelativeResize="0"/>
          <p:nvPr/>
        </p:nvPicPr>
        <p:blipFill>
          <a:blip r:embed="rId4">
            <a:alphaModFix/>
          </a:blip>
          <a:stretch>
            <a:fillRect/>
          </a:stretch>
        </p:blipFill>
        <p:spPr>
          <a:xfrm>
            <a:off x="420350" y="1708913"/>
            <a:ext cx="2895600" cy="22955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88"/>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Separate Safety Feature Parts in Detail (pt.2)</a:t>
            </a:r>
            <a:endParaRPr/>
          </a:p>
        </p:txBody>
      </p:sp>
      <p:sp>
        <p:nvSpPr>
          <p:cNvPr id="741" name="Google Shape;741;p88"/>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64</a:t>
            </a:fld>
            <a:endParaRPr/>
          </a:p>
        </p:txBody>
      </p:sp>
      <p:sp>
        <p:nvSpPr>
          <p:cNvPr id="742" name="Google Shape;742;p88"/>
          <p:cNvSpPr txBox="1"/>
          <p:nvPr/>
        </p:nvSpPr>
        <p:spPr>
          <a:xfrm>
            <a:off x="438075" y="987300"/>
            <a:ext cx="255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Emergency Stop Buttons</a:t>
            </a:r>
            <a:endParaRPr b="1"/>
          </a:p>
          <a:p>
            <a:pPr marL="457200" lvl="0" indent="-317500" algn="l" rtl="0">
              <a:spcBef>
                <a:spcPts val="0"/>
              </a:spcBef>
              <a:spcAft>
                <a:spcPts val="0"/>
              </a:spcAft>
              <a:buSzPts val="1400"/>
              <a:buChar char="●"/>
            </a:pPr>
            <a:endParaRPr/>
          </a:p>
        </p:txBody>
      </p:sp>
      <p:sp>
        <p:nvSpPr>
          <p:cNvPr id="743" name="Google Shape;743;p88"/>
          <p:cNvSpPr txBox="1"/>
          <p:nvPr/>
        </p:nvSpPr>
        <p:spPr>
          <a:xfrm>
            <a:off x="4873250" y="987300"/>
            <a:ext cx="3885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Cable Catch System for Suspension Chassis</a:t>
            </a:r>
            <a:endParaRPr/>
          </a:p>
        </p:txBody>
      </p:sp>
      <p:pic>
        <p:nvPicPr>
          <p:cNvPr id="744" name="Google Shape;744;p8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0625" y="1602900"/>
            <a:ext cx="2550000" cy="2550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89"/>
          <p:cNvSpPr txBox="1">
            <a:spLocks noGrp="1"/>
          </p:cNvSpPr>
          <p:nvPr>
            <p:ph type="title"/>
          </p:nvPr>
        </p:nvSpPr>
        <p:spPr>
          <a:xfrm>
            <a:off x="490250" y="251000"/>
            <a:ext cx="66933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Safety Documentation</a:t>
            </a:r>
            <a:endParaRPr/>
          </a:p>
        </p:txBody>
      </p:sp>
      <p:sp>
        <p:nvSpPr>
          <p:cNvPr id="750" name="Google Shape;750;p89"/>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0"/>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Risks</a:t>
            </a:r>
            <a:endParaRPr/>
          </a:p>
        </p:txBody>
      </p:sp>
      <p:sp>
        <p:nvSpPr>
          <p:cNvPr id="756" name="Google Shape;756;p90"/>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66</a:t>
            </a:fld>
            <a:endParaRPr/>
          </a:p>
        </p:txBody>
      </p:sp>
      <p:sp>
        <p:nvSpPr>
          <p:cNvPr id="757" name="Google Shape;757;p90"/>
          <p:cNvSpPr/>
          <p:nvPr/>
        </p:nvSpPr>
        <p:spPr>
          <a:xfrm>
            <a:off x="361775" y="1521425"/>
            <a:ext cx="1885200" cy="773400"/>
          </a:xfrm>
          <a:prstGeom prst="roundRect">
            <a:avLst>
              <a:gd name="adj" fmla="val 16667"/>
            </a:avLst>
          </a:prstGeom>
          <a:solidFill>
            <a:srgbClr val="EEEEEE"/>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0"/>
          <p:cNvSpPr/>
          <p:nvPr/>
        </p:nvSpPr>
        <p:spPr>
          <a:xfrm>
            <a:off x="361775" y="2493550"/>
            <a:ext cx="1885200" cy="773400"/>
          </a:xfrm>
          <a:prstGeom prst="roundRect">
            <a:avLst>
              <a:gd name="adj" fmla="val 16667"/>
            </a:avLst>
          </a:prstGeom>
          <a:solidFill>
            <a:srgbClr val="EEEEEE"/>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0"/>
          <p:cNvSpPr/>
          <p:nvPr/>
        </p:nvSpPr>
        <p:spPr>
          <a:xfrm>
            <a:off x="361775" y="3465675"/>
            <a:ext cx="1885200" cy="773400"/>
          </a:xfrm>
          <a:prstGeom prst="roundRect">
            <a:avLst>
              <a:gd name="adj" fmla="val 16667"/>
            </a:avLst>
          </a:prstGeom>
          <a:solidFill>
            <a:srgbClr val="EEEEEE"/>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0"/>
          <p:cNvSpPr txBox="1"/>
          <p:nvPr/>
        </p:nvSpPr>
        <p:spPr>
          <a:xfrm>
            <a:off x="437975" y="1692575"/>
            <a:ext cx="17328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t>Manufacturing</a:t>
            </a:r>
            <a:endParaRPr sz="1600" b="1"/>
          </a:p>
        </p:txBody>
      </p:sp>
      <p:sp>
        <p:nvSpPr>
          <p:cNvPr id="761" name="Google Shape;761;p90"/>
          <p:cNvSpPr txBox="1"/>
          <p:nvPr/>
        </p:nvSpPr>
        <p:spPr>
          <a:xfrm>
            <a:off x="628775" y="977825"/>
            <a:ext cx="1351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t>Process</a:t>
            </a:r>
            <a:endParaRPr sz="1800" b="1"/>
          </a:p>
        </p:txBody>
      </p:sp>
      <p:sp>
        <p:nvSpPr>
          <p:cNvPr id="762" name="Google Shape;762;p90"/>
          <p:cNvSpPr/>
          <p:nvPr/>
        </p:nvSpPr>
        <p:spPr>
          <a:xfrm>
            <a:off x="2945325" y="1521425"/>
            <a:ext cx="2022000" cy="773400"/>
          </a:xfrm>
          <a:prstGeom prst="roundRect">
            <a:avLst>
              <a:gd name="adj" fmla="val 16667"/>
            </a:avLst>
          </a:prstGeom>
          <a:solidFill>
            <a:srgbClr val="F4CCCC">
              <a:alpha val="64290"/>
            </a:srgbClr>
          </a:solidFill>
          <a:ln w="952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0"/>
          <p:cNvSpPr/>
          <p:nvPr/>
        </p:nvSpPr>
        <p:spPr>
          <a:xfrm>
            <a:off x="2945263" y="2493550"/>
            <a:ext cx="2022000" cy="1745400"/>
          </a:xfrm>
          <a:prstGeom prst="roundRect">
            <a:avLst>
              <a:gd name="adj" fmla="val 11815"/>
            </a:avLst>
          </a:prstGeom>
          <a:solidFill>
            <a:srgbClr val="F4CCCC">
              <a:alpha val="64290"/>
            </a:srgbClr>
          </a:solidFill>
          <a:ln w="952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0"/>
          <p:cNvSpPr txBox="1"/>
          <p:nvPr/>
        </p:nvSpPr>
        <p:spPr>
          <a:xfrm>
            <a:off x="2712475" y="977825"/>
            <a:ext cx="248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A61C00"/>
                </a:solidFill>
              </a:rPr>
              <a:t>Associated Risks</a:t>
            </a:r>
            <a:endParaRPr sz="1800" b="1">
              <a:solidFill>
                <a:srgbClr val="A61C00"/>
              </a:solidFill>
            </a:endParaRPr>
          </a:p>
        </p:txBody>
      </p:sp>
      <p:sp>
        <p:nvSpPr>
          <p:cNvPr id="765" name="Google Shape;765;p90"/>
          <p:cNvSpPr/>
          <p:nvPr/>
        </p:nvSpPr>
        <p:spPr>
          <a:xfrm>
            <a:off x="5494075" y="1521425"/>
            <a:ext cx="3291300" cy="773400"/>
          </a:xfrm>
          <a:prstGeom prst="roundRect">
            <a:avLst>
              <a:gd name="adj" fmla="val 16667"/>
            </a:avLst>
          </a:prstGeom>
          <a:solidFill>
            <a:srgbClr val="BCF5A8">
              <a:alpha val="42860"/>
            </a:srgbClr>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0"/>
          <p:cNvSpPr/>
          <p:nvPr/>
        </p:nvSpPr>
        <p:spPr>
          <a:xfrm>
            <a:off x="5494075" y="2493550"/>
            <a:ext cx="3291300" cy="1745400"/>
          </a:xfrm>
          <a:prstGeom prst="roundRect">
            <a:avLst>
              <a:gd name="adj" fmla="val 10632"/>
            </a:avLst>
          </a:prstGeom>
          <a:solidFill>
            <a:srgbClr val="BCF5A8">
              <a:alpha val="42860"/>
            </a:srgbClr>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0"/>
          <p:cNvSpPr txBox="1"/>
          <p:nvPr/>
        </p:nvSpPr>
        <p:spPr>
          <a:xfrm>
            <a:off x="5943625" y="977825"/>
            <a:ext cx="2392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6AA84F"/>
                </a:solidFill>
              </a:rPr>
              <a:t>Safety Measures</a:t>
            </a:r>
            <a:endParaRPr sz="1800" b="1">
              <a:solidFill>
                <a:srgbClr val="6AA84F"/>
              </a:solidFill>
            </a:endParaRPr>
          </a:p>
        </p:txBody>
      </p:sp>
      <p:sp>
        <p:nvSpPr>
          <p:cNvPr id="768" name="Google Shape;768;p90"/>
          <p:cNvSpPr txBox="1"/>
          <p:nvPr/>
        </p:nvSpPr>
        <p:spPr>
          <a:xfrm>
            <a:off x="437975" y="2541700"/>
            <a:ext cx="17328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t>Assembly and Integration</a:t>
            </a:r>
            <a:endParaRPr sz="1600" b="1"/>
          </a:p>
        </p:txBody>
      </p:sp>
      <p:sp>
        <p:nvSpPr>
          <p:cNvPr id="769" name="Google Shape;769;p90"/>
          <p:cNvSpPr txBox="1"/>
          <p:nvPr/>
        </p:nvSpPr>
        <p:spPr>
          <a:xfrm>
            <a:off x="437975" y="3636825"/>
            <a:ext cx="17328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t>Testing</a:t>
            </a:r>
            <a:endParaRPr sz="1600" b="1"/>
          </a:p>
        </p:txBody>
      </p:sp>
      <p:cxnSp>
        <p:nvCxnSpPr>
          <p:cNvPr id="770" name="Google Shape;770;p90"/>
          <p:cNvCxnSpPr>
            <a:endCxn id="763" idx="1"/>
          </p:cNvCxnSpPr>
          <p:nvPr/>
        </p:nvCxnSpPr>
        <p:spPr>
          <a:xfrm>
            <a:off x="2246863" y="2880250"/>
            <a:ext cx="698400" cy="486000"/>
          </a:xfrm>
          <a:prstGeom prst="straightConnector1">
            <a:avLst/>
          </a:prstGeom>
          <a:noFill/>
          <a:ln w="19050" cap="flat" cmpd="sng">
            <a:solidFill>
              <a:srgbClr val="A61C00"/>
            </a:solidFill>
            <a:prstDash val="solid"/>
            <a:round/>
            <a:headEnd type="none" w="med" len="med"/>
            <a:tailEnd type="triangle" w="med" len="med"/>
          </a:ln>
        </p:spPr>
      </p:cxnSp>
      <p:cxnSp>
        <p:nvCxnSpPr>
          <p:cNvPr id="771" name="Google Shape;771;p90"/>
          <p:cNvCxnSpPr>
            <a:endCxn id="763" idx="1"/>
          </p:cNvCxnSpPr>
          <p:nvPr/>
        </p:nvCxnSpPr>
        <p:spPr>
          <a:xfrm rot="10800000" flipH="1">
            <a:off x="2246863" y="3366250"/>
            <a:ext cx="698400" cy="486000"/>
          </a:xfrm>
          <a:prstGeom prst="straightConnector1">
            <a:avLst/>
          </a:prstGeom>
          <a:noFill/>
          <a:ln w="19050" cap="flat" cmpd="sng">
            <a:solidFill>
              <a:srgbClr val="A61C00"/>
            </a:solidFill>
            <a:prstDash val="solid"/>
            <a:round/>
            <a:headEnd type="none" w="med" len="med"/>
            <a:tailEnd type="triangle" w="med" len="med"/>
          </a:ln>
        </p:spPr>
      </p:cxnSp>
      <p:cxnSp>
        <p:nvCxnSpPr>
          <p:cNvPr id="772" name="Google Shape;772;p90"/>
          <p:cNvCxnSpPr>
            <a:stCxn id="757" idx="3"/>
            <a:endCxn id="762" idx="1"/>
          </p:cNvCxnSpPr>
          <p:nvPr/>
        </p:nvCxnSpPr>
        <p:spPr>
          <a:xfrm>
            <a:off x="2246975" y="1908125"/>
            <a:ext cx="698400" cy="0"/>
          </a:xfrm>
          <a:prstGeom prst="straightConnector1">
            <a:avLst/>
          </a:prstGeom>
          <a:noFill/>
          <a:ln w="19050" cap="flat" cmpd="sng">
            <a:solidFill>
              <a:srgbClr val="A61C00"/>
            </a:solidFill>
            <a:prstDash val="solid"/>
            <a:round/>
            <a:headEnd type="none" w="med" len="med"/>
            <a:tailEnd type="triangle" w="med" len="med"/>
          </a:ln>
        </p:spPr>
      </p:cxnSp>
      <p:cxnSp>
        <p:nvCxnSpPr>
          <p:cNvPr id="773" name="Google Shape;773;p90"/>
          <p:cNvCxnSpPr>
            <a:stCxn id="762" idx="3"/>
            <a:endCxn id="765" idx="1"/>
          </p:cNvCxnSpPr>
          <p:nvPr/>
        </p:nvCxnSpPr>
        <p:spPr>
          <a:xfrm>
            <a:off x="4967325" y="1908125"/>
            <a:ext cx="526800" cy="0"/>
          </a:xfrm>
          <a:prstGeom prst="straightConnector1">
            <a:avLst/>
          </a:prstGeom>
          <a:noFill/>
          <a:ln w="19050" cap="flat" cmpd="sng">
            <a:solidFill>
              <a:srgbClr val="6AA84F"/>
            </a:solidFill>
            <a:prstDash val="solid"/>
            <a:round/>
            <a:headEnd type="none" w="med" len="med"/>
            <a:tailEnd type="triangle" w="med" len="med"/>
          </a:ln>
        </p:spPr>
      </p:cxnSp>
      <p:cxnSp>
        <p:nvCxnSpPr>
          <p:cNvPr id="774" name="Google Shape;774;p90"/>
          <p:cNvCxnSpPr>
            <a:stCxn id="763" idx="3"/>
            <a:endCxn id="766" idx="1"/>
          </p:cNvCxnSpPr>
          <p:nvPr/>
        </p:nvCxnSpPr>
        <p:spPr>
          <a:xfrm>
            <a:off x="4967263" y="3366250"/>
            <a:ext cx="526800" cy="0"/>
          </a:xfrm>
          <a:prstGeom prst="straightConnector1">
            <a:avLst/>
          </a:prstGeom>
          <a:noFill/>
          <a:ln w="19050" cap="flat" cmpd="sng">
            <a:solidFill>
              <a:srgbClr val="6AA84F"/>
            </a:solidFill>
            <a:prstDash val="solid"/>
            <a:round/>
            <a:headEnd type="none" w="med" len="med"/>
            <a:tailEnd type="triangle" w="med" len="med"/>
          </a:ln>
        </p:spPr>
      </p:cxnSp>
      <p:sp>
        <p:nvSpPr>
          <p:cNvPr id="775" name="Google Shape;775;p90"/>
          <p:cNvSpPr txBox="1"/>
          <p:nvPr/>
        </p:nvSpPr>
        <p:spPr>
          <a:xfrm>
            <a:off x="3013750" y="1600325"/>
            <a:ext cx="1885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Potential human harm from machinery</a:t>
            </a:r>
            <a:endParaRPr/>
          </a:p>
        </p:txBody>
      </p:sp>
      <p:sp>
        <p:nvSpPr>
          <p:cNvPr id="776" name="Google Shape;776;p90"/>
          <p:cNvSpPr txBox="1"/>
          <p:nvPr/>
        </p:nvSpPr>
        <p:spPr>
          <a:xfrm>
            <a:off x="3013675" y="2561350"/>
            <a:ext cx="1885200" cy="163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Potential human harm</a:t>
            </a:r>
            <a:endParaRPr/>
          </a:p>
          <a:p>
            <a:pPr marL="0" lvl="0" indent="0" algn="ctr" rtl="0">
              <a:spcBef>
                <a:spcPts val="0"/>
              </a:spcBef>
              <a:spcAft>
                <a:spcPts val="0"/>
              </a:spcAft>
              <a:buNone/>
            </a:pPr>
            <a:endParaRPr/>
          </a:p>
          <a:p>
            <a:pPr marL="342900" lvl="0" indent="-311150" algn="l" rtl="0">
              <a:spcBef>
                <a:spcPts val="0"/>
              </a:spcBef>
              <a:spcAft>
                <a:spcPts val="0"/>
              </a:spcAft>
              <a:buSzPts val="1300"/>
              <a:buChar char="●"/>
            </a:pPr>
            <a:r>
              <a:rPr lang="en" sz="1300"/>
              <a:t>High-energy torsional springs</a:t>
            </a:r>
            <a:endParaRPr sz="1300"/>
          </a:p>
          <a:p>
            <a:pPr marL="342900" lvl="0" indent="-311150" algn="l" rtl="0">
              <a:spcBef>
                <a:spcPts val="0"/>
              </a:spcBef>
              <a:spcAft>
                <a:spcPts val="0"/>
              </a:spcAft>
              <a:buSzPts val="1300"/>
              <a:buChar char="●"/>
            </a:pPr>
            <a:r>
              <a:rPr lang="en" sz="1300"/>
              <a:t>Testing involving human subjects</a:t>
            </a:r>
            <a:endParaRPr sz="1300"/>
          </a:p>
        </p:txBody>
      </p:sp>
      <p:sp>
        <p:nvSpPr>
          <p:cNvPr id="777" name="Google Shape;777;p90"/>
          <p:cNvSpPr txBox="1"/>
          <p:nvPr/>
        </p:nvSpPr>
        <p:spPr>
          <a:xfrm>
            <a:off x="5491175" y="2523700"/>
            <a:ext cx="3294300" cy="169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Proper Training and Culture of Safety</a:t>
            </a:r>
            <a:endParaRPr/>
          </a:p>
          <a:p>
            <a:pPr marL="0" lvl="0" indent="0" algn="ctr" rtl="0">
              <a:spcBef>
                <a:spcPts val="0"/>
              </a:spcBef>
              <a:spcAft>
                <a:spcPts val="0"/>
              </a:spcAft>
              <a:buNone/>
            </a:pPr>
            <a:endParaRPr sz="700"/>
          </a:p>
          <a:p>
            <a:pPr marL="0" lvl="0" indent="0" algn="ctr" rtl="0">
              <a:spcBef>
                <a:spcPts val="0"/>
              </a:spcBef>
              <a:spcAft>
                <a:spcPts val="0"/>
              </a:spcAft>
              <a:buNone/>
            </a:pPr>
            <a:r>
              <a:rPr lang="en"/>
              <a:t>Safety Documentation Including:</a:t>
            </a:r>
            <a:endParaRPr/>
          </a:p>
          <a:p>
            <a:pPr marL="0" lvl="0" indent="0" algn="ctr" rtl="0">
              <a:spcBef>
                <a:spcPts val="0"/>
              </a:spcBef>
              <a:spcAft>
                <a:spcPts val="0"/>
              </a:spcAft>
              <a:buNone/>
            </a:pPr>
            <a:endParaRPr sz="300"/>
          </a:p>
          <a:p>
            <a:pPr marL="457200" lvl="0" indent="-304800" algn="l" rtl="0">
              <a:spcBef>
                <a:spcPts val="0"/>
              </a:spcBef>
              <a:spcAft>
                <a:spcPts val="0"/>
              </a:spcAft>
              <a:buSzPts val="1200"/>
              <a:buChar char="●"/>
            </a:pPr>
            <a:r>
              <a:rPr lang="en" sz="1200"/>
              <a:t>Emergency Plans</a:t>
            </a:r>
            <a:endParaRPr sz="1200"/>
          </a:p>
          <a:p>
            <a:pPr marL="457200" lvl="0" indent="-304800" algn="l" rtl="0">
              <a:spcBef>
                <a:spcPts val="0"/>
              </a:spcBef>
              <a:spcAft>
                <a:spcPts val="0"/>
              </a:spcAft>
              <a:buSzPts val="1200"/>
              <a:buChar char="●"/>
            </a:pPr>
            <a:r>
              <a:rPr lang="en" sz="1200"/>
              <a:t>Method Statements</a:t>
            </a:r>
            <a:endParaRPr sz="1200"/>
          </a:p>
          <a:p>
            <a:pPr marL="457200" lvl="0" indent="-304800" algn="l" rtl="0">
              <a:spcBef>
                <a:spcPts val="0"/>
              </a:spcBef>
              <a:spcAft>
                <a:spcPts val="0"/>
              </a:spcAft>
              <a:buSzPts val="1200"/>
              <a:buChar char="●"/>
            </a:pPr>
            <a:r>
              <a:rPr lang="en" sz="1200"/>
              <a:t>Risk Assessments</a:t>
            </a:r>
            <a:endParaRPr sz="1200"/>
          </a:p>
          <a:p>
            <a:pPr marL="457200" lvl="0" indent="-304800" algn="l" rtl="0">
              <a:spcBef>
                <a:spcPts val="0"/>
              </a:spcBef>
              <a:spcAft>
                <a:spcPts val="0"/>
              </a:spcAft>
              <a:buSzPts val="1200"/>
              <a:buChar char="●"/>
            </a:pPr>
            <a:r>
              <a:rPr lang="en" sz="1200"/>
              <a:t>Assembly, Integration, and Test plans</a:t>
            </a:r>
            <a:endParaRPr sz="1200"/>
          </a:p>
          <a:p>
            <a:pPr marL="457200" lvl="0" indent="-304800" algn="l" rtl="0">
              <a:spcBef>
                <a:spcPts val="0"/>
              </a:spcBef>
              <a:spcAft>
                <a:spcPts val="0"/>
              </a:spcAft>
              <a:buSzPts val="1200"/>
              <a:buChar char="●"/>
            </a:pPr>
            <a:r>
              <a:rPr lang="en" sz="1200"/>
              <a:t>Safety Guides</a:t>
            </a:r>
            <a:endParaRPr sz="1200"/>
          </a:p>
        </p:txBody>
      </p:sp>
      <p:sp>
        <p:nvSpPr>
          <p:cNvPr id="778" name="Google Shape;778;p90"/>
          <p:cNvSpPr txBox="1"/>
          <p:nvPr/>
        </p:nvSpPr>
        <p:spPr>
          <a:xfrm>
            <a:off x="5665675" y="1600325"/>
            <a:ext cx="2901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Machine shop trainings and standard procedures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91"/>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Types of Safety Documentation</a:t>
            </a:r>
            <a:endParaRPr/>
          </a:p>
        </p:txBody>
      </p:sp>
      <p:sp>
        <p:nvSpPr>
          <p:cNvPr id="784" name="Google Shape;784;p91"/>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67</a:t>
            </a:fld>
            <a:endParaRPr/>
          </a:p>
        </p:txBody>
      </p:sp>
      <p:sp>
        <p:nvSpPr>
          <p:cNvPr id="785" name="Google Shape;785;p91"/>
          <p:cNvSpPr/>
          <p:nvPr/>
        </p:nvSpPr>
        <p:spPr>
          <a:xfrm>
            <a:off x="405375" y="1074175"/>
            <a:ext cx="8281800" cy="431100"/>
          </a:xfrm>
          <a:prstGeom prst="roundRect">
            <a:avLst>
              <a:gd name="adj" fmla="val 16667"/>
            </a:avLst>
          </a:prstGeom>
          <a:solidFill>
            <a:srgbClr val="F4CCCC">
              <a:alpha val="64290"/>
            </a:srgbClr>
          </a:solidFill>
          <a:ln w="952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1"/>
          <p:cNvSpPr/>
          <p:nvPr/>
        </p:nvSpPr>
        <p:spPr>
          <a:xfrm>
            <a:off x="405375" y="1623900"/>
            <a:ext cx="4053900" cy="1269900"/>
          </a:xfrm>
          <a:prstGeom prst="roundRect">
            <a:avLst>
              <a:gd name="adj" fmla="val 16667"/>
            </a:avLst>
          </a:prstGeom>
          <a:solidFill>
            <a:srgbClr val="FCE5CD">
              <a:alpha val="64290"/>
            </a:srgbClr>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1"/>
          <p:cNvSpPr/>
          <p:nvPr/>
        </p:nvSpPr>
        <p:spPr>
          <a:xfrm>
            <a:off x="5483500" y="216425"/>
            <a:ext cx="3138300" cy="694500"/>
          </a:xfrm>
          <a:prstGeom prst="roundRect">
            <a:avLst>
              <a:gd name="adj" fmla="val 16667"/>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We will implement five different types safety documents, each serving their</a:t>
            </a:r>
            <a:endParaRPr sz="1200"/>
          </a:p>
          <a:p>
            <a:pPr marL="0" lvl="0" indent="0" algn="ctr" rtl="0">
              <a:spcBef>
                <a:spcPts val="0"/>
              </a:spcBef>
              <a:spcAft>
                <a:spcPts val="0"/>
              </a:spcAft>
              <a:buNone/>
            </a:pPr>
            <a:r>
              <a:rPr lang="en" sz="1200"/>
              <a:t>own purpose:</a:t>
            </a:r>
            <a:endParaRPr sz="1200"/>
          </a:p>
        </p:txBody>
      </p:sp>
      <p:sp>
        <p:nvSpPr>
          <p:cNvPr id="788" name="Google Shape;788;p91"/>
          <p:cNvSpPr/>
          <p:nvPr/>
        </p:nvSpPr>
        <p:spPr>
          <a:xfrm>
            <a:off x="4633275" y="1623900"/>
            <a:ext cx="4053900" cy="1269900"/>
          </a:xfrm>
          <a:prstGeom prst="roundRect">
            <a:avLst>
              <a:gd name="adj" fmla="val 16667"/>
            </a:avLst>
          </a:prstGeom>
          <a:solidFill>
            <a:srgbClr val="CFE2F3">
              <a:alpha val="77380"/>
            </a:srgbClr>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1"/>
          <p:cNvSpPr txBox="1"/>
          <p:nvPr/>
        </p:nvSpPr>
        <p:spPr>
          <a:xfrm>
            <a:off x="1424325" y="1623900"/>
            <a:ext cx="2016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FF9900"/>
                </a:solidFill>
              </a:rPr>
              <a:t>Method Statement</a:t>
            </a:r>
            <a:endParaRPr sz="1600" b="1">
              <a:solidFill>
                <a:srgbClr val="FF9900"/>
              </a:solidFill>
            </a:endParaRPr>
          </a:p>
        </p:txBody>
      </p:sp>
      <p:sp>
        <p:nvSpPr>
          <p:cNvPr id="790" name="Google Shape;790;p91"/>
          <p:cNvSpPr/>
          <p:nvPr/>
        </p:nvSpPr>
        <p:spPr>
          <a:xfrm>
            <a:off x="405375" y="3013675"/>
            <a:ext cx="4053900" cy="1269900"/>
          </a:xfrm>
          <a:prstGeom prst="roundRect">
            <a:avLst>
              <a:gd name="adj" fmla="val 16667"/>
            </a:avLst>
          </a:prstGeom>
          <a:solidFill>
            <a:srgbClr val="BCF5A8">
              <a:alpha val="42860"/>
            </a:srgbClr>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1"/>
          <p:cNvSpPr txBox="1"/>
          <p:nvPr/>
        </p:nvSpPr>
        <p:spPr>
          <a:xfrm>
            <a:off x="1424325" y="3073325"/>
            <a:ext cx="2016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38761D"/>
                </a:solidFill>
              </a:rPr>
              <a:t>Risk Assessment</a:t>
            </a:r>
            <a:endParaRPr sz="1600" b="1">
              <a:solidFill>
                <a:srgbClr val="38761D"/>
              </a:solidFill>
            </a:endParaRPr>
          </a:p>
        </p:txBody>
      </p:sp>
      <p:sp>
        <p:nvSpPr>
          <p:cNvPr id="792" name="Google Shape;792;p91"/>
          <p:cNvSpPr txBox="1"/>
          <p:nvPr/>
        </p:nvSpPr>
        <p:spPr>
          <a:xfrm>
            <a:off x="4829325" y="1623900"/>
            <a:ext cx="36618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0B5394"/>
                </a:solidFill>
              </a:rPr>
              <a:t>Assembly, Integration, or Test Plan</a:t>
            </a:r>
            <a:endParaRPr sz="1600" b="1">
              <a:solidFill>
                <a:srgbClr val="0B5394"/>
              </a:solidFill>
            </a:endParaRPr>
          </a:p>
        </p:txBody>
      </p:sp>
      <p:sp>
        <p:nvSpPr>
          <p:cNvPr id="793" name="Google Shape;793;p91"/>
          <p:cNvSpPr/>
          <p:nvPr/>
        </p:nvSpPr>
        <p:spPr>
          <a:xfrm>
            <a:off x="4633275" y="3013675"/>
            <a:ext cx="4053900" cy="1269900"/>
          </a:xfrm>
          <a:prstGeom prst="roundRect">
            <a:avLst>
              <a:gd name="adj" fmla="val 16667"/>
            </a:avLst>
          </a:prstGeom>
          <a:solidFill>
            <a:srgbClr val="D9D2E9">
              <a:alpha val="73210"/>
            </a:srgbClr>
          </a:solidFill>
          <a:ln w="9525"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1"/>
          <p:cNvSpPr txBox="1"/>
          <p:nvPr/>
        </p:nvSpPr>
        <p:spPr>
          <a:xfrm>
            <a:off x="5652225" y="3013675"/>
            <a:ext cx="2016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351C75"/>
                </a:solidFill>
              </a:rPr>
              <a:t>Safety Guides</a:t>
            </a:r>
            <a:endParaRPr sz="1600" b="1">
              <a:solidFill>
                <a:srgbClr val="351C75"/>
              </a:solidFill>
            </a:endParaRPr>
          </a:p>
        </p:txBody>
      </p:sp>
      <p:sp>
        <p:nvSpPr>
          <p:cNvPr id="795" name="Google Shape;795;p91"/>
          <p:cNvSpPr txBox="1"/>
          <p:nvPr/>
        </p:nvSpPr>
        <p:spPr>
          <a:xfrm>
            <a:off x="575475" y="3329275"/>
            <a:ext cx="35613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Includes:</a:t>
            </a:r>
            <a:r>
              <a:rPr lang="en"/>
              <a:t>  </a:t>
            </a:r>
            <a:endParaRPr/>
          </a:p>
          <a:p>
            <a:pPr marL="457200" lvl="0" indent="-304800" algn="l" rtl="0">
              <a:spcBef>
                <a:spcPts val="0"/>
              </a:spcBef>
              <a:spcAft>
                <a:spcPts val="0"/>
              </a:spcAft>
              <a:buSzPts val="1200"/>
              <a:buChar char="●"/>
            </a:pPr>
            <a:r>
              <a:rPr lang="en" sz="1200"/>
              <a:t>Hazard identification</a:t>
            </a:r>
            <a:endParaRPr sz="1200"/>
          </a:p>
          <a:p>
            <a:pPr marL="457200" lvl="0" indent="-304800" algn="l" rtl="0">
              <a:spcBef>
                <a:spcPts val="0"/>
              </a:spcBef>
              <a:spcAft>
                <a:spcPts val="0"/>
              </a:spcAft>
              <a:buSzPts val="1200"/>
              <a:buChar char="●"/>
            </a:pPr>
            <a:r>
              <a:rPr lang="en" sz="1200"/>
              <a:t>People and equipment at risk</a:t>
            </a:r>
            <a:endParaRPr sz="1200"/>
          </a:p>
          <a:p>
            <a:pPr marL="457200" lvl="0" indent="-304800" algn="l" rtl="0">
              <a:spcBef>
                <a:spcPts val="0"/>
              </a:spcBef>
              <a:spcAft>
                <a:spcPts val="0"/>
              </a:spcAft>
              <a:buSzPts val="1200"/>
              <a:buChar char="●"/>
            </a:pPr>
            <a:r>
              <a:rPr lang="en" sz="1200"/>
              <a:t>Mitigation strategies</a:t>
            </a:r>
            <a:endParaRPr sz="1200"/>
          </a:p>
        </p:txBody>
      </p:sp>
      <p:sp>
        <p:nvSpPr>
          <p:cNvPr id="796" name="Google Shape;796;p91"/>
          <p:cNvSpPr txBox="1"/>
          <p:nvPr/>
        </p:nvSpPr>
        <p:spPr>
          <a:xfrm>
            <a:off x="575475" y="1939500"/>
            <a:ext cx="37311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Includes:</a:t>
            </a:r>
            <a:r>
              <a:rPr lang="en"/>
              <a:t>  </a:t>
            </a:r>
            <a:endParaRPr/>
          </a:p>
          <a:p>
            <a:pPr marL="457200" lvl="0" indent="-304800" algn="l" rtl="0">
              <a:spcBef>
                <a:spcPts val="0"/>
              </a:spcBef>
              <a:spcAft>
                <a:spcPts val="0"/>
              </a:spcAft>
              <a:buSzPts val="1200"/>
              <a:buChar char="●"/>
            </a:pPr>
            <a:r>
              <a:rPr lang="en" sz="1200"/>
              <a:t>Personnel responsibilities</a:t>
            </a:r>
            <a:endParaRPr sz="1200"/>
          </a:p>
          <a:p>
            <a:pPr marL="457200" lvl="0" indent="-304800" algn="l" rtl="0">
              <a:spcBef>
                <a:spcPts val="0"/>
              </a:spcBef>
              <a:spcAft>
                <a:spcPts val="0"/>
              </a:spcAft>
              <a:buSzPts val="1200"/>
              <a:buChar char="●"/>
            </a:pPr>
            <a:r>
              <a:rPr lang="en" sz="1200"/>
              <a:t>Work procedure and control measures</a:t>
            </a:r>
            <a:endParaRPr sz="1200"/>
          </a:p>
          <a:p>
            <a:pPr marL="457200" lvl="0" indent="-304800" algn="l" rtl="0">
              <a:spcBef>
                <a:spcPts val="0"/>
              </a:spcBef>
              <a:spcAft>
                <a:spcPts val="0"/>
              </a:spcAft>
              <a:buSzPts val="1200"/>
              <a:buChar char="●"/>
            </a:pPr>
            <a:r>
              <a:rPr lang="en" sz="1200"/>
              <a:t>Required training and PPE</a:t>
            </a:r>
            <a:endParaRPr sz="1200"/>
          </a:p>
        </p:txBody>
      </p:sp>
      <p:sp>
        <p:nvSpPr>
          <p:cNvPr id="797" name="Google Shape;797;p91"/>
          <p:cNvSpPr txBox="1"/>
          <p:nvPr/>
        </p:nvSpPr>
        <p:spPr>
          <a:xfrm>
            <a:off x="4794675" y="1939500"/>
            <a:ext cx="3731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Includes:</a:t>
            </a:r>
            <a:r>
              <a:rPr lang="en"/>
              <a:t>  </a:t>
            </a:r>
            <a:endParaRPr/>
          </a:p>
          <a:p>
            <a:pPr marL="457200" lvl="0" indent="-304800" algn="l" rtl="0">
              <a:spcBef>
                <a:spcPts val="0"/>
              </a:spcBef>
              <a:spcAft>
                <a:spcPts val="0"/>
              </a:spcAft>
              <a:buSzPts val="1200"/>
              <a:buChar char="●"/>
            </a:pPr>
            <a:r>
              <a:rPr lang="en" sz="1200"/>
              <a:t>Embedded safety measures step-by-step</a:t>
            </a:r>
            <a:endParaRPr sz="1200"/>
          </a:p>
          <a:p>
            <a:pPr marL="457200" lvl="0" indent="-304800" algn="l" rtl="0">
              <a:spcBef>
                <a:spcPts val="0"/>
              </a:spcBef>
              <a:spcAft>
                <a:spcPts val="0"/>
              </a:spcAft>
              <a:buSzPts val="1200"/>
              <a:buChar char="●"/>
            </a:pPr>
            <a:r>
              <a:rPr lang="en" sz="1200"/>
              <a:t>Safety verification of system</a:t>
            </a:r>
            <a:endParaRPr sz="1200"/>
          </a:p>
        </p:txBody>
      </p:sp>
      <p:sp>
        <p:nvSpPr>
          <p:cNvPr id="798" name="Google Shape;798;p91"/>
          <p:cNvSpPr txBox="1"/>
          <p:nvPr/>
        </p:nvSpPr>
        <p:spPr>
          <a:xfrm>
            <a:off x="4794675" y="3329275"/>
            <a:ext cx="37311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Includes:</a:t>
            </a:r>
            <a:r>
              <a:rPr lang="en"/>
              <a:t>  </a:t>
            </a:r>
            <a:endParaRPr/>
          </a:p>
          <a:p>
            <a:pPr marL="457200" lvl="0" indent="-304800" algn="l" rtl="0">
              <a:spcBef>
                <a:spcPts val="0"/>
              </a:spcBef>
              <a:spcAft>
                <a:spcPts val="0"/>
              </a:spcAft>
              <a:buSzPts val="1200"/>
              <a:buChar char="●"/>
            </a:pPr>
            <a:r>
              <a:rPr lang="en" sz="1200"/>
              <a:t>General guidelines that can be used for training (e.g., first aid, safety awareness, PPE use, ladder safety)</a:t>
            </a:r>
            <a:endParaRPr sz="1200"/>
          </a:p>
        </p:txBody>
      </p:sp>
      <p:sp>
        <p:nvSpPr>
          <p:cNvPr id="799" name="Google Shape;799;p91"/>
          <p:cNvSpPr txBox="1"/>
          <p:nvPr/>
        </p:nvSpPr>
        <p:spPr>
          <a:xfrm>
            <a:off x="680400" y="1089113"/>
            <a:ext cx="778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A61C00"/>
                </a:solidFill>
              </a:rPr>
              <a:t>Emergency Procedures for Assembly, Integration, and Testing</a:t>
            </a:r>
            <a:endParaRPr sz="1600" b="1">
              <a:solidFill>
                <a:srgbClr val="A61C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92"/>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Method Statement Document Example</a:t>
            </a:r>
            <a:endParaRPr/>
          </a:p>
        </p:txBody>
      </p:sp>
      <p:sp>
        <p:nvSpPr>
          <p:cNvPr id="805" name="Google Shape;805;p92"/>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68</a:t>
            </a:fld>
            <a:endParaRPr/>
          </a:p>
        </p:txBody>
      </p:sp>
      <p:pic>
        <p:nvPicPr>
          <p:cNvPr id="806" name="Google Shape;806;p9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51200" y="935925"/>
            <a:ext cx="3709251" cy="3407725"/>
          </a:xfrm>
          <a:prstGeom prst="rect">
            <a:avLst/>
          </a:prstGeom>
          <a:noFill/>
          <a:ln w="19050" cap="flat" cmpd="sng">
            <a:solidFill>
              <a:srgbClr val="595959"/>
            </a:solidFill>
            <a:prstDash val="solid"/>
            <a:round/>
            <a:headEnd type="none" w="sm" len="sm"/>
            <a:tailEnd type="none" w="sm" len="sm"/>
          </a:ln>
        </p:spPr>
      </p:pic>
      <p:pic>
        <p:nvPicPr>
          <p:cNvPr id="807" name="Google Shape;807;p9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440767" y="1108463"/>
            <a:ext cx="4128934" cy="3171108"/>
          </a:xfrm>
          <a:prstGeom prst="rect">
            <a:avLst/>
          </a:prstGeom>
          <a:noFill/>
          <a:ln w="19050" cap="flat" cmpd="sng">
            <a:solidFill>
              <a:srgbClr val="595959"/>
            </a:solidFill>
            <a:prstDash val="solid"/>
            <a:round/>
            <a:headEnd type="none" w="sm" len="sm"/>
            <a:tailEnd type="none" w="sm" len="sm"/>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93"/>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Assessment Document Example</a:t>
            </a:r>
            <a:endParaRPr/>
          </a:p>
        </p:txBody>
      </p:sp>
      <p:sp>
        <p:nvSpPr>
          <p:cNvPr id="813" name="Google Shape;813;p93"/>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69</a:t>
            </a:fld>
            <a:endParaRPr/>
          </a:p>
        </p:txBody>
      </p:sp>
      <p:pic>
        <p:nvPicPr>
          <p:cNvPr id="814" name="Google Shape;814;p9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62700" y="1006262"/>
            <a:ext cx="4091445" cy="3251298"/>
          </a:xfrm>
          <a:prstGeom prst="rect">
            <a:avLst/>
          </a:prstGeom>
          <a:noFill/>
          <a:ln w="19050" cap="flat" cmpd="sng">
            <a:solidFill>
              <a:srgbClr val="595959"/>
            </a:solidFill>
            <a:prstDash val="solid"/>
            <a:round/>
            <a:headEnd type="none" w="sm" len="sm"/>
            <a:tailEnd type="none" w="sm" len="sm"/>
          </a:ln>
        </p:spPr>
      </p:pic>
      <p:pic>
        <p:nvPicPr>
          <p:cNvPr id="815" name="Google Shape;815;p9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43904" y="876600"/>
            <a:ext cx="3492571" cy="3510626"/>
          </a:xfrm>
          <a:prstGeom prst="rect">
            <a:avLst/>
          </a:prstGeom>
          <a:noFill/>
          <a:ln w="19050" cap="flat" cmpd="sng">
            <a:solidFill>
              <a:srgbClr val="595959"/>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164"/>
        <p:cNvGrpSpPr/>
        <p:nvPr/>
      </p:nvGrpSpPr>
      <p:grpSpPr>
        <a:xfrm>
          <a:off x="0" y="0"/>
          <a:ext cx="0" cy="0"/>
          <a:chOff x="0" y="0"/>
          <a:chExt cx="0" cy="0"/>
        </a:xfrm>
      </p:grpSpPr>
      <p:sp>
        <p:nvSpPr>
          <p:cNvPr id="165" name="Google Shape;165;p31"/>
          <p:cNvSpPr txBox="1">
            <a:spLocks noGrp="1"/>
          </p:cNvSpPr>
          <p:nvPr>
            <p:ph type="title"/>
          </p:nvPr>
        </p:nvSpPr>
        <p:spPr>
          <a:xfrm>
            <a:off x="311700" y="35150"/>
            <a:ext cx="4563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CONOPS</a:t>
            </a:r>
            <a:endParaRPr/>
          </a:p>
        </p:txBody>
      </p:sp>
      <p:pic>
        <p:nvPicPr>
          <p:cNvPr id="166" name="Google Shape;166;p3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88924" y="1437212"/>
            <a:ext cx="1498307" cy="975400"/>
          </a:xfrm>
          <a:prstGeom prst="rect">
            <a:avLst/>
          </a:prstGeom>
          <a:noFill/>
          <a:ln>
            <a:noFill/>
          </a:ln>
        </p:spPr>
      </p:pic>
      <p:pic>
        <p:nvPicPr>
          <p:cNvPr id="167" name="Google Shape;167;p3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744322" y="1152791"/>
            <a:ext cx="1789936" cy="1317971"/>
          </a:xfrm>
          <a:prstGeom prst="rect">
            <a:avLst/>
          </a:prstGeom>
          <a:noFill/>
          <a:ln>
            <a:noFill/>
          </a:ln>
        </p:spPr>
      </p:pic>
      <p:pic>
        <p:nvPicPr>
          <p:cNvPr id="168" name="Google Shape;168;p3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778888" y="87288"/>
            <a:ext cx="241837" cy="468425"/>
          </a:xfrm>
          <a:prstGeom prst="rect">
            <a:avLst/>
          </a:prstGeom>
          <a:noFill/>
          <a:ln>
            <a:noFill/>
          </a:ln>
        </p:spPr>
      </p:pic>
      <p:pic>
        <p:nvPicPr>
          <p:cNvPr id="169" name="Google Shape;169;p3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725087" y="87288"/>
            <a:ext cx="204050" cy="468425"/>
          </a:xfrm>
          <a:prstGeom prst="rect">
            <a:avLst/>
          </a:prstGeom>
          <a:noFill/>
          <a:ln>
            <a:noFill/>
          </a:ln>
        </p:spPr>
      </p:pic>
      <p:sp>
        <p:nvSpPr>
          <p:cNvPr id="170" name="Google Shape;170;p31"/>
          <p:cNvSpPr txBox="1"/>
          <p:nvPr/>
        </p:nvSpPr>
        <p:spPr>
          <a:xfrm>
            <a:off x="5915088" y="136850"/>
            <a:ext cx="81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Operator</a:t>
            </a:r>
            <a:endParaRPr sz="1200">
              <a:solidFill>
                <a:srgbClr val="FF0000"/>
              </a:solidFill>
            </a:endParaRPr>
          </a:p>
        </p:txBody>
      </p:sp>
      <p:sp>
        <p:nvSpPr>
          <p:cNvPr id="171" name="Google Shape;171;p31"/>
          <p:cNvSpPr txBox="1"/>
          <p:nvPr/>
        </p:nvSpPr>
        <p:spPr>
          <a:xfrm>
            <a:off x="7022738" y="136850"/>
            <a:ext cx="81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rPr>
              <a:t>User</a:t>
            </a:r>
            <a:endParaRPr sz="1200">
              <a:solidFill>
                <a:srgbClr val="0000FF"/>
              </a:solidFill>
            </a:endParaRPr>
          </a:p>
        </p:txBody>
      </p:sp>
      <p:sp>
        <p:nvSpPr>
          <p:cNvPr id="172" name="Google Shape;172;p31"/>
          <p:cNvSpPr txBox="1"/>
          <p:nvPr/>
        </p:nvSpPr>
        <p:spPr>
          <a:xfrm>
            <a:off x="255075" y="682775"/>
            <a:ext cx="30390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a:pPr>
            <a:r>
              <a:rPr lang="en" sz="1200"/>
              <a:t>User dons harness and is weighed for software calibration</a:t>
            </a:r>
            <a:endParaRPr sz="1200"/>
          </a:p>
        </p:txBody>
      </p:sp>
      <p:sp>
        <p:nvSpPr>
          <p:cNvPr id="173" name="Google Shape;173;p31"/>
          <p:cNvSpPr txBox="1"/>
          <p:nvPr/>
        </p:nvSpPr>
        <p:spPr>
          <a:xfrm>
            <a:off x="3294150" y="679463"/>
            <a:ext cx="25557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2"/>
            </a:pPr>
            <a:r>
              <a:rPr lang="en" sz="1200"/>
              <a:t>Entry: cables lowered and harness attached to cabling</a:t>
            </a:r>
            <a:endParaRPr sz="1200"/>
          </a:p>
        </p:txBody>
      </p:sp>
      <p:pic>
        <p:nvPicPr>
          <p:cNvPr id="174" name="Google Shape;174;p31"/>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472823" y="1087500"/>
            <a:ext cx="2334008" cy="1448550"/>
          </a:xfrm>
          <a:prstGeom prst="rect">
            <a:avLst/>
          </a:prstGeom>
          <a:noFill/>
          <a:ln>
            <a:noFill/>
          </a:ln>
        </p:spPr>
      </p:pic>
      <p:sp>
        <p:nvSpPr>
          <p:cNvPr id="175" name="Google Shape;175;p31"/>
          <p:cNvSpPr txBox="1"/>
          <p:nvPr/>
        </p:nvSpPr>
        <p:spPr>
          <a:xfrm>
            <a:off x="6195175" y="682775"/>
            <a:ext cx="28893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3"/>
            </a:pPr>
            <a:r>
              <a:rPr lang="en" sz="1200"/>
              <a:t>Active: user performs training tasks during offloading</a:t>
            </a:r>
            <a:endParaRPr sz="1200"/>
          </a:p>
        </p:txBody>
      </p:sp>
      <p:pic>
        <p:nvPicPr>
          <p:cNvPr id="176" name="Google Shape;176;p31"/>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972927" y="3054973"/>
            <a:ext cx="1813738" cy="1448550"/>
          </a:xfrm>
          <a:prstGeom prst="rect">
            <a:avLst/>
          </a:prstGeom>
          <a:noFill/>
          <a:ln>
            <a:noFill/>
          </a:ln>
        </p:spPr>
      </p:pic>
      <p:sp>
        <p:nvSpPr>
          <p:cNvPr id="177" name="Google Shape;177;p31"/>
          <p:cNvSpPr txBox="1"/>
          <p:nvPr/>
        </p:nvSpPr>
        <p:spPr>
          <a:xfrm>
            <a:off x="6168025" y="2612950"/>
            <a:ext cx="28317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6"/>
            </a:pPr>
            <a:r>
              <a:rPr lang="en" sz="1200"/>
              <a:t>User doffs harness and operator performs checkout procedures</a:t>
            </a:r>
            <a:endParaRPr sz="1200"/>
          </a:p>
        </p:txBody>
      </p:sp>
      <p:pic>
        <p:nvPicPr>
          <p:cNvPr id="178" name="Google Shape;178;p31"/>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531480" y="3124988"/>
            <a:ext cx="2315845" cy="1375896"/>
          </a:xfrm>
          <a:prstGeom prst="rect">
            <a:avLst/>
          </a:prstGeom>
          <a:noFill/>
          <a:ln>
            <a:noFill/>
          </a:ln>
        </p:spPr>
      </p:pic>
      <p:sp>
        <p:nvSpPr>
          <p:cNvPr id="179" name="Google Shape;179;p31"/>
          <p:cNvSpPr txBox="1"/>
          <p:nvPr/>
        </p:nvSpPr>
        <p:spPr>
          <a:xfrm>
            <a:off x="-28625" y="2612938"/>
            <a:ext cx="35334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4"/>
            </a:pPr>
            <a:r>
              <a:rPr lang="en" sz="1200"/>
              <a:t>If E-Stop activated by operator or user: cut power to motor and start Egress. </a:t>
            </a:r>
            <a:endParaRPr sz="1200"/>
          </a:p>
        </p:txBody>
      </p:sp>
      <p:pic>
        <p:nvPicPr>
          <p:cNvPr id="180" name="Google Shape;180;p31"/>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7118119" y="3238933"/>
            <a:ext cx="928570" cy="975391"/>
          </a:xfrm>
          <a:prstGeom prst="rect">
            <a:avLst/>
          </a:prstGeom>
          <a:noFill/>
          <a:ln>
            <a:noFill/>
          </a:ln>
        </p:spPr>
      </p:pic>
      <p:sp>
        <p:nvSpPr>
          <p:cNvPr id="181" name="Google Shape;181;p31"/>
          <p:cNvSpPr txBox="1"/>
          <p:nvPr/>
        </p:nvSpPr>
        <p:spPr>
          <a:xfrm>
            <a:off x="3395825" y="2612950"/>
            <a:ext cx="28893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5"/>
            </a:pPr>
            <a:r>
              <a:rPr lang="en" sz="1200"/>
              <a:t>Egress: cables lowered and harness detached from cabling</a:t>
            </a:r>
            <a:endParaRPr sz="1200"/>
          </a:p>
        </p:txBody>
      </p:sp>
      <p:sp>
        <p:nvSpPr>
          <p:cNvPr id="182" name="Google Shape;182;p31"/>
          <p:cNvSpPr/>
          <p:nvPr/>
        </p:nvSpPr>
        <p:spPr>
          <a:xfrm>
            <a:off x="1576350" y="4681425"/>
            <a:ext cx="1769100" cy="297300"/>
          </a:xfrm>
          <a:prstGeom prst="homePlate">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94"/>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Safety Guide Document Example</a:t>
            </a:r>
            <a:endParaRPr/>
          </a:p>
        </p:txBody>
      </p:sp>
      <p:sp>
        <p:nvSpPr>
          <p:cNvPr id="821" name="Google Shape;821;p94"/>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70</a:t>
            </a:fld>
            <a:endParaRPr/>
          </a:p>
        </p:txBody>
      </p:sp>
      <p:pic>
        <p:nvPicPr>
          <p:cNvPr id="822" name="Google Shape;822;p9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2750" y="951750"/>
            <a:ext cx="7702951" cy="1023500"/>
          </a:xfrm>
          <a:prstGeom prst="rect">
            <a:avLst/>
          </a:prstGeom>
          <a:noFill/>
          <a:ln>
            <a:noFill/>
          </a:ln>
        </p:spPr>
      </p:pic>
      <p:pic>
        <p:nvPicPr>
          <p:cNvPr id="823" name="Google Shape;823;p9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16675" y="2045875"/>
            <a:ext cx="4335675" cy="2036450"/>
          </a:xfrm>
          <a:prstGeom prst="rect">
            <a:avLst/>
          </a:prstGeom>
          <a:noFill/>
          <a:ln>
            <a:noFill/>
          </a:ln>
        </p:spPr>
      </p:pic>
      <p:sp>
        <p:nvSpPr>
          <p:cNvPr id="824" name="Google Shape;824;p94"/>
          <p:cNvSpPr/>
          <p:nvPr/>
        </p:nvSpPr>
        <p:spPr>
          <a:xfrm>
            <a:off x="375775" y="984150"/>
            <a:ext cx="8382900" cy="3190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5" name="Google Shape;825;p9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42550" y="2045875"/>
            <a:ext cx="3944249" cy="19822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829"/>
        <p:cNvGrpSpPr/>
        <p:nvPr/>
      </p:nvGrpSpPr>
      <p:grpSpPr>
        <a:xfrm>
          <a:off x="0" y="0"/>
          <a:ext cx="0" cy="0"/>
          <a:chOff x="0" y="0"/>
          <a:chExt cx="0" cy="0"/>
        </a:xfrm>
      </p:grpSpPr>
      <p:sp>
        <p:nvSpPr>
          <p:cNvPr id="830" name="Google Shape;830;p95"/>
          <p:cNvSpPr txBox="1">
            <a:spLocks noGrp="1"/>
          </p:cNvSpPr>
          <p:nvPr>
            <p:ph type="title"/>
          </p:nvPr>
        </p:nvSpPr>
        <p:spPr>
          <a:xfrm>
            <a:off x="311700" y="35150"/>
            <a:ext cx="4563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Full System CONOPS: Entry</a:t>
            </a:r>
            <a:endParaRPr/>
          </a:p>
        </p:txBody>
      </p:sp>
      <p:pic>
        <p:nvPicPr>
          <p:cNvPr id="831" name="Google Shape;831;p9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00408" y="1382829"/>
            <a:ext cx="2364849" cy="1392372"/>
          </a:xfrm>
          <a:prstGeom prst="rect">
            <a:avLst/>
          </a:prstGeom>
          <a:noFill/>
          <a:ln>
            <a:noFill/>
          </a:ln>
        </p:spPr>
      </p:pic>
      <p:pic>
        <p:nvPicPr>
          <p:cNvPr id="832" name="Google Shape;832;p9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97925" y="1829550"/>
            <a:ext cx="924603" cy="866247"/>
          </a:xfrm>
          <a:prstGeom prst="rect">
            <a:avLst/>
          </a:prstGeom>
          <a:noFill/>
          <a:ln>
            <a:noFill/>
          </a:ln>
        </p:spPr>
      </p:pic>
      <p:pic>
        <p:nvPicPr>
          <p:cNvPr id="833" name="Google Shape;833;p9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707607" y="1888302"/>
            <a:ext cx="1298000" cy="844989"/>
          </a:xfrm>
          <a:prstGeom prst="rect">
            <a:avLst/>
          </a:prstGeom>
          <a:noFill/>
          <a:ln>
            <a:noFill/>
          </a:ln>
        </p:spPr>
      </p:pic>
      <p:pic>
        <p:nvPicPr>
          <p:cNvPr id="834" name="Google Shape;834;p9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263514" y="1341638"/>
            <a:ext cx="2880493" cy="1450831"/>
          </a:xfrm>
          <a:prstGeom prst="rect">
            <a:avLst/>
          </a:prstGeom>
          <a:noFill/>
          <a:ln>
            <a:noFill/>
          </a:ln>
        </p:spPr>
      </p:pic>
      <p:pic>
        <p:nvPicPr>
          <p:cNvPr id="835" name="Google Shape;835;p95"/>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88575" y="3515626"/>
            <a:ext cx="2175187" cy="1387058"/>
          </a:xfrm>
          <a:prstGeom prst="rect">
            <a:avLst/>
          </a:prstGeom>
          <a:noFill/>
          <a:ln>
            <a:noFill/>
          </a:ln>
        </p:spPr>
      </p:pic>
      <p:pic>
        <p:nvPicPr>
          <p:cNvPr id="836" name="Google Shape;836;p95"/>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624847" y="3550166"/>
            <a:ext cx="1789936" cy="1317971"/>
          </a:xfrm>
          <a:prstGeom prst="rect">
            <a:avLst/>
          </a:prstGeom>
          <a:noFill/>
          <a:ln>
            <a:noFill/>
          </a:ln>
        </p:spPr>
      </p:pic>
      <p:pic>
        <p:nvPicPr>
          <p:cNvPr id="837" name="Google Shape;837;p95"/>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4675865" y="3526248"/>
            <a:ext cx="1955890" cy="1365800"/>
          </a:xfrm>
          <a:prstGeom prst="rect">
            <a:avLst/>
          </a:prstGeom>
          <a:noFill/>
          <a:ln>
            <a:noFill/>
          </a:ln>
        </p:spPr>
      </p:pic>
      <p:pic>
        <p:nvPicPr>
          <p:cNvPr id="838" name="Google Shape;838;p95"/>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6892850" y="3550172"/>
            <a:ext cx="2062575" cy="1445516"/>
          </a:xfrm>
          <a:prstGeom prst="rect">
            <a:avLst/>
          </a:prstGeom>
          <a:noFill/>
          <a:ln>
            <a:noFill/>
          </a:ln>
        </p:spPr>
      </p:pic>
      <p:sp>
        <p:nvSpPr>
          <p:cNvPr id="839" name="Google Shape;839;p95"/>
          <p:cNvSpPr txBox="1"/>
          <p:nvPr/>
        </p:nvSpPr>
        <p:spPr>
          <a:xfrm>
            <a:off x="245750" y="972350"/>
            <a:ext cx="2118000" cy="3693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a:pPr>
            <a:r>
              <a:rPr lang="en" sz="1200"/>
              <a:t>System power on</a:t>
            </a:r>
            <a:endParaRPr sz="1200"/>
          </a:p>
        </p:txBody>
      </p:sp>
      <p:pic>
        <p:nvPicPr>
          <p:cNvPr id="840" name="Google Shape;840;p95"/>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6778888" y="87288"/>
            <a:ext cx="241837" cy="468425"/>
          </a:xfrm>
          <a:prstGeom prst="rect">
            <a:avLst/>
          </a:prstGeom>
          <a:noFill/>
          <a:ln>
            <a:noFill/>
          </a:ln>
        </p:spPr>
      </p:pic>
      <p:pic>
        <p:nvPicPr>
          <p:cNvPr id="841" name="Google Shape;841;p95"/>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5725087" y="87288"/>
            <a:ext cx="204050" cy="468425"/>
          </a:xfrm>
          <a:prstGeom prst="rect">
            <a:avLst/>
          </a:prstGeom>
          <a:noFill/>
          <a:ln>
            <a:noFill/>
          </a:ln>
        </p:spPr>
      </p:pic>
      <p:sp>
        <p:nvSpPr>
          <p:cNvPr id="842" name="Google Shape;842;p95"/>
          <p:cNvSpPr txBox="1"/>
          <p:nvPr/>
        </p:nvSpPr>
        <p:spPr>
          <a:xfrm>
            <a:off x="5915088" y="136850"/>
            <a:ext cx="81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Operator</a:t>
            </a:r>
            <a:endParaRPr sz="1200">
              <a:solidFill>
                <a:srgbClr val="FF0000"/>
              </a:solidFill>
            </a:endParaRPr>
          </a:p>
        </p:txBody>
      </p:sp>
      <p:sp>
        <p:nvSpPr>
          <p:cNvPr id="843" name="Google Shape;843;p95"/>
          <p:cNvSpPr txBox="1"/>
          <p:nvPr/>
        </p:nvSpPr>
        <p:spPr>
          <a:xfrm>
            <a:off x="7022738" y="136850"/>
            <a:ext cx="81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rPr>
              <a:t>User</a:t>
            </a:r>
            <a:endParaRPr sz="1200">
              <a:solidFill>
                <a:srgbClr val="0000FF"/>
              </a:solidFill>
            </a:endParaRPr>
          </a:p>
        </p:txBody>
      </p:sp>
      <p:sp>
        <p:nvSpPr>
          <p:cNvPr id="844" name="Google Shape;844;p95"/>
          <p:cNvSpPr txBox="1"/>
          <p:nvPr/>
        </p:nvSpPr>
        <p:spPr>
          <a:xfrm>
            <a:off x="2448825" y="972350"/>
            <a:ext cx="21180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a:pPr>
            <a:r>
              <a:rPr lang="en" sz="1200"/>
              <a:t>User dons harness,   operator confirms</a:t>
            </a:r>
            <a:endParaRPr sz="1200"/>
          </a:p>
        </p:txBody>
      </p:sp>
      <p:sp>
        <p:nvSpPr>
          <p:cNvPr id="845" name="Google Shape;845;p95"/>
          <p:cNvSpPr txBox="1"/>
          <p:nvPr/>
        </p:nvSpPr>
        <p:spPr>
          <a:xfrm>
            <a:off x="4506225" y="972350"/>
            <a:ext cx="19812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a:pPr>
            <a:r>
              <a:rPr lang="en" sz="1200"/>
              <a:t>User weighed, input to software</a:t>
            </a:r>
            <a:endParaRPr sz="1200"/>
          </a:p>
        </p:txBody>
      </p:sp>
      <p:sp>
        <p:nvSpPr>
          <p:cNvPr id="846" name="Google Shape;846;p95"/>
          <p:cNvSpPr txBox="1"/>
          <p:nvPr/>
        </p:nvSpPr>
        <p:spPr>
          <a:xfrm>
            <a:off x="6487425" y="972350"/>
            <a:ext cx="21180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a:pPr>
            <a:r>
              <a:rPr lang="en" sz="1200"/>
              <a:t>Software set to “entry” mode</a:t>
            </a:r>
            <a:endParaRPr sz="1200"/>
          </a:p>
        </p:txBody>
      </p:sp>
      <p:sp>
        <p:nvSpPr>
          <p:cNvPr id="847" name="Google Shape;847;p95"/>
          <p:cNvSpPr txBox="1"/>
          <p:nvPr/>
        </p:nvSpPr>
        <p:spPr>
          <a:xfrm>
            <a:off x="63225" y="3144450"/>
            <a:ext cx="23649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a:pPr>
            <a:r>
              <a:rPr lang="en" sz="1200"/>
              <a:t>Operator lowers cabling, anchors to floor</a:t>
            </a:r>
            <a:endParaRPr sz="1200"/>
          </a:p>
        </p:txBody>
      </p:sp>
      <p:sp>
        <p:nvSpPr>
          <p:cNvPr id="848" name="Google Shape;848;p95"/>
          <p:cNvSpPr txBox="1"/>
          <p:nvPr/>
        </p:nvSpPr>
        <p:spPr>
          <a:xfrm>
            <a:off x="2425425" y="3144441"/>
            <a:ext cx="23973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a:pPr>
            <a:r>
              <a:rPr lang="en" sz="1200"/>
              <a:t>Harness attached to cabling</a:t>
            </a:r>
            <a:endParaRPr sz="1200"/>
          </a:p>
        </p:txBody>
      </p:sp>
      <p:sp>
        <p:nvSpPr>
          <p:cNvPr id="849" name="Google Shape;849;p95"/>
          <p:cNvSpPr txBox="1"/>
          <p:nvPr/>
        </p:nvSpPr>
        <p:spPr>
          <a:xfrm>
            <a:off x="4406625" y="3144441"/>
            <a:ext cx="23973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a:pPr>
            <a:r>
              <a:rPr lang="en" sz="1200"/>
              <a:t>Operator engages brake, removes anchor</a:t>
            </a:r>
            <a:endParaRPr sz="1200"/>
          </a:p>
        </p:txBody>
      </p:sp>
      <p:sp>
        <p:nvSpPr>
          <p:cNvPr id="850" name="Google Shape;850;p95"/>
          <p:cNvSpPr txBox="1"/>
          <p:nvPr/>
        </p:nvSpPr>
        <p:spPr>
          <a:xfrm>
            <a:off x="6616425" y="3144441"/>
            <a:ext cx="23973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a:pPr>
            <a:r>
              <a:rPr lang="en" sz="1200"/>
              <a:t>Operator disengages brake, leaves area</a:t>
            </a:r>
            <a:endParaRPr sz="12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854"/>
        <p:cNvGrpSpPr/>
        <p:nvPr/>
      </p:nvGrpSpPr>
      <p:grpSpPr>
        <a:xfrm>
          <a:off x="0" y="0"/>
          <a:ext cx="0" cy="0"/>
          <a:chOff x="0" y="0"/>
          <a:chExt cx="0" cy="0"/>
        </a:xfrm>
      </p:grpSpPr>
      <p:sp>
        <p:nvSpPr>
          <p:cNvPr id="855" name="Google Shape;855;p96"/>
          <p:cNvSpPr txBox="1">
            <a:spLocks noGrp="1"/>
          </p:cNvSpPr>
          <p:nvPr>
            <p:ph type="title"/>
          </p:nvPr>
        </p:nvSpPr>
        <p:spPr>
          <a:xfrm>
            <a:off x="311700" y="35150"/>
            <a:ext cx="4563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Full System CONOPS: Active</a:t>
            </a:r>
            <a:endParaRPr/>
          </a:p>
        </p:txBody>
      </p:sp>
      <p:pic>
        <p:nvPicPr>
          <p:cNvPr id="856" name="Google Shape;856;p9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78888" y="87288"/>
            <a:ext cx="241837" cy="468425"/>
          </a:xfrm>
          <a:prstGeom prst="rect">
            <a:avLst/>
          </a:prstGeom>
          <a:noFill/>
          <a:ln>
            <a:noFill/>
          </a:ln>
        </p:spPr>
      </p:pic>
      <p:pic>
        <p:nvPicPr>
          <p:cNvPr id="857" name="Google Shape;857;p9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725087" y="87288"/>
            <a:ext cx="204050" cy="468425"/>
          </a:xfrm>
          <a:prstGeom prst="rect">
            <a:avLst/>
          </a:prstGeom>
          <a:noFill/>
          <a:ln>
            <a:noFill/>
          </a:ln>
        </p:spPr>
      </p:pic>
      <p:sp>
        <p:nvSpPr>
          <p:cNvPr id="858" name="Google Shape;858;p96"/>
          <p:cNvSpPr txBox="1"/>
          <p:nvPr/>
        </p:nvSpPr>
        <p:spPr>
          <a:xfrm>
            <a:off x="5915088" y="136850"/>
            <a:ext cx="81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Operator</a:t>
            </a:r>
            <a:endParaRPr sz="1200">
              <a:solidFill>
                <a:srgbClr val="FF0000"/>
              </a:solidFill>
            </a:endParaRPr>
          </a:p>
        </p:txBody>
      </p:sp>
      <p:sp>
        <p:nvSpPr>
          <p:cNvPr id="859" name="Google Shape;859;p96"/>
          <p:cNvSpPr txBox="1"/>
          <p:nvPr/>
        </p:nvSpPr>
        <p:spPr>
          <a:xfrm>
            <a:off x="7022738" y="136850"/>
            <a:ext cx="81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rPr>
              <a:t>User</a:t>
            </a:r>
            <a:endParaRPr sz="1200">
              <a:solidFill>
                <a:srgbClr val="0000FF"/>
              </a:solidFill>
            </a:endParaRPr>
          </a:p>
        </p:txBody>
      </p:sp>
      <p:pic>
        <p:nvPicPr>
          <p:cNvPr id="860" name="Google Shape;860;p9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75175" y="2261525"/>
            <a:ext cx="2324927" cy="1398600"/>
          </a:xfrm>
          <a:prstGeom prst="rect">
            <a:avLst/>
          </a:prstGeom>
          <a:noFill/>
          <a:ln>
            <a:noFill/>
          </a:ln>
        </p:spPr>
      </p:pic>
      <p:pic>
        <p:nvPicPr>
          <p:cNvPr id="861" name="Google Shape;861;p9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409536" y="2236550"/>
            <a:ext cx="2334008" cy="1448550"/>
          </a:xfrm>
          <a:prstGeom prst="rect">
            <a:avLst/>
          </a:prstGeom>
          <a:noFill/>
          <a:ln>
            <a:noFill/>
          </a:ln>
        </p:spPr>
      </p:pic>
      <p:pic>
        <p:nvPicPr>
          <p:cNvPr id="862" name="Google Shape;862;p96"/>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176780" y="2272871"/>
            <a:ext cx="2315845" cy="1375896"/>
          </a:xfrm>
          <a:prstGeom prst="rect">
            <a:avLst/>
          </a:prstGeom>
          <a:noFill/>
          <a:ln>
            <a:noFill/>
          </a:ln>
        </p:spPr>
      </p:pic>
      <p:sp>
        <p:nvSpPr>
          <p:cNvPr id="863" name="Google Shape;863;p96"/>
          <p:cNvSpPr txBox="1"/>
          <p:nvPr/>
        </p:nvSpPr>
        <p:spPr>
          <a:xfrm>
            <a:off x="3210825" y="1810550"/>
            <a:ext cx="21180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2"/>
            </a:pPr>
            <a:r>
              <a:rPr lang="en" sz="1200"/>
              <a:t>User performs training tasks</a:t>
            </a:r>
            <a:endParaRPr sz="1200"/>
          </a:p>
        </p:txBody>
      </p:sp>
      <p:sp>
        <p:nvSpPr>
          <p:cNvPr id="864" name="Google Shape;864;p96"/>
          <p:cNvSpPr txBox="1"/>
          <p:nvPr/>
        </p:nvSpPr>
        <p:spPr>
          <a:xfrm>
            <a:off x="465250" y="1810550"/>
            <a:ext cx="21180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2"/>
            </a:pPr>
            <a:r>
              <a:rPr lang="en" sz="1200"/>
              <a:t>Software set to “active” mode</a:t>
            </a:r>
            <a:endParaRPr sz="1200"/>
          </a:p>
        </p:txBody>
      </p:sp>
      <p:sp>
        <p:nvSpPr>
          <p:cNvPr id="865" name="Google Shape;865;p96"/>
          <p:cNvSpPr txBox="1"/>
          <p:nvPr/>
        </p:nvSpPr>
        <p:spPr>
          <a:xfrm>
            <a:off x="5407350" y="1260000"/>
            <a:ext cx="3533400" cy="11082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2"/>
            </a:pPr>
            <a:r>
              <a:rPr lang="en" sz="1200"/>
              <a:t>If E-Stop activated by operator or user: cut power to motor and start Egress. </a:t>
            </a:r>
            <a:endParaRPr sz="1200"/>
          </a:p>
          <a:p>
            <a:pPr marL="457200" lvl="0" indent="0" algn="l" rtl="0">
              <a:spcBef>
                <a:spcPts val="0"/>
              </a:spcBef>
              <a:spcAft>
                <a:spcPts val="0"/>
              </a:spcAft>
              <a:buNone/>
            </a:pPr>
            <a:endParaRPr sz="1200"/>
          </a:p>
          <a:p>
            <a:pPr marL="457200" lvl="0" indent="0" algn="l" rtl="0">
              <a:spcBef>
                <a:spcPts val="0"/>
              </a:spcBef>
              <a:spcAft>
                <a:spcPts val="0"/>
              </a:spcAft>
              <a:buNone/>
            </a:pPr>
            <a:r>
              <a:rPr lang="en" sz="1200"/>
              <a:t>Otherwise, proceed to Egress when finished.  </a:t>
            </a:r>
            <a:endParaRPr sz="12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869"/>
        <p:cNvGrpSpPr/>
        <p:nvPr/>
      </p:nvGrpSpPr>
      <p:grpSpPr>
        <a:xfrm>
          <a:off x="0" y="0"/>
          <a:ext cx="0" cy="0"/>
          <a:chOff x="0" y="0"/>
          <a:chExt cx="0" cy="0"/>
        </a:xfrm>
      </p:grpSpPr>
      <p:sp>
        <p:nvSpPr>
          <p:cNvPr id="870" name="Google Shape;870;p97"/>
          <p:cNvSpPr txBox="1">
            <a:spLocks noGrp="1"/>
          </p:cNvSpPr>
          <p:nvPr>
            <p:ph type="title"/>
          </p:nvPr>
        </p:nvSpPr>
        <p:spPr>
          <a:xfrm>
            <a:off x="311700" y="35150"/>
            <a:ext cx="4563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Full System CONOPS: Egress</a:t>
            </a:r>
            <a:endParaRPr/>
          </a:p>
        </p:txBody>
      </p:sp>
      <p:pic>
        <p:nvPicPr>
          <p:cNvPr id="871" name="Google Shape;871;p9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78888" y="87288"/>
            <a:ext cx="241837" cy="468425"/>
          </a:xfrm>
          <a:prstGeom prst="rect">
            <a:avLst/>
          </a:prstGeom>
          <a:noFill/>
          <a:ln>
            <a:noFill/>
          </a:ln>
        </p:spPr>
      </p:pic>
      <p:pic>
        <p:nvPicPr>
          <p:cNvPr id="872" name="Google Shape;872;p9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725087" y="87288"/>
            <a:ext cx="204050" cy="468425"/>
          </a:xfrm>
          <a:prstGeom prst="rect">
            <a:avLst/>
          </a:prstGeom>
          <a:noFill/>
          <a:ln>
            <a:noFill/>
          </a:ln>
        </p:spPr>
      </p:pic>
      <p:sp>
        <p:nvSpPr>
          <p:cNvPr id="873" name="Google Shape;873;p97"/>
          <p:cNvSpPr txBox="1"/>
          <p:nvPr/>
        </p:nvSpPr>
        <p:spPr>
          <a:xfrm>
            <a:off x="5915088" y="136850"/>
            <a:ext cx="81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Operator</a:t>
            </a:r>
            <a:endParaRPr sz="1200">
              <a:solidFill>
                <a:srgbClr val="FF0000"/>
              </a:solidFill>
            </a:endParaRPr>
          </a:p>
        </p:txBody>
      </p:sp>
      <p:sp>
        <p:nvSpPr>
          <p:cNvPr id="874" name="Google Shape;874;p97"/>
          <p:cNvSpPr txBox="1"/>
          <p:nvPr/>
        </p:nvSpPr>
        <p:spPr>
          <a:xfrm>
            <a:off x="7022738" y="136850"/>
            <a:ext cx="81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rPr>
              <a:t>User</a:t>
            </a:r>
            <a:endParaRPr sz="1200">
              <a:solidFill>
                <a:srgbClr val="0000FF"/>
              </a:solidFill>
            </a:endParaRPr>
          </a:p>
        </p:txBody>
      </p:sp>
      <p:pic>
        <p:nvPicPr>
          <p:cNvPr id="875" name="Google Shape;875;p9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68125" y="1341657"/>
            <a:ext cx="2418435" cy="1675409"/>
          </a:xfrm>
          <a:prstGeom prst="rect">
            <a:avLst/>
          </a:prstGeom>
          <a:noFill/>
          <a:ln>
            <a:noFill/>
          </a:ln>
        </p:spPr>
      </p:pic>
      <p:pic>
        <p:nvPicPr>
          <p:cNvPr id="876" name="Google Shape;876;p9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744149" y="1371098"/>
            <a:ext cx="1908524" cy="1551574"/>
          </a:xfrm>
          <a:prstGeom prst="rect">
            <a:avLst/>
          </a:prstGeom>
          <a:noFill/>
          <a:ln>
            <a:noFill/>
          </a:ln>
        </p:spPr>
      </p:pic>
      <p:pic>
        <p:nvPicPr>
          <p:cNvPr id="877" name="Google Shape;877;p9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310286" y="1280050"/>
            <a:ext cx="2170764" cy="1733684"/>
          </a:xfrm>
          <a:prstGeom prst="rect">
            <a:avLst/>
          </a:prstGeom>
          <a:noFill/>
          <a:ln>
            <a:noFill/>
          </a:ln>
        </p:spPr>
      </p:pic>
      <p:pic>
        <p:nvPicPr>
          <p:cNvPr id="878" name="Google Shape;878;p97"/>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63893" y="3535901"/>
            <a:ext cx="2080622" cy="1526740"/>
          </a:xfrm>
          <a:prstGeom prst="rect">
            <a:avLst/>
          </a:prstGeom>
          <a:noFill/>
          <a:ln>
            <a:noFill/>
          </a:ln>
        </p:spPr>
      </p:pic>
      <p:pic>
        <p:nvPicPr>
          <p:cNvPr id="879" name="Google Shape;879;p97"/>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4116206" y="4000758"/>
            <a:ext cx="928570" cy="975391"/>
          </a:xfrm>
          <a:prstGeom prst="rect">
            <a:avLst/>
          </a:prstGeom>
          <a:noFill/>
          <a:ln>
            <a:noFill/>
          </a:ln>
        </p:spPr>
      </p:pic>
      <p:pic>
        <p:nvPicPr>
          <p:cNvPr id="880" name="Google Shape;880;p97"/>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6716451" y="3535910"/>
            <a:ext cx="2272833" cy="1526740"/>
          </a:xfrm>
          <a:prstGeom prst="rect">
            <a:avLst/>
          </a:prstGeom>
          <a:noFill/>
          <a:ln>
            <a:noFill/>
          </a:ln>
        </p:spPr>
      </p:pic>
      <p:sp>
        <p:nvSpPr>
          <p:cNvPr id="881" name="Google Shape;881;p97"/>
          <p:cNvSpPr txBox="1"/>
          <p:nvPr/>
        </p:nvSpPr>
        <p:spPr>
          <a:xfrm>
            <a:off x="496975" y="1003299"/>
            <a:ext cx="21180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3"/>
            </a:pPr>
            <a:r>
              <a:rPr lang="en" sz="1200"/>
              <a:t>Software set to “egress” mode</a:t>
            </a:r>
            <a:endParaRPr sz="1200"/>
          </a:p>
        </p:txBody>
      </p:sp>
      <p:sp>
        <p:nvSpPr>
          <p:cNvPr id="882" name="Google Shape;882;p97"/>
          <p:cNvSpPr txBox="1"/>
          <p:nvPr/>
        </p:nvSpPr>
        <p:spPr>
          <a:xfrm>
            <a:off x="3498975" y="994975"/>
            <a:ext cx="23649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3"/>
            </a:pPr>
            <a:r>
              <a:rPr lang="en" sz="1200"/>
              <a:t>Operator lowers cabling, anchors to floor</a:t>
            </a:r>
            <a:endParaRPr sz="1200"/>
          </a:p>
        </p:txBody>
      </p:sp>
      <p:sp>
        <p:nvSpPr>
          <p:cNvPr id="883" name="Google Shape;883;p97"/>
          <p:cNvSpPr txBox="1"/>
          <p:nvPr/>
        </p:nvSpPr>
        <p:spPr>
          <a:xfrm>
            <a:off x="6487425" y="949725"/>
            <a:ext cx="19812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3"/>
            </a:pPr>
            <a:r>
              <a:rPr lang="en" sz="1200"/>
              <a:t>Harness detached from cabling</a:t>
            </a:r>
            <a:endParaRPr sz="1200"/>
          </a:p>
        </p:txBody>
      </p:sp>
      <p:sp>
        <p:nvSpPr>
          <p:cNvPr id="884" name="Google Shape;884;p97"/>
          <p:cNvSpPr txBox="1"/>
          <p:nvPr/>
        </p:nvSpPr>
        <p:spPr>
          <a:xfrm>
            <a:off x="543825" y="3144450"/>
            <a:ext cx="22317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3"/>
            </a:pPr>
            <a:r>
              <a:rPr lang="en" sz="1200"/>
              <a:t>Operator engages brake, removes anchor</a:t>
            </a:r>
            <a:endParaRPr sz="1200"/>
          </a:p>
        </p:txBody>
      </p:sp>
      <p:sp>
        <p:nvSpPr>
          <p:cNvPr id="885" name="Google Shape;885;p97"/>
          <p:cNvSpPr txBox="1"/>
          <p:nvPr/>
        </p:nvSpPr>
        <p:spPr>
          <a:xfrm>
            <a:off x="3416025" y="3144450"/>
            <a:ext cx="23649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3"/>
            </a:pPr>
            <a:r>
              <a:rPr lang="en" sz="1200"/>
              <a:t>User doffs harness with operator assistance</a:t>
            </a:r>
            <a:endParaRPr sz="1200"/>
          </a:p>
        </p:txBody>
      </p:sp>
      <p:sp>
        <p:nvSpPr>
          <p:cNvPr id="886" name="Google Shape;886;p97"/>
          <p:cNvSpPr txBox="1"/>
          <p:nvPr/>
        </p:nvSpPr>
        <p:spPr>
          <a:xfrm>
            <a:off x="6387825" y="3144441"/>
            <a:ext cx="2397300" cy="3693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AutoNum type="arabicPeriod" startAt="3"/>
            </a:pPr>
            <a:r>
              <a:rPr lang="en" sz="1200"/>
              <a:t>System power off</a:t>
            </a:r>
            <a:endParaRPr sz="12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98"/>
          <p:cNvSpPr txBox="1">
            <a:spLocks noGrp="1"/>
          </p:cNvSpPr>
          <p:nvPr>
            <p:ph type="title"/>
          </p:nvPr>
        </p:nvSpPr>
        <p:spPr>
          <a:xfrm>
            <a:off x="490250" y="251000"/>
            <a:ext cx="66933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Gantt Chart Specifics</a:t>
            </a:r>
            <a:endParaRPr/>
          </a:p>
        </p:txBody>
      </p:sp>
      <p:sp>
        <p:nvSpPr>
          <p:cNvPr id="892" name="Google Shape;892;p98"/>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99"/>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Structures - Manufacturing</a:t>
            </a:r>
            <a:endParaRPr/>
          </a:p>
        </p:txBody>
      </p:sp>
      <p:sp>
        <p:nvSpPr>
          <p:cNvPr id="898" name="Google Shape;898;p99"/>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75</a:t>
            </a:fld>
            <a:endParaRPr/>
          </a:p>
        </p:txBody>
      </p:sp>
      <p:pic>
        <p:nvPicPr>
          <p:cNvPr id="899" name="Google Shape;899;p9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460000"/>
            <a:ext cx="9143999" cy="401544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0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Suspension - Manufacturing</a:t>
            </a:r>
            <a:endParaRPr/>
          </a:p>
        </p:txBody>
      </p:sp>
      <p:sp>
        <p:nvSpPr>
          <p:cNvPr id="905" name="Google Shape;905;p100"/>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76</a:t>
            </a:fld>
            <a:endParaRPr/>
          </a:p>
        </p:txBody>
      </p:sp>
      <p:pic>
        <p:nvPicPr>
          <p:cNvPr id="906" name="Google Shape;906;p10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572700"/>
            <a:ext cx="9144002" cy="345747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01"/>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 Manufacturing</a:t>
            </a:r>
            <a:endParaRPr/>
          </a:p>
        </p:txBody>
      </p:sp>
      <p:sp>
        <p:nvSpPr>
          <p:cNvPr id="912" name="Google Shape;912;p101"/>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77</a:t>
            </a:fld>
            <a:endParaRPr/>
          </a:p>
        </p:txBody>
      </p:sp>
      <p:pic>
        <p:nvPicPr>
          <p:cNvPr id="913" name="Google Shape;913;p10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572700"/>
            <a:ext cx="9144000" cy="381431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02"/>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All Team 1/15-2/7</a:t>
            </a:r>
            <a:endParaRPr/>
          </a:p>
        </p:txBody>
      </p:sp>
      <p:sp>
        <p:nvSpPr>
          <p:cNvPr id="919" name="Google Shape;919;p102"/>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78</a:t>
            </a:fld>
            <a:endParaRPr/>
          </a:p>
        </p:txBody>
      </p:sp>
      <p:pic>
        <p:nvPicPr>
          <p:cNvPr id="920" name="Google Shape;920;p10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751975"/>
            <a:ext cx="9144001" cy="371987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03"/>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All Team 1/29-2/22</a:t>
            </a:r>
            <a:endParaRPr/>
          </a:p>
        </p:txBody>
      </p:sp>
      <p:sp>
        <p:nvSpPr>
          <p:cNvPr id="926" name="Google Shape;926;p103"/>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79</a:t>
            </a:fld>
            <a:endParaRPr/>
          </a:p>
        </p:txBody>
      </p:sp>
      <p:pic>
        <p:nvPicPr>
          <p:cNvPr id="927" name="Google Shape;927;p10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698250"/>
            <a:ext cx="9144000" cy="38273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sp>
        <p:nvSpPr>
          <p:cNvPr id="188" name="Google Shape;188;p32"/>
          <p:cNvSpPr txBox="1">
            <a:spLocks noGrp="1"/>
          </p:cNvSpPr>
          <p:nvPr>
            <p:ph type="title"/>
          </p:nvPr>
        </p:nvSpPr>
        <p:spPr>
          <a:xfrm>
            <a:off x="311700" y="35150"/>
            <a:ext cx="4563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FBD</a:t>
            </a:r>
            <a:endParaRPr/>
          </a:p>
        </p:txBody>
      </p:sp>
      <p:sp>
        <p:nvSpPr>
          <p:cNvPr id="189" name="Google Shape;189;p32"/>
          <p:cNvSpPr/>
          <p:nvPr/>
        </p:nvSpPr>
        <p:spPr>
          <a:xfrm>
            <a:off x="1576350" y="4681425"/>
            <a:ext cx="1769100" cy="297300"/>
          </a:xfrm>
          <a:prstGeom prst="homePlate">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p3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70613" y="0"/>
            <a:ext cx="5402772" cy="452692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04"/>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All Team 2/20-3/17</a:t>
            </a:r>
            <a:endParaRPr/>
          </a:p>
        </p:txBody>
      </p:sp>
      <p:sp>
        <p:nvSpPr>
          <p:cNvPr id="933" name="Google Shape;933;p104"/>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80</a:t>
            </a:fld>
            <a:endParaRPr/>
          </a:p>
        </p:txBody>
      </p:sp>
      <p:pic>
        <p:nvPicPr>
          <p:cNvPr id="934" name="Google Shape;934;p10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648613"/>
            <a:ext cx="9144000" cy="384628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0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All Team 3/5-4/1</a:t>
            </a:r>
            <a:endParaRPr/>
          </a:p>
        </p:txBody>
      </p:sp>
      <p:sp>
        <p:nvSpPr>
          <p:cNvPr id="940" name="Google Shape;940;p105"/>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81</a:t>
            </a:fld>
            <a:endParaRPr/>
          </a:p>
        </p:txBody>
      </p:sp>
      <p:pic>
        <p:nvPicPr>
          <p:cNvPr id="941" name="Google Shape;941;p10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702025"/>
            <a:ext cx="9143999" cy="381977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06"/>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All Team 3/19-4/20</a:t>
            </a:r>
            <a:endParaRPr/>
          </a:p>
        </p:txBody>
      </p:sp>
      <p:sp>
        <p:nvSpPr>
          <p:cNvPr id="947" name="Google Shape;947;p106"/>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82</a:t>
            </a:fld>
            <a:endParaRPr/>
          </a:p>
        </p:txBody>
      </p:sp>
      <p:pic>
        <p:nvPicPr>
          <p:cNvPr id="948" name="Google Shape;948;p10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615163"/>
            <a:ext cx="9143999" cy="391317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0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All Team 4/1-5/8</a:t>
            </a:r>
            <a:endParaRPr/>
          </a:p>
        </p:txBody>
      </p:sp>
      <p:sp>
        <p:nvSpPr>
          <p:cNvPr id="954" name="Google Shape;954;p107"/>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83</a:t>
            </a:fld>
            <a:endParaRPr/>
          </a:p>
        </p:txBody>
      </p:sp>
      <p:pic>
        <p:nvPicPr>
          <p:cNvPr id="955" name="Google Shape;955;p10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6450" y="424975"/>
            <a:ext cx="8853249" cy="4115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sp>
        <p:nvSpPr>
          <p:cNvPr id="196" name="Google Shape;196;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197" name="Google Shape;197;p33"/>
          <p:cNvSpPr txBox="1">
            <a:spLocks noGrp="1"/>
          </p:cNvSpPr>
          <p:nvPr>
            <p:ph type="sldNum" idx="12"/>
          </p:nvPr>
        </p:nvSpPr>
        <p:spPr>
          <a:xfrm>
            <a:off x="8758525" y="4651125"/>
            <a:ext cx="385500" cy="40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graphicFrame>
        <p:nvGraphicFramePr>
          <p:cNvPr id="198" name="Google Shape;198;p33"/>
          <p:cNvGraphicFramePr/>
          <p:nvPr/>
        </p:nvGraphicFramePr>
        <p:xfrm>
          <a:off x="387725" y="978888"/>
          <a:ext cx="8370775" cy="3136250"/>
        </p:xfrm>
        <a:graphic>
          <a:graphicData uri="http://schemas.openxmlformats.org/drawingml/2006/table">
            <a:tbl>
              <a:tblPr>
                <a:noFill/>
                <a:tableStyleId>{4036709B-F5C6-4D89-97D5-DCE658AEC156}</a:tableStyleId>
              </a:tblPr>
              <a:tblGrid>
                <a:gridCol w="2163225">
                  <a:extLst>
                    <a:ext uri="{9D8B030D-6E8A-4147-A177-3AD203B41FA5}">
                      <a16:colId xmlns:a16="http://schemas.microsoft.com/office/drawing/2014/main" val="20000"/>
                    </a:ext>
                  </a:extLst>
                </a:gridCol>
                <a:gridCol w="4490175">
                  <a:extLst>
                    <a:ext uri="{9D8B030D-6E8A-4147-A177-3AD203B41FA5}">
                      <a16:colId xmlns:a16="http://schemas.microsoft.com/office/drawing/2014/main" val="20001"/>
                    </a:ext>
                  </a:extLst>
                </a:gridCol>
                <a:gridCol w="1717375">
                  <a:extLst>
                    <a:ext uri="{9D8B030D-6E8A-4147-A177-3AD203B41FA5}">
                      <a16:colId xmlns:a16="http://schemas.microsoft.com/office/drawing/2014/main" val="20002"/>
                    </a:ext>
                  </a:extLst>
                </a:gridCol>
              </a:tblGrid>
              <a:tr h="627250">
                <a:tc>
                  <a:txBody>
                    <a:bodyPr/>
                    <a:lstStyle/>
                    <a:p>
                      <a:pPr marL="0" lvl="0" indent="0" algn="ctr" rtl="0">
                        <a:spcBef>
                          <a:spcPts val="0"/>
                        </a:spcBef>
                        <a:spcAft>
                          <a:spcPts val="0"/>
                        </a:spcAft>
                        <a:buNone/>
                      </a:pPr>
                      <a:r>
                        <a:rPr lang="en"/>
                        <a:t>Critical Element</a:t>
                      </a:r>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a:t>Rationale</a:t>
                      </a:r>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a:t>Related FRs</a:t>
                      </a:r>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EEEEE"/>
                    </a:solidFill>
                  </a:tcPr>
                </a:tc>
                <a:extLst>
                  <a:ext uri="{0D108BD9-81ED-4DB2-BD59-A6C34878D82A}">
                    <a16:rowId xmlns:a16="http://schemas.microsoft.com/office/drawing/2014/main" val="10000"/>
                  </a:ext>
                </a:extLst>
              </a:tr>
              <a:tr h="627250">
                <a:tc>
                  <a:txBody>
                    <a:bodyPr/>
                    <a:lstStyle/>
                    <a:p>
                      <a:pPr marL="0" lvl="0" indent="0" algn="ctr" rtl="0">
                        <a:spcBef>
                          <a:spcPts val="0"/>
                        </a:spcBef>
                        <a:spcAft>
                          <a:spcPts val="0"/>
                        </a:spcAft>
                        <a:buNone/>
                      </a:pPr>
                      <a:r>
                        <a:rPr lang="en"/>
                        <a:t>Gravity Offloading</a:t>
                      </a:r>
                      <a:endParaRPr/>
                    </a:p>
                  </a:txBody>
                  <a:tcPr marL="91425" marR="91425" marT="91425" marB="91425" anchor="ctr">
                    <a:lnL w="28575" cap="flat" cmpd="sng">
                      <a:solidFill>
                        <a:srgbClr val="000000"/>
                      </a:solidFill>
                      <a:prstDash val="solid"/>
                      <a:round/>
                      <a:headEnd type="none" w="sm" len="sm"/>
                      <a:tailEnd type="none" w="sm" len="sm"/>
                    </a:lnL>
                    <a:lnT w="28575"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a:t>Most important baseline functionality of the system desired by customer</a:t>
                      </a:r>
                      <a:endParaRPr/>
                    </a:p>
                  </a:txBody>
                  <a:tcPr marL="91425" marR="91425" marT="91425" marB="91425" anchor="ctr">
                    <a:lnT w="28575"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a:t>L0-01</a:t>
                      </a:r>
                      <a:endParaRPr/>
                    </a:p>
                  </a:txBody>
                  <a:tcPr marL="91425" marR="91425" marT="91425" marB="91425" anchor="ctr">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r h="627250">
                <a:tc>
                  <a:txBody>
                    <a:bodyPr/>
                    <a:lstStyle/>
                    <a:p>
                      <a:pPr marL="0" lvl="0" indent="0" algn="ctr" rtl="0">
                        <a:spcBef>
                          <a:spcPts val="0"/>
                        </a:spcBef>
                        <a:spcAft>
                          <a:spcPts val="0"/>
                        </a:spcAft>
                        <a:buNone/>
                      </a:pPr>
                      <a:r>
                        <a:rPr lang="en"/>
                        <a:t>Training Viability</a:t>
                      </a:r>
                      <a:endParaRPr/>
                    </a:p>
                  </a:txBody>
                  <a:tcPr marL="91425" marR="91425" marT="91425" marB="91425" anchor="ctr">
                    <a:lnL w="28575" cap="flat" cmpd="sng">
                      <a:solidFill>
                        <a:srgbClr val="000000"/>
                      </a:solidFill>
                      <a:prstDash val="solid"/>
                      <a:round/>
                      <a:headEnd type="none" w="sm" len="sm"/>
                      <a:tailEnd type="none" w="sm" len="sm"/>
                    </a:lnL>
                  </a:tcPr>
                </a:tc>
                <a:tc>
                  <a:txBody>
                    <a:bodyPr/>
                    <a:lstStyle/>
                    <a:p>
                      <a:pPr marL="0" lvl="0" indent="0" algn="ctr" rtl="0">
                        <a:spcBef>
                          <a:spcPts val="0"/>
                        </a:spcBef>
                        <a:spcAft>
                          <a:spcPts val="0"/>
                        </a:spcAft>
                        <a:buNone/>
                      </a:pPr>
                      <a:r>
                        <a:rPr lang="en"/>
                        <a:t>Broad-view utility of the final system, justification to build in the first place</a:t>
                      </a:r>
                      <a:endParaRPr/>
                    </a:p>
                  </a:txBody>
                  <a:tcPr marL="91425" marR="91425" marT="91425" marB="91425" anchor="ctr"/>
                </a:tc>
                <a:tc>
                  <a:txBody>
                    <a:bodyPr/>
                    <a:lstStyle/>
                    <a:p>
                      <a:pPr marL="0" lvl="0" indent="0" algn="ctr" rtl="0">
                        <a:spcBef>
                          <a:spcPts val="0"/>
                        </a:spcBef>
                        <a:spcAft>
                          <a:spcPts val="0"/>
                        </a:spcAft>
                        <a:buNone/>
                      </a:pPr>
                      <a:r>
                        <a:rPr lang="en"/>
                        <a:t>L0-02, L0-03</a:t>
                      </a:r>
                      <a:endParaRPr/>
                    </a:p>
                  </a:txBody>
                  <a:tcPr marL="91425" marR="91425" marT="91425" marB="91425" anchor="ctr">
                    <a:lnR w="28575" cap="flat" cmpd="sng">
                      <a:solidFill>
                        <a:srgbClr val="000000"/>
                      </a:solidFill>
                      <a:prstDash val="solid"/>
                      <a:round/>
                      <a:headEnd type="none" w="sm" len="sm"/>
                      <a:tailEnd type="none" w="sm" len="sm"/>
                    </a:lnR>
                  </a:tcPr>
                </a:tc>
                <a:extLst>
                  <a:ext uri="{0D108BD9-81ED-4DB2-BD59-A6C34878D82A}">
                    <a16:rowId xmlns:a16="http://schemas.microsoft.com/office/drawing/2014/main" val="10002"/>
                  </a:ext>
                </a:extLst>
              </a:tr>
              <a:tr h="627250">
                <a:tc>
                  <a:txBody>
                    <a:bodyPr/>
                    <a:lstStyle/>
                    <a:p>
                      <a:pPr marL="0" lvl="0" indent="0" algn="ctr" rtl="0">
                        <a:spcBef>
                          <a:spcPts val="0"/>
                        </a:spcBef>
                        <a:spcAft>
                          <a:spcPts val="0"/>
                        </a:spcAft>
                        <a:buNone/>
                      </a:pPr>
                      <a:r>
                        <a:rPr lang="en"/>
                        <a:t>User Safety</a:t>
                      </a:r>
                      <a:endParaRPr/>
                    </a:p>
                  </a:txBody>
                  <a:tcPr marL="91425" marR="91425" marT="91425" marB="91425" anchor="ctr">
                    <a:lnL w="28575" cap="flat" cmpd="sng">
                      <a:solidFill>
                        <a:srgbClr val="000000"/>
                      </a:solidFill>
                      <a:prstDash val="solid"/>
                      <a:round/>
                      <a:headEnd type="none" w="sm" len="sm"/>
                      <a:tailEnd type="none" w="sm" len="sm"/>
                    </a:lnL>
                  </a:tcPr>
                </a:tc>
                <a:tc>
                  <a:txBody>
                    <a:bodyPr/>
                    <a:lstStyle/>
                    <a:p>
                      <a:pPr marL="0" lvl="0" indent="0" algn="ctr" rtl="0">
                        <a:spcBef>
                          <a:spcPts val="0"/>
                        </a:spcBef>
                        <a:spcAft>
                          <a:spcPts val="0"/>
                        </a:spcAft>
                        <a:buNone/>
                      </a:pPr>
                      <a:r>
                        <a:rPr lang="en"/>
                        <a:t>Essential for best engineering practices</a:t>
                      </a:r>
                      <a:endParaRPr/>
                    </a:p>
                  </a:txBody>
                  <a:tcPr marL="91425" marR="91425" marT="91425" marB="91425" anchor="ctr"/>
                </a:tc>
                <a:tc>
                  <a:txBody>
                    <a:bodyPr/>
                    <a:lstStyle/>
                    <a:p>
                      <a:pPr marL="0" lvl="0" indent="0" algn="ctr" rtl="0">
                        <a:spcBef>
                          <a:spcPts val="0"/>
                        </a:spcBef>
                        <a:spcAft>
                          <a:spcPts val="0"/>
                        </a:spcAft>
                        <a:buNone/>
                      </a:pPr>
                      <a:r>
                        <a:rPr lang="en"/>
                        <a:t>L0-06</a:t>
                      </a:r>
                      <a:endParaRPr/>
                    </a:p>
                  </a:txBody>
                  <a:tcPr marL="91425" marR="91425" marT="91425" marB="91425" anchor="ctr">
                    <a:lnR w="28575" cap="flat" cmpd="sng">
                      <a:solidFill>
                        <a:srgbClr val="000000"/>
                      </a:solidFill>
                      <a:prstDash val="solid"/>
                      <a:round/>
                      <a:headEnd type="none" w="sm" len="sm"/>
                      <a:tailEnd type="none" w="sm" len="sm"/>
                    </a:lnR>
                  </a:tcPr>
                </a:tc>
                <a:extLst>
                  <a:ext uri="{0D108BD9-81ED-4DB2-BD59-A6C34878D82A}">
                    <a16:rowId xmlns:a16="http://schemas.microsoft.com/office/drawing/2014/main" val="10003"/>
                  </a:ext>
                </a:extLst>
              </a:tr>
              <a:tr h="627250">
                <a:tc>
                  <a:txBody>
                    <a:bodyPr/>
                    <a:lstStyle/>
                    <a:p>
                      <a:pPr marL="0" lvl="0" indent="0" algn="ctr" rtl="0">
                        <a:spcBef>
                          <a:spcPts val="0"/>
                        </a:spcBef>
                        <a:spcAft>
                          <a:spcPts val="0"/>
                        </a:spcAft>
                        <a:buNone/>
                      </a:pPr>
                      <a:r>
                        <a:rPr lang="en"/>
                        <a:t>Cost</a:t>
                      </a:r>
                      <a:endParaRPr/>
                    </a:p>
                  </a:txBody>
                  <a:tcPr marL="91425" marR="91425" marT="91425" marB="91425" anchor="ctr">
                    <a:lnL w="28575" cap="flat" cmpd="sng">
                      <a:solidFill>
                        <a:srgbClr val="000000"/>
                      </a:solidFill>
                      <a:prstDash val="solid"/>
                      <a:round/>
                      <a:headEnd type="none" w="sm" len="sm"/>
                      <a:tailEnd type="none" w="sm" len="sm"/>
                    </a:lnL>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Inflexible constraint critical to project success</a:t>
                      </a:r>
                      <a:endParaRPr/>
                    </a:p>
                  </a:txBody>
                  <a:tcPr marL="91425" marR="91425" marT="91425" marB="91425" anchor="ctr">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L0-07</a:t>
                      </a:r>
                      <a:endParaRPr/>
                    </a:p>
                  </a:txBody>
                  <a:tcPr marL="91425" marR="91425" marT="91425" marB="91425" anchor="ctr">
                    <a:lnR w="28575" cap="flat" cmpd="sng">
                      <a:solidFill>
                        <a:srgbClr val="000000"/>
                      </a:solidFill>
                      <a:prstDash val="solid"/>
                      <a:round/>
                      <a:headEnd type="none" w="sm" len="sm"/>
                      <a:tailEnd type="none" w="sm" len="sm"/>
                    </a:lnR>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99" name="Google Shape;199;p33"/>
          <p:cNvSpPr/>
          <p:nvPr/>
        </p:nvSpPr>
        <p:spPr>
          <a:xfrm>
            <a:off x="1576350" y="4681425"/>
            <a:ext cx="1769100" cy="297300"/>
          </a:xfrm>
          <a:prstGeom prst="homePlate">
            <a:avLst>
              <a:gd name="adj" fmla="val 50000"/>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CF0AD3-6130-489E-BD65-C803B16E84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fd839-170a-44a4-85e4-5aff044f8a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C99300-23C3-412E-BC2B-02CA67B3AA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4379</Words>
  <Application>Microsoft Office PowerPoint</Application>
  <PresentationFormat>On-screen Show (16:9)</PresentationFormat>
  <Paragraphs>1051</Paragraphs>
  <Slides>83</Slides>
  <Notes>83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83</vt:i4>
      </vt:variant>
    </vt:vector>
  </HeadingPairs>
  <TitlesOfParts>
    <vt:vector size="89" baseType="lpstr">
      <vt:lpstr>Roboto</vt:lpstr>
      <vt:lpstr>Times New Roman</vt:lpstr>
      <vt:lpstr>Orbitron</vt:lpstr>
      <vt:lpstr>Arial</vt:lpstr>
      <vt:lpstr>Simple Light</vt:lpstr>
      <vt:lpstr>Simple Light</vt:lpstr>
      <vt:lpstr>LunaSim Test Readiness Review</vt:lpstr>
      <vt:lpstr>TRR Overview</vt:lpstr>
      <vt:lpstr>Project Overview</vt:lpstr>
      <vt:lpstr>Engineering Mission</vt:lpstr>
      <vt:lpstr>Project Purpose &amp; Objectives</vt:lpstr>
      <vt:lpstr>PowerPoint Presentation</vt:lpstr>
      <vt:lpstr>CONOPS</vt:lpstr>
      <vt:lpstr>FBD</vt:lpstr>
      <vt:lpstr>Critical Project Elements</vt:lpstr>
      <vt:lpstr>Design Adjustments</vt:lpstr>
      <vt:lpstr>Schedule</vt:lpstr>
      <vt:lpstr>PowerPoint Presentation</vt:lpstr>
      <vt:lpstr>Testing Chart</vt:lpstr>
      <vt:lpstr>Gantt Chart - Top Level</vt:lpstr>
      <vt:lpstr>Gantt Chart - Testing</vt:lpstr>
      <vt:lpstr>Test Readiness</vt:lpstr>
      <vt:lpstr>Functional Requirements</vt:lpstr>
      <vt:lpstr>Overview for Today</vt:lpstr>
      <vt:lpstr>Test 1:  Spring and Motor Characterization Test</vt:lpstr>
      <vt:lpstr>Test 1: Spring and Motor Characterization Test</vt:lpstr>
      <vt:lpstr>Test 1: Spring and Motor Characterization Test</vt:lpstr>
      <vt:lpstr>Test 1: Spring and Motor Characterization Test</vt:lpstr>
      <vt:lpstr>Test 1: Spring and Motor Characterization Test</vt:lpstr>
      <vt:lpstr>Test 2: Horizontal Translation Test</vt:lpstr>
      <vt:lpstr>Test 2: Horizontal Translation Test</vt:lpstr>
      <vt:lpstr>Test 2: Horizontal Translation Test</vt:lpstr>
      <vt:lpstr>Test 2: Horizontal Translation Test</vt:lpstr>
      <vt:lpstr>Test 2: Horizontal Translation Test</vt:lpstr>
      <vt:lpstr>Test 3:  Fireman Randy Full System Test</vt:lpstr>
      <vt:lpstr>Test 3: Fireman Randy Full System Test</vt:lpstr>
      <vt:lpstr>Test 3: Fireman Randy Full System Test</vt:lpstr>
      <vt:lpstr>Test 3: Fireman Randy Full System Test</vt:lpstr>
      <vt:lpstr>Test 3: Fireman Randy Full System Test</vt:lpstr>
      <vt:lpstr>Budget</vt:lpstr>
      <vt:lpstr>Budget</vt:lpstr>
      <vt:lpstr>Budget</vt:lpstr>
      <vt:lpstr>Budget</vt:lpstr>
      <vt:lpstr>Acknowledgements</vt:lpstr>
      <vt:lpstr>Thank you</vt:lpstr>
      <vt:lpstr>PAB Testing Gate Inspections</vt:lpstr>
      <vt:lpstr>Additional Analysis</vt:lpstr>
      <vt:lpstr>Suspension Chassis Fastener Threading Analysis</vt:lpstr>
      <vt:lpstr>Driveshaft Bending Analysis</vt:lpstr>
      <vt:lpstr>Driveshaft and Spring Support Analysis</vt:lpstr>
      <vt:lpstr>Parts in Detail</vt:lpstr>
      <vt:lpstr>Parts in Detail Table of Contents</vt:lpstr>
      <vt:lpstr>Structure Parts in Detail (pt.1)</vt:lpstr>
      <vt:lpstr>Structure Parts in Detail (pt.2)</vt:lpstr>
      <vt:lpstr>Structure Parts in Detail (pt.3)</vt:lpstr>
      <vt:lpstr>Structure Parts in Detail (pt.3)</vt:lpstr>
      <vt:lpstr>Suspension System Parts in Detail (pt.1)</vt:lpstr>
      <vt:lpstr>Suspension System Parts in Detail (pt.2)</vt:lpstr>
      <vt:lpstr>Suspension System Parts in Detail (pt.3)</vt:lpstr>
      <vt:lpstr>Suspension System Parts in Detail (pt.4)</vt:lpstr>
      <vt:lpstr>Suspension System Parts in Detail (pt.5)</vt:lpstr>
      <vt:lpstr>Suspension System Parts in Detail (pt.6)</vt:lpstr>
      <vt:lpstr>Suspension System Parts in Detail (pt.7)</vt:lpstr>
      <vt:lpstr>Suspension System Parts in Detail (pt.8)</vt:lpstr>
      <vt:lpstr>Suspension System Parts in Detail (pt.9)</vt:lpstr>
      <vt:lpstr>Suspension System Parts in Detail (pt.10)</vt:lpstr>
      <vt:lpstr>Electronics Parts in Detail (pt.1)</vt:lpstr>
      <vt:lpstr>Electronics Parts in Detail (pt.3)</vt:lpstr>
      <vt:lpstr>Separate Safety Feature Parts in Detail (pt.1)</vt:lpstr>
      <vt:lpstr>Separate Safety Feature Parts in Detail (pt.2)</vt:lpstr>
      <vt:lpstr>Safety Documentation</vt:lpstr>
      <vt:lpstr>Risks</vt:lpstr>
      <vt:lpstr>Types of Safety Documentation</vt:lpstr>
      <vt:lpstr>Method Statement Document Example</vt:lpstr>
      <vt:lpstr>Risk Assessment Document Example</vt:lpstr>
      <vt:lpstr>Safety Guide Document Example</vt:lpstr>
      <vt:lpstr>Full System CONOPS: Entry</vt:lpstr>
      <vt:lpstr>Full System CONOPS: Active</vt:lpstr>
      <vt:lpstr>Full System CONOPS: Egress</vt:lpstr>
      <vt:lpstr>Gantt Chart Specifics</vt:lpstr>
      <vt:lpstr>Structures - Manufacturing</vt:lpstr>
      <vt:lpstr>Suspension - Manufacturing</vt:lpstr>
      <vt:lpstr>Software - Manufacturing</vt:lpstr>
      <vt:lpstr>All Team 1/15-2/7</vt:lpstr>
      <vt:lpstr>All Team 1/29-2/22</vt:lpstr>
      <vt:lpstr>All Team 2/20-3/17</vt:lpstr>
      <vt:lpstr>All Team 3/5-4/1</vt:lpstr>
      <vt:lpstr>All Team 3/19-4/20</vt:lpstr>
      <vt:lpstr>All Team 4/1-5/8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LunaSim Test Readiness Review</dc:title>
  <cp:lastModifiedBy>Jeff Zehnder</cp:lastModifiedBy>
  <cp:revision>2</cp:revision>
  <dcterms:modified xsi:type="dcterms:W3CDTF">2023-04-04T15:34:16Z</dcterms:modified>
</cp:coreProperties>
</file>