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4.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omments/comment5.xml" ContentType="application/vnd.openxmlformats-officedocument.presentationml.comment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omments/comment6.xml" ContentType="application/vnd.openxmlformats-officedocument.presentationml.comment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1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Lst>
  <p:sldSz cx="9144000" cy="5143500" type="screen16x9"/>
  <p:notesSz cx="6858000" cy="9144000"/>
  <p:embeddedFontLst>
    <p:embeddedFont>
      <p:font typeface="EB Garamond" panose="020B0604020202020204" charset="0"/>
      <p:regular r:id="rId146"/>
      <p:bold r:id="rId147"/>
      <p:italic r:id="rId148"/>
      <p:boldItalic r:id="rId149"/>
    </p:embeddedFont>
    <p:embeddedFont>
      <p:font typeface="Helvetica Neue" panose="020B0604020202020204" charset="0"/>
      <p:regular r:id="rId150"/>
      <p:bold r:id="rId151"/>
      <p:italic r:id="rId152"/>
      <p:boldItalic r:id="rId153"/>
    </p:embeddedFont>
    <p:embeddedFont>
      <p:font typeface="Open Sans" panose="020B0606030504020204" pitchFamily="34" charset="0"/>
      <p:regular r:id="rId154"/>
      <p:bold r:id="rId155"/>
      <p:italic r:id="rId156"/>
      <p:boldItalic r:id="rId157"/>
    </p:embeddedFont>
    <p:embeddedFont>
      <p:font typeface="Abhaya Libre" panose="020B0604020202020204" charset="0"/>
      <p:regular r:id="rId158"/>
      <p:bold r:id="rId159"/>
    </p:embeddedFont>
    <p:embeddedFont>
      <p:font typeface="Roboto" panose="02000000000000000000" pitchFamily="2" charset="0"/>
      <p:regular r:id="rId160"/>
      <p:bold r:id="rId161"/>
      <p:italic r:id="rId162"/>
      <p:boldItalic r:id="rId163"/>
    </p:embeddedFont>
    <p:embeddedFont>
      <p:font typeface="Open Sans Light" panose="020B0604020202020204" charset="0"/>
      <p:regular r:id="rId164"/>
      <p:bold r:id="rId165"/>
      <p:italic r:id="rId166"/>
      <p:boldItalic r:id="rId167"/>
    </p:embeddedFont>
    <p:embeddedFont>
      <p:font typeface="Playfair Display" panose="020B0604020202020204" charset="0"/>
      <p:regular r:id="rId168"/>
      <p:bold r:id="rId169"/>
      <p:italic r:id="rId170"/>
      <p:boldItalic r:id="rId1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len Fischer" initials="" lastIdx="1" clrIdx="0"/>
  <p:cmAuthor id="1" name="Luis LUAL0255" initials="" lastIdx="1" clrIdx="1"/>
  <p:cmAuthor id="2" name="Kushal KUKE0733" initials="" lastIdx="1" clrIdx="2"/>
  <p:cmAuthor id="3" name="Eric ERLO2029" initials="" lastIdx="1" clrIdx="3"/>
  <p:cmAuthor id="4" name="Chris Lolkema" initials=""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6F59C-9799-4612-A877-C13BCFD8C36C}">
  <a:tblStyle styleId="{CB36F59C-9799-4612-A877-C13BCFD8C3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56AAB25-FCF5-4662-BD9C-16E492F3CBF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1C55BA-51AF-438D-BA4F-440E4BF83E8C}"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9.fntdata"/><Relationship Id="rId159" Type="http://schemas.openxmlformats.org/officeDocument/2006/relationships/font" Target="fonts/font14.fntdata"/><Relationship Id="rId175" Type="http://schemas.openxmlformats.org/officeDocument/2006/relationships/theme" Target="theme/theme1.xml"/><Relationship Id="rId170" Type="http://schemas.openxmlformats.org/officeDocument/2006/relationships/font" Target="fonts/font25.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15.fntdata"/><Relationship Id="rId165" Type="http://schemas.openxmlformats.org/officeDocument/2006/relationships/font" Target="fonts/font2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5.fntdata"/><Relationship Id="rId155" Type="http://schemas.openxmlformats.org/officeDocument/2006/relationships/font" Target="fonts/font10.fntdata"/><Relationship Id="rId171" Type="http://schemas.openxmlformats.org/officeDocument/2006/relationships/font" Target="fonts/font26.fntdata"/><Relationship Id="rId176"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61" Type="http://schemas.openxmlformats.org/officeDocument/2006/relationships/font" Target="fonts/font16.fntdata"/><Relationship Id="rId166"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font" Target="fonts/font3.fntdata"/><Relationship Id="rId151" Type="http://schemas.openxmlformats.org/officeDocument/2006/relationships/font" Target="fonts/font6.fntdata"/><Relationship Id="rId156" Type="http://schemas.openxmlformats.org/officeDocument/2006/relationships/font" Target="fonts/font11.fntdata"/><Relationship Id="rId164" Type="http://schemas.openxmlformats.org/officeDocument/2006/relationships/font" Target="fonts/font19.fntdata"/><Relationship Id="rId169"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font" Target="fonts/font1.fntdata"/><Relationship Id="rId167" Type="http://schemas.openxmlformats.org/officeDocument/2006/relationships/font" Target="fonts/font2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7.fntdata"/><Relationship Id="rId173"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2.fntdata"/><Relationship Id="rId16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8.fntdata"/><Relationship Id="rId174"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26T17:22:47.606" idx="1">
    <p:pos x="196" y="725"/>
    <p:text>One thing to highlight here if we have time is the profile drag w/ props is at least 3x what the whole a/c is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27T04:15:14.470" idx="1">
    <p:pos x="6000" y="0"/>
    <p:text>Similar to slide 24, this has also only been added for compilation. Feel free to move to backup slides.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2-11-26T18:28:33.493" idx="1">
    <p:pos x="6000" y="0"/>
    <p:text>combine last 2 columns</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22-11-23T21:23:17.500" idx="1">
    <p:pos x="196" y="674"/>
    <p:text>come back to this</p:text>
  </p:cm>
</p:cmLst>
</file>

<file path=ppt/comments/comment5.xml><?xml version="1.0" encoding="utf-8"?>
<p:cmLst xmlns:a="http://schemas.openxmlformats.org/drawingml/2006/main" xmlns:r="http://schemas.openxmlformats.org/officeDocument/2006/relationships" xmlns:p="http://schemas.openxmlformats.org/presentationml/2006/main">
  <p:cm authorId="4" dt="2022-11-15T19:25:59.436" idx="1">
    <p:pos x="42" y="2556"/>
    <p:text>How do we want to credit the book?</p:text>
  </p:cm>
</p:cmLst>
</file>

<file path=ppt/comments/comment6.xml><?xml version="1.0" encoding="utf-8"?>
<p:cmLst xmlns:a="http://schemas.openxmlformats.org/drawingml/2006/main" xmlns:r="http://schemas.openxmlformats.org/officeDocument/2006/relationships" xmlns:p="http://schemas.openxmlformats.org/presentationml/2006/main">
  <p:cm authorId="4" dt="2022-11-27T03:40:19.565" idx="2">
    <p:pos x="196" y="641"/>
    <p:text>This sounds like its assuming a VTOL design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956d38c55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956d38c55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8b80ab24b3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8b80ab24b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a191cbeedd_15_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2" name="Google Shape;1512;g1a191cbeedd_15_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These are the bending deflection results during takeoff </a:t>
            </a:r>
            <a:endParaRPr/>
          </a:p>
          <a:p>
            <a:pPr marL="457200" lvl="0" indent="-298450" algn="l" rtl="0">
              <a:lnSpc>
                <a:spcPct val="100000"/>
              </a:lnSpc>
              <a:spcBef>
                <a:spcPts val="0"/>
              </a:spcBef>
              <a:spcAft>
                <a:spcPts val="0"/>
              </a:spcAft>
              <a:buSzPts val="1100"/>
              <a:buChar char="-"/>
            </a:pPr>
            <a:r>
              <a:rPr lang="en"/>
              <a:t>We considered 5 materials, aluminum, carbon fiber, EPS foam, extruded foam, and nylon. </a:t>
            </a:r>
            <a:endParaRPr/>
          </a:p>
          <a:p>
            <a:pPr marL="457200" lvl="0" indent="-298450" algn="l" rtl="0">
              <a:lnSpc>
                <a:spcPct val="100000"/>
              </a:lnSpc>
              <a:spcBef>
                <a:spcPts val="0"/>
              </a:spcBef>
              <a:spcAft>
                <a:spcPts val="0"/>
              </a:spcAft>
              <a:buSzPts val="1100"/>
              <a:buChar char="-"/>
            </a:pPr>
            <a:r>
              <a:rPr lang="en"/>
              <a:t>Aluminum and Carbon Fiber rank similarly, with the least amount of deflection </a:t>
            </a:r>
            <a:endParaRPr/>
          </a:p>
          <a:p>
            <a:pPr marL="457200" lvl="0" indent="-298450" algn="l" rtl="0">
              <a:lnSpc>
                <a:spcPct val="100000"/>
              </a:lnSpc>
              <a:spcBef>
                <a:spcPts val="0"/>
              </a:spcBef>
              <a:spcAft>
                <a:spcPts val="0"/>
              </a:spcAft>
              <a:buSzPts val="1100"/>
              <a:buChar char="-"/>
            </a:pPr>
            <a:r>
              <a:rPr lang="en"/>
              <a:t>Extruded foam deflects the most, this is expected, as foam possesses the lowest yield strength and elastic modulus. </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1a191cbeedd_15_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8" name="Google Shape;1528;g1a191cbeedd_15_8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In SLUF flight, we calculated the distributed load throughout the wing, as well as the bending moment and shear force. </a:t>
            </a:r>
            <a:endParaRPr/>
          </a:p>
          <a:p>
            <a:pPr marL="457200" lvl="0" indent="-298450" algn="l" rtl="0">
              <a:lnSpc>
                <a:spcPct val="100000"/>
              </a:lnSpc>
              <a:spcBef>
                <a:spcPts val="0"/>
              </a:spcBef>
              <a:spcAft>
                <a:spcPts val="0"/>
              </a:spcAft>
              <a:buSzPts val="1100"/>
              <a:buChar char="-"/>
            </a:pPr>
            <a:r>
              <a:rPr lang="en"/>
              <a:t>The distributed load on wing is placed at the center of the wing </a:t>
            </a:r>
            <a:endParaRPr/>
          </a:p>
          <a:p>
            <a:pPr marL="457200" lvl="0" indent="-298450" algn="l" rtl="0">
              <a:lnSpc>
                <a:spcPct val="100000"/>
              </a:lnSpc>
              <a:spcBef>
                <a:spcPts val="0"/>
              </a:spcBef>
              <a:spcAft>
                <a:spcPts val="0"/>
              </a:spcAft>
              <a:buSzPts val="1100"/>
              <a:buChar char="-"/>
            </a:pPr>
            <a:r>
              <a:rPr lang="en"/>
              <a:t>The bending moment and shear force are shown in the corresponding graphs, </a:t>
            </a:r>
            <a:endParaRPr/>
          </a:p>
          <a:p>
            <a:pPr marL="457200" lvl="0" indent="-298450" algn="l" rtl="0">
              <a:lnSpc>
                <a:spcPct val="100000"/>
              </a:lnSpc>
              <a:spcBef>
                <a:spcPts val="0"/>
              </a:spcBef>
              <a:spcAft>
                <a:spcPts val="0"/>
              </a:spcAft>
              <a:buSzPts val="1100"/>
              <a:buChar char="-"/>
            </a:pPr>
            <a:r>
              <a:rPr lang="en"/>
              <a:t>With the maximum forces occuring at the root of the wing</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Sluf plus wind </a:t>
            </a:r>
            <a:endParaRPr/>
          </a:p>
          <a:p>
            <a:pPr marL="457200" lvl="0" indent="-298450" algn="l" rtl="0">
              <a:lnSpc>
                <a:spcPct val="115000"/>
              </a:lnSpc>
              <a:spcBef>
                <a:spcPts val="0"/>
              </a:spcBef>
              <a:spcAft>
                <a:spcPts val="0"/>
              </a:spcAft>
              <a:buClr>
                <a:schemeClr val="dk1"/>
              </a:buClr>
              <a:buSzPts val="1100"/>
              <a:buFont typeface="Abhaya Libre"/>
              <a:buChar char="-"/>
            </a:pPr>
            <a:r>
              <a:rPr lang="en" sz="1800" b="1">
                <a:solidFill>
                  <a:schemeClr val="dk1"/>
                </a:solidFill>
                <a:latin typeface="Abhaya Libre"/>
                <a:ea typeface="Abhaya Libre"/>
                <a:cs typeface="Abhaya Libre"/>
                <a:sym typeface="Abhaya Libre"/>
              </a:rPr>
              <a:t>The wind gust case Builds off of the previous </a:t>
            </a:r>
            <a:r>
              <a:rPr lang="en" sz="1400">
                <a:solidFill>
                  <a:schemeClr val="dk1"/>
                </a:solidFill>
                <a:latin typeface="Abhaya Libre"/>
                <a:ea typeface="Abhaya Libre"/>
                <a:cs typeface="Abhaya Libre"/>
                <a:sym typeface="Abhaya Libre"/>
              </a:rPr>
              <a:t>SLUF calculations</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sz="1400">
                <a:solidFill>
                  <a:schemeClr val="dk1"/>
                </a:solidFill>
                <a:latin typeface="Abhaya Libre"/>
                <a:ea typeface="Abhaya Libre"/>
                <a:cs typeface="Abhaya Libre"/>
                <a:sym typeface="Abhaya Libre"/>
              </a:rPr>
              <a:t>To account for the wind gust, we incorporate a 9.14 m/s wind gust on a single wing. </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sz="1400">
                <a:solidFill>
                  <a:schemeClr val="dk1"/>
                </a:solidFill>
                <a:latin typeface="Abhaya Libre"/>
                <a:ea typeface="Abhaya Libre"/>
                <a:cs typeface="Abhaya Libre"/>
                <a:sym typeface="Abhaya Libre"/>
              </a:rPr>
              <a:t>We calculated the bending deflection per material, </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a:solidFill>
                  <a:schemeClr val="dk1"/>
                </a:solidFill>
              </a:rPr>
              <a:t>The deflection angles under wind gust stress analysis are much larger than those in take off , ranging from 0 to 44 degrees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material trends mimic the previous sluf results, with carbon fiber deflecting the least, and extruded foam deflecting the most. </a:t>
            </a:r>
            <a:endParaRPr/>
          </a:p>
          <a:p>
            <a:pPr marL="457200" lvl="0" indent="0" algn="l" rtl="0">
              <a:lnSpc>
                <a:spcPct val="100000"/>
              </a:lnSpc>
              <a:spcBef>
                <a:spcPts val="1200"/>
              </a:spcBef>
              <a:spcAft>
                <a:spcPts val="0"/>
              </a:spcAft>
              <a:buNone/>
            </a:pPr>
            <a:endParaRPr/>
          </a:p>
          <a:p>
            <a:pPr marL="457200" lvl="0" indent="0" algn="l" rtl="0">
              <a:lnSpc>
                <a:spcPct val="115000"/>
              </a:lnSpc>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1a191cbeedd_15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9" name="Google Shape;1549;g1a191cbeedd_15_8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In SLUF flight, we calculated the distributed load throughout the wing, as well as the bending moment and shear force. </a:t>
            </a:r>
            <a:endParaRPr/>
          </a:p>
          <a:p>
            <a:pPr marL="457200" lvl="0" indent="-298450" algn="l" rtl="0">
              <a:lnSpc>
                <a:spcPct val="100000"/>
              </a:lnSpc>
              <a:spcBef>
                <a:spcPts val="0"/>
              </a:spcBef>
              <a:spcAft>
                <a:spcPts val="0"/>
              </a:spcAft>
              <a:buSzPts val="1100"/>
              <a:buChar char="-"/>
            </a:pPr>
            <a:r>
              <a:rPr lang="en"/>
              <a:t>The distributed load on wing is placed at the center of the wing </a:t>
            </a:r>
            <a:endParaRPr/>
          </a:p>
          <a:p>
            <a:pPr marL="457200" lvl="0" indent="-298450" algn="l" rtl="0">
              <a:lnSpc>
                <a:spcPct val="100000"/>
              </a:lnSpc>
              <a:spcBef>
                <a:spcPts val="0"/>
              </a:spcBef>
              <a:spcAft>
                <a:spcPts val="0"/>
              </a:spcAft>
              <a:buSzPts val="1100"/>
              <a:buChar char="-"/>
            </a:pPr>
            <a:r>
              <a:rPr lang="en"/>
              <a:t>The bending moment and shear force are shown in the corresponding graphs, </a:t>
            </a:r>
            <a:endParaRPr/>
          </a:p>
          <a:p>
            <a:pPr marL="457200" lvl="0" indent="-298450" algn="l" rtl="0">
              <a:lnSpc>
                <a:spcPct val="100000"/>
              </a:lnSpc>
              <a:spcBef>
                <a:spcPts val="0"/>
              </a:spcBef>
              <a:spcAft>
                <a:spcPts val="0"/>
              </a:spcAft>
              <a:buSzPts val="1100"/>
              <a:buChar char="-"/>
            </a:pPr>
            <a:r>
              <a:rPr lang="en"/>
              <a:t>With the maximum forces occuring at the root of the wing</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Sluf plus wind </a:t>
            </a:r>
            <a:endParaRPr/>
          </a:p>
          <a:p>
            <a:pPr marL="457200" lvl="0" indent="-298450" algn="l" rtl="0">
              <a:lnSpc>
                <a:spcPct val="115000"/>
              </a:lnSpc>
              <a:spcBef>
                <a:spcPts val="0"/>
              </a:spcBef>
              <a:spcAft>
                <a:spcPts val="0"/>
              </a:spcAft>
              <a:buClr>
                <a:schemeClr val="dk1"/>
              </a:buClr>
              <a:buSzPts val="1100"/>
              <a:buFont typeface="Abhaya Libre"/>
              <a:buChar char="-"/>
            </a:pPr>
            <a:r>
              <a:rPr lang="en" sz="1800" b="1">
                <a:solidFill>
                  <a:schemeClr val="dk1"/>
                </a:solidFill>
                <a:latin typeface="Abhaya Libre"/>
                <a:ea typeface="Abhaya Libre"/>
                <a:cs typeface="Abhaya Libre"/>
                <a:sym typeface="Abhaya Libre"/>
              </a:rPr>
              <a:t>The wind gust case Builds off of the previous </a:t>
            </a:r>
            <a:r>
              <a:rPr lang="en" sz="1400">
                <a:solidFill>
                  <a:schemeClr val="dk1"/>
                </a:solidFill>
                <a:latin typeface="Abhaya Libre"/>
                <a:ea typeface="Abhaya Libre"/>
                <a:cs typeface="Abhaya Libre"/>
                <a:sym typeface="Abhaya Libre"/>
              </a:rPr>
              <a:t>SLUF calculations</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sz="1400">
                <a:solidFill>
                  <a:schemeClr val="dk1"/>
                </a:solidFill>
                <a:latin typeface="Abhaya Libre"/>
                <a:ea typeface="Abhaya Libre"/>
                <a:cs typeface="Abhaya Libre"/>
                <a:sym typeface="Abhaya Libre"/>
              </a:rPr>
              <a:t>To account for the wind gust, we incorporate a 9.14 m/s wind gust on a single wing. </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sz="1400">
                <a:solidFill>
                  <a:schemeClr val="dk1"/>
                </a:solidFill>
                <a:latin typeface="Abhaya Libre"/>
                <a:ea typeface="Abhaya Libre"/>
                <a:cs typeface="Abhaya Libre"/>
                <a:sym typeface="Abhaya Libre"/>
              </a:rPr>
              <a:t>We calculated the bending deflection per material, </a:t>
            </a:r>
            <a:endParaRPr sz="1400">
              <a:solidFill>
                <a:schemeClr val="dk1"/>
              </a:solidFill>
              <a:latin typeface="Abhaya Libre"/>
              <a:ea typeface="Abhaya Libre"/>
              <a:cs typeface="Abhaya Libre"/>
              <a:sym typeface="Abhaya Libre"/>
            </a:endParaRPr>
          </a:p>
          <a:p>
            <a:pPr marL="457200" lvl="0" indent="-298450" algn="l" rtl="0">
              <a:lnSpc>
                <a:spcPct val="115000"/>
              </a:lnSpc>
              <a:spcBef>
                <a:spcPts val="0"/>
              </a:spcBef>
              <a:spcAft>
                <a:spcPts val="0"/>
              </a:spcAft>
              <a:buClr>
                <a:schemeClr val="dk1"/>
              </a:buClr>
              <a:buSzPts val="1100"/>
              <a:buFont typeface="Abhaya Libre"/>
              <a:buChar char="-"/>
            </a:pPr>
            <a:r>
              <a:rPr lang="en">
                <a:solidFill>
                  <a:schemeClr val="dk1"/>
                </a:solidFill>
              </a:rPr>
              <a:t>The deflection angles under wind gust stress analysis are much larger than those in take off , ranging from 0 to 44 degrees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material trends mimic the previous sluf results, with carbon fiber deflecting the least, and extruded foam deflecting the most. </a:t>
            </a:r>
            <a:endParaRPr/>
          </a:p>
          <a:p>
            <a:pPr marL="457200" lvl="0" indent="0" algn="l" rtl="0">
              <a:lnSpc>
                <a:spcPct val="100000"/>
              </a:lnSpc>
              <a:spcBef>
                <a:spcPts val="1200"/>
              </a:spcBef>
              <a:spcAft>
                <a:spcPts val="0"/>
              </a:spcAft>
              <a:buNone/>
            </a:pPr>
            <a:endParaRPr/>
          </a:p>
          <a:p>
            <a:pPr marL="457200" lvl="0" indent="0" algn="l" rtl="0">
              <a:lnSpc>
                <a:spcPct val="115000"/>
              </a:lnSpc>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1a191cbeedd_15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0" name="Google Shape;1570;g1a191cbeedd_15_8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In loiter conditions, the lower wing Experiences higher Wing Loading and Compressive stress</a:t>
            </a:r>
            <a:endParaRPr/>
          </a:p>
          <a:p>
            <a:pPr marL="457200" lvl="0" indent="-298450" algn="l" rtl="0">
              <a:lnSpc>
                <a:spcPct val="100000"/>
              </a:lnSpc>
              <a:spcBef>
                <a:spcPts val="0"/>
              </a:spcBef>
              <a:spcAft>
                <a:spcPts val="0"/>
              </a:spcAft>
              <a:buSzPts val="1100"/>
              <a:buChar char="-"/>
            </a:pPr>
            <a:r>
              <a:rPr lang="en"/>
              <a:t>The lowest point of the lower wing will have the highest lift force, which correlates to a higher stress on the wing. </a:t>
            </a:r>
            <a:endParaRPr/>
          </a:p>
          <a:p>
            <a:pPr marL="457200" lvl="0" indent="-298450" algn="l" rtl="0">
              <a:spcBef>
                <a:spcPts val="0"/>
              </a:spcBef>
              <a:spcAft>
                <a:spcPts val="0"/>
              </a:spcAft>
              <a:buClr>
                <a:schemeClr val="dk1"/>
              </a:buClr>
              <a:buSzPts val="1100"/>
              <a:buChar char="-"/>
            </a:pPr>
            <a:r>
              <a:rPr lang="en">
                <a:solidFill>
                  <a:schemeClr val="dk1"/>
                </a:solidFill>
              </a:rPr>
              <a:t>We Looked at velocity and roll angle to determine loiter radius .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radius will allow the plane to maintain altitude at chosen velocity and roll angle values.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a191cbeedd_15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7" name="Google Shape;1587;g1a191cbeedd_15_8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Font typeface="Times New Roman"/>
              <a:buChar char="-"/>
            </a:pPr>
            <a:r>
              <a:rPr lang="en" sz="1400">
                <a:solidFill>
                  <a:srgbClr val="595959"/>
                </a:solidFill>
                <a:latin typeface="Times New Roman"/>
                <a:ea typeface="Times New Roman"/>
                <a:cs typeface="Times New Roman"/>
                <a:sym typeface="Times New Roman"/>
              </a:rPr>
              <a:t>Crash forces were analyzed by utilizing the most common type of tree in the state of colorado, the blue spruce, at an average height of 30 meters </a:t>
            </a:r>
            <a:endParaRPr sz="1400">
              <a:solidFill>
                <a:srgbClr val="595959"/>
              </a:solidFill>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595959"/>
              </a:buClr>
              <a:buSzPts val="1400"/>
              <a:buFont typeface="Times New Roman"/>
              <a:buChar char="-"/>
            </a:pPr>
            <a:r>
              <a:rPr lang="en" sz="1400">
                <a:solidFill>
                  <a:srgbClr val="595959"/>
                </a:solidFill>
                <a:latin typeface="Times New Roman"/>
                <a:ea typeface="Times New Roman"/>
                <a:cs typeface="Times New Roman"/>
                <a:sym typeface="Times New Roman"/>
              </a:rPr>
              <a:t>We solved for the horizontal and vertical impact forces by applying the work energy theorem with a .1 meter deflection </a:t>
            </a:r>
            <a:endParaRPr sz="1400">
              <a:solidFill>
                <a:srgbClr val="595959"/>
              </a:solidFill>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595959"/>
              </a:buClr>
              <a:buSzPts val="1400"/>
              <a:buFont typeface="Times New Roman"/>
              <a:buChar char="-"/>
            </a:pPr>
            <a:r>
              <a:rPr lang="en" sz="1400">
                <a:solidFill>
                  <a:srgbClr val="595959"/>
                </a:solidFill>
                <a:latin typeface="Times New Roman"/>
                <a:ea typeface="Times New Roman"/>
                <a:cs typeface="Times New Roman"/>
                <a:sym typeface="Times New Roman"/>
              </a:rPr>
              <a:t>The maximum impact force the UAV will see is from a vertical crash, at 33.69 Kilonewtons. </a:t>
            </a:r>
            <a:endParaRPr sz="1400">
              <a:solidFill>
                <a:srgbClr val="595959"/>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400">
              <a:solidFill>
                <a:srgbClr val="595959"/>
              </a:solidFill>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595959"/>
              </a:buClr>
              <a:buSzPts val="1400"/>
              <a:buFont typeface="Times New Roman"/>
              <a:buChar char="-"/>
            </a:pPr>
            <a:r>
              <a:rPr lang="en" sz="1400">
                <a:solidFill>
                  <a:srgbClr val="595959"/>
                </a:solidFill>
                <a:latin typeface="Times New Roman"/>
                <a:ea typeface="Times New Roman"/>
                <a:cs typeface="Times New Roman"/>
                <a:sym typeface="Times New Roman"/>
              </a:rPr>
              <a:t>Work and energy relations -  assuming 0.1 m for the displacement (W = FxD)  </a:t>
            </a:r>
            <a:endParaRPr sz="1400">
              <a:solidFill>
                <a:srgbClr val="595959"/>
              </a:solidFill>
              <a:latin typeface="Times New Roman"/>
              <a:ea typeface="Times New Roman"/>
              <a:cs typeface="Times New Roman"/>
              <a:sym typeface="Times New Roman"/>
            </a:endParaRPr>
          </a:p>
          <a:p>
            <a:pPr marL="457200" lvl="0" indent="-317500" algn="l" rtl="0">
              <a:lnSpc>
                <a:spcPct val="115000"/>
              </a:lnSpc>
              <a:spcBef>
                <a:spcPts val="0"/>
              </a:spcBef>
              <a:spcAft>
                <a:spcPts val="0"/>
              </a:spcAft>
              <a:buClr>
                <a:srgbClr val="595959"/>
              </a:buClr>
              <a:buSzPts val="1400"/>
              <a:buFont typeface="Times New Roman"/>
              <a:buChar char="-"/>
            </a:pPr>
            <a:r>
              <a:rPr lang="en" sz="1400">
                <a:solidFill>
                  <a:srgbClr val="595959"/>
                </a:solidFill>
                <a:latin typeface="Times New Roman"/>
                <a:ea typeface="Times New Roman"/>
                <a:cs typeface="Times New Roman"/>
                <a:sym typeface="Times New Roman"/>
              </a:rPr>
              <a:t>0.1 m distance travelled after impact. </a:t>
            </a:r>
            <a:endParaRPr sz="1400">
              <a:solidFill>
                <a:srgbClr val="595959"/>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1a191cbeedd_15_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4" name="Google Shape;1604;g1a191cbeedd_15_9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t>This is a summary of compressive stresses the UAV will endure throughout the flight. </a:t>
            </a:r>
            <a:endParaRPr/>
          </a:p>
          <a:p>
            <a:pPr marL="457200" lvl="0" indent="-298450" algn="l" rtl="0">
              <a:lnSpc>
                <a:spcPct val="115000"/>
              </a:lnSpc>
              <a:spcBef>
                <a:spcPts val="0"/>
              </a:spcBef>
              <a:spcAft>
                <a:spcPts val="0"/>
              </a:spcAft>
              <a:buSzPts val="1100"/>
              <a:buChar char="-"/>
            </a:pPr>
            <a:r>
              <a:rPr lang="en"/>
              <a:t>Takeoff experiences the highest compressive stress</a:t>
            </a:r>
            <a:endParaRPr/>
          </a:p>
          <a:p>
            <a:pPr marL="457200" lvl="0" indent="-298450" algn="l" rtl="0">
              <a:lnSpc>
                <a:spcPct val="115000"/>
              </a:lnSpc>
              <a:spcBef>
                <a:spcPts val="0"/>
              </a:spcBef>
              <a:spcAft>
                <a:spcPts val="0"/>
              </a:spcAft>
              <a:buSzPts val="1100"/>
              <a:buChar char="-"/>
            </a:pPr>
            <a:r>
              <a:rPr lang="en"/>
              <a:t>Loitering experiences the lowest compressive stress </a:t>
            </a:r>
            <a:endParaRPr/>
          </a:p>
          <a:p>
            <a:pPr marL="457200" lvl="0" indent="-298450" algn="l" rtl="0">
              <a:lnSpc>
                <a:spcPct val="115000"/>
              </a:lnSpc>
              <a:spcBef>
                <a:spcPts val="0"/>
              </a:spcBef>
              <a:spcAft>
                <a:spcPts val="0"/>
              </a:spcAft>
              <a:buSzPts val="1100"/>
              <a:buChar char="-"/>
            </a:pPr>
            <a:r>
              <a:rPr lang="en" sz="1000">
                <a:solidFill>
                  <a:schemeClr val="dk1"/>
                </a:solidFill>
                <a:latin typeface="Helvetica Neue"/>
                <a:ea typeface="Helvetica Neue"/>
                <a:cs typeface="Helvetica Neue"/>
                <a:sym typeface="Helvetica Neue"/>
              </a:rPr>
              <a:t>We satisfy FR 8 ( maintaining durability) by designing the UAV to withstand the maximum stress encountered. </a:t>
            </a:r>
            <a:endParaRPr sz="10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1a191cbeedd_15_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1a191cbeedd_15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a3b51b184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1a3b51b18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1a3b51b184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1a3b51b184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1a191cbeedd_15_9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1" name="Google Shape;1641;g1a191cbeedd_15_9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new Cg due to dimensions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8b80ab24b3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8b80ab24b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1a191cbeedd_15_9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2" name="Google Shape;1652;g1a191cbeedd_15_9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a191cbeedd_15_9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0" name="Google Shape;1660;g1a191cbeedd_15_9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1a191cbeedd_15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0" name="Google Shape;1670;g1a191cbeedd_15_9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are the new resultant Loads in SLUF conditions</a:t>
            </a:r>
            <a:endParaRPr/>
          </a:p>
          <a:p>
            <a:pPr marL="0" lvl="0" indent="0" algn="l" rtl="0">
              <a:lnSpc>
                <a:spcPct val="100000"/>
              </a:lnSpc>
              <a:spcBef>
                <a:spcPts val="0"/>
              </a:spcBef>
              <a:spcAft>
                <a:spcPts val="0"/>
              </a:spcAft>
              <a:buSzPts val="1100"/>
              <a:buNone/>
            </a:pPr>
            <a:r>
              <a:rPr lang="en"/>
              <a:t>GOOD</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1a191cbeedd_15_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1" name="Google Shape;1681;g1a191cbeedd_15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Assume that lift is only produced by the wings - this is only one wing minus radis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How would these results change if there was a wind gust?  Lets find out in FC3</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1a191cbeedd_15_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1" name="Google Shape;1691;g1a191cbeedd_15_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this FC, we build off SLUF FC2 —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Next slide</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1a191cbeedd_15_9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1a191cbeedd_15_9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add a required 9.14 m/s wind gust on a single wing to see how the effects of it. </a:t>
            </a:r>
            <a:endParaRPr/>
          </a:p>
          <a:p>
            <a:pPr marL="0" lvl="0" indent="0" algn="l" rtl="0">
              <a:spcBef>
                <a:spcPts val="0"/>
              </a:spcBef>
              <a:spcAft>
                <a:spcPts val="0"/>
              </a:spcAft>
              <a:buNone/>
            </a:pPr>
            <a:endParaRPr/>
          </a:p>
          <a:p>
            <a:pPr marL="0" lvl="0" indent="0" algn="l" rtl="0">
              <a:spcBef>
                <a:spcPts val="0"/>
              </a:spcBef>
              <a:spcAft>
                <a:spcPts val="0"/>
              </a:spcAft>
              <a:buNone/>
            </a:pPr>
            <a:r>
              <a:rPr lang="en"/>
              <a:t>Next step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1a191cbeedd_15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6" name="Google Shape;1706;g1a191cbeedd_15_9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are some of the equations we will use, for finding the deflection angle.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Next slide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a191cbeedd_15_1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g1a191cbeedd_15_10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most important step </a:t>
            </a:r>
            <a:endParaRPr/>
          </a:p>
          <a:p>
            <a:pPr marL="0" lvl="0" indent="0" algn="l" rtl="0">
              <a:lnSpc>
                <a:spcPct val="100000"/>
              </a:lnSpc>
              <a:spcBef>
                <a:spcPts val="0"/>
              </a:spcBef>
              <a:spcAft>
                <a:spcPts val="0"/>
              </a:spcAft>
              <a:buSzPts val="1100"/>
              <a:buNone/>
            </a:pPr>
            <a:r>
              <a:rPr lang="en"/>
              <a:t>Turn Wind on Area —&gt; force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a191cbeedd_15_1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0" name="Google Shape;1730;g1a191cbeedd_15_10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a:t>
            </a:r>
            <a:endParaRPr/>
          </a:p>
          <a:p>
            <a:pPr marL="0" lvl="0" indent="0" algn="l" rtl="0">
              <a:lnSpc>
                <a:spcPct val="100000"/>
              </a:lnSpc>
              <a:spcBef>
                <a:spcPts val="0"/>
              </a:spcBef>
              <a:spcAft>
                <a:spcPts val="0"/>
              </a:spcAft>
              <a:buSzPts val="1100"/>
              <a:buNone/>
            </a:pPr>
            <a:r>
              <a:rPr lang="en"/>
              <a:t/>
            </a:r>
            <a:br>
              <a:rPr lang="en"/>
            </a:br>
            <a:r>
              <a:rPr lang="en"/>
              <a:t>These are the results – we can see the deflection engles here are much larger than those in in take off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Which ranged from 0 - 12  – here 0 - 55 deg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Lets move on to bending stress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1a191cbeedd_15_1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1a191cbeedd_15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section we will talk about the the loitering flight section - we will determine the loiter radius, roll angle, and velocity to sustain the turn as well.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99568d3ce1_12_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99568d3ce1_12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1a191cbeedd_15_1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1a191cbeedd_15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find loitering radius, velocity, and roll angle we went through this 4 steps. </a:t>
            </a:r>
            <a:endParaRPr/>
          </a:p>
          <a:p>
            <a:pPr marL="0" lvl="0" indent="0" algn="l" rtl="0">
              <a:spcBef>
                <a:spcPts val="0"/>
              </a:spcBef>
              <a:spcAft>
                <a:spcPts val="0"/>
              </a:spcAft>
              <a:buNone/>
            </a:pPr>
            <a:endParaRPr/>
          </a:p>
          <a:p>
            <a:pPr marL="0" lvl="0" indent="0" algn="l" rtl="0">
              <a:spcBef>
                <a:spcPts val="0"/>
              </a:spcBef>
              <a:spcAft>
                <a:spcPts val="0"/>
              </a:spcAft>
              <a:buNone/>
            </a:pPr>
            <a:r>
              <a:rPr lang="en"/>
              <a:t>Lets go through it - beginning with FBD</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a191cbeedd_15_10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a191cbeedd_15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FBD containing typical banked turn </a:t>
            </a:r>
            <a:endParaRPr/>
          </a:p>
          <a:p>
            <a:pPr marL="0" lvl="0" indent="0" algn="l" rtl="0">
              <a:spcBef>
                <a:spcPts val="0"/>
              </a:spcBef>
              <a:spcAft>
                <a:spcPts val="0"/>
              </a:spcAft>
              <a:buNone/>
            </a:pPr>
            <a:endParaRPr/>
          </a:p>
          <a:p>
            <a:pPr marL="0" lvl="0" indent="0" algn="l" rtl="0">
              <a:spcBef>
                <a:spcPts val="0"/>
              </a:spcBef>
              <a:spcAft>
                <a:spcPts val="0"/>
              </a:spcAft>
              <a:buNone/>
            </a:pPr>
            <a:r>
              <a:rPr lang="en"/>
              <a:t>we can see the forces that will result from this maneuver</a:t>
            </a:r>
            <a:endParaRPr/>
          </a:p>
          <a:p>
            <a:pPr marL="0" lvl="0" indent="0" algn="l" rtl="0">
              <a:spcBef>
                <a:spcPts val="0"/>
              </a:spcBef>
              <a:spcAft>
                <a:spcPts val="0"/>
              </a:spcAft>
              <a:buNone/>
            </a:pPr>
            <a:endParaRPr/>
          </a:p>
          <a:p>
            <a:pPr marL="0" lvl="0" indent="0" algn="l" rtl="0">
              <a:spcBef>
                <a:spcPts val="0"/>
              </a:spcBef>
              <a:spcAft>
                <a:spcPts val="0"/>
              </a:spcAft>
              <a:buNone/>
            </a:pPr>
            <a:r>
              <a:rPr lang="en"/>
              <a:t>The forces will help find distributed loads - but first - lets discuss the assumptions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1a191cbeedd_15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1a191cbeedd_15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1a191cbeedd_15_10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9" name="Google Shape;1779;g1a191cbeedd_15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the FBD and assumptions </a:t>
            </a:r>
            <a:endParaRPr/>
          </a:p>
          <a:p>
            <a:pPr marL="0" lvl="0" indent="0" algn="l" rtl="0">
              <a:spcBef>
                <a:spcPts val="0"/>
              </a:spcBef>
              <a:spcAft>
                <a:spcPts val="0"/>
              </a:spcAft>
              <a:buNone/>
            </a:pPr>
            <a:endParaRPr/>
          </a:p>
          <a:p>
            <a:pPr marL="0" lvl="0" indent="0" algn="l" rtl="0">
              <a:spcBef>
                <a:spcPts val="0"/>
              </a:spcBef>
              <a:spcAft>
                <a:spcPts val="0"/>
              </a:spcAft>
              <a:buNone/>
            </a:pPr>
            <a:r>
              <a:rPr lang="en"/>
              <a:t>We get this equations  </a:t>
            </a:r>
            <a:endParaRPr/>
          </a:p>
          <a:p>
            <a:pPr marL="0" lvl="0" indent="0" algn="l" rtl="0">
              <a:spcBef>
                <a:spcPts val="0"/>
              </a:spcBef>
              <a:spcAft>
                <a:spcPts val="0"/>
              </a:spcAft>
              <a:buNone/>
            </a:pPr>
            <a:endParaRPr/>
          </a:p>
          <a:p>
            <a:pPr marL="0" lvl="0" indent="0" algn="l" rtl="0">
              <a:spcBef>
                <a:spcPts val="0"/>
              </a:spcBef>
              <a:spcAft>
                <a:spcPts val="0"/>
              </a:spcAft>
              <a:buNone/>
            </a:pPr>
            <a:r>
              <a:rPr lang="en"/>
              <a:t>Lift - Forces - Radius - and Velocity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Next slide has our progress.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1a191cbeedd_15_10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1a191cbeedd_15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this point we know forces, assumptions, and equations, so lets start solving.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1a191cbeedd_15_1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g1a191cbeedd_15_10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know the aircraft will have to fly at 30 mph ~ 13.4 m/s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a191cbeedd_15_10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a191cbeedd_15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1a191cbeedd_15_10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1a191cbeedd_15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16baf6da5ad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4" name="Google Shape;1834;g16baf6da5ad_2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199568d3ce1_6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199568d3ce1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Sluf thrust eff is relatively consistent across different motor and prop configurations, Therefore the deciding factor in motor selection from a thrust perspective comes from the max thrust condition in climb. Single motor configurations do not allow for any significant margin. </a:t>
            </a:r>
            <a:endParaRPr/>
          </a:p>
          <a:p>
            <a:pPr marL="0" lvl="0" indent="0" algn="l" rtl="0">
              <a:spcBef>
                <a:spcPts val="0"/>
              </a:spcBef>
              <a:spcAft>
                <a:spcPts val="0"/>
              </a:spcAft>
              <a:buNone/>
            </a:pPr>
            <a:endParaRPr/>
          </a:p>
          <a:p>
            <a:pPr marL="0" lvl="0" indent="0" algn="l" rtl="0">
              <a:spcBef>
                <a:spcPts val="0"/>
              </a:spcBef>
              <a:spcAft>
                <a:spcPts val="0"/>
              </a:spcAft>
              <a:buNone/>
            </a:pPr>
            <a:r>
              <a:rPr lang="en"/>
              <a:t>These are the thrust values for SLUF and CLIMB ______.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99568d3ce1_12_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99568d3ce1_12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199568d3ce1_6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199568d3ce1_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Sluf thrust eff is relatively consistent across different motor and prop configurations, Therefore the deciding factor in motor selection from a thrust perspective comes from the max thrust condition in climb. Single motor configurations do not allow for any significant margin. </a:t>
            </a:r>
            <a:endParaRPr/>
          </a:p>
          <a:p>
            <a:pPr marL="0" lvl="0" indent="0" algn="l" rtl="0">
              <a:spcBef>
                <a:spcPts val="0"/>
              </a:spcBef>
              <a:spcAft>
                <a:spcPts val="0"/>
              </a:spcAft>
              <a:buNone/>
            </a:pPr>
            <a:endParaRPr/>
          </a:p>
          <a:p>
            <a:pPr marL="0" lvl="0" indent="0" algn="l" rtl="0">
              <a:spcBef>
                <a:spcPts val="0"/>
              </a:spcBef>
              <a:spcAft>
                <a:spcPts val="0"/>
              </a:spcAft>
              <a:buNone/>
            </a:pPr>
            <a:r>
              <a:rPr lang="en"/>
              <a:t>These are the thrust values for SLUF and CLIMB ______.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199568d3ce1_6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199568d3ce1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199568d3ce1_6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199568d3ce1_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199568d3ce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199568d3c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not include ESC efficiency</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199568d3ce1_6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4" name="Google Shape;1884;g199568d3ce1_6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process was repeated for 4 total configurations: one with a single 18 inch prop, and two additional single prop, 11x9 prop with different motor combinations. The result of this showed that a two motor, 11x9 prop combination allowed for the greatest endurance, with a 12.84% increase over the single motor combination.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195073bdbcf_1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195073bdbcf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a12594e6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a12594e6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process was repeated with 3 additional configurations: 1 single motor configuration and two additional 2 motor configurations. Here the two motor configurations are compared with the single motor configuration. All other two motor configurations use the same prop selection as it was found to be ideal in these scenarios and the single motor configuration uses an 18x8 prop. These plots show that the two motor configuration with an AT3530 motor minimizes the power required in SLUF and only adds a small amount of power in climb.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195073bdbcf_1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195073bdbcf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195073bdbcf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8" name="Google Shape;1918;g195073bdbcf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9a23e3f4bd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9a23e3f4bd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99568d3ce1_12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99568d3ce1_12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spar and ribs</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194dd385428_2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194dd385428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9a23e3f4bd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9a23e3f4b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6baf6da5ad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6baf6da5ad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endurance doesn’t account for last 20%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9a23e3f4bd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9a23e3f4bd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Speaks to where power is going to and where we are optimizing towards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73c6958f22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73c6958f2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8b80ab24b3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8b80ab24b3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8248c5983a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8248c5983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73c6958f22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73c6958f2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9a7cebf05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9a7cebf05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99568d3ce1_1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99568d3ce1_1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99568d3ce1_1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99568d3ce1_1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99568d3ce1_12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99568d3ce1_1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73c6958f2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73c6958f2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8cf4700858_2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8cf4700858_2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99568d3ce1_12_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199568d3ce1_12_7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Discuss why there is some error in this weight.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wings are approximated as tapered linear geometry, and don’t take airfoil shape → overestimate.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99568d3ce1_12_7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199568d3ce1_12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99568d3ce1_12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199568d3ce1_12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Length: Due to force provided by engines. F = ma -&gt; a = F/m — Velocity Takeoff (using constant acceleration formulas)</a:t>
            </a:r>
            <a:endParaRPr/>
          </a:p>
          <a:p>
            <a:pPr marL="0" lvl="0" indent="0" algn="l" rtl="0">
              <a:lnSpc>
                <a:spcPct val="100000"/>
              </a:lnSpc>
              <a:spcBef>
                <a:spcPts val="0"/>
              </a:spcBef>
              <a:spcAft>
                <a:spcPts val="0"/>
              </a:spcAft>
              <a:buSzPts val="1100"/>
              <a:buNone/>
            </a:pPr>
            <a:r>
              <a:rPr lang="en"/>
              <a:t>Angle  : Optimized inclination to ease aircraft takeoff.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Make sure to: </a:t>
            </a:r>
            <a:endParaRPr/>
          </a:p>
          <a:p>
            <a:pPr marL="457200" lvl="0" indent="-298450" algn="l" rtl="0">
              <a:lnSpc>
                <a:spcPct val="100000"/>
              </a:lnSpc>
              <a:spcBef>
                <a:spcPts val="0"/>
              </a:spcBef>
              <a:spcAft>
                <a:spcPts val="0"/>
              </a:spcAft>
              <a:buSzPts val="1100"/>
              <a:buChar char="-"/>
            </a:pPr>
            <a:r>
              <a:rPr lang="en"/>
              <a:t>Have full launching rail dimensions </a:t>
            </a:r>
            <a:endParaRPr/>
          </a:p>
          <a:p>
            <a:pPr marL="457200" lvl="0" indent="-298450" algn="l" rtl="0">
              <a:lnSpc>
                <a:spcPct val="100000"/>
              </a:lnSpc>
              <a:spcBef>
                <a:spcPts val="0"/>
              </a:spcBef>
              <a:spcAft>
                <a:spcPts val="0"/>
              </a:spcAft>
              <a:buSzPts val="1100"/>
              <a:buChar char="-"/>
            </a:pPr>
            <a:r>
              <a:rPr lang="en"/>
              <a:t>Talk about how this will also be modular - The front will come off, and the full rail (depending on length) can probably be taken apart into sections. </a:t>
            </a:r>
            <a:endParaRPr/>
          </a:p>
          <a:p>
            <a:pPr marL="457200" lvl="0" indent="-298450" algn="l" rtl="0">
              <a:lnSpc>
                <a:spcPct val="100000"/>
              </a:lnSpc>
              <a:spcBef>
                <a:spcPts val="0"/>
              </a:spcBef>
              <a:spcAft>
                <a:spcPts val="0"/>
              </a:spcAft>
              <a:buSzPts val="1100"/>
              <a:buChar char="-"/>
            </a:pPr>
            <a:r>
              <a:rPr lang="en"/>
              <a:t>Discuss bungee idea </a:t>
            </a:r>
            <a:endParaRPr/>
          </a:p>
          <a:p>
            <a:pPr marL="457200" lvl="0" indent="-298450" algn="l" rtl="0">
              <a:lnSpc>
                <a:spcPct val="100000"/>
              </a:lnSpc>
              <a:spcBef>
                <a:spcPts val="0"/>
              </a:spcBef>
              <a:spcAft>
                <a:spcPts val="0"/>
              </a:spcAft>
              <a:buSzPts val="1100"/>
              <a:buChar char="-"/>
            </a:pPr>
            <a:r>
              <a:rPr lang="en"/>
              <a:t>Discuss safety release pin </a:t>
            </a:r>
            <a:endParaRPr/>
          </a:p>
          <a:p>
            <a:pPr marL="457200" lvl="0" indent="-298450" algn="l" rtl="0">
              <a:lnSpc>
                <a:spcPct val="100000"/>
              </a:lnSpc>
              <a:spcBef>
                <a:spcPts val="0"/>
              </a:spcBef>
              <a:spcAft>
                <a:spcPts val="0"/>
              </a:spcAft>
              <a:buSzPts val="1100"/>
              <a:buChar char="-"/>
            </a:pPr>
            <a:r>
              <a:rPr lang="en" b="1"/>
              <a:t>Once measurements are know</a:t>
            </a:r>
            <a:r>
              <a:rPr lang="en"/>
              <a:t>, discuss how there is error in them, since we know that the acceleration formulas don’t take into account surface friction or drag. For that reason, let’s provide an error for margin. </a:t>
            </a:r>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8ce11d542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8ce11d54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99568d3ce1_12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199568d3ce1_12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 D.R. 4</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9f43c7265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9f43c7265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r>
              <a:rPr lang="en"/>
              <a:t>Excess Power is used to calculate the optimal take-off angle and velocity.  By finding the point of max excess power we can find both the velocity and optimal take-off angle.  They power available is derived from the propulsion team and power required came from the airfoil and aircraft design.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8c4ad067c5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8c4ad067c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94dd385428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94dd385428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94dd385428_2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94dd385428_2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plots show us the prop size and power. </a:t>
            </a:r>
            <a:endParaRPr/>
          </a:p>
          <a:p>
            <a:pPr marL="0" lvl="0" indent="0" algn="l" rtl="0">
              <a:spcBef>
                <a:spcPts val="0"/>
              </a:spcBef>
              <a:spcAft>
                <a:spcPts val="0"/>
              </a:spcAft>
              <a:buNone/>
            </a:pPr>
            <a:r>
              <a:rPr lang="en"/>
              <a:t>Our goal is to minimize the prop size and power simultaneously.</a:t>
            </a:r>
            <a:endParaRPr/>
          </a:p>
          <a:p>
            <a:pPr marL="0" lvl="0" indent="0" algn="l" rtl="0">
              <a:spcBef>
                <a:spcPts val="0"/>
              </a:spcBef>
              <a:spcAft>
                <a:spcPts val="0"/>
              </a:spcAft>
              <a:buNone/>
            </a:pPr>
            <a:endParaRPr/>
          </a:p>
          <a:p>
            <a:pPr marL="0" lvl="0" indent="0" algn="l" rtl="0">
              <a:spcBef>
                <a:spcPts val="0"/>
              </a:spcBef>
              <a:spcAft>
                <a:spcPts val="0"/>
              </a:spcAft>
              <a:buNone/>
            </a:pPr>
            <a:r>
              <a:rPr lang="en"/>
              <a:t>We chose an 11 in prop for the following reasons:</a:t>
            </a:r>
            <a:endParaRPr/>
          </a:p>
          <a:p>
            <a:pPr marL="0" lvl="0" indent="0" algn="l" rtl="0">
              <a:spcBef>
                <a:spcPts val="0"/>
              </a:spcBef>
              <a:spcAft>
                <a:spcPts val="0"/>
              </a:spcAft>
              <a:buNone/>
            </a:pPr>
            <a:r>
              <a:rPr lang="en"/>
              <a:t>	Power consistently decreases as prop size increases but by having the props on the wings we need to avoid props hitting ground during landing. 11 inch props gives us 2 inches of margin on the props during landing assuming the plane lands with wings level. Error bars excluded but average error for these were about 7 W</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94dd385428_2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94dd385428_2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all propellers have the same performance, even with the same diameter. Prop geometry (namely pitch) affects torque and therefore the motor power required. In general, lower pitch results in less torque in exchange for higher RPM’s, however the motor can only supply so many RPM’s. As a result, this plot has removed the motor power (blue dots) from propellers that require too high RPM’s to maintain thrust and velocity profile. From this, we can see that there are two possible propellers that will provide similar performance: 11x7 and 11x9 props. Since the 11x9 takes ever so slightly less power in SLUF (2 W decrease), it was selected as the prop used.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95073bdbcf_1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95073bdbcf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80 vs 100% capacity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a191cbeedd_19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a191cbeedd_19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73c6958f2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73c6958f2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8e66c7c042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8e66c7c04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8248c5983a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8248c5983a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9a23e3f4bd_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9a23e3f4bd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95f18be388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95f18be388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Battery discussion here is preliminary and full discussion will be in backup slides?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94dd385428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94dd38542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94dd385428_2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94dd385428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99568d3ce1_12_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99568d3ce1_12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Whiffletree Test </a:t>
            </a:r>
            <a:endParaRPr sz="1700">
              <a:solidFill>
                <a:srgbClr val="9E9E9E"/>
              </a:solidFill>
              <a:latin typeface="Abhaya Libre"/>
              <a:ea typeface="Abhaya Libre"/>
              <a:cs typeface="Abhaya Libre"/>
              <a:sym typeface="Abhaya Libre"/>
            </a:endParaRPr>
          </a:p>
          <a:p>
            <a:pPr marL="914400" lvl="1"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Here we will test the validity of the wing - if it will be able to withstand the loading we predict. </a:t>
            </a:r>
            <a:endParaRPr sz="1700">
              <a:solidFill>
                <a:srgbClr val="9E9E9E"/>
              </a:solidFill>
              <a:latin typeface="Abhaya Libre"/>
              <a:ea typeface="Abhaya Libre"/>
              <a:cs typeface="Abhaya Libre"/>
              <a:sym typeface="Abhaya Libre"/>
            </a:endParaRPr>
          </a:p>
          <a:p>
            <a:pPr marL="457200" lvl="0"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Tail deflection </a:t>
            </a:r>
            <a:endParaRPr sz="1700">
              <a:solidFill>
                <a:srgbClr val="9E9E9E"/>
              </a:solidFill>
              <a:latin typeface="Abhaya Libre"/>
              <a:ea typeface="Abhaya Libre"/>
              <a:cs typeface="Abhaya Libre"/>
              <a:sym typeface="Abhaya Libre"/>
            </a:endParaRPr>
          </a:p>
          <a:p>
            <a:pPr marL="914400" lvl="1"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Here we will test the validity of the tail - if it will be able to withstand the loading the horizontal and vertical tails will create wrt the Cg. </a:t>
            </a:r>
            <a:endParaRPr sz="1700">
              <a:solidFill>
                <a:srgbClr val="9E9E9E"/>
              </a:solidFill>
              <a:latin typeface="Abhaya Libre"/>
              <a:ea typeface="Abhaya Libre"/>
              <a:cs typeface="Abhaya Libre"/>
              <a:sym typeface="Abhaya Libre"/>
            </a:endParaRPr>
          </a:p>
          <a:p>
            <a:pPr marL="457200" lvl="0"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Strain Gauges</a:t>
            </a:r>
            <a:endParaRPr sz="1700">
              <a:solidFill>
                <a:srgbClr val="9E9E9E"/>
              </a:solidFill>
              <a:latin typeface="Abhaya Libre"/>
              <a:ea typeface="Abhaya Libre"/>
              <a:cs typeface="Abhaya Libre"/>
              <a:sym typeface="Abhaya Libre"/>
            </a:endParaRPr>
          </a:p>
          <a:p>
            <a:pPr marL="914400" lvl="1"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Useful test to to verify  the fuselage can support payload and expected forces on it</a:t>
            </a:r>
            <a:endParaRPr sz="1700">
              <a:solidFill>
                <a:srgbClr val="9E9E9E"/>
              </a:solidFill>
              <a:latin typeface="Abhaya Libre"/>
              <a:ea typeface="Abhaya Libre"/>
              <a:cs typeface="Abhaya Libre"/>
              <a:sym typeface="Abhaya Libre"/>
            </a:endParaRPr>
          </a:p>
          <a:p>
            <a:pPr marL="457200" lvl="0"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Drop test </a:t>
            </a:r>
            <a:endParaRPr sz="1700">
              <a:solidFill>
                <a:srgbClr val="9E9E9E"/>
              </a:solidFill>
              <a:latin typeface="Abhaya Libre"/>
              <a:ea typeface="Abhaya Libre"/>
              <a:cs typeface="Abhaya Libre"/>
              <a:sym typeface="Abhaya Libre"/>
            </a:endParaRPr>
          </a:p>
          <a:p>
            <a:pPr marL="914400" lvl="1" indent="-336550" algn="l" rtl="0">
              <a:lnSpc>
                <a:spcPct val="115000"/>
              </a:lnSpc>
              <a:spcBef>
                <a:spcPts val="0"/>
              </a:spcBef>
              <a:spcAft>
                <a:spcPts val="0"/>
              </a:spcAft>
              <a:buClr>
                <a:srgbClr val="9E9E9E"/>
              </a:buClr>
              <a:buSzPts val="1700"/>
              <a:buFont typeface="Abhaya Libre"/>
              <a:buChar char="○"/>
            </a:pPr>
            <a:r>
              <a:rPr lang="en" sz="1700">
                <a:solidFill>
                  <a:srgbClr val="9E9E9E"/>
                </a:solidFill>
                <a:latin typeface="Abhaya Libre"/>
                <a:ea typeface="Abhaya Libre"/>
                <a:cs typeface="Abhaya Libre"/>
                <a:sym typeface="Abhaya Libre"/>
              </a:rPr>
              <a:t>Potential test to test durability of airframe. </a:t>
            </a:r>
            <a:endParaRPr sz="1700">
              <a:solidFill>
                <a:srgbClr val="9E9E9E"/>
              </a:solidFill>
              <a:latin typeface="Abhaya Libre"/>
              <a:ea typeface="Abhaya Libre"/>
              <a:cs typeface="Abhaya Libre"/>
              <a:sym typeface="Abhaya Libre"/>
            </a:endParaRPr>
          </a:p>
          <a:p>
            <a:pPr marL="0" lvl="0" indent="0" algn="l" rtl="0">
              <a:lnSpc>
                <a:spcPct val="115000"/>
              </a:lnSpc>
              <a:spcBef>
                <a:spcPts val="1200"/>
              </a:spcBef>
              <a:spcAft>
                <a:spcPts val="1200"/>
              </a:spcAft>
              <a:buNone/>
            </a:pPr>
            <a:endParaRPr sz="1700">
              <a:solidFill>
                <a:srgbClr val="9E9E9E"/>
              </a:solidFill>
              <a:latin typeface="Abhaya Libre"/>
              <a:ea typeface="Abhaya Libre"/>
              <a:cs typeface="Abhaya Libre"/>
              <a:sym typeface="Abhaya Libr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73c6958f22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73c6958f2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8bcb1c4a6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8bcb1c4a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t>
            </a:r>
            <a:r>
              <a:rPr lang="en"/>
              <a:t> How the design will be verified against predictive models through characterization tests </a:t>
            </a:r>
            <a:endParaRPr/>
          </a:p>
          <a:p>
            <a:pPr marL="0" lvl="0" indent="0" algn="l" rtl="0">
              <a:spcBef>
                <a:spcPts val="0"/>
              </a:spcBef>
              <a:spcAft>
                <a:spcPts val="0"/>
              </a:spcAft>
              <a:buNone/>
            </a:pPr>
            <a:r>
              <a:rPr lang="en"/>
              <a:t>• What model/requirements are you verifying (from design requirements and satisfaction section) </a:t>
            </a:r>
            <a:endParaRPr/>
          </a:p>
          <a:p>
            <a:pPr marL="0" lvl="0" indent="0" algn="l" rtl="0">
              <a:spcBef>
                <a:spcPts val="0"/>
              </a:spcBef>
              <a:spcAft>
                <a:spcPts val="0"/>
              </a:spcAft>
              <a:buNone/>
            </a:pPr>
            <a:r>
              <a:rPr lang="en"/>
              <a:t>• What are you measuring- include pass/fail criteria if you can</a:t>
            </a:r>
            <a:endParaRPr/>
          </a:p>
          <a:p>
            <a:pPr marL="0" lvl="0" indent="457200" algn="l" rtl="0">
              <a:spcBef>
                <a:spcPts val="0"/>
              </a:spcBef>
              <a:spcAft>
                <a:spcPts val="0"/>
              </a:spcAft>
              <a:buNone/>
            </a:pPr>
            <a:r>
              <a:rPr lang="en"/>
              <a:t> • Key measurement issues (resolution, sampling rate, etc.)</a:t>
            </a:r>
            <a:endParaRPr/>
          </a:p>
          <a:p>
            <a:pPr marL="0" lvl="0" indent="0" algn="l" rtl="0">
              <a:spcBef>
                <a:spcPts val="0"/>
              </a:spcBef>
              <a:spcAft>
                <a:spcPts val="0"/>
              </a:spcAft>
              <a:buNone/>
            </a:pPr>
            <a:r>
              <a:rPr lang="en"/>
              <a:t> 	 • Describe the test setups, the facilities and equipment, and how the test works</a:t>
            </a:r>
            <a:endParaRPr/>
          </a:p>
          <a:p>
            <a:pPr marL="0" lvl="0" indent="0" algn="l" rtl="0">
              <a:spcBef>
                <a:spcPts val="0"/>
              </a:spcBef>
              <a:spcAft>
                <a:spcPts val="0"/>
              </a:spcAft>
              <a:buNone/>
            </a:pPr>
            <a:r>
              <a:rPr lang="en"/>
              <a:t>             • Show how the selected sensors, instruments, data acquisition, test fixtures, etc. provide the needed data </a:t>
            </a:r>
            <a:endParaRPr/>
          </a:p>
          <a:p>
            <a:pPr marL="0" lvl="0" indent="0" algn="l" rtl="0">
              <a:spcBef>
                <a:spcPts val="0"/>
              </a:spcBef>
              <a:spcAft>
                <a:spcPts val="0"/>
              </a:spcAft>
              <a:buNone/>
            </a:pPr>
            <a:r>
              <a:rPr lang="en"/>
              <a:t>             • How will you know you met the requirement?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96b2425ce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96b2425ce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spcBef>
                <a:spcPts val="0"/>
              </a:spcBef>
              <a:spcAft>
                <a:spcPts val="0"/>
              </a:spcAft>
              <a:buClr>
                <a:schemeClr val="dk1"/>
              </a:buClr>
              <a:buSzPts val="1100"/>
              <a:buChar char="-"/>
            </a:pPr>
            <a:r>
              <a:rPr lang="en">
                <a:solidFill>
                  <a:schemeClr val="dk1"/>
                </a:solidFill>
              </a:rPr>
              <a:t>The total estimated cost is $3938</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I’ve implemented a ten percent cost margin to account for error</a:t>
            </a:r>
            <a:endParaRPr>
              <a:solidFill>
                <a:schemeClr val="dk1"/>
              </a:solidFill>
            </a:endParaRPr>
          </a:p>
          <a:p>
            <a:pPr marL="457200" lvl="0" indent="-298450" algn="l" rtl="0">
              <a:spcBef>
                <a:spcPts val="0"/>
              </a:spcBef>
              <a:spcAft>
                <a:spcPts val="0"/>
              </a:spcAft>
              <a:buClr>
                <a:schemeClr val="dk1"/>
              </a:buClr>
              <a:buSzPts val="1100"/>
              <a:buChar char="-"/>
            </a:pPr>
            <a:r>
              <a:rPr lang="en" sz="1200">
                <a:solidFill>
                  <a:schemeClr val="dk1"/>
                </a:solidFill>
                <a:latin typeface="Helvetica Neue"/>
                <a:ea typeface="Helvetica Neue"/>
                <a:cs typeface="Helvetica Neue"/>
                <a:sym typeface="Helvetica Neue"/>
              </a:rPr>
              <a:t>Going forward there is a strong likely hood that 2 of those items, combined around 600$ will not be needed. So there is still wiggle room for unforeseen costs.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8bcb1c4a6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8bcb1c4a6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8bcb1c4a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8bcb1c4a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99568d3ce1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99568d3ce1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173c6958f22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173c6958f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771b8c722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771b8c722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8bcb1c4a6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8bcb1c4a6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8bcb1c4a6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8bcb1c4a6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8bcb1c4a6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8bcb1c4a6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8cf4700858_2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8cf4700858_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95073bdbcf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95073bdbcf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96b2425ce4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96b2425ce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I’ve implemented a ten percent cost margin to account for error</a:t>
            </a:r>
            <a:endParaRPr/>
          </a:p>
          <a:p>
            <a:pPr marL="457200" lvl="0" indent="-298450" algn="l" rtl="0">
              <a:spcBef>
                <a:spcPts val="0"/>
              </a:spcBef>
              <a:spcAft>
                <a:spcPts val="0"/>
              </a:spcAft>
              <a:buSzPts val="1100"/>
              <a:buChar char="-"/>
            </a:pPr>
            <a:r>
              <a:rPr lang="en"/>
              <a:t>The total estimated cost is $1005.19</a:t>
            </a:r>
            <a:endParaRPr/>
          </a:p>
          <a:p>
            <a:pPr marL="457200" lvl="0" indent="-298450" algn="l" rtl="0">
              <a:spcBef>
                <a:spcPts val="0"/>
              </a:spcBef>
              <a:spcAft>
                <a:spcPts val="0"/>
              </a:spcAft>
              <a:buSzPts val="1100"/>
              <a:buChar char="-"/>
            </a:pPr>
            <a:r>
              <a:rPr lang="en" sz="1200">
                <a:solidFill>
                  <a:srgbClr val="DCDDDE"/>
                </a:solidFill>
                <a:latin typeface="Helvetica Neue"/>
                <a:ea typeface="Helvetica Neue"/>
                <a:cs typeface="Helvetica Neue"/>
                <a:sym typeface="Helvetica Neue"/>
              </a:rPr>
              <a:t>Going forward there is a strong likely hood that 2 of those items, combined around 600$ will not be needed. So there is still wiggle room for things like connectors, hardware, glue, linkages, and unknowns.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95f18be38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g195f18be38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a191cbeedd_25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1a191cbeedd_2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60bc063d2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60bc063d2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a191cbeedd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a191cbeedd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a191cbeedd_7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a191cbeedd_7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1a191cbeedd_7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1a191cbeedd_7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a191cbeedd_7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a191cbeedd_7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9a7cebf05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2" name="Google Shape;1052;g19a7cebf057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9a7cebf05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9a7cebf05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on right is example of forest service road on Jones Pass. Width of road tread is ~3m with ~1m of shoulder on either side. Probe length here is 270 cm</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19a7cebf057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19a7cebf05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9a7cebf05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4" name="Google Shape;1074;g19a7cebf05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19f43c7265f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19f43c7265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 </a:t>
            </a:r>
            <a:r>
              <a:rPr lang="en"/>
              <a:t>How the design will be validated against functional requirements and overall project success criteria (Levels of Success)</a:t>
            </a:r>
            <a:endParaRPr/>
          </a:p>
          <a:p>
            <a:pPr marL="0" lvl="0" indent="0" algn="l" rtl="0">
              <a:spcBef>
                <a:spcPts val="0"/>
              </a:spcBef>
              <a:spcAft>
                <a:spcPts val="0"/>
              </a:spcAft>
              <a:buNone/>
            </a:pPr>
            <a:r>
              <a:rPr lang="en"/>
              <a:t> • Day in the life/demos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9a7cebf05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g19a7cebf057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8c4ad067c5_3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8c4ad067c5_3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Functional Block Diagram for the project. As seen, we have a Ground Control System, Unmanned Aircraft Vehicle (UAV), and Payload System. From the Ground System, the pilot will have a handheld controller that will communicate with the aircraft. Any inputs from the pilot will be sent to the receiver which will be connected to the speed controller as well as the servos. This will allow the pilot to direct and control the aircraft when necessary during the mission profile.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a191cbeedd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a191cbeedd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19f43c726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19f43c726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9a23e3f4b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9a23e3f4b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9d230cc473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9d230cc473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9a23e3f4bd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9a23e3f4b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flight we would like to optimize the flight conditions by flying at an orientation that would minimize the required thrust.  We can calculate the thrust required at each point with the Airfoild data and we can determine that point that would minimize the thrust required would be to find the ratio point where CL/CD is the largest.  This point would put is at an angle of attack of -.75 degrees.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19a23e3f4bd_4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9a23e3f4bd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airframe was originally designed with a 12.4 mass budget.  As we refined  our budget we were  able to calculate the CL needed as we loiter at different mass configurations.  At a 10 deg turn orientation the max CL we would need is .9149 out of a maximum possible 1.5.  At our greatest  mass configuration the maximum horizontal forces created during or circular track would only be about 20N.</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8c4ad067c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18c4ad067c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195f18be38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195f18be3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93f9cb999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93f9cb99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18e56f41e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18e56f41e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95073bdbc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95073bdbc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amounts of parasite drag from propellers (3x base parasite drag for 4x 9” props- we are using 22”). This model is extremely optimistic with drag characterization and still more than halves endurance</a:t>
            </a:r>
            <a:endParaRPr/>
          </a:p>
          <a:p>
            <a:pPr marL="0" lvl="0" indent="0" algn="l" rtl="0">
              <a:spcBef>
                <a:spcPts val="0"/>
              </a:spcBef>
              <a:spcAft>
                <a:spcPts val="0"/>
              </a:spcAft>
              <a:buNone/>
            </a:pPr>
            <a:r>
              <a:rPr lang="en"/>
              <a:t>Elena</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18e66c7c042_7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18e66c7c042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8e66c7c042_7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8e66c7c042_7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19d230cc473_4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19d230cc473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90486fb93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6" name="Google Shape;1306;g190486fb93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99568d3ce1_12_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3" name="Google Shape;1313;g199568d3ce1_12_7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1a191cbeedd_15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1a191cbeedd_15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1a191cbeedd_15_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4" name="Google Shape;1334;g1a191cbeedd_15_6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1a191cbeedd_15_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3" name="Google Shape;1343;g1a191cbeedd_15_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are the required minimum cross sections in order to meet the strength cases composed. Worst case scenario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1a191cbeedd_15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2" name="Google Shape;1352;g1a191cbeedd_15_6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a191cbeedd_15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a191cbeedd_15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b80ab24b3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8b80ab24b3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design solution for our fixed wing aircraft. As shown, the aircraft has a wingspan of 2.6 meters (8.5 ft) and has a length of 1.48 meters from the nose to the tail. From the bottom of the fuselage to the top of the tail, the aircraft is 0.37 meters (~ 1 ft).</a:t>
            </a:r>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a191cbeedd_15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9" name="Google Shape;1369;g1a191cbeedd_15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800" b="1">
                <a:solidFill>
                  <a:srgbClr val="595959"/>
                </a:solidFill>
                <a:latin typeface="Times New Roman"/>
                <a:ea typeface="Times New Roman"/>
                <a:cs typeface="Times New Roman"/>
                <a:sym typeface="Times New Roman"/>
              </a:rPr>
              <a:t>Show CAD of payload and battery inside fuselage</a:t>
            </a:r>
            <a:endParaRPr sz="1800" b="1">
              <a:solidFill>
                <a:srgbClr val="595959"/>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100"/>
              <a:buNone/>
            </a:pPr>
            <a:r>
              <a:rPr lang="en" sz="1800" b="1">
                <a:solidFill>
                  <a:srgbClr val="595959"/>
                </a:solidFill>
                <a:latin typeface="Times New Roman"/>
                <a:ea typeface="Times New Roman"/>
                <a:cs typeface="Times New Roman"/>
                <a:sym typeface="Times New Roman"/>
              </a:rPr>
              <a:t>Add calcs for fuselage</a:t>
            </a:r>
            <a:endParaRPr sz="1800" b="1">
              <a:solidFill>
                <a:srgbClr val="595959"/>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100"/>
              <a:buNone/>
            </a:pPr>
            <a:endParaRPr sz="1800" b="1">
              <a:solidFill>
                <a:srgbClr val="595959"/>
              </a:solidFill>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1a191cbeedd_15_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7" name="Google Shape;1387;g1a191cbeedd_15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After stress analysis, A hybrid design will satisfy flight requirements. </a:t>
            </a:r>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Hybrid deflection is similar to that of full carbon fiber.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The hybrid design solution is composed of 80% foam and 20% carbon fiber.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Hybrid materials will provide for optimal strength weight and strength cost ratios.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a:t>We Assume that both materials combine to be a homogeneous compound - therefore, transferring load equally.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a191cbeedd_15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6" name="Google Shape;1406;g1a191cbeedd_15_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r>
              <a:rPr lang="en" sz="1800" b="1">
                <a:solidFill>
                  <a:srgbClr val="FF0000"/>
                </a:solidFill>
                <a:latin typeface="Times New Roman"/>
                <a:ea typeface="Times New Roman"/>
                <a:cs typeface="Times New Roman"/>
                <a:sym typeface="Times New Roman"/>
              </a:rPr>
              <a:t>FR6</a:t>
            </a:r>
            <a:r>
              <a:rPr lang="en" sz="1800" b="1">
                <a:solidFill>
                  <a:srgbClr val="595959"/>
                </a:solidFill>
                <a:latin typeface="Abhaya Libre"/>
                <a:ea typeface="Abhaya Libre"/>
                <a:cs typeface="Abhaya Libre"/>
                <a:sym typeface="Abhaya Libre"/>
              </a:rPr>
              <a:t> </a:t>
            </a:r>
            <a:r>
              <a:rPr lang="en" sz="1800">
                <a:solidFill>
                  <a:srgbClr val="595959"/>
                </a:solidFill>
                <a:latin typeface="Abhaya Libre"/>
                <a:ea typeface="Abhaya Libre"/>
                <a:cs typeface="Abhaya Libre"/>
                <a:sym typeface="Abhaya Libre"/>
              </a:rPr>
              <a:t>is satisfied by our material and manufacturing choices. Show why the CF and EPS selection is cheap and while still meeting strength and weight requirements.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1a191cbeedd_15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g1a191cbeedd_15_7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After stress analysis, A hybrid design will satisfy flight requirements. </a:t>
            </a:r>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Hybrid deflection is similar to that of full carbon fiber.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The hybrid design solution is composed of 80% foam and 20% carbon fiber.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sz="1400">
                <a:solidFill>
                  <a:schemeClr val="dk1"/>
                </a:solidFill>
                <a:latin typeface="Roboto"/>
                <a:ea typeface="Roboto"/>
                <a:cs typeface="Roboto"/>
                <a:sym typeface="Roboto"/>
              </a:rPr>
              <a:t>Hybrid materials will provide for optimal strength weight and strength cost ratios. </a:t>
            </a:r>
            <a:endParaRPr sz="1400">
              <a:solidFill>
                <a:schemeClr val="dk1"/>
              </a:solidFill>
              <a:latin typeface="Roboto"/>
              <a:ea typeface="Roboto"/>
              <a:cs typeface="Roboto"/>
              <a:sym typeface="Roboto"/>
            </a:endParaRPr>
          </a:p>
          <a:p>
            <a:pPr marL="457200" lvl="0" indent="-298450" algn="l" rtl="0">
              <a:lnSpc>
                <a:spcPct val="100000"/>
              </a:lnSpc>
              <a:spcBef>
                <a:spcPts val="0"/>
              </a:spcBef>
              <a:spcAft>
                <a:spcPts val="0"/>
              </a:spcAft>
              <a:buSzPts val="1100"/>
              <a:buChar char="-"/>
            </a:pPr>
            <a:r>
              <a:rPr lang="en"/>
              <a:t>We Assume that both materials combine to be a homogeneous compound - therefore, transferring load equally. – </a:t>
            </a:r>
            <a:r>
              <a:rPr lang="en" b="1"/>
              <a:t>For this reason we can present this as a source of error, since we know it could not be a perfect compound.</a:t>
            </a:r>
            <a:r>
              <a:rPr lang="en"/>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This also goes for any deflection or stress calculation – The materials could be weaker than the ideal formals we are using (due to lattice imperfections) for this reason we can present our results as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1a191cbeedd_15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1a191cbeedd_15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1a191cbeedd_15_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9" name="Google Shape;1449;g1a191cbeedd_15_7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find the wing benign deflection for each material, we took into account the material properties ( elastic modulus and area moment of inertia), thrust to weight ratio, and wing length</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1a191cbeedd_15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g1a191cbeedd_15_7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To calculate bending stresses we need to have a moment, distance away from neutral axis, Y - and the moment of inertia for the object.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Still approximating the wing as a rectangular prism beam, we can find the compressive stress.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NOTE this is the compressive stress on one wing only, at the root.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Next FC2 - SLUF</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1a191cbeedd_15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1a191cbeedd_15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1a191cbeedd_15_7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1a191cbeedd_15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8761D"/>
              </a:buClr>
              <a:buSzPts val="1100"/>
              <a:buChar char="-"/>
            </a:pPr>
            <a:r>
              <a:rPr lang="en" b="1">
                <a:solidFill>
                  <a:srgbClr val="38761D"/>
                </a:solidFill>
              </a:rPr>
              <a:t>We looked into 5 flight cases to determine the stresses found on the UAV</a:t>
            </a:r>
            <a:endParaRPr b="1">
              <a:solidFill>
                <a:srgbClr val="38761D"/>
              </a:solidFill>
            </a:endParaRPr>
          </a:p>
          <a:p>
            <a:pPr marL="457200" lvl="0" indent="-298450" algn="l" rtl="0">
              <a:lnSpc>
                <a:spcPct val="115000"/>
              </a:lnSpc>
              <a:spcBef>
                <a:spcPts val="0"/>
              </a:spcBef>
              <a:spcAft>
                <a:spcPts val="0"/>
              </a:spcAft>
              <a:buClr>
                <a:srgbClr val="38761D"/>
              </a:buClr>
              <a:buSzPts val="1100"/>
              <a:buChar char="-"/>
            </a:pPr>
            <a:r>
              <a:rPr lang="en" b="1">
                <a:solidFill>
                  <a:srgbClr val="38761D"/>
                </a:solidFill>
              </a:rPr>
              <a:t>Takeoff, SLUF, SLUF plus wind gust, loiter, and crash </a:t>
            </a:r>
            <a:endParaRPr b="1">
              <a:solidFill>
                <a:srgbClr val="38761D"/>
              </a:solidFill>
            </a:endParaRPr>
          </a:p>
          <a:p>
            <a:pPr marL="457200" lvl="0" indent="0" algn="l" rtl="0">
              <a:lnSpc>
                <a:spcPct val="115000"/>
              </a:lnSpc>
              <a:spcBef>
                <a:spcPts val="0"/>
              </a:spcBef>
              <a:spcAft>
                <a:spcPts val="0"/>
              </a:spcAft>
              <a:buNone/>
            </a:pPr>
            <a:endParaRPr b="1">
              <a:solidFill>
                <a:srgbClr val="38761D"/>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a191cbeedd_15_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6" name="Google Shape;1496;g1a191cbeedd_15_8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These are the bending deflection results during takeoff </a:t>
            </a:r>
            <a:endParaRPr/>
          </a:p>
          <a:p>
            <a:pPr marL="457200" lvl="0" indent="-298450" algn="l" rtl="0">
              <a:lnSpc>
                <a:spcPct val="100000"/>
              </a:lnSpc>
              <a:spcBef>
                <a:spcPts val="0"/>
              </a:spcBef>
              <a:spcAft>
                <a:spcPts val="0"/>
              </a:spcAft>
              <a:buSzPts val="1100"/>
              <a:buChar char="-"/>
            </a:pPr>
            <a:r>
              <a:rPr lang="en"/>
              <a:t>We considered 5 materials, aluminum, carbon fiber, EPS foam, extruded foam, and nylon. </a:t>
            </a:r>
            <a:endParaRPr/>
          </a:p>
          <a:p>
            <a:pPr marL="457200" lvl="0" indent="-298450" algn="l" rtl="0">
              <a:lnSpc>
                <a:spcPct val="100000"/>
              </a:lnSpc>
              <a:spcBef>
                <a:spcPts val="0"/>
              </a:spcBef>
              <a:spcAft>
                <a:spcPts val="0"/>
              </a:spcAft>
              <a:buSzPts val="1100"/>
              <a:buChar char="-"/>
            </a:pPr>
            <a:r>
              <a:rPr lang="en"/>
              <a:t>Aluminum and Carbon Fiber rank similarly, with the least amount of deflection </a:t>
            </a:r>
            <a:endParaRPr/>
          </a:p>
          <a:p>
            <a:pPr marL="457200" lvl="0" indent="-298450" algn="l" rtl="0">
              <a:lnSpc>
                <a:spcPct val="100000"/>
              </a:lnSpc>
              <a:spcBef>
                <a:spcPts val="0"/>
              </a:spcBef>
              <a:spcAft>
                <a:spcPts val="0"/>
              </a:spcAft>
              <a:buSzPts val="1100"/>
              <a:buChar char="-"/>
            </a:pPr>
            <a:r>
              <a:rPr lang="en"/>
              <a:t>Extruded foam deflects the most, this is expected, as foam possesses the lowest yield strength and elastic modulus. </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Playfair Display"/>
              <a:buNone/>
              <a:defRPr sz="5200">
                <a:latin typeface="Playfair Display"/>
                <a:ea typeface="Playfair Display"/>
                <a:cs typeface="Playfair Display"/>
                <a:sym typeface="Playfair Displ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1pPr>
            <a:lvl2pPr lvl="1"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2pPr>
            <a:lvl3pPr lvl="2"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3pPr>
            <a:lvl4pPr lvl="3"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4pPr>
            <a:lvl5pPr lvl="4"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5pPr>
            <a:lvl6pPr lvl="5"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6pPr>
            <a:lvl7pPr lvl="6"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7pPr>
            <a:lvl8pPr lvl="7"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8pPr>
            <a:lvl9pPr lvl="8" algn="ctr" rtl="0">
              <a:lnSpc>
                <a:spcPct val="100000"/>
              </a:lnSpc>
              <a:spcBef>
                <a:spcPts val="0"/>
              </a:spcBef>
              <a:spcAft>
                <a:spcPts val="0"/>
              </a:spcAft>
              <a:buSzPts val="2800"/>
              <a:buFont typeface="Abhaya Libre"/>
              <a:buNone/>
              <a:defRPr sz="2800">
                <a:latin typeface="Abhaya Libre"/>
                <a:ea typeface="Abhaya Libre"/>
                <a:cs typeface="Abhaya Libre"/>
                <a:sym typeface="Abhaya Libr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sp>
        <p:nvSpPr>
          <p:cNvPr id="65" name="Google Shape;6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Playfair Display"/>
              <a:buNone/>
              <a:defRPr sz="12000">
                <a:latin typeface="Playfair Display"/>
                <a:ea typeface="Playfair Display"/>
                <a:cs typeface="Playfair Display"/>
                <a:sym typeface="Playfair Display"/>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Font typeface="Playfair Display"/>
              <a:buChar char="●"/>
              <a:defRPr>
                <a:latin typeface="Playfair Display"/>
                <a:ea typeface="Playfair Display"/>
                <a:cs typeface="Playfair Display"/>
                <a:sym typeface="Playfair Display"/>
              </a:defRPr>
            </a:lvl1pPr>
            <a:lvl2pPr marL="914400" lvl="1"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2pPr>
            <a:lvl3pPr marL="1371600" lvl="2"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3pPr>
            <a:lvl4pPr marL="1828800" lvl="3"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4pPr>
            <a:lvl5pPr marL="2286000" lvl="4"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5pPr>
            <a:lvl6pPr marL="2743200" lvl="5"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6pPr>
            <a:lvl7pPr marL="3200400" lvl="6"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7pPr>
            <a:lvl8pPr marL="3657600" lvl="7"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8pPr>
            <a:lvl9pPr marL="4114800" lvl="8" indent="-317500" algn="ctr" rtl="0">
              <a:spcBef>
                <a:spcPts val="0"/>
              </a:spcBef>
              <a:spcAft>
                <a:spcPts val="0"/>
              </a:spcAft>
              <a:buSzPts val="1400"/>
              <a:buFont typeface="Playfair Display"/>
              <a:buChar char="■"/>
              <a:defRPr>
                <a:latin typeface="Playfair Display"/>
                <a:ea typeface="Playfair Display"/>
                <a:cs typeface="Playfair Display"/>
                <a:sym typeface="Playfair Display"/>
              </a:defRPr>
            </a:lvl9pPr>
          </a:lstStyle>
          <a:p>
            <a:endParaRPr/>
          </a:p>
        </p:txBody>
      </p:sp>
      <p:sp>
        <p:nvSpPr>
          <p:cNvPr id="67" name="Google Shape;67;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6D7A8"/>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14" name="Google Shape;14;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15" name="Google Shape;15;p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16" name="Google Shape;16;p3"/>
          <p:cNvCxnSpPr/>
          <p:nvPr/>
        </p:nvCxnSpPr>
        <p:spPr>
          <a:xfrm rot="10800000" flipH="1">
            <a:off x="2062800" y="-42600"/>
            <a:ext cx="3000" cy="5228700"/>
          </a:xfrm>
          <a:prstGeom prst="straightConnector1">
            <a:avLst/>
          </a:prstGeom>
          <a:noFill/>
          <a:ln w="28575" cap="flat" cmpd="sng">
            <a:solidFill>
              <a:srgbClr val="38761D"/>
            </a:solidFill>
            <a:prstDash val="solid"/>
            <a:round/>
            <a:headEnd type="none" w="med" len="med"/>
            <a:tailEnd type="none" w="med" len="med"/>
          </a:ln>
        </p:spPr>
      </p:cxnSp>
      <p:sp>
        <p:nvSpPr>
          <p:cNvPr id="17" name="Google Shape;17;p3"/>
          <p:cNvSpPr txBox="1"/>
          <p:nvPr/>
        </p:nvSpPr>
        <p:spPr>
          <a:xfrm>
            <a:off x="5259075" y="2147950"/>
            <a:ext cx="39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bhaya Libre"/>
              <a:ea typeface="Abhaya Libre"/>
              <a:cs typeface="Abhaya Libre"/>
              <a:sym typeface="Abhaya Libre"/>
            </a:endParaRPr>
          </a:p>
        </p:txBody>
      </p:sp>
      <p:sp>
        <p:nvSpPr>
          <p:cNvPr id="18" name="Google Shape;18;p3"/>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500"/>
              <a:buNone/>
              <a:defRPr sz="3500">
                <a:solidFill>
                  <a:schemeClr val="dk2"/>
                </a:solidFill>
                <a:latin typeface="Abhaya Libre"/>
                <a:ea typeface="Abhaya Libre"/>
                <a:cs typeface="Abhaya Libre"/>
                <a:sym typeface="Abhaya Libre"/>
              </a:defRPr>
            </a:lvl1pPr>
            <a:lvl2pPr lvl="1">
              <a:spcBef>
                <a:spcPts val="0"/>
              </a:spcBef>
              <a:spcAft>
                <a:spcPts val="0"/>
              </a:spcAft>
              <a:buSzPts val="2800"/>
              <a:buNone/>
              <a:defRPr>
                <a:latin typeface="Abhaya Libre"/>
                <a:ea typeface="Abhaya Libre"/>
                <a:cs typeface="Abhaya Libre"/>
                <a:sym typeface="Abhaya Libre"/>
              </a:defRPr>
            </a:lvl2pPr>
            <a:lvl3pPr lvl="2">
              <a:spcBef>
                <a:spcPts val="0"/>
              </a:spcBef>
              <a:spcAft>
                <a:spcPts val="0"/>
              </a:spcAft>
              <a:buSzPts val="2800"/>
              <a:buNone/>
              <a:defRPr>
                <a:latin typeface="Abhaya Libre"/>
                <a:ea typeface="Abhaya Libre"/>
                <a:cs typeface="Abhaya Libre"/>
                <a:sym typeface="Abhaya Libre"/>
              </a:defRPr>
            </a:lvl3pPr>
            <a:lvl4pPr lvl="3">
              <a:spcBef>
                <a:spcPts val="0"/>
              </a:spcBef>
              <a:spcAft>
                <a:spcPts val="0"/>
              </a:spcAft>
              <a:buSzPts val="2800"/>
              <a:buNone/>
              <a:defRPr>
                <a:latin typeface="Abhaya Libre"/>
                <a:ea typeface="Abhaya Libre"/>
                <a:cs typeface="Abhaya Libre"/>
                <a:sym typeface="Abhaya Libre"/>
              </a:defRPr>
            </a:lvl4pPr>
            <a:lvl5pPr lvl="4">
              <a:spcBef>
                <a:spcPts val="0"/>
              </a:spcBef>
              <a:spcAft>
                <a:spcPts val="0"/>
              </a:spcAft>
              <a:buSzPts val="2800"/>
              <a:buNone/>
              <a:defRPr>
                <a:latin typeface="Abhaya Libre"/>
                <a:ea typeface="Abhaya Libre"/>
                <a:cs typeface="Abhaya Libre"/>
                <a:sym typeface="Abhaya Libre"/>
              </a:defRPr>
            </a:lvl5pPr>
            <a:lvl6pPr lvl="5">
              <a:spcBef>
                <a:spcPts val="0"/>
              </a:spcBef>
              <a:spcAft>
                <a:spcPts val="0"/>
              </a:spcAft>
              <a:buSzPts val="2800"/>
              <a:buNone/>
              <a:defRPr>
                <a:latin typeface="Abhaya Libre"/>
                <a:ea typeface="Abhaya Libre"/>
                <a:cs typeface="Abhaya Libre"/>
                <a:sym typeface="Abhaya Libre"/>
              </a:defRPr>
            </a:lvl6pPr>
            <a:lvl7pPr lvl="6">
              <a:spcBef>
                <a:spcPts val="0"/>
              </a:spcBef>
              <a:spcAft>
                <a:spcPts val="0"/>
              </a:spcAft>
              <a:buSzPts val="2800"/>
              <a:buNone/>
              <a:defRPr>
                <a:latin typeface="Abhaya Libre"/>
                <a:ea typeface="Abhaya Libre"/>
                <a:cs typeface="Abhaya Libre"/>
                <a:sym typeface="Abhaya Libre"/>
              </a:defRPr>
            </a:lvl7pPr>
            <a:lvl8pPr lvl="7">
              <a:spcBef>
                <a:spcPts val="0"/>
              </a:spcBef>
              <a:spcAft>
                <a:spcPts val="0"/>
              </a:spcAft>
              <a:buSzPts val="2800"/>
              <a:buNone/>
              <a:defRPr>
                <a:latin typeface="Abhaya Libre"/>
                <a:ea typeface="Abhaya Libre"/>
                <a:cs typeface="Abhaya Libre"/>
                <a:sym typeface="Abhaya Libre"/>
              </a:defRPr>
            </a:lvl8pPr>
            <a:lvl9pPr lvl="8">
              <a:spcBef>
                <a:spcPts val="0"/>
              </a:spcBef>
              <a:spcAft>
                <a:spcPts val="0"/>
              </a:spcAft>
              <a:buSzPts val="2800"/>
              <a:buNone/>
              <a:defRPr>
                <a:latin typeface="Abhaya Libre"/>
                <a:ea typeface="Abhaya Libre"/>
                <a:cs typeface="Abhaya Libre"/>
                <a:sym typeface="Abhaya Libre"/>
              </a:defRPr>
            </a:lvl9pPr>
          </a:lstStyle>
          <a:p>
            <a:endParaRPr/>
          </a:p>
        </p:txBody>
      </p:sp>
      <p:sp>
        <p:nvSpPr>
          <p:cNvPr id="19" name="Google Shape;19;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38761D"/>
              </a:buClr>
              <a:buSzPts val="2800"/>
              <a:buNone/>
              <a:defRPr b="1">
                <a:solidFill>
                  <a:srgbClr val="38761D"/>
                </a:solidFill>
              </a:defRPr>
            </a:lvl1pPr>
            <a:lvl2pPr lvl="1" rtl="0">
              <a:spcBef>
                <a:spcPts val="0"/>
              </a:spcBef>
              <a:spcAft>
                <a:spcPts val="0"/>
              </a:spcAft>
              <a:buClr>
                <a:srgbClr val="38761D"/>
              </a:buClr>
              <a:buSzPts val="2800"/>
              <a:buNone/>
              <a:defRPr>
                <a:solidFill>
                  <a:srgbClr val="38761D"/>
                </a:solidFill>
              </a:defRPr>
            </a:lvl2pPr>
            <a:lvl3pPr lvl="2" rtl="0">
              <a:spcBef>
                <a:spcPts val="0"/>
              </a:spcBef>
              <a:spcAft>
                <a:spcPts val="0"/>
              </a:spcAft>
              <a:buClr>
                <a:srgbClr val="38761D"/>
              </a:buClr>
              <a:buSzPts val="2800"/>
              <a:buNone/>
              <a:defRPr>
                <a:solidFill>
                  <a:srgbClr val="38761D"/>
                </a:solidFill>
              </a:defRPr>
            </a:lvl3pPr>
            <a:lvl4pPr lvl="3" rtl="0">
              <a:spcBef>
                <a:spcPts val="0"/>
              </a:spcBef>
              <a:spcAft>
                <a:spcPts val="0"/>
              </a:spcAft>
              <a:buClr>
                <a:srgbClr val="38761D"/>
              </a:buClr>
              <a:buSzPts val="2800"/>
              <a:buNone/>
              <a:defRPr>
                <a:solidFill>
                  <a:srgbClr val="38761D"/>
                </a:solidFill>
              </a:defRPr>
            </a:lvl4pPr>
            <a:lvl5pPr lvl="4" rtl="0">
              <a:spcBef>
                <a:spcPts val="0"/>
              </a:spcBef>
              <a:spcAft>
                <a:spcPts val="0"/>
              </a:spcAft>
              <a:buClr>
                <a:srgbClr val="38761D"/>
              </a:buClr>
              <a:buSzPts val="2800"/>
              <a:buNone/>
              <a:defRPr>
                <a:solidFill>
                  <a:srgbClr val="38761D"/>
                </a:solidFill>
              </a:defRPr>
            </a:lvl5pPr>
            <a:lvl6pPr lvl="5" rtl="0">
              <a:spcBef>
                <a:spcPts val="0"/>
              </a:spcBef>
              <a:spcAft>
                <a:spcPts val="0"/>
              </a:spcAft>
              <a:buClr>
                <a:srgbClr val="38761D"/>
              </a:buClr>
              <a:buSzPts val="2800"/>
              <a:buNone/>
              <a:defRPr>
                <a:solidFill>
                  <a:srgbClr val="38761D"/>
                </a:solidFill>
              </a:defRPr>
            </a:lvl6pPr>
            <a:lvl7pPr lvl="6" rtl="0">
              <a:spcBef>
                <a:spcPts val="0"/>
              </a:spcBef>
              <a:spcAft>
                <a:spcPts val="0"/>
              </a:spcAft>
              <a:buClr>
                <a:srgbClr val="38761D"/>
              </a:buClr>
              <a:buSzPts val="2800"/>
              <a:buNone/>
              <a:defRPr>
                <a:solidFill>
                  <a:srgbClr val="38761D"/>
                </a:solidFill>
              </a:defRPr>
            </a:lvl7pPr>
            <a:lvl8pPr lvl="7" rtl="0">
              <a:spcBef>
                <a:spcPts val="0"/>
              </a:spcBef>
              <a:spcAft>
                <a:spcPts val="0"/>
              </a:spcAft>
              <a:buClr>
                <a:srgbClr val="38761D"/>
              </a:buClr>
              <a:buSzPts val="2800"/>
              <a:buNone/>
              <a:defRPr>
                <a:solidFill>
                  <a:srgbClr val="38761D"/>
                </a:solidFill>
              </a:defRPr>
            </a:lvl8pPr>
            <a:lvl9pPr lvl="8" rtl="0">
              <a:spcBef>
                <a:spcPts val="0"/>
              </a:spcBef>
              <a:spcAft>
                <a:spcPts val="0"/>
              </a:spcAft>
              <a:buClr>
                <a:srgbClr val="38761D"/>
              </a:buClr>
              <a:buSzPts val="2800"/>
              <a:buNone/>
              <a:defRPr>
                <a:solidFill>
                  <a:srgbClr val="38761D"/>
                </a:solidFill>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Abhaya Libre"/>
              <a:buChar char="●"/>
              <a:defRPr>
                <a:latin typeface="Abhaya Libre"/>
                <a:ea typeface="Abhaya Libre"/>
                <a:cs typeface="Abhaya Libre"/>
                <a:sym typeface="Abhaya Libre"/>
              </a:defRPr>
            </a:lvl1pPr>
            <a:lvl2pPr marL="914400" lvl="1" indent="-317500" rtl="0">
              <a:spcBef>
                <a:spcPts val="0"/>
              </a:spcBef>
              <a:spcAft>
                <a:spcPts val="0"/>
              </a:spcAft>
              <a:buSzPts val="1400"/>
              <a:buFont typeface="Abhaya Libre"/>
              <a:buChar char="○"/>
              <a:defRPr>
                <a:latin typeface="Abhaya Libre"/>
                <a:ea typeface="Abhaya Libre"/>
                <a:cs typeface="Abhaya Libre"/>
                <a:sym typeface="Abhaya Libre"/>
              </a:defRPr>
            </a:lvl2pPr>
            <a:lvl3pPr marL="1371600" lvl="2" indent="-317500" rtl="0">
              <a:spcBef>
                <a:spcPts val="0"/>
              </a:spcBef>
              <a:spcAft>
                <a:spcPts val="0"/>
              </a:spcAft>
              <a:buSzPts val="1400"/>
              <a:buFont typeface="Abhaya Libre"/>
              <a:buChar char="■"/>
              <a:defRPr>
                <a:latin typeface="Abhaya Libre"/>
                <a:ea typeface="Abhaya Libre"/>
                <a:cs typeface="Abhaya Libre"/>
                <a:sym typeface="Abhaya Libre"/>
              </a:defRPr>
            </a:lvl3pPr>
            <a:lvl4pPr marL="1828800" lvl="3" indent="-317500" rtl="0">
              <a:spcBef>
                <a:spcPts val="0"/>
              </a:spcBef>
              <a:spcAft>
                <a:spcPts val="0"/>
              </a:spcAft>
              <a:buSzPts val="1400"/>
              <a:buFont typeface="Abhaya Libre"/>
              <a:buChar char="●"/>
              <a:defRPr>
                <a:latin typeface="Abhaya Libre"/>
                <a:ea typeface="Abhaya Libre"/>
                <a:cs typeface="Abhaya Libre"/>
                <a:sym typeface="Abhaya Libre"/>
              </a:defRPr>
            </a:lvl4pPr>
            <a:lvl5pPr marL="2286000" lvl="4" indent="-317500" rtl="0">
              <a:spcBef>
                <a:spcPts val="0"/>
              </a:spcBef>
              <a:spcAft>
                <a:spcPts val="0"/>
              </a:spcAft>
              <a:buSzPts val="1400"/>
              <a:buFont typeface="Abhaya Libre"/>
              <a:buChar char="○"/>
              <a:defRPr>
                <a:latin typeface="Abhaya Libre"/>
                <a:ea typeface="Abhaya Libre"/>
                <a:cs typeface="Abhaya Libre"/>
                <a:sym typeface="Abhaya Libre"/>
              </a:defRPr>
            </a:lvl5pPr>
            <a:lvl6pPr marL="2743200" lvl="5" indent="-317500" rtl="0">
              <a:spcBef>
                <a:spcPts val="0"/>
              </a:spcBef>
              <a:spcAft>
                <a:spcPts val="0"/>
              </a:spcAft>
              <a:buSzPts val="1400"/>
              <a:buFont typeface="Abhaya Libre"/>
              <a:buChar char="■"/>
              <a:defRPr>
                <a:latin typeface="Abhaya Libre"/>
                <a:ea typeface="Abhaya Libre"/>
                <a:cs typeface="Abhaya Libre"/>
                <a:sym typeface="Abhaya Libre"/>
              </a:defRPr>
            </a:lvl6pPr>
            <a:lvl7pPr marL="3200400" lvl="6" indent="-317500" rtl="0">
              <a:spcBef>
                <a:spcPts val="0"/>
              </a:spcBef>
              <a:spcAft>
                <a:spcPts val="0"/>
              </a:spcAft>
              <a:buSzPts val="1400"/>
              <a:buFont typeface="Abhaya Libre"/>
              <a:buChar char="●"/>
              <a:defRPr>
                <a:latin typeface="Abhaya Libre"/>
                <a:ea typeface="Abhaya Libre"/>
                <a:cs typeface="Abhaya Libre"/>
                <a:sym typeface="Abhaya Libre"/>
              </a:defRPr>
            </a:lvl7pPr>
            <a:lvl8pPr marL="3657600" lvl="7" indent="-317500" rtl="0">
              <a:spcBef>
                <a:spcPts val="0"/>
              </a:spcBef>
              <a:spcAft>
                <a:spcPts val="0"/>
              </a:spcAft>
              <a:buSzPts val="1400"/>
              <a:buFont typeface="Abhaya Libre"/>
              <a:buChar char="○"/>
              <a:defRPr>
                <a:latin typeface="Abhaya Libre"/>
                <a:ea typeface="Abhaya Libre"/>
                <a:cs typeface="Abhaya Libre"/>
                <a:sym typeface="Abhaya Libre"/>
              </a:defRPr>
            </a:lvl8pPr>
            <a:lvl9pPr marL="4114800" lvl="8" indent="-317500" rtl="0">
              <a:spcBef>
                <a:spcPts val="0"/>
              </a:spcBef>
              <a:spcAft>
                <a:spcPts val="0"/>
              </a:spcAft>
              <a:buSzPts val="1400"/>
              <a:buFont typeface="Abhaya Libre"/>
              <a:buChar char="■"/>
              <a:defRPr>
                <a:latin typeface="Abhaya Libre"/>
                <a:ea typeface="Abhaya Libre"/>
                <a:cs typeface="Abhaya Libre"/>
                <a:sym typeface="Abhaya Libre"/>
              </a:defRPr>
            </a:lvl9pPr>
          </a:lstStyle>
          <a:p>
            <a:endParaRPr/>
          </a:p>
        </p:txBody>
      </p:sp>
      <p:sp>
        <p:nvSpPr>
          <p:cNvPr id="23" name="Google Shape;23;p4"/>
          <p:cNvSpPr/>
          <p:nvPr/>
        </p:nvSpPr>
        <p:spPr>
          <a:xfrm>
            <a:off x="0" y="4703625"/>
            <a:ext cx="9144000" cy="4398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392500" y="4703625"/>
            <a:ext cx="439801" cy="439798"/>
          </a:xfrm>
          <a:prstGeom prst="rect">
            <a:avLst/>
          </a:prstGeom>
          <a:noFill/>
          <a:ln>
            <a:noFill/>
          </a:ln>
        </p:spPr>
      </p:pic>
      <p:pic>
        <p:nvPicPr>
          <p:cNvPr id="25" name="Google Shape;25;p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761188"/>
            <a:ext cx="1489475" cy="324675"/>
          </a:xfrm>
          <a:prstGeom prst="rect">
            <a:avLst/>
          </a:prstGeom>
          <a:noFill/>
          <a:ln>
            <a:noFill/>
          </a:ln>
        </p:spPr>
      </p:pic>
      <p:sp>
        <p:nvSpPr>
          <p:cNvPr id="26" name="Google Shape;26;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38761D"/>
              </a:buClr>
              <a:buSzPts val="2800"/>
              <a:buNone/>
              <a:defRPr b="1">
                <a:solidFill>
                  <a:srgbClr val="38761D"/>
                </a:solidFill>
              </a:defRPr>
            </a:lvl1pPr>
            <a:lvl2pPr lvl="1" rtl="0">
              <a:spcBef>
                <a:spcPts val="0"/>
              </a:spcBef>
              <a:spcAft>
                <a:spcPts val="0"/>
              </a:spcAft>
              <a:buClr>
                <a:srgbClr val="38761D"/>
              </a:buClr>
              <a:buSzPts val="2800"/>
              <a:buNone/>
              <a:defRPr b="1">
                <a:solidFill>
                  <a:srgbClr val="38761D"/>
                </a:solidFill>
              </a:defRPr>
            </a:lvl2pPr>
            <a:lvl3pPr lvl="2" rtl="0">
              <a:spcBef>
                <a:spcPts val="0"/>
              </a:spcBef>
              <a:spcAft>
                <a:spcPts val="0"/>
              </a:spcAft>
              <a:buClr>
                <a:srgbClr val="38761D"/>
              </a:buClr>
              <a:buSzPts val="2800"/>
              <a:buNone/>
              <a:defRPr b="1">
                <a:solidFill>
                  <a:srgbClr val="38761D"/>
                </a:solidFill>
              </a:defRPr>
            </a:lvl3pPr>
            <a:lvl4pPr lvl="3" rtl="0">
              <a:spcBef>
                <a:spcPts val="0"/>
              </a:spcBef>
              <a:spcAft>
                <a:spcPts val="0"/>
              </a:spcAft>
              <a:buClr>
                <a:srgbClr val="38761D"/>
              </a:buClr>
              <a:buSzPts val="2800"/>
              <a:buNone/>
              <a:defRPr b="1">
                <a:solidFill>
                  <a:srgbClr val="38761D"/>
                </a:solidFill>
              </a:defRPr>
            </a:lvl4pPr>
            <a:lvl5pPr lvl="4" rtl="0">
              <a:spcBef>
                <a:spcPts val="0"/>
              </a:spcBef>
              <a:spcAft>
                <a:spcPts val="0"/>
              </a:spcAft>
              <a:buClr>
                <a:srgbClr val="38761D"/>
              </a:buClr>
              <a:buSzPts val="2800"/>
              <a:buNone/>
              <a:defRPr b="1">
                <a:solidFill>
                  <a:srgbClr val="38761D"/>
                </a:solidFill>
              </a:defRPr>
            </a:lvl5pPr>
            <a:lvl6pPr lvl="5" rtl="0">
              <a:spcBef>
                <a:spcPts val="0"/>
              </a:spcBef>
              <a:spcAft>
                <a:spcPts val="0"/>
              </a:spcAft>
              <a:buClr>
                <a:srgbClr val="38761D"/>
              </a:buClr>
              <a:buSzPts val="2800"/>
              <a:buNone/>
              <a:defRPr b="1">
                <a:solidFill>
                  <a:srgbClr val="38761D"/>
                </a:solidFill>
              </a:defRPr>
            </a:lvl6pPr>
            <a:lvl7pPr lvl="6" rtl="0">
              <a:spcBef>
                <a:spcPts val="0"/>
              </a:spcBef>
              <a:spcAft>
                <a:spcPts val="0"/>
              </a:spcAft>
              <a:buClr>
                <a:srgbClr val="38761D"/>
              </a:buClr>
              <a:buSzPts val="2800"/>
              <a:buNone/>
              <a:defRPr b="1">
                <a:solidFill>
                  <a:srgbClr val="38761D"/>
                </a:solidFill>
              </a:defRPr>
            </a:lvl7pPr>
            <a:lvl8pPr lvl="7" rtl="0">
              <a:spcBef>
                <a:spcPts val="0"/>
              </a:spcBef>
              <a:spcAft>
                <a:spcPts val="0"/>
              </a:spcAft>
              <a:buClr>
                <a:srgbClr val="38761D"/>
              </a:buClr>
              <a:buSzPts val="2800"/>
              <a:buNone/>
              <a:defRPr b="1">
                <a:solidFill>
                  <a:srgbClr val="38761D"/>
                </a:solidFill>
              </a:defRPr>
            </a:lvl8pPr>
            <a:lvl9pPr lvl="8" rtl="0">
              <a:spcBef>
                <a:spcPts val="0"/>
              </a:spcBef>
              <a:spcAft>
                <a:spcPts val="0"/>
              </a:spcAft>
              <a:buClr>
                <a:srgbClr val="38761D"/>
              </a:buClr>
              <a:buSzPts val="2800"/>
              <a:buNone/>
              <a:defRPr b="1">
                <a:solidFill>
                  <a:srgbClr val="38761D"/>
                </a:solidFill>
              </a:defRPr>
            </a:lvl9pPr>
          </a:lstStyle>
          <a:p>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Abhaya Libre"/>
              <a:buChar char="●"/>
              <a:defRPr sz="1400">
                <a:latin typeface="Abhaya Libre"/>
                <a:ea typeface="Abhaya Libre"/>
                <a:cs typeface="Abhaya Libre"/>
                <a:sym typeface="Abhaya Libre"/>
              </a:defRPr>
            </a:lvl1pPr>
            <a:lvl2pPr marL="914400" lvl="1" indent="-304800" rtl="0">
              <a:spcBef>
                <a:spcPts val="0"/>
              </a:spcBef>
              <a:spcAft>
                <a:spcPts val="0"/>
              </a:spcAft>
              <a:buSzPts val="1200"/>
              <a:buFont typeface="Abhaya Libre"/>
              <a:buChar char="○"/>
              <a:defRPr sz="1200">
                <a:latin typeface="Abhaya Libre"/>
                <a:ea typeface="Abhaya Libre"/>
                <a:cs typeface="Abhaya Libre"/>
                <a:sym typeface="Abhaya Libre"/>
              </a:defRPr>
            </a:lvl2pPr>
            <a:lvl3pPr marL="1371600" lvl="2" indent="-304800" rtl="0">
              <a:spcBef>
                <a:spcPts val="0"/>
              </a:spcBef>
              <a:spcAft>
                <a:spcPts val="0"/>
              </a:spcAft>
              <a:buSzPts val="1200"/>
              <a:buFont typeface="Abhaya Libre"/>
              <a:buChar char="■"/>
              <a:defRPr sz="1200">
                <a:latin typeface="Abhaya Libre"/>
                <a:ea typeface="Abhaya Libre"/>
                <a:cs typeface="Abhaya Libre"/>
                <a:sym typeface="Abhaya Libre"/>
              </a:defRPr>
            </a:lvl3pPr>
            <a:lvl4pPr marL="1828800" lvl="3" indent="-304800" rtl="0">
              <a:spcBef>
                <a:spcPts val="0"/>
              </a:spcBef>
              <a:spcAft>
                <a:spcPts val="0"/>
              </a:spcAft>
              <a:buSzPts val="1200"/>
              <a:buFont typeface="Abhaya Libre"/>
              <a:buChar char="●"/>
              <a:defRPr sz="1200">
                <a:latin typeface="Abhaya Libre"/>
                <a:ea typeface="Abhaya Libre"/>
                <a:cs typeface="Abhaya Libre"/>
                <a:sym typeface="Abhaya Libre"/>
              </a:defRPr>
            </a:lvl4pPr>
            <a:lvl5pPr marL="2286000" lvl="4" indent="-304800" rtl="0">
              <a:spcBef>
                <a:spcPts val="0"/>
              </a:spcBef>
              <a:spcAft>
                <a:spcPts val="0"/>
              </a:spcAft>
              <a:buSzPts val="1200"/>
              <a:buFont typeface="Abhaya Libre"/>
              <a:buChar char="○"/>
              <a:defRPr sz="1200">
                <a:latin typeface="Abhaya Libre"/>
                <a:ea typeface="Abhaya Libre"/>
                <a:cs typeface="Abhaya Libre"/>
                <a:sym typeface="Abhaya Libre"/>
              </a:defRPr>
            </a:lvl5pPr>
            <a:lvl6pPr marL="2743200" lvl="5" indent="-304800" rtl="0">
              <a:spcBef>
                <a:spcPts val="0"/>
              </a:spcBef>
              <a:spcAft>
                <a:spcPts val="0"/>
              </a:spcAft>
              <a:buSzPts val="1200"/>
              <a:buFont typeface="Abhaya Libre"/>
              <a:buChar char="■"/>
              <a:defRPr sz="1200">
                <a:latin typeface="Abhaya Libre"/>
                <a:ea typeface="Abhaya Libre"/>
                <a:cs typeface="Abhaya Libre"/>
                <a:sym typeface="Abhaya Libre"/>
              </a:defRPr>
            </a:lvl6pPr>
            <a:lvl7pPr marL="3200400" lvl="6" indent="-304800" rtl="0">
              <a:spcBef>
                <a:spcPts val="0"/>
              </a:spcBef>
              <a:spcAft>
                <a:spcPts val="0"/>
              </a:spcAft>
              <a:buSzPts val="1200"/>
              <a:buFont typeface="Abhaya Libre"/>
              <a:buChar char="●"/>
              <a:defRPr sz="1200">
                <a:latin typeface="Abhaya Libre"/>
                <a:ea typeface="Abhaya Libre"/>
                <a:cs typeface="Abhaya Libre"/>
                <a:sym typeface="Abhaya Libre"/>
              </a:defRPr>
            </a:lvl7pPr>
            <a:lvl8pPr marL="3657600" lvl="7" indent="-304800" rtl="0">
              <a:spcBef>
                <a:spcPts val="0"/>
              </a:spcBef>
              <a:spcAft>
                <a:spcPts val="0"/>
              </a:spcAft>
              <a:buSzPts val="1200"/>
              <a:buFont typeface="Abhaya Libre"/>
              <a:buChar char="○"/>
              <a:defRPr sz="1200">
                <a:latin typeface="Abhaya Libre"/>
                <a:ea typeface="Abhaya Libre"/>
                <a:cs typeface="Abhaya Libre"/>
                <a:sym typeface="Abhaya Libre"/>
              </a:defRPr>
            </a:lvl8pPr>
            <a:lvl9pPr marL="4114800" lvl="8" indent="-304800" rtl="0">
              <a:spcBef>
                <a:spcPts val="0"/>
              </a:spcBef>
              <a:spcAft>
                <a:spcPts val="0"/>
              </a:spcAft>
              <a:buSzPts val="1200"/>
              <a:buFont typeface="Abhaya Libre"/>
              <a:buChar char="■"/>
              <a:defRPr sz="1200">
                <a:latin typeface="Abhaya Libre"/>
                <a:ea typeface="Abhaya Libre"/>
                <a:cs typeface="Abhaya Libre"/>
                <a:sym typeface="Abhaya Libre"/>
              </a:defRPr>
            </a:lvl9pPr>
          </a:lstStyle>
          <a:p>
            <a:endParaRP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Font typeface="Abhaya Libre"/>
              <a:buChar char="●"/>
              <a:defRPr sz="1400">
                <a:latin typeface="Abhaya Libre"/>
                <a:ea typeface="Abhaya Libre"/>
                <a:cs typeface="Abhaya Libre"/>
                <a:sym typeface="Abhaya Libre"/>
              </a:defRPr>
            </a:lvl1pPr>
            <a:lvl2pPr marL="914400" lvl="1" indent="-304800" rtl="0">
              <a:spcBef>
                <a:spcPts val="0"/>
              </a:spcBef>
              <a:spcAft>
                <a:spcPts val="0"/>
              </a:spcAft>
              <a:buSzPts val="1200"/>
              <a:buFont typeface="Abhaya Libre"/>
              <a:buChar char="○"/>
              <a:defRPr sz="1200">
                <a:latin typeface="Abhaya Libre"/>
                <a:ea typeface="Abhaya Libre"/>
                <a:cs typeface="Abhaya Libre"/>
                <a:sym typeface="Abhaya Libre"/>
              </a:defRPr>
            </a:lvl2pPr>
            <a:lvl3pPr marL="1371600" lvl="2" indent="-304800" rtl="0">
              <a:spcBef>
                <a:spcPts val="0"/>
              </a:spcBef>
              <a:spcAft>
                <a:spcPts val="0"/>
              </a:spcAft>
              <a:buSzPts val="1200"/>
              <a:buFont typeface="Abhaya Libre"/>
              <a:buChar char="■"/>
              <a:defRPr sz="1200">
                <a:latin typeface="Abhaya Libre"/>
                <a:ea typeface="Abhaya Libre"/>
                <a:cs typeface="Abhaya Libre"/>
                <a:sym typeface="Abhaya Libre"/>
              </a:defRPr>
            </a:lvl3pPr>
            <a:lvl4pPr marL="1828800" lvl="3" indent="-304800" rtl="0">
              <a:spcBef>
                <a:spcPts val="0"/>
              </a:spcBef>
              <a:spcAft>
                <a:spcPts val="0"/>
              </a:spcAft>
              <a:buSzPts val="1200"/>
              <a:buFont typeface="Abhaya Libre"/>
              <a:buChar char="●"/>
              <a:defRPr sz="1200">
                <a:latin typeface="Abhaya Libre"/>
                <a:ea typeface="Abhaya Libre"/>
                <a:cs typeface="Abhaya Libre"/>
                <a:sym typeface="Abhaya Libre"/>
              </a:defRPr>
            </a:lvl4pPr>
            <a:lvl5pPr marL="2286000" lvl="4" indent="-304800" rtl="0">
              <a:spcBef>
                <a:spcPts val="0"/>
              </a:spcBef>
              <a:spcAft>
                <a:spcPts val="0"/>
              </a:spcAft>
              <a:buSzPts val="1200"/>
              <a:buFont typeface="Abhaya Libre"/>
              <a:buChar char="○"/>
              <a:defRPr sz="1200">
                <a:latin typeface="Abhaya Libre"/>
                <a:ea typeface="Abhaya Libre"/>
                <a:cs typeface="Abhaya Libre"/>
                <a:sym typeface="Abhaya Libre"/>
              </a:defRPr>
            </a:lvl5pPr>
            <a:lvl6pPr marL="2743200" lvl="5" indent="-304800" rtl="0">
              <a:spcBef>
                <a:spcPts val="0"/>
              </a:spcBef>
              <a:spcAft>
                <a:spcPts val="0"/>
              </a:spcAft>
              <a:buSzPts val="1200"/>
              <a:buFont typeface="Abhaya Libre"/>
              <a:buChar char="■"/>
              <a:defRPr sz="1200">
                <a:latin typeface="Abhaya Libre"/>
                <a:ea typeface="Abhaya Libre"/>
                <a:cs typeface="Abhaya Libre"/>
                <a:sym typeface="Abhaya Libre"/>
              </a:defRPr>
            </a:lvl6pPr>
            <a:lvl7pPr marL="3200400" lvl="6" indent="-304800" rtl="0">
              <a:spcBef>
                <a:spcPts val="0"/>
              </a:spcBef>
              <a:spcAft>
                <a:spcPts val="0"/>
              </a:spcAft>
              <a:buSzPts val="1200"/>
              <a:buFont typeface="Abhaya Libre"/>
              <a:buChar char="●"/>
              <a:defRPr sz="1200">
                <a:latin typeface="Abhaya Libre"/>
                <a:ea typeface="Abhaya Libre"/>
                <a:cs typeface="Abhaya Libre"/>
                <a:sym typeface="Abhaya Libre"/>
              </a:defRPr>
            </a:lvl7pPr>
            <a:lvl8pPr marL="3657600" lvl="7" indent="-304800" rtl="0">
              <a:spcBef>
                <a:spcPts val="0"/>
              </a:spcBef>
              <a:spcAft>
                <a:spcPts val="0"/>
              </a:spcAft>
              <a:buSzPts val="1200"/>
              <a:buFont typeface="Abhaya Libre"/>
              <a:buChar char="○"/>
              <a:defRPr sz="1200">
                <a:latin typeface="Abhaya Libre"/>
                <a:ea typeface="Abhaya Libre"/>
                <a:cs typeface="Abhaya Libre"/>
                <a:sym typeface="Abhaya Libre"/>
              </a:defRPr>
            </a:lvl8pPr>
            <a:lvl9pPr marL="4114800" lvl="8" indent="-304800" rtl="0">
              <a:spcBef>
                <a:spcPts val="0"/>
              </a:spcBef>
              <a:spcAft>
                <a:spcPts val="0"/>
              </a:spcAft>
              <a:buSzPts val="1200"/>
              <a:buFont typeface="Abhaya Libre"/>
              <a:buChar char="■"/>
              <a:defRPr sz="1200">
                <a:latin typeface="Abhaya Libre"/>
                <a:ea typeface="Abhaya Libre"/>
                <a:cs typeface="Abhaya Libre"/>
                <a:sym typeface="Abhaya Libre"/>
              </a:defRPr>
            </a:lvl9pPr>
          </a:lstStyle>
          <a:p>
            <a:endParaRPr/>
          </a:p>
        </p:txBody>
      </p:sp>
      <p:sp>
        <p:nvSpPr>
          <p:cNvPr id="31" name="Google Shape;31;p5"/>
          <p:cNvSpPr/>
          <p:nvPr/>
        </p:nvSpPr>
        <p:spPr>
          <a:xfrm>
            <a:off x="0" y="4703625"/>
            <a:ext cx="9144000" cy="4398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Google Shape;32;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392500" y="4703625"/>
            <a:ext cx="439801" cy="439798"/>
          </a:xfrm>
          <a:prstGeom prst="rect">
            <a:avLst/>
          </a:prstGeom>
          <a:noFill/>
          <a:ln>
            <a:noFill/>
          </a:ln>
        </p:spPr>
      </p:pic>
      <p:pic>
        <p:nvPicPr>
          <p:cNvPr id="33" name="Google Shape;33;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761188"/>
            <a:ext cx="1489475" cy="324675"/>
          </a:xfrm>
          <a:prstGeom prst="rect">
            <a:avLst/>
          </a:prstGeom>
          <a:noFill/>
          <a:ln>
            <a:noFill/>
          </a:ln>
        </p:spPr>
      </p:pic>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38761D"/>
              </a:buClr>
              <a:buSzPts val="2800"/>
              <a:buNone/>
              <a:defRPr b="1">
                <a:solidFill>
                  <a:srgbClr val="38761D"/>
                </a:solidFill>
              </a:defRPr>
            </a:lvl1pPr>
            <a:lvl2pPr lvl="1" rtl="0">
              <a:spcBef>
                <a:spcPts val="0"/>
              </a:spcBef>
              <a:spcAft>
                <a:spcPts val="0"/>
              </a:spcAft>
              <a:buClr>
                <a:srgbClr val="38761D"/>
              </a:buClr>
              <a:buSzPts val="2800"/>
              <a:buNone/>
              <a:defRPr>
                <a:solidFill>
                  <a:srgbClr val="38761D"/>
                </a:solidFill>
              </a:defRPr>
            </a:lvl2pPr>
            <a:lvl3pPr lvl="2" rtl="0">
              <a:spcBef>
                <a:spcPts val="0"/>
              </a:spcBef>
              <a:spcAft>
                <a:spcPts val="0"/>
              </a:spcAft>
              <a:buClr>
                <a:srgbClr val="38761D"/>
              </a:buClr>
              <a:buSzPts val="2800"/>
              <a:buNone/>
              <a:defRPr>
                <a:solidFill>
                  <a:srgbClr val="38761D"/>
                </a:solidFill>
              </a:defRPr>
            </a:lvl3pPr>
            <a:lvl4pPr lvl="3" rtl="0">
              <a:spcBef>
                <a:spcPts val="0"/>
              </a:spcBef>
              <a:spcAft>
                <a:spcPts val="0"/>
              </a:spcAft>
              <a:buClr>
                <a:srgbClr val="38761D"/>
              </a:buClr>
              <a:buSzPts val="2800"/>
              <a:buNone/>
              <a:defRPr>
                <a:solidFill>
                  <a:srgbClr val="38761D"/>
                </a:solidFill>
              </a:defRPr>
            </a:lvl4pPr>
            <a:lvl5pPr lvl="4" rtl="0">
              <a:spcBef>
                <a:spcPts val="0"/>
              </a:spcBef>
              <a:spcAft>
                <a:spcPts val="0"/>
              </a:spcAft>
              <a:buClr>
                <a:srgbClr val="38761D"/>
              </a:buClr>
              <a:buSzPts val="2800"/>
              <a:buNone/>
              <a:defRPr>
                <a:solidFill>
                  <a:srgbClr val="38761D"/>
                </a:solidFill>
              </a:defRPr>
            </a:lvl5pPr>
            <a:lvl6pPr lvl="5" rtl="0">
              <a:spcBef>
                <a:spcPts val="0"/>
              </a:spcBef>
              <a:spcAft>
                <a:spcPts val="0"/>
              </a:spcAft>
              <a:buClr>
                <a:srgbClr val="38761D"/>
              </a:buClr>
              <a:buSzPts val="2800"/>
              <a:buNone/>
              <a:defRPr>
                <a:solidFill>
                  <a:srgbClr val="38761D"/>
                </a:solidFill>
              </a:defRPr>
            </a:lvl6pPr>
            <a:lvl7pPr lvl="6" rtl="0">
              <a:spcBef>
                <a:spcPts val="0"/>
              </a:spcBef>
              <a:spcAft>
                <a:spcPts val="0"/>
              </a:spcAft>
              <a:buClr>
                <a:srgbClr val="38761D"/>
              </a:buClr>
              <a:buSzPts val="2800"/>
              <a:buNone/>
              <a:defRPr>
                <a:solidFill>
                  <a:srgbClr val="38761D"/>
                </a:solidFill>
              </a:defRPr>
            </a:lvl7pPr>
            <a:lvl8pPr lvl="7" rtl="0">
              <a:spcBef>
                <a:spcPts val="0"/>
              </a:spcBef>
              <a:spcAft>
                <a:spcPts val="0"/>
              </a:spcAft>
              <a:buClr>
                <a:srgbClr val="38761D"/>
              </a:buClr>
              <a:buSzPts val="2800"/>
              <a:buNone/>
              <a:defRPr>
                <a:solidFill>
                  <a:srgbClr val="38761D"/>
                </a:solidFill>
              </a:defRPr>
            </a:lvl8pPr>
            <a:lvl9pPr lvl="8" rtl="0">
              <a:spcBef>
                <a:spcPts val="0"/>
              </a:spcBef>
              <a:spcAft>
                <a:spcPts val="0"/>
              </a:spcAft>
              <a:buClr>
                <a:srgbClr val="38761D"/>
              </a:buClr>
              <a:buSzPts val="2800"/>
              <a:buNone/>
              <a:defRPr>
                <a:solidFill>
                  <a:srgbClr val="38761D"/>
                </a:solidFill>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p:nvPr/>
        </p:nvSpPr>
        <p:spPr>
          <a:xfrm>
            <a:off x="50" y="4703625"/>
            <a:ext cx="9144000" cy="4398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392500" y="4703625"/>
            <a:ext cx="439801" cy="439798"/>
          </a:xfrm>
          <a:prstGeom prst="rect">
            <a:avLst/>
          </a:prstGeom>
          <a:noFill/>
          <a:ln>
            <a:noFill/>
          </a:ln>
        </p:spPr>
      </p:pic>
      <p:pic>
        <p:nvPicPr>
          <p:cNvPr id="41" name="Google Shape;41;p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761188"/>
            <a:ext cx="1489475" cy="324675"/>
          </a:xfrm>
          <a:prstGeom prst="rect">
            <a:avLst/>
          </a:prstGeom>
          <a:noFill/>
          <a:ln>
            <a:noFill/>
          </a:ln>
        </p:spPr>
      </p:pic>
      <p:sp>
        <p:nvSpPr>
          <p:cNvPr id="42" name="Google Shape;42;p6"/>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38761D"/>
              </a:buClr>
              <a:buSzPts val="2400"/>
              <a:buNone/>
              <a:defRPr sz="2400" b="1">
                <a:solidFill>
                  <a:srgbClr val="38761D"/>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Font typeface="Abhaya Libre"/>
              <a:buChar char="●"/>
              <a:defRPr sz="1200">
                <a:latin typeface="Abhaya Libre"/>
                <a:ea typeface="Abhaya Libre"/>
                <a:cs typeface="Abhaya Libre"/>
                <a:sym typeface="Abhaya Libre"/>
              </a:defRPr>
            </a:lvl1pPr>
            <a:lvl2pPr marL="914400" lvl="1" indent="-304800" rtl="0">
              <a:spcBef>
                <a:spcPts val="0"/>
              </a:spcBef>
              <a:spcAft>
                <a:spcPts val="0"/>
              </a:spcAft>
              <a:buSzPts val="1200"/>
              <a:buFont typeface="Abhaya Libre"/>
              <a:buChar char="○"/>
              <a:defRPr sz="1200">
                <a:latin typeface="Abhaya Libre"/>
                <a:ea typeface="Abhaya Libre"/>
                <a:cs typeface="Abhaya Libre"/>
                <a:sym typeface="Abhaya Libre"/>
              </a:defRPr>
            </a:lvl2pPr>
            <a:lvl3pPr marL="1371600" lvl="2" indent="-304800" rtl="0">
              <a:spcBef>
                <a:spcPts val="0"/>
              </a:spcBef>
              <a:spcAft>
                <a:spcPts val="0"/>
              </a:spcAft>
              <a:buSzPts val="1200"/>
              <a:buFont typeface="Abhaya Libre"/>
              <a:buChar char="■"/>
              <a:defRPr sz="1200">
                <a:latin typeface="Abhaya Libre"/>
                <a:ea typeface="Abhaya Libre"/>
                <a:cs typeface="Abhaya Libre"/>
                <a:sym typeface="Abhaya Libre"/>
              </a:defRPr>
            </a:lvl3pPr>
            <a:lvl4pPr marL="1828800" lvl="3" indent="-304800" rtl="0">
              <a:spcBef>
                <a:spcPts val="0"/>
              </a:spcBef>
              <a:spcAft>
                <a:spcPts val="0"/>
              </a:spcAft>
              <a:buSzPts val="1200"/>
              <a:buFont typeface="Abhaya Libre"/>
              <a:buChar char="●"/>
              <a:defRPr sz="1200">
                <a:latin typeface="Abhaya Libre"/>
                <a:ea typeface="Abhaya Libre"/>
                <a:cs typeface="Abhaya Libre"/>
                <a:sym typeface="Abhaya Libre"/>
              </a:defRPr>
            </a:lvl4pPr>
            <a:lvl5pPr marL="2286000" lvl="4" indent="-304800" rtl="0">
              <a:spcBef>
                <a:spcPts val="0"/>
              </a:spcBef>
              <a:spcAft>
                <a:spcPts val="0"/>
              </a:spcAft>
              <a:buSzPts val="1200"/>
              <a:buFont typeface="Abhaya Libre"/>
              <a:buChar char="○"/>
              <a:defRPr sz="1200">
                <a:latin typeface="Abhaya Libre"/>
                <a:ea typeface="Abhaya Libre"/>
                <a:cs typeface="Abhaya Libre"/>
                <a:sym typeface="Abhaya Libre"/>
              </a:defRPr>
            </a:lvl5pPr>
            <a:lvl6pPr marL="2743200" lvl="5" indent="-304800" rtl="0">
              <a:spcBef>
                <a:spcPts val="0"/>
              </a:spcBef>
              <a:spcAft>
                <a:spcPts val="0"/>
              </a:spcAft>
              <a:buSzPts val="1200"/>
              <a:buFont typeface="Abhaya Libre"/>
              <a:buChar char="■"/>
              <a:defRPr sz="1200">
                <a:latin typeface="Abhaya Libre"/>
                <a:ea typeface="Abhaya Libre"/>
                <a:cs typeface="Abhaya Libre"/>
                <a:sym typeface="Abhaya Libre"/>
              </a:defRPr>
            </a:lvl6pPr>
            <a:lvl7pPr marL="3200400" lvl="6" indent="-304800" rtl="0">
              <a:spcBef>
                <a:spcPts val="0"/>
              </a:spcBef>
              <a:spcAft>
                <a:spcPts val="0"/>
              </a:spcAft>
              <a:buSzPts val="1200"/>
              <a:buFont typeface="Abhaya Libre"/>
              <a:buChar char="●"/>
              <a:defRPr sz="1200">
                <a:latin typeface="Abhaya Libre"/>
                <a:ea typeface="Abhaya Libre"/>
                <a:cs typeface="Abhaya Libre"/>
                <a:sym typeface="Abhaya Libre"/>
              </a:defRPr>
            </a:lvl7pPr>
            <a:lvl8pPr marL="3657600" lvl="7" indent="-304800" rtl="0">
              <a:spcBef>
                <a:spcPts val="0"/>
              </a:spcBef>
              <a:spcAft>
                <a:spcPts val="0"/>
              </a:spcAft>
              <a:buSzPts val="1200"/>
              <a:buFont typeface="Abhaya Libre"/>
              <a:buChar char="○"/>
              <a:defRPr sz="1200">
                <a:latin typeface="Abhaya Libre"/>
                <a:ea typeface="Abhaya Libre"/>
                <a:cs typeface="Abhaya Libre"/>
                <a:sym typeface="Abhaya Libre"/>
              </a:defRPr>
            </a:lvl8pPr>
            <a:lvl9pPr marL="4114800" lvl="8" indent="-304800" rtl="0">
              <a:spcBef>
                <a:spcPts val="0"/>
              </a:spcBef>
              <a:spcAft>
                <a:spcPts val="0"/>
              </a:spcAft>
              <a:buSzPts val="1200"/>
              <a:buFont typeface="Abhaya Libre"/>
              <a:buChar char="■"/>
              <a:defRPr sz="1200">
                <a:latin typeface="Abhaya Libre"/>
                <a:ea typeface="Abhaya Libre"/>
                <a:cs typeface="Abhaya Libre"/>
                <a:sym typeface="Abhaya Libre"/>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7"/>
          <p:cNvSpPr/>
          <p:nvPr/>
        </p:nvSpPr>
        <p:spPr>
          <a:xfrm>
            <a:off x="50" y="4703625"/>
            <a:ext cx="9144000" cy="4398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Google Shape;49;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392500" y="4703625"/>
            <a:ext cx="439801" cy="439798"/>
          </a:xfrm>
          <a:prstGeom prst="rect">
            <a:avLst/>
          </a:prstGeom>
          <a:noFill/>
          <a:ln>
            <a:noFill/>
          </a:ln>
        </p:spPr>
      </p:pic>
      <p:pic>
        <p:nvPicPr>
          <p:cNvPr id="50" name="Google Shape;50;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761188"/>
            <a:ext cx="1489475" cy="324675"/>
          </a:xfrm>
          <a:prstGeom prst="rect">
            <a:avLst/>
          </a:prstGeom>
          <a:noFill/>
          <a:ln>
            <a:noFill/>
          </a:ln>
        </p:spPr>
      </p:pic>
      <p:sp>
        <p:nvSpPr>
          <p:cNvPr id="51" name="Google Shape;51;p7"/>
          <p:cNvSpPr txBox="1">
            <a:spLocks noGrp="1"/>
          </p:cNvSpPr>
          <p:nvPr>
            <p:ph type="sldNum" idx="3"/>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B6D7A8"/>
        </a:solidFill>
        <a:effectLst/>
      </p:bgPr>
    </p:bg>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4800"/>
              <a:buFont typeface="Playfair Display"/>
              <a:buNone/>
              <a:defRPr sz="4800">
                <a:solidFill>
                  <a:schemeClr val="dk2"/>
                </a:solidFill>
                <a:latin typeface="Playfair Display"/>
                <a:ea typeface="Playfair Display"/>
                <a:cs typeface="Playfair Display"/>
                <a:sym typeface="Playfair Display"/>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endParaRPr/>
          </a:p>
        </p:txBody>
      </p:sp>
      <p:sp>
        <p:nvSpPr>
          <p:cNvPr id="54" name="Google Shape;54;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6D7A8"/>
        </a:solidFill>
        <a:effectLst/>
      </p:bgPr>
    </p:bg>
    <p:spTree>
      <p:nvGrpSpPr>
        <p:cNvPr id="1" name="Shape 55"/>
        <p:cNvGrpSpPr/>
        <p:nvPr/>
      </p:nvGrpSpPr>
      <p:grpSpPr>
        <a:xfrm>
          <a:off x="0" y="0"/>
          <a:ext cx="0" cy="0"/>
          <a:chOff x="0" y="0"/>
          <a:chExt cx="0" cy="0"/>
        </a:xfrm>
      </p:grpSpPr>
      <p:sp>
        <p:nvSpPr>
          <p:cNvPr id="56" name="Google Shape;56;p9"/>
          <p:cNvSpPr/>
          <p:nvPr/>
        </p:nvSpPr>
        <p:spPr>
          <a:xfrm>
            <a:off x="4572000" y="-125"/>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bhaya Libre"/>
              <a:ea typeface="Abhaya Libre"/>
              <a:cs typeface="Abhaya Libre"/>
              <a:sym typeface="Abhaya Libre"/>
            </a:endParaRPr>
          </a:p>
        </p:txBody>
      </p:sp>
      <p:sp>
        <p:nvSpPr>
          <p:cNvPr id="57" name="Google Shape;5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1pPr>
            <a:lvl2pPr lvl="1"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2pPr>
            <a:lvl3pPr lvl="2"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3pPr>
            <a:lvl4pPr lvl="3"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4pPr>
            <a:lvl5pPr lvl="4"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5pPr>
            <a:lvl6pPr lvl="5"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6pPr>
            <a:lvl7pPr lvl="6"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7pPr>
            <a:lvl8pPr lvl="7"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8pPr>
            <a:lvl9pPr lvl="8" algn="ctr" rtl="0">
              <a:spcBef>
                <a:spcPts val="0"/>
              </a:spcBef>
              <a:spcAft>
                <a:spcPts val="0"/>
              </a:spcAft>
              <a:buClr>
                <a:schemeClr val="dk2"/>
              </a:buClr>
              <a:buSzPts val="4200"/>
              <a:buFont typeface="Playfair Display"/>
              <a:buNone/>
              <a:defRPr sz="4200">
                <a:solidFill>
                  <a:schemeClr val="dk2"/>
                </a:solidFill>
                <a:latin typeface="Playfair Display"/>
                <a:ea typeface="Playfair Display"/>
                <a:cs typeface="Playfair Display"/>
                <a:sym typeface="Playfair Display"/>
              </a:defRPr>
            </a:lvl9pPr>
          </a:lstStyle>
          <a:p>
            <a:endParaRPr/>
          </a:p>
        </p:txBody>
      </p:sp>
      <p:sp>
        <p:nvSpPr>
          <p:cNvPr id="58" name="Google Shape;5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1pPr>
            <a:lvl2pPr lvl="1"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2pPr>
            <a:lvl3pPr lvl="2"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3pPr>
            <a:lvl4pPr lvl="3"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4pPr>
            <a:lvl5pPr lvl="4"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5pPr>
            <a:lvl6pPr lvl="5"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6pPr>
            <a:lvl7pPr lvl="6"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7pPr>
            <a:lvl8pPr lvl="7"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8pPr>
            <a:lvl9pPr lvl="8" algn="ctr" rtl="0">
              <a:lnSpc>
                <a:spcPct val="100000"/>
              </a:lnSpc>
              <a:spcBef>
                <a:spcPts val="0"/>
              </a:spcBef>
              <a:spcAft>
                <a:spcPts val="0"/>
              </a:spcAft>
              <a:buSzPts val="2100"/>
              <a:buFont typeface="Abhaya Libre"/>
              <a:buNone/>
              <a:defRPr sz="2100">
                <a:latin typeface="Abhaya Libre"/>
                <a:ea typeface="Abhaya Libre"/>
                <a:cs typeface="Abhaya Libre"/>
                <a:sym typeface="Abhaya Libre"/>
              </a:defRPr>
            </a:lvl9pPr>
          </a:lstStyle>
          <a:p>
            <a:endParaRPr/>
          </a:p>
        </p:txBody>
      </p:sp>
      <p:sp>
        <p:nvSpPr>
          <p:cNvPr id="59" name="Google Shape;5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Open Sans Light"/>
              <a:buChar char="●"/>
              <a:defRPr>
                <a:latin typeface="Open Sans Light"/>
                <a:ea typeface="Open Sans Light"/>
                <a:cs typeface="Open Sans Light"/>
                <a:sym typeface="Open Sans Light"/>
              </a:defRPr>
            </a:lvl1pPr>
            <a:lvl2pPr marL="914400" lvl="1" indent="-317500" rtl="0">
              <a:spcBef>
                <a:spcPts val="0"/>
              </a:spcBef>
              <a:spcAft>
                <a:spcPts val="0"/>
              </a:spcAft>
              <a:buSzPts val="1400"/>
              <a:buFont typeface="Open Sans Light"/>
              <a:buChar char="○"/>
              <a:defRPr>
                <a:latin typeface="Open Sans Light"/>
                <a:ea typeface="Open Sans Light"/>
                <a:cs typeface="Open Sans Light"/>
                <a:sym typeface="Open Sans Light"/>
              </a:defRPr>
            </a:lvl2pPr>
            <a:lvl3pPr marL="1371600" lvl="2" indent="-317500" rtl="0">
              <a:spcBef>
                <a:spcPts val="0"/>
              </a:spcBef>
              <a:spcAft>
                <a:spcPts val="0"/>
              </a:spcAft>
              <a:buSzPts val="1400"/>
              <a:buFont typeface="Open Sans Light"/>
              <a:buChar char="■"/>
              <a:defRPr>
                <a:latin typeface="Open Sans Light"/>
                <a:ea typeface="Open Sans Light"/>
                <a:cs typeface="Open Sans Light"/>
                <a:sym typeface="Open Sans Light"/>
              </a:defRPr>
            </a:lvl3pPr>
            <a:lvl4pPr marL="1828800" lvl="3" indent="-317500" rtl="0">
              <a:spcBef>
                <a:spcPts val="0"/>
              </a:spcBef>
              <a:spcAft>
                <a:spcPts val="0"/>
              </a:spcAft>
              <a:buSzPts val="1400"/>
              <a:buFont typeface="Open Sans Light"/>
              <a:buChar char="●"/>
              <a:defRPr>
                <a:latin typeface="Open Sans Light"/>
                <a:ea typeface="Open Sans Light"/>
                <a:cs typeface="Open Sans Light"/>
                <a:sym typeface="Open Sans Light"/>
              </a:defRPr>
            </a:lvl4pPr>
            <a:lvl5pPr marL="2286000" lvl="4" indent="-317500" rtl="0">
              <a:spcBef>
                <a:spcPts val="0"/>
              </a:spcBef>
              <a:spcAft>
                <a:spcPts val="0"/>
              </a:spcAft>
              <a:buSzPts val="1400"/>
              <a:buFont typeface="Open Sans Light"/>
              <a:buChar char="○"/>
              <a:defRPr>
                <a:latin typeface="Open Sans Light"/>
                <a:ea typeface="Open Sans Light"/>
                <a:cs typeface="Open Sans Light"/>
                <a:sym typeface="Open Sans Light"/>
              </a:defRPr>
            </a:lvl5pPr>
            <a:lvl6pPr marL="2743200" lvl="5" indent="-317500" rtl="0">
              <a:spcBef>
                <a:spcPts val="0"/>
              </a:spcBef>
              <a:spcAft>
                <a:spcPts val="0"/>
              </a:spcAft>
              <a:buSzPts val="1400"/>
              <a:buFont typeface="Open Sans Light"/>
              <a:buChar char="■"/>
              <a:defRPr>
                <a:latin typeface="Open Sans Light"/>
                <a:ea typeface="Open Sans Light"/>
                <a:cs typeface="Open Sans Light"/>
                <a:sym typeface="Open Sans Light"/>
              </a:defRPr>
            </a:lvl6pPr>
            <a:lvl7pPr marL="3200400" lvl="6" indent="-317500" rtl="0">
              <a:spcBef>
                <a:spcPts val="0"/>
              </a:spcBef>
              <a:spcAft>
                <a:spcPts val="0"/>
              </a:spcAft>
              <a:buSzPts val="1400"/>
              <a:buFont typeface="Open Sans Light"/>
              <a:buChar char="●"/>
              <a:defRPr>
                <a:latin typeface="Open Sans Light"/>
                <a:ea typeface="Open Sans Light"/>
                <a:cs typeface="Open Sans Light"/>
                <a:sym typeface="Open Sans Light"/>
              </a:defRPr>
            </a:lvl7pPr>
            <a:lvl8pPr marL="3657600" lvl="7" indent="-317500" rtl="0">
              <a:spcBef>
                <a:spcPts val="0"/>
              </a:spcBef>
              <a:spcAft>
                <a:spcPts val="0"/>
              </a:spcAft>
              <a:buSzPts val="1400"/>
              <a:buFont typeface="Open Sans Light"/>
              <a:buChar char="○"/>
              <a:defRPr>
                <a:latin typeface="Open Sans Light"/>
                <a:ea typeface="Open Sans Light"/>
                <a:cs typeface="Open Sans Light"/>
                <a:sym typeface="Open Sans Light"/>
              </a:defRPr>
            </a:lvl8pPr>
            <a:lvl9pPr marL="4114800" lvl="8" indent="-317500" rtl="0">
              <a:spcBef>
                <a:spcPts val="0"/>
              </a:spcBef>
              <a:spcAft>
                <a:spcPts val="0"/>
              </a:spcAft>
              <a:buSzPts val="1400"/>
              <a:buFont typeface="Open Sans Light"/>
              <a:buChar char="■"/>
              <a:defRPr>
                <a:latin typeface="Open Sans Light"/>
                <a:ea typeface="Open Sans Light"/>
                <a:cs typeface="Open Sans Light"/>
                <a:sym typeface="Open Sans Light"/>
              </a:defRPr>
            </a:lvl9pPr>
          </a:lstStyle>
          <a:p>
            <a:endParaRPr/>
          </a:p>
        </p:txBody>
      </p:sp>
      <p:sp>
        <p:nvSpPr>
          <p:cNvPr id="60" name="Google Shape;60;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Playfair Display"/>
              <a:buNone/>
              <a:defRPr>
                <a:latin typeface="Playfair Display"/>
                <a:ea typeface="Playfair Display"/>
                <a:cs typeface="Playfair Display"/>
                <a:sym typeface="Playfair Display"/>
              </a:defRPr>
            </a:lvl1pPr>
          </a:lstStyle>
          <a:p>
            <a:endParaRPr/>
          </a:p>
        </p:txBody>
      </p:sp>
      <p:sp>
        <p:nvSpPr>
          <p:cNvPr id="63" name="Google Shape;6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6AA84F"/>
              </a:buClr>
              <a:buSzPts val="2800"/>
              <a:buNone/>
              <a:defRPr sz="2800" b="1">
                <a:solidFill>
                  <a:srgbClr val="6AA84F"/>
                </a:solidFill>
              </a:defRPr>
            </a:lvl1pPr>
            <a:lvl2pPr lvl="1" rtl="0">
              <a:spcBef>
                <a:spcPts val="0"/>
              </a:spcBef>
              <a:spcAft>
                <a:spcPts val="0"/>
              </a:spcAft>
              <a:buClr>
                <a:srgbClr val="6AA84F"/>
              </a:buClr>
              <a:buSzPts val="2800"/>
              <a:buNone/>
              <a:defRPr sz="2800" b="1">
                <a:solidFill>
                  <a:srgbClr val="6AA84F"/>
                </a:solidFill>
              </a:defRPr>
            </a:lvl2pPr>
            <a:lvl3pPr lvl="2" rtl="0">
              <a:spcBef>
                <a:spcPts val="0"/>
              </a:spcBef>
              <a:spcAft>
                <a:spcPts val="0"/>
              </a:spcAft>
              <a:buClr>
                <a:srgbClr val="6AA84F"/>
              </a:buClr>
              <a:buSzPts val="2800"/>
              <a:buNone/>
              <a:defRPr sz="2800" b="1">
                <a:solidFill>
                  <a:srgbClr val="6AA84F"/>
                </a:solidFill>
              </a:defRPr>
            </a:lvl3pPr>
            <a:lvl4pPr lvl="3" rtl="0">
              <a:spcBef>
                <a:spcPts val="0"/>
              </a:spcBef>
              <a:spcAft>
                <a:spcPts val="0"/>
              </a:spcAft>
              <a:buClr>
                <a:srgbClr val="6AA84F"/>
              </a:buClr>
              <a:buSzPts val="2800"/>
              <a:buNone/>
              <a:defRPr sz="2800" b="1">
                <a:solidFill>
                  <a:srgbClr val="6AA84F"/>
                </a:solidFill>
              </a:defRPr>
            </a:lvl4pPr>
            <a:lvl5pPr lvl="4" rtl="0">
              <a:spcBef>
                <a:spcPts val="0"/>
              </a:spcBef>
              <a:spcAft>
                <a:spcPts val="0"/>
              </a:spcAft>
              <a:buClr>
                <a:srgbClr val="6AA84F"/>
              </a:buClr>
              <a:buSzPts val="2800"/>
              <a:buNone/>
              <a:defRPr sz="2800" b="1">
                <a:solidFill>
                  <a:srgbClr val="6AA84F"/>
                </a:solidFill>
              </a:defRPr>
            </a:lvl5pPr>
            <a:lvl6pPr lvl="5" rtl="0">
              <a:spcBef>
                <a:spcPts val="0"/>
              </a:spcBef>
              <a:spcAft>
                <a:spcPts val="0"/>
              </a:spcAft>
              <a:buClr>
                <a:srgbClr val="6AA84F"/>
              </a:buClr>
              <a:buSzPts val="2800"/>
              <a:buNone/>
              <a:defRPr sz="2800" b="1">
                <a:solidFill>
                  <a:srgbClr val="6AA84F"/>
                </a:solidFill>
              </a:defRPr>
            </a:lvl6pPr>
            <a:lvl7pPr lvl="6" rtl="0">
              <a:spcBef>
                <a:spcPts val="0"/>
              </a:spcBef>
              <a:spcAft>
                <a:spcPts val="0"/>
              </a:spcAft>
              <a:buClr>
                <a:srgbClr val="6AA84F"/>
              </a:buClr>
              <a:buSzPts val="2800"/>
              <a:buNone/>
              <a:defRPr sz="2800" b="1">
                <a:solidFill>
                  <a:srgbClr val="6AA84F"/>
                </a:solidFill>
              </a:defRPr>
            </a:lvl7pPr>
            <a:lvl8pPr lvl="7" rtl="0">
              <a:spcBef>
                <a:spcPts val="0"/>
              </a:spcBef>
              <a:spcAft>
                <a:spcPts val="0"/>
              </a:spcAft>
              <a:buClr>
                <a:srgbClr val="6AA84F"/>
              </a:buClr>
              <a:buSzPts val="2800"/>
              <a:buNone/>
              <a:defRPr sz="2800" b="1">
                <a:solidFill>
                  <a:srgbClr val="6AA84F"/>
                </a:solidFill>
              </a:defRPr>
            </a:lvl8pPr>
            <a:lvl9pPr lvl="8" rtl="0">
              <a:spcBef>
                <a:spcPts val="0"/>
              </a:spcBef>
              <a:spcAft>
                <a:spcPts val="0"/>
              </a:spcAft>
              <a:buClr>
                <a:srgbClr val="6AA84F"/>
              </a:buClr>
              <a:buSzPts val="2800"/>
              <a:buNone/>
              <a:defRPr sz="2800" b="1">
                <a:solidFill>
                  <a:srgbClr val="6AA84F"/>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Abhaya Libre"/>
              <a:buChar char="●"/>
              <a:defRPr sz="1800">
                <a:solidFill>
                  <a:schemeClr val="dk2"/>
                </a:solidFill>
                <a:latin typeface="Abhaya Libre"/>
                <a:ea typeface="Abhaya Libre"/>
                <a:cs typeface="Abhaya Libre"/>
                <a:sym typeface="Abhaya Libre"/>
              </a:defRPr>
            </a:lvl1pPr>
            <a:lvl2pPr marL="914400" lvl="1"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2pPr>
            <a:lvl3pPr marL="1371600" lvl="2"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3pPr>
            <a:lvl4pPr marL="1828800" lvl="3"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4pPr>
            <a:lvl5pPr marL="2286000" lvl="4"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5pPr>
            <a:lvl6pPr marL="2743200" lvl="5"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6pPr>
            <a:lvl7pPr marL="3200400" lvl="6"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7pPr>
            <a:lvl8pPr marL="3657600" lvl="7"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8pPr>
            <a:lvl9pPr marL="4114800" lvl="8" indent="-317500" rtl="0">
              <a:lnSpc>
                <a:spcPct val="115000"/>
              </a:lnSpc>
              <a:spcBef>
                <a:spcPts val="0"/>
              </a:spcBef>
              <a:spcAft>
                <a:spcPts val="0"/>
              </a:spcAft>
              <a:buClr>
                <a:schemeClr val="dk2"/>
              </a:buClr>
              <a:buSzPts val="1400"/>
              <a:buFont typeface="Abhaya Libre"/>
              <a:buChar char="■"/>
              <a:defRPr>
                <a:solidFill>
                  <a:schemeClr val="dk2"/>
                </a:solidFill>
                <a:latin typeface="Abhaya Libre"/>
                <a:ea typeface="Abhaya Libre"/>
                <a:cs typeface="Abhaya Libre"/>
                <a:sym typeface="Abhaya Libr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112.png"/></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86.png"/><Relationship Id="rId4" Type="http://schemas.openxmlformats.org/officeDocument/2006/relationships/image" Target="../media/image117.png"/></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98.png"/><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86.png"/></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28.png"/><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98.png"/></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32.jpeg"/><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7.xml"/><Relationship Id="rId1" Type="http://schemas.openxmlformats.org/officeDocument/2006/relationships/slideLayout" Target="../slideLayouts/slideLayout3.xml"/><Relationship Id="rId5" Type="http://schemas.openxmlformats.org/officeDocument/2006/relationships/image" Target="../media/image134.jpeg"/><Relationship Id="rId4" Type="http://schemas.openxmlformats.org/officeDocument/2006/relationships/image" Target="../media/image133.jpeg"/></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1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8.xml"/><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hyperlink" Target="https://store.tmotor.com/goods.php?id=949"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csfs.colostate.edu/colorado-trees/colorados-major-tree-species/"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denverpost.com/2017/03/20/dry-weather-colorado-human-caused-wildfire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bouldercolorado.gov/guide/boulder-fire-rescue-department-wildland-division"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ecfr.gov/current/title-14/chapter-I/subchapter-F/part-107"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apps.dtic.mil/sti/citations/ADA11942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docs.google.com/spreadsheets/d/1ZDexDB7CJIagfgYeeEVnTCXh-xhqPNrOj3FR00FAOfY/edit?usp=shar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KIS4L4kn0RM"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94.jpeg"/><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94.jpeg"/><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86.png"/><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sp>
        <p:nvSpPr>
          <p:cNvPr id="75" name="Google Shape;75;p13"/>
          <p:cNvSpPr txBox="1">
            <a:spLocks noGrp="1"/>
          </p:cNvSpPr>
          <p:nvPr>
            <p:ph type="ctrTitle"/>
          </p:nvPr>
        </p:nvSpPr>
        <p:spPr>
          <a:xfrm>
            <a:off x="3769600" y="106325"/>
            <a:ext cx="3912300" cy="56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rgbClr val="000000"/>
                </a:solidFill>
                <a:latin typeface="Playfair Display"/>
                <a:ea typeface="Playfair Display"/>
                <a:cs typeface="Playfair Display"/>
                <a:sym typeface="Playfair Display"/>
              </a:rPr>
              <a:t>Team CARROT:</a:t>
            </a:r>
            <a:endParaRPr sz="3500">
              <a:solidFill>
                <a:srgbClr val="000000"/>
              </a:solidFill>
              <a:latin typeface="Playfair Display"/>
              <a:ea typeface="Playfair Display"/>
              <a:cs typeface="Playfair Display"/>
              <a:sym typeface="Playfair Display"/>
            </a:endParaRPr>
          </a:p>
        </p:txBody>
      </p:sp>
      <p:sp>
        <p:nvSpPr>
          <p:cNvPr id="76" name="Google Shape;76;p13"/>
          <p:cNvSpPr txBox="1">
            <a:spLocks noGrp="1"/>
          </p:cNvSpPr>
          <p:nvPr>
            <p:ph type="subTitle" idx="1"/>
          </p:nvPr>
        </p:nvSpPr>
        <p:spPr>
          <a:xfrm>
            <a:off x="2667400" y="760750"/>
            <a:ext cx="6116700" cy="56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50" b="1"/>
              <a:t>C</a:t>
            </a:r>
            <a:r>
              <a:rPr lang="en" sz="2350"/>
              <a:t>ompact </a:t>
            </a:r>
            <a:r>
              <a:rPr lang="en" sz="2350" b="1"/>
              <a:t>A</a:t>
            </a:r>
            <a:r>
              <a:rPr lang="en" sz="2350"/>
              <a:t>erial </a:t>
            </a:r>
            <a:r>
              <a:rPr lang="en" sz="2350" b="1"/>
              <a:t>R</a:t>
            </a:r>
            <a:r>
              <a:rPr lang="en" sz="2350"/>
              <a:t>adio </a:t>
            </a:r>
            <a:r>
              <a:rPr lang="en" sz="2350" b="1"/>
              <a:t>R</a:t>
            </a:r>
            <a:r>
              <a:rPr lang="en" sz="2350"/>
              <a:t>elay for </a:t>
            </a:r>
            <a:r>
              <a:rPr lang="en" sz="2350" b="1"/>
              <a:t>O</a:t>
            </a:r>
            <a:r>
              <a:rPr lang="en" sz="2350"/>
              <a:t>bscure </a:t>
            </a:r>
            <a:r>
              <a:rPr lang="en" sz="2350" b="1"/>
              <a:t>T</a:t>
            </a:r>
            <a:r>
              <a:rPr lang="en" sz="2350"/>
              <a:t>errain</a:t>
            </a:r>
            <a:endParaRPr sz="2350">
              <a:latin typeface="Playfair Display"/>
              <a:ea typeface="Playfair Display"/>
              <a:cs typeface="Playfair Display"/>
              <a:sym typeface="Playfair Display"/>
            </a:endParaRPr>
          </a:p>
        </p:txBody>
      </p:sp>
      <p:pic>
        <p:nvPicPr>
          <p:cNvPr id="77" name="Google Shape;77;p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sp>
        <p:nvSpPr>
          <p:cNvPr id="78" name="Google Shape;78;p13"/>
          <p:cNvSpPr txBox="1"/>
          <p:nvPr/>
        </p:nvSpPr>
        <p:spPr>
          <a:xfrm>
            <a:off x="2298863" y="3732975"/>
            <a:ext cx="28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Playfair Display"/>
                <a:ea typeface="Playfair Display"/>
                <a:cs typeface="Playfair Display"/>
                <a:sym typeface="Playfair Display"/>
              </a:rPr>
              <a:t>Jared Seefried</a:t>
            </a:r>
            <a:r>
              <a:rPr lang="en" sz="1200">
                <a:solidFill>
                  <a:schemeClr val="dk2"/>
                </a:solidFill>
                <a:latin typeface="Playfair Display"/>
                <a:ea typeface="Playfair Display"/>
                <a:cs typeface="Playfair Display"/>
                <a:sym typeface="Playfair Display"/>
              </a:rPr>
              <a:t> </a:t>
            </a:r>
            <a:r>
              <a:rPr lang="en" sz="1200" i="1">
                <a:solidFill>
                  <a:schemeClr val="dk2"/>
                </a:solidFill>
                <a:latin typeface="Playfair Display"/>
                <a:ea typeface="Playfair Display"/>
                <a:cs typeface="Playfair Display"/>
                <a:sym typeface="Playfair Display"/>
              </a:rPr>
              <a:t>(Project Manager)</a:t>
            </a:r>
            <a:endParaRPr sz="1200" i="1">
              <a:solidFill>
                <a:schemeClr val="dk2"/>
              </a:solidFill>
              <a:latin typeface="Playfair Display"/>
              <a:ea typeface="Playfair Display"/>
              <a:cs typeface="Playfair Display"/>
              <a:sym typeface="Playfair Display"/>
            </a:endParaRPr>
          </a:p>
        </p:txBody>
      </p:sp>
      <p:sp>
        <p:nvSpPr>
          <p:cNvPr id="79" name="Google Shape;79;p13"/>
          <p:cNvSpPr txBox="1"/>
          <p:nvPr/>
        </p:nvSpPr>
        <p:spPr>
          <a:xfrm>
            <a:off x="5817675" y="3732975"/>
            <a:ext cx="29967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dk2"/>
                </a:solidFill>
                <a:latin typeface="Playfair Display"/>
                <a:ea typeface="Playfair Display"/>
                <a:cs typeface="Playfair Display"/>
                <a:sym typeface="Playfair Display"/>
              </a:rPr>
              <a:t>Elena Bauer</a:t>
            </a:r>
            <a:r>
              <a:rPr lang="en" sz="1200">
                <a:solidFill>
                  <a:schemeClr val="dk2"/>
                </a:solidFill>
                <a:latin typeface="Playfair Display"/>
                <a:ea typeface="Playfair Display"/>
                <a:cs typeface="Playfair Display"/>
                <a:sym typeface="Playfair Display"/>
              </a:rPr>
              <a:t> </a:t>
            </a:r>
            <a:r>
              <a:rPr lang="en" sz="1200" i="1">
                <a:solidFill>
                  <a:schemeClr val="dk2"/>
                </a:solidFill>
                <a:latin typeface="Playfair Display"/>
                <a:ea typeface="Playfair Display"/>
                <a:cs typeface="Playfair Display"/>
                <a:sym typeface="Playfair Display"/>
              </a:rPr>
              <a:t>(Systems Engineer)</a:t>
            </a:r>
            <a:endParaRPr sz="1200" i="1">
              <a:solidFill>
                <a:schemeClr val="dk2"/>
              </a:solidFill>
              <a:latin typeface="Playfair Display"/>
              <a:ea typeface="Playfair Display"/>
              <a:cs typeface="Playfair Display"/>
              <a:sym typeface="Playfair Display"/>
            </a:endParaRPr>
          </a:p>
        </p:txBody>
      </p:sp>
      <p:sp>
        <p:nvSpPr>
          <p:cNvPr id="80" name="Google Shape;80;p13"/>
          <p:cNvSpPr txBox="1"/>
          <p:nvPr/>
        </p:nvSpPr>
        <p:spPr>
          <a:xfrm>
            <a:off x="2298875" y="4009900"/>
            <a:ext cx="2571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Playfair Display"/>
                <a:ea typeface="Playfair Display"/>
                <a:cs typeface="Playfair Display"/>
                <a:sym typeface="Playfair Display"/>
              </a:rPr>
              <a:t>Marguerite Adwan</a:t>
            </a:r>
            <a:endParaRPr sz="1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r>
              <a:rPr lang="en" sz="1200">
                <a:solidFill>
                  <a:schemeClr val="dk2"/>
                </a:solidFill>
                <a:latin typeface="Playfair Display"/>
                <a:ea typeface="Playfair Display"/>
                <a:cs typeface="Playfair Display"/>
                <a:sym typeface="Playfair Display"/>
              </a:rPr>
              <a:t>Luis Alvidrez</a:t>
            </a:r>
            <a:endParaRPr sz="1200">
              <a:solidFill>
                <a:schemeClr val="dk2"/>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200">
                <a:solidFill>
                  <a:schemeClr val="dk2"/>
                </a:solidFill>
                <a:latin typeface="Playfair Display"/>
                <a:ea typeface="Playfair Display"/>
                <a:cs typeface="Playfair Display"/>
                <a:sym typeface="Playfair Display"/>
              </a:rPr>
              <a:t>Talen Fischer</a:t>
            </a:r>
            <a:endParaRPr sz="1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r>
              <a:rPr lang="en" sz="1200">
                <a:solidFill>
                  <a:schemeClr val="dk2"/>
                </a:solidFill>
                <a:latin typeface="Playfair Display"/>
                <a:ea typeface="Playfair Display"/>
                <a:cs typeface="Playfair Display"/>
                <a:sym typeface="Playfair Display"/>
              </a:rPr>
              <a:t>Kushal Kedia</a:t>
            </a:r>
            <a:endParaRPr sz="1200">
              <a:solidFill>
                <a:schemeClr val="dk2"/>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200">
                <a:solidFill>
                  <a:schemeClr val="dk2"/>
                </a:solidFill>
                <a:latin typeface="Playfair Display"/>
                <a:ea typeface="Playfair Display"/>
                <a:cs typeface="Playfair Display"/>
                <a:sym typeface="Playfair Display"/>
              </a:rPr>
              <a:t>Chris Lolkema</a:t>
            </a:r>
            <a:endParaRPr sz="1200">
              <a:solidFill>
                <a:schemeClr val="dk2"/>
              </a:solidFill>
              <a:latin typeface="Playfair Display"/>
              <a:ea typeface="Playfair Display"/>
              <a:cs typeface="Playfair Display"/>
              <a:sym typeface="Playfair Display"/>
            </a:endParaRPr>
          </a:p>
        </p:txBody>
      </p:sp>
      <p:sp>
        <p:nvSpPr>
          <p:cNvPr id="81" name="Google Shape;81;p13"/>
          <p:cNvSpPr txBox="1"/>
          <p:nvPr/>
        </p:nvSpPr>
        <p:spPr>
          <a:xfrm>
            <a:off x="6242475" y="4009900"/>
            <a:ext cx="2571900" cy="1293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Playfair Display"/>
                <a:ea typeface="Playfair Display"/>
                <a:cs typeface="Playfair Display"/>
                <a:sym typeface="Playfair Display"/>
              </a:rPr>
              <a:t>Eric Lozano</a:t>
            </a:r>
            <a:endParaRPr sz="1200">
              <a:solidFill>
                <a:schemeClr val="dk2"/>
              </a:solidFill>
              <a:latin typeface="Playfair Display"/>
              <a:ea typeface="Playfair Display"/>
              <a:cs typeface="Playfair Display"/>
              <a:sym typeface="Playfair Display"/>
            </a:endParaRPr>
          </a:p>
          <a:p>
            <a:pPr marL="0" lvl="0" indent="0" algn="r" rtl="0">
              <a:spcBef>
                <a:spcPts val="0"/>
              </a:spcBef>
              <a:spcAft>
                <a:spcPts val="0"/>
              </a:spcAft>
              <a:buNone/>
            </a:pPr>
            <a:r>
              <a:rPr lang="en" sz="1200">
                <a:solidFill>
                  <a:schemeClr val="dk2"/>
                </a:solidFill>
                <a:latin typeface="Playfair Display"/>
                <a:ea typeface="Playfair Display"/>
                <a:cs typeface="Playfair Display"/>
                <a:sym typeface="Playfair Display"/>
              </a:rPr>
              <a:t>Tyler Mckay</a:t>
            </a:r>
            <a:endParaRPr sz="1200">
              <a:solidFill>
                <a:schemeClr val="dk2"/>
              </a:solidFill>
              <a:latin typeface="Playfair Display"/>
              <a:ea typeface="Playfair Display"/>
              <a:cs typeface="Playfair Display"/>
              <a:sym typeface="Playfair Display"/>
            </a:endParaRPr>
          </a:p>
          <a:p>
            <a:pPr marL="0" lvl="0" indent="0" algn="r" rtl="0">
              <a:spcBef>
                <a:spcPts val="0"/>
              </a:spcBef>
              <a:spcAft>
                <a:spcPts val="0"/>
              </a:spcAft>
              <a:buNone/>
            </a:pPr>
            <a:r>
              <a:rPr lang="en" sz="1200">
                <a:solidFill>
                  <a:schemeClr val="dk2"/>
                </a:solidFill>
                <a:latin typeface="Playfair Display"/>
                <a:ea typeface="Playfair Display"/>
                <a:cs typeface="Playfair Display"/>
                <a:sym typeface="Playfair Display"/>
              </a:rPr>
              <a:t>Abigail Moonan</a:t>
            </a:r>
            <a:endParaRPr sz="1200">
              <a:solidFill>
                <a:schemeClr val="dk2"/>
              </a:solidFill>
              <a:latin typeface="Playfair Display"/>
              <a:ea typeface="Playfair Display"/>
              <a:cs typeface="Playfair Display"/>
              <a:sym typeface="Playfair Display"/>
            </a:endParaRPr>
          </a:p>
          <a:p>
            <a:pPr marL="0" lvl="0" indent="0" algn="r" rtl="0">
              <a:spcBef>
                <a:spcPts val="0"/>
              </a:spcBef>
              <a:spcAft>
                <a:spcPts val="0"/>
              </a:spcAft>
              <a:buNone/>
            </a:pPr>
            <a:r>
              <a:rPr lang="en" sz="1200">
                <a:solidFill>
                  <a:schemeClr val="dk2"/>
                </a:solidFill>
                <a:latin typeface="Playfair Display"/>
                <a:ea typeface="Playfair Display"/>
                <a:cs typeface="Playfair Display"/>
                <a:sym typeface="Playfair Display"/>
              </a:rPr>
              <a:t>                                   Lucas Pereira</a:t>
            </a:r>
            <a:endParaRPr sz="1200">
              <a:solidFill>
                <a:schemeClr val="dk2"/>
              </a:solidFill>
              <a:latin typeface="Playfair Display"/>
              <a:ea typeface="Playfair Display"/>
              <a:cs typeface="Playfair Display"/>
              <a:sym typeface="Playfair Display"/>
            </a:endParaRPr>
          </a:p>
          <a:p>
            <a:pPr marL="0" lvl="0" indent="0" algn="r" rtl="0">
              <a:spcBef>
                <a:spcPts val="0"/>
              </a:spcBef>
              <a:spcAft>
                <a:spcPts val="0"/>
              </a:spcAft>
              <a:buNone/>
            </a:pPr>
            <a:r>
              <a:rPr lang="en" sz="1200">
                <a:solidFill>
                  <a:schemeClr val="dk2"/>
                </a:solidFill>
                <a:latin typeface="Playfair Display"/>
                <a:ea typeface="Playfair Display"/>
                <a:cs typeface="Playfair Display"/>
                <a:sym typeface="Playfair Display"/>
              </a:rPr>
              <a:t>Carson Sexton</a:t>
            </a:r>
            <a:endParaRPr sz="1200">
              <a:solidFill>
                <a:schemeClr val="dk2"/>
              </a:solidFill>
              <a:latin typeface="Playfair Display"/>
              <a:ea typeface="Playfair Display"/>
              <a:cs typeface="Playfair Display"/>
              <a:sym typeface="Playfair Display"/>
            </a:endParaRPr>
          </a:p>
          <a:p>
            <a:pPr marL="0" lvl="0" indent="0" algn="r" rtl="0">
              <a:spcBef>
                <a:spcPts val="0"/>
              </a:spcBef>
              <a:spcAft>
                <a:spcPts val="0"/>
              </a:spcAft>
              <a:buNone/>
            </a:pPr>
            <a:endParaRPr sz="1200">
              <a:solidFill>
                <a:schemeClr val="dk2"/>
              </a:solidFill>
              <a:latin typeface="Playfair Display"/>
              <a:ea typeface="Playfair Display"/>
              <a:cs typeface="Playfair Display"/>
              <a:sym typeface="Playfair Display"/>
            </a:endParaRPr>
          </a:p>
        </p:txBody>
      </p:sp>
      <p:sp>
        <p:nvSpPr>
          <p:cNvPr id="82" name="Google Shape;82;p13"/>
          <p:cNvSpPr/>
          <p:nvPr/>
        </p:nvSpPr>
        <p:spPr>
          <a:xfrm>
            <a:off x="2400338" y="3714088"/>
            <a:ext cx="3082800" cy="528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flipH="1">
            <a:off x="5421850" y="3714100"/>
            <a:ext cx="3315000" cy="528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5029275" y="1605315"/>
            <a:ext cx="3785100" cy="1830300"/>
          </a:xfrm>
          <a:prstGeom prst="rect">
            <a:avLst/>
          </a:prstGeom>
          <a:solidFill>
            <a:srgbClr val="D9EAD3"/>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p:nvPr/>
        </p:nvSpPr>
        <p:spPr>
          <a:xfrm>
            <a:off x="5029275" y="1625120"/>
            <a:ext cx="3785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38761D"/>
                </a:solidFill>
                <a:latin typeface="Abhaya Libre"/>
                <a:ea typeface="Abhaya Libre"/>
                <a:cs typeface="Abhaya Libre"/>
                <a:sym typeface="Abhaya Libre"/>
              </a:rPr>
              <a:t>Critical Design Review</a:t>
            </a:r>
            <a:endParaRPr sz="2500" b="1">
              <a:solidFill>
                <a:srgbClr val="38761D"/>
              </a:solidFill>
              <a:latin typeface="Abhaya Libre"/>
              <a:ea typeface="Abhaya Libre"/>
              <a:cs typeface="Abhaya Libre"/>
              <a:sym typeface="Abhaya Libre"/>
            </a:endParaRPr>
          </a:p>
        </p:txBody>
      </p:sp>
      <p:sp>
        <p:nvSpPr>
          <p:cNvPr id="86" name="Google Shape;86;p13"/>
          <p:cNvSpPr txBox="1"/>
          <p:nvPr/>
        </p:nvSpPr>
        <p:spPr>
          <a:xfrm>
            <a:off x="5029275" y="2280178"/>
            <a:ext cx="378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38761D"/>
                </a:solidFill>
                <a:latin typeface="Abhaya Libre"/>
                <a:ea typeface="Abhaya Libre"/>
                <a:cs typeface="Abhaya Libre"/>
                <a:sym typeface="Abhaya Libre"/>
              </a:rPr>
              <a:t>November 28, 2022</a:t>
            </a:r>
            <a:endParaRPr sz="1800" b="1">
              <a:solidFill>
                <a:srgbClr val="38761D"/>
              </a:solidFill>
              <a:latin typeface="Abhaya Libre"/>
              <a:ea typeface="Abhaya Libre"/>
              <a:cs typeface="Abhaya Libre"/>
              <a:sym typeface="Abhaya Libre"/>
            </a:endParaRPr>
          </a:p>
        </p:txBody>
      </p:sp>
      <p:sp>
        <p:nvSpPr>
          <p:cNvPr id="87" name="Google Shape;87;p13"/>
          <p:cNvSpPr txBox="1"/>
          <p:nvPr/>
        </p:nvSpPr>
        <p:spPr>
          <a:xfrm>
            <a:off x="5029275" y="2962171"/>
            <a:ext cx="3785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rgbClr val="38761D"/>
                </a:solidFill>
                <a:latin typeface="Abhaya Libre"/>
                <a:ea typeface="Abhaya Libre"/>
                <a:cs typeface="Abhaya Libre"/>
                <a:sym typeface="Abhaya Libre"/>
              </a:rPr>
              <a:t>Customer: Professor John Mah</a:t>
            </a:r>
            <a:endParaRPr sz="1700" b="1">
              <a:solidFill>
                <a:srgbClr val="38761D"/>
              </a:solidFill>
              <a:latin typeface="Abhaya Libre"/>
              <a:ea typeface="Abhaya Libre"/>
              <a:cs typeface="Abhaya Libre"/>
              <a:sym typeface="Abhaya Libre"/>
            </a:endParaRPr>
          </a:p>
        </p:txBody>
      </p:sp>
      <p:pic>
        <p:nvPicPr>
          <p:cNvPr id="88" name="Google Shape;88;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84000" y="1683375"/>
            <a:ext cx="1527073" cy="1527076"/>
          </a:xfrm>
          <a:prstGeom prst="rect">
            <a:avLst/>
          </a:prstGeom>
          <a:noFill/>
          <a:ln>
            <a:noFill/>
          </a:ln>
        </p:spPr>
      </p:pic>
      <p:pic>
        <p:nvPicPr>
          <p:cNvPr id="89" name="Google Shape;89;p1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90" name="Google Shape;90;p13"/>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Wing</a:t>
            </a:r>
            <a:endParaRPr/>
          </a:p>
        </p:txBody>
      </p:sp>
      <p:sp>
        <p:nvSpPr>
          <p:cNvPr id="202" name="Google Shape;202;p22"/>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03" name="Google Shape;203;p2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204" name="Google Shape;204;p2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205" name="Google Shape;205;p22"/>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206" name="Google Shape;206;p2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207" name="Google Shape;207;p2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208" name="Google Shape;208;p2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209" name="Google Shape;209;p22"/>
          <p:cNvGraphicFramePr/>
          <p:nvPr/>
        </p:nvGraphicFramePr>
        <p:xfrm>
          <a:off x="6281525" y="1155955"/>
          <a:ext cx="3000000" cy="3000000"/>
        </p:xfrm>
        <a:graphic>
          <a:graphicData uri="http://schemas.openxmlformats.org/drawingml/2006/table">
            <a:tbl>
              <a:tblPr>
                <a:noFill/>
                <a:tableStyleId>{CB36F59C-9799-4612-A877-C13BCFD8C36C}</a:tableStyleId>
              </a:tblPr>
              <a:tblGrid>
                <a:gridCol w="1302750">
                  <a:extLst>
                    <a:ext uri="{9D8B030D-6E8A-4147-A177-3AD203B41FA5}">
                      <a16:colId xmlns:a16="http://schemas.microsoft.com/office/drawing/2014/main" val="20000"/>
                    </a:ext>
                  </a:extLst>
                </a:gridCol>
                <a:gridCol w="1302750">
                  <a:extLst>
                    <a:ext uri="{9D8B030D-6E8A-4147-A177-3AD203B41FA5}">
                      <a16:colId xmlns:a16="http://schemas.microsoft.com/office/drawing/2014/main" val="20001"/>
                    </a:ext>
                  </a:extLst>
                </a:gridCol>
              </a:tblGrid>
              <a:tr h="292625">
                <a:tc>
                  <a:txBody>
                    <a:bodyPr/>
                    <a:lstStyle/>
                    <a:p>
                      <a:pPr marL="0" lvl="0" indent="0" algn="ctr" rtl="0">
                        <a:spcBef>
                          <a:spcPts val="0"/>
                        </a:spcBef>
                        <a:spcAft>
                          <a:spcPts val="0"/>
                        </a:spcAft>
                        <a:buNone/>
                      </a:pPr>
                      <a:r>
                        <a:rPr lang="en">
                          <a:latin typeface="Abhaya Libre"/>
                          <a:ea typeface="Abhaya Libre"/>
                          <a:cs typeface="Abhaya Libre"/>
                          <a:sym typeface="Abhaya Libre"/>
                        </a:rPr>
                        <a:t>Half Span</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1.18 m</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92625">
                <a:tc>
                  <a:txBody>
                    <a:bodyPr/>
                    <a:lstStyle/>
                    <a:p>
                      <a:pPr marL="0" lvl="0" indent="0" algn="ctr" rtl="0">
                        <a:spcBef>
                          <a:spcPts val="0"/>
                        </a:spcBef>
                        <a:spcAft>
                          <a:spcPts val="0"/>
                        </a:spcAft>
                        <a:buNone/>
                      </a:pPr>
                      <a:r>
                        <a:rPr lang="en">
                          <a:latin typeface="Abhaya Libre"/>
                          <a:ea typeface="Abhaya Libre"/>
                          <a:cs typeface="Abhaya Libre"/>
                          <a:sym typeface="Abhaya Libre"/>
                        </a:rPr>
                        <a:t>Wing Area</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Abhaya Libre"/>
                          <a:ea typeface="Abhaya Libre"/>
                          <a:cs typeface="Abhaya Libre"/>
                          <a:sym typeface="Abhaya Libre"/>
                        </a:rPr>
                        <a:t>1 m²</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50200">
                <a:tc>
                  <a:txBody>
                    <a:bodyPr/>
                    <a:lstStyle/>
                    <a:p>
                      <a:pPr marL="0" lvl="0" indent="0" algn="ctr" rtl="0">
                        <a:spcBef>
                          <a:spcPts val="0"/>
                        </a:spcBef>
                        <a:spcAft>
                          <a:spcPts val="0"/>
                        </a:spcAft>
                        <a:buNone/>
                      </a:pPr>
                      <a:r>
                        <a:rPr lang="en">
                          <a:latin typeface="Abhaya Libre"/>
                          <a:ea typeface="Abhaya Libre"/>
                          <a:cs typeface="Abhaya Libre"/>
                          <a:sym typeface="Abhaya Libre"/>
                        </a:rPr>
                        <a:t>Aspect Ratio</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5.55</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450200">
                <a:tc>
                  <a:txBody>
                    <a:bodyPr/>
                    <a:lstStyle/>
                    <a:p>
                      <a:pPr marL="0" lvl="0" indent="0" algn="ctr" rtl="0">
                        <a:spcBef>
                          <a:spcPts val="0"/>
                        </a:spcBef>
                        <a:spcAft>
                          <a:spcPts val="0"/>
                        </a:spcAft>
                        <a:buNone/>
                      </a:pPr>
                      <a:r>
                        <a:rPr lang="en">
                          <a:latin typeface="Abhaya Libre"/>
                          <a:ea typeface="Abhaya Libre"/>
                          <a:cs typeface="Abhaya Libre"/>
                          <a:sym typeface="Abhaya Libre"/>
                        </a:rPr>
                        <a:t>Root Airfoil</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Abhaya Libre"/>
                          <a:ea typeface="Abhaya Libre"/>
                          <a:cs typeface="Abhaya Libre"/>
                          <a:sym typeface="Abhaya Libre"/>
                        </a:rPr>
                        <a:t>NLF(1)-0215F</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50200">
                <a:tc>
                  <a:txBody>
                    <a:bodyPr/>
                    <a:lstStyle/>
                    <a:p>
                      <a:pPr marL="0" lvl="0" indent="0" algn="ctr" rtl="0">
                        <a:spcBef>
                          <a:spcPts val="0"/>
                        </a:spcBef>
                        <a:spcAft>
                          <a:spcPts val="0"/>
                        </a:spcAft>
                        <a:buNone/>
                      </a:pPr>
                      <a:r>
                        <a:rPr lang="en">
                          <a:latin typeface="Abhaya Libre"/>
                          <a:ea typeface="Abhaya Libre"/>
                          <a:cs typeface="Abhaya Libre"/>
                          <a:sym typeface="Abhaya Libre"/>
                        </a:rPr>
                        <a:t>Tip Airfoil</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NLF(1)-0212F</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450200">
                <a:tc>
                  <a:txBody>
                    <a:bodyPr/>
                    <a:lstStyle/>
                    <a:p>
                      <a:pPr marL="0" lvl="0" indent="0" algn="ctr" rtl="0">
                        <a:spcBef>
                          <a:spcPts val="0"/>
                        </a:spcBef>
                        <a:spcAft>
                          <a:spcPts val="0"/>
                        </a:spcAft>
                        <a:buNone/>
                      </a:pPr>
                      <a:r>
                        <a:rPr lang="en">
                          <a:latin typeface="Abhaya Libre"/>
                          <a:ea typeface="Abhaya Libre"/>
                          <a:cs typeface="Abhaya Libre"/>
                          <a:sym typeface="Abhaya Libre"/>
                        </a:rPr>
                        <a:t>Tip Twist</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-3</a:t>
                      </a:r>
                      <a:r>
                        <a:rPr lang="en" sz="1800">
                          <a:solidFill>
                            <a:schemeClr val="dk2"/>
                          </a:solidFill>
                          <a:latin typeface="Abhaya Libre"/>
                          <a:ea typeface="Abhaya Libre"/>
                          <a:cs typeface="Abhaya Libre"/>
                          <a:sym typeface="Abhaya Libre"/>
                        </a:rPr>
                        <a:t>°</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50200">
                <a:tc>
                  <a:txBody>
                    <a:bodyPr/>
                    <a:lstStyle/>
                    <a:p>
                      <a:pPr marL="0" lvl="0" indent="0" algn="ctr" rtl="0">
                        <a:spcBef>
                          <a:spcPts val="0"/>
                        </a:spcBef>
                        <a:spcAft>
                          <a:spcPts val="0"/>
                        </a:spcAft>
                        <a:buNone/>
                      </a:pPr>
                      <a:r>
                        <a:rPr lang="en">
                          <a:latin typeface="Abhaya Libre"/>
                          <a:ea typeface="Abhaya Libre"/>
                          <a:cs typeface="Abhaya Libre"/>
                          <a:sym typeface="Abhaya Libre"/>
                        </a:rPr>
                        <a:t>Incidence Angle</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3</a:t>
                      </a:r>
                      <a:r>
                        <a:rPr lang="en" sz="1800">
                          <a:solidFill>
                            <a:schemeClr val="dk2"/>
                          </a:solidFill>
                          <a:latin typeface="Abhaya Libre"/>
                          <a:ea typeface="Abhaya Libre"/>
                          <a:cs typeface="Abhaya Libre"/>
                          <a:sym typeface="Abhaya Libre"/>
                        </a:rPr>
                        <a:t>°</a:t>
                      </a:r>
                      <a:endParaRPr>
                        <a:latin typeface="Abhaya Libre"/>
                        <a:ea typeface="Abhaya Libre"/>
                        <a:cs typeface="Abhaya Libre"/>
                        <a:sym typeface="Abhaya Libr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bl>
          </a:graphicData>
        </a:graphic>
      </p:graphicFrame>
      <p:sp>
        <p:nvSpPr>
          <p:cNvPr id="210" name="Google Shape;210;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11" name="Google Shape;211;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0991" y="622227"/>
            <a:ext cx="4878802" cy="2591703"/>
          </a:xfrm>
          <a:prstGeom prst="rect">
            <a:avLst/>
          </a:prstGeom>
          <a:noFill/>
          <a:ln>
            <a:noFill/>
          </a:ln>
        </p:spPr>
      </p:pic>
      <p:pic>
        <p:nvPicPr>
          <p:cNvPr id="212" name="Google Shape;212;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80000">
            <a:off x="5384975" y="183263"/>
            <a:ext cx="3655396" cy="793205"/>
          </a:xfrm>
          <a:prstGeom prst="rect">
            <a:avLst/>
          </a:prstGeom>
          <a:noFill/>
          <a:ln>
            <a:noFill/>
          </a:ln>
        </p:spPr>
      </p:pic>
      <p:cxnSp>
        <p:nvCxnSpPr>
          <p:cNvPr id="213" name="Google Shape;213;p22"/>
          <p:cNvCxnSpPr/>
          <p:nvPr/>
        </p:nvCxnSpPr>
        <p:spPr>
          <a:xfrm rot="10800000">
            <a:off x="745875" y="1005850"/>
            <a:ext cx="0" cy="1814400"/>
          </a:xfrm>
          <a:prstGeom prst="straightConnector1">
            <a:avLst/>
          </a:prstGeom>
          <a:noFill/>
          <a:ln w="28575" cap="flat" cmpd="sng">
            <a:solidFill>
              <a:srgbClr val="0000FF"/>
            </a:solidFill>
            <a:prstDash val="solid"/>
            <a:round/>
            <a:headEnd type="oval" w="med" len="med"/>
            <a:tailEnd type="oval" w="med" len="med"/>
          </a:ln>
        </p:spPr>
      </p:cxnSp>
      <p:cxnSp>
        <p:nvCxnSpPr>
          <p:cNvPr id="214" name="Google Shape;214;p22"/>
          <p:cNvCxnSpPr/>
          <p:nvPr/>
        </p:nvCxnSpPr>
        <p:spPr>
          <a:xfrm rot="10800000">
            <a:off x="4903880" y="1364760"/>
            <a:ext cx="9900" cy="1260600"/>
          </a:xfrm>
          <a:prstGeom prst="straightConnector1">
            <a:avLst/>
          </a:prstGeom>
          <a:noFill/>
          <a:ln w="19050" cap="flat" cmpd="sng">
            <a:solidFill>
              <a:srgbClr val="FF0000"/>
            </a:solidFill>
            <a:prstDash val="solid"/>
            <a:round/>
            <a:headEnd type="oval" w="med" len="med"/>
            <a:tailEnd type="oval" w="med" len="med"/>
          </a:ln>
        </p:spPr>
      </p:cxnSp>
      <p:sp>
        <p:nvSpPr>
          <p:cNvPr id="215" name="Google Shape;215;p22"/>
          <p:cNvSpPr/>
          <p:nvPr/>
        </p:nvSpPr>
        <p:spPr>
          <a:xfrm>
            <a:off x="745881" y="1733480"/>
            <a:ext cx="1237500" cy="492000"/>
          </a:xfrm>
          <a:prstGeom prst="leftArrow">
            <a:avLst>
              <a:gd name="adj1" fmla="val 50000"/>
              <a:gd name="adj2" fmla="val 50000"/>
            </a:avLst>
          </a:prstGeom>
          <a:solidFill>
            <a:schemeClr val="lt1"/>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NLF(1)0215F</a:t>
            </a:r>
            <a:endParaRPr/>
          </a:p>
        </p:txBody>
      </p:sp>
      <p:sp>
        <p:nvSpPr>
          <p:cNvPr id="216" name="Google Shape;216;p22"/>
          <p:cNvSpPr/>
          <p:nvPr/>
        </p:nvSpPr>
        <p:spPr>
          <a:xfrm flipH="1">
            <a:off x="3654694" y="1764689"/>
            <a:ext cx="1237500" cy="492000"/>
          </a:xfrm>
          <a:prstGeom prst="leftArrow">
            <a:avLst>
              <a:gd name="adj1" fmla="val 50000"/>
              <a:gd name="adj2" fmla="val 50000"/>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bhaya Libre"/>
                <a:ea typeface="Abhaya Libre"/>
                <a:cs typeface="Abhaya Libre"/>
                <a:sym typeface="Abhaya Libre"/>
              </a:rPr>
              <a:t>NLF(1)0212F</a:t>
            </a:r>
            <a:endParaRPr/>
          </a:p>
        </p:txBody>
      </p:sp>
      <p:pic>
        <p:nvPicPr>
          <p:cNvPr id="217" name="Google Shape;217;p2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6134" y="3163978"/>
            <a:ext cx="4988948" cy="106610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12"/>
          <p:cNvSpPr txBox="1">
            <a:spLocks noGrp="1"/>
          </p:cNvSpPr>
          <p:nvPr>
            <p:ph type="title"/>
          </p:nvPr>
        </p:nvSpPr>
        <p:spPr>
          <a:xfrm>
            <a:off x="311700" y="445025"/>
            <a:ext cx="64707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a:t>FP 1: Takeoff - Wing Bending Deflection</a:t>
            </a:r>
            <a:endParaRPr/>
          </a:p>
        </p:txBody>
      </p:sp>
      <p:sp>
        <p:nvSpPr>
          <p:cNvPr id="1515" name="Google Shape;1515;p112"/>
          <p:cNvSpPr txBox="1">
            <a:spLocks noGrp="1"/>
          </p:cNvSpPr>
          <p:nvPr>
            <p:ph type="body" idx="1"/>
          </p:nvPr>
        </p:nvSpPr>
        <p:spPr>
          <a:xfrm>
            <a:off x="311700" y="1017725"/>
            <a:ext cx="3425700" cy="35037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b="1"/>
              <a:t>Parameter</a:t>
            </a:r>
            <a:endParaRPr b="1"/>
          </a:p>
          <a:p>
            <a:pPr marL="914400" lvl="1" indent="-317500" algn="l" rtl="0">
              <a:lnSpc>
                <a:spcPct val="115000"/>
              </a:lnSpc>
              <a:spcBef>
                <a:spcPts val="0"/>
              </a:spcBef>
              <a:spcAft>
                <a:spcPts val="0"/>
              </a:spcAft>
              <a:buSzPts val="1400"/>
              <a:buChar char="➢"/>
            </a:pPr>
            <a:r>
              <a:rPr lang="en" i="1"/>
              <a:t> Lift Force of  214 Newtons distributed through wings.</a:t>
            </a:r>
            <a:endParaRPr i="1"/>
          </a:p>
          <a:p>
            <a:pPr marL="914400" lvl="0" indent="0" algn="l" rtl="0">
              <a:lnSpc>
                <a:spcPct val="115000"/>
              </a:lnSpc>
              <a:spcBef>
                <a:spcPts val="0"/>
              </a:spcBef>
              <a:spcAft>
                <a:spcPts val="0"/>
              </a:spcAft>
              <a:buNone/>
            </a:pPr>
            <a:endParaRPr i="1"/>
          </a:p>
        </p:txBody>
      </p:sp>
      <p:sp>
        <p:nvSpPr>
          <p:cNvPr id="1516" name="Google Shape;1516;p11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17" name="Google Shape;1517;p11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18" name="Google Shape;1518;p11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19" name="Google Shape;1519;p112"/>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20" name="Google Shape;1520;p11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21" name="Google Shape;1521;p11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22" name="Google Shape;1522;p11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1523" name="Google Shape;1523;p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25250" y="1041375"/>
            <a:ext cx="4144401" cy="3311850"/>
          </a:xfrm>
          <a:prstGeom prst="rect">
            <a:avLst/>
          </a:prstGeom>
          <a:noFill/>
          <a:ln w="19050" cap="flat" cmpd="sng">
            <a:solidFill>
              <a:schemeClr val="dk2"/>
            </a:solidFill>
            <a:prstDash val="solid"/>
            <a:round/>
            <a:headEnd type="none" w="sm" len="sm"/>
            <a:tailEnd type="none" w="sm" len="sm"/>
          </a:ln>
        </p:spPr>
      </p:pic>
      <p:sp>
        <p:nvSpPr>
          <p:cNvPr id="1524" name="Google Shape;1524;p1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100</a:t>
            </a:fld>
            <a:endParaRPr/>
          </a:p>
        </p:txBody>
      </p:sp>
      <p:sp>
        <p:nvSpPr>
          <p:cNvPr id="1525" name="Google Shape;1525;p112"/>
          <p:cNvSpPr txBox="1"/>
          <p:nvPr/>
        </p:nvSpPr>
        <p:spPr>
          <a:xfrm>
            <a:off x="3737375" y="4238475"/>
            <a:ext cx="4232400" cy="68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1"/>
                </a:solidFill>
                <a:latin typeface="Abhaya Libre"/>
                <a:ea typeface="Abhaya Libre"/>
                <a:cs typeface="Abhaya Libre"/>
                <a:sym typeface="Abhaya Libre"/>
              </a:rPr>
              <a:t>Plot: </a:t>
            </a:r>
            <a:r>
              <a:rPr lang="en" sz="1600">
                <a:solidFill>
                  <a:schemeClr val="dk1"/>
                </a:solidFill>
                <a:latin typeface="Abhaya Libre"/>
                <a:ea typeface="Abhaya Libre"/>
                <a:cs typeface="Abhaya Libre"/>
                <a:sym typeface="Abhaya Libre"/>
              </a:rPr>
              <a:t>Varying Force Location about Cg</a:t>
            </a:r>
            <a:r>
              <a:rPr lang="en" sz="1600" baseline="-25000">
                <a:solidFill>
                  <a:schemeClr val="dk1"/>
                </a:solidFill>
                <a:latin typeface="Abhaya Libre"/>
                <a:ea typeface="Abhaya Libre"/>
                <a:cs typeface="Abhaya Libre"/>
                <a:sym typeface="Abhaya Libre"/>
              </a:rPr>
              <a:t>x</a:t>
            </a:r>
            <a:r>
              <a:rPr lang="en" sz="1600">
                <a:solidFill>
                  <a:schemeClr val="dk1"/>
                </a:solidFill>
                <a:latin typeface="Abhaya Libre"/>
                <a:ea typeface="Abhaya Libre"/>
                <a:cs typeface="Abhaya Libre"/>
                <a:sym typeface="Abhaya Libre"/>
              </a:rPr>
              <a:t> Wing</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13"/>
          <p:cNvSpPr txBox="1">
            <a:spLocks noGrp="1"/>
          </p:cNvSpPr>
          <p:nvPr>
            <p:ph type="title"/>
          </p:nvPr>
        </p:nvSpPr>
        <p:spPr>
          <a:xfrm>
            <a:off x="311700" y="394200"/>
            <a:ext cx="5994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3649"/>
              <a:buNone/>
            </a:pPr>
            <a:r>
              <a:rPr lang="en" sz="2933" b="1">
                <a:latin typeface="Times New Roman"/>
                <a:ea typeface="Times New Roman"/>
                <a:cs typeface="Times New Roman"/>
                <a:sym typeface="Times New Roman"/>
              </a:rPr>
              <a:t>F</a:t>
            </a:r>
            <a:r>
              <a:rPr lang="en" sz="2933">
                <a:latin typeface="Times New Roman"/>
                <a:ea typeface="Times New Roman"/>
                <a:cs typeface="Times New Roman"/>
                <a:sym typeface="Times New Roman"/>
              </a:rPr>
              <a:t>P</a:t>
            </a:r>
            <a:r>
              <a:rPr lang="en" b="1">
                <a:latin typeface="Times New Roman"/>
                <a:ea typeface="Times New Roman"/>
                <a:cs typeface="Times New Roman"/>
                <a:sym typeface="Times New Roman"/>
              </a:rPr>
              <a:t> 2 &amp; 3: SLUF &amp; SLUF + Wind Gust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graphicFrame>
        <p:nvGraphicFramePr>
          <p:cNvPr id="1531" name="Google Shape;1531;p113"/>
          <p:cNvGraphicFramePr/>
          <p:nvPr/>
        </p:nvGraphicFramePr>
        <p:xfrm>
          <a:off x="241450" y="1303305"/>
          <a:ext cx="3000000" cy="3000000"/>
        </p:xfrm>
        <a:graphic>
          <a:graphicData uri="http://schemas.openxmlformats.org/drawingml/2006/table">
            <a:tbl>
              <a:tblPr>
                <a:noFill/>
                <a:tableStyleId>{9D1C55BA-51AF-438D-BA4F-440E4BF83E8C}</a:tableStyleId>
              </a:tblPr>
              <a:tblGrid>
                <a:gridCol w="1234225">
                  <a:extLst>
                    <a:ext uri="{9D8B030D-6E8A-4147-A177-3AD203B41FA5}">
                      <a16:colId xmlns:a16="http://schemas.microsoft.com/office/drawing/2014/main" val="20000"/>
                    </a:ext>
                  </a:extLst>
                </a:gridCol>
                <a:gridCol w="1234225">
                  <a:extLst>
                    <a:ext uri="{9D8B030D-6E8A-4147-A177-3AD203B41FA5}">
                      <a16:colId xmlns:a16="http://schemas.microsoft.com/office/drawing/2014/main" val="20001"/>
                    </a:ext>
                  </a:extLst>
                </a:gridCol>
                <a:gridCol w="1234225">
                  <a:extLst>
                    <a:ext uri="{9D8B030D-6E8A-4147-A177-3AD203B41FA5}">
                      <a16:colId xmlns:a16="http://schemas.microsoft.com/office/drawing/2014/main" val="20002"/>
                    </a:ext>
                  </a:extLst>
                </a:gridCol>
              </a:tblGrid>
              <a:tr h="9074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Maximum Load Type</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Result</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Location </a:t>
                      </a:r>
                      <a:endParaRPr sz="1400" b="1" u="none" strike="noStrike" cap="none">
                        <a:solidFill>
                          <a:schemeClr val="dk1"/>
                        </a:solidFill>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From Root Chord [m]</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72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Distributed Load</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63.79</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Through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672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Bending Moment </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2</a:t>
                      </a:r>
                      <a:r>
                        <a:rPr lang="en" sz="1300">
                          <a:solidFill>
                            <a:schemeClr val="dk1"/>
                          </a:solidFill>
                          <a:latin typeface="Abhaya Libre"/>
                          <a:ea typeface="Abhaya Libre"/>
                          <a:cs typeface="Abhaya Libre"/>
                          <a:sym typeface="Abhaya Libre"/>
                        </a:rPr>
                        <a:t>8.20</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385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Shear Force</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60</a:t>
                      </a:r>
                      <a:r>
                        <a:rPr lang="en" sz="1300" u="none" strike="noStrike" cap="none">
                          <a:solidFill>
                            <a:schemeClr val="dk1"/>
                          </a:solidFill>
                          <a:latin typeface="Abhaya Libre"/>
                          <a:ea typeface="Abhaya Libre"/>
                          <a:cs typeface="Abhaya Libre"/>
                          <a:sym typeface="Abhaya Libre"/>
                        </a:rPr>
                        <a:t> [N]</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bl>
          </a:graphicData>
        </a:graphic>
      </p:graphicFrame>
      <p:sp>
        <p:nvSpPr>
          <p:cNvPr id="1532" name="Google Shape;1532;p113"/>
          <p:cNvSpPr txBox="1"/>
          <p:nvPr/>
        </p:nvSpPr>
        <p:spPr>
          <a:xfrm>
            <a:off x="451688" y="4117425"/>
            <a:ext cx="3436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Times New Roman"/>
                <a:ea typeface="Times New Roman"/>
                <a:cs typeface="Times New Roman"/>
                <a:sym typeface="Times New Roman"/>
              </a:rPr>
              <a:t>Table: </a:t>
            </a:r>
            <a:r>
              <a:rPr lang="en" sz="1400" b="0" i="0" u="none" strike="noStrike" cap="none">
                <a:solidFill>
                  <a:srgbClr val="000000"/>
                </a:solidFill>
                <a:latin typeface="Times New Roman"/>
                <a:ea typeface="Times New Roman"/>
                <a:cs typeface="Times New Roman"/>
                <a:sym typeface="Times New Roman"/>
              </a:rPr>
              <a:t>Maximum Forces F</a:t>
            </a:r>
            <a:r>
              <a:rPr lang="en">
                <a:latin typeface="Times New Roman"/>
                <a:ea typeface="Times New Roman"/>
                <a:cs typeface="Times New Roman"/>
                <a:sym typeface="Times New Roman"/>
              </a:rPr>
              <a:t>P</a:t>
            </a:r>
            <a:r>
              <a:rPr lang="en" sz="1400" b="0" i="0" u="none" strike="noStrike" cap="none">
                <a:solidFill>
                  <a:srgbClr val="000000"/>
                </a:solidFill>
                <a:latin typeface="Times New Roman"/>
                <a:ea typeface="Times New Roman"/>
                <a:cs typeface="Times New Roman"/>
                <a:sym typeface="Times New Roman"/>
              </a:rPr>
              <a:t> 2 </a:t>
            </a:r>
            <a:endParaRPr sz="1400" b="0" i="0" u="none" strike="noStrike" cap="none">
              <a:solidFill>
                <a:srgbClr val="000000"/>
              </a:solidFill>
              <a:latin typeface="Times New Roman"/>
              <a:ea typeface="Times New Roman"/>
              <a:cs typeface="Times New Roman"/>
              <a:sym typeface="Times New Roman"/>
            </a:endParaRPr>
          </a:p>
        </p:txBody>
      </p:sp>
      <p:sp>
        <p:nvSpPr>
          <p:cNvPr id="1533" name="Google Shape;1533;p11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34" name="Google Shape;1534;p11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35" name="Google Shape;1535;p11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36" name="Google Shape;1536;p113"/>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37" name="Google Shape;1537;p11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38" name="Google Shape;1538;p11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39" name="Google Shape;1539;p11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540" name="Google Shape;1540;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101</a:t>
            </a:fld>
            <a:endParaRPr/>
          </a:p>
        </p:txBody>
      </p:sp>
      <p:pic>
        <p:nvPicPr>
          <p:cNvPr id="1541" name="Google Shape;1541;p1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53400" y="1265875"/>
            <a:ext cx="4455776" cy="2927751"/>
          </a:xfrm>
          <a:prstGeom prst="rect">
            <a:avLst/>
          </a:prstGeom>
          <a:noFill/>
          <a:ln w="19050" cap="flat" cmpd="sng">
            <a:solidFill>
              <a:schemeClr val="dk2"/>
            </a:solidFill>
            <a:prstDash val="solid"/>
            <a:round/>
            <a:headEnd type="none" w="sm" len="sm"/>
            <a:tailEnd type="none" w="sm" len="sm"/>
          </a:ln>
        </p:spPr>
      </p:pic>
      <p:sp>
        <p:nvSpPr>
          <p:cNvPr id="1542" name="Google Shape;1542;p113"/>
          <p:cNvSpPr txBox="1"/>
          <p:nvPr/>
        </p:nvSpPr>
        <p:spPr>
          <a:xfrm>
            <a:off x="4226638" y="4117425"/>
            <a:ext cx="4509300" cy="68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1"/>
                </a:solidFill>
                <a:latin typeface="Abhaya Libre"/>
                <a:ea typeface="Abhaya Libre"/>
                <a:cs typeface="Abhaya Libre"/>
                <a:sym typeface="Abhaya Libre"/>
              </a:rPr>
              <a:t>Plot:</a:t>
            </a:r>
            <a:r>
              <a:rPr lang="en" sz="1600">
                <a:solidFill>
                  <a:schemeClr val="dk1"/>
                </a:solidFill>
                <a:latin typeface="Abhaya Libre"/>
                <a:ea typeface="Abhaya Libre"/>
                <a:cs typeface="Abhaya Libre"/>
                <a:sym typeface="Abhaya Libre"/>
              </a:rPr>
              <a:t> Varying Force Location about Wing Length</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1543" name="Google Shape;1543;p113"/>
          <p:cNvSpPr txBox="1"/>
          <p:nvPr/>
        </p:nvSpPr>
        <p:spPr>
          <a:xfrm>
            <a:off x="1841225" y="887650"/>
            <a:ext cx="6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Abhaya Libre"/>
                <a:ea typeface="Abhaya Libre"/>
                <a:cs typeface="Abhaya Libre"/>
                <a:sym typeface="Abhaya Libre"/>
              </a:rPr>
              <a:t>SLUF</a:t>
            </a:r>
            <a:r>
              <a:rPr lang="en">
                <a:latin typeface="Abhaya Libre"/>
                <a:ea typeface="Abhaya Libre"/>
                <a:cs typeface="Abhaya Libre"/>
                <a:sym typeface="Abhaya Libre"/>
              </a:rPr>
              <a:t>  </a:t>
            </a:r>
            <a:endParaRPr>
              <a:latin typeface="Abhaya Libre"/>
              <a:ea typeface="Abhaya Libre"/>
              <a:cs typeface="Abhaya Libre"/>
              <a:sym typeface="Abhaya Libre"/>
            </a:endParaRPr>
          </a:p>
        </p:txBody>
      </p:sp>
      <p:sp>
        <p:nvSpPr>
          <p:cNvPr id="1544" name="Google Shape;1544;p113"/>
          <p:cNvSpPr txBox="1"/>
          <p:nvPr/>
        </p:nvSpPr>
        <p:spPr>
          <a:xfrm>
            <a:off x="5838575" y="903100"/>
            <a:ext cx="1743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CC0000"/>
                </a:solidFill>
                <a:latin typeface="Abhaya Libre"/>
                <a:ea typeface="Abhaya Libre"/>
                <a:cs typeface="Abhaya Libre"/>
                <a:sym typeface="Abhaya Libre"/>
              </a:rPr>
              <a:t>SLUF &amp; Wind Gust </a:t>
            </a:r>
            <a:endParaRPr sz="1600" b="1">
              <a:solidFill>
                <a:srgbClr val="CC0000"/>
              </a:solidFill>
              <a:latin typeface="Abhaya Libre"/>
              <a:ea typeface="Abhaya Libre"/>
              <a:cs typeface="Abhaya Libre"/>
              <a:sym typeface="Abhaya Libre"/>
            </a:endParaRPr>
          </a:p>
        </p:txBody>
      </p:sp>
      <p:sp>
        <p:nvSpPr>
          <p:cNvPr id="1545" name="Google Shape;1545;p113"/>
          <p:cNvSpPr txBox="1"/>
          <p:nvPr/>
        </p:nvSpPr>
        <p:spPr>
          <a:xfrm>
            <a:off x="2501525" y="887650"/>
            <a:ext cx="19581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FF0000"/>
              </a:buClr>
              <a:buSzPts val="1600"/>
              <a:buFont typeface="Abhaya Libre"/>
              <a:buChar char="+"/>
            </a:pPr>
            <a:r>
              <a:rPr lang="en" sz="1600" b="1">
                <a:solidFill>
                  <a:srgbClr val="FF0000"/>
                </a:solidFill>
                <a:latin typeface="Abhaya Libre"/>
                <a:ea typeface="Abhaya Libre"/>
                <a:cs typeface="Abhaya Libre"/>
                <a:sym typeface="Abhaya Libre"/>
              </a:rPr>
              <a:t>Wind</a:t>
            </a:r>
            <a:endParaRPr sz="1600" b="1">
              <a:solidFill>
                <a:srgbClr val="FF0000"/>
              </a:solidFill>
              <a:latin typeface="Abhaya Libre"/>
              <a:ea typeface="Abhaya Libre"/>
              <a:cs typeface="Abhaya Libre"/>
              <a:sym typeface="Abhaya Libre"/>
            </a:endParaRPr>
          </a:p>
        </p:txBody>
      </p:sp>
      <p:cxnSp>
        <p:nvCxnSpPr>
          <p:cNvPr id="1546" name="Google Shape;1546;p113"/>
          <p:cNvCxnSpPr/>
          <p:nvPr/>
        </p:nvCxnSpPr>
        <p:spPr>
          <a:xfrm>
            <a:off x="3738300" y="1143325"/>
            <a:ext cx="1377300" cy="561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14"/>
          <p:cNvSpPr txBox="1">
            <a:spLocks noGrp="1"/>
          </p:cNvSpPr>
          <p:nvPr>
            <p:ph type="title"/>
          </p:nvPr>
        </p:nvSpPr>
        <p:spPr>
          <a:xfrm>
            <a:off x="311700" y="394200"/>
            <a:ext cx="5994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3649"/>
              <a:buNone/>
            </a:pPr>
            <a:r>
              <a:rPr lang="en" sz="2933" b="1">
                <a:latin typeface="Times New Roman"/>
                <a:ea typeface="Times New Roman"/>
                <a:cs typeface="Times New Roman"/>
                <a:sym typeface="Times New Roman"/>
              </a:rPr>
              <a:t>F</a:t>
            </a:r>
            <a:r>
              <a:rPr lang="en" sz="2933">
                <a:latin typeface="Times New Roman"/>
                <a:ea typeface="Times New Roman"/>
                <a:cs typeface="Times New Roman"/>
                <a:sym typeface="Times New Roman"/>
              </a:rPr>
              <a:t>P</a:t>
            </a:r>
            <a:r>
              <a:rPr lang="en" b="1">
                <a:latin typeface="Times New Roman"/>
                <a:ea typeface="Times New Roman"/>
                <a:cs typeface="Times New Roman"/>
                <a:sym typeface="Times New Roman"/>
              </a:rPr>
              <a:t> 2 &amp; 3: SLUF &amp; SLUF + Wind Gust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graphicFrame>
        <p:nvGraphicFramePr>
          <p:cNvPr id="1552" name="Google Shape;1552;p114"/>
          <p:cNvGraphicFramePr/>
          <p:nvPr/>
        </p:nvGraphicFramePr>
        <p:xfrm>
          <a:off x="241450" y="1303305"/>
          <a:ext cx="3000000" cy="3000000"/>
        </p:xfrm>
        <a:graphic>
          <a:graphicData uri="http://schemas.openxmlformats.org/drawingml/2006/table">
            <a:tbl>
              <a:tblPr>
                <a:noFill/>
                <a:tableStyleId>{9D1C55BA-51AF-438D-BA4F-440E4BF83E8C}</a:tableStyleId>
              </a:tblPr>
              <a:tblGrid>
                <a:gridCol w="1234225">
                  <a:extLst>
                    <a:ext uri="{9D8B030D-6E8A-4147-A177-3AD203B41FA5}">
                      <a16:colId xmlns:a16="http://schemas.microsoft.com/office/drawing/2014/main" val="20000"/>
                    </a:ext>
                  </a:extLst>
                </a:gridCol>
                <a:gridCol w="1234225">
                  <a:extLst>
                    <a:ext uri="{9D8B030D-6E8A-4147-A177-3AD203B41FA5}">
                      <a16:colId xmlns:a16="http://schemas.microsoft.com/office/drawing/2014/main" val="20001"/>
                    </a:ext>
                  </a:extLst>
                </a:gridCol>
                <a:gridCol w="1234225">
                  <a:extLst>
                    <a:ext uri="{9D8B030D-6E8A-4147-A177-3AD203B41FA5}">
                      <a16:colId xmlns:a16="http://schemas.microsoft.com/office/drawing/2014/main" val="20002"/>
                    </a:ext>
                  </a:extLst>
                </a:gridCol>
              </a:tblGrid>
              <a:tr h="9074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Maximum Load Type</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Result</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Location </a:t>
                      </a:r>
                      <a:endParaRPr sz="1400" b="1" u="none" strike="noStrike" cap="none">
                        <a:solidFill>
                          <a:schemeClr val="dk1"/>
                        </a:solidFill>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From Root Chord [m]</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72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Distributed Load</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63.79</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Through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6721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Bending Moment </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2</a:t>
                      </a:r>
                      <a:r>
                        <a:rPr lang="en" sz="1300">
                          <a:solidFill>
                            <a:schemeClr val="dk1"/>
                          </a:solidFill>
                          <a:latin typeface="Abhaya Libre"/>
                          <a:ea typeface="Abhaya Libre"/>
                          <a:cs typeface="Abhaya Libre"/>
                          <a:sym typeface="Abhaya Libre"/>
                        </a:rPr>
                        <a:t>8.20</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385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Shear Force</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60</a:t>
                      </a:r>
                      <a:r>
                        <a:rPr lang="en" sz="1300" u="none" strike="noStrike" cap="none">
                          <a:solidFill>
                            <a:schemeClr val="dk1"/>
                          </a:solidFill>
                          <a:latin typeface="Abhaya Libre"/>
                          <a:ea typeface="Abhaya Libre"/>
                          <a:cs typeface="Abhaya Libre"/>
                          <a:sym typeface="Abhaya Libre"/>
                        </a:rPr>
                        <a:t> [N]</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bl>
          </a:graphicData>
        </a:graphic>
      </p:graphicFrame>
      <p:sp>
        <p:nvSpPr>
          <p:cNvPr id="1553" name="Google Shape;1553;p114"/>
          <p:cNvSpPr txBox="1"/>
          <p:nvPr/>
        </p:nvSpPr>
        <p:spPr>
          <a:xfrm>
            <a:off x="451688" y="4117425"/>
            <a:ext cx="3436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Times New Roman"/>
                <a:ea typeface="Times New Roman"/>
                <a:cs typeface="Times New Roman"/>
                <a:sym typeface="Times New Roman"/>
              </a:rPr>
              <a:t>Table: </a:t>
            </a:r>
            <a:r>
              <a:rPr lang="en" sz="1400" b="0" i="0" u="none" strike="noStrike" cap="none">
                <a:solidFill>
                  <a:srgbClr val="000000"/>
                </a:solidFill>
                <a:latin typeface="Times New Roman"/>
                <a:ea typeface="Times New Roman"/>
                <a:cs typeface="Times New Roman"/>
                <a:sym typeface="Times New Roman"/>
              </a:rPr>
              <a:t>Maximum Forces F</a:t>
            </a:r>
            <a:r>
              <a:rPr lang="en">
                <a:latin typeface="Times New Roman"/>
                <a:ea typeface="Times New Roman"/>
                <a:cs typeface="Times New Roman"/>
                <a:sym typeface="Times New Roman"/>
              </a:rPr>
              <a:t>P</a:t>
            </a:r>
            <a:r>
              <a:rPr lang="en" sz="1400" b="0" i="0" u="none" strike="noStrike" cap="none">
                <a:solidFill>
                  <a:srgbClr val="000000"/>
                </a:solidFill>
                <a:latin typeface="Times New Roman"/>
                <a:ea typeface="Times New Roman"/>
                <a:cs typeface="Times New Roman"/>
                <a:sym typeface="Times New Roman"/>
              </a:rPr>
              <a:t> 2 </a:t>
            </a:r>
            <a:endParaRPr sz="1400" b="0" i="0" u="none" strike="noStrike" cap="none">
              <a:solidFill>
                <a:srgbClr val="000000"/>
              </a:solidFill>
              <a:latin typeface="Times New Roman"/>
              <a:ea typeface="Times New Roman"/>
              <a:cs typeface="Times New Roman"/>
              <a:sym typeface="Times New Roman"/>
            </a:endParaRPr>
          </a:p>
        </p:txBody>
      </p:sp>
      <p:sp>
        <p:nvSpPr>
          <p:cNvPr id="1554" name="Google Shape;1554;p11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55" name="Google Shape;1555;p11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56" name="Google Shape;1556;p11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57" name="Google Shape;1557;p114"/>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58" name="Google Shape;1558;p11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59" name="Google Shape;1559;p11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60" name="Google Shape;1560;p11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561" name="Google Shape;1561;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102</a:t>
            </a:fld>
            <a:endParaRPr/>
          </a:p>
        </p:txBody>
      </p:sp>
      <p:sp>
        <p:nvSpPr>
          <p:cNvPr id="1562" name="Google Shape;1562;p114"/>
          <p:cNvSpPr txBox="1"/>
          <p:nvPr/>
        </p:nvSpPr>
        <p:spPr>
          <a:xfrm>
            <a:off x="4226638" y="4117425"/>
            <a:ext cx="4509300" cy="68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1"/>
                </a:solidFill>
                <a:latin typeface="Abhaya Libre"/>
                <a:ea typeface="Abhaya Libre"/>
                <a:cs typeface="Abhaya Libre"/>
                <a:sym typeface="Abhaya Libre"/>
              </a:rPr>
              <a:t>Plot:</a:t>
            </a:r>
            <a:r>
              <a:rPr lang="en" sz="1600">
                <a:solidFill>
                  <a:schemeClr val="dk1"/>
                </a:solidFill>
                <a:latin typeface="Abhaya Libre"/>
                <a:ea typeface="Abhaya Libre"/>
                <a:cs typeface="Abhaya Libre"/>
                <a:sym typeface="Abhaya Libre"/>
              </a:rPr>
              <a:t> Varying Force Location about Wing Length</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1563" name="Google Shape;1563;p114"/>
          <p:cNvSpPr txBox="1"/>
          <p:nvPr/>
        </p:nvSpPr>
        <p:spPr>
          <a:xfrm>
            <a:off x="1841225" y="887650"/>
            <a:ext cx="6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Abhaya Libre"/>
                <a:ea typeface="Abhaya Libre"/>
                <a:cs typeface="Abhaya Libre"/>
                <a:sym typeface="Abhaya Libre"/>
              </a:rPr>
              <a:t>SLUF</a:t>
            </a:r>
            <a:r>
              <a:rPr lang="en">
                <a:latin typeface="Abhaya Libre"/>
                <a:ea typeface="Abhaya Libre"/>
                <a:cs typeface="Abhaya Libre"/>
                <a:sym typeface="Abhaya Libre"/>
              </a:rPr>
              <a:t>  </a:t>
            </a:r>
            <a:endParaRPr>
              <a:latin typeface="Abhaya Libre"/>
              <a:ea typeface="Abhaya Libre"/>
              <a:cs typeface="Abhaya Libre"/>
              <a:sym typeface="Abhaya Libre"/>
            </a:endParaRPr>
          </a:p>
        </p:txBody>
      </p:sp>
      <p:sp>
        <p:nvSpPr>
          <p:cNvPr id="1564" name="Google Shape;1564;p114"/>
          <p:cNvSpPr txBox="1"/>
          <p:nvPr/>
        </p:nvSpPr>
        <p:spPr>
          <a:xfrm>
            <a:off x="5838575" y="903100"/>
            <a:ext cx="1743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CC0000"/>
                </a:solidFill>
                <a:latin typeface="Abhaya Libre"/>
                <a:ea typeface="Abhaya Libre"/>
                <a:cs typeface="Abhaya Libre"/>
                <a:sym typeface="Abhaya Libre"/>
              </a:rPr>
              <a:t>SLUF &amp; Wind Gust </a:t>
            </a:r>
            <a:endParaRPr sz="1600" b="1">
              <a:solidFill>
                <a:srgbClr val="CC0000"/>
              </a:solidFill>
              <a:latin typeface="Abhaya Libre"/>
              <a:ea typeface="Abhaya Libre"/>
              <a:cs typeface="Abhaya Libre"/>
              <a:sym typeface="Abhaya Libre"/>
            </a:endParaRPr>
          </a:p>
        </p:txBody>
      </p:sp>
      <p:sp>
        <p:nvSpPr>
          <p:cNvPr id="1565" name="Google Shape;1565;p114"/>
          <p:cNvSpPr txBox="1"/>
          <p:nvPr/>
        </p:nvSpPr>
        <p:spPr>
          <a:xfrm>
            <a:off x="2501525" y="887650"/>
            <a:ext cx="19581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FF0000"/>
              </a:buClr>
              <a:buSzPts val="1600"/>
              <a:buFont typeface="Abhaya Libre"/>
              <a:buChar char="+"/>
            </a:pPr>
            <a:r>
              <a:rPr lang="en" sz="1600" b="1">
                <a:solidFill>
                  <a:srgbClr val="FF0000"/>
                </a:solidFill>
                <a:latin typeface="Abhaya Libre"/>
                <a:ea typeface="Abhaya Libre"/>
                <a:cs typeface="Abhaya Libre"/>
                <a:sym typeface="Abhaya Libre"/>
              </a:rPr>
              <a:t>Wind</a:t>
            </a:r>
            <a:endParaRPr sz="1600" b="1">
              <a:solidFill>
                <a:srgbClr val="FF0000"/>
              </a:solidFill>
              <a:latin typeface="Abhaya Libre"/>
              <a:ea typeface="Abhaya Libre"/>
              <a:cs typeface="Abhaya Libre"/>
              <a:sym typeface="Abhaya Libre"/>
            </a:endParaRPr>
          </a:p>
        </p:txBody>
      </p:sp>
      <p:cxnSp>
        <p:nvCxnSpPr>
          <p:cNvPr id="1566" name="Google Shape;1566;p114"/>
          <p:cNvCxnSpPr/>
          <p:nvPr/>
        </p:nvCxnSpPr>
        <p:spPr>
          <a:xfrm>
            <a:off x="3738300" y="1143325"/>
            <a:ext cx="1377300" cy="56100"/>
          </a:xfrm>
          <a:prstGeom prst="straightConnector1">
            <a:avLst/>
          </a:prstGeom>
          <a:noFill/>
          <a:ln w="28575" cap="flat" cmpd="sng">
            <a:solidFill>
              <a:srgbClr val="FF0000"/>
            </a:solidFill>
            <a:prstDash val="solid"/>
            <a:round/>
            <a:headEnd type="none" w="med" len="med"/>
            <a:tailEnd type="triangle" w="med" len="med"/>
          </a:ln>
        </p:spPr>
      </p:cxnSp>
      <p:pic>
        <p:nvPicPr>
          <p:cNvPr id="1567" name="Google Shape;1567;p1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329600" y="1264283"/>
            <a:ext cx="4227175" cy="2946543"/>
          </a:xfrm>
          <a:prstGeom prst="rect">
            <a:avLst/>
          </a:prstGeom>
          <a:noFill/>
          <a:ln w="1905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15"/>
          <p:cNvSpPr txBox="1">
            <a:spLocks noGrp="1"/>
          </p:cNvSpPr>
          <p:nvPr>
            <p:ph type="title"/>
          </p:nvPr>
        </p:nvSpPr>
        <p:spPr>
          <a:xfrm>
            <a:off x="248200" y="457725"/>
            <a:ext cx="54327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b="1">
                <a:latin typeface="Times New Roman"/>
                <a:ea typeface="Times New Roman"/>
                <a:cs typeface="Times New Roman"/>
                <a:sym typeface="Times New Roman"/>
              </a:rPr>
              <a:t>F</a:t>
            </a:r>
            <a:r>
              <a:rPr lang="en">
                <a:latin typeface="Times New Roman"/>
                <a:ea typeface="Times New Roman"/>
                <a:cs typeface="Times New Roman"/>
                <a:sym typeface="Times New Roman"/>
              </a:rPr>
              <a:t>P</a:t>
            </a:r>
            <a:r>
              <a:rPr lang="en" b="1">
                <a:latin typeface="Times New Roman"/>
                <a:ea typeface="Times New Roman"/>
                <a:cs typeface="Times New Roman"/>
                <a:sym typeface="Times New Roman"/>
              </a:rPr>
              <a:t> 4:</a:t>
            </a:r>
            <a:r>
              <a:rPr lang="en"/>
              <a:t> </a:t>
            </a:r>
            <a:r>
              <a:rPr lang="en" b="1">
                <a:latin typeface="Times New Roman"/>
                <a:ea typeface="Times New Roman"/>
                <a:cs typeface="Times New Roman"/>
                <a:sym typeface="Times New Roman"/>
              </a:rPr>
              <a:t> Loiter - Wing Loading on UAS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graphicFrame>
        <p:nvGraphicFramePr>
          <p:cNvPr id="1573" name="Google Shape;1573;p115"/>
          <p:cNvGraphicFramePr/>
          <p:nvPr/>
        </p:nvGraphicFramePr>
        <p:xfrm>
          <a:off x="705400" y="1195471"/>
          <a:ext cx="3000000" cy="3000000"/>
        </p:xfrm>
        <a:graphic>
          <a:graphicData uri="http://schemas.openxmlformats.org/drawingml/2006/table">
            <a:tbl>
              <a:tblPr>
                <a:noFill/>
                <a:tableStyleId>{9D1C55BA-51AF-438D-BA4F-440E4BF83E8C}</a:tableStyleId>
              </a:tblPr>
              <a:tblGrid>
                <a:gridCol w="2040700">
                  <a:extLst>
                    <a:ext uri="{9D8B030D-6E8A-4147-A177-3AD203B41FA5}">
                      <a16:colId xmlns:a16="http://schemas.microsoft.com/office/drawing/2014/main" val="20000"/>
                    </a:ext>
                  </a:extLst>
                </a:gridCol>
                <a:gridCol w="2040700">
                  <a:extLst>
                    <a:ext uri="{9D8B030D-6E8A-4147-A177-3AD203B41FA5}">
                      <a16:colId xmlns:a16="http://schemas.microsoft.com/office/drawing/2014/main" val="20001"/>
                    </a:ext>
                  </a:extLst>
                </a:gridCol>
              </a:tblGrid>
              <a:tr h="8009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Wing</a:t>
                      </a:r>
                      <a:endParaRPr sz="14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Compressive Stress </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[kN/m</a:t>
                      </a:r>
                      <a:r>
                        <a:rPr lang="en" b="1" baseline="30000">
                          <a:latin typeface="Abhaya Libre"/>
                          <a:ea typeface="Abhaya Libre"/>
                          <a:cs typeface="Abhaya Libre"/>
                          <a:sym typeface="Abhaya Libre"/>
                        </a:rPr>
                        <a:t>2</a:t>
                      </a:r>
                      <a:r>
                        <a:rPr lang="en" sz="1400" b="1" u="none" strike="noStrike" cap="none">
                          <a:latin typeface="Abhaya Libre"/>
                          <a:ea typeface="Abhaya Libre"/>
                          <a:cs typeface="Abhaya Libre"/>
                          <a:sym typeface="Abhaya Libre"/>
                        </a:rPr>
                        <a:t>]</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2288"/>
                        <a:buFont typeface="Arial"/>
                        <a:buNone/>
                      </a:pPr>
                      <a:r>
                        <a:rPr lang="en" sz="1987" u="none" strike="noStrike" cap="none">
                          <a:latin typeface="Abhaya Libre"/>
                          <a:ea typeface="Abhaya Libre"/>
                          <a:cs typeface="Abhaya Libre"/>
                          <a:sym typeface="Abhaya Libre"/>
                        </a:rPr>
                        <a:t>σ</a:t>
                      </a:r>
                      <a:endParaRPr sz="7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311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Abhaya Libre"/>
                          <a:ea typeface="Abhaya Libre"/>
                          <a:cs typeface="Abhaya Libre"/>
                          <a:sym typeface="Abhaya Libre"/>
                        </a:rPr>
                        <a:t>Upper Wing</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Clr>
                          <a:schemeClr val="dk1"/>
                        </a:buClr>
                        <a:buSzPts val="1400"/>
                        <a:buFont typeface="Arial"/>
                        <a:buNone/>
                      </a:pPr>
                      <a:r>
                        <a:rPr lang="en">
                          <a:solidFill>
                            <a:schemeClr val="dk1"/>
                          </a:solidFill>
                          <a:latin typeface="Abhaya Libre"/>
                          <a:ea typeface="Abhaya Libre"/>
                          <a:cs typeface="Abhaya Libre"/>
                          <a:sym typeface="Abhaya Libre"/>
                        </a:rPr>
                        <a:t>10.67</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311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Abhaya Libre"/>
                          <a:ea typeface="Abhaya Libre"/>
                          <a:cs typeface="Abhaya Libre"/>
                          <a:sym typeface="Abhaya Libre"/>
                        </a:rPr>
                        <a:t>Lower Wing</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Clr>
                          <a:schemeClr val="dk1"/>
                        </a:buClr>
                        <a:buSzPts val="1400"/>
                        <a:buFont typeface="Arial"/>
                        <a:buNone/>
                      </a:pPr>
                      <a:r>
                        <a:rPr lang="en">
                          <a:solidFill>
                            <a:schemeClr val="dk1"/>
                          </a:solidFill>
                          <a:latin typeface="Abhaya Libre"/>
                          <a:ea typeface="Abhaya Libre"/>
                          <a:cs typeface="Abhaya Libre"/>
                          <a:sym typeface="Abhaya Libre"/>
                        </a:rPr>
                        <a:t>23.48</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3311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Abhaya Libre"/>
                          <a:ea typeface="Abhaya Libre"/>
                          <a:cs typeface="Abhaya Libre"/>
                          <a:sym typeface="Abhaya Libre"/>
                        </a:rPr>
                        <a:t>Total  </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a:latin typeface="Abhaya Libre"/>
                          <a:ea typeface="Abhaya Libre"/>
                          <a:cs typeface="Abhaya Libre"/>
                          <a:sym typeface="Abhaya Libre"/>
                        </a:rPr>
                        <a:t>34.15</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574" name="Google Shape;1574;p11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75" name="Google Shape;1575;p11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76" name="Google Shape;1576;p11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77" name="Google Shape;1577;p115"/>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78" name="Google Shape;1578;p11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79" name="Google Shape;1579;p11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80" name="Google Shape;1580;p11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581" name="Google Shape;1581;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103</a:t>
            </a:fld>
            <a:endParaRPr/>
          </a:p>
        </p:txBody>
      </p:sp>
      <p:pic>
        <p:nvPicPr>
          <p:cNvPr id="1582" name="Google Shape;1582;p1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57725" y="1173050"/>
            <a:ext cx="3986275" cy="3139982"/>
          </a:xfrm>
          <a:prstGeom prst="rect">
            <a:avLst/>
          </a:prstGeom>
          <a:noFill/>
          <a:ln w="19050" cap="flat" cmpd="sng">
            <a:solidFill>
              <a:srgbClr val="595959"/>
            </a:solidFill>
            <a:prstDash val="solid"/>
            <a:round/>
            <a:headEnd type="none" w="sm" len="sm"/>
            <a:tailEnd type="none" w="sm" len="sm"/>
          </a:ln>
        </p:spPr>
      </p:pic>
      <p:graphicFrame>
        <p:nvGraphicFramePr>
          <p:cNvPr id="1583" name="Google Shape;1583;p115"/>
          <p:cNvGraphicFramePr/>
          <p:nvPr/>
        </p:nvGraphicFramePr>
        <p:xfrm>
          <a:off x="412738" y="3463153"/>
          <a:ext cx="3000000" cy="3000000"/>
        </p:xfrm>
        <a:graphic>
          <a:graphicData uri="http://schemas.openxmlformats.org/drawingml/2006/table">
            <a:tbl>
              <a:tblPr>
                <a:noFill/>
                <a:tableStyleId>{9D1C55BA-51AF-438D-BA4F-440E4BF83E8C}</a:tableStyleId>
              </a:tblPr>
              <a:tblGrid>
                <a:gridCol w="1469725">
                  <a:extLst>
                    <a:ext uri="{9D8B030D-6E8A-4147-A177-3AD203B41FA5}">
                      <a16:colId xmlns:a16="http://schemas.microsoft.com/office/drawing/2014/main" val="20000"/>
                    </a:ext>
                  </a:extLst>
                </a:gridCol>
                <a:gridCol w="1616650">
                  <a:extLst>
                    <a:ext uri="{9D8B030D-6E8A-4147-A177-3AD203B41FA5}">
                      <a16:colId xmlns:a16="http://schemas.microsoft.com/office/drawing/2014/main" val="20001"/>
                    </a:ext>
                  </a:extLst>
                </a:gridCol>
                <a:gridCol w="1447100">
                  <a:extLst>
                    <a:ext uri="{9D8B030D-6E8A-4147-A177-3AD203B41FA5}">
                      <a16:colId xmlns:a16="http://schemas.microsoft.com/office/drawing/2014/main" val="20002"/>
                    </a:ext>
                  </a:extLst>
                </a:gridCol>
              </a:tblGrid>
              <a:tr h="565200">
                <a:tc>
                  <a:txBody>
                    <a:bodyPr/>
                    <a:lstStyle/>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Loiter Radius</a:t>
                      </a:r>
                      <a:endParaRPr sz="1400" b="1"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[meters]</a:t>
                      </a:r>
                      <a:endParaRPr sz="1400" b="1"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Velocity</a:t>
                      </a:r>
                      <a:endParaRPr sz="1400" b="1"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[meters/second]</a:t>
                      </a:r>
                      <a:endParaRPr sz="1400" b="1"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Roll Angle</a:t>
                      </a:r>
                      <a:endParaRPr sz="1400" b="1"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b="1" strike="noStrike" cap="none">
                          <a:latin typeface="Times New Roman"/>
                          <a:ea typeface="Times New Roman"/>
                          <a:cs typeface="Times New Roman"/>
                          <a:sym typeface="Times New Roman"/>
                        </a:rPr>
                        <a:t>[degrees] </a:t>
                      </a:r>
                      <a:endParaRPr sz="1400" b="1"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67350">
                <a:tc>
                  <a:txBody>
                    <a:bodyPr/>
                    <a:lstStyle/>
                    <a:p>
                      <a:pPr marL="0" marR="0" lvl="0" indent="0" algn="ctr" rtl="0">
                        <a:lnSpc>
                          <a:spcPct val="100000"/>
                        </a:lnSpc>
                        <a:spcBef>
                          <a:spcPts val="0"/>
                        </a:spcBef>
                        <a:spcAft>
                          <a:spcPts val="0"/>
                        </a:spcAft>
                        <a:buClr>
                          <a:srgbClr val="000000"/>
                        </a:buClr>
                        <a:buSzPts val="1400"/>
                        <a:buFont typeface="Arial"/>
                        <a:buNone/>
                      </a:pPr>
                      <a:r>
                        <a:rPr lang="en" i="1"/>
                        <a:t>148</a:t>
                      </a:r>
                      <a:endParaRPr sz="1400" i="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i="1"/>
                        <a:t>16</a:t>
                      </a:r>
                      <a:endParaRPr sz="1400" i="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i="1" strike="noStrike" cap="none"/>
                        <a:t>10</a:t>
                      </a:r>
                      <a:endParaRPr sz="1400" i="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
        <p:nvSpPr>
          <p:cNvPr id="1584" name="Google Shape;1584;p115"/>
          <p:cNvSpPr txBox="1"/>
          <p:nvPr/>
        </p:nvSpPr>
        <p:spPr>
          <a:xfrm>
            <a:off x="5157725" y="4244650"/>
            <a:ext cx="3986400" cy="89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1"/>
                </a:solidFill>
                <a:latin typeface="Abhaya Libre"/>
                <a:ea typeface="Abhaya Libre"/>
                <a:cs typeface="Abhaya Libre"/>
                <a:sym typeface="Abhaya Libre"/>
              </a:rPr>
              <a:t>Plot: </a:t>
            </a:r>
            <a:r>
              <a:rPr lang="en" sz="1600">
                <a:solidFill>
                  <a:schemeClr val="dk1"/>
                </a:solidFill>
                <a:latin typeface="Abhaya Libre"/>
                <a:ea typeface="Abhaya Libre"/>
                <a:cs typeface="Abhaya Libre"/>
                <a:sym typeface="Abhaya Libre"/>
              </a:rPr>
              <a:t>Loiter Radius Vs. Roll Angle</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a:p>
            <a:pPr marL="0" lvl="0" indent="0" algn="l" rtl="0">
              <a:spcBef>
                <a:spcPts val="0"/>
              </a:spcBef>
              <a:spcAft>
                <a:spcPts val="0"/>
              </a:spcAft>
              <a:buNone/>
            </a:pPr>
            <a:endParaRPr b="1">
              <a:latin typeface="Abhaya Libre"/>
              <a:ea typeface="Abhaya Libre"/>
              <a:cs typeface="Abhaya Libre"/>
              <a:sym typeface="Abhaya Libre"/>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16"/>
          <p:cNvSpPr txBox="1">
            <a:spLocks noGrp="1"/>
          </p:cNvSpPr>
          <p:nvPr>
            <p:ph type="title"/>
          </p:nvPr>
        </p:nvSpPr>
        <p:spPr>
          <a:xfrm>
            <a:off x="210100" y="230175"/>
            <a:ext cx="3369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latin typeface="Times New Roman"/>
                <a:ea typeface="Times New Roman"/>
                <a:cs typeface="Times New Roman"/>
                <a:sym typeface="Times New Roman"/>
              </a:rPr>
              <a:t>F</a:t>
            </a:r>
            <a:r>
              <a:rPr lang="en">
                <a:latin typeface="Times New Roman"/>
                <a:ea typeface="Times New Roman"/>
                <a:cs typeface="Times New Roman"/>
                <a:sym typeface="Times New Roman"/>
              </a:rPr>
              <a:t>P</a:t>
            </a:r>
            <a:r>
              <a:rPr lang="en" b="1">
                <a:latin typeface="Times New Roman"/>
                <a:ea typeface="Times New Roman"/>
                <a:cs typeface="Times New Roman"/>
                <a:sym typeface="Times New Roman"/>
              </a:rPr>
              <a:t> 5: </a:t>
            </a:r>
            <a:r>
              <a:rPr lang="en">
                <a:latin typeface="Times New Roman"/>
                <a:ea typeface="Times New Roman"/>
                <a:cs typeface="Times New Roman"/>
                <a:sym typeface="Times New Roman"/>
              </a:rPr>
              <a:t>Crash Forces</a:t>
            </a:r>
            <a:endParaRPr b="1">
              <a:latin typeface="Times New Roman"/>
              <a:ea typeface="Times New Roman"/>
              <a:cs typeface="Times New Roman"/>
              <a:sym typeface="Times New Roman"/>
            </a:endParaRPr>
          </a:p>
        </p:txBody>
      </p:sp>
      <p:sp>
        <p:nvSpPr>
          <p:cNvPr id="1590" name="Google Shape;1590;p116"/>
          <p:cNvSpPr txBox="1"/>
          <p:nvPr/>
        </p:nvSpPr>
        <p:spPr>
          <a:xfrm>
            <a:off x="0" y="802874"/>
            <a:ext cx="5181300" cy="127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800"/>
              <a:buFont typeface="Arial"/>
              <a:buNone/>
            </a:pPr>
            <a:r>
              <a:rPr lang="en" sz="1600">
                <a:solidFill>
                  <a:schemeClr val="dk1"/>
                </a:solidFill>
                <a:latin typeface="Times New Roman"/>
                <a:ea typeface="Times New Roman"/>
                <a:cs typeface="Times New Roman"/>
                <a:sym typeface="Times New Roman"/>
              </a:rPr>
              <a:t>Common Tree Type in Colorado: </a:t>
            </a:r>
            <a:r>
              <a:rPr lang="en" sz="1600" b="1" i="1">
                <a:solidFill>
                  <a:schemeClr val="dk1"/>
                </a:solidFill>
                <a:latin typeface="Times New Roman"/>
                <a:ea typeface="Times New Roman"/>
                <a:cs typeface="Times New Roman"/>
                <a:sym typeface="Times New Roman"/>
              </a:rPr>
              <a:t>Blue Spruce</a:t>
            </a:r>
            <a:endParaRPr sz="1600" b="1" i="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800"/>
              <a:buFont typeface="Arial"/>
              <a:buNone/>
            </a:pPr>
            <a:r>
              <a:rPr lang="en" sz="1600">
                <a:solidFill>
                  <a:schemeClr val="dk1"/>
                </a:solidFill>
                <a:latin typeface="Times New Roman"/>
                <a:ea typeface="Times New Roman"/>
                <a:cs typeface="Times New Roman"/>
                <a:sym typeface="Times New Roman"/>
              </a:rPr>
              <a:t>Average Height 	 : </a:t>
            </a:r>
            <a:r>
              <a:rPr lang="en" sz="1600" b="1">
                <a:solidFill>
                  <a:schemeClr val="dk1"/>
                </a:solidFill>
                <a:latin typeface="Times New Roman"/>
                <a:ea typeface="Times New Roman"/>
                <a:cs typeface="Times New Roman"/>
                <a:sym typeface="Times New Roman"/>
              </a:rPr>
              <a:t>30 [m]</a:t>
            </a:r>
            <a:endParaRPr sz="16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800"/>
              <a:buFont typeface="Arial"/>
              <a:buNone/>
            </a:pPr>
            <a:endParaRPr>
              <a:latin typeface="Abhaya Libre"/>
              <a:ea typeface="Abhaya Libre"/>
              <a:cs typeface="Abhaya Libre"/>
              <a:sym typeface="Abhaya Libre"/>
            </a:endParaRPr>
          </a:p>
        </p:txBody>
      </p:sp>
      <p:graphicFrame>
        <p:nvGraphicFramePr>
          <p:cNvPr id="1591" name="Google Shape;1591;p116"/>
          <p:cNvGraphicFramePr/>
          <p:nvPr/>
        </p:nvGraphicFramePr>
        <p:xfrm>
          <a:off x="4876700" y="1702900"/>
          <a:ext cx="3000000" cy="3000000"/>
        </p:xfrm>
        <a:graphic>
          <a:graphicData uri="http://schemas.openxmlformats.org/drawingml/2006/table">
            <a:tbl>
              <a:tblPr>
                <a:noFill/>
                <a:tableStyleId>{9D1C55BA-51AF-438D-BA4F-440E4BF83E8C}</a:tableStyleId>
              </a:tblPr>
              <a:tblGrid>
                <a:gridCol w="2078750">
                  <a:extLst>
                    <a:ext uri="{9D8B030D-6E8A-4147-A177-3AD203B41FA5}">
                      <a16:colId xmlns:a16="http://schemas.microsoft.com/office/drawing/2014/main" val="20000"/>
                    </a:ext>
                  </a:extLst>
                </a:gridCol>
                <a:gridCol w="2078750">
                  <a:extLst>
                    <a:ext uri="{9D8B030D-6E8A-4147-A177-3AD203B41FA5}">
                      <a16:colId xmlns:a16="http://schemas.microsoft.com/office/drawing/2014/main" val="20001"/>
                    </a:ext>
                  </a:extLst>
                </a:gridCol>
              </a:tblGrid>
              <a:tr h="441925">
                <a:tc>
                  <a:txBody>
                    <a:bodyPr/>
                    <a:lstStyle/>
                    <a:p>
                      <a:pPr marL="0" marR="0" lvl="0" indent="0" algn="ctr" rtl="0">
                        <a:lnSpc>
                          <a:spcPct val="100000"/>
                        </a:lnSpc>
                        <a:spcBef>
                          <a:spcPts val="0"/>
                        </a:spcBef>
                        <a:spcAft>
                          <a:spcPts val="0"/>
                        </a:spcAft>
                        <a:buClr>
                          <a:srgbClr val="000000"/>
                        </a:buClr>
                        <a:buSzPts val="1700"/>
                        <a:buFont typeface="Arial"/>
                        <a:buNone/>
                      </a:pPr>
                      <a:r>
                        <a:rPr lang="en" sz="1700" b="1" u="none" strike="noStrike" cap="none">
                          <a:latin typeface="Abhaya Libre"/>
                          <a:ea typeface="Abhaya Libre"/>
                          <a:cs typeface="Abhaya Libre"/>
                          <a:sym typeface="Abhaya Libre"/>
                        </a:rPr>
                        <a:t>Parameter</a:t>
                      </a:r>
                      <a:endParaRPr sz="17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 sz="1700" b="1" u="none" strike="noStrike" cap="none">
                          <a:latin typeface="Abhaya Libre"/>
                          <a:ea typeface="Abhaya Libre"/>
                          <a:cs typeface="Abhaya Libre"/>
                          <a:sym typeface="Abhaya Libre"/>
                        </a:rPr>
                        <a:t>Value</a:t>
                      </a:r>
                      <a:endParaRPr sz="17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Abhaya Libre"/>
                          <a:ea typeface="Abhaya Libre"/>
                          <a:cs typeface="Abhaya Libre"/>
                          <a:sym typeface="Abhaya Libre"/>
                        </a:rPr>
                        <a:t>Mass [kg]</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Abhaya Libre"/>
                          <a:ea typeface="Abhaya Libre"/>
                          <a:cs typeface="Abhaya Libre"/>
                          <a:sym typeface="Abhaya Libre"/>
                        </a:rPr>
                        <a:t>11.46</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dk1"/>
                          </a:solidFill>
                          <a:latin typeface="Abhaya Libre"/>
                          <a:ea typeface="Abhaya Libre"/>
                          <a:cs typeface="Abhaya Libre"/>
                          <a:sym typeface="Abhaya Libre"/>
                        </a:rPr>
                        <a:t>Vertical </a:t>
                      </a:r>
                      <a:r>
                        <a:rPr lang="en" sz="1400" u="none" strike="noStrike" cap="none">
                          <a:latin typeface="Abhaya Libre"/>
                          <a:ea typeface="Abhaya Libre"/>
                          <a:cs typeface="Abhaya Libre"/>
                          <a:sym typeface="Abhaya Libre"/>
                        </a:rPr>
                        <a:t>Velocity [m/s]</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a:latin typeface="Abhaya Libre"/>
                          <a:ea typeface="Abhaya Libre"/>
                          <a:cs typeface="Abhaya Libre"/>
                          <a:sym typeface="Abhaya Libre"/>
                        </a:rPr>
                        <a:t>24.24</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16050">
                <a:tc>
                  <a:txBody>
                    <a:bodyPr/>
                    <a:lstStyle/>
                    <a:p>
                      <a:pPr marL="0" marR="0" lvl="0" indent="0" algn="ctr" rtl="0">
                        <a:lnSpc>
                          <a:spcPct val="100000"/>
                        </a:lnSpc>
                        <a:spcBef>
                          <a:spcPts val="0"/>
                        </a:spcBef>
                        <a:spcAft>
                          <a:spcPts val="0"/>
                        </a:spcAft>
                        <a:buNone/>
                      </a:pPr>
                      <a:r>
                        <a:rPr lang="en">
                          <a:latin typeface="Abhaya Libre"/>
                          <a:ea typeface="Abhaya Libre"/>
                          <a:cs typeface="Abhaya Libre"/>
                          <a:sym typeface="Abhaya Libre"/>
                        </a:rPr>
                        <a:t>Horizontal Velocity [m/s]</a:t>
                      </a:r>
                      <a:endParaRPr sz="14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None/>
                      </a:pPr>
                      <a:r>
                        <a:rPr lang="en">
                          <a:latin typeface="Abhaya Libre"/>
                          <a:ea typeface="Abhaya Libre"/>
                          <a:cs typeface="Abhaya Libre"/>
                          <a:sym typeface="Abhaya Libre"/>
                        </a:rPr>
                        <a:t>16.00</a:t>
                      </a:r>
                      <a:endParaRPr>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F</a:t>
                      </a:r>
                      <a:r>
                        <a:rPr lang="en" sz="1400" b="1" u="none" strike="noStrike" cap="none" baseline="-25000">
                          <a:latin typeface="Abhaya Libre"/>
                          <a:ea typeface="Abhaya Libre"/>
                          <a:cs typeface="Abhaya Libre"/>
                          <a:sym typeface="Abhaya Libre"/>
                        </a:rPr>
                        <a:t>impact </a:t>
                      </a:r>
                      <a:r>
                        <a:rPr lang="en" b="1" baseline="-25000">
                          <a:latin typeface="Abhaya Libre"/>
                          <a:ea typeface="Abhaya Libre"/>
                          <a:cs typeface="Abhaya Libre"/>
                          <a:sym typeface="Abhaya Libre"/>
                        </a:rPr>
                        <a:t>Vertical</a:t>
                      </a:r>
                      <a:r>
                        <a:rPr lang="en" sz="1400" b="1" u="none" strike="noStrike" cap="none">
                          <a:latin typeface="Abhaya Libre"/>
                          <a:ea typeface="Abhaya Libre"/>
                          <a:cs typeface="Abhaya Libre"/>
                          <a:sym typeface="Abhaya Libre"/>
                        </a:rPr>
                        <a:t> [kN]</a:t>
                      </a:r>
                      <a:endParaRPr sz="14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b="1">
                          <a:latin typeface="Abhaya Libre"/>
                          <a:ea typeface="Abhaya Libre"/>
                          <a:cs typeface="Abhaya Libre"/>
                          <a:sym typeface="Abhaya Libre"/>
                        </a:rPr>
                        <a:t>33.69</a:t>
                      </a:r>
                      <a:endParaRPr sz="14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F</a:t>
                      </a:r>
                      <a:r>
                        <a:rPr lang="en" sz="1400" b="1" u="none" strike="noStrike" cap="none" baseline="-25000">
                          <a:latin typeface="Abhaya Libre"/>
                          <a:ea typeface="Abhaya Libre"/>
                          <a:cs typeface="Abhaya Libre"/>
                          <a:sym typeface="Abhaya Libre"/>
                        </a:rPr>
                        <a:t>impact Horiz</a:t>
                      </a:r>
                      <a:r>
                        <a:rPr lang="en" b="1" baseline="-25000">
                          <a:latin typeface="Abhaya Libre"/>
                          <a:ea typeface="Abhaya Libre"/>
                          <a:cs typeface="Abhaya Libre"/>
                          <a:sym typeface="Abhaya Libre"/>
                        </a:rPr>
                        <a:t>ontal</a:t>
                      </a:r>
                      <a:r>
                        <a:rPr lang="en" sz="1400" b="1" u="none" strike="noStrike" cap="none">
                          <a:latin typeface="Abhaya Libre"/>
                          <a:ea typeface="Abhaya Libre"/>
                          <a:cs typeface="Abhaya Libre"/>
                          <a:sym typeface="Abhaya Libre"/>
                        </a:rPr>
                        <a:t> [kN]</a:t>
                      </a:r>
                      <a:endParaRPr sz="14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Clr>
                          <a:schemeClr val="dk1"/>
                        </a:buClr>
                        <a:buSzPts val="1400"/>
                        <a:buFont typeface="Arial"/>
                        <a:buNone/>
                      </a:pPr>
                      <a:r>
                        <a:rPr lang="en" b="1">
                          <a:solidFill>
                            <a:schemeClr val="dk1"/>
                          </a:solidFill>
                          <a:latin typeface="Abhaya Libre"/>
                          <a:ea typeface="Abhaya Libre"/>
                          <a:cs typeface="Abhaya Libre"/>
                          <a:sym typeface="Abhaya Libre"/>
                        </a:rPr>
                        <a:t>14.67</a:t>
                      </a:r>
                      <a:endParaRPr sz="14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bl>
          </a:graphicData>
        </a:graphic>
      </p:graphicFrame>
      <p:sp>
        <p:nvSpPr>
          <p:cNvPr id="1592" name="Google Shape;1592;p11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93" name="Google Shape;1593;p11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94" name="Google Shape;1594;p11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95" name="Google Shape;1595;p116"/>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96" name="Google Shape;1596;p11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97" name="Google Shape;1597;p11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98" name="Google Shape;1598;p11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599" name="Google Shape;1599;p1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104</a:t>
            </a:fld>
            <a:endParaRPr/>
          </a:p>
        </p:txBody>
      </p:sp>
      <p:pic>
        <p:nvPicPr>
          <p:cNvPr id="1600" name="Google Shape;1600;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250" y="1670125"/>
            <a:ext cx="4580627" cy="3003324"/>
          </a:xfrm>
          <a:prstGeom prst="rect">
            <a:avLst/>
          </a:prstGeom>
          <a:noFill/>
          <a:ln>
            <a:noFill/>
          </a:ln>
        </p:spPr>
      </p:pic>
      <p:sp>
        <p:nvSpPr>
          <p:cNvPr id="1601" name="Google Shape;1601;p116"/>
          <p:cNvSpPr txBox="1"/>
          <p:nvPr/>
        </p:nvSpPr>
        <p:spPr>
          <a:xfrm>
            <a:off x="4899525" y="4063900"/>
            <a:ext cx="420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Abhaya Libre"/>
                <a:ea typeface="Abhaya Libre"/>
                <a:cs typeface="Abhaya Libre"/>
                <a:sym typeface="Abhaya Libre"/>
              </a:rPr>
              <a:t>Table: Work and Energy relationship -  Impact Force</a:t>
            </a:r>
            <a:endParaRPr b="1">
              <a:latin typeface="Abhaya Libre"/>
              <a:ea typeface="Abhaya Libre"/>
              <a:cs typeface="Abhaya Libre"/>
              <a:sym typeface="Abhaya Libre"/>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17"/>
          <p:cNvSpPr txBox="1">
            <a:spLocks noGrp="1"/>
          </p:cNvSpPr>
          <p:nvPr>
            <p:ph type="title"/>
          </p:nvPr>
        </p:nvSpPr>
        <p:spPr>
          <a:xfrm>
            <a:off x="311700" y="105200"/>
            <a:ext cx="45228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latin typeface="Times New Roman"/>
                <a:ea typeface="Times New Roman"/>
                <a:cs typeface="Times New Roman"/>
                <a:sym typeface="Times New Roman"/>
              </a:rPr>
              <a:t>Stresses - All Flight Conditions</a:t>
            </a:r>
            <a:endParaRPr b="1">
              <a:latin typeface="Times New Roman"/>
              <a:ea typeface="Times New Roman"/>
              <a:cs typeface="Times New Roman"/>
              <a:sym typeface="Times New Roman"/>
            </a:endParaRPr>
          </a:p>
        </p:txBody>
      </p:sp>
      <p:graphicFrame>
        <p:nvGraphicFramePr>
          <p:cNvPr id="1607" name="Google Shape;1607;p117"/>
          <p:cNvGraphicFramePr/>
          <p:nvPr/>
        </p:nvGraphicFramePr>
        <p:xfrm>
          <a:off x="528050" y="736747"/>
          <a:ext cx="3000000" cy="3000000"/>
        </p:xfrm>
        <a:graphic>
          <a:graphicData uri="http://schemas.openxmlformats.org/drawingml/2006/table">
            <a:tbl>
              <a:tblPr>
                <a:noFill/>
                <a:tableStyleId>{9D1C55BA-51AF-438D-BA4F-440E4BF83E8C}</a:tableStyleId>
              </a:tblPr>
              <a:tblGrid>
                <a:gridCol w="2187525">
                  <a:extLst>
                    <a:ext uri="{9D8B030D-6E8A-4147-A177-3AD203B41FA5}">
                      <a16:colId xmlns:a16="http://schemas.microsoft.com/office/drawing/2014/main" val="20000"/>
                    </a:ext>
                  </a:extLst>
                </a:gridCol>
                <a:gridCol w="2782600">
                  <a:extLst>
                    <a:ext uri="{9D8B030D-6E8A-4147-A177-3AD203B41FA5}">
                      <a16:colId xmlns:a16="http://schemas.microsoft.com/office/drawing/2014/main" val="20001"/>
                    </a:ext>
                  </a:extLst>
                </a:gridCol>
                <a:gridCol w="2940175">
                  <a:extLst>
                    <a:ext uri="{9D8B030D-6E8A-4147-A177-3AD203B41FA5}">
                      <a16:colId xmlns:a16="http://schemas.microsoft.com/office/drawing/2014/main" val="20002"/>
                    </a:ext>
                  </a:extLst>
                </a:gridCol>
              </a:tblGrid>
              <a:tr h="844750">
                <a:tc>
                  <a:txBody>
                    <a:bodyPr/>
                    <a:lstStyle/>
                    <a:p>
                      <a:pPr marL="0" marR="0" lvl="0" indent="0" algn="l"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Flight Case</a:t>
                      </a:r>
                      <a:endParaRPr sz="15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Compressive Stress </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[kN/m</a:t>
                      </a:r>
                      <a:r>
                        <a:rPr lang="en" sz="1500" b="1" u="none" strike="noStrike" cap="none" baseline="30000">
                          <a:latin typeface="Abhaya Libre"/>
                          <a:ea typeface="Abhaya Libre"/>
                          <a:cs typeface="Abhaya Libre"/>
                          <a:sym typeface="Abhaya Libre"/>
                        </a:rPr>
                        <a:t>2</a:t>
                      </a:r>
                      <a:r>
                        <a:rPr lang="en" sz="1500" b="1" u="none" strike="noStrike" cap="none">
                          <a:latin typeface="Abhaya Libre"/>
                          <a:ea typeface="Abhaya Libre"/>
                          <a:cs typeface="Abhaya Libre"/>
                          <a:sym typeface="Abhaya Libre"/>
                        </a:rPr>
                        <a:t>]</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2288"/>
                        <a:buFont typeface="Arial"/>
                        <a:buNone/>
                      </a:pPr>
                      <a:r>
                        <a:rPr lang="en" sz="1500" u="none" strike="noStrike" cap="none">
                          <a:latin typeface="Abhaya Libre"/>
                          <a:ea typeface="Abhaya Libre"/>
                          <a:cs typeface="Abhaya Libre"/>
                          <a:sym typeface="Abhaya Libre"/>
                        </a:rPr>
                        <a:t>σ</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Compressive Stress </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[lbf/in</a:t>
                      </a:r>
                      <a:r>
                        <a:rPr lang="en" sz="1500" b="1" u="none" strike="noStrike" cap="none" baseline="30000">
                          <a:latin typeface="Abhaya Libre"/>
                          <a:ea typeface="Abhaya Libre"/>
                          <a:cs typeface="Abhaya Libre"/>
                          <a:sym typeface="Abhaya Libre"/>
                        </a:rPr>
                        <a:t>2</a:t>
                      </a:r>
                      <a:r>
                        <a:rPr lang="en" sz="1500" b="1" u="none" strike="noStrike" cap="none">
                          <a:latin typeface="Abhaya Libre"/>
                          <a:ea typeface="Abhaya Libre"/>
                          <a:cs typeface="Abhaya Libre"/>
                          <a:sym typeface="Abhaya Libre"/>
                        </a:rPr>
                        <a:t>]</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2288"/>
                        <a:buFont typeface="Arial"/>
                        <a:buNone/>
                      </a:pPr>
                      <a:r>
                        <a:rPr lang="en" sz="1500" u="none" strike="noStrike" cap="none">
                          <a:latin typeface="Abhaya Libre"/>
                          <a:ea typeface="Abhaya Libre"/>
                          <a:cs typeface="Abhaya Libre"/>
                          <a:sym typeface="Abhaya Libre"/>
                        </a:rPr>
                        <a:t>σ</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34500">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Takeoff - </a:t>
                      </a:r>
                      <a:r>
                        <a:rPr lang="en" sz="1500">
                          <a:latin typeface="Abhaya Libre"/>
                          <a:ea typeface="Abhaya Libre"/>
                          <a:cs typeface="Abhaya Libre"/>
                          <a:sym typeface="Abhaya Libre"/>
                        </a:rPr>
                        <a:t>Climb</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260.44</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37.77</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34500">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SLUF</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72.69</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10.54</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534500">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SLUF + Wing Gust</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81.06</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11.75</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34500">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Loitering - Top Wing</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u="none" strike="noStrike" cap="none">
                          <a:latin typeface="Abhaya Libre"/>
                          <a:ea typeface="Abhaya Libre"/>
                          <a:cs typeface="Abhaya Libre"/>
                          <a:sym typeface="Abhaya Libre"/>
                        </a:rPr>
                        <a:t>1</a:t>
                      </a:r>
                      <a:r>
                        <a:rPr lang="en" sz="2000">
                          <a:latin typeface="Abhaya Libre"/>
                          <a:ea typeface="Abhaya Libre"/>
                          <a:cs typeface="Abhaya Libre"/>
                          <a:sym typeface="Abhaya Libre"/>
                        </a:rPr>
                        <a:t>0.67</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1.55</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534500">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Loitering - Bottom Wing</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u="none" strike="noStrike" cap="none">
                          <a:latin typeface="Abhaya Libre"/>
                          <a:ea typeface="Abhaya Libre"/>
                          <a:cs typeface="Abhaya Libre"/>
                          <a:sym typeface="Abhaya Libre"/>
                        </a:rPr>
                        <a:t>2</a:t>
                      </a:r>
                      <a:r>
                        <a:rPr lang="en" sz="2000">
                          <a:latin typeface="Abhaya Libre"/>
                          <a:ea typeface="Abhaya Libre"/>
                          <a:cs typeface="Abhaya Libre"/>
                          <a:sym typeface="Abhaya Libre"/>
                        </a:rPr>
                        <a:t>3.48</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000">
                          <a:latin typeface="Abhaya Libre"/>
                          <a:ea typeface="Abhaya Libre"/>
                          <a:cs typeface="Abhaya Libre"/>
                          <a:sym typeface="Abhaya Libre"/>
                        </a:rPr>
                        <a:t>3.40</a:t>
                      </a:r>
                      <a:endParaRPr sz="20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1608" name="Google Shape;1608;p117"/>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609" name="Google Shape;1609;p117"/>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610" name="Google Shape;1610;p117"/>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611" name="Google Shape;1611;p117"/>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612" name="Google Shape;1612;p117"/>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613" name="Google Shape;1613;p117"/>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614" name="Google Shape;1614;p117"/>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615" name="Google Shape;1615;p1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105</a:t>
            </a:fld>
            <a:endParaRPr/>
          </a:p>
        </p:txBody>
      </p:sp>
      <p:sp>
        <p:nvSpPr>
          <p:cNvPr id="1616" name="Google Shape;1616;p117"/>
          <p:cNvSpPr txBox="1"/>
          <p:nvPr/>
        </p:nvSpPr>
        <p:spPr>
          <a:xfrm>
            <a:off x="309450" y="4254025"/>
            <a:ext cx="839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Abhaya Libre"/>
                <a:ea typeface="Abhaya Libre"/>
                <a:cs typeface="Abhaya Libre"/>
                <a:sym typeface="Abhaya Libre"/>
              </a:rPr>
              <a:t>Table:</a:t>
            </a:r>
            <a:r>
              <a:rPr lang="en">
                <a:latin typeface="Abhaya Libre"/>
                <a:ea typeface="Abhaya Libre"/>
                <a:cs typeface="Abhaya Libre"/>
                <a:sym typeface="Abhaya Libre"/>
              </a:rPr>
              <a:t> Stresses found per Flight Case </a:t>
            </a:r>
            <a:endParaRPr>
              <a:latin typeface="Abhaya Libre"/>
              <a:ea typeface="Abhaya Libre"/>
              <a:cs typeface="Abhaya Libre"/>
              <a:sym typeface="Abhaya Libre"/>
            </a:endParaRPr>
          </a:p>
        </p:txBody>
      </p:sp>
      <p:sp>
        <p:nvSpPr>
          <p:cNvPr id="1617" name="Google Shape;1617;p117"/>
          <p:cNvSpPr txBox="1"/>
          <p:nvPr/>
        </p:nvSpPr>
        <p:spPr>
          <a:xfrm>
            <a:off x="5423400" y="181400"/>
            <a:ext cx="3834600" cy="661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38761D"/>
              </a:buClr>
              <a:buSzPts val="1800"/>
              <a:buFont typeface="Times New Roman"/>
              <a:buChar char="✓"/>
            </a:pPr>
            <a:r>
              <a:rPr lang="en" sz="1800" b="1">
                <a:solidFill>
                  <a:srgbClr val="38761D"/>
                </a:solidFill>
                <a:latin typeface="Times New Roman"/>
                <a:ea typeface="Times New Roman"/>
                <a:cs typeface="Times New Roman"/>
                <a:sym typeface="Times New Roman"/>
              </a:rPr>
              <a:t>Functional Requirement 8</a:t>
            </a:r>
            <a:endParaRPr sz="1800" b="1">
              <a:solidFill>
                <a:srgbClr val="38761D"/>
              </a:solidFill>
              <a:latin typeface="Times New Roman"/>
              <a:ea typeface="Times New Roman"/>
              <a:cs typeface="Times New Roman"/>
              <a:sym typeface="Times New Roman"/>
            </a:endParaRPr>
          </a:p>
          <a:p>
            <a:pPr marL="0" lvl="0" indent="0" algn="l" rtl="0">
              <a:spcBef>
                <a:spcPts val="0"/>
              </a:spcBef>
              <a:spcAft>
                <a:spcPts val="0"/>
              </a:spcAft>
              <a:buNone/>
            </a:pPr>
            <a:endParaRPr sz="1300" b="1">
              <a:solidFill>
                <a:srgbClr val="38761D"/>
              </a:solidFill>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106</a:t>
            </a:fld>
            <a:endParaRPr/>
          </a:p>
        </p:txBody>
      </p:sp>
      <p:sp>
        <p:nvSpPr>
          <p:cNvPr id="1623" name="Google Shape;1623;p118"/>
          <p:cNvSpPr txBox="1">
            <a:spLocks noGrp="1"/>
          </p:cNvSpPr>
          <p:nvPr>
            <p:ph type="title"/>
          </p:nvPr>
        </p:nvSpPr>
        <p:spPr>
          <a:xfrm>
            <a:off x="311700" y="333800"/>
            <a:ext cx="45228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latin typeface="Times New Roman"/>
                <a:ea typeface="Times New Roman"/>
                <a:cs typeface="Times New Roman"/>
                <a:sym typeface="Times New Roman"/>
              </a:rPr>
              <a:t>Stresses - </a:t>
            </a:r>
            <a:r>
              <a:rPr lang="en">
                <a:latin typeface="Times New Roman"/>
                <a:ea typeface="Times New Roman"/>
                <a:cs typeface="Times New Roman"/>
                <a:sym typeface="Times New Roman"/>
              </a:rPr>
              <a:t>Tail</a:t>
            </a:r>
            <a:endParaRPr b="1">
              <a:latin typeface="Times New Roman"/>
              <a:ea typeface="Times New Roman"/>
              <a:cs typeface="Times New Roman"/>
              <a:sym typeface="Times New Roman"/>
            </a:endParaRPr>
          </a:p>
        </p:txBody>
      </p:sp>
      <p:graphicFrame>
        <p:nvGraphicFramePr>
          <p:cNvPr id="1624" name="Google Shape;1624;p118"/>
          <p:cNvGraphicFramePr/>
          <p:nvPr/>
        </p:nvGraphicFramePr>
        <p:xfrm>
          <a:off x="299450" y="1117747"/>
          <a:ext cx="3000000" cy="3000000"/>
        </p:xfrm>
        <a:graphic>
          <a:graphicData uri="http://schemas.openxmlformats.org/drawingml/2006/table">
            <a:tbl>
              <a:tblPr>
                <a:noFill/>
                <a:tableStyleId>{9D1C55BA-51AF-438D-BA4F-440E4BF83E8C}</a:tableStyleId>
              </a:tblPr>
              <a:tblGrid>
                <a:gridCol w="2322225">
                  <a:extLst>
                    <a:ext uri="{9D8B030D-6E8A-4147-A177-3AD203B41FA5}">
                      <a16:colId xmlns:a16="http://schemas.microsoft.com/office/drawing/2014/main" val="20000"/>
                    </a:ext>
                  </a:extLst>
                </a:gridCol>
                <a:gridCol w="2953925">
                  <a:extLst>
                    <a:ext uri="{9D8B030D-6E8A-4147-A177-3AD203B41FA5}">
                      <a16:colId xmlns:a16="http://schemas.microsoft.com/office/drawing/2014/main" val="20001"/>
                    </a:ext>
                  </a:extLst>
                </a:gridCol>
                <a:gridCol w="3121200">
                  <a:extLst>
                    <a:ext uri="{9D8B030D-6E8A-4147-A177-3AD203B41FA5}">
                      <a16:colId xmlns:a16="http://schemas.microsoft.com/office/drawing/2014/main" val="20002"/>
                    </a:ext>
                  </a:extLst>
                </a:gridCol>
              </a:tblGrid>
              <a:tr h="769500">
                <a:tc>
                  <a:txBody>
                    <a:bodyPr/>
                    <a:lstStyle/>
                    <a:p>
                      <a:pPr marL="0" marR="0" lvl="0" indent="0" algn="l"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Flight Case</a:t>
                      </a:r>
                      <a:endParaRPr sz="1500" b="1"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Compressive Stress</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 [kN/m</a:t>
                      </a:r>
                      <a:r>
                        <a:rPr lang="en" sz="1500" b="1" u="none" strike="noStrike" cap="none" baseline="30000">
                          <a:latin typeface="Abhaya Libre"/>
                          <a:ea typeface="Abhaya Libre"/>
                          <a:cs typeface="Abhaya Libre"/>
                          <a:sym typeface="Abhaya Libre"/>
                        </a:rPr>
                        <a:t>2</a:t>
                      </a:r>
                      <a:r>
                        <a:rPr lang="en" sz="1500" b="1" u="none" strike="noStrike" cap="none">
                          <a:latin typeface="Abhaya Libre"/>
                          <a:ea typeface="Abhaya Libre"/>
                          <a:cs typeface="Abhaya Libre"/>
                          <a:sym typeface="Abhaya Libre"/>
                        </a:rPr>
                        <a:t>]</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2288"/>
                        <a:buFont typeface="Arial"/>
                        <a:buNone/>
                      </a:pPr>
                      <a:r>
                        <a:rPr lang="en" sz="1500" u="none" strike="noStrike" cap="none">
                          <a:latin typeface="Abhaya Libre"/>
                          <a:ea typeface="Abhaya Libre"/>
                          <a:cs typeface="Abhaya Libre"/>
                          <a:sym typeface="Abhaya Libre"/>
                        </a:rPr>
                        <a:t>σ</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Compressive Stress</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500" b="1" u="none" strike="noStrike" cap="none">
                          <a:latin typeface="Abhaya Libre"/>
                          <a:ea typeface="Abhaya Libre"/>
                          <a:cs typeface="Abhaya Libre"/>
                          <a:sym typeface="Abhaya Libre"/>
                        </a:rPr>
                        <a:t> [lbf/in</a:t>
                      </a:r>
                      <a:r>
                        <a:rPr lang="en" sz="1500" b="1" u="none" strike="noStrike" cap="none" baseline="30000">
                          <a:latin typeface="Abhaya Libre"/>
                          <a:ea typeface="Abhaya Libre"/>
                          <a:cs typeface="Abhaya Libre"/>
                          <a:sym typeface="Abhaya Libre"/>
                        </a:rPr>
                        <a:t>2</a:t>
                      </a:r>
                      <a:r>
                        <a:rPr lang="en" sz="1500" b="1" u="none" strike="noStrike" cap="none">
                          <a:latin typeface="Abhaya Libre"/>
                          <a:ea typeface="Abhaya Libre"/>
                          <a:cs typeface="Abhaya Libre"/>
                          <a:sym typeface="Abhaya Libre"/>
                        </a:rPr>
                        <a:t>]</a:t>
                      </a:r>
                      <a:endParaRPr sz="15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2288"/>
                        <a:buFont typeface="Arial"/>
                        <a:buNone/>
                      </a:pPr>
                      <a:r>
                        <a:rPr lang="en" sz="1500" u="none" strike="noStrike" cap="none">
                          <a:latin typeface="Abhaya Libre"/>
                          <a:ea typeface="Abhaya Libre"/>
                          <a:cs typeface="Abhaya Libre"/>
                          <a:sym typeface="Abhaya Libre"/>
                        </a:rPr>
                        <a:t>σ</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49625">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Takeoff - </a:t>
                      </a:r>
                      <a:r>
                        <a:rPr lang="en" sz="1500">
                          <a:latin typeface="Abhaya Libre"/>
                          <a:ea typeface="Abhaya Libre"/>
                          <a:cs typeface="Abhaya Libre"/>
                          <a:sym typeface="Abhaya Libre"/>
                        </a:rPr>
                        <a:t>Climb</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100">
                          <a:latin typeface="Abhaya Libre"/>
                          <a:ea typeface="Abhaya Libre"/>
                          <a:cs typeface="Abhaya Libre"/>
                          <a:sym typeface="Abhaya Libre"/>
                        </a:rPr>
                        <a:t>579.09</a:t>
                      </a:r>
                      <a:endParaRPr sz="21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100">
                          <a:latin typeface="Abhaya Libre"/>
                          <a:ea typeface="Abhaya Libre"/>
                          <a:cs typeface="Abhaya Libre"/>
                          <a:sym typeface="Abhaya Libre"/>
                        </a:rPr>
                        <a:t>83.98</a:t>
                      </a:r>
                      <a:endParaRPr sz="21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9625">
                <a:tc>
                  <a:txBody>
                    <a:bodyPr/>
                    <a:lstStyle/>
                    <a:p>
                      <a:pPr marL="0" marR="0" lvl="0" indent="0" algn="l" rtl="0">
                        <a:lnSpc>
                          <a:spcPct val="100000"/>
                        </a:lnSpc>
                        <a:spcBef>
                          <a:spcPts val="0"/>
                        </a:spcBef>
                        <a:spcAft>
                          <a:spcPts val="0"/>
                        </a:spcAft>
                        <a:buClr>
                          <a:srgbClr val="000000"/>
                        </a:buClr>
                        <a:buSzPts val="1400"/>
                        <a:buFont typeface="Arial"/>
                        <a:buNone/>
                      </a:pPr>
                      <a:r>
                        <a:rPr lang="en" sz="1500" u="none" strike="noStrike" cap="none">
                          <a:latin typeface="Abhaya Libre"/>
                          <a:ea typeface="Abhaya Libre"/>
                          <a:cs typeface="Abhaya Libre"/>
                          <a:sym typeface="Abhaya Libre"/>
                        </a:rPr>
                        <a:t>SLUF + Wing Gust</a:t>
                      </a:r>
                      <a:endParaRPr sz="15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100">
                          <a:latin typeface="Abhaya Libre"/>
                          <a:ea typeface="Abhaya Libre"/>
                          <a:cs typeface="Abhaya Libre"/>
                          <a:sym typeface="Abhaya Libre"/>
                        </a:rPr>
                        <a:t>16.53</a:t>
                      </a:r>
                      <a:endParaRPr sz="21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2100">
                          <a:latin typeface="Abhaya Libre"/>
                          <a:ea typeface="Abhaya Libre"/>
                          <a:cs typeface="Abhaya Libre"/>
                          <a:sym typeface="Abhaya Libre"/>
                        </a:rPr>
                        <a:t>2.39</a:t>
                      </a:r>
                      <a:endParaRPr sz="2100" u="none" strike="noStrike" cap="none">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Wing Strut Verification</a:t>
            </a:r>
            <a:endParaRPr/>
          </a:p>
        </p:txBody>
      </p:sp>
      <p:sp>
        <p:nvSpPr>
          <p:cNvPr id="1630" name="Google Shape;1630;p1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107</a:t>
            </a:fld>
            <a:endParaRPr/>
          </a:p>
        </p:txBody>
      </p:sp>
      <p:graphicFrame>
        <p:nvGraphicFramePr>
          <p:cNvPr id="1631" name="Google Shape;1631;p119"/>
          <p:cNvGraphicFramePr/>
          <p:nvPr/>
        </p:nvGraphicFramePr>
        <p:xfrm>
          <a:off x="952500" y="1267275"/>
          <a:ext cx="3000000" cy="3000000"/>
        </p:xfrm>
        <a:graphic>
          <a:graphicData uri="http://schemas.openxmlformats.org/drawingml/2006/table">
            <a:tbl>
              <a:tblPr>
                <a:noFill/>
                <a:tableStyleId>{CB36F59C-9799-4612-A877-C13BCFD8C36C}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Strut Outer Diameter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0.625in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Strut Inner Diameter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0.5in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Strut Moment Area of Inertia (in^4)</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.00441</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Moment Applied (in.lb)</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307</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Distance from Neutral Axis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1.5</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Expected Tensile Stress (PSI)</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104,000</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Allowable Tensile Stress (PSI)</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240,000</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Tail Strut Verification</a:t>
            </a:r>
            <a:endParaRPr/>
          </a:p>
        </p:txBody>
      </p:sp>
      <p:sp>
        <p:nvSpPr>
          <p:cNvPr id="1637" name="Google Shape;1637;p1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108</a:t>
            </a:fld>
            <a:endParaRPr/>
          </a:p>
        </p:txBody>
      </p:sp>
      <p:graphicFrame>
        <p:nvGraphicFramePr>
          <p:cNvPr id="1638" name="Google Shape;1638;p120"/>
          <p:cNvGraphicFramePr/>
          <p:nvPr/>
        </p:nvGraphicFramePr>
        <p:xfrm>
          <a:off x="952500" y="1267275"/>
          <a:ext cx="3000000" cy="3000000"/>
        </p:xfrm>
        <a:graphic>
          <a:graphicData uri="http://schemas.openxmlformats.org/drawingml/2006/table">
            <a:tbl>
              <a:tblPr>
                <a:noFill/>
                <a:tableStyleId>{CB36F59C-9799-4612-A877-C13BCFD8C36C}</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Strut Outer Diameter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0.5in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Strut Inner Diameter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0.25in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Strut Moment Area of Inertia (in^4)</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.00287</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Moment Applied (in.lb)</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225</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Distance from Neutral Axis (in)</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.5</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Expected Tensile Stress (PSI)</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19,600</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Allowable Tensile Stress (PSI)</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240,000</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121"/>
          <p:cNvSpPr txBox="1">
            <a:spLocks noGrp="1"/>
          </p:cNvSpPr>
          <p:nvPr>
            <p:ph type="title"/>
          </p:nvPr>
        </p:nvSpPr>
        <p:spPr>
          <a:xfrm>
            <a:off x="311700" y="410000"/>
            <a:ext cx="79089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00" b="1">
                <a:latin typeface="Times New Roman"/>
                <a:ea typeface="Times New Roman"/>
                <a:cs typeface="Times New Roman"/>
                <a:sym typeface="Times New Roman"/>
              </a:rPr>
              <a:t>Flight Condition 1: Takeoff - Horizontally Positioned UAS</a:t>
            </a:r>
            <a:endParaRPr sz="2600" b="1">
              <a:latin typeface="Times New Roman"/>
              <a:ea typeface="Times New Roman"/>
              <a:cs typeface="Times New Roman"/>
              <a:sym typeface="Times New Roman"/>
            </a:endParaRPr>
          </a:p>
          <a:p>
            <a:pPr marL="0" lvl="0" indent="0" algn="l" rtl="0">
              <a:lnSpc>
                <a:spcPct val="100000"/>
              </a:lnSpc>
              <a:spcBef>
                <a:spcPts val="0"/>
              </a:spcBef>
              <a:spcAft>
                <a:spcPts val="0"/>
              </a:spcAft>
              <a:buSzPts val="990"/>
              <a:buNone/>
            </a:pPr>
            <a:endParaRPr sz="2700"/>
          </a:p>
        </p:txBody>
      </p:sp>
      <p:sp>
        <p:nvSpPr>
          <p:cNvPr id="1644" name="Google Shape;1644;p121"/>
          <p:cNvSpPr txBox="1">
            <a:spLocks noGrp="1"/>
          </p:cNvSpPr>
          <p:nvPr>
            <p:ph type="body" idx="1"/>
          </p:nvPr>
        </p:nvSpPr>
        <p:spPr>
          <a:xfrm>
            <a:off x="311700" y="1229875"/>
            <a:ext cx="6428100" cy="3339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Times New Roman"/>
              <a:buChar char="❖"/>
            </a:pPr>
            <a:r>
              <a:rPr lang="en" b="1">
                <a:latin typeface="Times New Roman"/>
                <a:ea typeface="Times New Roman"/>
                <a:cs typeface="Times New Roman"/>
                <a:sym typeface="Times New Roman"/>
              </a:rPr>
              <a:t>Determine Center of Gravity (Cg) location.</a:t>
            </a:r>
            <a:endParaRPr b="1">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For prelelimatry assumptions, Cg is placed at </a:t>
            </a:r>
            <a:r>
              <a:rPr lang="en" b="1">
                <a:latin typeface="Times New Roman"/>
                <a:ea typeface="Times New Roman"/>
                <a:cs typeface="Times New Roman"/>
                <a:sym typeface="Times New Roman"/>
              </a:rPr>
              <a:t>quarter chord </a:t>
            </a:r>
            <a:r>
              <a:rPr lang="en">
                <a:latin typeface="Times New Roman"/>
                <a:ea typeface="Times New Roman"/>
                <a:cs typeface="Times New Roman"/>
                <a:sym typeface="Times New Roman"/>
              </a:rPr>
              <a:t>of the wings.</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highlight>
                  <a:srgbClr val="FFF2CC"/>
                </a:highlight>
                <a:latin typeface="Times New Roman"/>
                <a:ea typeface="Times New Roman"/>
                <a:cs typeface="Times New Roman"/>
                <a:sym typeface="Times New Roman"/>
              </a:rPr>
              <a:t>Cg</a:t>
            </a:r>
            <a:r>
              <a:rPr lang="en" baseline="-25000">
                <a:highlight>
                  <a:srgbClr val="FFF2CC"/>
                </a:highlight>
                <a:latin typeface="Times New Roman"/>
                <a:ea typeface="Times New Roman"/>
                <a:cs typeface="Times New Roman"/>
                <a:sym typeface="Times New Roman"/>
              </a:rPr>
              <a:t>x</a:t>
            </a:r>
            <a:r>
              <a:rPr lang="en">
                <a:highlight>
                  <a:srgbClr val="FFF2CC"/>
                </a:highlight>
                <a:latin typeface="Times New Roman"/>
                <a:ea typeface="Times New Roman"/>
                <a:cs typeface="Times New Roman"/>
                <a:sym typeface="Times New Roman"/>
              </a:rPr>
              <a:t> = 0.0000 m</a:t>
            </a:r>
            <a:r>
              <a:rPr lang="en">
                <a:highlight>
                  <a:srgbClr val="FFFF00"/>
                </a:highlight>
                <a:latin typeface="Times New Roman"/>
                <a:ea typeface="Times New Roman"/>
                <a:cs typeface="Times New Roman"/>
                <a:sym typeface="Times New Roman"/>
              </a:rPr>
              <a:t> </a:t>
            </a:r>
            <a:r>
              <a:rPr lang="en">
                <a:latin typeface="Times New Roman"/>
                <a:ea typeface="Times New Roman"/>
                <a:cs typeface="Times New Roman"/>
                <a:sym typeface="Times New Roman"/>
              </a:rPr>
              <a:t>	[from origin]</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highlight>
                  <a:srgbClr val="FFF2CC"/>
                </a:highlight>
                <a:latin typeface="Times New Roman"/>
                <a:ea typeface="Times New Roman"/>
                <a:cs typeface="Times New Roman"/>
                <a:sym typeface="Times New Roman"/>
              </a:rPr>
              <a:t>Cg</a:t>
            </a:r>
            <a:r>
              <a:rPr lang="en" baseline="-25000">
                <a:highlight>
                  <a:srgbClr val="FFF2CC"/>
                </a:highlight>
                <a:latin typeface="Times New Roman"/>
                <a:ea typeface="Times New Roman"/>
                <a:cs typeface="Times New Roman"/>
                <a:sym typeface="Times New Roman"/>
              </a:rPr>
              <a:t>y</a:t>
            </a:r>
            <a:r>
              <a:rPr lang="en">
                <a:highlight>
                  <a:srgbClr val="FFF2CC"/>
                </a:highlight>
                <a:latin typeface="Times New Roman"/>
                <a:ea typeface="Times New Roman"/>
                <a:cs typeface="Times New Roman"/>
                <a:sym typeface="Times New Roman"/>
              </a:rPr>
              <a:t> = 0.2520 m</a:t>
            </a:r>
            <a:r>
              <a:rPr lang="en">
                <a:latin typeface="Times New Roman"/>
                <a:ea typeface="Times New Roman"/>
                <a:cs typeface="Times New Roman"/>
                <a:sym typeface="Times New Roman"/>
              </a:rPr>
              <a:t>	[from origin] </a:t>
            </a:r>
            <a:endParaRPr>
              <a:latin typeface="Times New Roman"/>
              <a:ea typeface="Times New Roman"/>
              <a:cs typeface="Times New Roman"/>
              <a:sym typeface="Times New Roman"/>
            </a:endParaRPr>
          </a:p>
          <a:p>
            <a:pPr marL="2743200" lvl="5"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Origin is at UAS nose tip</a:t>
            </a:r>
            <a:endParaRPr>
              <a:latin typeface="Times New Roman"/>
              <a:ea typeface="Times New Roman"/>
              <a:cs typeface="Times New Roman"/>
              <a:sym typeface="Times New Roman"/>
            </a:endParaRPr>
          </a:p>
          <a:p>
            <a:pPr marL="457200" lvl="0" indent="-342900" algn="l" rtl="0">
              <a:lnSpc>
                <a:spcPct val="115000"/>
              </a:lnSpc>
              <a:spcBef>
                <a:spcPts val="1200"/>
              </a:spcBef>
              <a:spcAft>
                <a:spcPts val="0"/>
              </a:spcAft>
              <a:buSzPts val="1800"/>
              <a:buFont typeface="Times New Roman"/>
              <a:buChar char="❖"/>
            </a:pPr>
            <a:r>
              <a:rPr lang="en" b="1">
                <a:latin typeface="Times New Roman"/>
                <a:ea typeface="Times New Roman"/>
                <a:cs typeface="Times New Roman"/>
                <a:sym typeface="Times New Roman"/>
              </a:rPr>
              <a:t>Assuming </a:t>
            </a:r>
            <a:r>
              <a:rPr lang="en" b="1" i="1" u="sng">
                <a:latin typeface="Times New Roman"/>
                <a:ea typeface="Times New Roman"/>
                <a:cs typeface="Times New Roman"/>
                <a:sym typeface="Times New Roman"/>
              </a:rPr>
              <a:t>Four Engines</a:t>
            </a:r>
            <a:r>
              <a:rPr lang="en" b="1">
                <a:latin typeface="Times New Roman"/>
                <a:ea typeface="Times New Roman"/>
                <a:cs typeface="Times New Roman"/>
                <a:sym typeface="Times New Roman"/>
              </a:rPr>
              <a:t> Provide Thrust to Lift UAS.</a:t>
            </a:r>
            <a:endParaRPr b="1">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Symmetrically positioned on each wing.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342900" algn="l" rtl="0">
              <a:lnSpc>
                <a:spcPct val="115000"/>
              </a:lnSpc>
              <a:spcBef>
                <a:spcPts val="0"/>
              </a:spcBef>
              <a:spcAft>
                <a:spcPts val="0"/>
              </a:spcAft>
              <a:buSzPts val="1800"/>
              <a:buFont typeface="Times New Roman"/>
              <a:buChar char="❖"/>
            </a:pPr>
            <a:r>
              <a:rPr lang="en" b="1">
                <a:latin typeface="Times New Roman"/>
                <a:ea typeface="Times New Roman"/>
                <a:cs typeface="Times New Roman"/>
                <a:sym typeface="Times New Roman"/>
              </a:rPr>
              <a:t>Moment = Force x Distance</a:t>
            </a:r>
            <a:endParaRPr b="1">
              <a:latin typeface="Times New Roman"/>
              <a:ea typeface="Times New Roman"/>
              <a:cs typeface="Times New Roman"/>
              <a:sym typeface="Times New Roman"/>
            </a:endParaRPr>
          </a:p>
        </p:txBody>
      </p:sp>
      <p:pic>
        <p:nvPicPr>
          <p:cNvPr id="1645" name="Google Shape;1645;p1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646" name="Google Shape;1646;p1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44374" y="115400"/>
            <a:ext cx="847226" cy="835400"/>
          </a:xfrm>
          <a:prstGeom prst="rect">
            <a:avLst/>
          </a:prstGeom>
          <a:noFill/>
          <a:ln>
            <a:noFill/>
          </a:ln>
        </p:spPr>
      </p:pic>
      <p:pic>
        <p:nvPicPr>
          <p:cNvPr id="1647" name="Google Shape;1647;p1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92200" y="1296449"/>
            <a:ext cx="2099400" cy="2351876"/>
          </a:xfrm>
          <a:prstGeom prst="rect">
            <a:avLst/>
          </a:prstGeom>
          <a:noFill/>
          <a:ln>
            <a:noFill/>
          </a:ln>
        </p:spPr>
      </p:pic>
      <p:pic>
        <p:nvPicPr>
          <p:cNvPr id="1648" name="Google Shape;1648;p1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sp>
        <p:nvSpPr>
          <p:cNvPr id="1649" name="Google Shape;1649;p1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xfrm>
            <a:off x="311700" y="445025"/>
            <a:ext cx="5366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Empennage</a:t>
            </a:r>
            <a:endParaRPr/>
          </a:p>
        </p:txBody>
      </p:sp>
      <p:sp>
        <p:nvSpPr>
          <p:cNvPr id="223" name="Google Shape;223;p23"/>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24" name="Google Shape;224;p2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225" name="Google Shape;225;p2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226" name="Google Shape;226;p23"/>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227" name="Google Shape;227;p2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228" name="Google Shape;228;p2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229" name="Google Shape;229;p2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230" name="Google Shape;230;p23"/>
          <p:cNvGraphicFramePr/>
          <p:nvPr/>
        </p:nvGraphicFramePr>
        <p:xfrm>
          <a:off x="6099775" y="775913"/>
          <a:ext cx="3000000" cy="3000000"/>
        </p:xfrm>
        <a:graphic>
          <a:graphicData uri="http://schemas.openxmlformats.org/drawingml/2006/table">
            <a:tbl>
              <a:tblPr>
                <a:noFill/>
                <a:tableStyleId>{CB36F59C-9799-4612-A877-C13BCFD8C36C}</a:tableStyleId>
              </a:tblPr>
              <a:tblGrid>
                <a:gridCol w="1406600">
                  <a:extLst>
                    <a:ext uri="{9D8B030D-6E8A-4147-A177-3AD203B41FA5}">
                      <a16:colId xmlns:a16="http://schemas.microsoft.com/office/drawing/2014/main" val="20000"/>
                    </a:ext>
                  </a:extLst>
                </a:gridCol>
                <a:gridCol w="1406600">
                  <a:extLst>
                    <a:ext uri="{9D8B030D-6E8A-4147-A177-3AD203B41FA5}">
                      <a16:colId xmlns:a16="http://schemas.microsoft.com/office/drawing/2014/main" val="20001"/>
                    </a:ext>
                  </a:extLst>
                </a:gridCol>
              </a:tblGrid>
              <a:tr h="354600">
                <a:tc gridSpan="2">
                  <a:txBody>
                    <a:bodyPr/>
                    <a:lstStyle/>
                    <a:p>
                      <a:pPr marL="0" lvl="0" indent="0" algn="ctr" rtl="0">
                        <a:spcBef>
                          <a:spcPts val="0"/>
                        </a:spcBef>
                        <a:spcAft>
                          <a:spcPts val="0"/>
                        </a:spcAft>
                        <a:buNone/>
                      </a:pPr>
                      <a:r>
                        <a:rPr lang="en">
                          <a:latin typeface="Abhaya Libre"/>
                          <a:ea typeface="Abhaya Libre"/>
                          <a:cs typeface="Abhaya Libre"/>
                          <a:sym typeface="Abhaya Libre"/>
                        </a:rPr>
                        <a:t>Vertical Stabilizer</a:t>
                      </a:r>
                      <a:endParaRPr>
                        <a:latin typeface="Abhaya Libre"/>
                        <a:ea typeface="Abhaya Libre"/>
                        <a:cs typeface="Abhaya Libre"/>
                        <a:sym typeface="Abhaya Libre"/>
                      </a:endParaRPr>
                    </a:p>
                  </a:txBody>
                  <a:tcPr marL="91425" marR="91425" marT="91425" marB="91425">
                    <a:solidFill>
                      <a:srgbClr val="D9EAD3"/>
                    </a:solidFill>
                  </a:tcPr>
                </a:tc>
                <a:tc hMerge="1">
                  <a:txBody>
                    <a:bodyPr/>
                    <a:lstStyle/>
                    <a:p>
                      <a:endParaRPr lang="en-US"/>
                    </a:p>
                  </a:txBody>
                  <a:tcPr/>
                </a:tc>
                <a:extLst>
                  <a:ext uri="{0D108BD9-81ED-4DB2-BD59-A6C34878D82A}">
                    <a16:rowId xmlns:a16="http://schemas.microsoft.com/office/drawing/2014/main" val="10000"/>
                  </a:ext>
                </a:extLst>
              </a:tr>
              <a:tr h="354600">
                <a:tc>
                  <a:txBody>
                    <a:bodyPr/>
                    <a:lstStyle/>
                    <a:p>
                      <a:pPr marL="0" lvl="0" indent="0" algn="l" rtl="0">
                        <a:spcBef>
                          <a:spcPts val="0"/>
                        </a:spcBef>
                        <a:spcAft>
                          <a:spcPts val="0"/>
                        </a:spcAft>
                        <a:buNone/>
                      </a:pPr>
                      <a:r>
                        <a:rPr lang="en">
                          <a:latin typeface="Abhaya Libre"/>
                          <a:ea typeface="Abhaya Libre"/>
                          <a:cs typeface="Abhaya Libre"/>
                          <a:sym typeface="Abhaya Libre"/>
                        </a:rPr>
                        <a:t>Airfoil</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NACA 0012</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376400">
                <a:tc>
                  <a:txBody>
                    <a:bodyPr/>
                    <a:lstStyle/>
                    <a:p>
                      <a:pPr marL="0" lvl="0" indent="0" algn="l" rtl="0">
                        <a:spcBef>
                          <a:spcPts val="0"/>
                        </a:spcBef>
                        <a:spcAft>
                          <a:spcPts val="0"/>
                        </a:spcAft>
                        <a:buNone/>
                      </a:pPr>
                      <a:r>
                        <a:rPr lang="en">
                          <a:latin typeface="Abhaya Libre"/>
                          <a:ea typeface="Abhaya Libre"/>
                          <a:cs typeface="Abhaya Libre"/>
                          <a:sym typeface="Abhaya Libre"/>
                        </a:rPr>
                        <a:t>Area</a:t>
                      </a:r>
                      <a:endParaRPr>
                        <a:latin typeface="Abhaya Libre"/>
                        <a:ea typeface="Abhaya Libre"/>
                        <a:cs typeface="Abhaya Libre"/>
                        <a:sym typeface="Abhaya Libre"/>
                      </a:endParaRPr>
                    </a:p>
                  </a:txBody>
                  <a:tcPr marL="91425" marR="91425" marT="91425" marB="91425">
                    <a:solidFill>
                      <a:schemeClr val="lt2"/>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.03 m²</a:t>
                      </a:r>
                      <a:endParaRPr>
                        <a:latin typeface="Abhaya Libre"/>
                        <a:ea typeface="Abhaya Libre"/>
                        <a:cs typeface="Abhaya Libre"/>
                        <a:sym typeface="Abhaya Libre"/>
                      </a:endParaRPr>
                    </a:p>
                  </a:txBody>
                  <a:tcPr marL="91425" marR="91425" marT="91425" marB="91425">
                    <a:solidFill>
                      <a:schemeClr val="lt2"/>
                    </a:solidFill>
                  </a:tcPr>
                </a:tc>
                <a:extLst>
                  <a:ext uri="{0D108BD9-81ED-4DB2-BD59-A6C34878D82A}">
                    <a16:rowId xmlns:a16="http://schemas.microsoft.com/office/drawing/2014/main" val="10002"/>
                  </a:ext>
                </a:extLst>
              </a:tr>
              <a:tr h="376400">
                <a:tc>
                  <a:txBody>
                    <a:bodyPr/>
                    <a:lstStyle/>
                    <a:p>
                      <a:pPr marL="0" lvl="0" indent="0" algn="l" rtl="0">
                        <a:spcBef>
                          <a:spcPts val="0"/>
                        </a:spcBef>
                        <a:spcAft>
                          <a:spcPts val="0"/>
                        </a:spcAft>
                        <a:buNone/>
                      </a:pPr>
                      <a:r>
                        <a:rPr lang="en">
                          <a:latin typeface="Abhaya Libre"/>
                          <a:ea typeface="Abhaya Libre"/>
                          <a:cs typeface="Abhaya Libre"/>
                          <a:sym typeface="Abhaya Libre"/>
                        </a:rPr>
                        <a:t>Lever Arm</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.98 m</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3"/>
                  </a:ext>
                </a:extLst>
              </a:tr>
            </a:tbl>
          </a:graphicData>
        </a:graphic>
      </p:graphicFrame>
      <p:sp>
        <p:nvSpPr>
          <p:cNvPr id="231" name="Google Shape;23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32" name="Google Shape;232;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900" y="914473"/>
            <a:ext cx="5366400" cy="3575402"/>
          </a:xfrm>
          <a:prstGeom prst="rect">
            <a:avLst/>
          </a:prstGeom>
          <a:noFill/>
          <a:ln>
            <a:noFill/>
          </a:ln>
        </p:spPr>
      </p:pic>
      <p:graphicFrame>
        <p:nvGraphicFramePr>
          <p:cNvPr id="233" name="Google Shape;233;p23"/>
          <p:cNvGraphicFramePr/>
          <p:nvPr/>
        </p:nvGraphicFramePr>
        <p:xfrm>
          <a:off x="6098188" y="2571750"/>
          <a:ext cx="3000000" cy="3000000"/>
        </p:xfrm>
        <a:graphic>
          <a:graphicData uri="http://schemas.openxmlformats.org/drawingml/2006/table">
            <a:tbl>
              <a:tblPr>
                <a:noFill/>
                <a:tableStyleId>{CB36F59C-9799-4612-A877-C13BCFD8C36C}</a:tableStyleId>
              </a:tblPr>
              <a:tblGrid>
                <a:gridCol w="1408175">
                  <a:extLst>
                    <a:ext uri="{9D8B030D-6E8A-4147-A177-3AD203B41FA5}">
                      <a16:colId xmlns:a16="http://schemas.microsoft.com/office/drawing/2014/main" val="20000"/>
                    </a:ext>
                  </a:extLst>
                </a:gridCol>
                <a:gridCol w="1408175">
                  <a:extLst>
                    <a:ext uri="{9D8B030D-6E8A-4147-A177-3AD203B41FA5}">
                      <a16:colId xmlns:a16="http://schemas.microsoft.com/office/drawing/2014/main" val="20001"/>
                    </a:ext>
                  </a:extLst>
                </a:gridCol>
              </a:tblGrid>
              <a:tr h="396200">
                <a:tc gridSpan="2">
                  <a:txBody>
                    <a:bodyPr/>
                    <a:lstStyle/>
                    <a:p>
                      <a:pPr marL="0" lvl="0" indent="0" algn="ctr" rtl="0">
                        <a:spcBef>
                          <a:spcPts val="0"/>
                        </a:spcBef>
                        <a:spcAft>
                          <a:spcPts val="0"/>
                        </a:spcAft>
                        <a:buNone/>
                      </a:pPr>
                      <a:r>
                        <a:rPr lang="en">
                          <a:latin typeface="Abhaya Libre"/>
                          <a:ea typeface="Abhaya Libre"/>
                          <a:cs typeface="Abhaya Libre"/>
                          <a:sym typeface="Abhaya Libre"/>
                        </a:rPr>
                        <a:t>Horizontal Stabilizer</a:t>
                      </a:r>
                      <a:endParaRPr>
                        <a:latin typeface="Abhaya Libre"/>
                        <a:ea typeface="Abhaya Libre"/>
                        <a:cs typeface="Abhaya Libre"/>
                        <a:sym typeface="Abhaya Libre"/>
                      </a:endParaRPr>
                    </a:p>
                  </a:txBody>
                  <a:tcPr marL="91425" marR="91425" marT="91425" marB="91425">
                    <a:solidFill>
                      <a:srgbClr val="FFF2E5"/>
                    </a:solidFill>
                  </a:tcPr>
                </a:tc>
                <a:tc hMerge="1">
                  <a:txBody>
                    <a:bodyPr/>
                    <a:lstStyle/>
                    <a:p>
                      <a:endParaRPr lang="en-US"/>
                    </a:p>
                  </a:txBody>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Abhaya Libre"/>
                          <a:ea typeface="Abhaya Libre"/>
                          <a:cs typeface="Abhaya Libre"/>
                          <a:sym typeface="Abhaya Libre"/>
                        </a:rPr>
                        <a:t>Airfoil</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NACA 0012</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l" rtl="0">
                        <a:spcBef>
                          <a:spcPts val="0"/>
                        </a:spcBef>
                        <a:spcAft>
                          <a:spcPts val="0"/>
                        </a:spcAft>
                        <a:buNone/>
                      </a:pPr>
                      <a:r>
                        <a:rPr lang="en">
                          <a:latin typeface="Abhaya Libre"/>
                          <a:ea typeface="Abhaya Libre"/>
                          <a:cs typeface="Abhaya Libre"/>
                          <a:sym typeface="Abhaya Libre"/>
                        </a:rPr>
                        <a:t>Tail Incidence</a:t>
                      </a:r>
                      <a:endParaRPr>
                        <a:latin typeface="Abhaya Libre"/>
                        <a:ea typeface="Abhaya Libre"/>
                        <a:cs typeface="Abhaya Libre"/>
                        <a:sym typeface="Abhaya Libre"/>
                      </a:endParaRPr>
                    </a:p>
                  </a:txBody>
                  <a:tcPr marL="91425" marR="91425" marT="91425" marB="91425">
                    <a:solidFill>
                      <a:schemeClr val="lt2"/>
                    </a:solidFill>
                  </a:tcPr>
                </a:tc>
                <a:tc>
                  <a:txBody>
                    <a:bodyPr/>
                    <a:lstStyle/>
                    <a:p>
                      <a:pPr marL="0" lvl="0" indent="0" algn="l" rtl="0">
                        <a:spcBef>
                          <a:spcPts val="0"/>
                        </a:spcBef>
                        <a:spcAft>
                          <a:spcPts val="0"/>
                        </a:spcAft>
                        <a:buNone/>
                      </a:pPr>
                      <a:r>
                        <a:rPr lang="en">
                          <a:latin typeface="Abhaya Libre"/>
                          <a:ea typeface="Abhaya Libre"/>
                          <a:cs typeface="Abhaya Libre"/>
                          <a:sym typeface="Abhaya Libre"/>
                        </a:rPr>
                        <a:t>-2</a:t>
                      </a:r>
                      <a:r>
                        <a:rPr lang="en" sz="1800">
                          <a:solidFill>
                            <a:schemeClr val="dk2"/>
                          </a:solidFill>
                          <a:latin typeface="Abhaya Libre"/>
                          <a:ea typeface="Abhaya Libre"/>
                          <a:cs typeface="Abhaya Libre"/>
                          <a:sym typeface="Abhaya Libre"/>
                        </a:rPr>
                        <a:t>°</a:t>
                      </a:r>
                      <a:endParaRPr>
                        <a:latin typeface="Abhaya Libre"/>
                        <a:ea typeface="Abhaya Libre"/>
                        <a:cs typeface="Abhaya Libre"/>
                        <a:sym typeface="Abhaya Libre"/>
                      </a:endParaRPr>
                    </a:p>
                  </a:txBody>
                  <a:tcPr marL="91425" marR="91425" marT="91425" marB="91425">
                    <a:solidFill>
                      <a:schemeClr val="lt2"/>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Abhaya Libre"/>
                          <a:ea typeface="Abhaya Libre"/>
                          <a:cs typeface="Abhaya Libre"/>
                          <a:sym typeface="Abhaya Libre"/>
                        </a:rPr>
                        <a:t>Area</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Abhaya Libre"/>
                          <a:ea typeface="Abhaya Libre"/>
                          <a:cs typeface="Abhaya Libre"/>
                          <a:sym typeface="Abhaya Libre"/>
                        </a:rPr>
                        <a:t>.12 m²</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Abhaya Libre"/>
                          <a:ea typeface="Abhaya Libre"/>
                          <a:cs typeface="Abhaya Libre"/>
                          <a:sym typeface="Abhaya Libre"/>
                        </a:rPr>
                        <a:t>Lever Arm</a:t>
                      </a:r>
                      <a:endParaRPr>
                        <a:latin typeface="Abhaya Libre"/>
                        <a:ea typeface="Abhaya Libre"/>
                        <a:cs typeface="Abhaya Libre"/>
                        <a:sym typeface="Abhaya Libre"/>
                      </a:endParaRPr>
                    </a:p>
                  </a:txBody>
                  <a:tcPr marL="91425" marR="91425" marT="91425" marB="91425">
                    <a:solidFill>
                      <a:schemeClr val="lt2"/>
                    </a:solidFill>
                  </a:tcPr>
                </a:tc>
                <a:tc>
                  <a:txBody>
                    <a:bodyPr/>
                    <a:lstStyle/>
                    <a:p>
                      <a:pPr marL="0" lvl="0" indent="0" algn="l" rtl="0">
                        <a:spcBef>
                          <a:spcPts val="0"/>
                        </a:spcBef>
                        <a:spcAft>
                          <a:spcPts val="0"/>
                        </a:spcAft>
                        <a:buNone/>
                      </a:pPr>
                      <a:r>
                        <a:rPr lang="en">
                          <a:latin typeface="Abhaya Libre"/>
                          <a:ea typeface="Abhaya Libre"/>
                          <a:cs typeface="Abhaya Libre"/>
                          <a:sym typeface="Abhaya Libre"/>
                        </a:rPr>
                        <a:t>.12 m²</a:t>
                      </a:r>
                      <a:endParaRPr>
                        <a:latin typeface="Abhaya Libre"/>
                        <a:ea typeface="Abhaya Libre"/>
                        <a:cs typeface="Abhaya Libre"/>
                        <a:sym typeface="Abhaya Libre"/>
                      </a:endParaRPr>
                    </a:p>
                  </a:txBody>
                  <a:tcPr marL="91425" marR="91425" marT="91425" marB="91425">
                    <a:solidFill>
                      <a:schemeClr val="lt2"/>
                    </a:solidFill>
                  </a:tcPr>
                </a:tc>
                <a:extLst>
                  <a:ext uri="{0D108BD9-81ED-4DB2-BD59-A6C34878D82A}">
                    <a16:rowId xmlns:a16="http://schemas.microsoft.com/office/drawing/2014/main" val="10004"/>
                  </a:ext>
                </a:extLst>
              </a:tr>
            </a:tbl>
          </a:graphicData>
        </a:graphic>
      </p:graphicFrame>
      <p:cxnSp>
        <p:nvCxnSpPr>
          <p:cNvPr id="234" name="Google Shape;234;p23"/>
          <p:cNvCxnSpPr/>
          <p:nvPr/>
        </p:nvCxnSpPr>
        <p:spPr>
          <a:xfrm flipH="1">
            <a:off x="4669800" y="2783550"/>
            <a:ext cx="1371300" cy="665700"/>
          </a:xfrm>
          <a:prstGeom prst="straightConnector1">
            <a:avLst/>
          </a:prstGeom>
          <a:noFill/>
          <a:ln w="38100" cap="flat" cmpd="sng">
            <a:solidFill>
              <a:schemeClr val="dk2"/>
            </a:solidFill>
            <a:prstDash val="solid"/>
            <a:round/>
            <a:headEnd type="none" w="med" len="med"/>
            <a:tailEnd type="triangle" w="med" len="med"/>
          </a:ln>
        </p:spPr>
      </p:cxnSp>
      <p:cxnSp>
        <p:nvCxnSpPr>
          <p:cNvPr id="235" name="Google Shape;235;p23"/>
          <p:cNvCxnSpPr/>
          <p:nvPr/>
        </p:nvCxnSpPr>
        <p:spPr>
          <a:xfrm flipH="1">
            <a:off x="5254325" y="1058950"/>
            <a:ext cx="827100" cy="4035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22"/>
          <p:cNvSpPr txBox="1">
            <a:spLocks noGrp="1"/>
          </p:cNvSpPr>
          <p:nvPr>
            <p:ph type="body" idx="1"/>
          </p:nvPr>
        </p:nvSpPr>
        <p:spPr>
          <a:xfrm>
            <a:off x="934600" y="1610875"/>
            <a:ext cx="7582200" cy="1101600"/>
          </a:xfrm>
          <a:prstGeom prst="rect">
            <a:avLst/>
          </a:prstGeom>
          <a:noFill/>
          <a:ln>
            <a:noFill/>
          </a:ln>
          <a:effectLst>
            <a:outerShdw blurRad="57150" dist="19050" dir="5400000" algn="bl" rotWithShape="0">
              <a:srgbClr val="000000">
                <a:alpha val="49800"/>
              </a:srgbClr>
            </a:outerShdw>
            <a:reflection stA="58000" fadeDir="5400012" sy="-100000" algn="bl" rotWithShape="0"/>
          </a:effectLst>
        </p:spPr>
        <p:txBody>
          <a:bodyPr spcFirstLastPara="1" wrap="square" lIns="91425" tIns="91425" rIns="91425" bIns="91425" anchor="t" anchorCtr="0">
            <a:normAutofit fontScale="85000" lnSpcReduction="20000"/>
          </a:bodyPr>
          <a:lstStyle/>
          <a:p>
            <a:pPr marL="0" lvl="0" indent="0" algn="ctr" rtl="0">
              <a:lnSpc>
                <a:spcPct val="100000"/>
              </a:lnSpc>
              <a:spcBef>
                <a:spcPts val="0"/>
              </a:spcBef>
              <a:spcAft>
                <a:spcPts val="0"/>
              </a:spcAft>
              <a:buSzPct val="64464"/>
              <a:buNone/>
            </a:pPr>
            <a:r>
              <a:rPr lang="en" sz="3284" b="1" u="sng">
                <a:solidFill>
                  <a:srgbClr val="6AA84F"/>
                </a:solidFill>
                <a:latin typeface="Times New Roman"/>
                <a:ea typeface="Times New Roman"/>
                <a:cs typeface="Times New Roman"/>
                <a:sym typeface="Times New Roman"/>
              </a:rPr>
              <a:t>Flight Condition 2</a:t>
            </a:r>
            <a:endParaRPr sz="3284" b="1" u="sng">
              <a:solidFill>
                <a:srgbClr val="6AA84F"/>
              </a:solidFill>
              <a:latin typeface="Times New Roman"/>
              <a:ea typeface="Times New Roman"/>
              <a:cs typeface="Times New Roman"/>
              <a:sym typeface="Times New Roman"/>
            </a:endParaRPr>
          </a:p>
          <a:p>
            <a:pPr marL="0" lvl="0" indent="0" algn="ctr" rtl="0">
              <a:lnSpc>
                <a:spcPct val="100000"/>
              </a:lnSpc>
              <a:spcBef>
                <a:spcPts val="0"/>
              </a:spcBef>
              <a:spcAft>
                <a:spcPts val="0"/>
              </a:spcAft>
              <a:buSzPct val="64464"/>
              <a:buNone/>
            </a:pPr>
            <a:r>
              <a:rPr lang="en" sz="3284">
                <a:solidFill>
                  <a:srgbClr val="6AA84F"/>
                </a:solidFill>
                <a:latin typeface="Times New Roman"/>
                <a:ea typeface="Times New Roman"/>
                <a:cs typeface="Times New Roman"/>
                <a:sym typeface="Times New Roman"/>
              </a:rPr>
              <a:t>Steady Level Unaccelerated Flight </a:t>
            </a:r>
            <a:endParaRPr sz="3284">
              <a:solidFill>
                <a:srgbClr val="6AA84F"/>
              </a:solidFill>
              <a:latin typeface="Times New Roman"/>
              <a:ea typeface="Times New Roman"/>
              <a:cs typeface="Times New Roman"/>
              <a:sym typeface="Times New Roman"/>
            </a:endParaRPr>
          </a:p>
          <a:p>
            <a:pPr marL="0" lvl="0" indent="0" algn="l" rtl="0">
              <a:lnSpc>
                <a:spcPct val="115000"/>
              </a:lnSpc>
              <a:spcBef>
                <a:spcPts val="0"/>
              </a:spcBef>
              <a:spcAft>
                <a:spcPts val="1200"/>
              </a:spcAft>
              <a:buSzPct val="117647"/>
              <a:buNone/>
            </a:pPr>
            <a:endParaRPr/>
          </a:p>
        </p:txBody>
      </p:sp>
      <p:pic>
        <p:nvPicPr>
          <p:cNvPr id="1655" name="Google Shape;1655;p1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656" name="Google Shape;1656;p1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415633"/>
            <a:ext cx="366725" cy="407767"/>
          </a:xfrm>
          <a:prstGeom prst="rect">
            <a:avLst/>
          </a:prstGeom>
          <a:noFill/>
          <a:ln>
            <a:noFill/>
          </a:ln>
        </p:spPr>
      </p:pic>
      <p:sp>
        <p:nvSpPr>
          <p:cNvPr id="1657" name="Google Shape;1657;p1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38076"/>
              <a:buNone/>
            </a:pPr>
            <a:r>
              <a:rPr lang="en" sz="2600" b="1">
                <a:latin typeface="Times New Roman"/>
                <a:ea typeface="Times New Roman"/>
                <a:cs typeface="Times New Roman"/>
                <a:sym typeface="Times New Roman"/>
              </a:rPr>
              <a:t>FC 2: Steady Level Unaccelerated Flight </a:t>
            </a:r>
            <a:endParaRPr sz="2600" b="1">
              <a:latin typeface="Times New Roman"/>
              <a:ea typeface="Times New Roman"/>
              <a:cs typeface="Times New Roman"/>
              <a:sym typeface="Times New Roman"/>
            </a:endParaRPr>
          </a:p>
        </p:txBody>
      </p:sp>
      <p:sp>
        <p:nvSpPr>
          <p:cNvPr id="1663" name="Google Shape;1663;p123"/>
          <p:cNvSpPr txBox="1">
            <a:spLocks noGrp="1"/>
          </p:cNvSpPr>
          <p:nvPr>
            <p:ph type="body" idx="1"/>
          </p:nvPr>
        </p:nvSpPr>
        <p:spPr>
          <a:xfrm>
            <a:off x="311700" y="1229875"/>
            <a:ext cx="5597400" cy="3779400"/>
          </a:xfrm>
          <a:prstGeom prst="rect">
            <a:avLst/>
          </a:prstGeom>
          <a:noFill/>
          <a:ln>
            <a:noFill/>
          </a:ln>
        </p:spPr>
        <p:txBody>
          <a:bodyPr spcFirstLastPara="1" wrap="square" lIns="91425" tIns="91425" rIns="91425" bIns="91425" anchor="t" anchorCtr="0">
            <a:normAutofit fontScale="70000" lnSpcReduction="20000"/>
          </a:bodyPr>
          <a:lstStyle/>
          <a:p>
            <a:pPr marL="457200" lvl="0" indent="-331698" algn="l" rtl="0">
              <a:lnSpc>
                <a:spcPct val="115000"/>
              </a:lnSpc>
              <a:spcBef>
                <a:spcPts val="0"/>
              </a:spcBef>
              <a:spcAft>
                <a:spcPts val="0"/>
              </a:spcAft>
              <a:buClr>
                <a:srgbClr val="434343"/>
              </a:buClr>
              <a:buSzPct val="100000"/>
              <a:buFont typeface="Times New Roman"/>
              <a:buChar char="❖"/>
            </a:pPr>
            <a:r>
              <a:rPr lang="en" sz="2318">
                <a:solidFill>
                  <a:srgbClr val="434343"/>
                </a:solidFill>
                <a:latin typeface="Times New Roman"/>
                <a:ea typeface="Times New Roman"/>
                <a:cs typeface="Times New Roman"/>
                <a:sym typeface="Times New Roman"/>
              </a:rPr>
              <a:t>In</a:t>
            </a:r>
            <a:r>
              <a:rPr lang="en" sz="2318" b="1" i="1">
                <a:solidFill>
                  <a:srgbClr val="434343"/>
                </a:solidFill>
                <a:latin typeface="Times New Roman"/>
                <a:ea typeface="Times New Roman"/>
                <a:cs typeface="Times New Roman"/>
                <a:sym typeface="Times New Roman"/>
              </a:rPr>
              <a:t> Steady Level Unaccelerated Flight (SLUF)</a:t>
            </a:r>
            <a:r>
              <a:rPr lang="en" sz="2318">
                <a:solidFill>
                  <a:srgbClr val="434343"/>
                </a:solidFill>
                <a:latin typeface="Times New Roman"/>
                <a:ea typeface="Times New Roman"/>
                <a:cs typeface="Times New Roman"/>
                <a:sym typeface="Times New Roman"/>
              </a:rPr>
              <a:t>,  the following forces have the following relations: </a:t>
            </a:r>
            <a:endParaRPr sz="2318">
              <a:solidFill>
                <a:srgbClr val="434343"/>
              </a:solidFill>
              <a:latin typeface="Times New Roman"/>
              <a:ea typeface="Times New Roman"/>
              <a:cs typeface="Times New Roman"/>
              <a:sym typeface="Times New Roman"/>
            </a:endParaRPr>
          </a:p>
          <a:p>
            <a:pPr marL="914400" lvl="1" indent="-313918" algn="l" rtl="0">
              <a:lnSpc>
                <a:spcPct val="115000"/>
              </a:lnSpc>
              <a:spcBef>
                <a:spcPts val="0"/>
              </a:spcBef>
              <a:spcAft>
                <a:spcPts val="0"/>
              </a:spcAft>
              <a:buClr>
                <a:srgbClr val="434343"/>
              </a:buClr>
              <a:buSzPct val="100000"/>
              <a:buFont typeface="Times New Roman"/>
              <a:buChar char="➢"/>
            </a:pPr>
            <a:r>
              <a:rPr lang="en" sz="1918">
                <a:solidFill>
                  <a:srgbClr val="434343"/>
                </a:solidFill>
                <a:highlight>
                  <a:srgbClr val="FFF2CC"/>
                </a:highlight>
                <a:latin typeface="Times New Roman"/>
                <a:ea typeface="Times New Roman"/>
                <a:cs typeface="Times New Roman"/>
                <a:sym typeface="Times New Roman"/>
              </a:rPr>
              <a:t>Lift   = Weight</a:t>
            </a:r>
            <a:endParaRPr sz="1918">
              <a:solidFill>
                <a:srgbClr val="434343"/>
              </a:solidFill>
              <a:highlight>
                <a:srgbClr val="FFF2CC"/>
              </a:highlight>
              <a:latin typeface="Times New Roman"/>
              <a:ea typeface="Times New Roman"/>
              <a:cs typeface="Times New Roman"/>
              <a:sym typeface="Times New Roman"/>
            </a:endParaRPr>
          </a:p>
          <a:p>
            <a:pPr marL="914400" lvl="1" indent="-313918" algn="l" rtl="0">
              <a:lnSpc>
                <a:spcPct val="115000"/>
              </a:lnSpc>
              <a:spcBef>
                <a:spcPts val="0"/>
              </a:spcBef>
              <a:spcAft>
                <a:spcPts val="0"/>
              </a:spcAft>
              <a:buClr>
                <a:srgbClr val="434343"/>
              </a:buClr>
              <a:buSzPct val="100000"/>
              <a:buFont typeface="Times New Roman"/>
              <a:buChar char="➢"/>
            </a:pPr>
            <a:r>
              <a:rPr lang="en" sz="1918">
                <a:solidFill>
                  <a:srgbClr val="434343"/>
                </a:solidFill>
                <a:highlight>
                  <a:srgbClr val="FFF2CC"/>
                </a:highlight>
                <a:latin typeface="Times New Roman"/>
                <a:ea typeface="Times New Roman"/>
                <a:cs typeface="Times New Roman"/>
                <a:sym typeface="Times New Roman"/>
              </a:rPr>
              <a:t>Drag = Thrust </a:t>
            </a:r>
            <a:endParaRPr sz="1918">
              <a:solidFill>
                <a:srgbClr val="434343"/>
              </a:solidFill>
              <a:highlight>
                <a:srgbClr val="FFF2CC"/>
              </a:highlight>
              <a:latin typeface="Times New Roman"/>
              <a:ea typeface="Times New Roman"/>
              <a:cs typeface="Times New Roman"/>
              <a:sym typeface="Times New Roman"/>
            </a:endParaRPr>
          </a:p>
          <a:p>
            <a:pPr marL="1371600" lvl="2" indent="-313918" algn="l" rtl="0">
              <a:lnSpc>
                <a:spcPct val="115000"/>
              </a:lnSpc>
              <a:spcBef>
                <a:spcPts val="0"/>
              </a:spcBef>
              <a:spcAft>
                <a:spcPts val="0"/>
              </a:spcAft>
              <a:buClr>
                <a:srgbClr val="434343"/>
              </a:buClr>
              <a:buSzPct val="100000"/>
              <a:buFont typeface="Times New Roman"/>
              <a:buChar char="■"/>
            </a:pPr>
            <a:r>
              <a:rPr lang="en" sz="1918">
                <a:solidFill>
                  <a:srgbClr val="434343"/>
                </a:solidFill>
                <a:latin typeface="Times New Roman"/>
                <a:ea typeface="Times New Roman"/>
                <a:cs typeface="Times New Roman"/>
                <a:sym typeface="Times New Roman"/>
              </a:rPr>
              <a:t>Lift and Drag constitute the aerodynamics forces</a:t>
            </a:r>
            <a:endParaRPr sz="1918">
              <a:solidFill>
                <a:srgbClr val="434343"/>
              </a:solidFill>
              <a:latin typeface="Times New Roman"/>
              <a:ea typeface="Times New Roman"/>
              <a:cs typeface="Times New Roman"/>
              <a:sym typeface="Times New Roman"/>
            </a:endParaRPr>
          </a:p>
          <a:p>
            <a:pPr marL="1371600" lvl="2" indent="-313918" algn="l" rtl="0">
              <a:lnSpc>
                <a:spcPct val="115000"/>
              </a:lnSpc>
              <a:spcBef>
                <a:spcPts val="0"/>
              </a:spcBef>
              <a:spcAft>
                <a:spcPts val="0"/>
              </a:spcAft>
              <a:buSzPct val="100000"/>
              <a:buFont typeface="Times New Roman"/>
              <a:buChar char="■"/>
            </a:pPr>
            <a:r>
              <a:rPr lang="en" sz="1918">
                <a:latin typeface="Times New Roman"/>
                <a:ea typeface="Times New Roman"/>
                <a:cs typeface="Times New Roman"/>
                <a:sym typeface="Times New Roman"/>
              </a:rPr>
              <a:t>Lift supports the weight</a:t>
            </a:r>
            <a:endParaRPr sz="1918">
              <a:solidFill>
                <a:srgbClr val="434343"/>
              </a:solidFill>
              <a:latin typeface="Times New Roman"/>
              <a:ea typeface="Times New Roman"/>
              <a:cs typeface="Times New Roman"/>
              <a:sym typeface="Times New Roman"/>
            </a:endParaRPr>
          </a:p>
          <a:p>
            <a:pPr marL="1371600" lvl="2" indent="-313918" algn="l" rtl="0">
              <a:lnSpc>
                <a:spcPct val="115000"/>
              </a:lnSpc>
              <a:spcBef>
                <a:spcPts val="0"/>
              </a:spcBef>
              <a:spcAft>
                <a:spcPts val="0"/>
              </a:spcAft>
              <a:buClr>
                <a:srgbClr val="434343"/>
              </a:buClr>
              <a:buSzPct val="100000"/>
              <a:buFont typeface="Times New Roman"/>
              <a:buChar char="■"/>
            </a:pPr>
            <a:r>
              <a:rPr lang="en" sz="1918">
                <a:solidFill>
                  <a:srgbClr val="434343"/>
                </a:solidFill>
                <a:latin typeface="Times New Roman"/>
                <a:ea typeface="Times New Roman"/>
                <a:cs typeface="Times New Roman"/>
                <a:sym typeface="Times New Roman"/>
              </a:rPr>
              <a:t>Thrust Counteracts drag</a:t>
            </a:r>
            <a:endParaRPr sz="1918">
              <a:solidFill>
                <a:srgbClr val="434343"/>
              </a:solidFill>
              <a:latin typeface="Times New Roman"/>
              <a:ea typeface="Times New Roman"/>
              <a:cs typeface="Times New Roman"/>
              <a:sym typeface="Times New Roman"/>
            </a:endParaRPr>
          </a:p>
          <a:p>
            <a:pPr marL="457200" lvl="0" indent="-331698" algn="l" rtl="0">
              <a:lnSpc>
                <a:spcPct val="115000"/>
              </a:lnSpc>
              <a:spcBef>
                <a:spcPts val="0"/>
              </a:spcBef>
              <a:spcAft>
                <a:spcPts val="0"/>
              </a:spcAft>
              <a:buClr>
                <a:srgbClr val="434343"/>
              </a:buClr>
              <a:buSzPct val="100000"/>
              <a:buFont typeface="Times New Roman"/>
              <a:buChar char="❖"/>
            </a:pPr>
            <a:r>
              <a:rPr lang="en" sz="2318">
                <a:solidFill>
                  <a:srgbClr val="434343"/>
                </a:solidFill>
                <a:latin typeface="Times New Roman"/>
                <a:ea typeface="Times New Roman"/>
                <a:cs typeface="Times New Roman"/>
                <a:sym typeface="Times New Roman"/>
              </a:rPr>
              <a:t>Aircraft linear and angular velocity are constant in a body-fixed reference frame</a:t>
            </a:r>
            <a:endParaRPr sz="2318">
              <a:solidFill>
                <a:srgbClr val="434343"/>
              </a:solidFill>
              <a:latin typeface="Times New Roman"/>
              <a:ea typeface="Times New Roman"/>
              <a:cs typeface="Times New Roman"/>
              <a:sym typeface="Times New Roman"/>
            </a:endParaRPr>
          </a:p>
          <a:p>
            <a:pPr marL="457200" lvl="0" indent="-331698" algn="l" rtl="0">
              <a:lnSpc>
                <a:spcPct val="115000"/>
              </a:lnSpc>
              <a:spcBef>
                <a:spcPts val="0"/>
              </a:spcBef>
              <a:spcAft>
                <a:spcPts val="0"/>
              </a:spcAft>
              <a:buClr>
                <a:srgbClr val="434343"/>
              </a:buClr>
              <a:buSzPct val="100000"/>
              <a:buFont typeface="Times New Roman"/>
              <a:buChar char="❖"/>
            </a:pPr>
            <a:r>
              <a:rPr lang="en" sz="2318" b="1" i="1">
                <a:solidFill>
                  <a:srgbClr val="434343"/>
                </a:solidFill>
                <a:latin typeface="Times New Roman"/>
                <a:ea typeface="Times New Roman"/>
                <a:cs typeface="Times New Roman"/>
                <a:sym typeface="Times New Roman"/>
              </a:rPr>
              <a:t>Sum of forces = 0</a:t>
            </a:r>
            <a:r>
              <a:rPr lang="en" sz="2318">
                <a:solidFill>
                  <a:srgbClr val="434343"/>
                </a:solidFill>
                <a:latin typeface="Times New Roman"/>
                <a:ea typeface="Times New Roman"/>
                <a:cs typeface="Times New Roman"/>
                <a:sym typeface="Times New Roman"/>
              </a:rPr>
              <a:t> in two perpendicular directions</a:t>
            </a:r>
            <a:endParaRPr sz="2318">
              <a:solidFill>
                <a:srgbClr val="434343"/>
              </a:solidFill>
              <a:latin typeface="Times New Roman"/>
              <a:ea typeface="Times New Roman"/>
              <a:cs typeface="Times New Roman"/>
              <a:sym typeface="Times New Roman"/>
            </a:endParaRPr>
          </a:p>
          <a:p>
            <a:pPr marL="457200" lvl="0" indent="-331698" algn="l" rtl="0">
              <a:lnSpc>
                <a:spcPct val="115000"/>
              </a:lnSpc>
              <a:spcBef>
                <a:spcPts val="0"/>
              </a:spcBef>
              <a:spcAft>
                <a:spcPts val="0"/>
              </a:spcAft>
              <a:buClr>
                <a:srgbClr val="434343"/>
              </a:buClr>
              <a:buSzPct val="100000"/>
              <a:buFont typeface="Times New Roman"/>
              <a:buChar char="❖"/>
            </a:pPr>
            <a:r>
              <a:rPr lang="en" sz="2318" b="1" i="1">
                <a:solidFill>
                  <a:srgbClr val="434343"/>
                </a:solidFill>
                <a:latin typeface="Times New Roman"/>
                <a:ea typeface="Times New Roman"/>
                <a:cs typeface="Times New Roman"/>
                <a:sym typeface="Times New Roman"/>
              </a:rPr>
              <a:t>Angle of attack, α,</a:t>
            </a:r>
            <a:r>
              <a:rPr lang="en" sz="2318">
                <a:solidFill>
                  <a:srgbClr val="434343"/>
                </a:solidFill>
                <a:latin typeface="Times New Roman"/>
                <a:ea typeface="Times New Roman"/>
                <a:cs typeface="Times New Roman"/>
                <a:sym typeface="Times New Roman"/>
              </a:rPr>
              <a:t> is very small </a:t>
            </a:r>
            <a:endParaRPr sz="2318">
              <a:solidFill>
                <a:srgbClr val="434343"/>
              </a:solidFill>
              <a:latin typeface="Times New Roman"/>
              <a:ea typeface="Times New Roman"/>
              <a:cs typeface="Times New Roman"/>
              <a:sym typeface="Times New Roman"/>
            </a:endParaRPr>
          </a:p>
          <a:p>
            <a:pPr marL="914400" lvl="1" indent="-290857" algn="l" rtl="0">
              <a:lnSpc>
                <a:spcPct val="115000"/>
              </a:lnSpc>
              <a:spcBef>
                <a:spcPts val="0"/>
              </a:spcBef>
              <a:spcAft>
                <a:spcPts val="0"/>
              </a:spcAft>
              <a:buClr>
                <a:srgbClr val="434343"/>
              </a:buClr>
              <a:buSzPct val="72970"/>
              <a:buFont typeface="Times New Roman"/>
              <a:buChar char="➢"/>
            </a:pPr>
            <a:r>
              <a:rPr lang="en" sz="1918">
                <a:solidFill>
                  <a:srgbClr val="434343"/>
                </a:solidFill>
                <a:latin typeface="Times New Roman"/>
                <a:ea typeface="Times New Roman"/>
                <a:cs typeface="Times New Roman"/>
                <a:sym typeface="Times New Roman"/>
              </a:rPr>
              <a:t>cos(</a:t>
            </a:r>
            <a:r>
              <a:rPr lang="en" sz="2318">
                <a:latin typeface="Times New Roman"/>
                <a:ea typeface="Times New Roman"/>
                <a:cs typeface="Times New Roman"/>
                <a:sym typeface="Times New Roman"/>
              </a:rPr>
              <a:t>α) ~ 1</a:t>
            </a:r>
            <a:endParaRPr sz="1918">
              <a:solidFill>
                <a:srgbClr val="434343"/>
              </a:solidFill>
              <a:latin typeface="Times New Roman"/>
              <a:ea typeface="Times New Roman"/>
              <a:cs typeface="Times New Roman"/>
              <a:sym typeface="Times New Roman"/>
            </a:endParaRPr>
          </a:p>
          <a:p>
            <a:pPr marL="457200" lvl="0" indent="-331698" algn="l" rtl="0">
              <a:lnSpc>
                <a:spcPct val="115000"/>
              </a:lnSpc>
              <a:spcBef>
                <a:spcPts val="0"/>
              </a:spcBef>
              <a:spcAft>
                <a:spcPts val="0"/>
              </a:spcAft>
              <a:buClr>
                <a:srgbClr val="434343"/>
              </a:buClr>
              <a:buSzPct val="100000"/>
              <a:buFont typeface="Times New Roman"/>
              <a:buChar char="❖"/>
            </a:pPr>
            <a:r>
              <a:rPr lang="en" sz="2318">
                <a:solidFill>
                  <a:srgbClr val="434343"/>
                </a:solidFill>
                <a:latin typeface="Times New Roman"/>
                <a:ea typeface="Times New Roman"/>
                <a:cs typeface="Times New Roman"/>
                <a:sym typeface="Times New Roman"/>
              </a:rPr>
              <a:t>Our</a:t>
            </a:r>
            <a:r>
              <a:rPr lang="en" sz="2318" b="1" i="1">
                <a:solidFill>
                  <a:srgbClr val="434343"/>
                </a:solidFill>
                <a:latin typeface="Times New Roman"/>
                <a:ea typeface="Times New Roman"/>
                <a:cs typeface="Times New Roman"/>
                <a:sym typeface="Times New Roman"/>
              </a:rPr>
              <a:t> Results</a:t>
            </a:r>
            <a:r>
              <a:rPr lang="en" sz="2318">
                <a:solidFill>
                  <a:srgbClr val="434343"/>
                </a:solidFill>
                <a:latin typeface="Times New Roman"/>
                <a:ea typeface="Times New Roman"/>
                <a:cs typeface="Times New Roman"/>
                <a:sym typeface="Times New Roman"/>
              </a:rPr>
              <a:t> show that (for 1 UAS)</a:t>
            </a:r>
            <a:endParaRPr sz="2318">
              <a:solidFill>
                <a:srgbClr val="434343"/>
              </a:solidFill>
              <a:latin typeface="Times New Roman"/>
              <a:ea typeface="Times New Roman"/>
              <a:cs typeface="Times New Roman"/>
              <a:sym typeface="Times New Roman"/>
            </a:endParaRPr>
          </a:p>
          <a:p>
            <a:pPr marL="914400" lvl="1" indent="-313918" algn="l" rtl="0">
              <a:lnSpc>
                <a:spcPct val="115000"/>
              </a:lnSpc>
              <a:spcBef>
                <a:spcPts val="0"/>
              </a:spcBef>
              <a:spcAft>
                <a:spcPts val="0"/>
              </a:spcAft>
              <a:buSzPct val="100000"/>
              <a:buFont typeface="Times New Roman"/>
              <a:buChar char="➢"/>
            </a:pPr>
            <a:r>
              <a:rPr lang="en" sz="1918" b="1" i="1">
                <a:latin typeface="Times New Roman"/>
                <a:ea typeface="Times New Roman"/>
                <a:cs typeface="Times New Roman"/>
                <a:sym typeface="Times New Roman"/>
              </a:rPr>
              <a:t>Mass</a:t>
            </a:r>
            <a:r>
              <a:rPr lang="en" sz="1918">
                <a:latin typeface="Times New Roman"/>
                <a:ea typeface="Times New Roman"/>
                <a:cs typeface="Times New Roman"/>
                <a:sym typeface="Times New Roman"/>
              </a:rPr>
              <a:t> of Aircraft  = 11.46 [kg]  ~ 25.26 lbs </a:t>
            </a:r>
            <a:endParaRPr sz="1918">
              <a:latin typeface="Times New Roman"/>
              <a:ea typeface="Times New Roman"/>
              <a:cs typeface="Times New Roman"/>
              <a:sym typeface="Times New Roman"/>
            </a:endParaRPr>
          </a:p>
          <a:p>
            <a:pPr marL="914400" lvl="1" indent="-313918" algn="l" rtl="0">
              <a:lnSpc>
                <a:spcPct val="115000"/>
              </a:lnSpc>
              <a:spcBef>
                <a:spcPts val="0"/>
              </a:spcBef>
              <a:spcAft>
                <a:spcPts val="0"/>
              </a:spcAft>
              <a:buSzPct val="100000"/>
              <a:buFont typeface="Times New Roman"/>
              <a:buChar char="➢"/>
            </a:pPr>
            <a:r>
              <a:rPr lang="en" sz="1918" b="1" i="1">
                <a:latin typeface="Times New Roman"/>
                <a:ea typeface="Times New Roman"/>
                <a:cs typeface="Times New Roman"/>
                <a:sym typeface="Times New Roman"/>
              </a:rPr>
              <a:t>Weight</a:t>
            </a:r>
            <a:r>
              <a:rPr lang="en" sz="1918">
                <a:latin typeface="Times New Roman"/>
                <a:ea typeface="Times New Roman"/>
                <a:cs typeface="Times New Roman"/>
                <a:sym typeface="Times New Roman"/>
              </a:rPr>
              <a:t> of Aircraft = (11.46[kg]) x (9.81 [m/s</a:t>
            </a:r>
            <a:r>
              <a:rPr lang="en" sz="1918" baseline="30000">
                <a:latin typeface="Times New Roman"/>
                <a:ea typeface="Times New Roman"/>
                <a:cs typeface="Times New Roman"/>
                <a:sym typeface="Times New Roman"/>
              </a:rPr>
              <a:t>2</a:t>
            </a:r>
            <a:r>
              <a:rPr lang="en" sz="1918">
                <a:latin typeface="Times New Roman"/>
                <a:ea typeface="Times New Roman"/>
                <a:cs typeface="Times New Roman"/>
                <a:sym typeface="Times New Roman"/>
              </a:rPr>
              <a:t>]) = </a:t>
            </a:r>
            <a:r>
              <a:rPr lang="en" sz="1918" b="1" i="1">
                <a:highlight>
                  <a:srgbClr val="FFFF00"/>
                </a:highlight>
                <a:latin typeface="Times New Roman"/>
                <a:ea typeface="Times New Roman"/>
                <a:cs typeface="Times New Roman"/>
                <a:sym typeface="Times New Roman"/>
              </a:rPr>
              <a:t>112.44 [N]</a:t>
            </a:r>
            <a:endParaRPr sz="1918" b="1" i="1">
              <a:highlight>
                <a:srgbClr val="FFFF00"/>
              </a:highlight>
              <a:latin typeface="Times New Roman"/>
              <a:ea typeface="Times New Roman"/>
              <a:cs typeface="Times New Roman"/>
              <a:sym typeface="Times New Roman"/>
            </a:endParaRPr>
          </a:p>
          <a:p>
            <a:pPr marL="457200" lvl="0" indent="0" algn="l" rtl="0">
              <a:lnSpc>
                <a:spcPct val="115000"/>
              </a:lnSpc>
              <a:spcBef>
                <a:spcPts val="1200"/>
              </a:spcBef>
              <a:spcAft>
                <a:spcPts val="1200"/>
              </a:spcAft>
              <a:buSzPct val="142857"/>
              <a:buNone/>
            </a:pPr>
            <a:r>
              <a:rPr lang="en">
                <a:solidFill>
                  <a:srgbClr val="434343"/>
                </a:solidFill>
                <a:latin typeface="Times New Roman"/>
                <a:ea typeface="Times New Roman"/>
                <a:cs typeface="Times New Roman"/>
                <a:sym typeface="Times New Roman"/>
              </a:rPr>
              <a:t>	</a:t>
            </a:r>
            <a:endParaRPr>
              <a:solidFill>
                <a:srgbClr val="434343"/>
              </a:solidFill>
              <a:latin typeface="Times New Roman"/>
              <a:ea typeface="Times New Roman"/>
              <a:cs typeface="Times New Roman"/>
              <a:sym typeface="Times New Roman"/>
            </a:endParaRPr>
          </a:p>
        </p:txBody>
      </p:sp>
      <p:pic>
        <p:nvPicPr>
          <p:cNvPr id="1664" name="Google Shape;1664;p1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665" name="Google Shape;1665;p1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97350" y="1229875"/>
            <a:ext cx="3846651" cy="1846750"/>
          </a:xfrm>
          <a:prstGeom prst="rect">
            <a:avLst/>
          </a:prstGeom>
          <a:noFill/>
          <a:ln>
            <a:noFill/>
          </a:ln>
        </p:spPr>
      </p:pic>
      <p:pic>
        <p:nvPicPr>
          <p:cNvPr id="1666" name="Google Shape;1666;p1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sp>
        <p:nvSpPr>
          <p:cNvPr id="1667" name="Google Shape;1667;p1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24"/>
          <p:cNvSpPr txBox="1">
            <a:spLocks noGrp="1"/>
          </p:cNvSpPr>
          <p:nvPr>
            <p:ph type="title"/>
          </p:nvPr>
        </p:nvSpPr>
        <p:spPr>
          <a:xfrm>
            <a:off x="311700" y="394200"/>
            <a:ext cx="52809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3649"/>
              <a:buNone/>
            </a:pPr>
            <a:r>
              <a:rPr lang="en" sz="2933" b="1">
                <a:latin typeface="Times New Roman"/>
                <a:ea typeface="Times New Roman"/>
                <a:cs typeface="Times New Roman"/>
                <a:sym typeface="Times New Roman"/>
              </a:rPr>
              <a:t>FC</a:t>
            </a:r>
            <a:r>
              <a:rPr lang="en" b="1">
                <a:latin typeface="Times New Roman"/>
                <a:ea typeface="Times New Roman"/>
                <a:cs typeface="Times New Roman"/>
                <a:sym typeface="Times New Roman"/>
              </a:rPr>
              <a:t> 2: SLUF Results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sp>
        <p:nvSpPr>
          <p:cNvPr id="1673" name="Google Shape;1673;p124"/>
          <p:cNvSpPr txBox="1">
            <a:spLocks noGrp="1"/>
          </p:cNvSpPr>
          <p:nvPr>
            <p:ph type="body" idx="1"/>
          </p:nvPr>
        </p:nvSpPr>
        <p:spPr>
          <a:xfrm>
            <a:off x="311700" y="1229875"/>
            <a:ext cx="4648200" cy="33351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Times New Roman"/>
              <a:buChar char="❖"/>
            </a:pPr>
            <a:r>
              <a:rPr lang="en">
                <a:latin typeface="Times New Roman"/>
                <a:ea typeface="Times New Roman"/>
                <a:cs typeface="Times New Roman"/>
                <a:sym typeface="Times New Roman"/>
              </a:rPr>
              <a:t>Distributed Load </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Distributed load on wing can be placed to be at center of wing. </a:t>
            </a:r>
            <a:endParaRPr>
              <a:latin typeface="Times New Roman"/>
              <a:ea typeface="Times New Roman"/>
              <a:cs typeface="Times New Roman"/>
              <a:sym typeface="Times New Roman"/>
            </a:endParaRPr>
          </a:p>
          <a:p>
            <a:pPr marL="457200" lvl="0" indent="-342900" algn="l" rtl="0">
              <a:lnSpc>
                <a:spcPct val="115000"/>
              </a:lnSpc>
              <a:spcBef>
                <a:spcPts val="1200"/>
              </a:spcBef>
              <a:spcAft>
                <a:spcPts val="0"/>
              </a:spcAft>
              <a:buSzPts val="1800"/>
              <a:buFont typeface="Times New Roman"/>
              <a:buChar char="❖"/>
            </a:pPr>
            <a:r>
              <a:rPr lang="en">
                <a:latin typeface="Times New Roman"/>
                <a:ea typeface="Times New Roman"/>
                <a:cs typeface="Times New Roman"/>
                <a:sym typeface="Times New Roman"/>
              </a:rPr>
              <a:t>Bending Moment </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Highest bending results at root of wing. </a:t>
            </a:r>
            <a:endParaRPr>
              <a:latin typeface="Times New Roman"/>
              <a:ea typeface="Times New Roman"/>
              <a:cs typeface="Times New Roman"/>
              <a:sym typeface="Times New Roman"/>
            </a:endParaRPr>
          </a:p>
          <a:p>
            <a:pPr marL="1371600" lvl="2"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Expected</a:t>
            </a:r>
            <a:endParaRPr>
              <a:latin typeface="Times New Roman"/>
              <a:ea typeface="Times New Roman"/>
              <a:cs typeface="Times New Roman"/>
              <a:sym typeface="Times New Roman"/>
            </a:endParaRPr>
          </a:p>
          <a:p>
            <a:pPr marL="457200" lvl="0" indent="-342900" algn="l" rtl="0">
              <a:lnSpc>
                <a:spcPct val="115000"/>
              </a:lnSpc>
              <a:spcBef>
                <a:spcPts val="1200"/>
              </a:spcBef>
              <a:spcAft>
                <a:spcPts val="0"/>
              </a:spcAft>
              <a:buSzPts val="1800"/>
              <a:buFont typeface="Times New Roman"/>
              <a:buChar char="❖"/>
            </a:pPr>
            <a:r>
              <a:rPr lang="en">
                <a:latin typeface="Times New Roman"/>
                <a:ea typeface="Times New Roman"/>
                <a:cs typeface="Times New Roman"/>
                <a:sym typeface="Times New Roman"/>
              </a:rPr>
              <a:t>Shear Force</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Highest shear force results at root of wing. </a:t>
            </a:r>
            <a:endParaRPr>
              <a:latin typeface="Times New Roman"/>
              <a:ea typeface="Times New Roman"/>
              <a:cs typeface="Times New Roman"/>
              <a:sym typeface="Times New Roman"/>
            </a:endParaRPr>
          </a:p>
          <a:p>
            <a:pPr marL="1371600" lvl="2"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Expected	</a:t>
            </a:r>
            <a:endParaRPr>
              <a:latin typeface="Times New Roman"/>
              <a:ea typeface="Times New Roman"/>
              <a:cs typeface="Times New Roman"/>
              <a:sym typeface="Times New Roman"/>
            </a:endParaRPr>
          </a:p>
        </p:txBody>
      </p:sp>
      <p:graphicFrame>
        <p:nvGraphicFramePr>
          <p:cNvPr id="1674" name="Google Shape;1674;p124"/>
          <p:cNvGraphicFramePr/>
          <p:nvPr/>
        </p:nvGraphicFramePr>
        <p:xfrm>
          <a:off x="5290950" y="1363980"/>
          <a:ext cx="3000000" cy="3000000"/>
        </p:xfrm>
        <a:graphic>
          <a:graphicData uri="http://schemas.openxmlformats.org/drawingml/2006/table">
            <a:tbl>
              <a:tblPr>
                <a:noFill/>
                <a:tableStyleId>{9D1C55BA-51AF-438D-BA4F-440E4BF83E8C}</a:tableStyleId>
              </a:tblPr>
              <a:tblGrid>
                <a:gridCol w="1145425">
                  <a:extLst>
                    <a:ext uri="{9D8B030D-6E8A-4147-A177-3AD203B41FA5}">
                      <a16:colId xmlns:a16="http://schemas.microsoft.com/office/drawing/2014/main" val="20000"/>
                    </a:ext>
                  </a:extLst>
                </a:gridCol>
                <a:gridCol w="1145425">
                  <a:extLst>
                    <a:ext uri="{9D8B030D-6E8A-4147-A177-3AD203B41FA5}">
                      <a16:colId xmlns:a16="http://schemas.microsoft.com/office/drawing/2014/main" val="20001"/>
                    </a:ext>
                  </a:extLst>
                </a:gridCol>
                <a:gridCol w="1145425">
                  <a:extLst>
                    <a:ext uri="{9D8B030D-6E8A-4147-A177-3AD203B41FA5}">
                      <a16:colId xmlns:a16="http://schemas.microsoft.com/office/drawing/2014/main" val="20002"/>
                    </a:ext>
                  </a:extLst>
                </a:gridCol>
              </a:tblGrid>
              <a:tr h="78437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Maximum Load Type</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Result</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Location </a:t>
                      </a:r>
                      <a:endParaRPr sz="1400" b="1" u="none" strike="noStrike" cap="none">
                        <a:solidFill>
                          <a:schemeClr val="dk1"/>
                        </a:solidFill>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Abhaya Libre"/>
                          <a:ea typeface="Abhaya Libre"/>
                          <a:cs typeface="Abhaya Libre"/>
                          <a:sym typeface="Abhaya Libre"/>
                        </a:rPr>
                        <a:t>From Root Chord [m]</a:t>
                      </a:r>
                      <a:endParaRPr sz="1400" b="1"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Distributed Load</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63.79</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Through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Bending Moment </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2</a:t>
                      </a:r>
                      <a:r>
                        <a:rPr lang="en" sz="1300">
                          <a:solidFill>
                            <a:schemeClr val="dk1"/>
                          </a:solidFill>
                          <a:latin typeface="Abhaya Libre"/>
                          <a:ea typeface="Abhaya Libre"/>
                          <a:cs typeface="Abhaya Libre"/>
                          <a:sym typeface="Abhaya Libre"/>
                        </a:rPr>
                        <a:t>8.20</a:t>
                      </a:r>
                      <a:r>
                        <a:rPr lang="en" sz="1300" u="none" strike="noStrike" cap="none">
                          <a:solidFill>
                            <a:schemeClr val="dk1"/>
                          </a:solidFill>
                          <a:latin typeface="Abhaya Libre"/>
                          <a:ea typeface="Abhaya Libre"/>
                          <a:cs typeface="Abhaya Libre"/>
                          <a:sym typeface="Abhaya Libre"/>
                        </a:rPr>
                        <a:t> [Nm]</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333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Abhaya Libre"/>
                          <a:ea typeface="Abhaya Libre"/>
                          <a:cs typeface="Abhaya Libre"/>
                          <a:sym typeface="Abhaya Libre"/>
                        </a:rPr>
                        <a:t>Shear Force</a:t>
                      </a:r>
                      <a:endParaRPr sz="14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a:solidFill>
                            <a:schemeClr val="dk1"/>
                          </a:solidFill>
                          <a:latin typeface="Abhaya Libre"/>
                          <a:ea typeface="Abhaya Libre"/>
                          <a:cs typeface="Abhaya Libre"/>
                          <a:sym typeface="Abhaya Libre"/>
                        </a:rPr>
                        <a:t>60</a:t>
                      </a:r>
                      <a:r>
                        <a:rPr lang="en" sz="1300" u="none" strike="noStrike" cap="none">
                          <a:solidFill>
                            <a:schemeClr val="dk1"/>
                          </a:solidFill>
                          <a:latin typeface="Abhaya Libre"/>
                          <a:ea typeface="Abhaya Libre"/>
                          <a:cs typeface="Abhaya Libre"/>
                          <a:sym typeface="Abhaya Libre"/>
                        </a:rPr>
                        <a:t> [N]</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a:solidFill>
                            <a:schemeClr val="dk1"/>
                          </a:solidFill>
                          <a:latin typeface="Abhaya Libre"/>
                          <a:ea typeface="Abhaya Libre"/>
                          <a:cs typeface="Abhaya Libre"/>
                          <a:sym typeface="Abhaya Libre"/>
                        </a:rPr>
                        <a:t>At Root </a:t>
                      </a:r>
                      <a:r>
                        <a:rPr lang="en" sz="1300">
                          <a:solidFill>
                            <a:schemeClr val="dk1"/>
                          </a:solidFill>
                          <a:latin typeface="Abhaya Libre"/>
                          <a:ea typeface="Abhaya Libre"/>
                          <a:cs typeface="Abhaya Libre"/>
                          <a:sym typeface="Abhaya Libre"/>
                        </a:rPr>
                        <a:t>of the wing</a:t>
                      </a:r>
                      <a:endParaRPr sz="1300" u="none" strike="noStrike" cap="none">
                        <a:solidFill>
                          <a:schemeClr val="dk1"/>
                        </a:solidFill>
                        <a:latin typeface="Abhaya Libre"/>
                        <a:ea typeface="Abhaya Libre"/>
                        <a:cs typeface="Abhaya Libre"/>
                        <a:sym typeface="Abhaya Libr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bl>
          </a:graphicData>
        </a:graphic>
      </p:graphicFrame>
      <p:sp>
        <p:nvSpPr>
          <p:cNvPr id="1675" name="Google Shape;1675;p124"/>
          <p:cNvSpPr txBox="1"/>
          <p:nvPr/>
        </p:nvSpPr>
        <p:spPr>
          <a:xfrm>
            <a:off x="5290950" y="990600"/>
            <a:ext cx="3436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Times New Roman"/>
                <a:ea typeface="Times New Roman"/>
                <a:cs typeface="Times New Roman"/>
                <a:sym typeface="Times New Roman"/>
              </a:rPr>
              <a:t>Table 2: </a:t>
            </a:r>
            <a:r>
              <a:rPr lang="en" sz="1400" b="0" i="0" u="none" strike="noStrike" cap="none">
                <a:solidFill>
                  <a:srgbClr val="000000"/>
                </a:solidFill>
                <a:latin typeface="Times New Roman"/>
                <a:ea typeface="Times New Roman"/>
                <a:cs typeface="Times New Roman"/>
                <a:sym typeface="Times New Roman"/>
              </a:rPr>
              <a:t>Maximum Forces FC 2 </a:t>
            </a:r>
            <a:endParaRPr sz="1400" b="0" i="0" u="none" strike="noStrike" cap="none">
              <a:solidFill>
                <a:srgbClr val="000000"/>
              </a:solidFill>
              <a:latin typeface="Times New Roman"/>
              <a:ea typeface="Times New Roman"/>
              <a:cs typeface="Times New Roman"/>
              <a:sym typeface="Times New Roman"/>
            </a:endParaRPr>
          </a:p>
        </p:txBody>
      </p:sp>
      <p:pic>
        <p:nvPicPr>
          <p:cNvPr id="1676" name="Google Shape;1676;p1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216950"/>
            <a:ext cx="408350" cy="454050"/>
          </a:xfrm>
          <a:prstGeom prst="rect">
            <a:avLst/>
          </a:prstGeom>
          <a:noFill/>
          <a:ln>
            <a:noFill/>
          </a:ln>
        </p:spPr>
      </p:pic>
      <p:pic>
        <p:nvPicPr>
          <p:cNvPr id="1677" name="Google Shape;1677;p1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sp>
        <p:nvSpPr>
          <p:cNvPr id="1678" name="Google Shape;1678;p1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125"/>
          <p:cNvSpPr txBox="1">
            <a:spLocks noGrp="1"/>
          </p:cNvSpPr>
          <p:nvPr>
            <p:ph type="title"/>
          </p:nvPr>
        </p:nvSpPr>
        <p:spPr>
          <a:xfrm>
            <a:off x="311700" y="410000"/>
            <a:ext cx="77814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3649"/>
              <a:buNone/>
            </a:pPr>
            <a:r>
              <a:rPr lang="en" sz="2933" b="1">
                <a:latin typeface="Times New Roman"/>
                <a:ea typeface="Times New Roman"/>
                <a:cs typeface="Times New Roman"/>
                <a:sym typeface="Times New Roman"/>
              </a:rPr>
              <a:t>FC </a:t>
            </a:r>
            <a:r>
              <a:rPr lang="en" b="1">
                <a:latin typeface="Times New Roman"/>
                <a:ea typeface="Times New Roman"/>
                <a:cs typeface="Times New Roman"/>
                <a:sym typeface="Times New Roman"/>
              </a:rPr>
              <a:t>2: SLUF Results </a:t>
            </a:r>
            <a:endParaRPr b="1">
              <a:latin typeface="Times New Roman"/>
              <a:ea typeface="Times New Roman"/>
              <a:cs typeface="Times New Roman"/>
              <a:sym typeface="Times New Roman"/>
            </a:endParaRPr>
          </a:p>
        </p:txBody>
      </p:sp>
      <p:pic>
        <p:nvPicPr>
          <p:cNvPr id="1684" name="Google Shape;1684;p1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685" name="Google Shape;1685;p1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263233"/>
            <a:ext cx="366725" cy="407767"/>
          </a:xfrm>
          <a:prstGeom prst="rect">
            <a:avLst/>
          </a:prstGeom>
          <a:noFill/>
          <a:ln>
            <a:noFill/>
          </a:ln>
        </p:spPr>
      </p:pic>
      <p:sp>
        <p:nvSpPr>
          <p:cNvPr id="1686" name="Google Shape;1686;p1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113</a:t>
            </a:fld>
            <a:endParaRPr/>
          </a:p>
        </p:txBody>
      </p:sp>
      <p:pic>
        <p:nvPicPr>
          <p:cNvPr id="1687" name="Google Shape;1687;p1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725" y="874200"/>
            <a:ext cx="5290275" cy="3550850"/>
          </a:xfrm>
          <a:prstGeom prst="rect">
            <a:avLst/>
          </a:prstGeom>
          <a:noFill/>
          <a:ln>
            <a:noFill/>
          </a:ln>
        </p:spPr>
      </p:pic>
      <p:pic>
        <p:nvPicPr>
          <p:cNvPr id="1688" name="Google Shape;1688;p1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827710" y="874200"/>
            <a:ext cx="2413940" cy="35508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26"/>
          <p:cNvSpPr txBox="1">
            <a:spLocks noGrp="1"/>
          </p:cNvSpPr>
          <p:nvPr>
            <p:ph type="body" idx="1"/>
          </p:nvPr>
        </p:nvSpPr>
        <p:spPr>
          <a:xfrm>
            <a:off x="1530900" y="1763275"/>
            <a:ext cx="5973600" cy="1314600"/>
          </a:xfrm>
          <a:prstGeom prst="rect">
            <a:avLst/>
          </a:prstGeom>
          <a:noFill/>
          <a:ln>
            <a:noFill/>
          </a:ln>
          <a:effectLst>
            <a:outerShdw blurRad="57150" dist="19050" dir="5400000" algn="bl" rotWithShape="0">
              <a:srgbClr val="000000">
                <a:alpha val="49800"/>
              </a:srgbClr>
            </a:outerShdw>
            <a:reflection stA="58000" fadeDir="5400012" sy="-100000" algn="bl" rotWithShape="0"/>
          </a:effectLst>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SzPts val="1800"/>
              <a:buNone/>
            </a:pPr>
            <a:r>
              <a:rPr lang="en" sz="3000" b="1" u="sng">
                <a:solidFill>
                  <a:srgbClr val="6AA84F"/>
                </a:solidFill>
                <a:latin typeface="Times New Roman"/>
                <a:ea typeface="Times New Roman"/>
                <a:cs typeface="Times New Roman"/>
                <a:sym typeface="Times New Roman"/>
              </a:rPr>
              <a:t>Flight Condition 3</a:t>
            </a:r>
            <a:endParaRPr sz="3000" b="1" u="sng">
              <a:solidFill>
                <a:srgbClr val="6AA84F"/>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en" sz="3000" b="1">
                <a:solidFill>
                  <a:srgbClr val="6AA84F"/>
                </a:solidFill>
                <a:latin typeface="Times New Roman"/>
                <a:ea typeface="Times New Roman"/>
                <a:cs typeface="Times New Roman"/>
                <a:sym typeface="Times New Roman"/>
              </a:rPr>
              <a:t>Wind Gust </a:t>
            </a:r>
            <a:endParaRPr sz="3000" b="1">
              <a:solidFill>
                <a:srgbClr val="6AA84F"/>
              </a:solidFill>
              <a:latin typeface="Times New Roman"/>
              <a:ea typeface="Times New Roman"/>
              <a:cs typeface="Times New Roman"/>
              <a:sym typeface="Times New Roman"/>
            </a:endParaRPr>
          </a:p>
          <a:p>
            <a:pPr marL="0" lvl="0" indent="0" algn="l" rtl="0">
              <a:lnSpc>
                <a:spcPct val="115000"/>
              </a:lnSpc>
              <a:spcBef>
                <a:spcPts val="0"/>
              </a:spcBef>
              <a:spcAft>
                <a:spcPts val="1200"/>
              </a:spcAft>
              <a:buSzPts val="1800"/>
              <a:buNone/>
            </a:pPr>
            <a:endParaRPr/>
          </a:p>
        </p:txBody>
      </p:sp>
      <p:pic>
        <p:nvPicPr>
          <p:cNvPr id="1694" name="Google Shape;1694;p1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695" name="Google Shape;1695;p1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187033"/>
            <a:ext cx="366725" cy="407767"/>
          </a:xfrm>
          <a:prstGeom prst="rect">
            <a:avLst/>
          </a:prstGeom>
          <a:noFill/>
          <a:ln>
            <a:noFill/>
          </a:ln>
        </p:spPr>
      </p:pic>
      <p:sp>
        <p:nvSpPr>
          <p:cNvPr id="1696" name="Google Shape;1696;p1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0"/>
        <p:cNvGrpSpPr/>
        <p:nvPr/>
      </p:nvGrpSpPr>
      <p:grpSpPr>
        <a:xfrm>
          <a:off x="0" y="0"/>
          <a:ext cx="0" cy="0"/>
          <a:chOff x="0" y="0"/>
          <a:chExt cx="0" cy="0"/>
        </a:xfrm>
      </p:grpSpPr>
      <p:sp>
        <p:nvSpPr>
          <p:cNvPr id="1701" name="Google Shape;1701;p127"/>
          <p:cNvSpPr txBox="1">
            <a:spLocks noGrp="1"/>
          </p:cNvSpPr>
          <p:nvPr>
            <p:ph type="body" idx="1"/>
          </p:nvPr>
        </p:nvSpPr>
        <p:spPr>
          <a:xfrm>
            <a:off x="83100" y="1458475"/>
            <a:ext cx="41352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b="1">
                <a:solidFill>
                  <a:schemeClr val="lt1"/>
                </a:solidFill>
              </a:rPr>
              <a:t>Building off Case 2 </a:t>
            </a:r>
            <a:endParaRPr b="1">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From SLUF conditions</a:t>
            </a:r>
            <a:endParaRPr>
              <a:solidFill>
                <a:schemeClr val="lt1"/>
              </a:solidFill>
            </a:endParaRPr>
          </a:p>
          <a:p>
            <a:pPr marL="914400" lvl="0" indent="0" algn="l" rtl="0">
              <a:spcBef>
                <a:spcPts val="1200"/>
              </a:spcBef>
              <a:spcAft>
                <a:spcPts val="0"/>
              </a:spcAft>
              <a:buNone/>
            </a:pPr>
            <a:endParaRPr>
              <a:solidFill>
                <a:schemeClr val="lt1"/>
              </a:solidFill>
            </a:endParaRPr>
          </a:p>
          <a:p>
            <a:pPr marL="1371600" lvl="2" indent="-317500" algn="l" rtl="0">
              <a:spcBef>
                <a:spcPts val="1200"/>
              </a:spcBef>
              <a:spcAft>
                <a:spcPts val="0"/>
              </a:spcAft>
              <a:buClr>
                <a:schemeClr val="lt1"/>
              </a:buClr>
              <a:buSzPts val="1400"/>
              <a:buChar char="■"/>
            </a:pPr>
            <a:r>
              <a:rPr lang="en">
                <a:solidFill>
                  <a:schemeClr val="lt1"/>
                </a:solidFill>
              </a:rPr>
              <a:t>Add 9.14 m/s wind gust on single wing. </a:t>
            </a:r>
            <a:endParaRPr>
              <a:solidFill>
                <a:schemeClr val="lt1"/>
              </a:solidFill>
            </a:endParaRPr>
          </a:p>
          <a:p>
            <a:pPr marL="1371600" lvl="0" indent="0" algn="l" rtl="0">
              <a:spcBef>
                <a:spcPts val="1200"/>
              </a:spcBef>
              <a:spcAft>
                <a:spcPts val="0"/>
              </a:spcAft>
              <a:buNone/>
            </a:pPr>
            <a:endParaRPr>
              <a:solidFill>
                <a:schemeClr val="lt1"/>
              </a:solidFill>
            </a:endParaRPr>
          </a:p>
          <a:p>
            <a:pPr marL="1828800" lvl="3" indent="-317500" algn="l" rtl="0">
              <a:spcBef>
                <a:spcPts val="1200"/>
              </a:spcBef>
              <a:spcAft>
                <a:spcPts val="0"/>
              </a:spcAft>
              <a:buClr>
                <a:schemeClr val="lt1"/>
              </a:buClr>
              <a:buSzPts val="1400"/>
              <a:buChar char="●"/>
            </a:pPr>
            <a:r>
              <a:rPr lang="en">
                <a:solidFill>
                  <a:schemeClr val="lt1"/>
                </a:solidFill>
              </a:rPr>
              <a:t>Find bending deflection per material, and bending moments.</a:t>
            </a:r>
            <a:endParaRPr>
              <a:solidFill>
                <a:schemeClr val="lt1"/>
              </a:solidFill>
            </a:endParaRPr>
          </a:p>
        </p:txBody>
      </p:sp>
      <p:sp>
        <p:nvSpPr>
          <p:cNvPr id="1702" name="Google Shape;1702;p127"/>
          <p:cNvSpPr/>
          <p:nvPr/>
        </p:nvSpPr>
        <p:spPr>
          <a:xfrm>
            <a:off x="75" y="-49025"/>
            <a:ext cx="9144000" cy="1114500"/>
          </a:xfrm>
          <a:prstGeom prst="rect">
            <a:avLst/>
          </a:pr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27"/>
          <p:cNvSpPr txBox="1"/>
          <p:nvPr/>
        </p:nvSpPr>
        <p:spPr>
          <a:xfrm>
            <a:off x="37250" y="182525"/>
            <a:ext cx="905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Times New Roman"/>
                <a:ea typeface="Times New Roman"/>
                <a:cs typeface="Times New Roman"/>
                <a:sym typeface="Times New Roman"/>
              </a:rPr>
              <a:t>Flight Condition 3: Wind Gust </a:t>
            </a:r>
            <a:endParaRPr sz="3000" b="1">
              <a:solidFill>
                <a:schemeClr val="lt1"/>
              </a:solidFill>
              <a:latin typeface="Times New Roman"/>
              <a:ea typeface="Times New Roman"/>
              <a:cs typeface="Times New Roman"/>
              <a:sym typeface="Times New Roman"/>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128"/>
          <p:cNvSpPr txBox="1">
            <a:spLocks noGrp="1"/>
          </p:cNvSpPr>
          <p:nvPr>
            <p:ph type="title"/>
          </p:nvPr>
        </p:nvSpPr>
        <p:spPr>
          <a:xfrm>
            <a:off x="311700" y="410000"/>
            <a:ext cx="5102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b="1">
                <a:latin typeface="Times New Roman"/>
                <a:ea typeface="Times New Roman"/>
                <a:cs typeface="Times New Roman"/>
                <a:sym typeface="Times New Roman"/>
              </a:rPr>
              <a:t>FC 3: Equations</a:t>
            </a:r>
            <a:endParaRPr b="1">
              <a:latin typeface="Times New Roman"/>
              <a:ea typeface="Times New Roman"/>
              <a:cs typeface="Times New Roman"/>
              <a:sym typeface="Times New Roman"/>
            </a:endParaRPr>
          </a:p>
        </p:txBody>
      </p:sp>
      <p:sp>
        <p:nvSpPr>
          <p:cNvPr id="1709" name="Google Shape;1709;p128"/>
          <p:cNvSpPr txBox="1">
            <a:spLocks noGrp="1"/>
          </p:cNvSpPr>
          <p:nvPr>
            <p:ph type="body" idx="1"/>
          </p:nvPr>
        </p:nvSpPr>
        <p:spPr>
          <a:xfrm>
            <a:off x="311700" y="1017800"/>
            <a:ext cx="8520600" cy="355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solidFill>
                  <a:srgbClr val="000000"/>
                </a:solidFill>
                <a:latin typeface="Times New Roman"/>
                <a:ea typeface="Times New Roman"/>
                <a:cs typeface="Times New Roman"/>
                <a:sym typeface="Times New Roman"/>
              </a:rPr>
              <a:t>Cantilever Beam: Concentrated Load </a:t>
            </a:r>
            <a:r>
              <a:rPr lang="en" b="1" i="1">
                <a:solidFill>
                  <a:srgbClr val="000000"/>
                </a:solidFill>
                <a:latin typeface="Times New Roman"/>
                <a:ea typeface="Times New Roman"/>
                <a:cs typeface="Times New Roman"/>
                <a:sym typeface="Times New Roman"/>
              </a:rPr>
              <a:t>P</a:t>
            </a:r>
            <a:r>
              <a:rPr lang="en" b="1">
                <a:solidFill>
                  <a:srgbClr val="000000"/>
                </a:solidFill>
                <a:latin typeface="Times New Roman"/>
                <a:ea typeface="Times New Roman"/>
                <a:cs typeface="Times New Roman"/>
                <a:sym typeface="Times New Roman"/>
              </a:rPr>
              <a:t> at any Point</a:t>
            </a:r>
            <a:endParaRPr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800"/>
              <a:buNone/>
            </a:pPr>
            <a:r>
              <a:rPr lang="en" sz="1700" b="1" i="1">
                <a:solidFill>
                  <a:srgbClr val="000000"/>
                </a:solidFill>
                <a:latin typeface="Times New Roman"/>
                <a:ea typeface="Times New Roman"/>
                <a:cs typeface="Times New Roman"/>
                <a:sym typeface="Times New Roman"/>
              </a:rPr>
              <a:t>Slope at Free End:  </a:t>
            </a:r>
            <a:endParaRPr sz="1700" b="1" i="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800"/>
              <a:buNone/>
            </a:pPr>
            <a:endParaRPr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800"/>
              <a:buNone/>
            </a:pPr>
            <a:endParaRPr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800"/>
              <a:buNone/>
            </a:pPr>
            <a:r>
              <a:rPr lang="en" b="1" i="1">
                <a:solidFill>
                  <a:srgbClr val="000000"/>
                </a:solidFill>
                <a:latin typeface="Times New Roman"/>
                <a:ea typeface="Times New Roman"/>
                <a:cs typeface="Times New Roman"/>
                <a:sym typeface="Times New Roman"/>
              </a:rPr>
              <a:t>Where I</a:t>
            </a:r>
            <a:r>
              <a:rPr lang="en" b="1" i="1" baseline="-25000">
                <a:solidFill>
                  <a:srgbClr val="000000"/>
                </a:solidFill>
                <a:latin typeface="Times New Roman"/>
                <a:ea typeface="Times New Roman"/>
                <a:cs typeface="Times New Roman"/>
                <a:sym typeface="Times New Roman"/>
              </a:rPr>
              <a:t>x </a:t>
            </a:r>
            <a:r>
              <a:rPr lang="en" b="1" i="1">
                <a:solidFill>
                  <a:srgbClr val="000000"/>
                </a:solidFill>
                <a:latin typeface="Times New Roman"/>
                <a:ea typeface="Times New Roman"/>
                <a:cs typeface="Times New Roman"/>
                <a:sym typeface="Times New Roman"/>
              </a:rPr>
              <a:t> is </a:t>
            </a:r>
            <a:endParaRPr b="1" i="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800"/>
              <a:buNone/>
            </a:pPr>
            <a:endParaRPr b="1">
              <a:latin typeface="Times New Roman"/>
              <a:ea typeface="Times New Roman"/>
              <a:cs typeface="Times New Roman"/>
              <a:sym typeface="Times New Roman"/>
            </a:endParaRPr>
          </a:p>
        </p:txBody>
      </p:sp>
      <p:pic>
        <p:nvPicPr>
          <p:cNvPr id="1710" name="Google Shape;1710;p128"/>
          <p:cNvPicPr preferRelativeResize="0"/>
          <p:nvPr/>
        </p:nvPicPr>
        <p:blipFill rotWithShape="1">
          <a:blip r:embed="rId3">
            <a:alphaModFix/>
          </a:blip>
          <a:srcRect/>
          <a:stretch/>
        </p:blipFill>
        <p:spPr>
          <a:xfrm>
            <a:off x="564050" y="1833100"/>
            <a:ext cx="1404250" cy="965425"/>
          </a:xfrm>
          <a:prstGeom prst="rect">
            <a:avLst/>
          </a:prstGeom>
          <a:noFill/>
          <a:ln>
            <a:noFill/>
          </a:ln>
        </p:spPr>
      </p:pic>
      <p:pic>
        <p:nvPicPr>
          <p:cNvPr id="1711" name="Google Shape;1711;p128"/>
          <p:cNvPicPr preferRelativeResize="0"/>
          <p:nvPr/>
        </p:nvPicPr>
        <p:blipFill rotWithShape="1">
          <a:blip r:embed="rId4">
            <a:alphaModFix/>
          </a:blip>
          <a:srcRect/>
          <a:stretch/>
        </p:blipFill>
        <p:spPr>
          <a:xfrm>
            <a:off x="382825" y="3339275"/>
            <a:ext cx="1963800" cy="889350"/>
          </a:xfrm>
          <a:prstGeom prst="rect">
            <a:avLst/>
          </a:prstGeom>
          <a:noFill/>
          <a:ln>
            <a:noFill/>
          </a:ln>
        </p:spPr>
      </p:pic>
      <p:graphicFrame>
        <p:nvGraphicFramePr>
          <p:cNvPr id="1712" name="Google Shape;1712;p128"/>
          <p:cNvGraphicFramePr/>
          <p:nvPr/>
        </p:nvGraphicFramePr>
        <p:xfrm>
          <a:off x="2626500" y="1573855"/>
          <a:ext cx="3000000" cy="3000000"/>
        </p:xfrm>
        <a:graphic>
          <a:graphicData uri="http://schemas.openxmlformats.org/drawingml/2006/table">
            <a:tbl>
              <a:tblPr>
                <a:noFill/>
                <a:tableStyleId>{9D1C55BA-51AF-438D-BA4F-440E4BF83E8C}</a:tableStyleId>
              </a:tblPr>
              <a:tblGrid>
                <a:gridCol w="1947950">
                  <a:extLst>
                    <a:ext uri="{9D8B030D-6E8A-4147-A177-3AD203B41FA5}">
                      <a16:colId xmlns:a16="http://schemas.microsoft.com/office/drawing/2014/main" val="20000"/>
                    </a:ext>
                  </a:extLst>
                </a:gridCol>
                <a:gridCol w="1947950">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Variable</a:t>
                      </a:r>
                      <a:endParaRPr sz="1400" b="1" u="none" strike="noStrike" cap="none">
                        <a:latin typeface="Times New Roman"/>
                        <a:ea typeface="Times New Roman"/>
                        <a:cs typeface="Times New Roman"/>
                        <a:sym typeface="Times New Roman"/>
                      </a:endParaRPr>
                    </a:p>
                  </a:txBody>
                  <a:tcPr marL="91425" marR="91425" marT="91425" marB="91425">
                    <a:solidFill>
                      <a:srgbClr val="6FA8D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Description</a:t>
                      </a:r>
                      <a:endParaRPr sz="1400" b="1" u="none" strike="noStrike" cap="none">
                        <a:latin typeface="Times New Roman"/>
                        <a:ea typeface="Times New Roman"/>
                        <a:cs typeface="Times New Roman"/>
                        <a:sym typeface="Times New Roman"/>
                      </a:endParaRPr>
                    </a:p>
                  </a:txBody>
                  <a:tcPr marL="91425" marR="91425" marT="91425" marB="91425">
                    <a:solidFill>
                      <a:srgbClr val="6FA8DC"/>
                    </a:solidFill>
                  </a:tcPr>
                </a:tc>
                <a:extLst>
                  <a:ext uri="{0D108BD9-81ED-4DB2-BD59-A6C34878D82A}">
                    <a16:rowId xmlns:a16="http://schemas.microsoft.com/office/drawing/2014/main" val="10000"/>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θ</a:t>
                      </a:r>
                      <a:endParaRPr sz="1400" u="none" strike="noStrike" cap="none">
                        <a:latin typeface="Times New Roman"/>
                        <a:ea typeface="Times New Roman"/>
                        <a:cs typeface="Times New Roman"/>
                        <a:sym typeface="Times New Roman"/>
                      </a:endParaRPr>
                    </a:p>
                  </a:txBody>
                  <a:tcPr marL="91425" marR="91425" marT="91425" marB="91425" anchor="ctr">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Slope at Free end </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1"/>
                  </a:ext>
                </a:extLst>
              </a:tr>
              <a:tr h="4322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P </a:t>
                      </a:r>
                      <a:endParaRPr sz="1400" u="none" strike="noStrike" cap="none">
                        <a:latin typeface="Times New Roman"/>
                        <a:ea typeface="Times New Roman"/>
                        <a:cs typeface="Times New Roman"/>
                        <a:sym typeface="Times New Roman"/>
                      </a:endParaRPr>
                    </a:p>
                  </a:txBody>
                  <a:tcPr marL="91425" marR="91425" marT="91425" marB="91425" anchor="ctr">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External Applied Load</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2"/>
                  </a:ext>
                </a:extLst>
              </a:tr>
              <a:tr h="6095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a</a:t>
                      </a:r>
                      <a:endParaRPr sz="1400" u="none" strike="noStrike" cap="none">
                        <a:latin typeface="Times New Roman"/>
                        <a:ea typeface="Times New Roman"/>
                        <a:cs typeface="Times New Roman"/>
                        <a:sym typeface="Times New Roman"/>
                      </a:endParaRPr>
                    </a:p>
                  </a:txBody>
                  <a:tcPr marL="91425" marR="91425" marT="91425" marB="91425" anchor="ctr">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Distance to Load from Root</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3"/>
                  </a:ext>
                </a:extLst>
              </a:tr>
              <a:tr h="6095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E</a:t>
                      </a:r>
                      <a:endParaRPr sz="1400" u="none" strike="noStrike" cap="none">
                        <a:latin typeface="Times New Roman"/>
                        <a:ea typeface="Times New Roman"/>
                        <a:cs typeface="Times New Roman"/>
                        <a:sym typeface="Times New Roman"/>
                      </a:endParaRPr>
                    </a:p>
                  </a:txBody>
                  <a:tcPr marL="91425" marR="91425" marT="91425" marB="91425" anchor="ctr">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Elastic Modulus of Material</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4"/>
                  </a:ext>
                </a:extLst>
              </a:tr>
              <a:tr h="4322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I</a:t>
                      </a:r>
                      <a:endParaRPr sz="1400" u="none" strike="noStrike" cap="none">
                        <a:latin typeface="Times New Roman"/>
                        <a:ea typeface="Times New Roman"/>
                        <a:cs typeface="Times New Roman"/>
                        <a:sym typeface="Times New Roman"/>
                      </a:endParaRPr>
                    </a:p>
                  </a:txBody>
                  <a:tcPr marL="91425" marR="91425" marT="91425" marB="91425" anchor="ctr">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Area Moment of Inertia</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5"/>
                  </a:ext>
                </a:extLst>
              </a:tr>
            </a:tbl>
          </a:graphicData>
        </a:graphic>
      </p:graphicFrame>
      <p:pic>
        <p:nvPicPr>
          <p:cNvPr id="1713" name="Google Shape;1713;p1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714" name="Google Shape;1714;p12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sp>
        <p:nvSpPr>
          <p:cNvPr id="1715" name="Google Shape;1715;p128"/>
          <p:cNvSpPr txBox="1"/>
          <p:nvPr/>
        </p:nvSpPr>
        <p:spPr>
          <a:xfrm>
            <a:off x="6996775" y="1504100"/>
            <a:ext cx="1907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000000"/>
                </a:solidFill>
                <a:latin typeface="Times New Roman"/>
                <a:ea typeface="Times New Roman"/>
                <a:cs typeface="Times New Roman"/>
                <a:sym typeface="Times New Roman"/>
              </a:rPr>
              <a:t>Deflection Angle:</a:t>
            </a:r>
            <a:endParaRPr sz="1400" b="1" i="1"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a:solidFill>
                <a:srgbClr val="000000"/>
              </a:solidFill>
              <a:latin typeface="Times New Roman"/>
              <a:ea typeface="Times New Roman"/>
              <a:cs typeface="Times New Roman"/>
              <a:sym typeface="Times New Roman"/>
            </a:endParaRPr>
          </a:p>
        </p:txBody>
      </p:sp>
      <p:pic>
        <p:nvPicPr>
          <p:cNvPr id="1716" name="Google Shape;1716;p12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23625" y="1833100"/>
            <a:ext cx="2480114" cy="717700"/>
          </a:xfrm>
          <a:prstGeom prst="rect">
            <a:avLst/>
          </a:prstGeom>
          <a:noFill/>
          <a:ln>
            <a:noFill/>
          </a:ln>
        </p:spPr>
      </p:pic>
      <p:sp>
        <p:nvSpPr>
          <p:cNvPr id="1717" name="Google Shape;1717;p1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29"/>
          <p:cNvSpPr txBox="1">
            <a:spLocks noGrp="1"/>
          </p:cNvSpPr>
          <p:nvPr>
            <p:ph type="title"/>
          </p:nvPr>
        </p:nvSpPr>
        <p:spPr>
          <a:xfrm>
            <a:off x="311700" y="410000"/>
            <a:ext cx="5102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b="1">
                <a:latin typeface="Times New Roman"/>
                <a:ea typeface="Times New Roman"/>
                <a:cs typeface="Times New Roman"/>
                <a:sym typeface="Times New Roman"/>
              </a:rPr>
              <a:t>FC 3: Equations</a:t>
            </a:r>
            <a:endParaRPr b="1">
              <a:latin typeface="Times New Roman"/>
              <a:ea typeface="Times New Roman"/>
              <a:cs typeface="Times New Roman"/>
              <a:sym typeface="Times New Roman"/>
            </a:endParaRPr>
          </a:p>
        </p:txBody>
      </p:sp>
      <p:sp>
        <p:nvSpPr>
          <p:cNvPr id="1723" name="Google Shape;1723;p129"/>
          <p:cNvSpPr txBox="1">
            <a:spLocks noGrp="1"/>
          </p:cNvSpPr>
          <p:nvPr>
            <p:ph type="body" idx="1"/>
          </p:nvPr>
        </p:nvSpPr>
        <p:spPr>
          <a:xfrm>
            <a:off x="311700" y="1017800"/>
            <a:ext cx="8520600" cy="3551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8108"/>
              <a:buNone/>
            </a:pPr>
            <a:r>
              <a:rPr lang="en" b="1">
                <a:solidFill>
                  <a:srgbClr val="000000"/>
                </a:solidFill>
                <a:latin typeface="Times New Roman"/>
                <a:ea typeface="Times New Roman"/>
                <a:cs typeface="Times New Roman"/>
                <a:sym typeface="Times New Roman"/>
              </a:rPr>
              <a:t>Cantilever Beam: Concentrated Load </a:t>
            </a:r>
            <a:r>
              <a:rPr lang="en" b="1" i="1">
                <a:solidFill>
                  <a:srgbClr val="000000"/>
                </a:solidFill>
                <a:latin typeface="Times New Roman"/>
                <a:ea typeface="Times New Roman"/>
                <a:cs typeface="Times New Roman"/>
                <a:sym typeface="Times New Roman"/>
              </a:rPr>
              <a:t>P</a:t>
            </a:r>
            <a:r>
              <a:rPr lang="en" b="1">
                <a:solidFill>
                  <a:srgbClr val="000000"/>
                </a:solidFill>
                <a:latin typeface="Times New Roman"/>
                <a:ea typeface="Times New Roman"/>
                <a:cs typeface="Times New Roman"/>
                <a:sym typeface="Times New Roman"/>
              </a:rPr>
              <a:t> at any Point</a:t>
            </a:r>
            <a:endParaRPr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8108"/>
              <a:buNone/>
            </a:pPr>
            <a:r>
              <a:rPr lang="en">
                <a:solidFill>
                  <a:srgbClr val="000000"/>
                </a:solidFill>
                <a:latin typeface="Times New Roman"/>
                <a:ea typeface="Times New Roman"/>
                <a:cs typeface="Times New Roman"/>
                <a:sym typeface="Times New Roman"/>
              </a:rPr>
              <a:t>To calculate the wind-loading on the wing , we use: </a:t>
            </a:r>
            <a:endParaRPr>
              <a:solidFill>
                <a:srgbClr val="000000"/>
              </a:solidFill>
              <a:latin typeface="Times New Roman"/>
              <a:ea typeface="Times New Roman"/>
              <a:cs typeface="Times New Roman"/>
              <a:sym typeface="Times New Roman"/>
            </a:endParaRPr>
          </a:p>
          <a:p>
            <a:pPr marL="2743200" lvl="0" indent="457200" algn="l" rtl="0">
              <a:lnSpc>
                <a:spcPct val="115000"/>
              </a:lnSpc>
              <a:spcBef>
                <a:spcPts val="1200"/>
              </a:spcBef>
              <a:spcAft>
                <a:spcPts val="0"/>
              </a:spcAft>
              <a:buSzPct val="114467"/>
              <a:buNone/>
            </a:pPr>
            <a:r>
              <a:rPr lang="en" sz="1700" i="1">
                <a:solidFill>
                  <a:srgbClr val="000000"/>
                </a:solidFill>
                <a:latin typeface="Times New Roman"/>
                <a:ea typeface="Times New Roman"/>
                <a:cs typeface="Times New Roman"/>
                <a:sym typeface="Times New Roman"/>
              </a:rPr>
              <a:t>F = P ᐧ</a:t>
            </a:r>
            <a:r>
              <a:rPr lang="en" sz="1700">
                <a:solidFill>
                  <a:srgbClr val="000000"/>
                </a:solidFill>
                <a:latin typeface="Times New Roman"/>
                <a:ea typeface="Times New Roman"/>
                <a:cs typeface="Times New Roman"/>
                <a:sym typeface="Times New Roman"/>
              </a:rPr>
              <a:t> </a:t>
            </a:r>
            <a:r>
              <a:rPr lang="en" sz="1700" i="1">
                <a:solidFill>
                  <a:srgbClr val="000000"/>
                </a:solidFill>
                <a:latin typeface="Times New Roman"/>
                <a:ea typeface="Times New Roman"/>
                <a:cs typeface="Times New Roman"/>
                <a:sym typeface="Times New Roman"/>
              </a:rPr>
              <a:t>A ᐧ C</a:t>
            </a:r>
            <a:r>
              <a:rPr lang="en" sz="1700" i="1" baseline="-25000">
                <a:solidFill>
                  <a:srgbClr val="000000"/>
                </a:solidFill>
                <a:latin typeface="Times New Roman"/>
                <a:ea typeface="Times New Roman"/>
                <a:cs typeface="Times New Roman"/>
                <a:sym typeface="Times New Roman"/>
              </a:rPr>
              <a:t>D</a:t>
            </a:r>
            <a:endParaRPr sz="1700" i="1" baseline="-250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14467"/>
              <a:buNone/>
            </a:pPr>
            <a:r>
              <a:rPr lang="en" sz="1700">
                <a:solidFill>
                  <a:srgbClr val="000000"/>
                </a:solidFill>
                <a:latin typeface="Times New Roman"/>
                <a:ea typeface="Times New Roman"/>
                <a:cs typeface="Times New Roman"/>
                <a:sym typeface="Times New Roman"/>
              </a:rPr>
              <a:t>Where </a:t>
            </a:r>
            <a:r>
              <a:rPr lang="en" sz="1700" b="1">
                <a:solidFill>
                  <a:srgbClr val="000000"/>
                </a:solidFill>
                <a:latin typeface="Times New Roman"/>
                <a:ea typeface="Times New Roman"/>
                <a:cs typeface="Times New Roman"/>
                <a:sym typeface="Times New Roman"/>
              </a:rPr>
              <a:t>P</a:t>
            </a:r>
            <a:r>
              <a:rPr lang="en" sz="1700">
                <a:solidFill>
                  <a:srgbClr val="000000"/>
                </a:solidFill>
                <a:latin typeface="Times New Roman"/>
                <a:ea typeface="Times New Roman"/>
                <a:cs typeface="Times New Roman"/>
                <a:sym typeface="Times New Roman"/>
              </a:rPr>
              <a:t> is the wind pressure calculated as (SI Units)</a:t>
            </a:r>
            <a:endParaRPr sz="17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14467"/>
              <a:buNone/>
            </a:pPr>
            <a:r>
              <a:rPr lang="en" sz="1700">
                <a:solidFill>
                  <a:srgbClr val="000000"/>
                </a:solidFill>
                <a:latin typeface="Times New Roman"/>
                <a:ea typeface="Times New Roman"/>
                <a:cs typeface="Times New Roman"/>
                <a:sym typeface="Times New Roman"/>
              </a:rPr>
              <a:t>						</a:t>
            </a:r>
            <a:r>
              <a:rPr lang="en" sz="1700" i="1">
                <a:solidFill>
                  <a:srgbClr val="000000"/>
                </a:solidFill>
                <a:latin typeface="Times New Roman"/>
                <a:ea typeface="Times New Roman"/>
                <a:cs typeface="Times New Roman"/>
                <a:sym typeface="Times New Roman"/>
              </a:rPr>
              <a:t>	P = 0.631 ᐧ V </a:t>
            </a:r>
            <a:r>
              <a:rPr lang="en" sz="1700" i="1" baseline="30000">
                <a:solidFill>
                  <a:srgbClr val="000000"/>
                </a:solidFill>
                <a:latin typeface="Times New Roman"/>
                <a:ea typeface="Times New Roman"/>
                <a:cs typeface="Times New Roman"/>
                <a:sym typeface="Times New Roman"/>
              </a:rPr>
              <a:t>2</a:t>
            </a:r>
            <a:endParaRPr sz="1700" i="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14467"/>
              <a:buNone/>
            </a:pPr>
            <a:r>
              <a:rPr lang="en" sz="1700" b="1">
                <a:solidFill>
                  <a:srgbClr val="000000"/>
                </a:solidFill>
                <a:latin typeface="Times New Roman"/>
                <a:ea typeface="Times New Roman"/>
                <a:cs typeface="Times New Roman"/>
                <a:sym typeface="Times New Roman"/>
              </a:rPr>
              <a:t>A</a:t>
            </a:r>
            <a:r>
              <a:rPr lang="en" sz="1700">
                <a:solidFill>
                  <a:srgbClr val="000000"/>
                </a:solidFill>
                <a:latin typeface="Times New Roman"/>
                <a:ea typeface="Times New Roman"/>
                <a:cs typeface="Times New Roman"/>
                <a:sym typeface="Times New Roman"/>
              </a:rPr>
              <a:t>, is the area that the wind is acting upon. </a:t>
            </a:r>
            <a:endParaRPr sz="17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14467"/>
              <a:buNone/>
            </a:pPr>
            <a:r>
              <a:rPr lang="en" sz="1700">
                <a:solidFill>
                  <a:srgbClr val="000000"/>
                </a:solidFill>
                <a:latin typeface="Times New Roman"/>
                <a:ea typeface="Times New Roman"/>
                <a:cs typeface="Times New Roman"/>
                <a:sym typeface="Times New Roman"/>
              </a:rPr>
              <a:t>				                 A = Wing Base</a:t>
            </a:r>
            <a:r>
              <a:rPr lang="en" sz="1700" i="1">
                <a:solidFill>
                  <a:srgbClr val="000000"/>
                </a:solidFill>
                <a:latin typeface="Times New Roman"/>
                <a:ea typeface="Times New Roman"/>
                <a:cs typeface="Times New Roman"/>
                <a:sym typeface="Times New Roman"/>
              </a:rPr>
              <a:t>ᐧ Wing Width</a:t>
            </a:r>
            <a:endParaRPr sz="17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14467"/>
              <a:buNone/>
            </a:pPr>
            <a:r>
              <a:rPr lang="en" sz="1700" b="1">
                <a:solidFill>
                  <a:srgbClr val="000000"/>
                </a:solidFill>
                <a:latin typeface="Times New Roman"/>
                <a:ea typeface="Times New Roman"/>
                <a:cs typeface="Times New Roman"/>
                <a:sym typeface="Times New Roman"/>
              </a:rPr>
              <a:t>C</a:t>
            </a:r>
            <a:r>
              <a:rPr lang="en" sz="1700" b="1" baseline="-25000">
                <a:solidFill>
                  <a:srgbClr val="000000"/>
                </a:solidFill>
                <a:latin typeface="Times New Roman"/>
                <a:ea typeface="Times New Roman"/>
                <a:cs typeface="Times New Roman"/>
                <a:sym typeface="Times New Roman"/>
              </a:rPr>
              <a:t>D</a:t>
            </a:r>
            <a:r>
              <a:rPr lang="en" sz="1700">
                <a:solidFill>
                  <a:srgbClr val="000000"/>
                </a:solidFill>
                <a:latin typeface="Times New Roman"/>
                <a:ea typeface="Times New Roman"/>
                <a:cs typeface="Times New Roman"/>
                <a:sym typeface="Times New Roman"/>
              </a:rPr>
              <a:t>, is the coefficient of drag of the wing.</a:t>
            </a:r>
            <a:endParaRPr sz="17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ct val="114467"/>
              <a:buNone/>
            </a:pPr>
            <a:r>
              <a:rPr lang="en" sz="1700">
                <a:solidFill>
                  <a:srgbClr val="000000"/>
                </a:solidFill>
                <a:latin typeface="Times New Roman"/>
                <a:ea typeface="Times New Roman"/>
                <a:cs typeface="Times New Roman"/>
                <a:sym typeface="Times New Roman"/>
              </a:rPr>
              <a:t>							C</a:t>
            </a:r>
            <a:r>
              <a:rPr lang="en" sz="1700" baseline="-25000">
                <a:solidFill>
                  <a:srgbClr val="000000"/>
                </a:solidFill>
                <a:latin typeface="Times New Roman"/>
                <a:ea typeface="Times New Roman"/>
                <a:cs typeface="Times New Roman"/>
                <a:sym typeface="Times New Roman"/>
              </a:rPr>
              <a:t>D</a:t>
            </a:r>
            <a:r>
              <a:rPr lang="en" sz="1700">
                <a:solidFill>
                  <a:srgbClr val="000000"/>
                </a:solidFill>
                <a:latin typeface="Times New Roman"/>
                <a:ea typeface="Times New Roman"/>
                <a:cs typeface="Times New Roman"/>
                <a:sym typeface="Times New Roman"/>
              </a:rPr>
              <a:t> = 0.2568</a:t>
            </a:r>
            <a:endParaRPr sz="1700">
              <a:solidFill>
                <a:srgbClr val="000000"/>
              </a:solidFill>
              <a:latin typeface="Times New Roman"/>
              <a:ea typeface="Times New Roman"/>
              <a:cs typeface="Times New Roman"/>
              <a:sym typeface="Times New Roman"/>
            </a:endParaRPr>
          </a:p>
        </p:txBody>
      </p:sp>
      <p:pic>
        <p:nvPicPr>
          <p:cNvPr id="1724" name="Google Shape;1724;p1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725" name="Google Shape;1725;p1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sp>
        <p:nvSpPr>
          <p:cNvPr id="1726" name="Google Shape;1726;p129"/>
          <p:cNvSpPr/>
          <p:nvPr/>
        </p:nvSpPr>
        <p:spPr>
          <a:xfrm>
            <a:off x="3447900" y="1777975"/>
            <a:ext cx="1557000" cy="45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1727" name="Google Shape;1727;p1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30"/>
          <p:cNvSpPr txBox="1">
            <a:spLocks noGrp="1"/>
          </p:cNvSpPr>
          <p:nvPr>
            <p:ph type="title"/>
          </p:nvPr>
        </p:nvSpPr>
        <p:spPr>
          <a:xfrm>
            <a:off x="311700" y="410000"/>
            <a:ext cx="35460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b="1">
                <a:latin typeface="Times New Roman"/>
                <a:ea typeface="Times New Roman"/>
                <a:cs typeface="Times New Roman"/>
                <a:sym typeface="Times New Roman"/>
              </a:rPr>
              <a:t>FC 3: Results</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sp>
        <p:nvSpPr>
          <p:cNvPr id="1733" name="Google Shape;1733;p130"/>
          <p:cNvSpPr txBox="1">
            <a:spLocks noGrp="1"/>
          </p:cNvSpPr>
          <p:nvPr>
            <p:ph type="body" idx="1"/>
          </p:nvPr>
        </p:nvSpPr>
        <p:spPr>
          <a:xfrm>
            <a:off x="4446100" y="848875"/>
            <a:ext cx="4386300" cy="12945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Results</a:t>
            </a:r>
            <a:endParaRPr/>
          </a:p>
          <a:p>
            <a:pPr marL="914400" lvl="1" indent="-317500" algn="l" rtl="0">
              <a:lnSpc>
                <a:spcPct val="115000"/>
              </a:lnSpc>
              <a:spcBef>
                <a:spcPts val="0"/>
              </a:spcBef>
              <a:spcAft>
                <a:spcPts val="0"/>
              </a:spcAft>
              <a:buSzPts val="1400"/>
              <a:buChar char="➢"/>
            </a:pPr>
            <a:r>
              <a:rPr lang="en"/>
              <a:t>Same trend as VTOL case 1.</a:t>
            </a:r>
            <a:endParaRPr/>
          </a:p>
          <a:p>
            <a:pPr marL="0" lvl="0" indent="0" algn="l" rtl="0">
              <a:lnSpc>
                <a:spcPct val="115000"/>
              </a:lnSpc>
              <a:spcBef>
                <a:spcPts val="1200"/>
              </a:spcBef>
              <a:spcAft>
                <a:spcPts val="1200"/>
              </a:spcAft>
              <a:buSzPts val="1800"/>
              <a:buNone/>
            </a:pPr>
            <a:endParaRPr/>
          </a:p>
        </p:txBody>
      </p:sp>
      <p:pic>
        <p:nvPicPr>
          <p:cNvPr id="1734" name="Google Shape;1734;p1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735" name="Google Shape;1735;p1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pic>
        <p:nvPicPr>
          <p:cNvPr id="1736" name="Google Shape;1736;p1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03425" y="1609975"/>
            <a:ext cx="4229457" cy="2695325"/>
          </a:xfrm>
          <a:prstGeom prst="rect">
            <a:avLst/>
          </a:prstGeom>
          <a:noFill/>
          <a:ln>
            <a:noFill/>
          </a:ln>
        </p:spPr>
      </p:pic>
      <p:pic>
        <p:nvPicPr>
          <p:cNvPr id="1737" name="Google Shape;1737;p1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8350" y="1069325"/>
            <a:ext cx="4011035" cy="3235974"/>
          </a:xfrm>
          <a:prstGeom prst="rect">
            <a:avLst/>
          </a:prstGeom>
          <a:noFill/>
          <a:ln>
            <a:noFill/>
          </a:ln>
        </p:spPr>
      </p:pic>
      <p:sp>
        <p:nvSpPr>
          <p:cNvPr id="1738" name="Google Shape;1738;p1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131"/>
          <p:cNvSpPr txBox="1">
            <a:spLocks noGrp="1"/>
          </p:cNvSpPr>
          <p:nvPr>
            <p:ph type="body" idx="1"/>
          </p:nvPr>
        </p:nvSpPr>
        <p:spPr>
          <a:xfrm>
            <a:off x="1381550" y="1713350"/>
            <a:ext cx="6297000" cy="1641300"/>
          </a:xfrm>
          <a:prstGeom prst="rect">
            <a:avLst/>
          </a:prstGeom>
          <a:effectLst>
            <a:outerShdw blurRad="57150" dist="19050" dir="5400000" algn="bl" rotWithShape="0">
              <a:srgbClr val="000000">
                <a:alpha val="50000"/>
              </a:srgbClr>
            </a:outerShdw>
            <a:reflection stA="58000" fadeDir="5400012" sy="-100000" algn="bl" rotWithShape="0"/>
          </a:effectLst>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3000" b="1" u="sng">
                <a:solidFill>
                  <a:srgbClr val="6AA84F"/>
                </a:solidFill>
                <a:latin typeface="Times New Roman"/>
                <a:ea typeface="Times New Roman"/>
                <a:cs typeface="Times New Roman"/>
                <a:sym typeface="Times New Roman"/>
              </a:rPr>
              <a:t>Flight Condition 4: </a:t>
            </a:r>
            <a:endParaRPr sz="3000" b="1" u="sng">
              <a:solidFill>
                <a:srgbClr val="6AA84F"/>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r>
              <a:rPr lang="en" sz="3000" b="1">
                <a:solidFill>
                  <a:srgbClr val="6AA84F"/>
                </a:solidFill>
                <a:latin typeface="Times New Roman"/>
                <a:ea typeface="Times New Roman"/>
                <a:cs typeface="Times New Roman"/>
                <a:sym typeface="Times New Roman"/>
              </a:rPr>
              <a:t>Loitering Section </a:t>
            </a:r>
            <a:endParaRPr sz="3000" b="1">
              <a:solidFill>
                <a:srgbClr val="6AA84F"/>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1744" name="Google Shape;1744;p1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pic>
        <p:nvPicPr>
          <p:cNvPr id="1745" name="Google Shape;1745;p1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4415633"/>
            <a:ext cx="366725" cy="4077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Fuselage</a:t>
            </a:r>
            <a:endParaRPr/>
          </a:p>
        </p:txBody>
      </p:sp>
      <p:sp>
        <p:nvSpPr>
          <p:cNvPr id="241" name="Google Shape;241;p24"/>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42" name="Google Shape;242;p2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243" name="Google Shape;243;p2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244" name="Google Shape;244;p24"/>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245" name="Google Shape;245;p2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246" name="Google Shape;246;p2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247" name="Google Shape;247;p2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248" name="Google Shape;24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pic>
        <p:nvPicPr>
          <p:cNvPr id="249" name="Google Shape;249;p24"/>
          <p:cNvPicPr preferRelativeResize="0"/>
          <p:nvPr/>
        </p:nvPicPr>
        <p:blipFill>
          <a:blip r:embed="rId3">
            <a:alphaModFix/>
          </a:blip>
          <a:stretch>
            <a:fillRect/>
          </a:stretch>
        </p:blipFill>
        <p:spPr>
          <a:xfrm>
            <a:off x="0" y="0"/>
            <a:ext cx="9144000" cy="4687300"/>
          </a:xfrm>
          <a:prstGeom prst="rect">
            <a:avLst/>
          </a:prstGeom>
          <a:noFill/>
          <a:ln>
            <a:noFill/>
          </a:ln>
        </p:spPr>
      </p:pic>
      <p:sp>
        <p:nvSpPr>
          <p:cNvPr id="250" name="Google Shape;250;p24"/>
          <p:cNvSpPr txBox="1"/>
          <p:nvPr/>
        </p:nvSpPr>
        <p:spPr>
          <a:xfrm>
            <a:off x="152400" y="228600"/>
            <a:ext cx="5215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38761D"/>
                </a:solidFill>
              </a:rPr>
              <a:t>Design Solution - Fuselage</a:t>
            </a:r>
            <a:endParaRPr sz="2800" b="1">
              <a:solidFill>
                <a:srgbClr val="38761D"/>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a:t>
            </a:r>
            <a:r>
              <a:rPr lang="en"/>
              <a:t> </a:t>
            </a:r>
            <a:r>
              <a:rPr lang="en" b="1">
                <a:latin typeface="Times New Roman"/>
                <a:ea typeface="Times New Roman"/>
                <a:cs typeface="Times New Roman"/>
                <a:sym typeface="Times New Roman"/>
              </a:rPr>
              <a:t>Loiter Radius in relation to Velocity and Roll Angle</a:t>
            </a:r>
            <a:endParaRPr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751" name="Google Shape;1751;p132"/>
          <p:cNvSpPr txBox="1">
            <a:spLocks noGrp="1"/>
          </p:cNvSpPr>
          <p:nvPr>
            <p:ph type="body" idx="1"/>
          </p:nvPr>
        </p:nvSpPr>
        <p:spPr>
          <a:xfrm>
            <a:off x="1911900" y="1610875"/>
            <a:ext cx="4639500" cy="2120100"/>
          </a:xfrm>
          <a:prstGeom prst="rect">
            <a:avLst/>
          </a:prstGeom>
        </p:spPr>
        <p:txBody>
          <a:bodyPr spcFirstLastPara="1" wrap="square" lIns="91425" tIns="91425" rIns="91425" bIns="91425" anchor="t" anchorCtr="0">
            <a:noAutofit/>
          </a:bodyPr>
          <a:lstStyle/>
          <a:p>
            <a:pPr marL="457200" lvl="0" indent="-325319" algn="l" rtl="0">
              <a:lnSpc>
                <a:spcPct val="90000"/>
              </a:lnSpc>
              <a:spcBef>
                <a:spcPts val="0"/>
              </a:spcBef>
              <a:spcAft>
                <a:spcPts val="0"/>
              </a:spcAft>
              <a:buClr>
                <a:srgbClr val="000000"/>
              </a:buClr>
              <a:buSzPts val="1523"/>
              <a:buFont typeface="Times New Roman"/>
              <a:buChar char="❖"/>
            </a:pPr>
            <a:r>
              <a:rPr lang="en" sz="1523" b="1">
                <a:solidFill>
                  <a:srgbClr val="000000"/>
                </a:solidFill>
                <a:latin typeface="Times New Roman"/>
                <a:ea typeface="Times New Roman"/>
                <a:cs typeface="Times New Roman"/>
                <a:sym typeface="Times New Roman"/>
              </a:rPr>
              <a:t>Velocity and turning angle from Loiter Radius.</a:t>
            </a:r>
            <a:endParaRPr sz="1523" b="1">
              <a:solidFill>
                <a:srgbClr val="000000"/>
              </a:solidFill>
              <a:latin typeface="Times New Roman"/>
              <a:ea typeface="Times New Roman"/>
              <a:cs typeface="Times New Roman"/>
              <a:sym typeface="Times New Roman"/>
            </a:endParaRPr>
          </a:p>
          <a:p>
            <a:pPr marL="457200" lvl="0" indent="0" algn="l" rtl="0">
              <a:lnSpc>
                <a:spcPct val="90000"/>
              </a:lnSpc>
              <a:spcBef>
                <a:spcPts val="0"/>
              </a:spcBef>
              <a:spcAft>
                <a:spcPts val="0"/>
              </a:spcAft>
              <a:buSzPts val="688"/>
              <a:buNone/>
            </a:pPr>
            <a:endParaRPr sz="1523" b="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000000"/>
              </a:buClr>
              <a:buSzPts val="1523"/>
              <a:buFont typeface="Times New Roman"/>
              <a:buChar char="❏"/>
            </a:pPr>
            <a:r>
              <a:rPr lang="en" sz="1523" i="1">
                <a:solidFill>
                  <a:srgbClr val="000000"/>
                </a:solidFill>
                <a:latin typeface="Times New Roman"/>
                <a:ea typeface="Times New Roman"/>
                <a:cs typeface="Times New Roman"/>
                <a:sym typeface="Times New Roman"/>
              </a:rPr>
              <a:t>Begin with F.B.D. sketch.</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000000"/>
              </a:buClr>
              <a:buSzPts val="1523"/>
              <a:buFont typeface="Times New Roman"/>
              <a:buChar char="❏"/>
            </a:pPr>
            <a:r>
              <a:rPr lang="en" sz="1523" i="1">
                <a:solidFill>
                  <a:srgbClr val="000000"/>
                </a:solidFill>
                <a:latin typeface="Times New Roman"/>
                <a:ea typeface="Times New Roman"/>
                <a:cs typeface="Times New Roman"/>
                <a:sym typeface="Times New Roman"/>
              </a:rPr>
              <a:t>Assumptions </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000000"/>
              </a:buClr>
              <a:buSzPts val="1523"/>
              <a:buFont typeface="Times New Roman"/>
              <a:buChar char="❏"/>
            </a:pPr>
            <a:r>
              <a:rPr lang="en" sz="1523" i="1">
                <a:solidFill>
                  <a:srgbClr val="000000"/>
                </a:solidFill>
                <a:latin typeface="Times New Roman"/>
                <a:ea typeface="Times New Roman"/>
                <a:cs typeface="Times New Roman"/>
                <a:sym typeface="Times New Roman"/>
              </a:rPr>
              <a:t>Find governing equations </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000000"/>
              </a:buClr>
              <a:buSzPts val="1523"/>
              <a:buFont typeface="Times New Roman"/>
              <a:buChar char="❏"/>
            </a:pPr>
            <a:r>
              <a:rPr lang="en" sz="1523" i="1">
                <a:solidFill>
                  <a:srgbClr val="000000"/>
                </a:solidFill>
                <a:latin typeface="Times New Roman"/>
                <a:ea typeface="Times New Roman"/>
                <a:cs typeface="Times New Roman"/>
                <a:sym typeface="Times New Roman"/>
              </a:rPr>
              <a:t>Solve/Solution</a:t>
            </a:r>
            <a:endParaRPr sz="1225"/>
          </a:p>
        </p:txBody>
      </p:sp>
      <p:pic>
        <p:nvPicPr>
          <p:cNvPr id="1752" name="Google Shape;1752;p1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369350"/>
            <a:ext cx="408350" cy="454050"/>
          </a:xfrm>
          <a:prstGeom prst="rect">
            <a:avLst/>
          </a:prstGeom>
          <a:noFill/>
          <a:ln>
            <a:noFill/>
          </a:ln>
        </p:spPr>
      </p:pic>
      <p:pic>
        <p:nvPicPr>
          <p:cNvPr id="1753" name="Google Shape;1753;p13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133"/>
          <p:cNvSpPr txBox="1">
            <a:spLocks noGrp="1"/>
          </p:cNvSpPr>
          <p:nvPr>
            <p:ph type="title"/>
          </p:nvPr>
        </p:nvSpPr>
        <p:spPr>
          <a:xfrm>
            <a:off x="311700" y="410000"/>
            <a:ext cx="40695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 Free Body Diagram </a:t>
            </a:r>
            <a:endParaRPr b="1">
              <a:latin typeface="Times New Roman"/>
              <a:ea typeface="Times New Roman"/>
              <a:cs typeface="Times New Roman"/>
              <a:sym typeface="Times New Roman"/>
            </a:endParaRPr>
          </a:p>
        </p:txBody>
      </p:sp>
      <p:pic>
        <p:nvPicPr>
          <p:cNvPr id="1759" name="Google Shape;1759;p1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4350" y="1264537"/>
            <a:ext cx="2657051" cy="2265500"/>
          </a:xfrm>
          <a:prstGeom prst="rect">
            <a:avLst/>
          </a:prstGeom>
          <a:noFill/>
          <a:ln>
            <a:noFill/>
          </a:ln>
        </p:spPr>
      </p:pic>
      <p:pic>
        <p:nvPicPr>
          <p:cNvPr id="1760" name="Google Shape;1760;p13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pic>
        <p:nvPicPr>
          <p:cNvPr id="1761" name="Google Shape;1761;p13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4369350"/>
            <a:ext cx="408350" cy="454050"/>
          </a:xfrm>
          <a:prstGeom prst="rect">
            <a:avLst/>
          </a:prstGeom>
          <a:noFill/>
          <a:ln>
            <a:noFill/>
          </a:ln>
        </p:spPr>
      </p:pic>
      <p:pic>
        <p:nvPicPr>
          <p:cNvPr id="1762" name="Google Shape;1762;p13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676250" y="1464075"/>
            <a:ext cx="4772925" cy="1954600"/>
          </a:xfrm>
          <a:prstGeom prst="rect">
            <a:avLst/>
          </a:prstGeom>
          <a:noFill/>
          <a:ln>
            <a:noFill/>
          </a:ln>
        </p:spPr>
      </p:pic>
      <p:sp>
        <p:nvSpPr>
          <p:cNvPr id="1763" name="Google Shape;1763;p133"/>
          <p:cNvSpPr txBox="1"/>
          <p:nvPr/>
        </p:nvSpPr>
        <p:spPr>
          <a:xfrm>
            <a:off x="592075" y="3530025"/>
            <a:ext cx="302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imes New Roman"/>
                <a:ea typeface="Times New Roman"/>
                <a:cs typeface="Times New Roman"/>
                <a:sym typeface="Times New Roman"/>
              </a:rPr>
              <a:t>Top View of Airplane in level turn</a:t>
            </a:r>
            <a:endParaRPr b="1">
              <a:latin typeface="Times New Roman"/>
              <a:ea typeface="Times New Roman"/>
              <a:cs typeface="Times New Roman"/>
              <a:sym typeface="Times New Roman"/>
            </a:endParaRPr>
          </a:p>
        </p:txBody>
      </p:sp>
      <p:sp>
        <p:nvSpPr>
          <p:cNvPr id="1764" name="Google Shape;1764;p133"/>
          <p:cNvSpPr txBox="1"/>
          <p:nvPr/>
        </p:nvSpPr>
        <p:spPr>
          <a:xfrm>
            <a:off x="3842675" y="3527850"/>
            <a:ext cx="334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imes New Roman"/>
                <a:ea typeface="Times New Roman"/>
                <a:cs typeface="Times New Roman"/>
                <a:sym typeface="Times New Roman"/>
              </a:rPr>
              <a:t>Front View of Airplane in Level turn</a:t>
            </a:r>
            <a:endParaRPr b="1">
              <a:latin typeface="Times New Roman"/>
              <a:ea typeface="Times New Roman"/>
              <a:cs typeface="Times New Roman"/>
              <a:sym typeface="Times New Roman"/>
            </a:endParaRPr>
          </a:p>
        </p:txBody>
      </p:sp>
      <p:sp>
        <p:nvSpPr>
          <p:cNvPr id="1765" name="Google Shape;1765;p133"/>
          <p:cNvSpPr txBox="1"/>
          <p:nvPr/>
        </p:nvSpPr>
        <p:spPr>
          <a:xfrm>
            <a:off x="1494625" y="4096350"/>
            <a:ext cx="49146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B Garamond"/>
              <a:ea typeface="EB Garamond"/>
              <a:cs typeface="EB Garamond"/>
              <a:sym typeface="EB Garamond"/>
            </a:endParaRPr>
          </a:p>
          <a:p>
            <a:pPr marL="457200" lvl="0" indent="-342900" algn="l" rtl="0">
              <a:spcBef>
                <a:spcPts val="0"/>
              </a:spcBef>
              <a:spcAft>
                <a:spcPts val="0"/>
              </a:spcAft>
              <a:buClr>
                <a:srgbClr val="38761D"/>
              </a:buClr>
              <a:buSzPts val="1800"/>
              <a:buFont typeface="EB Garamond"/>
              <a:buChar char="✓"/>
            </a:pPr>
            <a:r>
              <a:rPr lang="en" sz="1800" b="1">
                <a:solidFill>
                  <a:srgbClr val="38761D"/>
                </a:solidFill>
                <a:latin typeface="EB Garamond"/>
                <a:ea typeface="EB Garamond"/>
                <a:cs typeface="EB Garamond"/>
                <a:sym typeface="EB Garamond"/>
              </a:rPr>
              <a:t>Begin with visual representation of problem.</a:t>
            </a:r>
            <a:endParaRPr sz="1800" b="1">
              <a:solidFill>
                <a:srgbClr val="38761D"/>
              </a:solidFill>
              <a:latin typeface="EB Garamond"/>
              <a:ea typeface="EB Garamond"/>
              <a:cs typeface="EB Garamond"/>
              <a:sym typeface="EB Garamond"/>
            </a:endParaRPr>
          </a:p>
          <a:p>
            <a:pPr marL="0" lvl="0" indent="0" algn="l" rtl="0">
              <a:spcBef>
                <a:spcPts val="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134"/>
          <p:cNvSpPr txBox="1">
            <a:spLocks noGrp="1"/>
          </p:cNvSpPr>
          <p:nvPr>
            <p:ph type="title"/>
          </p:nvPr>
        </p:nvSpPr>
        <p:spPr>
          <a:xfrm>
            <a:off x="311700" y="410000"/>
            <a:ext cx="29919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 Assumptions </a:t>
            </a:r>
            <a:endParaRPr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771" name="Google Shape;1771;p134"/>
          <p:cNvSpPr txBox="1">
            <a:spLocks noGrp="1"/>
          </p:cNvSpPr>
          <p:nvPr>
            <p:ph type="body" idx="1"/>
          </p:nvPr>
        </p:nvSpPr>
        <p:spPr>
          <a:xfrm>
            <a:off x="845100" y="2677675"/>
            <a:ext cx="5004600" cy="2638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Times New Roman"/>
              <a:buChar char="❖"/>
            </a:pPr>
            <a:r>
              <a:rPr lang="en" b="1">
                <a:latin typeface="Times New Roman"/>
                <a:ea typeface="Times New Roman"/>
                <a:cs typeface="Times New Roman"/>
                <a:sym typeface="Times New Roman"/>
              </a:rPr>
              <a:t>Steady, Unaccelerated, Level Flight </a:t>
            </a:r>
            <a:r>
              <a:rPr lang="en" b="1" i="1">
                <a:latin typeface="Times New Roman"/>
                <a:ea typeface="Times New Roman"/>
                <a:cs typeface="Times New Roman"/>
                <a:sym typeface="Times New Roman"/>
              </a:rPr>
              <a:t>(SLUF)</a:t>
            </a:r>
            <a:endParaRPr b="1">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
            </a:pPr>
            <a:r>
              <a:rPr lang="en" i="1">
                <a:latin typeface="Times New Roman"/>
                <a:ea typeface="Times New Roman"/>
                <a:cs typeface="Times New Roman"/>
                <a:sym typeface="Times New Roman"/>
              </a:rPr>
              <a:t>Constant Altitude </a:t>
            </a:r>
            <a:endParaRPr i="1">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
            </a:pPr>
            <a:r>
              <a:rPr lang="en" i="1">
                <a:latin typeface="Times New Roman"/>
                <a:ea typeface="Times New Roman"/>
                <a:cs typeface="Times New Roman"/>
                <a:sym typeface="Times New Roman"/>
              </a:rPr>
              <a:t>Constant Velocity</a:t>
            </a:r>
            <a:endParaRPr i="1">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b="1">
                <a:latin typeface="Times New Roman"/>
                <a:ea typeface="Times New Roman"/>
                <a:cs typeface="Times New Roman"/>
                <a:sym typeface="Times New Roman"/>
              </a:rPr>
              <a:t>Circular Path</a:t>
            </a:r>
            <a:endParaRPr b="1">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
            </a:pPr>
            <a:r>
              <a:rPr lang="en" i="1">
                <a:latin typeface="Times New Roman"/>
                <a:ea typeface="Times New Roman"/>
                <a:cs typeface="Times New Roman"/>
                <a:sym typeface="Times New Roman"/>
              </a:rPr>
              <a:t>Perfect circular turn - at edges,</a:t>
            </a:r>
            <a:endParaRPr i="1">
              <a:latin typeface="Times New Roman"/>
              <a:ea typeface="Times New Roman"/>
              <a:cs typeface="Times New Roman"/>
              <a:sym typeface="Times New Roman"/>
            </a:endParaRPr>
          </a:p>
          <a:p>
            <a:pPr marL="1371600" lvl="2" indent="-317500" algn="l" rtl="0">
              <a:spcBef>
                <a:spcPts val="0"/>
              </a:spcBef>
              <a:spcAft>
                <a:spcPts val="0"/>
              </a:spcAft>
              <a:buSzPts val="1400"/>
              <a:buFont typeface="Times New Roman"/>
              <a:buChar char="■"/>
            </a:pPr>
            <a:r>
              <a:rPr lang="en" i="1">
                <a:latin typeface="Times New Roman"/>
                <a:ea typeface="Times New Roman"/>
                <a:cs typeface="Times New Roman"/>
                <a:sym typeface="Times New Roman"/>
              </a:rPr>
              <a:t> Optimizes Flight Endurance </a:t>
            </a:r>
            <a:endParaRPr i="1">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b="1">
                <a:latin typeface="Times New Roman"/>
                <a:ea typeface="Times New Roman"/>
                <a:cs typeface="Times New Roman"/>
                <a:sym typeface="Times New Roman"/>
              </a:rPr>
              <a:t>No External Forces </a:t>
            </a:r>
            <a:endParaRPr b="1">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
            </a:pPr>
            <a:r>
              <a:rPr lang="en" i="1">
                <a:latin typeface="Times New Roman"/>
                <a:ea typeface="Times New Roman"/>
                <a:cs typeface="Times New Roman"/>
                <a:sym typeface="Times New Roman"/>
              </a:rPr>
              <a:t>Strong Wind </a:t>
            </a:r>
            <a:endParaRPr i="1">
              <a:latin typeface="Times New Roman"/>
              <a:ea typeface="Times New Roman"/>
              <a:cs typeface="Times New Roman"/>
              <a:sym typeface="Times New Roman"/>
            </a:endParaRPr>
          </a:p>
          <a:p>
            <a:pPr marL="0" lvl="0" indent="0" algn="l" rtl="0">
              <a:spcBef>
                <a:spcPts val="1200"/>
              </a:spcBef>
              <a:spcAft>
                <a:spcPts val="1200"/>
              </a:spcAft>
              <a:buNone/>
            </a:pPr>
            <a:endParaRPr i="1">
              <a:latin typeface="Times New Roman"/>
              <a:ea typeface="Times New Roman"/>
              <a:cs typeface="Times New Roman"/>
              <a:sym typeface="Times New Roman"/>
            </a:endParaRPr>
          </a:p>
        </p:txBody>
      </p:sp>
      <p:pic>
        <p:nvPicPr>
          <p:cNvPr id="1772" name="Google Shape;1772;p1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369350"/>
            <a:ext cx="408350" cy="454050"/>
          </a:xfrm>
          <a:prstGeom prst="rect">
            <a:avLst/>
          </a:prstGeom>
          <a:noFill/>
          <a:ln>
            <a:noFill/>
          </a:ln>
        </p:spPr>
      </p:pic>
      <p:pic>
        <p:nvPicPr>
          <p:cNvPr id="1773" name="Google Shape;1773;p1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sp>
        <p:nvSpPr>
          <p:cNvPr id="1774" name="Google Shape;1774;p134"/>
          <p:cNvSpPr txBox="1"/>
          <p:nvPr/>
        </p:nvSpPr>
        <p:spPr>
          <a:xfrm>
            <a:off x="7057225" y="3258150"/>
            <a:ext cx="2226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Clr>
                <a:srgbClr val="38761D"/>
              </a:buClr>
              <a:buSzPts val="1400"/>
              <a:buFont typeface="EB Garamond"/>
              <a:buChar char="✓"/>
            </a:pPr>
            <a:r>
              <a:rPr lang="en" sz="2000" b="1">
                <a:solidFill>
                  <a:srgbClr val="38761D"/>
                </a:solidFill>
                <a:latin typeface="EB Garamond"/>
                <a:ea typeface="EB Garamond"/>
                <a:cs typeface="EB Garamond"/>
                <a:sym typeface="EB Garamond"/>
              </a:rPr>
              <a:t>Assumptions</a:t>
            </a:r>
            <a:r>
              <a:rPr lang="en" b="1">
                <a:solidFill>
                  <a:srgbClr val="38761D"/>
                </a:solidFill>
                <a:latin typeface="EB Garamond"/>
                <a:ea typeface="EB Garamond"/>
                <a:cs typeface="EB Garamond"/>
                <a:sym typeface="EB Garamond"/>
              </a:rPr>
              <a:t> </a:t>
            </a:r>
            <a:endParaRPr b="1">
              <a:solidFill>
                <a:srgbClr val="38761D"/>
              </a:solidFill>
              <a:latin typeface="EB Garamond"/>
              <a:ea typeface="EB Garamond"/>
              <a:cs typeface="EB Garamond"/>
              <a:sym typeface="EB Garamond"/>
            </a:endParaRPr>
          </a:p>
          <a:p>
            <a:pPr marL="0" lvl="0" indent="0" algn="l" rtl="0">
              <a:spcBef>
                <a:spcPts val="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1775" name="Google Shape;1775;p13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61126" y="1116913"/>
            <a:ext cx="1719951" cy="1466500"/>
          </a:xfrm>
          <a:prstGeom prst="rect">
            <a:avLst/>
          </a:prstGeom>
          <a:noFill/>
          <a:ln>
            <a:noFill/>
          </a:ln>
        </p:spPr>
      </p:pic>
      <p:pic>
        <p:nvPicPr>
          <p:cNvPr id="1776" name="Google Shape;1776;p134"/>
          <p:cNvPicPr preferRelativeResize="0"/>
          <p:nvPr/>
        </p:nvPicPr>
        <p:blipFill rotWithShape="1">
          <a:blip r:embed="rId6" cstate="email">
            <a:alphaModFix/>
            <a:extLst>
              <a:ext uri="{28A0092B-C50C-407E-A947-70E740481C1C}">
                <a14:useLocalDpi xmlns:a14="http://schemas.microsoft.com/office/drawing/2010/main"/>
              </a:ext>
            </a:extLst>
          </a:blip>
          <a:srcRect l="5731"/>
          <a:stretch/>
        </p:blipFill>
        <p:spPr>
          <a:xfrm>
            <a:off x="3584400" y="1113475"/>
            <a:ext cx="3374900" cy="1382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35"/>
          <p:cNvSpPr txBox="1">
            <a:spLocks noGrp="1"/>
          </p:cNvSpPr>
          <p:nvPr>
            <p:ph type="title"/>
          </p:nvPr>
        </p:nvSpPr>
        <p:spPr>
          <a:xfrm>
            <a:off x="311700" y="410000"/>
            <a:ext cx="26769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 Equations</a:t>
            </a:r>
            <a:endParaRPr b="1">
              <a:latin typeface="Times New Roman"/>
              <a:ea typeface="Times New Roman"/>
              <a:cs typeface="Times New Roman"/>
              <a:sym typeface="Times New Roman"/>
            </a:endParaRPr>
          </a:p>
        </p:txBody>
      </p:sp>
      <p:sp>
        <p:nvSpPr>
          <p:cNvPr id="1782" name="Google Shape;1782;p135"/>
          <p:cNvSpPr txBox="1">
            <a:spLocks noGrp="1"/>
          </p:cNvSpPr>
          <p:nvPr>
            <p:ph type="body" idx="1"/>
          </p:nvPr>
        </p:nvSpPr>
        <p:spPr>
          <a:xfrm>
            <a:off x="311700" y="1103200"/>
            <a:ext cx="8520600" cy="34665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Font typeface="Times New Roman"/>
              <a:buChar char="❖"/>
            </a:pPr>
            <a:r>
              <a:rPr lang="en">
                <a:latin typeface="Times New Roman"/>
                <a:ea typeface="Times New Roman"/>
                <a:cs typeface="Times New Roman"/>
                <a:sym typeface="Times New Roman"/>
              </a:rPr>
              <a:t>The </a:t>
            </a:r>
            <a:r>
              <a:rPr lang="en" b="1" i="1">
                <a:latin typeface="Times New Roman"/>
                <a:ea typeface="Times New Roman"/>
                <a:cs typeface="Times New Roman"/>
                <a:sym typeface="Times New Roman"/>
              </a:rPr>
              <a:t>bank angle φ</a:t>
            </a:r>
            <a:r>
              <a:rPr lang="en">
                <a:latin typeface="Times New Roman"/>
                <a:ea typeface="Times New Roman"/>
                <a:cs typeface="Times New Roman"/>
                <a:sym typeface="Times New Roman"/>
              </a:rPr>
              <a:t> and the </a:t>
            </a:r>
            <a:r>
              <a:rPr lang="en" b="1" i="1">
                <a:latin typeface="Times New Roman"/>
                <a:ea typeface="Times New Roman"/>
                <a:cs typeface="Times New Roman"/>
                <a:sym typeface="Times New Roman"/>
              </a:rPr>
              <a:t>lift L</a:t>
            </a:r>
            <a:r>
              <a:rPr lang="en">
                <a:latin typeface="Times New Roman"/>
                <a:ea typeface="Times New Roman"/>
                <a:cs typeface="Times New Roman"/>
                <a:sym typeface="Times New Roman"/>
              </a:rPr>
              <a:t> are such that the component of the lift in the </a:t>
            </a:r>
            <a:r>
              <a:rPr lang="en" b="1" i="1">
                <a:latin typeface="Times New Roman"/>
                <a:ea typeface="Times New Roman"/>
                <a:cs typeface="Times New Roman"/>
                <a:sym typeface="Times New Roman"/>
              </a:rPr>
              <a:t>vertical direction exactly equals the weight:</a:t>
            </a:r>
            <a:endParaRPr b="1" i="1">
              <a:latin typeface="Times New Roman"/>
              <a:ea typeface="Times New Roman"/>
              <a:cs typeface="Times New Roman"/>
              <a:sym typeface="Times New Roman"/>
            </a:endParaRPr>
          </a:p>
          <a:p>
            <a:pPr marL="457200" lvl="0" indent="0" algn="l" rtl="0">
              <a:lnSpc>
                <a:spcPct val="100000"/>
              </a:lnSpc>
              <a:spcBef>
                <a:spcPts val="1200"/>
              </a:spcBef>
              <a:spcAft>
                <a:spcPts val="0"/>
              </a:spcAft>
              <a:buFont typeface="Times New Roman"/>
              <a:buNone/>
            </a:pPr>
            <a:endParaRPr b="1" i="1">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r>
              <a:rPr lang="en">
                <a:latin typeface="Times New Roman"/>
                <a:ea typeface="Times New Roman"/>
                <a:cs typeface="Times New Roman"/>
                <a:sym typeface="Times New Roman"/>
              </a:rPr>
              <a:t>The </a:t>
            </a:r>
            <a:r>
              <a:rPr lang="en" b="1" i="1">
                <a:latin typeface="Times New Roman"/>
                <a:ea typeface="Times New Roman"/>
                <a:cs typeface="Times New Roman"/>
                <a:sym typeface="Times New Roman"/>
              </a:rPr>
              <a:t>resultant </a:t>
            </a:r>
            <a:r>
              <a:rPr lang="en">
                <a:latin typeface="Times New Roman"/>
                <a:ea typeface="Times New Roman"/>
                <a:cs typeface="Times New Roman"/>
                <a:sym typeface="Times New Roman"/>
              </a:rPr>
              <a:t>of </a:t>
            </a:r>
            <a:r>
              <a:rPr lang="en" b="1" i="1">
                <a:latin typeface="Times New Roman"/>
                <a:ea typeface="Times New Roman"/>
                <a:cs typeface="Times New Roman"/>
                <a:sym typeface="Times New Roman"/>
              </a:rPr>
              <a:t>L</a:t>
            </a:r>
            <a:r>
              <a:rPr lang="en">
                <a:latin typeface="Times New Roman"/>
                <a:ea typeface="Times New Roman"/>
                <a:cs typeface="Times New Roman"/>
                <a:sym typeface="Times New Roman"/>
              </a:rPr>
              <a:t> and </a:t>
            </a:r>
            <a:r>
              <a:rPr lang="en" b="1" i="1">
                <a:latin typeface="Times New Roman"/>
                <a:ea typeface="Times New Roman"/>
                <a:cs typeface="Times New Roman"/>
                <a:sym typeface="Times New Roman"/>
              </a:rPr>
              <a:t>W</a:t>
            </a:r>
            <a:r>
              <a:rPr lang="en">
                <a:latin typeface="Times New Roman"/>
                <a:ea typeface="Times New Roman"/>
                <a:cs typeface="Times New Roman"/>
                <a:sym typeface="Times New Roman"/>
              </a:rPr>
              <a:t> leads to a </a:t>
            </a:r>
            <a:r>
              <a:rPr lang="en" b="1" i="1">
                <a:latin typeface="Times New Roman"/>
                <a:ea typeface="Times New Roman"/>
                <a:cs typeface="Times New Roman"/>
                <a:sym typeface="Times New Roman"/>
              </a:rPr>
              <a:t>resultant force Fr</a:t>
            </a:r>
            <a:r>
              <a:rPr lang="en">
                <a:latin typeface="Times New Roman"/>
                <a:ea typeface="Times New Roman"/>
                <a:cs typeface="Times New Roman"/>
                <a:sym typeface="Times New Roman"/>
              </a:rPr>
              <a:t>, which acts in the horizontal plane. This resultant force is </a:t>
            </a:r>
            <a:r>
              <a:rPr lang="en" b="1" i="1">
                <a:latin typeface="Times New Roman"/>
                <a:ea typeface="Times New Roman"/>
                <a:cs typeface="Times New Roman"/>
                <a:sym typeface="Times New Roman"/>
              </a:rPr>
              <a:t>perpendicular</a:t>
            </a:r>
            <a:r>
              <a:rPr lang="en">
                <a:latin typeface="Times New Roman"/>
                <a:ea typeface="Times New Roman"/>
                <a:cs typeface="Times New Roman"/>
                <a:sym typeface="Times New Roman"/>
              </a:rPr>
              <a:t> to the flight path</a:t>
            </a:r>
            <a:endParaRPr>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r>
              <a:rPr lang="en">
                <a:latin typeface="Times New Roman"/>
                <a:ea typeface="Times New Roman"/>
                <a:cs typeface="Times New Roman"/>
                <a:sym typeface="Times New Roman"/>
              </a:rPr>
              <a:t>Introduce </a:t>
            </a:r>
            <a:r>
              <a:rPr lang="en" b="1" i="1">
                <a:latin typeface="Times New Roman"/>
                <a:ea typeface="Times New Roman"/>
                <a:cs typeface="Times New Roman"/>
                <a:sym typeface="Times New Roman"/>
              </a:rPr>
              <a:t>“load factor” </a:t>
            </a:r>
            <a:r>
              <a:rPr lang="en">
                <a:latin typeface="Times New Roman"/>
                <a:ea typeface="Times New Roman"/>
                <a:cs typeface="Times New Roman"/>
                <a:sym typeface="Times New Roman"/>
              </a:rPr>
              <a:t>which means how many g’s act on the aircraft in any given maneuver. </a:t>
            </a:r>
            <a:endParaRPr>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endParaRPr b="1" i="1">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r>
              <a:rPr lang="en">
                <a:latin typeface="Times New Roman"/>
                <a:ea typeface="Times New Roman"/>
                <a:cs typeface="Times New Roman"/>
                <a:sym typeface="Times New Roman"/>
              </a:rPr>
              <a:t>From the previous equations, in a</a:t>
            </a:r>
            <a:r>
              <a:rPr lang="en" b="1" i="1">
                <a:latin typeface="Times New Roman"/>
                <a:ea typeface="Times New Roman"/>
                <a:cs typeface="Times New Roman"/>
                <a:sym typeface="Times New Roman"/>
              </a:rPr>
              <a:t> circular flight path </a:t>
            </a:r>
            <a:r>
              <a:rPr lang="en">
                <a:latin typeface="Times New Roman"/>
                <a:ea typeface="Times New Roman"/>
                <a:cs typeface="Times New Roman"/>
                <a:sym typeface="Times New Roman"/>
              </a:rPr>
              <a:t>at </a:t>
            </a:r>
            <a:r>
              <a:rPr lang="en" b="1" i="1">
                <a:latin typeface="Times New Roman"/>
                <a:ea typeface="Times New Roman"/>
                <a:cs typeface="Times New Roman"/>
                <a:sym typeface="Times New Roman"/>
              </a:rPr>
              <a:t>velocity V</a:t>
            </a:r>
            <a:r>
              <a:rPr lang="en" b="1" i="1" baseline="-25000">
                <a:latin typeface="Times New Roman"/>
                <a:ea typeface="Times New Roman"/>
                <a:cs typeface="Times New Roman"/>
                <a:sym typeface="Times New Roman"/>
              </a:rPr>
              <a:t>∞</a:t>
            </a:r>
            <a:r>
              <a:rPr lang="en">
                <a:latin typeface="Times New Roman"/>
                <a:ea typeface="Times New Roman"/>
                <a:cs typeface="Times New Roman"/>
                <a:sym typeface="Times New Roman"/>
              </a:rPr>
              <a:t>, the</a:t>
            </a:r>
            <a:r>
              <a:rPr lang="en" b="1" i="1">
                <a:latin typeface="Times New Roman"/>
                <a:ea typeface="Times New Roman"/>
                <a:cs typeface="Times New Roman"/>
                <a:sym typeface="Times New Roman"/>
              </a:rPr>
              <a:t> radius R</a:t>
            </a:r>
            <a:r>
              <a:rPr lang="en">
                <a:latin typeface="Times New Roman"/>
                <a:ea typeface="Times New Roman"/>
                <a:cs typeface="Times New Roman"/>
                <a:sym typeface="Times New Roman"/>
              </a:rPr>
              <a:t> can be equated below,</a:t>
            </a:r>
            <a:endParaRPr>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457200" lvl="0" indent="0" algn="l" rtl="0">
              <a:lnSpc>
                <a:spcPct val="100000"/>
              </a:lnSpc>
              <a:spcBef>
                <a:spcPts val="1200"/>
              </a:spcBef>
              <a:spcAft>
                <a:spcPts val="1200"/>
              </a:spcAft>
              <a:buNone/>
            </a:pPr>
            <a:endParaRPr>
              <a:latin typeface="Times New Roman"/>
              <a:ea typeface="Times New Roman"/>
              <a:cs typeface="Times New Roman"/>
              <a:sym typeface="Times New Roman"/>
            </a:endParaRPr>
          </a:p>
        </p:txBody>
      </p:sp>
      <p:pic>
        <p:nvPicPr>
          <p:cNvPr id="1783" name="Google Shape;1783;p1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pic>
        <p:nvPicPr>
          <p:cNvPr id="1784" name="Google Shape;1784;p1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21950" y="1533390"/>
            <a:ext cx="1141975" cy="318435"/>
          </a:xfrm>
          <a:prstGeom prst="rect">
            <a:avLst/>
          </a:prstGeom>
          <a:noFill/>
          <a:ln>
            <a:noFill/>
          </a:ln>
        </p:spPr>
      </p:pic>
      <p:pic>
        <p:nvPicPr>
          <p:cNvPr id="1785" name="Google Shape;1785;p13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42525" y="2349550"/>
            <a:ext cx="1300825" cy="294137"/>
          </a:xfrm>
          <a:prstGeom prst="rect">
            <a:avLst/>
          </a:prstGeom>
          <a:noFill/>
          <a:ln>
            <a:noFill/>
          </a:ln>
        </p:spPr>
      </p:pic>
      <p:sp>
        <p:nvSpPr>
          <p:cNvPr id="1786" name="Google Shape;1786;p135"/>
          <p:cNvSpPr txBox="1"/>
          <p:nvPr/>
        </p:nvSpPr>
        <p:spPr>
          <a:xfrm>
            <a:off x="3390275" y="4246400"/>
            <a:ext cx="2150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B Garamond"/>
              <a:ea typeface="EB Garamond"/>
              <a:cs typeface="EB Garamond"/>
              <a:sym typeface="EB Garamond"/>
            </a:endParaRPr>
          </a:p>
          <a:p>
            <a:pPr marL="457200" lvl="0" indent="-342900" algn="l" rtl="0">
              <a:spcBef>
                <a:spcPts val="0"/>
              </a:spcBef>
              <a:spcAft>
                <a:spcPts val="0"/>
              </a:spcAft>
              <a:buClr>
                <a:srgbClr val="38761D"/>
              </a:buClr>
              <a:buSzPts val="1800"/>
              <a:buFont typeface="EB Garamond"/>
              <a:buChar char="✓"/>
            </a:pPr>
            <a:r>
              <a:rPr lang="en" sz="1800" i="1">
                <a:solidFill>
                  <a:srgbClr val="38761D"/>
                </a:solidFill>
                <a:latin typeface="EB Garamond"/>
                <a:ea typeface="EB Garamond"/>
                <a:cs typeface="EB Garamond"/>
                <a:sym typeface="EB Garamond"/>
              </a:rPr>
              <a:t>Equations</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1787" name="Google Shape;1787;p13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10250" y="3065225"/>
            <a:ext cx="635325" cy="426900"/>
          </a:xfrm>
          <a:prstGeom prst="rect">
            <a:avLst/>
          </a:prstGeom>
          <a:noFill/>
          <a:ln>
            <a:noFill/>
          </a:ln>
        </p:spPr>
      </p:pic>
      <p:pic>
        <p:nvPicPr>
          <p:cNvPr id="1788" name="Google Shape;1788;p13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792513" y="3763975"/>
            <a:ext cx="1070800" cy="531800"/>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a:t>
            </a:r>
            <a:r>
              <a:rPr lang="en"/>
              <a:t> </a:t>
            </a:r>
            <a:r>
              <a:rPr lang="en" b="1">
                <a:latin typeface="Times New Roman"/>
                <a:ea typeface="Times New Roman"/>
                <a:cs typeface="Times New Roman"/>
                <a:sym typeface="Times New Roman"/>
              </a:rPr>
              <a:t> Loiter Radius in relation to Velocity and Roll Angle</a:t>
            </a:r>
            <a:endParaRPr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794" name="Google Shape;1794;p136"/>
          <p:cNvSpPr txBox="1">
            <a:spLocks noGrp="1"/>
          </p:cNvSpPr>
          <p:nvPr>
            <p:ph type="body" idx="1"/>
          </p:nvPr>
        </p:nvSpPr>
        <p:spPr>
          <a:xfrm>
            <a:off x="1911900" y="1610875"/>
            <a:ext cx="4639500" cy="2120100"/>
          </a:xfrm>
          <a:prstGeom prst="rect">
            <a:avLst/>
          </a:prstGeom>
        </p:spPr>
        <p:txBody>
          <a:bodyPr spcFirstLastPara="1" wrap="square" lIns="91425" tIns="91425" rIns="91425" bIns="91425" anchor="t" anchorCtr="0">
            <a:noAutofit/>
          </a:bodyPr>
          <a:lstStyle/>
          <a:p>
            <a:pPr marL="457200" lvl="0" indent="-325319" algn="l" rtl="0">
              <a:lnSpc>
                <a:spcPct val="90000"/>
              </a:lnSpc>
              <a:spcBef>
                <a:spcPts val="0"/>
              </a:spcBef>
              <a:spcAft>
                <a:spcPts val="0"/>
              </a:spcAft>
              <a:buClr>
                <a:srgbClr val="000000"/>
              </a:buClr>
              <a:buSzPts val="1523"/>
              <a:buFont typeface="Times New Roman"/>
              <a:buChar char="❖"/>
            </a:pPr>
            <a:r>
              <a:rPr lang="en" sz="1523" b="1">
                <a:solidFill>
                  <a:srgbClr val="000000"/>
                </a:solidFill>
                <a:latin typeface="Times New Roman"/>
                <a:ea typeface="Times New Roman"/>
                <a:cs typeface="Times New Roman"/>
                <a:sym typeface="Times New Roman"/>
              </a:rPr>
              <a:t>Velocity and turning angle from Loiter Radius.</a:t>
            </a:r>
            <a:endParaRPr sz="1523" b="1">
              <a:solidFill>
                <a:srgbClr val="000000"/>
              </a:solidFill>
              <a:latin typeface="Times New Roman"/>
              <a:ea typeface="Times New Roman"/>
              <a:cs typeface="Times New Roman"/>
              <a:sym typeface="Times New Roman"/>
            </a:endParaRPr>
          </a:p>
          <a:p>
            <a:pPr marL="457200" lvl="0" indent="0" algn="l" rtl="0">
              <a:lnSpc>
                <a:spcPct val="90000"/>
              </a:lnSpc>
              <a:spcBef>
                <a:spcPts val="0"/>
              </a:spcBef>
              <a:spcAft>
                <a:spcPts val="0"/>
              </a:spcAft>
              <a:buSzPts val="688"/>
              <a:buNone/>
            </a:pPr>
            <a:endParaRPr sz="1523" b="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38761D"/>
              </a:buClr>
              <a:buSzPts val="1523"/>
              <a:buFont typeface="Times New Roman"/>
              <a:buChar char="✓"/>
            </a:pPr>
            <a:r>
              <a:rPr lang="en" sz="1523" i="1">
                <a:solidFill>
                  <a:srgbClr val="000000"/>
                </a:solidFill>
                <a:latin typeface="Times New Roman"/>
                <a:ea typeface="Times New Roman"/>
                <a:cs typeface="Times New Roman"/>
                <a:sym typeface="Times New Roman"/>
              </a:rPr>
              <a:t>Begin with F.B.D. sketch.</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38761D"/>
              </a:buClr>
              <a:buSzPts val="1523"/>
              <a:buFont typeface="Times New Roman"/>
              <a:buChar char="✓"/>
            </a:pPr>
            <a:r>
              <a:rPr lang="en" sz="1523" i="1">
                <a:solidFill>
                  <a:srgbClr val="000000"/>
                </a:solidFill>
                <a:latin typeface="Times New Roman"/>
                <a:ea typeface="Times New Roman"/>
                <a:cs typeface="Times New Roman"/>
                <a:sym typeface="Times New Roman"/>
              </a:rPr>
              <a:t>Assumptions </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38761D"/>
              </a:buClr>
              <a:buSzPts val="1523"/>
              <a:buFont typeface="Times New Roman"/>
              <a:buChar char="✓"/>
            </a:pPr>
            <a:r>
              <a:rPr lang="en" sz="1523" i="1">
                <a:solidFill>
                  <a:srgbClr val="000000"/>
                </a:solidFill>
                <a:latin typeface="Times New Roman"/>
                <a:ea typeface="Times New Roman"/>
                <a:cs typeface="Times New Roman"/>
                <a:sym typeface="Times New Roman"/>
              </a:rPr>
              <a:t>Find governing equations </a:t>
            </a:r>
            <a:endParaRPr sz="1523" i="1">
              <a:solidFill>
                <a:srgbClr val="000000"/>
              </a:solidFill>
              <a:latin typeface="Times New Roman"/>
              <a:ea typeface="Times New Roman"/>
              <a:cs typeface="Times New Roman"/>
              <a:sym typeface="Times New Roman"/>
            </a:endParaRPr>
          </a:p>
          <a:p>
            <a:pPr marL="1371600" lvl="0" indent="0" algn="l" rtl="0">
              <a:lnSpc>
                <a:spcPct val="90000"/>
              </a:lnSpc>
              <a:spcBef>
                <a:spcPts val="0"/>
              </a:spcBef>
              <a:spcAft>
                <a:spcPts val="0"/>
              </a:spcAft>
              <a:buSzPts val="688"/>
              <a:buNone/>
            </a:pPr>
            <a:endParaRPr sz="1523" i="1">
              <a:solidFill>
                <a:srgbClr val="000000"/>
              </a:solidFill>
              <a:latin typeface="Times New Roman"/>
              <a:ea typeface="Times New Roman"/>
              <a:cs typeface="Times New Roman"/>
              <a:sym typeface="Times New Roman"/>
            </a:endParaRPr>
          </a:p>
          <a:p>
            <a:pPr marL="1371600" lvl="0" indent="-325319" algn="l" rtl="0">
              <a:lnSpc>
                <a:spcPct val="90000"/>
              </a:lnSpc>
              <a:spcBef>
                <a:spcPts val="0"/>
              </a:spcBef>
              <a:spcAft>
                <a:spcPts val="0"/>
              </a:spcAft>
              <a:buClr>
                <a:srgbClr val="38761D"/>
              </a:buClr>
              <a:buSzPts val="1523"/>
              <a:buFont typeface="Times New Roman"/>
              <a:buChar char="𖹸"/>
            </a:pPr>
            <a:r>
              <a:rPr lang="en" sz="1523" i="1">
                <a:solidFill>
                  <a:srgbClr val="000000"/>
                </a:solidFill>
                <a:latin typeface="Times New Roman"/>
                <a:ea typeface="Times New Roman"/>
                <a:cs typeface="Times New Roman"/>
                <a:sym typeface="Times New Roman"/>
              </a:rPr>
              <a:t>Solution</a:t>
            </a:r>
            <a:endParaRPr sz="1225"/>
          </a:p>
        </p:txBody>
      </p:sp>
      <p:pic>
        <p:nvPicPr>
          <p:cNvPr id="1795" name="Google Shape;1795;p1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369350"/>
            <a:ext cx="408350" cy="454050"/>
          </a:xfrm>
          <a:prstGeom prst="rect">
            <a:avLst/>
          </a:prstGeom>
          <a:noFill/>
          <a:ln>
            <a:noFill/>
          </a:ln>
        </p:spPr>
      </p:pic>
      <p:pic>
        <p:nvPicPr>
          <p:cNvPr id="1796" name="Google Shape;1796;p13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1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b="1">
                <a:latin typeface="Times New Roman"/>
                <a:ea typeface="Times New Roman"/>
                <a:cs typeface="Times New Roman"/>
                <a:sym typeface="Times New Roman"/>
              </a:rPr>
              <a:t>FC 4: Velocity, Roll Angle, and Velocity Results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ct val="119047"/>
              <a:buNone/>
            </a:pPr>
            <a:endParaRPr/>
          </a:p>
        </p:txBody>
      </p:sp>
      <p:sp>
        <p:nvSpPr>
          <p:cNvPr id="1802" name="Google Shape;1802;p137"/>
          <p:cNvSpPr txBox="1">
            <a:spLocks noGrp="1"/>
          </p:cNvSpPr>
          <p:nvPr>
            <p:ph type="body" idx="1"/>
          </p:nvPr>
        </p:nvSpPr>
        <p:spPr>
          <a:xfrm>
            <a:off x="4800150" y="1077475"/>
            <a:ext cx="4108200" cy="10059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Times New Roman"/>
              <a:buChar char="❖"/>
            </a:pPr>
            <a:r>
              <a:rPr lang="en" b="1">
                <a:latin typeface="Times New Roman"/>
                <a:ea typeface="Times New Roman"/>
                <a:cs typeface="Times New Roman"/>
                <a:sym typeface="Times New Roman"/>
              </a:rPr>
              <a:t>Loiter Radius of ~ 148 meters.</a:t>
            </a:r>
            <a:endParaRPr b="1">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Char char="➢"/>
            </a:pPr>
            <a:r>
              <a:rPr lang="en" b="1" i="1">
                <a:latin typeface="Times New Roman"/>
                <a:ea typeface="Times New Roman"/>
                <a:cs typeface="Times New Roman"/>
                <a:sym typeface="Times New Roman"/>
              </a:rPr>
              <a:t>Velocity</a:t>
            </a:r>
            <a:r>
              <a:rPr lang="en">
                <a:latin typeface="Times New Roman"/>
                <a:ea typeface="Times New Roman"/>
                <a:cs typeface="Times New Roman"/>
                <a:sym typeface="Times New Roman"/>
              </a:rPr>
              <a:t>: 30 mph ~ 13.4 [m/s]. </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Char char="➢"/>
            </a:pPr>
            <a:r>
              <a:rPr lang="en" b="1" i="1">
                <a:latin typeface="Times New Roman"/>
                <a:ea typeface="Times New Roman"/>
                <a:cs typeface="Times New Roman"/>
                <a:sym typeface="Times New Roman"/>
              </a:rPr>
              <a:t>Roll Angle:</a:t>
            </a:r>
            <a:r>
              <a:rPr lang="en">
                <a:latin typeface="Times New Roman"/>
                <a:ea typeface="Times New Roman"/>
                <a:cs typeface="Times New Roman"/>
                <a:sym typeface="Times New Roman"/>
              </a:rPr>
              <a:t> 10 degrees. </a:t>
            </a:r>
            <a:endParaRPr>
              <a:latin typeface="Times New Roman"/>
              <a:ea typeface="Times New Roman"/>
              <a:cs typeface="Times New Roman"/>
              <a:sym typeface="Times New Roman"/>
            </a:endParaRPr>
          </a:p>
        </p:txBody>
      </p:sp>
      <p:pic>
        <p:nvPicPr>
          <p:cNvPr id="1803" name="Google Shape;1803;p1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804" name="Google Shape;1804;p1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293150"/>
            <a:ext cx="408350" cy="454050"/>
          </a:xfrm>
          <a:prstGeom prst="rect">
            <a:avLst/>
          </a:prstGeom>
          <a:noFill/>
          <a:ln>
            <a:noFill/>
          </a:ln>
        </p:spPr>
      </p:pic>
      <p:sp>
        <p:nvSpPr>
          <p:cNvPr id="1805" name="Google Shape;1805;p137"/>
          <p:cNvSpPr/>
          <p:nvPr/>
        </p:nvSpPr>
        <p:spPr>
          <a:xfrm>
            <a:off x="6617525" y="2067875"/>
            <a:ext cx="335400" cy="677100"/>
          </a:xfrm>
          <a:prstGeom prst="downArrow">
            <a:avLst>
              <a:gd name="adj1" fmla="val 50000"/>
              <a:gd name="adj2" fmla="val 50000"/>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37"/>
          <p:cNvSpPr txBox="1"/>
          <p:nvPr/>
        </p:nvSpPr>
        <p:spPr>
          <a:xfrm>
            <a:off x="2790025" y="4211050"/>
            <a:ext cx="1758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EB Garamond"/>
              <a:ea typeface="EB Garamond"/>
              <a:cs typeface="EB Garamond"/>
              <a:sym typeface="EB Garamond"/>
            </a:endParaRPr>
          </a:p>
          <a:p>
            <a:pPr marL="457200" marR="0" lvl="0" indent="-342900" algn="l" rtl="0">
              <a:lnSpc>
                <a:spcPct val="100000"/>
              </a:lnSpc>
              <a:spcBef>
                <a:spcPts val="0"/>
              </a:spcBef>
              <a:spcAft>
                <a:spcPts val="0"/>
              </a:spcAft>
              <a:buClr>
                <a:srgbClr val="38761D"/>
              </a:buClr>
              <a:buSzPts val="1800"/>
              <a:buFont typeface="EB Garamond"/>
              <a:buChar char="✓"/>
            </a:pPr>
            <a:r>
              <a:rPr lang="en" sz="1800" b="0" i="1" u="none" strike="noStrike" cap="none">
                <a:solidFill>
                  <a:srgbClr val="38761D"/>
                </a:solidFill>
                <a:latin typeface="EB Garamond"/>
                <a:ea typeface="EB Garamond"/>
                <a:cs typeface="EB Garamond"/>
                <a:sym typeface="EB Garamond"/>
              </a:rPr>
              <a:t>Solution</a:t>
            </a:r>
            <a:r>
              <a:rPr lang="en"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Times New Roman"/>
              <a:ea typeface="Times New Roman"/>
              <a:cs typeface="Times New Roman"/>
              <a:sym typeface="Times New Roman"/>
            </a:endParaRPr>
          </a:p>
        </p:txBody>
      </p:sp>
      <p:pic>
        <p:nvPicPr>
          <p:cNvPr id="1807" name="Google Shape;1807;p1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1000" y="1094000"/>
            <a:ext cx="4108200" cy="3327630"/>
          </a:xfrm>
          <a:prstGeom prst="rect">
            <a:avLst/>
          </a:prstGeom>
          <a:noFill/>
          <a:ln>
            <a:noFill/>
          </a:ln>
        </p:spPr>
      </p:pic>
      <p:sp>
        <p:nvSpPr>
          <p:cNvPr id="1808" name="Google Shape;1808;p1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125</a:t>
            </a:fld>
            <a:endParaRPr/>
          </a:p>
        </p:txBody>
      </p:sp>
      <p:graphicFrame>
        <p:nvGraphicFramePr>
          <p:cNvPr id="1809" name="Google Shape;1809;p137"/>
          <p:cNvGraphicFramePr/>
          <p:nvPr/>
        </p:nvGraphicFramePr>
        <p:xfrm>
          <a:off x="4572000" y="2883403"/>
          <a:ext cx="3000000" cy="3000000"/>
        </p:xfrm>
        <a:graphic>
          <a:graphicData uri="http://schemas.openxmlformats.org/drawingml/2006/table">
            <a:tbl>
              <a:tblPr>
                <a:noFill/>
                <a:tableStyleId>{9D1C55BA-51AF-438D-BA4F-440E4BF83E8C}</a:tableStyleId>
              </a:tblPr>
              <a:tblGrid>
                <a:gridCol w="1469725">
                  <a:extLst>
                    <a:ext uri="{9D8B030D-6E8A-4147-A177-3AD203B41FA5}">
                      <a16:colId xmlns:a16="http://schemas.microsoft.com/office/drawing/2014/main" val="20000"/>
                    </a:ext>
                  </a:extLst>
                </a:gridCol>
                <a:gridCol w="1616650">
                  <a:extLst>
                    <a:ext uri="{9D8B030D-6E8A-4147-A177-3AD203B41FA5}">
                      <a16:colId xmlns:a16="http://schemas.microsoft.com/office/drawing/2014/main" val="20001"/>
                    </a:ext>
                  </a:extLst>
                </a:gridCol>
                <a:gridCol w="1447100">
                  <a:extLst>
                    <a:ext uri="{9D8B030D-6E8A-4147-A177-3AD203B41FA5}">
                      <a16:colId xmlns:a16="http://schemas.microsoft.com/office/drawing/2014/main" val="20002"/>
                    </a:ext>
                  </a:extLst>
                </a:gridCol>
              </a:tblGrid>
              <a:tr h="565200">
                <a:tc>
                  <a:txBody>
                    <a:bodyPr/>
                    <a:lstStyle/>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Loiter Radius</a:t>
                      </a:r>
                      <a:endParaRPr sz="14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[meters]</a:t>
                      </a:r>
                      <a:endParaRPr sz="1400"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Velocity</a:t>
                      </a:r>
                      <a:endParaRPr sz="14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[meters/second]</a:t>
                      </a:r>
                      <a:endParaRPr sz="1400"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Roll Angle</a:t>
                      </a:r>
                      <a:endParaRPr sz="14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400" strike="noStrike" cap="none">
                          <a:latin typeface="Times New Roman"/>
                          <a:ea typeface="Times New Roman"/>
                          <a:cs typeface="Times New Roman"/>
                          <a:sym typeface="Times New Roman"/>
                        </a:rPr>
                        <a:t>[degrees] </a:t>
                      </a:r>
                      <a:endParaRPr sz="1400" strike="noStrike" cap="none">
                        <a:latin typeface="Times New Roman"/>
                        <a:ea typeface="Times New Roman"/>
                        <a:cs typeface="Times New Roman"/>
                        <a:sym typeface="Times New Roman"/>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67350">
                <a:tc>
                  <a:txBody>
                    <a:bodyPr/>
                    <a:lstStyle/>
                    <a:p>
                      <a:pPr marL="0" marR="0" lvl="0" indent="0" algn="ctr" rtl="0">
                        <a:lnSpc>
                          <a:spcPct val="100000"/>
                        </a:lnSpc>
                        <a:spcBef>
                          <a:spcPts val="0"/>
                        </a:spcBef>
                        <a:spcAft>
                          <a:spcPts val="0"/>
                        </a:spcAft>
                        <a:buClr>
                          <a:srgbClr val="000000"/>
                        </a:buClr>
                        <a:buSzPts val="1400"/>
                        <a:buFont typeface="Arial"/>
                        <a:buNone/>
                      </a:pPr>
                      <a:r>
                        <a:rPr lang="en" b="1"/>
                        <a:t>148</a:t>
                      </a:r>
                      <a:endParaRPr sz="1400" b="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b="1"/>
                        <a:t>16</a:t>
                      </a:r>
                      <a:endParaRPr sz="1400" b="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strike="noStrike" cap="none"/>
                        <a:t>10</a:t>
                      </a:r>
                      <a:endParaRPr sz="1400" b="1"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Times New Roman"/>
                <a:ea typeface="Times New Roman"/>
                <a:cs typeface="Times New Roman"/>
                <a:sym typeface="Times New Roman"/>
              </a:rPr>
              <a:t>FC 4: Radius of Loiter Section?</a:t>
            </a:r>
            <a:endParaRPr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815" name="Google Shape;1815;p138"/>
          <p:cNvSpPr txBox="1">
            <a:spLocks noGrp="1"/>
          </p:cNvSpPr>
          <p:nvPr>
            <p:ph type="body" idx="1"/>
          </p:nvPr>
        </p:nvSpPr>
        <p:spPr>
          <a:xfrm>
            <a:off x="311700" y="1229875"/>
            <a:ext cx="2709300" cy="143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Times New Roman"/>
              <a:buChar char="❖"/>
            </a:pPr>
            <a:r>
              <a:rPr lang="en">
                <a:latin typeface="Times New Roman"/>
                <a:ea typeface="Times New Roman"/>
                <a:cs typeface="Times New Roman"/>
                <a:sym typeface="Times New Roman"/>
              </a:rPr>
              <a:t>Compared to ASEN Building</a:t>
            </a:r>
            <a:endParaRPr>
              <a:latin typeface="Times New Roman"/>
              <a:ea typeface="Times New Roman"/>
              <a:cs typeface="Times New Roman"/>
              <a:sym typeface="Times New Roman"/>
            </a:endParaRPr>
          </a:p>
          <a:p>
            <a:pPr marL="914400" lvl="1"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148 m ~ 485 feet</a:t>
            </a:r>
            <a:endParaRPr>
              <a:latin typeface="Times New Roman"/>
              <a:ea typeface="Times New Roman"/>
              <a:cs typeface="Times New Roman"/>
              <a:sym typeface="Times New Roman"/>
            </a:endParaRPr>
          </a:p>
        </p:txBody>
      </p:sp>
      <p:pic>
        <p:nvPicPr>
          <p:cNvPr id="1816" name="Google Shape;1816;p1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20574" y="115400"/>
            <a:ext cx="847226" cy="835400"/>
          </a:xfrm>
          <a:prstGeom prst="rect">
            <a:avLst/>
          </a:prstGeom>
          <a:noFill/>
          <a:ln>
            <a:noFill/>
          </a:ln>
        </p:spPr>
      </p:pic>
      <p:pic>
        <p:nvPicPr>
          <p:cNvPr id="1817" name="Google Shape;1817;p1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4369350"/>
            <a:ext cx="408350" cy="454050"/>
          </a:xfrm>
          <a:prstGeom prst="rect">
            <a:avLst/>
          </a:prstGeom>
          <a:noFill/>
          <a:ln>
            <a:noFill/>
          </a:ln>
        </p:spPr>
      </p:pic>
      <p:pic>
        <p:nvPicPr>
          <p:cNvPr id="1818" name="Google Shape;1818;p13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044900" y="1135075"/>
            <a:ext cx="4284974" cy="3070233"/>
          </a:xfrm>
          <a:prstGeom prst="rect">
            <a:avLst/>
          </a:prstGeom>
          <a:noFill/>
          <a:ln w="19050" cap="flat" cmpd="sng">
            <a:solidFill>
              <a:schemeClr val="dk2"/>
            </a:solidFill>
            <a:prstDash val="solid"/>
            <a:round/>
            <a:headEnd type="none" w="sm" len="sm"/>
            <a:tailEnd type="none" w="sm" len="sm"/>
          </a:ln>
        </p:spPr>
      </p:pic>
      <p:pic>
        <p:nvPicPr>
          <p:cNvPr id="1819" name="Google Shape;1819;p13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44901" y="1135075"/>
            <a:ext cx="4284974" cy="3070250"/>
          </a:xfrm>
          <a:prstGeom prst="rect">
            <a:avLst/>
          </a:prstGeom>
          <a:noFill/>
          <a:ln w="19050" cap="flat" cmpd="sng">
            <a:solidFill>
              <a:schemeClr val="dk2"/>
            </a:solidFill>
            <a:prstDash val="solid"/>
            <a:round/>
            <a:headEnd type="none" w="sm" len="sm"/>
            <a:tailEnd type="none" w="sm" len="sm"/>
          </a:ln>
        </p:spPr>
      </p:pic>
      <p:pic>
        <p:nvPicPr>
          <p:cNvPr id="1820" name="Google Shape;1820;p13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044900" y="1135075"/>
            <a:ext cx="4284975" cy="30628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139"/>
          <p:cNvSpPr txBox="1">
            <a:spLocks noGrp="1"/>
          </p:cNvSpPr>
          <p:nvPr>
            <p:ph type="title"/>
          </p:nvPr>
        </p:nvSpPr>
        <p:spPr>
          <a:xfrm>
            <a:off x="235500" y="-47200"/>
            <a:ext cx="79089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FC 4: Loitering Radius at Chautauqua Park - Conclusion</a:t>
            </a:r>
            <a:endParaRPr b="1"/>
          </a:p>
        </p:txBody>
      </p:sp>
      <p:sp>
        <p:nvSpPr>
          <p:cNvPr id="1826" name="Google Shape;1826;p139"/>
          <p:cNvSpPr/>
          <p:nvPr/>
        </p:nvSpPr>
        <p:spPr>
          <a:xfrm>
            <a:off x="3480800" y="1736400"/>
            <a:ext cx="561900" cy="174600"/>
          </a:xfrm>
          <a:prstGeom prst="rightArrow">
            <a:avLst>
              <a:gd name="adj1" fmla="val 50000"/>
              <a:gd name="adj2" fmla="val 50000"/>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7" name="Google Shape;1827;p1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20574" y="-37000"/>
            <a:ext cx="847226" cy="835400"/>
          </a:xfrm>
          <a:prstGeom prst="rect">
            <a:avLst/>
          </a:prstGeom>
          <a:noFill/>
          <a:ln>
            <a:noFill/>
          </a:ln>
        </p:spPr>
      </p:pic>
      <p:sp>
        <p:nvSpPr>
          <p:cNvPr id="1828" name="Google Shape;1828;p139"/>
          <p:cNvSpPr txBox="1"/>
          <p:nvPr/>
        </p:nvSpPr>
        <p:spPr>
          <a:xfrm>
            <a:off x="-152400" y="3111825"/>
            <a:ext cx="47586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b="1">
                <a:latin typeface="Roboto"/>
                <a:ea typeface="Roboto"/>
                <a:cs typeface="Roboto"/>
                <a:sym typeface="Roboto"/>
              </a:rPr>
              <a:t>Conclusion </a:t>
            </a:r>
            <a:endParaRPr b="1">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The selected loitering radius is </a:t>
            </a:r>
            <a:r>
              <a:rPr lang="en" b="1" i="1">
                <a:latin typeface="Roboto"/>
                <a:ea typeface="Roboto"/>
                <a:cs typeface="Roboto"/>
                <a:sym typeface="Roboto"/>
              </a:rPr>
              <a:t>achievable</a:t>
            </a:r>
            <a:r>
              <a:rPr lang="en">
                <a:latin typeface="Roboto"/>
                <a:ea typeface="Roboto"/>
                <a:cs typeface="Roboto"/>
                <a:sym typeface="Roboto"/>
              </a:rPr>
              <a:t> with the values in the table to the right.  </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The circular shape allows for winds/gust to be spread evenly - even though, better control system could adjust orientation of UAS for better flight endurance. </a:t>
            </a:r>
            <a:endParaRPr>
              <a:latin typeface="Roboto"/>
              <a:ea typeface="Roboto"/>
              <a:cs typeface="Roboto"/>
              <a:sym typeface="Roboto"/>
            </a:endParaRPr>
          </a:p>
        </p:txBody>
      </p:sp>
      <p:pic>
        <p:nvPicPr>
          <p:cNvPr id="1829" name="Google Shape;1829;p13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18425" y="745175"/>
            <a:ext cx="4521951" cy="2615149"/>
          </a:xfrm>
          <a:prstGeom prst="rect">
            <a:avLst/>
          </a:prstGeom>
          <a:noFill/>
          <a:ln w="19050" cap="flat" cmpd="sng">
            <a:solidFill>
              <a:schemeClr val="dk2"/>
            </a:solidFill>
            <a:prstDash val="solid"/>
            <a:round/>
            <a:headEnd type="none" w="sm" len="sm"/>
            <a:tailEnd type="none" w="sm" len="sm"/>
          </a:ln>
        </p:spPr>
      </p:pic>
      <p:pic>
        <p:nvPicPr>
          <p:cNvPr id="1830" name="Google Shape;1830;p13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9300" y="822900"/>
            <a:ext cx="3088674" cy="2336706"/>
          </a:xfrm>
          <a:prstGeom prst="rect">
            <a:avLst/>
          </a:prstGeom>
          <a:noFill/>
          <a:ln w="19050" cap="flat" cmpd="sng">
            <a:solidFill>
              <a:schemeClr val="dk2"/>
            </a:solidFill>
            <a:prstDash val="solid"/>
            <a:round/>
            <a:headEnd type="none" w="sm" len="sm"/>
            <a:tailEnd type="none" w="sm" len="sm"/>
          </a:ln>
        </p:spPr>
      </p:pic>
      <p:graphicFrame>
        <p:nvGraphicFramePr>
          <p:cNvPr id="1831" name="Google Shape;1831;p139"/>
          <p:cNvGraphicFramePr/>
          <p:nvPr/>
        </p:nvGraphicFramePr>
        <p:xfrm>
          <a:off x="4809500" y="3541857"/>
          <a:ext cx="3000000" cy="3000000"/>
        </p:xfrm>
        <a:graphic>
          <a:graphicData uri="http://schemas.openxmlformats.org/drawingml/2006/table">
            <a:tbl>
              <a:tblPr>
                <a:noFill/>
                <a:tableStyleId>{9D1C55BA-51AF-438D-BA4F-440E4BF83E8C}</a:tableStyleId>
              </a:tblPr>
              <a:tblGrid>
                <a:gridCol w="1278825">
                  <a:extLst>
                    <a:ext uri="{9D8B030D-6E8A-4147-A177-3AD203B41FA5}">
                      <a16:colId xmlns:a16="http://schemas.microsoft.com/office/drawing/2014/main" val="20000"/>
                    </a:ext>
                  </a:extLst>
                </a:gridCol>
                <a:gridCol w="1406650">
                  <a:extLst>
                    <a:ext uri="{9D8B030D-6E8A-4147-A177-3AD203B41FA5}">
                      <a16:colId xmlns:a16="http://schemas.microsoft.com/office/drawing/2014/main" val="20001"/>
                    </a:ext>
                  </a:extLst>
                </a:gridCol>
                <a:gridCol w="1259150">
                  <a:extLst>
                    <a:ext uri="{9D8B030D-6E8A-4147-A177-3AD203B41FA5}">
                      <a16:colId xmlns:a16="http://schemas.microsoft.com/office/drawing/2014/main" val="20002"/>
                    </a:ext>
                  </a:extLst>
                </a:gridCol>
              </a:tblGrid>
              <a:tr h="556725">
                <a:tc>
                  <a:txBody>
                    <a:bodyPr/>
                    <a:lstStyle/>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Loiter Radius</a:t>
                      </a:r>
                      <a:endParaRPr sz="13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[meters]</a:t>
                      </a:r>
                      <a:endParaRPr sz="1300" strike="noStrike" cap="none">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Velocity</a:t>
                      </a:r>
                      <a:endParaRPr sz="13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[meters/second]</a:t>
                      </a:r>
                      <a:endParaRPr sz="1300" strike="noStrike" cap="none">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Roll Angle</a:t>
                      </a:r>
                      <a:endParaRPr sz="1300" strike="noStrike" cap="none">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 sz="1300" strike="noStrike" cap="none">
                          <a:latin typeface="Times New Roman"/>
                          <a:ea typeface="Times New Roman"/>
                          <a:cs typeface="Times New Roman"/>
                          <a:sym typeface="Times New Roman"/>
                        </a:rPr>
                        <a:t>[degrees] </a:t>
                      </a:r>
                      <a:endParaRPr sz="1300" strike="noStrike" cap="none">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61850">
                <a:tc>
                  <a:txBody>
                    <a:bodyPr/>
                    <a:lstStyle/>
                    <a:p>
                      <a:pPr marL="0" marR="0" lvl="0" indent="0" algn="ctr" rtl="0">
                        <a:lnSpc>
                          <a:spcPct val="100000"/>
                        </a:lnSpc>
                        <a:spcBef>
                          <a:spcPts val="0"/>
                        </a:spcBef>
                        <a:spcAft>
                          <a:spcPts val="0"/>
                        </a:spcAft>
                        <a:buClr>
                          <a:srgbClr val="000000"/>
                        </a:buClr>
                        <a:buSzPts val="1400"/>
                        <a:buFont typeface="Arial"/>
                        <a:buNone/>
                      </a:pPr>
                      <a:r>
                        <a:rPr lang="en" sz="1300" b="1"/>
                        <a:t>148</a:t>
                      </a:r>
                      <a:endParaRPr sz="1300" b="1"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00" b="1"/>
                        <a:t>16</a:t>
                      </a:r>
                      <a:endParaRPr sz="1300" b="1"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00" b="1" strike="noStrike" cap="none"/>
                        <a:t>10</a:t>
                      </a:r>
                      <a:endParaRPr sz="1300" b="1"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140"/>
          <p:cNvSpPr txBox="1">
            <a:spLocks noGrp="1"/>
          </p:cNvSpPr>
          <p:nvPr>
            <p:ph type="title"/>
          </p:nvPr>
        </p:nvSpPr>
        <p:spPr>
          <a:xfrm>
            <a:off x="438925" y="2345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Electro-Mechanical</a:t>
            </a:r>
            <a:endParaRPr/>
          </a:p>
          <a:p>
            <a:pPr marL="0" lvl="0" indent="0" algn="l" rtl="0">
              <a:lnSpc>
                <a:spcPct val="100000"/>
              </a:lnSpc>
              <a:spcBef>
                <a:spcPts val="0"/>
              </a:spcBef>
              <a:spcAft>
                <a:spcPts val="0"/>
              </a:spcAft>
              <a:buSzPts val="4800"/>
              <a:buNone/>
            </a:pPr>
            <a:r>
              <a:rPr lang="en"/>
              <a:t>Back up</a:t>
            </a:r>
            <a:endParaRPr/>
          </a:p>
        </p:txBody>
      </p:sp>
      <p:pic>
        <p:nvPicPr>
          <p:cNvPr id="1837" name="Google Shape;1837;p1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1838" name="Google Shape;1838;p1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Minimum Power Required</a:t>
            </a:r>
            <a:endParaRPr/>
          </a:p>
        </p:txBody>
      </p:sp>
      <p:sp>
        <p:nvSpPr>
          <p:cNvPr id="1844" name="Google Shape;1844;p141"/>
          <p:cNvSpPr txBox="1">
            <a:spLocks noGrp="1"/>
          </p:cNvSpPr>
          <p:nvPr>
            <p:ph type="body" idx="1"/>
          </p:nvPr>
        </p:nvSpPr>
        <p:spPr>
          <a:xfrm>
            <a:off x="311700" y="1191800"/>
            <a:ext cx="4869000" cy="292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EOM Thrust for SLUF</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Assumptions:</a:t>
            </a:r>
            <a:endParaRPr>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Aircraft Frame</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No Z-forces</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Constant Velocity</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Thrust Acts on A/C X-axis</a:t>
            </a:r>
            <a:endParaRPr sz="1400">
              <a:solidFill>
                <a:schemeClr val="dk1"/>
              </a:solidFill>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Font typeface="Arial"/>
              <a:buChar char="●"/>
            </a:pPr>
            <a:r>
              <a:rPr lang="en">
                <a:solidFill>
                  <a:schemeClr val="dk1"/>
                </a:solidFill>
                <a:latin typeface="Arial"/>
                <a:ea typeface="Arial"/>
                <a:cs typeface="Arial"/>
                <a:sym typeface="Arial"/>
              </a:rPr>
              <a:t>SLUF Thrust: 1.51 [kg]</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a:solidFill>
                <a:schemeClr val="dk1"/>
              </a:solidFill>
              <a:latin typeface="Arial"/>
              <a:ea typeface="Arial"/>
              <a:cs typeface="Arial"/>
              <a:sym typeface="Arial"/>
            </a:endParaRPr>
          </a:p>
          <a:p>
            <a:pPr marL="0" lvl="0" indent="0" algn="l" rtl="0">
              <a:spcBef>
                <a:spcPts val="0"/>
              </a:spcBef>
              <a:spcAft>
                <a:spcPts val="1200"/>
              </a:spcAft>
              <a:buNone/>
            </a:pPr>
            <a:endParaRPr/>
          </a:p>
        </p:txBody>
      </p:sp>
      <p:pic>
        <p:nvPicPr>
          <p:cNvPr id="1845" name="Google Shape;1845;p1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70133" y="1191800"/>
            <a:ext cx="4673866" cy="3505400"/>
          </a:xfrm>
          <a:prstGeom prst="rect">
            <a:avLst/>
          </a:prstGeom>
          <a:noFill/>
          <a:ln>
            <a:noFill/>
          </a:ln>
        </p:spPr>
      </p:pic>
      <p:sp>
        <p:nvSpPr>
          <p:cNvPr id="1846" name="Google Shape;1846;p141"/>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4"/>
        <p:cNvGrpSpPr/>
        <p:nvPr/>
      </p:nvGrpSpPr>
      <p:grpSpPr>
        <a:xfrm>
          <a:off x="0" y="0"/>
          <a:ext cx="0" cy="0"/>
          <a:chOff x="0" y="0"/>
          <a:chExt cx="0" cy="0"/>
        </a:xfrm>
      </p:grpSpPr>
      <p:sp>
        <p:nvSpPr>
          <p:cNvPr id="255" name="Google Shape;255;p25"/>
          <p:cNvSpPr txBox="1">
            <a:spLocks noGrp="1"/>
          </p:cNvSpPr>
          <p:nvPr>
            <p:ph type="title"/>
          </p:nvPr>
        </p:nvSpPr>
        <p:spPr>
          <a:xfrm>
            <a:off x="311700" y="445025"/>
            <a:ext cx="4391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Fuselage</a:t>
            </a:r>
            <a:endParaRPr/>
          </a:p>
        </p:txBody>
      </p:sp>
      <p:sp>
        <p:nvSpPr>
          <p:cNvPr id="256" name="Google Shape;256;p25"/>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57" name="Google Shape;257;p2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258" name="Google Shape;258;p2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259" name="Google Shape;259;p25"/>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260" name="Google Shape;260;p2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261" name="Google Shape;261;p2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262" name="Google Shape;262;p2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263" name="Google Shape;263;p25"/>
          <p:cNvGraphicFramePr/>
          <p:nvPr/>
        </p:nvGraphicFramePr>
        <p:xfrm>
          <a:off x="4702825" y="1056800"/>
          <a:ext cx="3000000" cy="3000000"/>
        </p:xfrm>
        <a:graphic>
          <a:graphicData uri="http://schemas.openxmlformats.org/drawingml/2006/table">
            <a:tbl>
              <a:tblPr>
                <a:noFill/>
                <a:tableStyleId>{CB36F59C-9799-4612-A877-C13BCFD8C36C}</a:tableStyleId>
              </a:tblPr>
              <a:tblGrid>
                <a:gridCol w="1597275">
                  <a:extLst>
                    <a:ext uri="{9D8B030D-6E8A-4147-A177-3AD203B41FA5}">
                      <a16:colId xmlns:a16="http://schemas.microsoft.com/office/drawing/2014/main" val="20000"/>
                    </a:ext>
                  </a:extLst>
                </a:gridCol>
                <a:gridCol w="1597275">
                  <a:extLst>
                    <a:ext uri="{9D8B030D-6E8A-4147-A177-3AD203B41FA5}">
                      <a16:colId xmlns:a16="http://schemas.microsoft.com/office/drawing/2014/main" val="20001"/>
                    </a:ext>
                  </a:extLst>
                </a:gridCol>
                <a:gridCol w="934925">
                  <a:extLst>
                    <a:ext uri="{9D8B030D-6E8A-4147-A177-3AD203B41FA5}">
                      <a16:colId xmlns:a16="http://schemas.microsoft.com/office/drawing/2014/main" val="20002"/>
                    </a:ext>
                  </a:extLst>
                </a:gridCol>
              </a:tblGrid>
              <a:tr h="393175">
                <a:tc>
                  <a:txBody>
                    <a:bodyPr/>
                    <a:lstStyle/>
                    <a:p>
                      <a:pPr marL="0" lvl="0" indent="0" algn="ctr" rtl="0">
                        <a:spcBef>
                          <a:spcPts val="0"/>
                        </a:spcBef>
                        <a:spcAft>
                          <a:spcPts val="0"/>
                        </a:spcAft>
                        <a:buNone/>
                      </a:pPr>
                      <a:r>
                        <a:rPr lang="en" b="1">
                          <a:latin typeface="Abhaya Libre"/>
                          <a:ea typeface="Abhaya Libre"/>
                          <a:cs typeface="Abhaya Libre"/>
                          <a:sym typeface="Abhaya Libre"/>
                        </a:rPr>
                        <a:t>Parameter</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Abhaya Libre"/>
                          <a:ea typeface="Abhaya Libre"/>
                          <a:cs typeface="Abhaya Libre"/>
                          <a:sym typeface="Abhaya Libre"/>
                        </a:rPr>
                        <a:t>Value</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Abhaya Libre"/>
                          <a:ea typeface="Abhaya Libre"/>
                          <a:cs typeface="Abhaya Libre"/>
                          <a:sym typeface="Abhaya Libre"/>
                        </a:rPr>
                        <a:t>Unit</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93175">
                <a:tc>
                  <a:txBody>
                    <a:bodyPr/>
                    <a:lstStyle/>
                    <a:p>
                      <a:pPr marL="0" lvl="0" indent="0" algn="ctr" rtl="0">
                        <a:spcBef>
                          <a:spcPts val="0"/>
                        </a:spcBef>
                        <a:spcAft>
                          <a:spcPts val="0"/>
                        </a:spcAft>
                        <a:buNone/>
                      </a:pPr>
                      <a:r>
                        <a:rPr lang="en" b="1">
                          <a:latin typeface="Abhaya Libre"/>
                          <a:ea typeface="Abhaya Libre"/>
                          <a:cs typeface="Abhaya Libre"/>
                          <a:sym typeface="Abhaya Libre"/>
                        </a:rPr>
                        <a:t>Length </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0.5</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93175">
                <a:tc>
                  <a:txBody>
                    <a:bodyPr/>
                    <a:lstStyle/>
                    <a:p>
                      <a:pPr marL="0" lvl="0" indent="0" algn="ctr" rtl="0">
                        <a:spcBef>
                          <a:spcPts val="0"/>
                        </a:spcBef>
                        <a:spcAft>
                          <a:spcPts val="0"/>
                        </a:spcAft>
                        <a:buNone/>
                      </a:pPr>
                      <a:r>
                        <a:rPr lang="en" b="1">
                          <a:latin typeface="Abhaya Libre"/>
                          <a:ea typeface="Abhaya Libre"/>
                          <a:cs typeface="Abhaya Libre"/>
                          <a:sym typeface="Abhaya Libre"/>
                        </a:rPr>
                        <a:t>Height </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0.2</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[m]</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4675">
                <a:tc>
                  <a:txBody>
                    <a:bodyPr/>
                    <a:lstStyle/>
                    <a:p>
                      <a:pPr marL="0" lvl="0" indent="0" algn="ctr" rtl="0">
                        <a:spcBef>
                          <a:spcPts val="0"/>
                        </a:spcBef>
                        <a:spcAft>
                          <a:spcPts val="0"/>
                        </a:spcAft>
                        <a:buNone/>
                      </a:pPr>
                      <a:r>
                        <a:rPr lang="en" b="1">
                          <a:latin typeface="Abhaya Libre"/>
                          <a:ea typeface="Abhaya Libre"/>
                          <a:cs typeface="Abhaya Libre"/>
                          <a:sym typeface="Abhaya Libre"/>
                        </a:rPr>
                        <a:t>Width</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0.2</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Abhaya Libre"/>
                          <a:ea typeface="Abhaya Libre"/>
                          <a:cs typeface="Abhaya Libre"/>
                          <a:sym typeface="Abhaya Libre"/>
                        </a:rPr>
                        <a:t>[m]</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bl>
          </a:graphicData>
        </a:graphic>
      </p:graphicFrame>
      <p:sp>
        <p:nvSpPr>
          <p:cNvPr id="264" name="Google Shape;26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
        <p:nvSpPr>
          <p:cNvPr id="265" name="Google Shape;265;p25"/>
          <p:cNvSpPr txBox="1"/>
          <p:nvPr/>
        </p:nvSpPr>
        <p:spPr>
          <a:xfrm>
            <a:off x="182375" y="4202225"/>
            <a:ext cx="33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bhaya Libre"/>
              <a:ea typeface="Abhaya Libre"/>
              <a:cs typeface="Abhaya Libre"/>
              <a:sym typeface="Abhaya Libre"/>
            </a:endParaRPr>
          </a:p>
        </p:txBody>
      </p:sp>
      <p:sp>
        <p:nvSpPr>
          <p:cNvPr id="266" name="Google Shape;266;p25"/>
          <p:cNvSpPr txBox="1"/>
          <p:nvPr/>
        </p:nvSpPr>
        <p:spPr>
          <a:xfrm>
            <a:off x="128825" y="4166525"/>
            <a:ext cx="439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Abhaya Libre"/>
                <a:ea typeface="Abhaya Libre"/>
                <a:cs typeface="Abhaya Libre"/>
                <a:sym typeface="Abhaya Libre"/>
              </a:rPr>
              <a:t>Fig.1 - </a:t>
            </a:r>
            <a:r>
              <a:rPr lang="en">
                <a:solidFill>
                  <a:schemeClr val="dk1"/>
                </a:solidFill>
                <a:latin typeface="Abhaya Libre"/>
                <a:ea typeface="Abhaya Libre"/>
                <a:cs typeface="Abhaya Libre"/>
                <a:sym typeface="Abhaya Libre"/>
              </a:rPr>
              <a:t>Fuselage Interior Structure</a:t>
            </a:r>
            <a:r>
              <a:rPr lang="en">
                <a:solidFill>
                  <a:srgbClr val="FF0000"/>
                </a:solidFill>
                <a:latin typeface="Abhaya Libre"/>
                <a:ea typeface="Abhaya Libre"/>
                <a:cs typeface="Abhaya Libre"/>
                <a:sym typeface="Abhaya Libre"/>
              </a:rPr>
              <a:t> </a:t>
            </a:r>
            <a:endParaRPr>
              <a:solidFill>
                <a:srgbClr val="FF0000"/>
              </a:solidFill>
              <a:latin typeface="Abhaya Libre"/>
              <a:ea typeface="Abhaya Libre"/>
              <a:cs typeface="Abhaya Libre"/>
              <a:sym typeface="Abhaya Libre"/>
            </a:endParaRPr>
          </a:p>
        </p:txBody>
      </p:sp>
      <p:graphicFrame>
        <p:nvGraphicFramePr>
          <p:cNvPr id="267" name="Google Shape;267;p25"/>
          <p:cNvGraphicFramePr/>
          <p:nvPr/>
        </p:nvGraphicFramePr>
        <p:xfrm>
          <a:off x="4702825" y="2824120"/>
          <a:ext cx="3000000" cy="3000000"/>
        </p:xfrm>
        <a:graphic>
          <a:graphicData uri="http://schemas.openxmlformats.org/drawingml/2006/table">
            <a:tbl>
              <a:tblPr>
                <a:noFill/>
                <a:tableStyleId>{CB36F59C-9799-4612-A877-C13BCFD8C36C}</a:tableStyleId>
              </a:tblPr>
              <a:tblGrid>
                <a:gridCol w="1597275">
                  <a:extLst>
                    <a:ext uri="{9D8B030D-6E8A-4147-A177-3AD203B41FA5}">
                      <a16:colId xmlns:a16="http://schemas.microsoft.com/office/drawing/2014/main" val="20000"/>
                    </a:ext>
                  </a:extLst>
                </a:gridCol>
                <a:gridCol w="1597275">
                  <a:extLst>
                    <a:ext uri="{9D8B030D-6E8A-4147-A177-3AD203B41FA5}">
                      <a16:colId xmlns:a16="http://schemas.microsoft.com/office/drawing/2014/main" val="20001"/>
                    </a:ext>
                  </a:extLst>
                </a:gridCol>
              </a:tblGrid>
              <a:tr h="510425">
                <a:tc>
                  <a:txBody>
                    <a:bodyPr/>
                    <a:lstStyle/>
                    <a:p>
                      <a:pPr marL="0" lvl="0" indent="0" algn="ctr" rtl="0">
                        <a:spcBef>
                          <a:spcPts val="0"/>
                        </a:spcBef>
                        <a:spcAft>
                          <a:spcPts val="0"/>
                        </a:spcAft>
                        <a:buNone/>
                      </a:pPr>
                      <a:r>
                        <a:rPr lang="en" b="1">
                          <a:latin typeface="Abhaya Libre"/>
                          <a:ea typeface="Abhaya Libre"/>
                          <a:cs typeface="Abhaya Libre"/>
                          <a:sym typeface="Abhaya Libre"/>
                        </a:rPr>
                        <a:t>Component</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Abhaya Libre"/>
                          <a:ea typeface="Abhaya Libre"/>
                          <a:cs typeface="Abhaya Libre"/>
                          <a:sym typeface="Abhaya Libre"/>
                        </a:rPr>
                        <a:t>Material</a:t>
                      </a:r>
                      <a:endParaRPr b="1">
                        <a:solidFill>
                          <a:schemeClr val="dk1"/>
                        </a:solidFill>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36900">
                <a:tc>
                  <a:txBody>
                    <a:bodyPr/>
                    <a:lstStyle/>
                    <a:p>
                      <a:pPr marL="0" lvl="0" indent="0" algn="ctr" rtl="0">
                        <a:spcBef>
                          <a:spcPts val="0"/>
                        </a:spcBef>
                        <a:spcAft>
                          <a:spcPts val="0"/>
                        </a:spcAft>
                        <a:buNone/>
                      </a:pPr>
                      <a:r>
                        <a:rPr lang="en" b="1">
                          <a:latin typeface="Abhaya Libre"/>
                          <a:ea typeface="Abhaya Libre"/>
                          <a:cs typeface="Abhaya Libre"/>
                          <a:sym typeface="Abhaya Libre"/>
                        </a:rPr>
                        <a:t>Spars</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Carbon Fiber</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36900">
                <a:tc>
                  <a:txBody>
                    <a:bodyPr/>
                    <a:lstStyle/>
                    <a:p>
                      <a:pPr marL="0" lvl="0" indent="0" algn="ctr" rtl="0">
                        <a:spcBef>
                          <a:spcPts val="0"/>
                        </a:spcBef>
                        <a:spcAft>
                          <a:spcPts val="0"/>
                        </a:spcAft>
                        <a:buNone/>
                      </a:pPr>
                      <a:r>
                        <a:rPr lang="en" b="1">
                          <a:latin typeface="Abhaya Libre"/>
                          <a:ea typeface="Abhaya Libre"/>
                          <a:cs typeface="Abhaya Libre"/>
                          <a:sym typeface="Abhaya Libre"/>
                        </a:rPr>
                        <a:t>Ribs</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PETG Plastic</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36900">
                <a:tc>
                  <a:txBody>
                    <a:bodyPr/>
                    <a:lstStyle/>
                    <a:p>
                      <a:pPr marL="0" lvl="0" indent="0" algn="ctr" rtl="0">
                        <a:spcBef>
                          <a:spcPts val="0"/>
                        </a:spcBef>
                        <a:spcAft>
                          <a:spcPts val="0"/>
                        </a:spcAft>
                        <a:buNone/>
                      </a:pPr>
                      <a:r>
                        <a:rPr lang="en" b="1">
                          <a:latin typeface="Abhaya Libre"/>
                          <a:ea typeface="Abhaya Libre"/>
                          <a:cs typeface="Abhaya Libre"/>
                          <a:sym typeface="Abhaya Libre"/>
                        </a:rPr>
                        <a:t>Shell</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Foam sheet</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bl>
          </a:graphicData>
        </a:graphic>
      </p:graphicFrame>
      <p:pic>
        <p:nvPicPr>
          <p:cNvPr id="268" name="Google Shape;268;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5363" y="1332225"/>
            <a:ext cx="4398025" cy="279475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SLUF Thrust Calculation</a:t>
            </a:r>
            <a:endParaRPr/>
          </a:p>
        </p:txBody>
      </p:sp>
      <p:sp>
        <p:nvSpPr>
          <p:cNvPr id="1852" name="Google Shape;1852;p142"/>
          <p:cNvSpPr txBox="1">
            <a:spLocks noGrp="1"/>
          </p:cNvSpPr>
          <p:nvPr>
            <p:ph type="body" idx="1"/>
          </p:nvPr>
        </p:nvSpPr>
        <p:spPr>
          <a:xfrm>
            <a:off x="311700" y="1191800"/>
            <a:ext cx="4869000" cy="292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EOM Thrust for SLUF</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Assumptions:</a:t>
            </a:r>
            <a:endParaRPr>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Aircraft Frame</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No Z-forces</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Constant Velocity</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Thrust Acts on A/C X-axis</a:t>
            </a:r>
            <a:endParaRPr sz="1400">
              <a:solidFill>
                <a:schemeClr val="dk1"/>
              </a:solidFill>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Font typeface="Arial"/>
              <a:buChar char="●"/>
            </a:pPr>
            <a:r>
              <a:rPr lang="en">
                <a:solidFill>
                  <a:schemeClr val="dk1"/>
                </a:solidFill>
                <a:latin typeface="Arial"/>
                <a:ea typeface="Arial"/>
                <a:cs typeface="Arial"/>
                <a:sym typeface="Arial"/>
              </a:rPr>
              <a:t>SLUF Thrust: 1.51 [kg]</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a:solidFill>
                <a:schemeClr val="dk1"/>
              </a:solidFill>
              <a:latin typeface="Arial"/>
              <a:ea typeface="Arial"/>
              <a:cs typeface="Arial"/>
              <a:sym typeface="Arial"/>
            </a:endParaRPr>
          </a:p>
          <a:p>
            <a:pPr marL="0" lvl="0" indent="0" algn="l" rtl="0">
              <a:spcBef>
                <a:spcPts val="0"/>
              </a:spcBef>
              <a:spcAft>
                <a:spcPts val="1200"/>
              </a:spcAft>
              <a:buNone/>
            </a:pPr>
            <a:endParaRPr/>
          </a:p>
        </p:txBody>
      </p:sp>
      <p:pic>
        <p:nvPicPr>
          <p:cNvPr id="1853" name="Google Shape;1853;p1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76263" y="2747048"/>
            <a:ext cx="3658499" cy="1861155"/>
          </a:xfrm>
          <a:prstGeom prst="rect">
            <a:avLst/>
          </a:prstGeom>
          <a:noFill/>
          <a:ln>
            <a:noFill/>
          </a:ln>
        </p:spPr>
      </p:pic>
      <p:pic>
        <p:nvPicPr>
          <p:cNvPr id="1854" name="Google Shape;1854;p14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41170" y="1104762"/>
            <a:ext cx="3128693" cy="1555250"/>
          </a:xfrm>
          <a:prstGeom prst="rect">
            <a:avLst/>
          </a:prstGeom>
          <a:noFill/>
          <a:ln>
            <a:noFill/>
          </a:ln>
        </p:spPr>
      </p:pic>
      <p:sp>
        <p:nvSpPr>
          <p:cNvPr id="1855" name="Google Shape;1855;p142"/>
          <p:cNvSpPr txBox="1"/>
          <p:nvPr/>
        </p:nvSpPr>
        <p:spPr>
          <a:xfrm>
            <a:off x="3947700" y="3367900"/>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i="1">
                <a:solidFill>
                  <a:schemeClr val="dk1"/>
                </a:solidFill>
              </a:rPr>
              <a:t>T = Thrust</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D = Drag</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L = Lift</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W = Weight</a:t>
            </a:r>
            <a:endParaRPr>
              <a:latin typeface="Abhaya Libre"/>
              <a:ea typeface="Abhaya Libre"/>
              <a:cs typeface="Abhaya Libre"/>
              <a:sym typeface="Abhaya Libre"/>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Climb Thrust Calculation</a:t>
            </a:r>
            <a:endParaRPr/>
          </a:p>
        </p:txBody>
      </p:sp>
      <p:sp>
        <p:nvSpPr>
          <p:cNvPr id="1861" name="Google Shape;1861;p143"/>
          <p:cNvSpPr txBox="1">
            <a:spLocks noGrp="1"/>
          </p:cNvSpPr>
          <p:nvPr>
            <p:ph type="body" idx="1"/>
          </p:nvPr>
        </p:nvSpPr>
        <p:spPr>
          <a:xfrm>
            <a:off x="311700" y="1154700"/>
            <a:ext cx="4591200" cy="2834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EOM Thrust for Climb</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Assumptions:</a:t>
            </a:r>
            <a:endParaRPr>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Aircraft Frame</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No Z-forces</a:t>
            </a:r>
            <a:endParaRPr sz="1400">
              <a:latin typeface="Arial"/>
              <a:ea typeface="Arial"/>
              <a:cs typeface="Arial"/>
              <a:sym typeface="Arial"/>
            </a:endParaRPr>
          </a:p>
          <a:p>
            <a:pPr marL="914400" lvl="0" indent="-317500" algn="l" rtl="0">
              <a:spcBef>
                <a:spcPts val="0"/>
              </a:spcBef>
              <a:spcAft>
                <a:spcPts val="0"/>
              </a:spcAft>
              <a:buSzPts val="1400"/>
              <a:buFont typeface="Arial"/>
              <a:buChar char="-"/>
            </a:pPr>
            <a:r>
              <a:rPr lang="en" sz="1400">
                <a:latin typeface="Arial"/>
                <a:ea typeface="Arial"/>
                <a:cs typeface="Arial"/>
                <a:sym typeface="Arial"/>
              </a:rPr>
              <a:t>Constant Velocity</a:t>
            </a:r>
            <a:endParaRPr>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Font typeface="Arial"/>
              <a:buChar char="●"/>
            </a:pPr>
            <a:r>
              <a:rPr lang="en">
                <a:solidFill>
                  <a:schemeClr val="dk1"/>
                </a:solidFill>
                <a:latin typeface="Arial"/>
                <a:ea typeface="Arial"/>
                <a:cs typeface="Arial"/>
                <a:sym typeface="Arial"/>
              </a:rPr>
              <a:t>Climb Thrust: 2.12 [kg] (ideal climb?)</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a:solidFill>
                <a:schemeClr val="dk1"/>
              </a:solidFill>
              <a:latin typeface="Arial"/>
              <a:ea typeface="Arial"/>
              <a:cs typeface="Arial"/>
              <a:sym typeface="Arial"/>
            </a:endParaRPr>
          </a:p>
        </p:txBody>
      </p:sp>
      <p:sp>
        <p:nvSpPr>
          <p:cNvPr id="1862" name="Google Shape;1862;p1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131</a:t>
            </a:fld>
            <a:endParaRPr/>
          </a:p>
        </p:txBody>
      </p:sp>
      <p:pic>
        <p:nvPicPr>
          <p:cNvPr id="1863" name="Google Shape;1863;p1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01112" y="756050"/>
            <a:ext cx="3539875" cy="1996625"/>
          </a:xfrm>
          <a:prstGeom prst="rect">
            <a:avLst/>
          </a:prstGeom>
          <a:noFill/>
          <a:ln>
            <a:noFill/>
          </a:ln>
        </p:spPr>
      </p:pic>
      <p:pic>
        <p:nvPicPr>
          <p:cNvPr id="1864" name="Google Shape;1864;p1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97926" y="2781737"/>
            <a:ext cx="3946251" cy="1852425"/>
          </a:xfrm>
          <a:prstGeom prst="rect">
            <a:avLst/>
          </a:prstGeom>
          <a:noFill/>
          <a:ln>
            <a:noFill/>
          </a:ln>
        </p:spPr>
      </p:pic>
      <p:sp>
        <p:nvSpPr>
          <p:cNvPr id="1865" name="Google Shape;1865;p143"/>
          <p:cNvSpPr txBox="1"/>
          <p:nvPr/>
        </p:nvSpPr>
        <p:spPr>
          <a:xfrm>
            <a:off x="3264825" y="3372050"/>
            <a:ext cx="1729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i="1">
                <a:solidFill>
                  <a:schemeClr val="dk1"/>
                </a:solidFill>
              </a:rPr>
              <a:t>T = Thrust</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D = Drag</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L = Lift</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W = Weight</a:t>
            </a: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𝛼 = Angle of Attack</a:t>
            </a:r>
            <a:endParaRPr i="1">
              <a:latin typeface="Abhaya Libre"/>
              <a:ea typeface="Abhaya Libre"/>
              <a:cs typeface="Abhaya Libre"/>
              <a:sym typeface="Abhaya Libre"/>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1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1871" name="Google Shape;1871;p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94412" y="1152475"/>
            <a:ext cx="4555186" cy="3416399"/>
          </a:xfrm>
          <a:prstGeom prst="rect">
            <a:avLst/>
          </a:prstGeom>
          <a:noFill/>
          <a:ln>
            <a:noFill/>
          </a:ln>
        </p:spPr>
      </p:pic>
      <p:sp>
        <p:nvSpPr>
          <p:cNvPr id="1872" name="Google Shape;1872;p1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132</a:t>
            </a:fld>
            <a:endParaRPr/>
          </a:p>
        </p:txBody>
      </p:sp>
      <p:sp>
        <p:nvSpPr>
          <p:cNvPr id="1873" name="Google Shape;1873;p1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Engine Motor Selection: Torque-Power Curve</a:t>
            </a:r>
            <a:endParaRPr/>
          </a:p>
        </p:txBody>
      </p:sp>
      <p:sp>
        <p:nvSpPr>
          <p:cNvPr id="1874" name="Google Shape;1874;p144"/>
          <p:cNvSpPr txBox="1"/>
          <p:nvPr/>
        </p:nvSpPr>
        <p:spPr>
          <a:xfrm>
            <a:off x="6793075" y="1560425"/>
            <a:ext cx="2130300" cy="8619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Engine Motor selection: motor tq power curve</a:t>
            </a:r>
            <a:endParaRPr/>
          </a:p>
        </p:txBody>
      </p:sp>
      <p:sp>
        <p:nvSpPr>
          <p:cNvPr id="1880" name="Google Shape;1880;p1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Configuration Specs:</a:t>
            </a:r>
            <a:endParaRPr/>
          </a:p>
          <a:p>
            <a:pPr marL="0" lvl="0" indent="0" algn="l" rtl="0">
              <a:spcBef>
                <a:spcPts val="1200"/>
              </a:spcBef>
              <a:spcAft>
                <a:spcPts val="0"/>
              </a:spcAft>
              <a:buNone/>
            </a:pPr>
            <a:r>
              <a:rPr lang="en"/>
              <a:t>Power Draw @ max climb : 595.4 W </a:t>
            </a:r>
            <a:endParaRPr/>
          </a:p>
          <a:p>
            <a:pPr marL="0" lvl="0" indent="0" algn="l" rtl="0">
              <a:spcBef>
                <a:spcPts val="1200"/>
              </a:spcBef>
              <a:spcAft>
                <a:spcPts val="0"/>
              </a:spcAft>
              <a:buNone/>
            </a:pPr>
            <a:r>
              <a:rPr lang="en"/>
              <a:t>Power Draw @ SLUF : 168.6 W</a:t>
            </a:r>
            <a:endParaRPr/>
          </a:p>
          <a:p>
            <a:pPr marL="0" lvl="0" indent="0" algn="l" rtl="0">
              <a:spcBef>
                <a:spcPts val="1200"/>
              </a:spcBef>
              <a:spcAft>
                <a:spcPts val="0"/>
              </a:spcAft>
              <a:buNone/>
            </a:pPr>
            <a:r>
              <a:rPr lang="en"/>
              <a:t>Power Draw @ Loiter: TBD (need loiter profile)</a:t>
            </a:r>
            <a:endParaRPr/>
          </a:p>
          <a:p>
            <a:pPr marL="0" lvl="0" indent="0" algn="l" rtl="0">
              <a:spcBef>
                <a:spcPts val="1200"/>
              </a:spcBef>
              <a:spcAft>
                <a:spcPts val="0"/>
              </a:spcAft>
              <a:buNone/>
            </a:pPr>
            <a:r>
              <a:rPr lang="en"/>
              <a:t>Power Draw @ Take-Off: TBD (need takeoff profile)</a:t>
            </a:r>
            <a:endParaRPr/>
          </a:p>
          <a:p>
            <a:pPr marL="0" lvl="0" indent="0" algn="l" rtl="0">
              <a:spcBef>
                <a:spcPts val="1200"/>
              </a:spcBef>
              <a:spcAft>
                <a:spcPts val="1200"/>
              </a:spcAft>
              <a:buNone/>
            </a:pPr>
            <a:endParaRPr/>
          </a:p>
        </p:txBody>
      </p:sp>
      <p:sp>
        <p:nvSpPr>
          <p:cNvPr id="1881" name="Google Shape;1881;p1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1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Endurance by Configuration</a:t>
            </a:r>
            <a:endParaRPr/>
          </a:p>
        </p:txBody>
      </p:sp>
      <p:sp>
        <p:nvSpPr>
          <p:cNvPr id="1887" name="Google Shape;1887;p1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134</a:t>
            </a:fld>
            <a:endParaRPr/>
          </a:p>
        </p:txBody>
      </p:sp>
      <p:pic>
        <p:nvPicPr>
          <p:cNvPr id="1888" name="Google Shape;1888;p1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170125"/>
            <a:ext cx="4419601" cy="3314704"/>
          </a:xfrm>
          <a:prstGeom prst="rect">
            <a:avLst/>
          </a:prstGeom>
          <a:noFill/>
          <a:ln>
            <a:noFill/>
          </a:ln>
        </p:spPr>
      </p:pic>
      <p:pic>
        <p:nvPicPr>
          <p:cNvPr id="1889" name="Google Shape;1889;p1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1170125"/>
            <a:ext cx="4419601" cy="3314701"/>
          </a:xfrm>
          <a:prstGeom prst="rect">
            <a:avLst/>
          </a:prstGeom>
          <a:noFill/>
          <a:ln>
            <a:noFill/>
          </a:ln>
        </p:spPr>
      </p:pic>
      <p:sp>
        <p:nvSpPr>
          <p:cNvPr id="1890" name="Google Shape;1890;p146"/>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Draw by Configuration</a:t>
            </a:r>
            <a:endParaRPr/>
          </a:p>
        </p:txBody>
      </p:sp>
      <p:sp>
        <p:nvSpPr>
          <p:cNvPr id="1896" name="Google Shape;1896;p1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135</a:t>
            </a:fld>
            <a:endParaRPr/>
          </a:p>
        </p:txBody>
      </p:sp>
      <p:pic>
        <p:nvPicPr>
          <p:cNvPr id="1897" name="Google Shape;1897;p1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170125"/>
            <a:ext cx="4419601" cy="3314704"/>
          </a:xfrm>
          <a:prstGeom prst="rect">
            <a:avLst/>
          </a:prstGeom>
          <a:noFill/>
          <a:ln>
            <a:noFill/>
          </a:ln>
        </p:spPr>
      </p:pic>
      <p:pic>
        <p:nvPicPr>
          <p:cNvPr id="1898" name="Google Shape;1898;p1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1170125"/>
            <a:ext cx="4419601" cy="3314701"/>
          </a:xfrm>
          <a:prstGeom prst="rect">
            <a:avLst/>
          </a:prstGeom>
          <a:noFill/>
          <a:ln>
            <a:noFill/>
          </a:ln>
        </p:spPr>
      </p:pic>
      <p:sp>
        <p:nvSpPr>
          <p:cNvPr id="1899" name="Google Shape;1899;p147"/>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Change in Power From 1 Motor</a:t>
            </a:r>
            <a:endParaRPr/>
          </a:p>
        </p:txBody>
      </p:sp>
      <p:sp>
        <p:nvSpPr>
          <p:cNvPr id="1905" name="Google Shape;1905;p1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136</a:t>
            </a:fld>
            <a:endParaRPr/>
          </a:p>
        </p:txBody>
      </p:sp>
      <p:pic>
        <p:nvPicPr>
          <p:cNvPr id="1906" name="Google Shape;1906;p1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170125"/>
            <a:ext cx="4419601" cy="3314704"/>
          </a:xfrm>
          <a:prstGeom prst="rect">
            <a:avLst/>
          </a:prstGeom>
          <a:noFill/>
          <a:ln>
            <a:noFill/>
          </a:ln>
        </p:spPr>
      </p:pic>
      <p:pic>
        <p:nvPicPr>
          <p:cNvPr id="1907" name="Google Shape;1907;p14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1170125"/>
            <a:ext cx="4419601" cy="3314701"/>
          </a:xfrm>
          <a:prstGeom prst="rect">
            <a:avLst/>
          </a:prstGeom>
          <a:noFill/>
          <a:ln>
            <a:noFill/>
          </a:ln>
        </p:spPr>
      </p:pic>
      <p:sp>
        <p:nvSpPr>
          <p:cNvPr id="1908" name="Google Shape;1908;p148"/>
          <p:cNvSpPr txBox="1"/>
          <p:nvPr/>
        </p:nvSpPr>
        <p:spPr>
          <a:xfrm>
            <a:off x="5373300" y="2545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u="sng"/>
              <a:t>Power Derivation</a:t>
            </a:r>
            <a:endParaRPr u="sng"/>
          </a:p>
        </p:txBody>
      </p:sp>
      <p:sp>
        <p:nvSpPr>
          <p:cNvPr id="1914" name="Google Shape;1914;p1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137</a:t>
            </a:fld>
            <a:endParaRPr/>
          </a:p>
        </p:txBody>
      </p:sp>
      <p:pic>
        <p:nvPicPr>
          <p:cNvPr id="1915" name="Google Shape;1915;p149"/>
          <p:cNvPicPr preferRelativeResize="0"/>
          <p:nvPr/>
        </p:nvPicPr>
        <p:blipFill>
          <a:blip r:embed="rId3">
            <a:alphaModFix/>
          </a:blip>
          <a:stretch>
            <a:fillRect/>
          </a:stretch>
        </p:blipFill>
        <p:spPr>
          <a:xfrm>
            <a:off x="251800" y="1017725"/>
            <a:ext cx="5274816" cy="34931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Single Engine Drivetrain: Final selection</a:t>
            </a:r>
            <a:endParaRPr/>
          </a:p>
        </p:txBody>
      </p:sp>
      <p:sp>
        <p:nvSpPr>
          <p:cNvPr id="1921" name="Google Shape;1921;p150"/>
          <p:cNvSpPr txBox="1">
            <a:spLocks noGrp="1"/>
          </p:cNvSpPr>
          <p:nvPr>
            <p:ph type="body" idx="1"/>
          </p:nvPr>
        </p:nvSpPr>
        <p:spPr>
          <a:xfrm>
            <a:off x="208275"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1922" name="Google Shape;1922;p1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7825" y="1152470"/>
            <a:ext cx="2217244" cy="1557350"/>
          </a:xfrm>
          <a:prstGeom prst="rect">
            <a:avLst/>
          </a:prstGeom>
          <a:noFill/>
          <a:ln>
            <a:noFill/>
          </a:ln>
        </p:spPr>
      </p:pic>
      <p:sp>
        <p:nvSpPr>
          <p:cNvPr id="1923" name="Google Shape;1923;p150"/>
          <p:cNvSpPr txBox="1"/>
          <p:nvPr/>
        </p:nvSpPr>
        <p:spPr>
          <a:xfrm>
            <a:off x="2958350" y="1501950"/>
            <a:ext cx="2668800" cy="213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Motor: </a:t>
            </a:r>
            <a:r>
              <a:rPr lang="en" sz="1500">
                <a:solidFill>
                  <a:srgbClr val="999999"/>
                </a:solidFill>
                <a:latin typeface="Open Sans"/>
                <a:ea typeface="Open Sans"/>
                <a:cs typeface="Open Sans"/>
                <a:sym typeface="Open Sans"/>
              </a:rPr>
              <a:t>AT5220-B 20-25CC</a:t>
            </a:r>
            <a:endParaRPr sz="1500">
              <a:solidFill>
                <a:srgbClr val="999999"/>
              </a:solidFill>
              <a:latin typeface="Open Sans"/>
              <a:ea typeface="Open Sans"/>
              <a:cs typeface="Open Sans"/>
              <a:sym typeface="Open Sans"/>
            </a:endParaRPr>
          </a:p>
          <a:p>
            <a:pPr marL="0" lvl="0" indent="0" algn="l" rtl="0">
              <a:spcBef>
                <a:spcPts val="0"/>
              </a:spcBef>
              <a:spcAft>
                <a:spcPts val="0"/>
              </a:spcAft>
              <a:buNone/>
            </a:pPr>
            <a:r>
              <a:rPr lang="en">
                <a:latin typeface="Abhaya Libre"/>
                <a:ea typeface="Abhaya Libre"/>
                <a:cs typeface="Abhaya Libre"/>
                <a:sym typeface="Abhaya Libre"/>
              </a:rPr>
              <a:t>	</a:t>
            </a:r>
            <a:r>
              <a:rPr lang="en" u="sng">
                <a:solidFill>
                  <a:schemeClr val="hlink"/>
                </a:solidFill>
                <a:latin typeface="Abhaya Libre"/>
                <a:ea typeface="Abhaya Libre"/>
                <a:cs typeface="Abhaya Libre"/>
                <a:sym typeface="Abhaya Libre"/>
                <a:hlinkClick r:id="rId4"/>
              </a:rPr>
              <a:t>https://store.tmotor.com/goods.php?id=949</a:t>
            </a:r>
            <a:endParaRPr>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Propellor: </a:t>
            </a:r>
            <a:r>
              <a:rPr lang="en" sz="850">
                <a:solidFill>
                  <a:srgbClr val="747474"/>
                </a:solidFill>
                <a:highlight>
                  <a:srgbClr val="FFFFFF"/>
                </a:highlight>
              </a:rPr>
              <a:t>LP18080</a:t>
            </a:r>
            <a:endParaRPr>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https://www.apcprop.com/product/18x8/</a:t>
            </a:r>
            <a:endParaRPr>
              <a:latin typeface="Abhaya Libre"/>
              <a:ea typeface="Abhaya Libre"/>
              <a:cs typeface="Abhaya Libre"/>
              <a:sym typeface="Abhaya Libre"/>
            </a:endParaRPr>
          </a:p>
        </p:txBody>
      </p:sp>
      <p:pic>
        <p:nvPicPr>
          <p:cNvPr id="1924" name="Google Shape;1924;p150"/>
          <p:cNvPicPr preferRelativeResize="0"/>
          <p:nvPr/>
        </p:nvPicPr>
        <p:blipFill>
          <a:blip r:embed="rId5">
            <a:alphaModFix/>
          </a:blip>
          <a:stretch>
            <a:fillRect/>
          </a:stretch>
        </p:blipFill>
        <p:spPr>
          <a:xfrm>
            <a:off x="740925" y="2709825"/>
            <a:ext cx="2076450" cy="1504950"/>
          </a:xfrm>
          <a:prstGeom prst="rect">
            <a:avLst/>
          </a:prstGeom>
          <a:noFill/>
          <a:ln>
            <a:noFill/>
          </a:ln>
        </p:spPr>
      </p:pic>
      <p:sp>
        <p:nvSpPr>
          <p:cNvPr id="1925" name="Google Shape;1925;p150"/>
          <p:cNvSpPr txBox="1"/>
          <p:nvPr/>
        </p:nvSpPr>
        <p:spPr>
          <a:xfrm>
            <a:off x="5768125" y="2310275"/>
            <a:ext cx="3064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Motor Max thrust / Power</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6.7kg @1.9Nm</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1680 W (Static)</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Rated for 2200 @ 3min</a:t>
            </a:r>
            <a:endParaRPr>
              <a:latin typeface="Abhaya Libre"/>
              <a:ea typeface="Abhaya Libre"/>
              <a:cs typeface="Abhaya Libre"/>
              <a:sym typeface="Abhaya Libre"/>
            </a:endParaRPr>
          </a:p>
          <a:p>
            <a:pPr marL="914400" lvl="0" indent="0" algn="l" rtl="0">
              <a:spcBef>
                <a:spcPts val="0"/>
              </a:spcBef>
              <a:spcAft>
                <a:spcPts val="0"/>
              </a:spcAft>
              <a:buNone/>
            </a:pPr>
            <a:endParaRPr>
              <a:latin typeface="Abhaya Libre"/>
              <a:ea typeface="Abhaya Libre"/>
              <a:cs typeface="Abhaya Libre"/>
              <a:sym typeface="Abhaya Libre"/>
            </a:endParaRPr>
          </a:p>
          <a:p>
            <a:pPr marL="457200" lvl="0" indent="0" algn="l" rtl="0">
              <a:spcBef>
                <a:spcPts val="0"/>
              </a:spcBef>
              <a:spcAft>
                <a:spcPts val="0"/>
              </a:spcAft>
              <a:buNone/>
            </a:pPr>
            <a:endParaRPr>
              <a:latin typeface="Abhaya Libre"/>
              <a:ea typeface="Abhaya Libre"/>
              <a:cs typeface="Abhaya Libre"/>
              <a:sym typeface="Abhaya Libre"/>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151"/>
          <p:cNvSpPr txBox="1">
            <a:spLocks noGrp="1"/>
          </p:cNvSpPr>
          <p:nvPr>
            <p:ph type="title"/>
          </p:nvPr>
        </p:nvSpPr>
        <p:spPr>
          <a:xfrm>
            <a:off x="211950" y="492675"/>
            <a:ext cx="8877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Propulsion Testing Preliminary Summary of Equipment</a:t>
            </a:r>
            <a:endParaRPr/>
          </a:p>
          <a:p>
            <a:pPr marL="0" lvl="0" indent="0" algn="l" rtl="0">
              <a:spcBef>
                <a:spcPts val="0"/>
              </a:spcBef>
              <a:spcAft>
                <a:spcPts val="0"/>
              </a:spcAft>
              <a:buNone/>
            </a:pPr>
            <a:endParaRPr/>
          </a:p>
        </p:txBody>
      </p:sp>
      <p:sp>
        <p:nvSpPr>
          <p:cNvPr id="1931" name="Google Shape;1931;p1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139</a:t>
            </a:fld>
            <a:endParaRPr/>
          </a:p>
        </p:txBody>
      </p:sp>
      <p:graphicFrame>
        <p:nvGraphicFramePr>
          <p:cNvPr id="1932" name="Google Shape;1932;p151"/>
          <p:cNvGraphicFramePr/>
          <p:nvPr/>
        </p:nvGraphicFramePr>
        <p:xfrm>
          <a:off x="238950" y="1321550"/>
          <a:ext cx="3000000" cy="3000000"/>
        </p:xfrm>
        <a:graphic>
          <a:graphicData uri="http://schemas.openxmlformats.org/drawingml/2006/table">
            <a:tbl>
              <a:tblPr>
                <a:noFill/>
                <a:tableStyleId>{CB36F59C-9799-4612-A877-C13BCFD8C36C}</a:tableStyleId>
              </a:tblPr>
              <a:tblGrid>
                <a:gridCol w="2318750">
                  <a:extLst>
                    <a:ext uri="{9D8B030D-6E8A-4147-A177-3AD203B41FA5}">
                      <a16:colId xmlns:a16="http://schemas.microsoft.com/office/drawing/2014/main" val="20000"/>
                    </a:ext>
                  </a:extLst>
                </a:gridCol>
                <a:gridCol w="2092900">
                  <a:extLst>
                    <a:ext uri="{9D8B030D-6E8A-4147-A177-3AD203B41FA5}">
                      <a16:colId xmlns:a16="http://schemas.microsoft.com/office/drawing/2014/main" val="20001"/>
                    </a:ext>
                  </a:extLst>
                </a:gridCol>
                <a:gridCol w="2205825">
                  <a:extLst>
                    <a:ext uri="{9D8B030D-6E8A-4147-A177-3AD203B41FA5}">
                      <a16:colId xmlns:a16="http://schemas.microsoft.com/office/drawing/2014/main" val="20002"/>
                    </a:ext>
                  </a:extLst>
                </a:gridCol>
                <a:gridCol w="2205825">
                  <a:extLst>
                    <a:ext uri="{9D8B030D-6E8A-4147-A177-3AD203B41FA5}">
                      <a16:colId xmlns:a16="http://schemas.microsoft.com/office/drawing/2014/main" val="20003"/>
                    </a:ext>
                  </a:extLst>
                </a:gridCol>
              </a:tblGrid>
              <a:tr h="372075">
                <a:tc>
                  <a:txBody>
                    <a:bodyPr/>
                    <a:lstStyle/>
                    <a:p>
                      <a:pPr marL="0" lvl="0" indent="0" algn="l" rtl="0">
                        <a:spcBef>
                          <a:spcPts val="0"/>
                        </a:spcBef>
                        <a:spcAft>
                          <a:spcPts val="0"/>
                        </a:spcAft>
                        <a:buNone/>
                      </a:pPr>
                      <a:r>
                        <a:rPr lang="en"/>
                        <a:t>Test Stand Hardware</a:t>
                      </a:r>
                      <a:endParaRPr/>
                    </a:p>
                  </a:txBody>
                  <a:tcPr marL="91425" marR="91425" marT="91425" marB="91425">
                    <a:solidFill>
                      <a:srgbClr val="93C47D"/>
                    </a:solidFill>
                  </a:tcPr>
                </a:tc>
                <a:tc>
                  <a:txBody>
                    <a:bodyPr/>
                    <a:lstStyle/>
                    <a:p>
                      <a:pPr marL="0" lvl="0" indent="0" algn="l" rtl="0">
                        <a:spcBef>
                          <a:spcPts val="0"/>
                        </a:spcBef>
                        <a:spcAft>
                          <a:spcPts val="0"/>
                        </a:spcAft>
                        <a:buNone/>
                      </a:pPr>
                      <a:r>
                        <a:rPr lang="en"/>
                        <a:t>Motor Hardware</a:t>
                      </a:r>
                      <a:endParaRPr/>
                    </a:p>
                  </a:txBody>
                  <a:tcPr marL="91425" marR="91425" marT="91425" marB="91425">
                    <a:solidFill>
                      <a:srgbClr val="93C47D"/>
                    </a:solidFill>
                  </a:tcPr>
                </a:tc>
                <a:tc>
                  <a:txBody>
                    <a:bodyPr/>
                    <a:lstStyle/>
                    <a:p>
                      <a:pPr marL="0" lvl="0" indent="0" algn="l" rtl="0">
                        <a:spcBef>
                          <a:spcPts val="0"/>
                        </a:spcBef>
                        <a:spcAft>
                          <a:spcPts val="0"/>
                        </a:spcAft>
                        <a:buNone/>
                      </a:pPr>
                      <a:r>
                        <a:rPr lang="en"/>
                        <a:t>Software “options”</a:t>
                      </a:r>
                      <a:endParaRPr/>
                    </a:p>
                  </a:txBody>
                  <a:tcPr marL="91425" marR="91425" marT="91425" marB="91425">
                    <a:solidFill>
                      <a:srgbClr val="93C47D"/>
                    </a:solidFill>
                  </a:tcPr>
                </a:tc>
                <a:tc>
                  <a:txBody>
                    <a:bodyPr/>
                    <a:lstStyle/>
                    <a:p>
                      <a:pPr marL="0" lvl="0" indent="0" algn="l" rtl="0">
                        <a:spcBef>
                          <a:spcPts val="0"/>
                        </a:spcBef>
                        <a:spcAft>
                          <a:spcPts val="0"/>
                        </a:spcAft>
                        <a:buNone/>
                      </a:pPr>
                      <a:r>
                        <a:rPr lang="en"/>
                        <a:t>Misc</a:t>
                      </a:r>
                      <a:endParaRPr/>
                    </a:p>
                  </a:txBody>
                  <a:tcPr marL="91425" marR="91425" marT="91425" marB="91425">
                    <a:solidFill>
                      <a:srgbClr val="93C47D"/>
                    </a:solidFill>
                  </a:tcPr>
                </a:tc>
                <a:extLst>
                  <a:ext uri="{0D108BD9-81ED-4DB2-BD59-A6C34878D82A}">
                    <a16:rowId xmlns:a16="http://schemas.microsoft.com/office/drawing/2014/main" val="10000"/>
                  </a:ext>
                </a:extLst>
              </a:tr>
              <a:tr h="393975">
                <a:tc>
                  <a:txBody>
                    <a:bodyPr/>
                    <a:lstStyle/>
                    <a:p>
                      <a:pPr marL="0" lvl="0" indent="0" algn="l" rtl="0">
                        <a:spcBef>
                          <a:spcPts val="0"/>
                        </a:spcBef>
                        <a:spcAft>
                          <a:spcPts val="0"/>
                        </a:spcAft>
                        <a:buNone/>
                      </a:pPr>
                      <a:r>
                        <a:rPr lang="en"/>
                        <a:t>Test stand</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Motor</a:t>
                      </a:r>
                      <a:endParaRPr/>
                    </a:p>
                  </a:txBody>
                  <a:tcPr marL="91425" marR="91425" marT="91425" marB="91425">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t>Labview</a:t>
                      </a:r>
                      <a:endParaRPr/>
                    </a:p>
                  </a:txBody>
                  <a:tcPr marL="91425" marR="91425" marT="91425" marB="91425">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t>Camera</a:t>
                      </a:r>
                      <a:endParaRPr/>
                    </a:p>
                  </a:txBody>
                  <a:tcPr marL="91425" marR="91425" marT="91425" marB="91425">
                    <a:solidFill>
                      <a:srgbClr val="EFEFEF"/>
                    </a:solidFill>
                  </a:tcPr>
                </a:tc>
                <a:extLst>
                  <a:ext uri="{0D108BD9-81ED-4DB2-BD59-A6C34878D82A}">
                    <a16:rowId xmlns:a16="http://schemas.microsoft.com/office/drawing/2014/main" val="10001"/>
                  </a:ext>
                </a:extLst>
              </a:tr>
              <a:tr h="367350">
                <a:tc>
                  <a:txBody>
                    <a:bodyPr/>
                    <a:lstStyle/>
                    <a:p>
                      <a:pPr marL="0" lvl="0" indent="0" algn="l" rtl="0">
                        <a:spcBef>
                          <a:spcPts val="0"/>
                        </a:spcBef>
                        <a:spcAft>
                          <a:spcPts val="0"/>
                        </a:spcAft>
                        <a:buNone/>
                      </a:pPr>
                      <a:r>
                        <a:rPr lang="en"/>
                        <a:t>Motor to stand Fixture (Custom Built or Printed)</a:t>
                      </a:r>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l" rtl="0">
                        <a:spcBef>
                          <a:spcPts val="0"/>
                        </a:spcBef>
                        <a:spcAft>
                          <a:spcPts val="0"/>
                        </a:spcAft>
                        <a:buNone/>
                      </a:pPr>
                      <a:r>
                        <a:rPr lang="en"/>
                        <a:t>Prop</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t>Matlab (for arduino)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t>Thermal Camera</a:t>
                      </a:r>
                      <a:endParaRPr/>
                    </a:p>
                  </a:txBody>
                  <a:tcPr marL="91425" marR="91425" marT="91425" marB="91425">
                    <a:lnL w="9525" cap="flat" cmpd="sng">
                      <a:solidFill>
                        <a:srgbClr val="9E9E9E"/>
                      </a:solidFill>
                      <a:prstDash val="solid"/>
                      <a:round/>
                      <a:headEnd type="none" w="sm" len="sm"/>
                      <a:tailEnd type="none" w="sm" len="sm"/>
                    </a:lnL>
                    <a:solidFill>
                      <a:srgbClr val="EFEFEF"/>
                    </a:solidFill>
                  </a:tcPr>
                </a:tc>
                <a:extLst>
                  <a:ext uri="{0D108BD9-81ED-4DB2-BD59-A6C34878D82A}">
                    <a16:rowId xmlns:a16="http://schemas.microsoft.com/office/drawing/2014/main" val="10002"/>
                  </a:ext>
                </a:extLst>
              </a:tr>
              <a:tr h="367350">
                <a:tc>
                  <a:txBody>
                    <a:bodyPr/>
                    <a:lstStyle/>
                    <a:p>
                      <a:pPr marL="0" lvl="0" indent="0" algn="l" rtl="0">
                        <a:spcBef>
                          <a:spcPts val="0"/>
                        </a:spcBef>
                        <a:spcAft>
                          <a:spcPts val="0"/>
                        </a:spcAft>
                        <a:buNone/>
                      </a:pPr>
                      <a:r>
                        <a:rPr lang="en"/>
                        <a:t>Attaching Hardware</a:t>
                      </a:r>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l" rtl="0">
                        <a:spcBef>
                          <a:spcPts val="0"/>
                        </a:spcBef>
                        <a:spcAft>
                          <a:spcPts val="0"/>
                        </a:spcAft>
                        <a:buNone/>
                      </a:pPr>
                      <a:r>
                        <a:rPr lang="en"/>
                        <a:t>ESC</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t>Arduino IDE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solidFill>
                      <a:srgbClr val="EFEFEF"/>
                    </a:solidFill>
                  </a:tcPr>
                </a:tc>
                <a:extLst>
                  <a:ext uri="{0D108BD9-81ED-4DB2-BD59-A6C34878D82A}">
                    <a16:rowId xmlns:a16="http://schemas.microsoft.com/office/drawing/2014/main" val="10003"/>
                  </a:ext>
                </a:extLst>
              </a:tr>
              <a:tr h="357075">
                <a:tc>
                  <a:txBody>
                    <a:bodyPr/>
                    <a:lstStyle/>
                    <a:p>
                      <a:pPr marL="0" lvl="0" indent="0" algn="l" rtl="0">
                        <a:spcBef>
                          <a:spcPts val="0"/>
                        </a:spcBef>
                        <a:spcAft>
                          <a:spcPts val="0"/>
                        </a:spcAft>
                        <a:buNone/>
                      </a:pPr>
                      <a:r>
                        <a:rPr lang="en"/>
                        <a:t>Load Cell</a:t>
                      </a:r>
                      <a:endParaRPr/>
                    </a:p>
                  </a:txBody>
                  <a:tcPr marL="91425" marR="91425" marT="91425" marB="91425">
                    <a:lnR w="9525" cap="flat" cmpd="sng">
                      <a:solidFill>
                        <a:srgbClr val="9E9E9E"/>
                      </a:solidFill>
                      <a:prstDash val="solid"/>
                      <a:round/>
                      <a:headEnd type="none" w="sm" len="sm"/>
                      <a:tailEnd type="none" w="sm" len="sm"/>
                    </a:lnR>
                    <a:solidFill>
                      <a:srgbClr val="EFEFEF"/>
                    </a:solidFill>
                  </a:tcPr>
                </a:tc>
                <a:tc>
                  <a:txBody>
                    <a:bodyPr/>
                    <a:lstStyle/>
                    <a:p>
                      <a:pPr marL="0" lvl="0" indent="0" algn="l" rtl="0">
                        <a:spcBef>
                          <a:spcPts val="0"/>
                        </a:spcBef>
                        <a:spcAft>
                          <a:spcPts val="0"/>
                        </a:spcAft>
                        <a:buNone/>
                      </a:pPr>
                      <a:r>
                        <a:rPr lang="en"/>
                        <a:t>Wires &amp; Connectors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extLst>
                  <a:ext uri="{0D108BD9-81ED-4DB2-BD59-A6C34878D82A}">
                    <a16:rowId xmlns:a16="http://schemas.microsoft.com/office/drawing/2014/main" val="10004"/>
                  </a:ext>
                </a:extLst>
              </a:tr>
              <a:tr h="357075">
                <a:tc>
                  <a:txBody>
                    <a:bodyPr/>
                    <a:lstStyle/>
                    <a:p>
                      <a:pPr marL="0" lvl="0" indent="0" algn="l" rtl="0">
                        <a:spcBef>
                          <a:spcPts val="0"/>
                        </a:spcBef>
                        <a:spcAft>
                          <a:spcPts val="0"/>
                        </a:spcAft>
                        <a:buNone/>
                      </a:pPr>
                      <a:r>
                        <a:rPr lang="en"/>
                        <a:t>Power Supply </a:t>
                      </a:r>
                      <a:endParaRPr/>
                    </a:p>
                  </a:txBody>
                  <a:tcPr marL="91425" marR="91425" marT="91425" marB="91425">
                    <a:solidFill>
                      <a:srgbClr val="EFEFEF"/>
                    </a:solidFill>
                  </a:tcPr>
                </a:tc>
                <a:tc>
                  <a:txBody>
                    <a:bodyPr/>
                    <a:lstStyle/>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extLst>
                  <a:ext uri="{0D108BD9-81ED-4DB2-BD59-A6C34878D82A}">
                    <a16:rowId xmlns:a16="http://schemas.microsoft.com/office/drawing/2014/main" val="10005"/>
                  </a:ext>
                </a:extLst>
              </a:tr>
              <a:tr h="357075">
                <a:tc>
                  <a:txBody>
                    <a:bodyPr/>
                    <a:lstStyle/>
                    <a:p>
                      <a:pPr marL="0" lvl="0" indent="0" algn="l" rtl="0">
                        <a:spcBef>
                          <a:spcPts val="0"/>
                        </a:spcBef>
                        <a:spcAft>
                          <a:spcPts val="0"/>
                        </a:spcAft>
                        <a:buNone/>
                      </a:pPr>
                      <a:r>
                        <a:rPr lang="en"/>
                        <a:t>Micro Controller (Arduino)</a:t>
                      </a:r>
                      <a:endParaRPr/>
                    </a:p>
                  </a:txBody>
                  <a:tcPr marL="91425" marR="91425" marT="91425" marB="91425">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tc>
                  <a:txBody>
                    <a:bodyPr/>
                    <a:lstStyle/>
                    <a:p>
                      <a:pPr marL="0" lvl="0" indent="0" algn="l" rtl="0">
                        <a:spcBef>
                          <a:spcPts val="0"/>
                        </a:spcBef>
                        <a:spcAft>
                          <a:spcPts val="0"/>
                        </a:spcAft>
                        <a:buNone/>
                      </a:pPr>
                      <a:endParaRPr/>
                    </a:p>
                  </a:txBody>
                  <a:tcPr marL="91425" marR="91425" marT="91425" marB="91425">
                    <a:solidFill>
                      <a:srgbClr val="EFEFEF"/>
                    </a:solidFill>
                  </a:tcPr>
                </a:tc>
                <a:extLst>
                  <a:ext uri="{0D108BD9-81ED-4DB2-BD59-A6C34878D82A}">
                    <a16:rowId xmlns:a16="http://schemas.microsoft.com/office/drawing/2014/main" val="10006"/>
                  </a:ext>
                </a:extLst>
              </a:tr>
            </a:tbl>
          </a:graphicData>
        </a:graphic>
      </p:graphicFrame>
      <p:sp>
        <p:nvSpPr>
          <p:cNvPr id="1933" name="Google Shape;1933;p151"/>
          <p:cNvSpPr txBox="1"/>
          <p:nvPr/>
        </p:nvSpPr>
        <p:spPr>
          <a:xfrm>
            <a:off x="238950" y="153975"/>
            <a:ext cx="350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 </a:t>
            </a:r>
            <a:r>
              <a:rPr lang="en" sz="1000" b="1">
                <a:solidFill>
                  <a:schemeClr val="dk2"/>
                </a:solidFill>
              </a:rPr>
              <a:t>Motor and Prop</a:t>
            </a:r>
            <a:endParaRPr sz="100">
              <a:solidFill>
                <a:schemeClr val="dk2"/>
              </a:solidFill>
              <a:latin typeface="Abhaya Libre"/>
              <a:ea typeface="Abhaya Libre"/>
              <a:cs typeface="Abhaya Libre"/>
              <a:sym typeface="Abhaya Libre"/>
            </a:endParaRPr>
          </a:p>
        </p:txBody>
      </p:sp>
      <p:sp>
        <p:nvSpPr>
          <p:cNvPr id="1934" name="Google Shape;1934;p151"/>
          <p:cNvSpPr txBox="1"/>
          <p:nvPr/>
        </p:nvSpPr>
        <p:spPr>
          <a:xfrm>
            <a:off x="5303950" y="61725"/>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72"/>
        <p:cNvGrpSpPr/>
        <p:nvPr/>
      </p:nvGrpSpPr>
      <p:grpSpPr>
        <a:xfrm>
          <a:off x="0" y="0"/>
          <a:ext cx="0" cy="0"/>
          <a:chOff x="0" y="0"/>
          <a:chExt cx="0" cy="0"/>
        </a:xfrm>
      </p:grpSpPr>
      <p:sp>
        <p:nvSpPr>
          <p:cNvPr id="273" name="Google Shape;273;p26"/>
          <p:cNvSpPr txBox="1">
            <a:spLocks noGrp="1"/>
          </p:cNvSpPr>
          <p:nvPr>
            <p:ph type="title"/>
          </p:nvPr>
        </p:nvSpPr>
        <p:spPr>
          <a:xfrm>
            <a:off x="311700" y="445025"/>
            <a:ext cx="666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Wing and Tail Structure</a:t>
            </a:r>
            <a:endParaRPr/>
          </a:p>
        </p:txBody>
      </p:sp>
      <p:sp>
        <p:nvSpPr>
          <p:cNvPr id="274" name="Google Shape;274;p26"/>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75" name="Google Shape;275;p2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276" name="Google Shape;276;p2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277" name="Google Shape;277;p26"/>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278" name="Google Shape;278;p2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279" name="Google Shape;279;p2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280" name="Google Shape;280;p2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281" name="Google Shape;281;p26"/>
          <p:cNvGraphicFramePr/>
          <p:nvPr/>
        </p:nvGraphicFramePr>
        <p:xfrm>
          <a:off x="4840750" y="3004750"/>
          <a:ext cx="3000000" cy="3000000"/>
        </p:xfrm>
        <a:graphic>
          <a:graphicData uri="http://schemas.openxmlformats.org/drawingml/2006/table">
            <a:tbl>
              <a:tblPr>
                <a:noFill/>
                <a:tableStyleId>{CB36F59C-9799-4612-A877-C13BCFD8C36C}</a:tableStyleId>
              </a:tblPr>
              <a:tblGrid>
                <a:gridCol w="1543925">
                  <a:extLst>
                    <a:ext uri="{9D8B030D-6E8A-4147-A177-3AD203B41FA5}">
                      <a16:colId xmlns:a16="http://schemas.microsoft.com/office/drawing/2014/main" val="20000"/>
                    </a:ext>
                  </a:extLst>
                </a:gridCol>
                <a:gridCol w="1543925">
                  <a:extLst>
                    <a:ext uri="{9D8B030D-6E8A-4147-A177-3AD203B41FA5}">
                      <a16:colId xmlns:a16="http://schemas.microsoft.com/office/drawing/2014/main" val="20001"/>
                    </a:ext>
                  </a:extLst>
                </a:gridCol>
              </a:tblGrid>
              <a:tr h="368625">
                <a:tc>
                  <a:txBody>
                    <a:bodyPr/>
                    <a:lstStyle/>
                    <a:p>
                      <a:pPr marL="0" lvl="0" indent="0" algn="ctr" rtl="0">
                        <a:spcBef>
                          <a:spcPts val="0"/>
                        </a:spcBef>
                        <a:spcAft>
                          <a:spcPts val="0"/>
                        </a:spcAft>
                        <a:buNone/>
                      </a:pPr>
                      <a:r>
                        <a:rPr lang="en" b="1">
                          <a:latin typeface="Abhaya Libre"/>
                          <a:ea typeface="Abhaya Libre"/>
                          <a:cs typeface="Abhaya Libre"/>
                          <a:sym typeface="Abhaya Libre"/>
                        </a:rPr>
                        <a:t>Component</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Abhaya Libre"/>
                          <a:ea typeface="Abhaya Libre"/>
                          <a:cs typeface="Abhaya Libre"/>
                          <a:sym typeface="Abhaya Libre"/>
                        </a:rPr>
                        <a:t>Material</a:t>
                      </a:r>
                      <a:endParaRPr b="1">
                        <a:solidFill>
                          <a:schemeClr val="dk1"/>
                        </a:solidFill>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68625">
                <a:tc>
                  <a:txBody>
                    <a:bodyPr/>
                    <a:lstStyle/>
                    <a:p>
                      <a:pPr marL="0" lvl="0" indent="0" algn="ctr" rtl="0">
                        <a:spcBef>
                          <a:spcPts val="0"/>
                        </a:spcBef>
                        <a:spcAft>
                          <a:spcPts val="0"/>
                        </a:spcAft>
                        <a:buNone/>
                      </a:pPr>
                      <a:r>
                        <a:rPr lang="en" b="1">
                          <a:latin typeface="Abhaya Libre"/>
                          <a:ea typeface="Abhaya Libre"/>
                          <a:cs typeface="Abhaya Libre"/>
                          <a:sym typeface="Abhaya Libre"/>
                        </a:rPr>
                        <a:t>Body</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latin typeface="Abhaya Libre"/>
                          <a:ea typeface="Abhaya Libre"/>
                          <a:cs typeface="Abhaya Libre"/>
                          <a:sym typeface="Abhaya Libre"/>
                        </a:rPr>
                        <a:t>EPS Foam</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68625">
                <a:tc>
                  <a:txBody>
                    <a:bodyPr/>
                    <a:lstStyle/>
                    <a:p>
                      <a:pPr marL="0" lvl="0" indent="0" algn="ctr" rtl="0">
                        <a:spcBef>
                          <a:spcPts val="0"/>
                        </a:spcBef>
                        <a:spcAft>
                          <a:spcPts val="0"/>
                        </a:spcAft>
                        <a:buNone/>
                      </a:pPr>
                      <a:r>
                        <a:rPr lang="en" b="1">
                          <a:latin typeface="Abhaya Libre"/>
                          <a:ea typeface="Abhaya Libre"/>
                          <a:cs typeface="Abhaya Libre"/>
                          <a:sym typeface="Abhaya Libre"/>
                        </a:rPr>
                        <a:t>Spar </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latin typeface="Abhaya Libre"/>
                          <a:ea typeface="Abhaya Libre"/>
                          <a:cs typeface="Abhaya Libre"/>
                          <a:sym typeface="Abhaya Libre"/>
                        </a:rPr>
                        <a:t>Carbon Fiber</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68625">
                <a:tc>
                  <a:txBody>
                    <a:bodyPr/>
                    <a:lstStyle/>
                    <a:p>
                      <a:pPr marL="0" lvl="0" indent="0" algn="ctr" rtl="0">
                        <a:spcBef>
                          <a:spcPts val="0"/>
                        </a:spcBef>
                        <a:spcAft>
                          <a:spcPts val="0"/>
                        </a:spcAft>
                        <a:buNone/>
                      </a:pPr>
                      <a:r>
                        <a:rPr lang="en" b="1">
                          <a:latin typeface="Abhaya Libre"/>
                          <a:ea typeface="Abhaya Libre"/>
                          <a:cs typeface="Abhaya Libre"/>
                          <a:sym typeface="Abhaya Libre"/>
                        </a:rPr>
                        <a:t>Rib</a:t>
                      </a:r>
                      <a:endParaRPr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latin typeface="Abhaya Libre"/>
                          <a:ea typeface="Abhaya Libre"/>
                          <a:cs typeface="Abhaya Libre"/>
                          <a:sym typeface="Abhaya Libre"/>
                        </a:rPr>
                        <a:t>PETG</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82" name="Google Shape;28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
        <p:nvSpPr>
          <p:cNvPr id="283" name="Google Shape;283;p26"/>
          <p:cNvSpPr txBox="1"/>
          <p:nvPr/>
        </p:nvSpPr>
        <p:spPr>
          <a:xfrm>
            <a:off x="4840725" y="941525"/>
            <a:ext cx="30879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Wing</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2 main spars</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Solid body airfoils</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Ribs placed at force inflections</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Tail</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Two rear spars</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Solid body airfoils</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No ribs </a:t>
            </a:r>
            <a:endParaRPr>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pic>
        <p:nvPicPr>
          <p:cNvPr id="284" name="Google Shape;284;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4250" y="2916224"/>
            <a:ext cx="4136026" cy="1721526"/>
          </a:xfrm>
          <a:prstGeom prst="rect">
            <a:avLst/>
          </a:prstGeom>
          <a:noFill/>
          <a:ln>
            <a:noFill/>
          </a:ln>
        </p:spPr>
      </p:pic>
      <p:pic>
        <p:nvPicPr>
          <p:cNvPr id="285" name="Google Shape;285;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6100" y="1017725"/>
            <a:ext cx="4136026" cy="180279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1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Propulsion Testing: Battery Endurance </a:t>
            </a:r>
            <a:endParaRPr/>
          </a:p>
        </p:txBody>
      </p:sp>
      <p:sp>
        <p:nvSpPr>
          <p:cNvPr id="1940" name="Google Shape;1940;p152"/>
          <p:cNvSpPr txBox="1">
            <a:spLocks noGrp="1"/>
          </p:cNvSpPr>
          <p:nvPr>
            <p:ph type="body" idx="1"/>
          </p:nvPr>
        </p:nvSpPr>
        <p:spPr>
          <a:xfrm>
            <a:off x="311700" y="936900"/>
            <a:ext cx="4544400" cy="36318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Reason for test:</a:t>
            </a:r>
            <a:endParaRPr/>
          </a:p>
          <a:p>
            <a:pPr marL="457200" lvl="0" indent="-342900" algn="l" rtl="0">
              <a:spcBef>
                <a:spcPts val="1200"/>
              </a:spcBef>
              <a:spcAft>
                <a:spcPts val="0"/>
              </a:spcAft>
              <a:buSzPts val="1800"/>
              <a:buChar char="-"/>
            </a:pPr>
            <a:r>
              <a:rPr lang="en"/>
              <a:t>Validate </a:t>
            </a:r>
            <a:endParaRPr sz="1400"/>
          </a:p>
          <a:p>
            <a:pPr marL="914400" lvl="0" indent="-317500" algn="l" rtl="0">
              <a:spcBef>
                <a:spcPts val="0"/>
              </a:spcBef>
              <a:spcAft>
                <a:spcPts val="0"/>
              </a:spcAft>
              <a:buSzPts val="1400"/>
              <a:buChar char="-"/>
            </a:pPr>
            <a:r>
              <a:rPr lang="en" sz="1400"/>
              <a:t>Max endurance in Loiter configuration</a:t>
            </a:r>
            <a:endParaRPr sz="1400"/>
          </a:p>
          <a:p>
            <a:pPr marL="914400" lvl="0" indent="-317500" algn="l" rtl="0">
              <a:spcBef>
                <a:spcPts val="0"/>
              </a:spcBef>
              <a:spcAft>
                <a:spcPts val="0"/>
              </a:spcAft>
              <a:buSzPts val="1400"/>
              <a:buChar char="-"/>
            </a:pPr>
            <a:r>
              <a:rPr lang="en" sz="1400"/>
              <a:t>System resistance to compute effective voltage vs Draw in all flight regimes </a:t>
            </a:r>
            <a:endParaRPr sz="1400"/>
          </a:p>
          <a:p>
            <a:pPr marL="457200" lvl="0" indent="-342900" algn="l" rtl="0">
              <a:spcBef>
                <a:spcPts val="0"/>
              </a:spcBef>
              <a:spcAft>
                <a:spcPts val="0"/>
              </a:spcAft>
              <a:buSzPts val="1800"/>
              <a:buChar char="-"/>
            </a:pPr>
            <a:r>
              <a:rPr lang="en"/>
              <a:t>Calibration</a:t>
            </a:r>
            <a:endParaRPr/>
          </a:p>
          <a:p>
            <a:pPr marL="914400" lvl="1" indent="-317500" algn="l" rtl="0">
              <a:spcBef>
                <a:spcPts val="0"/>
              </a:spcBef>
              <a:spcAft>
                <a:spcPts val="0"/>
              </a:spcAft>
              <a:buSzPts val="1400"/>
              <a:buChar char="-"/>
            </a:pPr>
            <a:r>
              <a:rPr lang="en"/>
              <a:t>Determine time till cutoff voltage</a:t>
            </a:r>
            <a:endParaRPr/>
          </a:p>
          <a:p>
            <a:pPr marL="1371600" lvl="2" indent="-317500" algn="l" rtl="0">
              <a:spcBef>
                <a:spcPts val="0"/>
              </a:spcBef>
              <a:spcAft>
                <a:spcPts val="0"/>
              </a:spcAft>
              <a:buSzPts val="1400"/>
              <a:buChar char="-"/>
            </a:pPr>
            <a:r>
              <a:rPr lang="en"/>
              <a:t>Cutoff voltage: Function of Max system Amps </a:t>
            </a:r>
            <a:endParaRPr/>
          </a:p>
          <a:p>
            <a:pPr marL="457200" lvl="0" indent="-342900" algn="l" rtl="0">
              <a:spcBef>
                <a:spcPts val="0"/>
              </a:spcBef>
              <a:spcAft>
                <a:spcPts val="0"/>
              </a:spcAft>
              <a:buSzPts val="1800"/>
              <a:buChar char="-"/>
            </a:pPr>
            <a:r>
              <a:rPr lang="en"/>
              <a:t>Verification</a:t>
            </a:r>
            <a:endParaRPr/>
          </a:p>
          <a:p>
            <a:pPr marL="914400" lvl="1" indent="-317500" algn="l" rtl="0">
              <a:spcBef>
                <a:spcPts val="0"/>
              </a:spcBef>
              <a:spcAft>
                <a:spcPts val="0"/>
              </a:spcAft>
              <a:buSzPts val="1400"/>
              <a:buChar char="-"/>
            </a:pPr>
            <a:r>
              <a:rPr lang="en"/>
              <a:t>Determine deviation from manufacturer's specifications</a:t>
            </a:r>
            <a:endParaRPr/>
          </a:p>
          <a:p>
            <a:pPr marL="1371600" lvl="2" indent="-317500" algn="l" rtl="0">
              <a:spcBef>
                <a:spcPts val="0"/>
              </a:spcBef>
              <a:spcAft>
                <a:spcPts val="0"/>
              </a:spcAft>
              <a:buSzPts val="1400"/>
              <a:buChar char="-"/>
            </a:pPr>
            <a:r>
              <a:rPr lang="en"/>
              <a:t>Capacity at rated C rate</a:t>
            </a:r>
            <a:endParaRPr/>
          </a:p>
          <a:p>
            <a:pPr marL="0" lvl="0" indent="0" algn="l" rtl="0">
              <a:spcBef>
                <a:spcPts val="1200"/>
              </a:spcBef>
              <a:spcAft>
                <a:spcPts val="1200"/>
              </a:spcAft>
              <a:buNone/>
            </a:pPr>
            <a:endParaRPr/>
          </a:p>
        </p:txBody>
      </p:sp>
      <p:sp>
        <p:nvSpPr>
          <p:cNvPr id="1941" name="Google Shape;1941;p1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140</a:t>
            </a:fld>
            <a:endParaRPr/>
          </a:p>
        </p:txBody>
      </p:sp>
      <p:sp>
        <p:nvSpPr>
          <p:cNvPr id="1942" name="Google Shape;1942;p152"/>
          <p:cNvSpPr txBox="1"/>
          <p:nvPr/>
        </p:nvSpPr>
        <p:spPr>
          <a:xfrm>
            <a:off x="238950" y="153975"/>
            <a:ext cx="350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 </a:t>
            </a:r>
            <a:r>
              <a:rPr lang="en" sz="1000" b="1">
                <a:solidFill>
                  <a:schemeClr val="dk2"/>
                </a:solidFill>
              </a:rPr>
              <a:t>Motor and Prop</a:t>
            </a:r>
            <a:endParaRPr sz="100">
              <a:solidFill>
                <a:schemeClr val="dk2"/>
              </a:solidFill>
              <a:latin typeface="Abhaya Libre"/>
              <a:ea typeface="Abhaya Libre"/>
              <a:cs typeface="Abhaya Libre"/>
              <a:sym typeface="Abhaya Libre"/>
            </a:endParaRPr>
          </a:p>
        </p:txBody>
      </p:sp>
      <p:pic>
        <p:nvPicPr>
          <p:cNvPr id="1943" name="Google Shape;1943;p1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56100" y="1576800"/>
            <a:ext cx="4160425" cy="21541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952474" y="1017725"/>
            <a:ext cx="1776400" cy="1685950"/>
          </a:xfrm>
          <a:prstGeom prst="rect">
            <a:avLst/>
          </a:prstGeom>
          <a:noFill/>
          <a:ln>
            <a:noFill/>
          </a:ln>
        </p:spPr>
      </p:pic>
      <p:pic>
        <p:nvPicPr>
          <p:cNvPr id="291" name="Google Shape;291;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47350" y="1146325"/>
            <a:ext cx="1997813" cy="1557350"/>
          </a:xfrm>
          <a:prstGeom prst="rect">
            <a:avLst/>
          </a:prstGeom>
          <a:noFill/>
          <a:ln>
            <a:noFill/>
          </a:ln>
        </p:spPr>
      </p:pic>
      <p:sp>
        <p:nvSpPr>
          <p:cNvPr id="292" name="Google Shape;29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Drivetrain and Servos</a:t>
            </a:r>
            <a:endParaRPr/>
          </a:p>
        </p:txBody>
      </p:sp>
      <p:sp>
        <p:nvSpPr>
          <p:cNvPr id="293" name="Google Shape;293;p27"/>
          <p:cNvSpPr txBox="1">
            <a:spLocks noGrp="1"/>
          </p:cNvSpPr>
          <p:nvPr>
            <p:ph type="body" idx="1"/>
          </p:nvPr>
        </p:nvSpPr>
        <p:spPr>
          <a:xfrm>
            <a:off x="208275"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294" name="Google Shape;294;p2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8275" y="1146320"/>
            <a:ext cx="2217244" cy="1557350"/>
          </a:xfrm>
          <a:prstGeom prst="rect">
            <a:avLst/>
          </a:prstGeom>
          <a:noFill/>
          <a:ln>
            <a:noFill/>
          </a:ln>
        </p:spPr>
      </p:pic>
      <p:pic>
        <p:nvPicPr>
          <p:cNvPr id="295" name="Google Shape;295;p2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390025" y="1169246"/>
            <a:ext cx="2117125" cy="1534429"/>
          </a:xfrm>
          <a:prstGeom prst="rect">
            <a:avLst/>
          </a:prstGeom>
          <a:noFill/>
          <a:ln>
            <a:noFill/>
          </a:ln>
        </p:spPr>
      </p:pic>
      <p:sp>
        <p:nvSpPr>
          <p:cNvPr id="296" name="Google Shape;296;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a:t>
            </a:fld>
            <a:endParaRPr/>
          </a:p>
        </p:txBody>
      </p:sp>
      <p:graphicFrame>
        <p:nvGraphicFramePr>
          <p:cNvPr id="297" name="Google Shape;297;p27"/>
          <p:cNvGraphicFramePr/>
          <p:nvPr/>
        </p:nvGraphicFramePr>
        <p:xfrm>
          <a:off x="208263" y="2703675"/>
          <a:ext cx="3000000" cy="3000000"/>
        </p:xfrm>
        <a:graphic>
          <a:graphicData uri="http://schemas.openxmlformats.org/drawingml/2006/table">
            <a:tbl>
              <a:tblPr>
                <a:noFill/>
                <a:tableStyleId>{CB36F59C-9799-4612-A877-C13BCFD8C36C}</a:tableStyleId>
              </a:tblPr>
              <a:tblGrid>
                <a:gridCol w="2181750">
                  <a:extLst>
                    <a:ext uri="{9D8B030D-6E8A-4147-A177-3AD203B41FA5}">
                      <a16:colId xmlns:a16="http://schemas.microsoft.com/office/drawing/2014/main" val="20000"/>
                    </a:ext>
                  </a:extLst>
                </a:gridCol>
                <a:gridCol w="2117125">
                  <a:extLst>
                    <a:ext uri="{9D8B030D-6E8A-4147-A177-3AD203B41FA5}">
                      <a16:colId xmlns:a16="http://schemas.microsoft.com/office/drawing/2014/main" val="20001"/>
                    </a:ext>
                  </a:extLst>
                </a:gridCol>
                <a:gridCol w="2138025">
                  <a:extLst>
                    <a:ext uri="{9D8B030D-6E8A-4147-A177-3AD203B41FA5}">
                      <a16:colId xmlns:a16="http://schemas.microsoft.com/office/drawing/2014/main" val="20002"/>
                    </a:ext>
                  </a:extLst>
                </a:gridCol>
                <a:gridCol w="2187150">
                  <a:extLst>
                    <a:ext uri="{9D8B030D-6E8A-4147-A177-3AD203B41FA5}">
                      <a16:colId xmlns:a16="http://schemas.microsoft.com/office/drawing/2014/main" val="20003"/>
                    </a:ext>
                  </a:extLst>
                </a:gridCol>
              </a:tblGrid>
              <a:tr h="371575">
                <a:tc>
                  <a:txBody>
                    <a:bodyPr/>
                    <a:lstStyle/>
                    <a:p>
                      <a:pPr marL="0" lvl="0" indent="0" algn="ctr" rtl="0">
                        <a:spcBef>
                          <a:spcPts val="0"/>
                        </a:spcBef>
                        <a:spcAft>
                          <a:spcPts val="0"/>
                        </a:spcAft>
                        <a:buNone/>
                      </a:pPr>
                      <a:r>
                        <a:rPr lang="en" b="1"/>
                        <a:t>Motor: Tmotor AT3530</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Propeller: APC 11x10</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ESC: Tmotor AT 55A </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Servos: LD-20MG</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371575">
                <a:tc>
                  <a:txBody>
                    <a:bodyPr/>
                    <a:lstStyle/>
                    <a:p>
                      <a:pPr marL="0" lvl="0" indent="0" algn="ctr" rtl="0">
                        <a:spcBef>
                          <a:spcPts val="0"/>
                        </a:spcBef>
                        <a:spcAft>
                          <a:spcPts val="0"/>
                        </a:spcAft>
                        <a:buNone/>
                      </a:pPr>
                      <a:r>
                        <a:rPr lang="en"/>
                        <a:t>Max power: 1400 W</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Diameter: 11 in</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Continuous current: 55A</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Max torque: 20 kg-cm</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71575">
                <a:tc>
                  <a:txBody>
                    <a:bodyPr/>
                    <a:lstStyle/>
                    <a:p>
                      <a:pPr marL="0" lvl="0" indent="0" algn="ctr" rtl="0">
                        <a:spcBef>
                          <a:spcPts val="0"/>
                        </a:spcBef>
                        <a:spcAft>
                          <a:spcPts val="0"/>
                        </a:spcAft>
                        <a:buNone/>
                      </a:pPr>
                      <a:r>
                        <a:rPr lang="en"/>
                        <a:t>Max current: 65 A</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Pitch: 10 in.</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Max current: 75A</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Voltage: 7.4V</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71575">
                <a:tc>
                  <a:txBody>
                    <a:bodyPr/>
                    <a:lstStyle/>
                    <a:p>
                      <a:pPr marL="0" lvl="0" indent="0" algn="ctr" rtl="0">
                        <a:spcBef>
                          <a:spcPts val="0"/>
                        </a:spcBef>
                        <a:spcAft>
                          <a:spcPts val="0"/>
                        </a:spcAft>
                        <a:buNone/>
                      </a:pPr>
                      <a:r>
                        <a:rPr lang="en"/>
                        <a:t>Input voltage: 16.8-22.2V</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Max RPM: 22000</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Efficiency: 90%</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No load current: 100 mA</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71575">
                <a:tc gridSpan="4">
                  <a:txBody>
                    <a:bodyPr/>
                    <a:lstStyle/>
                    <a:p>
                      <a:pPr marL="0" lvl="0" indent="0" algn="ctr" rtl="0">
                        <a:spcBef>
                          <a:spcPts val="0"/>
                        </a:spcBef>
                        <a:spcAft>
                          <a:spcPts val="0"/>
                        </a:spcAft>
                        <a:buNone/>
                      </a:pPr>
                      <a:r>
                        <a:rPr lang="en" b="1"/>
                        <a:t>Total configuration max thrust: 20+ N/motor</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B6D7A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98" name="Google Shape;298;p27"/>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299" name="Google Shape;299;p27"/>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00" name="Google Shape;300;p27"/>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01" name="Google Shape;301;p27"/>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02" name="Google Shape;302;p27"/>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03" name="Google Shape;303;p27"/>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04" name="Google Shape;304;p27"/>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9000" y="850625"/>
            <a:ext cx="3710598" cy="3710573"/>
          </a:xfrm>
          <a:prstGeom prst="rect">
            <a:avLst/>
          </a:prstGeom>
          <a:noFill/>
          <a:ln>
            <a:noFill/>
          </a:ln>
        </p:spPr>
      </p:pic>
      <p:sp>
        <p:nvSpPr>
          <p:cNvPr id="310" name="Google Shape;31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Battery </a:t>
            </a:r>
            <a:endParaRPr/>
          </a:p>
        </p:txBody>
      </p:sp>
      <p:sp>
        <p:nvSpPr>
          <p:cNvPr id="311" name="Google Shape;31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a:t>
            </a:fld>
            <a:endParaRPr/>
          </a:p>
        </p:txBody>
      </p:sp>
      <p:sp>
        <p:nvSpPr>
          <p:cNvPr id="312" name="Google Shape;312;p28"/>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313" name="Google Shape;313;p2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14" name="Google Shape;314;p2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15" name="Google Shape;315;p28"/>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16" name="Google Shape;316;p2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17" name="Google Shape;317;p28"/>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18" name="Google Shape;318;p2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319" name="Google Shape;319;p28"/>
          <p:cNvGraphicFramePr/>
          <p:nvPr/>
        </p:nvGraphicFramePr>
        <p:xfrm>
          <a:off x="5307125" y="1123788"/>
          <a:ext cx="3000000" cy="3000000"/>
        </p:xfrm>
        <a:graphic>
          <a:graphicData uri="http://schemas.openxmlformats.org/drawingml/2006/table">
            <a:tbl>
              <a:tblPr>
                <a:noFill/>
                <a:tableStyleId>{CB36F59C-9799-4612-A877-C13BCFD8C36C}</a:tableStyleId>
              </a:tblPr>
              <a:tblGrid>
                <a:gridCol w="3338075">
                  <a:extLst>
                    <a:ext uri="{9D8B030D-6E8A-4147-A177-3AD203B41FA5}">
                      <a16:colId xmlns:a16="http://schemas.microsoft.com/office/drawing/2014/main" val="20000"/>
                    </a:ext>
                  </a:extLst>
                </a:gridCol>
              </a:tblGrid>
              <a:tr h="482650">
                <a:tc>
                  <a:txBody>
                    <a:bodyPr/>
                    <a:lstStyle/>
                    <a:p>
                      <a:pPr marL="0" lvl="0" indent="0" algn="l" rtl="0">
                        <a:spcBef>
                          <a:spcPts val="0"/>
                        </a:spcBef>
                        <a:spcAft>
                          <a:spcPts val="0"/>
                        </a:spcAft>
                        <a:buNone/>
                      </a:pPr>
                      <a:r>
                        <a:rPr lang="en" b="1"/>
                        <a:t>Tattu 6S Battery</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2650">
                <a:tc>
                  <a:txBody>
                    <a:bodyPr/>
                    <a:lstStyle/>
                    <a:p>
                      <a:pPr marL="0" lvl="0" indent="0" algn="l" rtl="0">
                        <a:spcBef>
                          <a:spcPts val="0"/>
                        </a:spcBef>
                        <a:spcAft>
                          <a:spcPts val="0"/>
                        </a:spcAft>
                        <a:buNone/>
                      </a:pPr>
                      <a:r>
                        <a:rPr lang="en"/>
                        <a:t>Voltage: 22.2 V</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2650">
                <a:tc>
                  <a:txBody>
                    <a:bodyPr/>
                    <a:lstStyle/>
                    <a:p>
                      <a:pPr marL="0" lvl="0" indent="0" algn="l" rtl="0">
                        <a:spcBef>
                          <a:spcPts val="0"/>
                        </a:spcBef>
                        <a:spcAft>
                          <a:spcPts val="0"/>
                        </a:spcAft>
                        <a:buNone/>
                      </a:pPr>
                      <a:r>
                        <a:rPr lang="en"/>
                        <a:t>Capacity: 488.4 Wh</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2650">
                <a:tc>
                  <a:txBody>
                    <a:bodyPr/>
                    <a:lstStyle/>
                    <a:p>
                      <a:pPr marL="0" lvl="0" indent="0" algn="l" rtl="0">
                        <a:spcBef>
                          <a:spcPts val="0"/>
                        </a:spcBef>
                        <a:spcAft>
                          <a:spcPts val="0"/>
                        </a:spcAft>
                        <a:buNone/>
                      </a:pPr>
                      <a:r>
                        <a:rPr lang="en"/>
                        <a:t>Discharge rate: 30 C</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2650">
                <a:tc>
                  <a:txBody>
                    <a:bodyPr/>
                    <a:lstStyle/>
                    <a:p>
                      <a:pPr marL="0" lvl="0" indent="0" algn="l" rtl="0">
                        <a:spcBef>
                          <a:spcPts val="0"/>
                        </a:spcBef>
                        <a:spcAft>
                          <a:spcPts val="0"/>
                        </a:spcAft>
                        <a:buNone/>
                      </a:pPr>
                      <a:r>
                        <a:rPr lang="en"/>
                        <a:t>Mass: 2.46 kg</a:t>
                      </a:r>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82650">
                <a:tc>
                  <a:txBody>
                    <a:bodyPr/>
                    <a:lstStyle/>
                    <a:p>
                      <a:pPr marL="0" lvl="0" indent="0" algn="l" rtl="0">
                        <a:spcBef>
                          <a:spcPts val="0"/>
                        </a:spcBef>
                        <a:spcAft>
                          <a:spcPts val="0"/>
                        </a:spcAft>
                        <a:buNone/>
                      </a:pPr>
                      <a:r>
                        <a:rPr lang="en" b="1"/>
                        <a:t>Total endurance time: 1.7 ± 0.2 hrs</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Power, Capacity and Endurance</a:t>
            </a:r>
            <a:endParaRPr/>
          </a:p>
        </p:txBody>
      </p:sp>
      <p:sp>
        <p:nvSpPr>
          <p:cNvPr id="325" name="Google Shape;325;p29"/>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Visual representation of the power and capacity in each flight regime</a:t>
            </a:r>
            <a:endParaRPr/>
          </a:p>
          <a:p>
            <a:pPr marL="457200" lvl="0" indent="-342900" algn="l" rtl="0">
              <a:spcBef>
                <a:spcPts val="1200"/>
              </a:spcBef>
              <a:spcAft>
                <a:spcPts val="0"/>
              </a:spcAft>
              <a:buSzPts val="1800"/>
              <a:buChar char="-"/>
            </a:pPr>
            <a:r>
              <a:rPr lang="en"/>
              <a:t>Assumptions for transitional flight regimes (durations extra)</a:t>
            </a:r>
            <a:endParaRPr/>
          </a:p>
          <a:p>
            <a:pPr marL="914400" lvl="1" indent="-317500" algn="l" rtl="0">
              <a:spcBef>
                <a:spcPts val="0"/>
              </a:spcBef>
              <a:spcAft>
                <a:spcPts val="0"/>
              </a:spcAft>
              <a:buSzPts val="1400"/>
              <a:buChar char="-"/>
            </a:pPr>
            <a:r>
              <a:rPr lang="en"/>
              <a:t>All left over capacity is for loiter</a:t>
            </a:r>
            <a:endParaRPr/>
          </a:p>
          <a:p>
            <a:pPr marL="457200" lvl="0" indent="-342900" algn="l" rtl="0">
              <a:spcBef>
                <a:spcPts val="0"/>
              </a:spcBef>
              <a:spcAft>
                <a:spcPts val="0"/>
              </a:spcAft>
              <a:buSzPts val="1800"/>
              <a:buChar char="-"/>
            </a:pPr>
            <a:r>
              <a:rPr lang="en"/>
              <a:t>Loiter composition</a:t>
            </a:r>
            <a:endParaRPr/>
          </a:p>
          <a:p>
            <a:pPr marL="457200" lvl="0" indent="-342900" algn="l" rtl="0">
              <a:spcBef>
                <a:spcPts val="0"/>
              </a:spcBef>
              <a:spcAft>
                <a:spcPts val="0"/>
              </a:spcAft>
              <a:buSzPts val="1800"/>
              <a:buChar char="-"/>
            </a:pPr>
            <a:endParaRPr/>
          </a:p>
        </p:txBody>
      </p:sp>
      <p:sp>
        <p:nvSpPr>
          <p:cNvPr id="326" name="Google Shape;326;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a:t>
            </a:fld>
            <a:endParaRPr/>
          </a:p>
        </p:txBody>
      </p:sp>
      <p:sp>
        <p:nvSpPr>
          <p:cNvPr id="327" name="Google Shape;327;p29"/>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328" name="Google Shape;328;p2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29" name="Google Shape;329;p2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30" name="Google Shape;330;p29"/>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31" name="Google Shape;331;p2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32" name="Google Shape;332;p29"/>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33" name="Google Shape;333;p2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334" name="Google Shape;334;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52575" y="1283588"/>
            <a:ext cx="4267200" cy="3200400"/>
          </a:xfrm>
          <a:prstGeom prst="rect">
            <a:avLst/>
          </a:prstGeom>
          <a:noFill/>
          <a:ln>
            <a:noFill/>
          </a:ln>
        </p:spPr>
      </p:pic>
      <p:pic>
        <p:nvPicPr>
          <p:cNvPr id="335" name="Google Shape;335;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5375" y="1288900"/>
            <a:ext cx="4267200" cy="3200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39"/>
        <p:cNvGrpSpPr/>
        <p:nvPr/>
      </p:nvGrpSpPr>
      <p:grpSpPr>
        <a:xfrm>
          <a:off x="0" y="0"/>
          <a:ext cx="0" cy="0"/>
          <a:chOff x="0" y="0"/>
          <a:chExt cx="0" cy="0"/>
        </a:xfrm>
      </p:grpSpPr>
      <p:sp>
        <p:nvSpPr>
          <p:cNvPr id="340" name="Google Shape;340;p30"/>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Critical Project Elements</a:t>
            </a:r>
            <a:endParaRPr sz="5200">
              <a:solidFill>
                <a:schemeClr val="dk2"/>
              </a:solidFill>
              <a:latin typeface="Playfair Display"/>
              <a:ea typeface="Playfair Display"/>
              <a:cs typeface="Playfair Display"/>
              <a:sym typeface="Playfair Display"/>
            </a:endParaRPr>
          </a:p>
        </p:txBody>
      </p:sp>
      <p:pic>
        <p:nvPicPr>
          <p:cNvPr id="341" name="Google Shape;341;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342" name="Google Shape;342;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343" name="Google Shape;343;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344" name="Google Shape;344;p30"/>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a:p>
            <a:pPr marL="0" lvl="0" indent="0" algn="l" rtl="0">
              <a:spcBef>
                <a:spcPts val="0"/>
              </a:spcBef>
              <a:spcAft>
                <a:spcPts val="0"/>
              </a:spcAft>
              <a:buNone/>
            </a:pPr>
            <a:endParaRPr/>
          </a:p>
        </p:txBody>
      </p:sp>
      <p:sp>
        <p:nvSpPr>
          <p:cNvPr id="350" name="Google Shape;350;p3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351" name="Google Shape;351;p31"/>
          <p:cNvSpPr/>
          <p:nvPr/>
        </p:nvSpPr>
        <p:spPr>
          <a:xfrm>
            <a:off x="34070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52" name="Google Shape;352;p3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53" name="Google Shape;353;p3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54" name="Google Shape;354;p3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55" name="Google Shape;355;p3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56" name="Google Shape;356;p3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357" name="Google Shape;357;p31"/>
          <p:cNvGraphicFramePr/>
          <p:nvPr/>
        </p:nvGraphicFramePr>
        <p:xfrm>
          <a:off x="468200" y="924778"/>
          <a:ext cx="3000000" cy="3000000"/>
        </p:xfrm>
        <a:graphic>
          <a:graphicData uri="http://schemas.openxmlformats.org/drawingml/2006/table">
            <a:tbl>
              <a:tblPr>
                <a:noFill/>
                <a:tableStyleId>{CB36F59C-9799-4612-A877-C13BCFD8C36C}</a:tableStyleId>
              </a:tblPr>
              <a:tblGrid>
                <a:gridCol w="3141725">
                  <a:extLst>
                    <a:ext uri="{9D8B030D-6E8A-4147-A177-3AD203B41FA5}">
                      <a16:colId xmlns:a16="http://schemas.microsoft.com/office/drawing/2014/main" val="20000"/>
                    </a:ext>
                  </a:extLst>
                </a:gridCol>
                <a:gridCol w="3141725">
                  <a:extLst>
                    <a:ext uri="{9D8B030D-6E8A-4147-A177-3AD203B41FA5}">
                      <a16:colId xmlns:a16="http://schemas.microsoft.com/office/drawing/2014/main" val="20001"/>
                    </a:ext>
                  </a:extLst>
                </a:gridCol>
                <a:gridCol w="2080575">
                  <a:extLst>
                    <a:ext uri="{9D8B030D-6E8A-4147-A177-3AD203B41FA5}">
                      <a16:colId xmlns:a16="http://schemas.microsoft.com/office/drawing/2014/main" val="20002"/>
                    </a:ext>
                  </a:extLst>
                </a:gridCol>
              </a:tblGrid>
              <a:tr h="388325">
                <a:tc>
                  <a:txBody>
                    <a:bodyPr/>
                    <a:lstStyle/>
                    <a:p>
                      <a:pPr marL="0" lvl="0" indent="0" algn="ctr" rtl="0">
                        <a:spcBef>
                          <a:spcPts val="0"/>
                        </a:spcBef>
                        <a:spcAft>
                          <a:spcPts val="0"/>
                        </a:spcAft>
                        <a:buNone/>
                      </a:pPr>
                      <a:r>
                        <a:rPr lang="en" sz="1000" b="1">
                          <a:solidFill>
                            <a:schemeClr val="dk1"/>
                          </a:solidFill>
                          <a:latin typeface="Abhaya Libre"/>
                          <a:ea typeface="Abhaya Libre"/>
                          <a:cs typeface="Abhaya Libre"/>
                          <a:sym typeface="Abhaya Libre"/>
                        </a:rPr>
                        <a:t>Critical Project Element</a:t>
                      </a:r>
                      <a:endParaRPr sz="1000" b="1">
                        <a:solidFill>
                          <a:schemeClr val="dk1"/>
                        </a:solidFill>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000" b="1">
                          <a:latin typeface="Abhaya Libre"/>
                          <a:ea typeface="Abhaya Libre"/>
                          <a:cs typeface="Abhaya Libre"/>
                          <a:sym typeface="Abhaya Libre"/>
                        </a:rPr>
                        <a:t>Description</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000" b="1">
                          <a:latin typeface="Abhaya Libre"/>
                          <a:ea typeface="Abhaya Libre"/>
                          <a:cs typeface="Abhaya Libre"/>
                          <a:sym typeface="Abhaya Libre"/>
                        </a:rPr>
                        <a:t>Functional Requirement</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559525">
                <a:tc>
                  <a:txBody>
                    <a:bodyPr/>
                    <a:lstStyle/>
                    <a:p>
                      <a:pPr marL="0" lvl="0" indent="0" algn="l" rtl="0">
                        <a:spcBef>
                          <a:spcPts val="0"/>
                        </a:spcBef>
                        <a:spcAft>
                          <a:spcPts val="0"/>
                        </a:spcAft>
                        <a:buNone/>
                      </a:pPr>
                      <a:r>
                        <a:rPr lang="en" sz="1000" b="1">
                          <a:latin typeface="Abhaya Libre"/>
                          <a:ea typeface="Abhaya Libre"/>
                          <a:cs typeface="Abhaya Libre"/>
                          <a:sym typeface="Abhaya Libre"/>
                        </a:rPr>
                        <a:t>CPE 1: Operability</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latin typeface="Abhaya Libre"/>
                          <a:ea typeface="Abhaya Libre"/>
                          <a:cs typeface="Abhaya Libre"/>
                          <a:sym typeface="Abhaya Libre"/>
                        </a:rPr>
                        <a:t>Achieve operability by following FAA 14 CFR Part 107 and MIL-F-8785C requirements</a:t>
                      </a:r>
                      <a:endParaRPr sz="9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F.R. 1</a:t>
                      </a:r>
                      <a:endParaRPr sz="10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0050">
                <a:tc>
                  <a:txBody>
                    <a:bodyPr/>
                    <a:lstStyle/>
                    <a:p>
                      <a:pPr marL="0" lvl="0" indent="0" algn="l" rtl="0">
                        <a:spcBef>
                          <a:spcPts val="0"/>
                        </a:spcBef>
                        <a:spcAft>
                          <a:spcPts val="0"/>
                        </a:spcAft>
                        <a:buNone/>
                      </a:pPr>
                      <a:r>
                        <a:rPr lang="en" sz="1000" b="1">
                          <a:latin typeface="Abhaya Libre"/>
                          <a:ea typeface="Abhaya Libre"/>
                          <a:cs typeface="Abhaya Libre"/>
                          <a:sym typeface="Abhaya Libre"/>
                        </a:rPr>
                        <a:t>CPE 2: Design - Minimizing size and weight of aircraft</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tc>
                  <a:txBody>
                    <a:bodyPr/>
                    <a:lstStyle/>
                    <a:p>
                      <a:pPr marL="0" lvl="0" indent="0" algn="ctr" rtl="0">
                        <a:spcBef>
                          <a:spcPts val="0"/>
                        </a:spcBef>
                        <a:spcAft>
                          <a:spcPts val="0"/>
                        </a:spcAft>
                        <a:buNone/>
                      </a:pPr>
                      <a:r>
                        <a:rPr lang="en" sz="900">
                          <a:latin typeface="Abhaya Libre"/>
                          <a:ea typeface="Abhaya Libre"/>
                          <a:cs typeface="Abhaya Libre"/>
                          <a:sym typeface="Abhaya Libre"/>
                        </a:rPr>
                        <a:t>Achieve lightweight and portability features utilizing appropriate materials and modularization</a:t>
                      </a:r>
                      <a:endParaRPr sz="9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F.R. 1</a:t>
                      </a:r>
                      <a:endParaRPr sz="1000">
                        <a:latin typeface="Abhaya Libre"/>
                        <a:ea typeface="Abhaya Libre"/>
                        <a:cs typeface="Abhaya Libre"/>
                        <a:sym typeface="Abhaya Libre"/>
                      </a:endParaRPr>
                    </a:p>
                    <a:p>
                      <a:pPr marL="0" lvl="0" indent="0" algn="ctr" rtl="0">
                        <a:spcBef>
                          <a:spcPts val="0"/>
                        </a:spcBef>
                        <a:spcAft>
                          <a:spcPts val="0"/>
                        </a:spcAft>
                        <a:buNone/>
                      </a:pPr>
                      <a:r>
                        <a:rPr lang="en" sz="1000">
                          <a:latin typeface="Abhaya Libre"/>
                          <a:ea typeface="Abhaya Libre"/>
                          <a:cs typeface="Abhaya Libre"/>
                          <a:sym typeface="Abhaya Libre"/>
                        </a:rPr>
                        <a:t>F.R. 2</a:t>
                      </a:r>
                      <a:endParaRPr sz="1000">
                        <a:latin typeface="Abhaya Libre"/>
                        <a:ea typeface="Abhaya Libre"/>
                        <a:cs typeface="Abhaya Libre"/>
                        <a:sym typeface="Abhaya Libre"/>
                      </a:endParaRPr>
                    </a:p>
                    <a:p>
                      <a:pPr marL="0" lvl="0" indent="0" algn="ctr" rtl="0">
                        <a:spcBef>
                          <a:spcPts val="0"/>
                        </a:spcBef>
                        <a:spcAft>
                          <a:spcPts val="0"/>
                        </a:spcAft>
                        <a:buNone/>
                      </a:pPr>
                      <a:r>
                        <a:rPr lang="en" sz="1000">
                          <a:latin typeface="Abhaya Libre"/>
                          <a:ea typeface="Abhaya Libre"/>
                          <a:cs typeface="Abhaya Libre"/>
                          <a:sym typeface="Abhaya Libre"/>
                        </a:rPr>
                        <a:t>F.R. 3</a:t>
                      </a:r>
                      <a:endParaRPr sz="10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extLst>
                  <a:ext uri="{0D108BD9-81ED-4DB2-BD59-A6C34878D82A}">
                    <a16:rowId xmlns:a16="http://schemas.microsoft.com/office/drawing/2014/main" val="10002"/>
                  </a:ext>
                </a:extLst>
              </a:tr>
              <a:tr h="731500">
                <a:tc>
                  <a:txBody>
                    <a:bodyPr/>
                    <a:lstStyle/>
                    <a:p>
                      <a:pPr marL="0" lvl="0" indent="0" algn="l" rtl="0">
                        <a:spcBef>
                          <a:spcPts val="0"/>
                        </a:spcBef>
                        <a:spcAft>
                          <a:spcPts val="0"/>
                        </a:spcAft>
                        <a:buNone/>
                      </a:pPr>
                      <a:r>
                        <a:rPr lang="en" sz="1000" b="1">
                          <a:latin typeface="Abhaya Libre"/>
                          <a:ea typeface="Abhaya Libre"/>
                          <a:cs typeface="Abhaya Libre"/>
                          <a:sym typeface="Abhaya Libre"/>
                        </a:rPr>
                        <a:t>CPE 3: Manufacturing</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latin typeface="Abhaya Libre"/>
                          <a:ea typeface="Abhaya Libre"/>
                          <a:cs typeface="Abhaya Libre"/>
                          <a:sym typeface="Abhaya Libre"/>
                        </a:rPr>
                        <a:t>Achieve manufacturing and repairability ease by the end user by utilizing low-cost, COTS materials and additive manufacturing methods</a:t>
                      </a:r>
                      <a:endParaRPr sz="9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F.R. 4</a:t>
                      </a:r>
                      <a:endParaRPr sz="1000">
                        <a:latin typeface="Abhaya Libre"/>
                        <a:ea typeface="Abhaya Libre"/>
                        <a:cs typeface="Abhaya Libre"/>
                        <a:sym typeface="Abhaya Libre"/>
                      </a:endParaRPr>
                    </a:p>
                    <a:p>
                      <a:pPr marL="0" lvl="0" indent="0" algn="ctr" rtl="0">
                        <a:spcBef>
                          <a:spcPts val="0"/>
                        </a:spcBef>
                        <a:spcAft>
                          <a:spcPts val="0"/>
                        </a:spcAft>
                        <a:buNone/>
                      </a:pPr>
                      <a:r>
                        <a:rPr lang="en" sz="1000">
                          <a:latin typeface="Abhaya Libre"/>
                          <a:ea typeface="Abhaya Libre"/>
                          <a:cs typeface="Abhaya Libre"/>
                          <a:sym typeface="Abhaya Libre"/>
                        </a:rPr>
                        <a:t>F.R. 6</a:t>
                      </a:r>
                      <a:endParaRPr sz="10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550">
                <a:tc>
                  <a:txBody>
                    <a:bodyPr/>
                    <a:lstStyle/>
                    <a:p>
                      <a:pPr marL="0" lvl="0" indent="0" algn="l" rtl="0">
                        <a:spcBef>
                          <a:spcPts val="0"/>
                        </a:spcBef>
                        <a:spcAft>
                          <a:spcPts val="0"/>
                        </a:spcAft>
                        <a:buNone/>
                      </a:pPr>
                      <a:r>
                        <a:rPr lang="en" sz="1000" b="1">
                          <a:latin typeface="Abhaya Libre"/>
                          <a:ea typeface="Abhaya Libre"/>
                          <a:cs typeface="Abhaya Libre"/>
                          <a:sym typeface="Abhaya Libre"/>
                        </a:rPr>
                        <a:t>CPE 4: Design - Maximizing endurance through aerodynamics and propulsion</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tc>
                  <a:txBody>
                    <a:bodyPr/>
                    <a:lstStyle/>
                    <a:p>
                      <a:pPr marL="0" lvl="0" indent="0" algn="ctr" rtl="0">
                        <a:spcBef>
                          <a:spcPts val="0"/>
                        </a:spcBef>
                        <a:spcAft>
                          <a:spcPts val="0"/>
                        </a:spcAft>
                        <a:buNone/>
                      </a:pPr>
                      <a:r>
                        <a:rPr lang="en" sz="900">
                          <a:latin typeface="Abhaya Libre"/>
                          <a:ea typeface="Abhaya Libre"/>
                          <a:cs typeface="Abhaya Libre"/>
                          <a:sym typeface="Abhaya Libre"/>
                        </a:rPr>
                        <a:t>Meet endurance goals through extensive aerodynamic design &amp; modeling and propulsion system design &amp; modeling</a:t>
                      </a:r>
                      <a:endParaRPr sz="9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F.R. 7</a:t>
                      </a:r>
                      <a:endParaRPr sz="10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FFF2E5"/>
                    </a:solidFill>
                  </a:tcPr>
                </a:tc>
                <a:extLst>
                  <a:ext uri="{0D108BD9-81ED-4DB2-BD59-A6C34878D82A}">
                    <a16:rowId xmlns:a16="http://schemas.microsoft.com/office/drawing/2014/main" val="10004"/>
                  </a:ext>
                </a:extLst>
              </a:tr>
              <a:tr h="731500">
                <a:tc>
                  <a:txBody>
                    <a:bodyPr/>
                    <a:lstStyle/>
                    <a:p>
                      <a:pPr marL="0" lvl="0" indent="0" algn="l" rtl="0">
                        <a:spcBef>
                          <a:spcPts val="0"/>
                        </a:spcBef>
                        <a:spcAft>
                          <a:spcPts val="0"/>
                        </a:spcAft>
                        <a:buNone/>
                      </a:pPr>
                      <a:r>
                        <a:rPr lang="en" sz="1000" b="1">
                          <a:latin typeface="Abhaya Libre"/>
                          <a:ea typeface="Abhaya Libre"/>
                          <a:cs typeface="Abhaya Libre"/>
                          <a:sym typeface="Abhaya Libre"/>
                        </a:rPr>
                        <a:t>CPE 5: Design - Maintaining durability </a:t>
                      </a:r>
                      <a:endParaRPr sz="1000" b="1">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latin typeface="Abhaya Libre"/>
                          <a:ea typeface="Abhaya Libre"/>
                          <a:cs typeface="Abhaya Libre"/>
                          <a:sym typeface="Abhaya Libre"/>
                        </a:rPr>
                        <a:t>Ensure structural integrity throughout flight profile given disturbances, weather variation, temperature, and maintaining static stability </a:t>
                      </a:r>
                      <a:endParaRPr sz="9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F.R. 8</a:t>
                      </a:r>
                      <a:endParaRPr sz="10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58" name="Google Shape;358;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
        <p:nvSpPr>
          <p:cNvPr id="359" name="Google Shape;359;p31"/>
          <p:cNvSpPr/>
          <p:nvPr/>
        </p:nvSpPr>
        <p:spPr>
          <a:xfrm>
            <a:off x="468250" y="3244175"/>
            <a:ext cx="8364000" cy="637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471500" y="1840225"/>
            <a:ext cx="8364000" cy="672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1"/>
          <p:cNvSpPr/>
          <p:nvPr/>
        </p:nvSpPr>
        <p:spPr>
          <a:xfrm>
            <a:off x="471500" y="2547475"/>
            <a:ext cx="8364000" cy="672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8761D"/>
                </a:solidFill>
              </a:rPr>
              <a:t>Presentation Outline</a:t>
            </a:r>
            <a:endParaRPr>
              <a:solidFill>
                <a:srgbClr val="38761D"/>
              </a:solidFill>
            </a:endParaRPr>
          </a:p>
        </p:txBody>
      </p:sp>
      <p:sp>
        <p:nvSpPr>
          <p:cNvPr id="96" name="Google Shape;96;p14"/>
          <p:cNvSpPr/>
          <p:nvPr/>
        </p:nvSpPr>
        <p:spPr>
          <a:xfrm>
            <a:off x="3233100" y="1108475"/>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Design Solution</a:t>
            </a:r>
            <a:endParaRPr sz="2000" b="1">
              <a:solidFill>
                <a:schemeClr val="dk2"/>
              </a:solidFill>
              <a:latin typeface="Abhaya Libre"/>
              <a:ea typeface="Abhaya Libre"/>
              <a:cs typeface="Abhaya Libre"/>
              <a:sym typeface="Abhaya Libre"/>
            </a:endParaRPr>
          </a:p>
        </p:txBody>
      </p:sp>
      <p:sp>
        <p:nvSpPr>
          <p:cNvPr id="97" name="Google Shape;97;p14"/>
          <p:cNvSpPr/>
          <p:nvPr/>
        </p:nvSpPr>
        <p:spPr>
          <a:xfrm>
            <a:off x="5910900" y="1108475"/>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Critical Project Elements</a:t>
            </a:r>
            <a:endParaRPr sz="2000" b="1">
              <a:solidFill>
                <a:schemeClr val="dk2"/>
              </a:solidFill>
              <a:latin typeface="Abhaya Libre"/>
              <a:ea typeface="Abhaya Libre"/>
              <a:cs typeface="Abhaya Libre"/>
              <a:sym typeface="Abhaya Libre"/>
            </a:endParaRPr>
          </a:p>
        </p:txBody>
      </p:sp>
      <p:sp>
        <p:nvSpPr>
          <p:cNvPr id="98" name="Google Shape;98;p14"/>
          <p:cNvSpPr/>
          <p:nvPr/>
        </p:nvSpPr>
        <p:spPr>
          <a:xfrm>
            <a:off x="555300" y="1108475"/>
            <a:ext cx="2677800" cy="6750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Purpose &amp; Objectives</a:t>
            </a:r>
            <a:endParaRPr sz="2000" b="1">
              <a:solidFill>
                <a:schemeClr val="dk2"/>
              </a:solidFill>
              <a:latin typeface="Abhaya Libre"/>
              <a:ea typeface="Abhaya Libre"/>
              <a:cs typeface="Abhaya Libre"/>
              <a:sym typeface="Abhaya Libre"/>
            </a:endParaRPr>
          </a:p>
        </p:txBody>
      </p:sp>
      <p:sp>
        <p:nvSpPr>
          <p:cNvPr id="99" name="Google Shape;99;p14"/>
          <p:cNvSpPr/>
          <p:nvPr/>
        </p:nvSpPr>
        <p:spPr>
          <a:xfrm>
            <a:off x="555300" y="2448538"/>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Risks</a:t>
            </a:r>
            <a:endParaRPr sz="2000" b="1">
              <a:solidFill>
                <a:schemeClr val="dk2"/>
              </a:solidFill>
              <a:latin typeface="Abhaya Libre"/>
              <a:ea typeface="Abhaya Libre"/>
              <a:cs typeface="Abhaya Libre"/>
              <a:sym typeface="Abhaya Libre"/>
            </a:endParaRPr>
          </a:p>
        </p:txBody>
      </p:sp>
      <p:sp>
        <p:nvSpPr>
          <p:cNvPr id="100" name="Google Shape;100;p14"/>
          <p:cNvSpPr/>
          <p:nvPr/>
        </p:nvSpPr>
        <p:spPr>
          <a:xfrm>
            <a:off x="3233100" y="2448525"/>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Design Requirements</a:t>
            </a:r>
            <a:endParaRPr sz="2000" b="1">
              <a:solidFill>
                <a:schemeClr val="dk2"/>
              </a:solidFill>
              <a:latin typeface="Abhaya Libre"/>
              <a:ea typeface="Abhaya Libre"/>
              <a:cs typeface="Abhaya Libre"/>
              <a:sym typeface="Abhaya Libre"/>
            </a:endParaRPr>
          </a:p>
        </p:txBody>
      </p:sp>
      <p:sp>
        <p:nvSpPr>
          <p:cNvPr id="101" name="Google Shape;101;p14"/>
          <p:cNvSpPr/>
          <p:nvPr/>
        </p:nvSpPr>
        <p:spPr>
          <a:xfrm>
            <a:off x="5910900" y="2448513"/>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Verification &amp; Validation</a:t>
            </a:r>
            <a:endParaRPr sz="2000" b="1">
              <a:solidFill>
                <a:schemeClr val="dk2"/>
              </a:solidFill>
              <a:latin typeface="Abhaya Libre"/>
              <a:ea typeface="Abhaya Libre"/>
              <a:cs typeface="Abhaya Libre"/>
              <a:sym typeface="Abhaya Libre"/>
            </a:endParaRPr>
          </a:p>
        </p:txBody>
      </p:sp>
      <p:sp>
        <p:nvSpPr>
          <p:cNvPr id="102" name="Google Shape;102;p14"/>
          <p:cNvSpPr/>
          <p:nvPr/>
        </p:nvSpPr>
        <p:spPr>
          <a:xfrm>
            <a:off x="555300" y="3788600"/>
            <a:ext cx="2677800" cy="6750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2"/>
                </a:solidFill>
                <a:latin typeface="Abhaya Libre"/>
                <a:ea typeface="Abhaya Libre"/>
                <a:cs typeface="Abhaya Libre"/>
                <a:sym typeface="Abhaya Libre"/>
              </a:rPr>
              <a:t>Project Planning</a:t>
            </a:r>
            <a:endParaRPr sz="2000" b="1">
              <a:solidFill>
                <a:schemeClr val="dk2"/>
              </a:solidFill>
              <a:latin typeface="Abhaya Libre"/>
              <a:ea typeface="Abhaya Libre"/>
              <a:cs typeface="Abhaya Libre"/>
              <a:sym typeface="Abhaya Libre"/>
            </a:endParaRPr>
          </a:p>
        </p:txBody>
      </p:sp>
      <p:sp>
        <p:nvSpPr>
          <p:cNvPr id="103" name="Google Shape;10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65"/>
        <p:cNvGrpSpPr/>
        <p:nvPr/>
      </p:nvGrpSpPr>
      <p:grpSpPr>
        <a:xfrm>
          <a:off x="0" y="0"/>
          <a:ext cx="0" cy="0"/>
          <a:chOff x="0" y="0"/>
          <a:chExt cx="0" cy="0"/>
        </a:xfrm>
      </p:grpSpPr>
      <p:sp>
        <p:nvSpPr>
          <p:cNvPr id="366" name="Google Shape;366;p32"/>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Risks</a:t>
            </a:r>
            <a:endParaRPr sz="5200">
              <a:solidFill>
                <a:schemeClr val="dk2"/>
              </a:solidFill>
              <a:latin typeface="Playfair Display"/>
              <a:ea typeface="Playfair Display"/>
              <a:cs typeface="Playfair Display"/>
              <a:sym typeface="Playfair Display"/>
            </a:endParaRPr>
          </a:p>
        </p:txBody>
      </p:sp>
      <p:pic>
        <p:nvPicPr>
          <p:cNvPr id="367" name="Google Shape;367;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368" name="Google Shape;368;p3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369" name="Google Shape;369;p3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370" name="Google Shape;370;p32"/>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3"/>
          <p:cNvSpPr txBox="1">
            <a:spLocks noGrp="1"/>
          </p:cNvSpPr>
          <p:nvPr>
            <p:ph type="title"/>
          </p:nvPr>
        </p:nvSpPr>
        <p:spPr>
          <a:xfrm>
            <a:off x="83100" y="216425"/>
            <a:ext cx="46575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02"/>
              <a:buNone/>
            </a:pPr>
            <a:r>
              <a:rPr lang="en" sz="2008"/>
              <a:t>Possible Risk </a:t>
            </a:r>
            <a:endParaRPr sz="2008"/>
          </a:p>
        </p:txBody>
      </p:sp>
      <p:sp>
        <p:nvSpPr>
          <p:cNvPr id="376" name="Google Shape;376;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21</a:t>
            </a:fld>
            <a:endParaRPr/>
          </a:p>
        </p:txBody>
      </p:sp>
      <p:sp>
        <p:nvSpPr>
          <p:cNvPr id="377" name="Google Shape;377;p3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378" name="Google Shape;378;p3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79" name="Google Shape;379;p33"/>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80" name="Google Shape;380;p33"/>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81" name="Google Shape;381;p3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82" name="Google Shape;382;p3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83" name="Google Shape;383;p3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384" name="Google Shape;384;p33"/>
          <p:cNvGraphicFramePr/>
          <p:nvPr/>
        </p:nvGraphicFramePr>
        <p:xfrm>
          <a:off x="117850" y="871175"/>
          <a:ext cx="3000000" cy="3000000"/>
        </p:xfrm>
        <a:graphic>
          <a:graphicData uri="http://schemas.openxmlformats.org/drawingml/2006/table">
            <a:tbl>
              <a:tblPr>
                <a:noFill/>
                <a:tableStyleId>{A56AAB25-FCF5-4662-BD9C-16E492F3CBF9}</a:tableStyleId>
              </a:tblPr>
              <a:tblGrid>
                <a:gridCol w="751650">
                  <a:extLst>
                    <a:ext uri="{9D8B030D-6E8A-4147-A177-3AD203B41FA5}">
                      <a16:colId xmlns:a16="http://schemas.microsoft.com/office/drawing/2014/main" val="20000"/>
                    </a:ext>
                  </a:extLst>
                </a:gridCol>
                <a:gridCol w="1614625">
                  <a:extLst>
                    <a:ext uri="{9D8B030D-6E8A-4147-A177-3AD203B41FA5}">
                      <a16:colId xmlns:a16="http://schemas.microsoft.com/office/drawing/2014/main" val="20001"/>
                    </a:ext>
                  </a:extLst>
                </a:gridCol>
                <a:gridCol w="2069325">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890825">
                  <a:extLst>
                    <a:ext uri="{9D8B030D-6E8A-4147-A177-3AD203B41FA5}">
                      <a16:colId xmlns:a16="http://schemas.microsoft.com/office/drawing/2014/main" val="20004"/>
                    </a:ext>
                  </a:extLst>
                </a:gridCol>
                <a:gridCol w="890825">
                  <a:extLst>
                    <a:ext uri="{9D8B030D-6E8A-4147-A177-3AD203B41FA5}">
                      <a16:colId xmlns:a16="http://schemas.microsoft.com/office/drawing/2014/main" val="20005"/>
                    </a:ext>
                  </a:extLst>
                </a:gridCol>
                <a:gridCol w="890825">
                  <a:extLst>
                    <a:ext uri="{9D8B030D-6E8A-4147-A177-3AD203B41FA5}">
                      <a16:colId xmlns:a16="http://schemas.microsoft.com/office/drawing/2014/main" val="20006"/>
                    </a:ext>
                  </a:extLst>
                </a:gridCol>
              </a:tblGrid>
              <a:tr h="956675">
                <a:tc>
                  <a:txBody>
                    <a:bodyPr/>
                    <a:lstStyle/>
                    <a:p>
                      <a:pPr marL="0" lvl="0" indent="0" algn="ctr" rtl="0">
                        <a:lnSpc>
                          <a:spcPct val="115000"/>
                        </a:lnSpc>
                        <a:spcBef>
                          <a:spcPts val="0"/>
                        </a:spcBef>
                        <a:spcAft>
                          <a:spcPts val="0"/>
                        </a:spcAft>
                        <a:buNone/>
                      </a:pPr>
                      <a:r>
                        <a:rPr lang="en" sz="1100" b="1">
                          <a:solidFill>
                            <a:srgbClr val="FFFFFF"/>
                          </a:solidFill>
                        </a:rPr>
                        <a:t>Unique ID</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Risk Description</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Caused by &amp; Consequences</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Risk Owner(s) Name and Role</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Probability</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Impact</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100" b="1">
                          <a:solidFill>
                            <a:srgbClr val="FFFFFF"/>
                          </a:solidFill>
                        </a:rPr>
                        <a:t>Risk Rating</a:t>
                      </a:r>
                      <a:endParaRPr sz="1100" b="1">
                        <a:solidFill>
                          <a:srgbClr val="FFFFFF"/>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327800">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Wing Break</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Crash or Landing Impact</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Manufacturing Team</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High</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High</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Critical</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437050">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Underestimated Drag Polar</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a:t>Lowers Endurance due to increased drag</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a:t>AeroStruct Team</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High</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Medium</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Severe</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2"/>
                  </a:ext>
                </a:extLst>
              </a:tr>
              <a:tr h="633725">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Battery Overheat/Combustion</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Adverse chemical reaction due to battery damage or improper ventilation</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ElectroMechanical</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Low</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Very High</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Critical</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437050">
                <a:tc>
                  <a:txBody>
                    <a:bodyPr/>
                    <a:lstStyle/>
                    <a:p>
                      <a:pPr marL="0" lvl="0" indent="0" algn="ctr" rtl="0">
                        <a:lnSpc>
                          <a:spcPct val="115000"/>
                        </a:lnSpc>
                        <a:spcBef>
                          <a:spcPts val="0"/>
                        </a:spcBef>
                        <a:spcAft>
                          <a:spcPts val="0"/>
                        </a:spcAft>
                        <a:buNone/>
                      </a:pPr>
                      <a:r>
                        <a:rPr lang="en" sz="1000" b="1"/>
                        <a:t>4</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Battery Depletion</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a:t>Overuse for given endurance time or underestimated battery calc</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a:t>ElectroMechanical</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Medium</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Medium</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4"/>
                  </a:ext>
                </a:extLst>
              </a:tr>
              <a:tr h="437050">
                <a:tc>
                  <a:txBody>
                    <a:bodyPr/>
                    <a:lstStyle/>
                    <a:p>
                      <a:pPr marL="0" lvl="0" indent="0" algn="ctr" rtl="0">
                        <a:lnSpc>
                          <a:spcPct val="115000"/>
                        </a:lnSpc>
                        <a:spcBef>
                          <a:spcPts val="0"/>
                        </a:spcBef>
                        <a:spcAft>
                          <a:spcPts val="0"/>
                        </a:spcAft>
                        <a:buNone/>
                      </a:pPr>
                      <a:r>
                        <a:rPr lang="en" sz="1000" b="1"/>
                        <a:t>5</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Flight Controller Failure</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Vibration, short circuit, software error</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ElectroMechanical</a:t>
                      </a:r>
                      <a:endParaRPr sz="11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Low</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Medium</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a:t>
            </a:r>
            <a:endParaRPr/>
          </a:p>
        </p:txBody>
      </p:sp>
      <p:sp>
        <p:nvSpPr>
          <p:cNvPr id="390" name="Google Shape;390;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22</a:t>
            </a:fld>
            <a:endParaRPr/>
          </a:p>
        </p:txBody>
      </p:sp>
      <p:sp>
        <p:nvSpPr>
          <p:cNvPr id="391" name="Google Shape;391;p3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392" name="Google Shape;392;p3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393" name="Google Shape;393;p34"/>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394" name="Google Shape;394;p34"/>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395" name="Google Shape;395;p3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396" name="Google Shape;396;p3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397" name="Google Shape;397;p3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398" name="Google Shape;398;p34"/>
          <p:cNvGraphicFramePr/>
          <p:nvPr/>
        </p:nvGraphicFramePr>
        <p:xfrm>
          <a:off x="952475" y="1428750"/>
          <a:ext cx="3000000" cy="3000000"/>
        </p:xfrm>
        <a:graphic>
          <a:graphicData uri="http://schemas.openxmlformats.org/drawingml/2006/table">
            <a:tbl>
              <a:tblPr>
                <a:noFill/>
                <a:tableStyleId>{CB36F59C-9799-4612-A877-C13BCFD8C36C}</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ctr" rtl="0">
                        <a:lnSpc>
                          <a:spcPct val="115000"/>
                        </a:lnSpc>
                        <a:spcBef>
                          <a:spcPts val="0"/>
                        </a:spcBef>
                        <a:spcAft>
                          <a:spcPts val="0"/>
                        </a:spcAft>
                        <a:buNone/>
                      </a:pPr>
                      <a:r>
                        <a:rPr lang="en" sz="1000" b="1"/>
                        <a:t>Impact</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title"/>
          </p:nvPr>
        </p:nvSpPr>
        <p:spPr>
          <a:xfrm>
            <a:off x="387900" y="368825"/>
            <a:ext cx="507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Possible Risk - Mitigation</a:t>
            </a:r>
            <a:endParaRPr/>
          </a:p>
        </p:txBody>
      </p:sp>
      <p:sp>
        <p:nvSpPr>
          <p:cNvPr id="404" name="Google Shape;404;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23</a:t>
            </a:fld>
            <a:endParaRPr/>
          </a:p>
        </p:txBody>
      </p:sp>
      <p:sp>
        <p:nvSpPr>
          <p:cNvPr id="405" name="Google Shape;405;p3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06" name="Google Shape;406;p3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07" name="Google Shape;407;p35"/>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08" name="Google Shape;408;p35"/>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09" name="Google Shape;409;p3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10" name="Google Shape;410;p3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11" name="Google Shape;411;p3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412" name="Google Shape;412;p35"/>
          <p:cNvGraphicFramePr/>
          <p:nvPr/>
        </p:nvGraphicFramePr>
        <p:xfrm>
          <a:off x="548288" y="1528728"/>
          <a:ext cx="3000000" cy="3000000"/>
        </p:xfrm>
        <a:graphic>
          <a:graphicData uri="http://schemas.openxmlformats.org/drawingml/2006/table">
            <a:tbl>
              <a:tblPr>
                <a:noFill/>
                <a:tableStyleId>{CB36F59C-9799-4612-A877-C13BCFD8C36C}</a:tableStyleId>
              </a:tblPr>
              <a:tblGrid>
                <a:gridCol w="994750">
                  <a:extLst>
                    <a:ext uri="{9D8B030D-6E8A-4147-A177-3AD203B41FA5}">
                      <a16:colId xmlns:a16="http://schemas.microsoft.com/office/drawing/2014/main" val="20000"/>
                    </a:ext>
                  </a:extLst>
                </a:gridCol>
                <a:gridCol w="2724250">
                  <a:extLst>
                    <a:ext uri="{9D8B030D-6E8A-4147-A177-3AD203B41FA5}">
                      <a16:colId xmlns:a16="http://schemas.microsoft.com/office/drawing/2014/main" val="20001"/>
                    </a:ext>
                  </a:extLst>
                </a:gridCol>
                <a:gridCol w="1495525">
                  <a:extLst>
                    <a:ext uri="{9D8B030D-6E8A-4147-A177-3AD203B41FA5}">
                      <a16:colId xmlns:a16="http://schemas.microsoft.com/office/drawing/2014/main" val="20002"/>
                    </a:ext>
                  </a:extLst>
                </a:gridCol>
                <a:gridCol w="1433650">
                  <a:extLst>
                    <a:ext uri="{9D8B030D-6E8A-4147-A177-3AD203B41FA5}">
                      <a16:colId xmlns:a16="http://schemas.microsoft.com/office/drawing/2014/main" val="20003"/>
                    </a:ext>
                  </a:extLst>
                </a:gridCol>
                <a:gridCol w="1393625">
                  <a:extLst>
                    <a:ext uri="{9D8B030D-6E8A-4147-A177-3AD203B41FA5}">
                      <a16:colId xmlns:a16="http://schemas.microsoft.com/office/drawing/2014/main" val="20004"/>
                    </a:ext>
                  </a:extLst>
                </a:gridCol>
              </a:tblGrid>
              <a:tr h="401775">
                <a:tc>
                  <a:txBody>
                    <a:bodyPr/>
                    <a:lstStyle/>
                    <a:p>
                      <a:pPr marL="0" lvl="0" indent="0" algn="ctr" rtl="0">
                        <a:lnSpc>
                          <a:spcPct val="115000"/>
                        </a:lnSpc>
                        <a:spcBef>
                          <a:spcPts val="0"/>
                        </a:spcBef>
                        <a:spcAft>
                          <a:spcPts val="0"/>
                        </a:spcAft>
                        <a:buNone/>
                      </a:pPr>
                      <a:r>
                        <a:rPr lang="en" sz="1000" b="1">
                          <a:solidFill>
                            <a:srgbClr val="FFFFFF"/>
                          </a:solidFill>
                        </a:rPr>
                        <a:t>Unique ID</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Control(s) Name and Role</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Probability</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Impact</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Risk Rating</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359500">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Whiffletree Test</a:t>
                      </a:r>
                      <a:endParaRPr sz="11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Moderate</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r h="401775">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Live flight testing</a:t>
                      </a:r>
                      <a:endParaRPr sz="11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2"/>
                  </a:ext>
                </a:extLst>
              </a:tr>
              <a:tr h="226000">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Thermal Testing for adequate ventilation and containment</a:t>
                      </a:r>
                      <a:endParaRPr sz="11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3"/>
                  </a:ext>
                </a:extLst>
              </a:tr>
              <a:tr h="297450">
                <a:tc>
                  <a:txBody>
                    <a:bodyPr/>
                    <a:lstStyle/>
                    <a:p>
                      <a:pPr marL="0" lvl="0" indent="0" algn="ctr" rtl="0">
                        <a:lnSpc>
                          <a:spcPct val="115000"/>
                        </a:lnSpc>
                        <a:spcBef>
                          <a:spcPts val="0"/>
                        </a:spcBef>
                        <a:spcAft>
                          <a:spcPts val="0"/>
                        </a:spcAft>
                        <a:buNone/>
                      </a:pPr>
                      <a:r>
                        <a:rPr lang="en" sz="1000" b="1"/>
                        <a:t>4</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Full flight mission endurance test and max power testing</a:t>
                      </a:r>
                      <a:endParaRPr sz="11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4"/>
                  </a:ext>
                </a:extLst>
              </a:tr>
              <a:tr h="401775">
                <a:tc>
                  <a:txBody>
                    <a:bodyPr/>
                    <a:lstStyle/>
                    <a:p>
                      <a:pPr marL="0" lvl="0" indent="0" algn="ctr" rtl="0">
                        <a:lnSpc>
                          <a:spcPct val="115000"/>
                        </a:lnSpc>
                        <a:spcBef>
                          <a:spcPts val="0"/>
                        </a:spcBef>
                        <a:spcAft>
                          <a:spcPts val="0"/>
                        </a:spcAft>
                        <a:buNone/>
                      </a:pPr>
                      <a:r>
                        <a:rPr lang="en" sz="1000" b="1"/>
                        <a:t>5</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Preflight test and redundancy in system</a:t>
                      </a:r>
                      <a:endParaRPr sz="11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 After Mitigation</a:t>
            </a:r>
            <a:endParaRPr/>
          </a:p>
        </p:txBody>
      </p:sp>
      <p:sp>
        <p:nvSpPr>
          <p:cNvPr id="418" name="Google Shape;418;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24</a:t>
            </a:fld>
            <a:endParaRPr/>
          </a:p>
        </p:txBody>
      </p:sp>
      <p:sp>
        <p:nvSpPr>
          <p:cNvPr id="419" name="Google Shape;419;p3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20" name="Google Shape;420;p3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21" name="Google Shape;421;p36"/>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22" name="Google Shape;422;p36"/>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23" name="Google Shape;423;p3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24" name="Google Shape;424;p3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25" name="Google Shape;425;p3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426" name="Google Shape;426;p36"/>
          <p:cNvGraphicFramePr/>
          <p:nvPr/>
        </p:nvGraphicFramePr>
        <p:xfrm>
          <a:off x="952475" y="1428750"/>
          <a:ext cx="3000000" cy="3000000"/>
        </p:xfrm>
        <a:graphic>
          <a:graphicData uri="http://schemas.openxmlformats.org/drawingml/2006/table">
            <a:tbl>
              <a:tblPr>
                <a:noFill/>
                <a:tableStyleId>{CB36F59C-9799-4612-A877-C13BCFD8C36C}</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ctr" rtl="0">
                        <a:lnSpc>
                          <a:spcPct val="115000"/>
                        </a:lnSpc>
                        <a:spcBef>
                          <a:spcPts val="0"/>
                        </a:spcBef>
                        <a:spcAft>
                          <a:spcPts val="0"/>
                        </a:spcAft>
                        <a:buNone/>
                      </a:pPr>
                      <a:r>
                        <a:rPr lang="en" sz="1000" b="1"/>
                        <a:t>Impact</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endParaRPr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30"/>
        <p:cNvGrpSpPr/>
        <p:nvPr/>
      </p:nvGrpSpPr>
      <p:grpSpPr>
        <a:xfrm>
          <a:off x="0" y="0"/>
          <a:ext cx="0" cy="0"/>
          <a:chOff x="0" y="0"/>
          <a:chExt cx="0" cy="0"/>
        </a:xfrm>
      </p:grpSpPr>
      <p:sp>
        <p:nvSpPr>
          <p:cNvPr id="431" name="Google Shape;431;p37"/>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Design Requirements</a:t>
            </a:r>
            <a:endParaRPr sz="5200">
              <a:solidFill>
                <a:schemeClr val="dk2"/>
              </a:solidFill>
              <a:latin typeface="Playfair Display"/>
              <a:ea typeface="Playfair Display"/>
              <a:cs typeface="Playfair Display"/>
              <a:sym typeface="Playfair Display"/>
            </a:endParaRPr>
          </a:p>
        </p:txBody>
      </p:sp>
      <p:pic>
        <p:nvPicPr>
          <p:cNvPr id="432" name="Google Shape;432;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433" name="Google Shape;433;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434" name="Google Shape;434;p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435" name="Google Shape;435;p37"/>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441" name="Google Shape;441;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26</a:t>
            </a:fld>
            <a:endParaRPr/>
          </a:p>
        </p:txBody>
      </p:sp>
      <p:graphicFrame>
        <p:nvGraphicFramePr>
          <p:cNvPr id="442" name="Google Shape;442;p38"/>
          <p:cNvGraphicFramePr/>
          <p:nvPr/>
        </p:nvGraphicFramePr>
        <p:xfrm>
          <a:off x="234000" y="961113"/>
          <a:ext cx="3000000" cy="3000000"/>
        </p:xfrm>
        <a:graphic>
          <a:graphicData uri="http://schemas.openxmlformats.org/drawingml/2006/table">
            <a:tbl>
              <a:tblPr>
                <a:noFill/>
                <a:tableStyleId>{CB36F59C-9799-4612-A877-C13BCFD8C36C}</a:tableStyleId>
              </a:tblPr>
              <a:tblGrid>
                <a:gridCol w="1219750">
                  <a:extLst>
                    <a:ext uri="{9D8B030D-6E8A-4147-A177-3AD203B41FA5}">
                      <a16:colId xmlns:a16="http://schemas.microsoft.com/office/drawing/2014/main" val="20000"/>
                    </a:ext>
                  </a:extLst>
                </a:gridCol>
                <a:gridCol w="3118250">
                  <a:extLst>
                    <a:ext uri="{9D8B030D-6E8A-4147-A177-3AD203B41FA5}">
                      <a16:colId xmlns:a16="http://schemas.microsoft.com/office/drawing/2014/main" val="20001"/>
                    </a:ext>
                  </a:extLst>
                </a:gridCol>
                <a:gridCol w="2169000">
                  <a:extLst>
                    <a:ext uri="{9D8B030D-6E8A-4147-A177-3AD203B41FA5}">
                      <a16:colId xmlns:a16="http://schemas.microsoft.com/office/drawing/2014/main" val="20002"/>
                    </a:ext>
                  </a:extLst>
                </a:gridCol>
                <a:gridCol w="2169000">
                  <a:extLst>
                    <a:ext uri="{9D8B030D-6E8A-4147-A177-3AD203B41FA5}">
                      <a16:colId xmlns:a16="http://schemas.microsoft.com/office/drawing/2014/main" val="20003"/>
                    </a:ext>
                  </a:extLst>
                </a:gridCol>
              </a:tblGrid>
              <a:tr h="597275">
                <a:tc>
                  <a:txBody>
                    <a:bodyPr/>
                    <a:lstStyle/>
                    <a:p>
                      <a:pPr marL="0" lvl="0" indent="0" algn="ctr" rtl="0">
                        <a:spcBef>
                          <a:spcPts val="0"/>
                        </a:spcBef>
                        <a:spcAft>
                          <a:spcPts val="0"/>
                        </a:spcAft>
                        <a:buNone/>
                      </a:pPr>
                      <a:r>
                        <a:rPr lang="en">
                          <a:latin typeface="Abhaya Libre"/>
                          <a:ea typeface="Abhaya Libre"/>
                          <a:cs typeface="Abhaya Libre"/>
                          <a:sym typeface="Abhaya Libre"/>
                        </a:rPr>
                        <a:t>Functional Requirement</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Description</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Critical Project Element </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Satisfied?</a:t>
                      </a:r>
                      <a:endParaRPr>
                        <a:latin typeface="Abhaya Libre"/>
                        <a:ea typeface="Abhaya Libre"/>
                        <a:cs typeface="Abhaya Libre"/>
                        <a:sym typeface="Abhaya Libre"/>
                      </a:endParaRPr>
                    </a:p>
                  </a:txBody>
                  <a:tcPr marL="91425" marR="91425" marT="91425" marB="91425">
                    <a:solidFill>
                      <a:srgbClr val="D9EAD3"/>
                    </a:solidFill>
                  </a:tcPr>
                </a:tc>
                <a:extLst>
                  <a:ext uri="{0D108BD9-81ED-4DB2-BD59-A6C34878D82A}">
                    <a16:rowId xmlns:a16="http://schemas.microsoft.com/office/drawing/2014/main" val="10000"/>
                  </a:ext>
                </a:extLst>
              </a:tr>
              <a:tr h="537525">
                <a:tc>
                  <a:txBody>
                    <a:bodyPr/>
                    <a:lstStyle/>
                    <a:p>
                      <a:pPr marL="0" lvl="0" indent="0" algn="ctr" rtl="0">
                        <a:spcBef>
                          <a:spcPts val="0"/>
                        </a:spcBef>
                        <a:spcAft>
                          <a:spcPts val="0"/>
                        </a:spcAft>
                        <a:buNone/>
                      </a:pPr>
                      <a:r>
                        <a:rPr lang="en">
                          <a:latin typeface="Abhaya Libre"/>
                          <a:ea typeface="Abhaya Libre"/>
                          <a:cs typeface="Abhaya Libre"/>
                          <a:sym typeface="Abhaya Libre"/>
                        </a:rPr>
                        <a:t>F.R. 1</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Abhaya Libre"/>
                          <a:ea typeface="Abhaya Libre"/>
                          <a:cs typeface="Abhaya Libre"/>
                          <a:sym typeface="Abhaya Libre"/>
                        </a:rPr>
                        <a:t>UAS shall adhere to FAA Part 107 and MIL-F-8785C</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endParaRPr sz="1200">
                        <a:latin typeface="Abhaya Libre"/>
                        <a:ea typeface="Abhaya Libre"/>
                        <a:cs typeface="Abhaya Libre"/>
                        <a:sym typeface="Abhaya Libre"/>
                      </a:endParaRPr>
                    </a:p>
                  </a:txBody>
                  <a:tcPr marL="91425" marR="91425" marT="91425" marB="91425">
                    <a:solidFill>
                      <a:srgbClr val="FFF2E5"/>
                    </a:solidFill>
                  </a:tcPr>
                </a:tc>
                <a:extLst>
                  <a:ext uri="{0D108BD9-81ED-4DB2-BD59-A6C34878D82A}">
                    <a16:rowId xmlns:a16="http://schemas.microsoft.com/office/drawing/2014/main" val="10001"/>
                  </a:ext>
                </a:extLst>
              </a:tr>
              <a:tr h="388225">
                <a:tc>
                  <a:txBody>
                    <a:bodyPr/>
                    <a:lstStyle/>
                    <a:p>
                      <a:pPr marL="0" lvl="0" indent="0" algn="ctr" rtl="0">
                        <a:spcBef>
                          <a:spcPts val="0"/>
                        </a:spcBef>
                        <a:spcAft>
                          <a:spcPts val="0"/>
                        </a:spcAft>
                        <a:buNone/>
                      </a:pPr>
                      <a:r>
                        <a:rPr lang="en">
                          <a:latin typeface="Abhaya Libre"/>
                          <a:ea typeface="Abhaya Libre"/>
                          <a:cs typeface="Abhaya Libre"/>
                          <a:sym typeface="Abhaya Libre"/>
                        </a:rPr>
                        <a:t>F.R. 2</a:t>
                      </a:r>
                      <a:endParaRPr>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0"/>
                        </a:spcAft>
                        <a:buNone/>
                      </a:pPr>
                      <a:r>
                        <a:rPr lang="en" sz="1200">
                          <a:latin typeface="Abhaya Libre"/>
                          <a:ea typeface="Abhaya Libre"/>
                          <a:cs typeface="Abhaya Libre"/>
                          <a:sym typeface="Abhaya Libre"/>
                        </a:rPr>
                        <a:t>UAS shall be human portable</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0"/>
                        </a:spcAft>
                        <a:buNone/>
                      </a:pPr>
                      <a:endParaRPr sz="1200">
                        <a:latin typeface="Abhaya Libre"/>
                        <a:ea typeface="Abhaya Libre"/>
                        <a:cs typeface="Abhaya Libre"/>
                        <a:sym typeface="Abhaya Libre"/>
                      </a:endParaRPr>
                    </a:p>
                  </a:txBody>
                  <a:tcPr marL="91425" marR="91425" marT="91425" marB="91425">
                    <a:solidFill>
                      <a:schemeClr val="lt1"/>
                    </a:solidFill>
                  </a:tcPr>
                </a:tc>
                <a:extLst>
                  <a:ext uri="{0D108BD9-81ED-4DB2-BD59-A6C34878D82A}">
                    <a16:rowId xmlns:a16="http://schemas.microsoft.com/office/drawing/2014/main" val="10002"/>
                  </a:ext>
                </a:extLst>
              </a:tr>
              <a:tr h="895925">
                <a:tc>
                  <a:txBody>
                    <a:bodyPr/>
                    <a:lstStyle/>
                    <a:p>
                      <a:pPr marL="0" lvl="0" indent="0" algn="ctr" rtl="0">
                        <a:spcBef>
                          <a:spcPts val="0"/>
                        </a:spcBef>
                        <a:spcAft>
                          <a:spcPts val="0"/>
                        </a:spcAft>
                        <a:buNone/>
                      </a:pPr>
                      <a:r>
                        <a:rPr lang="en">
                          <a:latin typeface="Abhaya Libre"/>
                          <a:ea typeface="Abhaya Libre"/>
                          <a:cs typeface="Abhaya Libre"/>
                          <a:sym typeface="Abhaya Libre"/>
                        </a:rPr>
                        <a:t>F.R. 3</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r>
                        <a:rPr lang="en" sz="1200">
                          <a:latin typeface="Abhaya Libre"/>
                          <a:ea typeface="Abhaya Libre"/>
                          <a:cs typeface="Abhaya Libre"/>
                          <a:sym typeface="Abhaya Libre"/>
                        </a:rPr>
                        <a:t>UAS shall clear short takeoff and landing areas and be able to deploy with unprepared launch surfaces and obstructed climb windows</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endParaRPr sz="1200">
                        <a:latin typeface="Abhaya Libre"/>
                        <a:ea typeface="Abhaya Libre"/>
                        <a:cs typeface="Abhaya Libre"/>
                        <a:sym typeface="Abhaya Libre"/>
                      </a:endParaRPr>
                    </a:p>
                  </a:txBody>
                  <a:tcPr marL="91425" marR="91425" marT="91425" marB="91425">
                    <a:solidFill>
                      <a:srgbClr val="FFF2E5"/>
                    </a:solidFill>
                  </a:tcPr>
                </a:tc>
                <a:extLst>
                  <a:ext uri="{0D108BD9-81ED-4DB2-BD59-A6C34878D82A}">
                    <a16:rowId xmlns:a16="http://schemas.microsoft.com/office/drawing/2014/main" val="10003"/>
                  </a:ext>
                </a:extLst>
              </a:tr>
              <a:tr h="537525">
                <a:tc>
                  <a:txBody>
                    <a:bodyPr/>
                    <a:lstStyle/>
                    <a:p>
                      <a:pPr marL="0" lvl="0" indent="0" algn="ctr" rtl="0">
                        <a:spcBef>
                          <a:spcPts val="0"/>
                        </a:spcBef>
                        <a:spcAft>
                          <a:spcPts val="0"/>
                        </a:spcAft>
                        <a:buNone/>
                      </a:pPr>
                      <a:r>
                        <a:rPr lang="en">
                          <a:latin typeface="Abhaya Libre"/>
                          <a:ea typeface="Abhaya Libre"/>
                          <a:cs typeface="Abhaya Libre"/>
                          <a:sym typeface="Abhaya Libre"/>
                        </a:rPr>
                        <a:t>F.R. 4</a:t>
                      </a:r>
                      <a:endParaRPr>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1200"/>
                        </a:spcAft>
                        <a:buNone/>
                      </a:pPr>
                      <a:r>
                        <a:rPr lang="en" sz="1200">
                          <a:solidFill>
                            <a:schemeClr val="dk1"/>
                          </a:solidFill>
                          <a:latin typeface="Abhaya Libre"/>
                          <a:ea typeface="Abhaya Libre"/>
                          <a:cs typeface="Abhaya Libre"/>
                          <a:sym typeface="Abhaya Libre"/>
                        </a:rPr>
                        <a:t>UAS components shall be easily manufacturable, replaceable, or repairable </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3</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0"/>
                        </a:spcAft>
                        <a:buNone/>
                      </a:pPr>
                      <a:endParaRPr sz="1200">
                        <a:latin typeface="Abhaya Libre"/>
                        <a:ea typeface="Abhaya Libre"/>
                        <a:cs typeface="Abhaya Libre"/>
                        <a:sym typeface="Abhaya Libre"/>
                      </a:endParaRPr>
                    </a:p>
                  </a:txBody>
                  <a:tcPr marL="91425" marR="91425" marT="91425" marB="91425">
                    <a:solidFill>
                      <a:schemeClr val="lt1"/>
                    </a:solidFill>
                  </a:tcPr>
                </a:tc>
                <a:extLst>
                  <a:ext uri="{0D108BD9-81ED-4DB2-BD59-A6C34878D82A}">
                    <a16:rowId xmlns:a16="http://schemas.microsoft.com/office/drawing/2014/main" val="10004"/>
                  </a:ext>
                </a:extLst>
              </a:tr>
              <a:tr h="537525">
                <a:tc>
                  <a:txBody>
                    <a:bodyPr/>
                    <a:lstStyle/>
                    <a:p>
                      <a:pPr marL="0" lvl="0" indent="0" algn="ctr" rtl="0">
                        <a:spcBef>
                          <a:spcPts val="0"/>
                        </a:spcBef>
                        <a:spcAft>
                          <a:spcPts val="0"/>
                        </a:spcAft>
                        <a:buNone/>
                      </a:pPr>
                      <a:r>
                        <a:rPr lang="en">
                          <a:latin typeface="Abhaya Libre"/>
                          <a:ea typeface="Abhaya Libre"/>
                          <a:cs typeface="Abhaya Libre"/>
                          <a:sym typeface="Abhaya Libre"/>
                        </a:rPr>
                        <a:t>F.R. 7</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1200"/>
                        </a:spcAft>
                        <a:buClr>
                          <a:schemeClr val="dk1"/>
                        </a:buClr>
                        <a:buSzPts val="1100"/>
                        <a:buFont typeface="Arial"/>
                        <a:buNone/>
                      </a:pPr>
                      <a:r>
                        <a:rPr lang="en" sz="1200">
                          <a:solidFill>
                            <a:schemeClr val="dk1"/>
                          </a:solidFill>
                          <a:latin typeface="Abhaya Libre"/>
                          <a:ea typeface="Abhaya Libre"/>
                          <a:cs typeface="Abhaya Libre"/>
                          <a:sym typeface="Abhaya Libre"/>
                        </a:rPr>
                        <a:t>UAS shall provide continuous coverage for the duration of the mission profile</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4</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endParaRPr sz="1200">
                        <a:latin typeface="Abhaya Libre"/>
                        <a:ea typeface="Abhaya Libre"/>
                        <a:cs typeface="Abhaya Libre"/>
                        <a:sym typeface="Abhaya Libre"/>
                      </a:endParaRPr>
                    </a:p>
                  </a:txBody>
                  <a:tcPr marL="91425" marR="91425" marT="91425" marB="91425">
                    <a:solidFill>
                      <a:srgbClr val="FFF2E5"/>
                    </a:solidFill>
                  </a:tcPr>
                </a:tc>
                <a:extLst>
                  <a:ext uri="{0D108BD9-81ED-4DB2-BD59-A6C34878D82A}">
                    <a16:rowId xmlns:a16="http://schemas.microsoft.com/office/drawing/2014/main" val="10005"/>
                  </a:ext>
                </a:extLst>
              </a:tr>
            </a:tbl>
          </a:graphicData>
        </a:graphic>
      </p:graphicFrame>
      <p:sp>
        <p:nvSpPr>
          <p:cNvPr id="443" name="Google Shape;443;p38"/>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44" name="Google Shape;444;p3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45" name="Google Shape;445;p3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46" name="Google Shape;446;p38"/>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47" name="Google Shape;447;p3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48" name="Google Shape;448;p38"/>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49" name="Google Shape;449;p3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9"/>
          <p:cNvSpPr txBox="1">
            <a:spLocks noGrp="1"/>
          </p:cNvSpPr>
          <p:nvPr>
            <p:ph type="title"/>
          </p:nvPr>
        </p:nvSpPr>
        <p:spPr>
          <a:xfrm>
            <a:off x="311700" y="333800"/>
            <a:ext cx="5909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UAS Weight </a:t>
            </a:r>
            <a:endParaRPr/>
          </a:p>
        </p:txBody>
      </p:sp>
      <p:graphicFrame>
        <p:nvGraphicFramePr>
          <p:cNvPr id="455" name="Google Shape;455;p39"/>
          <p:cNvGraphicFramePr/>
          <p:nvPr/>
        </p:nvGraphicFramePr>
        <p:xfrm>
          <a:off x="756325" y="941600"/>
          <a:ext cx="3000000" cy="3000000"/>
        </p:xfrm>
        <a:graphic>
          <a:graphicData uri="http://schemas.openxmlformats.org/drawingml/2006/table">
            <a:tbl>
              <a:tblPr>
                <a:noFill/>
                <a:tableStyleId>{9D1C55BA-51AF-438D-BA4F-440E4BF83E8C}</a:tableStyleId>
              </a:tblPr>
              <a:tblGrid>
                <a:gridCol w="1952700">
                  <a:extLst>
                    <a:ext uri="{9D8B030D-6E8A-4147-A177-3AD203B41FA5}">
                      <a16:colId xmlns:a16="http://schemas.microsoft.com/office/drawing/2014/main" val="20000"/>
                    </a:ext>
                  </a:extLst>
                </a:gridCol>
                <a:gridCol w="1952700">
                  <a:extLst>
                    <a:ext uri="{9D8B030D-6E8A-4147-A177-3AD203B41FA5}">
                      <a16:colId xmlns:a16="http://schemas.microsoft.com/office/drawing/2014/main" val="20001"/>
                    </a:ext>
                  </a:extLst>
                </a:gridCol>
              </a:tblGrid>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Section</a:t>
                      </a:r>
                      <a:endParaRPr sz="1400" b="1" u="none" strike="noStrike" cap="none">
                        <a:latin typeface="Times New Roman"/>
                        <a:ea typeface="Times New Roman"/>
                        <a:cs typeface="Times New Roman"/>
                        <a:sym typeface="Times New Roman"/>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Weight [Kg]</a:t>
                      </a:r>
                      <a:endParaRPr sz="1400" b="1" u="none" strike="noStrike" cap="none">
                        <a:latin typeface="Times New Roman"/>
                        <a:ea typeface="Times New Roman"/>
                        <a:cs typeface="Times New Roman"/>
                        <a:sym typeface="Times New Roman"/>
                      </a:endParaRPr>
                    </a:p>
                  </a:txBody>
                  <a:tcPr marL="91425" marR="91425" marT="91425" marB="91425">
                    <a:solidFill>
                      <a:srgbClr val="A4C2F4"/>
                    </a:solidFill>
                  </a:tcPr>
                </a:tc>
                <a:extLst>
                  <a:ext uri="{0D108BD9-81ED-4DB2-BD59-A6C34878D82A}">
                    <a16:rowId xmlns:a16="http://schemas.microsoft.com/office/drawing/2014/main" val="10000"/>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Fuselage</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1.12</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1"/>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Wing</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1.83</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2"/>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Tail</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0.825</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3"/>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Motors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1.36</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4"/>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Batteries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2.26</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5"/>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Payload</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3</a:t>
                      </a:r>
                      <a:endParaRPr sz="1400" u="none" strike="noStrike" cap="none">
                        <a:latin typeface="Times New Roman"/>
                        <a:ea typeface="Times New Roman"/>
                        <a:cs typeface="Times New Roman"/>
                        <a:sym typeface="Times New Roman"/>
                      </a:endParaRPr>
                    </a:p>
                  </a:txBody>
                  <a:tcPr marL="91425" marR="91425" marT="91425" marB="91425">
                    <a:solidFill>
                      <a:srgbClr val="D9D9D9"/>
                    </a:solidFill>
                  </a:tcPr>
                </a:tc>
                <a:extLst>
                  <a:ext uri="{0D108BD9-81ED-4DB2-BD59-A6C34878D82A}">
                    <a16:rowId xmlns:a16="http://schemas.microsoft.com/office/drawing/2014/main" val="10006"/>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Margin</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10 % </a:t>
                      </a:r>
                      <a:endParaRPr sz="14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7"/>
                  </a:ext>
                </a:extLst>
              </a:tr>
              <a:tr h="3268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Total</a:t>
                      </a:r>
                      <a:endParaRPr sz="1400" b="1" u="none" strike="noStrike" cap="none">
                        <a:latin typeface="Times New Roman"/>
                        <a:ea typeface="Times New Roman"/>
                        <a:cs typeface="Times New Roman"/>
                        <a:sym typeface="Times New Roman"/>
                      </a:endParaRPr>
                    </a:p>
                  </a:txBody>
                  <a:tcPr marL="91425" marR="91425" marT="91425" marB="91425">
                    <a:solidFill>
                      <a:srgbClr val="FFE59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11.46 kg</a:t>
                      </a:r>
                      <a:endParaRPr sz="1400" b="1" u="none" strike="noStrike" cap="none">
                        <a:latin typeface="Times New Roman"/>
                        <a:ea typeface="Times New Roman"/>
                        <a:cs typeface="Times New Roman"/>
                        <a:sym typeface="Times New Roman"/>
                      </a:endParaRPr>
                    </a:p>
                  </a:txBody>
                  <a:tcPr marL="91425" marR="91425" marT="91425" marB="91425">
                    <a:solidFill>
                      <a:srgbClr val="FFE599"/>
                    </a:solidFill>
                  </a:tcPr>
                </a:tc>
                <a:extLst>
                  <a:ext uri="{0D108BD9-81ED-4DB2-BD59-A6C34878D82A}">
                    <a16:rowId xmlns:a16="http://schemas.microsoft.com/office/drawing/2014/main" val="10008"/>
                  </a:ext>
                </a:extLst>
              </a:tr>
            </a:tbl>
          </a:graphicData>
        </a:graphic>
      </p:graphicFrame>
      <p:sp>
        <p:nvSpPr>
          <p:cNvPr id="456" name="Google Shape;456;p39"/>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57" name="Google Shape;457;p3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58" name="Google Shape;458;p3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59" name="Google Shape;459;p39"/>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60" name="Google Shape;460;p3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61" name="Google Shape;461;p39"/>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62" name="Google Shape;462;p3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463" name="Google Shape;46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27</a:t>
            </a:fld>
            <a:endParaRPr/>
          </a:p>
        </p:txBody>
      </p:sp>
      <p:sp>
        <p:nvSpPr>
          <p:cNvPr id="464" name="Google Shape;464;p39"/>
          <p:cNvSpPr txBox="1"/>
          <p:nvPr/>
        </p:nvSpPr>
        <p:spPr>
          <a:xfrm>
            <a:off x="5032525" y="1662550"/>
            <a:ext cx="3507300" cy="2124000"/>
          </a:xfrm>
          <a:prstGeom prst="rect">
            <a:avLst/>
          </a:prstGeom>
          <a:noFill/>
          <a:ln>
            <a:noFill/>
          </a:ln>
        </p:spPr>
        <p:txBody>
          <a:bodyPr spcFirstLastPara="1" wrap="square" lIns="91425" tIns="91425" rIns="91425" bIns="91425" anchor="t" anchorCtr="0">
            <a:spAutoFit/>
          </a:bodyPr>
          <a:lstStyle/>
          <a:p>
            <a:pPr marL="914400" lvl="0" indent="-342900" algn="l" rtl="0">
              <a:spcBef>
                <a:spcPts val="0"/>
              </a:spcBef>
              <a:spcAft>
                <a:spcPts val="0"/>
              </a:spcAft>
              <a:buClr>
                <a:schemeClr val="dk1"/>
              </a:buClr>
              <a:buSzPts val="1800"/>
              <a:buFont typeface="Abhaya Libre"/>
              <a:buChar char="❖"/>
            </a:pPr>
            <a:r>
              <a:rPr lang="en" sz="1800">
                <a:solidFill>
                  <a:schemeClr val="dk1"/>
                </a:solidFill>
                <a:latin typeface="Abhaya Libre"/>
                <a:ea typeface="Abhaya Libre"/>
                <a:cs typeface="Abhaya Libre"/>
                <a:sym typeface="Abhaya Libre"/>
              </a:rPr>
              <a:t>Weight =  25.26 lbs</a:t>
            </a:r>
            <a:endParaRPr sz="1800">
              <a:solidFill>
                <a:schemeClr val="dk1"/>
              </a:solidFill>
              <a:latin typeface="Abhaya Libre"/>
              <a:ea typeface="Abhaya Libre"/>
              <a:cs typeface="Abhaya Libre"/>
              <a:sym typeface="Abhaya Libre"/>
            </a:endParaRPr>
          </a:p>
          <a:p>
            <a:pPr marL="1371600" lvl="1" indent="-342900" algn="l" rtl="0">
              <a:spcBef>
                <a:spcPts val="0"/>
              </a:spcBef>
              <a:spcAft>
                <a:spcPts val="0"/>
              </a:spcAft>
              <a:buClr>
                <a:schemeClr val="dk1"/>
              </a:buClr>
              <a:buSzPts val="1800"/>
              <a:buFont typeface="Abhaya Libre"/>
              <a:buChar char="➢"/>
            </a:pPr>
            <a:r>
              <a:rPr lang="en" sz="1800">
                <a:solidFill>
                  <a:schemeClr val="dk1"/>
                </a:solidFill>
                <a:latin typeface="Abhaya Libre"/>
                <a:ea typeface="Abhaya Libre"/>
                <a:cs typeface="Abhaya Libre"/>
                <a:sym typeface="Abhaya Libre"/>
              </a:rPr>
              <a:t>Less than 55 lbs</a:t>
            </a:r>
            <a:endParaRPr sz="18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sz="1800">
              <a:solidFill>
                <a:schemeClr val="dk1"/>
              </a:solidFill>
              <a:latin typeface="Abhaya Libre"/>
              <a:ea typeface="Abhaya Libre"/>
              <a:cs typeface="Abhaya Libre"/>
              <a:sym typeface="Abhaya Libre"/>
            </a:endParaRPr>
          </a:p>
          <a:p>
            <a:pPr marL="914400" lvl="0" indent="-342900" algn="l" rtl="0">
              <a:spcBef>
                <a:spcPts val="0"/>
              </a:spcBef>
              <a:spcAft>
                <a:spcPts val="0"/>
              </a:spcAft>
              <a:buClr>
                <a:schemeClr val="dk1"/>
              </a:buClr>
              <a:buSzPts val="1800"/>
              <a:buFont typeface="Times New Roman"/>
              <a:buChar char="❖"/>
            </a:pPr>
            <a:r>
              <a:rPr lang="en" sz="1800">
                <a:solidFill>
                  <a:schemeClr val="dk1"/>
                </a:solidFill>
                <a:latin typeface="Abhaya Libre"/>
                <a:ea typeface="Abhaya Libre"/>
                <a:cs typeface="Abhaya Libre"/>
                <a:sym typeface="Abhaya Libre"/>
              </a:rPr>
              <a:t>UAS size and weight is reasonable to be </a:t>
            </a:r>
            <a:r>
              <a:rPr lang="en" sz="1800" i="1">
                <a:solidFill>
                  <a:schemeClr val="dk1"/>
                </a:solidFill>
                <a:latin typeface="Abhaya Libre"/>
                <a:ea typeface="Abhaya Libre"/>
                <a:cs typeface="Abhaya Libre"/>
                <a:sym typeface="Abhaya Libre"/>
              </a:rPr>
              <a:t>carried </a:t>
            </a:r>
            <a:r>
              <a:rPr lang="en" sz="1800">
                <a:solidFill>
                  <a:schemeClr val="dk1"/>
                </a:solidFill>
                <a:latin typeface="Abhaya Libre"/>
                <a:ea typeface="Abhaya Libre"/>
                <a:cs typeface="Abhaya Libre"/>
                <a:sym typeface="Abhaya Libre"/>
              </a:rPr>
              <a:t>and </a:t>
            </a:r>
            <a:r>
              <a:rPr lang="en" sz="1800" i="1">
                <a:solidFill>
                  <a:schemeClr val="dk1"/>
                </a:solidFill>
                <a:latin typeface="Abhaya Libre"/>
                <a:ea typeface="Abhaya Libre"/>
                <a:cs typeface="Abhaya Libre"/>
                <a:sym typeface="Abhaya Libre"/>
              </a:rPr>
              <a:t>transported</a:t>
            </a:r>
            <a:r>
              <a:rPr lang="en" sz="1800">
                <a:solidFill>
                  <a:schemeClr val="dk1"/>
                </a:solidFill>
                <a:latin typeface="Abhaya Libre"/>
                <a:ea typeface="Abhaya Libre"/>
                <a:cs typeface="Abhaya Libre"/>
                <a:sym typeface="Abhaya Libre"/>
              </a:rPr>
              <a:t> by a single person.</a:t>
            </a:r>
            <a:endParaRPr sz="1800">
              <a:solidFill>
                <a:schemeClr val="dk1"/>
              </a:solidFill>
              <a:latin typeface="Abhaya Libre"/>
              <a:ea typeface="Abhaya Libre"/>
              <a:cs typeface="Abhaya Libre"/>
              <a:sym typeface="Abhaya Libre"/>
            </a:endParaRPr>
          </a:p>
        </p:txBody>
      </p:sp>
      <p:sp>
        <p:nvSpPr>
          <p:cNvPr id="465" name="Google Shape;465;p39"/>
          <p:cNvSpPr txBox="1"/>
          <p:nvPr/>
        </p:nvSpPr>
        <p:spPr>
          <a:xfrm>
            <a:off x="4968175" y="696900"/>
            <a:ext cx="3636000" cy="400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D.R. 1.1: UAS shall be less than 55 lbs</a:t>
            </a:r>
            <a:endParaRPr>
              <a:latin typeface="Abhaya Libre"/>
              <a:ea typeface="Abhaya Libre"/>
              <a:cs typeface="Abhaya Libre"/>
              <a:sym typeface="Abhaya Libr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0"/>
          <p:cNvSpPr txBox="1">
            <a:spLocks noGrp="1"/>
          </p:cNvSpPr>
          <p:nvPr>
            <p:ph type="title"/>
          </p:nvPr>
        </p:nvSpPr>
        <p:spPr>
          <a:xfrm>
            <a:off x="311700" y="333800"/>
            <a:ext cx="28608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UAS Modularity </a:t>
            </a:r>
            <a:endParaRPr/>
          </a:p>
        </p:txBody>
      </p:sp>
      <p:sp>
        <p:nvSpPr>
          <p:cNvPr id="471" name="Google Shape;471;p40"/>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72" name="Google Shape;472;p40"/>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73" name="Google Shape;473;p40"/>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74" name="Google Shape;474;p40"/>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75" name="Google Shape;475;p40"/>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76" name="Google Shape;476;p40"/>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77" name="Google Shape;477;p40"/>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478" name="Google Shape;478;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28</a:t>
            </a:fld>
            <a:endParaRPr/>
          </a:p>
        </p:txBody>
      </p:sp>
      <p:sp>
        <p:nvSpPr>
          <p:cNvPr id="479" name="Google Shape;479;p40"/>
          <p:cNvSpPr txBox="1"/>
          <p:nvPr/>
        </p:nvSpPr>
        <p:spPr>
          <a:xfrm>
            <a:off x="311700" y="3413288"/>
            <a:ext cx="49542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UAS Fuselage Design </a:t>
            </a:r>
            <a:endParaRPr>
              <a:latin typeface="Abhaya Libre"/>
              <a:ea typeface="Abhaya Libre"/>
              <a:cs typeface="Abhaya Libre"/>
              <a:sym typeface="Abhaya Libre"/>
            </a:endParaRPr>
          </a:p>
          <a:p>
            <a:pPr marL="914400" lvl="1" indent="-317500" algn="l" rtl="0">
              <a:spcBef>
                <a:spcPts val="0"/>
              </a:spcBef>
              <a:spcAft>
                <a:spcPts val="0"/>
              </a:spcAft>
              <a:buSzPts val="1400"/>
              <a:buFont typeface="Abhaya Libre"/>
              <a:buChar char="➢"/>
            </a:pPr>
            <a:r>
              <a:rPr lang="en">
                <a:latin typeface="Abhaya Libre"/>
                <a:ea typeface="Abhaya Libre"/>
                <a:cs typeface="Abhaya Libre"/>
                <a:sym typeface="Abhaya Libre"/>
              </a:rPr>
              <a:t>Allows for </a:t>
            </a:r>
            <a:r>
              <a:rPr lang="en" b="1">
                <a:solidFill>
                  <a:srgbClr val="CC0000"/>
                </a:solidFill>
                <a:latin typeface="Abhaya Libre"/>
                <a:ea typeface="Abhaya Libre"/>
                <a:cs typeface="Abhaya Libre"/>
                <a:sym typeface="Abhaya Libre"/>
              </a:rPr>
              <a:t>easy removal</a:t>
            </a:r>
            <a:r>
              <a:rPr lang="en">
                <a:latin typeface="Abhaya Libre"/>
                <a:ea typeface="Abhaya Libre"/>
                <a:cs typeface="Abhaya Libre"/>
                <a:sym typeface="Abhaya Libre"/>
              </a:rPr>
              <a:t> of wing. </a:t>
            </a:r>
            <a:endParaRPr>
              <a:latin typeface="Abhaya Libre"/>
              <a:ea typeface="Abhaya Libre"/>
              <a:cs typeface="Abhaya Libre"/>
              <a:sym typeface="Abhaya Libre"/>
            </a:endParaRPr>
          </a:p>
          <a:p>
            <a:pPr marL="1371600" lvl="2" indent="-317500" algn="l" rtl="0">
              <a:spcBef>
                <a:spcPts val="0"/>
              </a:spcBef>
              <a:spcAft>
                <a:spcPts val="0"/>
              </a:spcAft>
              <a:buSzPts val="1400"/>
              <a:buFont typeface="Abhaya Libre"/>
              <a:buChar char="■"/>
            </a:pPr>
            <a:r>
              <a:rPr lang="en">
                <a:latin typeface="Abhaya Libre"/>
                <a:ea typeface="Abhaya Libre"/>
                <a:cs typeface="Abhaya Libre"/>
                <a:sym typeface="Abhaya Libre"/>
              </a:rPr>
              <a:t>Spar Mount and Joint </a:t>
            </a:r>
            <a:endParaRPr>
              <a:latin typeface="Abhaya Libre"/>
              <a:ea typeface="Abhaya Libre"/>
              <a:cs typeface="Abhaya Libre"/>
              <a:sym typeface="Abhaya Libre"/>
            </a:endParaRPr>
          </a:p>
          <a:p>
            <a:pPr marL="1828800" lvl="3" indent="-317500" algn="l" rtl="0">
              <a:spcBef>
                <a:spcPts val="0"/>
              </a:spcBef>
              <a:spcAft>
                <a:spcPts val="0"/>
              </a:spcAft>
              <a:buSzPts val="1400"/>
              <a:buFont typeface="Abhaya Libre"/>
              <a:buChar char="●"/>
            </a:pPr>
            <a:r>
              <a:rPr lang="en">
                <a:latin typeface="Abhaya Libre"/>
                <a:ea typeface="Abhaya Libre"/>
                <a:cs typeface="Abhaya Libre"/>
                <a:sym typeface="Abhaya Libre"/>
              </a:rPr>
              <a:t>Slide wing spars into aluminum mounts</a:t>
            </a:r>
            <a:endParaRPr>
              <a:latin typeface="Abhaya Libre"/>
              <a:ea typeface="Abhaya Libre"/>
              <a:cs typeface="Abhaya Libre"/>
              <a:sym typeface="Abhaya Libre"/>
            </a:endParaRPr>
          </a:p>
          <a:p>
            <a:pPr marL="1371600" lvl="2" indent="-317500" algn="l" rtl="0">
              <a:spcBef>
                <a:spcPts val="0"/>
              </a:spcBef>
              <a:spcAft>
                <a:spcPts val="0"/>
              </a:spcAft>
              <a:buSzPts val="1400"/>
              <a:buFont typeface="Abhaya Libre"/>
              <a:buChar char="■"/>
            </a:pPr>
            <a:r>
              <a:rPr lang="en">
                <a:latin typeface="Abhaya Libre"/>
                <a:ea typeface="Abhaya Libre"/>
                <a:cs typeface="Abhaya Libre"/>
                <a:sym typeface="Abhaya Libre"/>
              </a:rPr>
              <a:t>Simple </a:t>
            </a:r>
            <a:r>
              <a:rPr lang="en" b="1">
                <a:solidFill>
                  <a:srgbClr val="CC0000"/>
                </a:solidFill>
                <a:latin typeface="Abhaya Libre"/>
                <a:ea typeface="Abhaya Libre"/>
                <a:cs typeface="Abhaya Libre"/>
                <a:sym typeface="Abhaya Libre"/>
              </a:rPr>
              <a:t>2 Pin Removal</a:t>
            </a:r>
            <a:r>
              <a:rPr lang="en">
                <a:latin typeface="Abhaya Libre"/>
                <a:ea typeface="Abhaya Libre"/>
                <a:cs typeface="Abhaya Libre"/>
                <a:sym typeface="Abhaya Libre"/>
              </a:rPr>
              <a:t> gets rid of 2.6 wingspan. </a:t>
            </a:r>
            <a:endParaRPr>
              <a:latin typeface="Abhaya Libre"/>
              <a:ea typeface="Abhaya Libre"/>
              <a:cs typeface="Abhaya Libre"/>
              <a:sym typeface="Abhaya Libre"/>
            </a:endParaRPr>
          </a:p>
        </p:txBody>
      </p:sp>
      <p:sp>
        <p:nvSpPr>
          <p:cNvPr id="480" name="Google Shape;480;p40"/>
          <p:cNvSpPr txBox="1"/>
          <p:nvPr/>
        </p:nvSpPr>
        <p:spPr>
          <a:xfrm>
            <a:off x="5265900" y="3731225"/>
            <a:ext cx="3636000" cy="6156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457200" lvl="0" indent="-457200" algn="l" rtl="0">
              <a:spcBef>
                <a:spcPts val="0"/>
              </a:spcBef>
              <a:spcAft>
                <a:spcPts val="0"/>
              </a:spcAft>
              <a:buNone/>
            </a:pPr>
            <a:r>
              <a:rPr lang="en">
                <a:latin typeface="Abhaya Libre"/>
                <a:ea typeface="Abhaya Libre"/>
                <a:cs typeface="Abhaya Libre"/>
                <a:sym typeface="Abhaya Libre"/>
              </a:rPr>
              <a:t>D.R. 2: UAS shall be modularized to fit within rescue vehicle and be human portable</a:t>
            </a:r>
            <a:endParaRPr>
              <a:latin typeface="Abhaya Libre"/>
              <a:ea typeface="Abhaya Libre"/>
              <a:cs typeface="Abhaya Libre"/>
              <a:sym typeface="Abhaya Libre"/>
            </a:endParaRPr>
          </a:p>
        </p:txBody>
      </p:sp>
      <p:pic>
        <p:nvPicPr>
          <p:cNvPr id="481" name="Google Shape;481;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39075" y="941600"/>
            <a:ext cx="4865851" cy="2524825"/>
          </a:xfrm>
          <a:prstGeom prst="rect">
            <a:avLst/>
          </a:prstGeom>
          <a:noFill/>
          <a:ln>
            <a:noFill/>
          </a:ln>
        </p:spPr>
      </p:pic>
      <p:pic>
        <p:nvPicPr>
          <p:cNvPr id="482" name="Google Shape;482;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39100" y="941600"/>
            <a:ext cx="4865825" cy="2524825"/>
          </a:xfrm>
          <a:prstGeom prst="rect">
            <a:avLst/>
          </a:prstGeom>
          <a:noFill/>
          <a:ln>
            <a:noFill/>
          </a:ln>
        </p:spPr>
      </p:pic>
      <p:pic>
        <p:nvPicPr>
          <p:cNvPr id="483" name="Google Shape;483;p4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39100" y="941600"/>
            <a:ext cx="4865849" cy="2524826"/>
          </a:xfrm>
          <a:prstGeom prst="rect">
            <a:avLst/>
          </a:prstGeom>
          <a:noFill/>
          <a:ln>
            <a:noFill/>
          </a:ln>
        </p:spPr>
      </p:pic>
      <p:pic>
        <p:nvPicPr>
          <p:cNvPr id="484" name="Google Shape;484;p4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139100" y="941600"/>
            <a:ext cx="4865826" cy="252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1"/>
          <p:cNvSpPr txBox="1">
            <a:spLocks noGrp="1"/>
          </p:cNvSpPr>
          <p:nvPr>
            <p:ph type="title"/>
          </p:nvPr>
        </p:nvSpPr>
        <p:spPr>
          <a:xfrm>
            <a:off x="235500" y="410000"/>
            <a:ext cx="2837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Rail Launch </a:t>
            </a:r>
            <a:endParaRPr/>
          </a:p>
        </p:txBody>
      </p:sp>
      <p:sp>
        <p:nvSpPr>
          <p:cNvPr id="490" name="Google Shape;490;p4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491" name="Google Shape;491;p4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492" name="Google Shape;492;p4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493" name="Google Shape;493;p41"/>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494" name="Google Shape;494;p4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495" name="Google Shape;495;p4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496" name="Google Shape;496;p4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497" name="Google Shape;497;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29</a:t>
            </a:fld>
            <a:endParaRPr/>
          </a:p>
        </p:txBody>
      </p:sp>
      <p:sp>
        <p:nvSpPr>
          <p:cNvPr id="498" name="Google Shape;498;p41"/>
          <p:cNvSpPr txBox="1"/>
          <p:nvPr/>
        </p:nvSpPr>
        <p:spPr>
          <a:xfrm>
            <a:off x="4709575" y="3285425"/>
            <a:ext cx="4153200" cy="1416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At Takeoff</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Place aircraft and retention pin</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Stretch bungee/elastic around UAS</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Increase throttle to highest setting</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Release retention pin</a:t>
            </a:r>
            <a:endParaRPr sz="1600">
              <a:solidFill>
                <a:schemeClr val="dk1"/>
              </a:solidFill>
              <a:latin typeface="Abhaya Libre"/>
              <a:ea typeface="Abhaya Libre"/>
              <a:cs typeface="Abhaya Libre"/>
              <a:sym typeface="Abhaya Libre"/>
            </a:endParaRPr>
          </a:p>
        </p:txBody>
      </p:sp>
      <p:sp>
        <p:nvSpPr>
          <p:cNvPr id="499" name="Google Shape;499;p41"/>
          <p:cNvSpPr txBox="1"/>
          <p:nvPr/>
        </p:nvSpPr>
        <p:spPr>
          <a:xfrm>
            <a:off x="173550" y="3315325"/>
            <a:ext cx="4389900" cy="1416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Dimensions</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10 degree angle</a:t>
            </a:r>
            <a:endParaRPr sz="1600">
              <a:solidFill>
                <a:schemeClr val="dk1"/>
              </a:solidFill>
              <a:latin typeface="Abhaya Libre"/>
              <a:ea typeface="Abhaya Libre"/>
              <a:cs typeface="Abhaya Libre"/>
              <a:sym typeface="Abhaya Libre"/>
            </a:endParaRPr>
          </a:p>
          <a:p>
            <a:pPr marL="1371600" lvl="2"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Creates optimal angle of attack</a:t>
            </a:r>
            <a:endParaRPr sz="1600">
              <a:solidFill>
                <a:schemeClr val="dk1"/>
              </a:solidFill>
              <a:latin typeface="Abhaya Libre"/>
              <a:ea typeface="Abhaya Libre"/>
              <a:cs typeface="Abhaya Libre"/>
              <a:sym typeface="Abhaya Libre"/>
            </a:endParaRPr>
          </a:p>
          <a:p>
            <a:pPr marL="914400" lvl="1"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3 m length</a:t>
            </a:r>
            <a:endParaRPr sz="1600">
              <a:solidFill>
                <a:schemeClr val="dk1"/>
              </a:solidFill>
              <a:latin typeface="Abhaya Libre"/>
              <a:ea typeface="Abhaya Libre"/>
              <a:cs typeface="Abhaya Libre"/>
              <a:sym typeface="Abhaya Libre"/>
            </a:endParaRPr>
          </a:p>
          <a:p>
            <a:pPr marL="1371600" lvl="2" indent="-330200" algn="l" rtl="0">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Requires 280 N elastic force</a:t>
            </a:r>
            <a:endParaRPr sz="1600">
              <a:solidFill>
                <a:schemeClr val="dk1"/>
              </a:solidFill>
              <a:latin typeface="Abhaya Libre"/>
              <a:ea typeface="Abhaya Libre"/>
              <a:cs typeface="Abhaya Libre"/>
              <a:sym typeface="Abhaya Libre"/>
            </a:endParaRPr>
          </a:p>
        </p:txBody>
      </p:sp>
      <p:sp>
        <p:nvSpPr>
          <p:cNvPr id="500" name="Google Shape;500;p41"/>
          <p:cNvSpPr txBox="1"/>
          <p:nvPr/>
        </p:nvSpPr>
        <p:spPr>
          <a:xfrm>
            <a:off x="173550" y="-90150"/>
            <a:ext cx="33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0000"/>
              </a:solidFill>
              <a:latin typeface="Abhaya Libre"/>
              <a:ea typeface="Abhaya Libre"/>
              <a:cs typeface="Abhaya Libre"/>
              <a:sym typeface="Abhaya Libre"/>
            </a:endParaRPr>
          </a:p>
        </p:txBody>
      </p:sp>
      <p:sp>
        <p:nvSpPr>
          <p:cNvPr id="501" name="Google Shape;501;p41"/>
          <p:cNvSpPr txBox="1"/>
          <p:nvPr/>
        </p:nvSpPr>
        <p:spPr>
          <a:xfrm>
            <a:off x="1525350" y="950850"/>
            <a:ext cx="6278100" cy="6156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D.R. 3.3: Clear a height of 30 meters (Average Blue Spruce tree height) </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D.R. 3.4: Clear a takeoff runway of 244 m (Boulder Canyon Drive)</a:t>
            </a:r>
            <a:endParaRPr>
              <a:latin typeface="Abhaya Libre"/>
              <a:ea typeface="Abhaya Libre"/>
              <a:cs typeface="Abhaya Libre"/>
              <a:sym typeface="Abhaya Libre"/>
            </a:endParaRPr>
          </a:p>
        </p:txBody>
      </p:sp>
      <p:cxnSp>
        <p:nvCxnSpPr>
          <p:cNvPr id="502" name="Google Shape;502;p41"/>
          <p:cNvCxnSpPr/>
          <p:nvPr/>
        </p:nvCxnSpPr>
        <p:spPr>
          <a:xfrm>
            <a:off x="-150" y="1646013"/>
            <a:ext cx="9144300" cy="13500"/>
          </a:xfrm>
          <a:prstGeom prst="straightConnector1">
            <a:avLst/>
          </a:prstGeom>
          <a:noFill/>
          <a:ln w="28575" cap="flat" cmpd="sng">
            <a:solidFill>
              <a:srgbClr val="9E9E9E"/>
            </a:solidFill>
            <a:prstDash val="solid"/>
            <a:round/>
            <a:headEnd type="none" w="med" len="med"/>
            <a:tailEnd type="none" w="med" len="med"/>
          </a:ln>
        </p:spPr>
      </p:cxnSp>
      <p:pic>
        <p:nvPicPr>
          <p:cNvPr id="503" name="Google Shape;503;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68075" y="2149075"/>
            <a:ext cx="2036200" cy="881900"/>
          </a:xfrm>
          <a:prstGeom prst="rect">
            <a:avLst/>
          </a:prstGeom>
          <a:noFill/>
          <a:ln w="9525" cap="flat" cmpd="sng">
            <a:solidFill>
              <a:schemeClr val="dk2"/>
            </a:solidFill>
            <a:prstDash val="solid"/>
            <a:round/>
            <a:headEnd type="none" w="sm" len="sm"/>
            <a:tailEnd type="none" w="sm" len="sm"/>
          </a:ln>
        </p:spPr>
      </p:pic>
      <p:pic>
        <p:nvPicPr>
          <p:cNvPr id="504" name="Google Shape;504;p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5500" y="1760288"/>
            <a:ext cx="4695949" cy="15251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5200"/>
              <a:t>Purpose &amp;</a:t>
            </a:r>
            <a:endParaRPr sz="5200"/>
          </a:p>
          <a:p>
            <a:pPr marL="0" lvl="0" indent="0" algn="ctr" rtl="0">
              <a:spcBef>
                <a:spcPts val="0"/>
              </a:spcBef>
              <a:spcAft>
                <a:spcPts val="0"/>
              </a:spcAft>
              <a:buClr>
                <a:schemeClr val="dk1"/>
              </a:buClr>
              <a:buSzPts val="1100"/>
              <a:buFont typeface="Arial"/>
              <a:buNone/>
            </a:pPr>
            <a:r>
              <a:rPr lang="en" sz="5200"/>
              <a:t>Objectives</a:t>
            </a:r>
            <a:endParaRPr sz="5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2"/>
          <p:cNvSpPr txBox="1">
            <a:spLocks noGrp="1"/>
          </p:cNvSpPr>
          <p:nvPr>
            <p:ph type="title"/>
          </p:nvPr>
        </p:nvSpPr>
        <p:spPr>
          <a:xfrm>
            <a:off x="442925" y="12475"/>
            <a:ext cx="58899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Model Design Benefits for User</a:t>
            </a:r>
            <a:endParaRPr/>
          </a:p>
        </p:txBody>
      </p:sp>
      <p:sp>
        <p:nvSpPr>
          <p:cNvPr id="510" name="Google Shape;510;p4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511" name="Google Shape;511;p4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512" name="Google Shape;512;p4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513" name="Google Shape;513;p42"/>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514" name="Google Shape;514;p4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515" name="Google Shape;515;p4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516" name="Google Shape;516;p4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517" name="Google Shape;517;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518" name="Google Shape;518;p42"/>
          <p:cNvGraphicFramePr/>
          <p:nvPr/>
        </p:nvGraphicFramePr>
        <p:xfrm>
          <a:off x="515450" y="471485"/>
          <a:ext cx="3000000" cy="3000000"/>
        </p:xfrm>
        <a:graphic>
          <a:graphicData uri="http://schemas.openxmlformats.org/drawingml/2006/table">
            <a:tbl>
              <a:tblPr>
                <a:noFill/>
                <a:tableStyleId>{CB36F59C-9799-4612-A877-C13BCFD8C36C}</a:tableStyleId>
              </a:tblPr>
              <a:tblGrid>
                <a:gridCol w="2627375">
                  <a:extLst>
                    <a:ext uri="{9D8B030D-6E8A-4147-A177-3AD203B41FA5}">
                      <a16:colId xmlns:a16="http://schemas.microsoft.com/office/drawing/2014/main" val="20000"/>
                    </a:ext>
                  </a:extLst>
                </a:gridCol>
              </a:tblGrid>
              <a:tr h="465225">
                <a:tc>
                  <a:txBody>
                    <a:bodyPr/>
                    <a:lstStyle/>
                    <a:p>
                      <a:pPr marL="0" lvl="0" indent="0" algn="ctr" rtl="0">
                        <a:spcBef>
                          <a:spcPts val="0"/>
                        </a:spcBef>
                        <a:spcAft>
                          <a:spcPts val="0"/>
                        </a:spcAft>
                        <a:buNone/>
                      </a:pPr>
                      <a:r>
                        <a:rPr lang="en" sz="1500" b="1">
                          <a:latin typeface="Abhaya Libre"/>
                          <a:ea typeface="Abhaya Libre"/>
                          <a:cs typeface="Abhaya Libre"/>
                          <a:sym typeface="Abhaya Libre"/>
                        </a:rPr>
                        <a:t>Manufacturable</a:t>
                      </a:r>
                      <a:endParaRPr sz="1500"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686325">
                <a:tc>
                  <a:txBody>
                    <a:bodyPr/>
                    <a:lstStyle/>
                    <a:p>
                      <a:pPr marL="0" lvl="0" indent="0" algn="l" rtl="0">
                        <a:spcBef>
                          <a:spcPts val="0"/>
                        </a:spcBef>
                        <a:spcAft>
                          <a:spcPts val="0"/>
                        </a:spcAft>
                        <a:buNone/>
                      </a:pPr>
                      <a:r>
                        <a:rPr lang="en" sz="1500" b="1">
                          <a:latin typeface="Abhaya Libre"/>
                          <a:ea typeface="Abhaya Libre"/>
                          <a:cs typeface="Abhaya Libre"/>
                          <a:sym typeface="Abhaya Libre"/>
                        </a:rPr>
                        <a:t>Pilot 141</a:t>
                      </a:r>
                      <a:endParaRPr sz="1500" b="1">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3D Printer </a:t>
                      </a:r>
                      <a:endParaRPr sz="1500">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extLst>
                  <a:ext uri="{0D108BD9-81ED-4DB2-BD59-A6C34878D82A}">
                    <a16:rowId xmlns:a16="http://schemas.microsoft.com/office/drawing/2014/main" val="10001"/>
                  </a:ext>
                </a:extLst>
              </a:tr>
              <a:tr h="686325">
                <a:tc>
                  <a:txBody>
                    <a:bodyPr/>
                    <a:lstStyle/>
                    <a:p>
                      <a:pPr marL="0" lvl="0" indent="0" algn="l" rtl="0">
                        <a:spcBef>
                          <a:spcPts val="0"/>
                        </a:spcBef>
                        <a:spcAft>
                          <a:spcPts val="0"/>
                        </a:spcAft>
                        <a:buNone/>
                      </a:pPr>
                      <a:r>
                        <a:rPr lang="en" sz="1500" b="1">
                          <a:latin typeface="Abhaya Libre"/>
                          <a:ea typeface="Abhaya Libre"/>
                          <a:cs typeface="Abhaya Libre"/>
                          <a:sym typeface="Abhaya Libre"/>
                        </a:rPr>
                        <a:t>Machine Shop </a:t>
                      </a:r>
                      <a:endParaRPr sz="1500" b="1">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EPS Foam Machinable</a:t>
                      </a:r>
                      <a:endParaRPr sz="1500">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extLst>
                  <a:ext uri="{0D108BD9-81ED-4DB2-BD59-A6C34878D82A}">
                    <a16:rowId xmlns:a16="http://schemas.microsoft.com/office/drawing/2014/main" val="10002"/>
                  </a:ext>
                </a:extLst>
              </a:tr>
              <a:tr h="686325">
                <a:tc>
                  <a:txBody>
                    <a:bodyPr/>
                    <a:lstStyle/>
                    <a:p>
                      <a:pPr marL="0" lvl="0" indent="0" algn="l" rtl="0">
                        <a:spcBef>
                          <a:spcPts val="0"/>
                        </a:spcBef>
                        <a:spcAft>
                          <a:spcPts val="0"/>
                        </a:spcAft>
                        <a:buNone/>
                      </a:pPr>
                      <a:r>
                        <a:rPr lang="en" sz="1500" b="1">
                          <a:latin typeface="Abhaya Libre"/>
                          <a:ea typeface="Abhaya Libre"/>
                          <a:cs typeface="Abhaya Libre"/>
                          <a:sym typeface="Abhaya Libre"/>
                        </a:rPr>
                        <a:t>Student Operated or Special Build Request </a:t>
                      </a:r>
                      <a:endParaRPr sz="1500"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extLst>
                  <a:ext uri="{0D108BD9-81ED-4DB2-BD59-A6C34878D82A}">
                    <a16:rowId xmlns:a16="http://schemas.microsoft.com/office/drawing/2014/main" val="10003"/>
                  </a:ext>
                </a:extLst>
              </a:tr>
              <a:tr h="686325">
                <a:tc>
                  <a:txBody>
                    <a:bodyPr/>
                    <a:lstStyle/>
                    <a:p>
                      <a:pPr marL="0" lvl="0" indent="0" algn="l" rtl="0">
                        <a:spcBef>
                          <a:spcPts val="0"/>
                        </a:spcBef>
                        <a:spcAft>
                          <a:spcPts val="0"/>
                        </a:spcAft>
                        <a:buNone/>
                      </a:pPr>
                      <a:r>
                        <a:rPr lang="en" sz="1500" b="1">
                          <a:latin typeface="Abhaya Libre"/>
                          <a:ea typeface="Abhaya Libre"/>
                          <a:cs typeface="Abhaya Libre"/>
                          <a:sym typeface="Abhaya Libre"/>
                        </a:rPr>
                        <a:t>Easy to teach 3D printing manufacturing process </a:t>
                      </a:r>
                      <a:endParaRPr sz="1500"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extLst>
                  <a:ext uri="{0D108BD9-81ED-4DB2-BD59-A6C34878D82A}">
                    <a16:rowId xmlns:a16="http://schemas.microsoft.com/office/drawing/2014/main" val="10004"/>
                  </a:ext>
                </a:extLst>
              </a:tr>
              <a:tr h="917250">
                <a:tc>
                  <a:txBody>
                    <a:bodyPr/>
                    <a:lstStyle/>
                    <a:p>
                      <a:pPr marL="0" lvl="0" indent="0" algn="l" rtl="0">
                        <a:spcBef>
                          <a:spcPts val="0"/>
                        </a:spcBef>
                        <a:spcAft>
                          <a:spcPts val="0"/>
                        </a:spcAft>
                        <a:buNone/>
                      </a:pPr>
                      <a:r>
                        <a:rPr lang="en" sz="1500" b="1">
                          <a:latin typeface="Abhaya Libre"/>
                          <a:ea typeface="Abhaya Libre"/>
                          <a:cs typeface="Abhaya Libre"/>
                          <a:sym typeface="Abhaya Libre"/>
                        </a:rPr>
                        <a:t>Simplicity in Design </a:t>
                      </a:r>
                      <a:endParaRPr sz="1500" b="1">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Fast construction </a:t>
                      </a:r>
                      <a:endParaRPr sz="1500">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No laborious shapes. </a:t>
                      </a:r>
                      <a:endParaRPr sz="1500">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extLst>
                  <a:ext uri="{0D108BD9-81ED-4DB2-BD59-A6C34878D82A}">
                    <a16:rowId xmlns:a16="http://schemas.microsoft.com/office/drawing/2014/main" val="10005"/>
                  </a:ext>
                </a:extLst>
              </a:tr>
            </a:tbl>
          </a:graphicData>
        </a:graphic>
      </p:graphicFrame>
      <p:graphicFrame>
        <p:nvGraphicFramePr>
          <p:cNvPr id="519" name="Google Shape;519;p42"/>
          <p:cNvGraphicFramePr/>
          <p:nvPr/>
        </p:nvGraphicFramePr>
        <p:xfrm>
          <a:off x="3160788" y="471485"/>
          <a:ext cx="3000000" cy="3000000"/>
        </p:xfrm>
        <a:graphic>
          <a:graphicData uri="http://schemas.openxmlformats.org/drawingml/2006/table">
            <a:tbl>
              <a:tblPr>
                <a:noFill/>
                <a:tableStyleId>{CB36F59C-9799-4612-A877-C13BCFD8C36C}</a:tableStyleId>
              </a:tblPr>
              <a:tblGrid>
                <a:gridCol w="2627375">
                  <a:extLst>
                    <a:ext uri="{9D8B030D-6E8A-4147-A177-3AD203B41FA5}">
                      <a16:colId xmlns:a16="http://schemas.microsoft.com/office/drawing/2014/main" val="20000"/>
                    </a:ext>
                  </a:extLst>
                </a:gridCol>
              </a:tblGrid>
              <a:tr h="456925">
                <a:tc>
                  <a:txBody>
                    <a:bodyPr/>
                    <a:lstStyle/>
                    <a:p>
                      <a:pPr marL="0" lvl="0" indent="0" algn="ctr" rtl="0">
                        <a:spcBef>
                          <a:spcPts val="0"/>
                        </a:spcBef>
                        <a:spcAft>
                          <a:spcPts val="0"/>
                        </a:spcAft>
                        <a:buNone/>
                      </a:pPr>
                      <a:r>
                        <a:rPr lang="en" sz="1500" b="1">
                          <a:latin typeface="Abhaya Libre"/>
                          <a:ea typeface="Abhaya Libre"/>
                          <a:cs typeface="Abhaya Libre"/>
                          <a:sym typeface="Abhaya Libre"/>
                        </a:rPr>
                        <a:t>Replaceable</a:t>
                      </a:r>
                      <a:endParaRPr sz="1500"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1746225">
                <a:tc>
                  <a:txBody>
                    <a:bodyPr/>
                    <a:lstStyle/>
                    <a:p>
                      <a:pPr marL="0" lvl="0" indent="0" algn="l" rtl="0">
                        <a:spcBef>
                          <a:spcPts val="0"/>
                        </a:spcBef>
                        <a:spcAft>
                          <a:spcPts val="0"/>
                        </a:spcAft>
                        <a:buNone/>
                      </a:pPr>
                      <a:r>
                        <a:rPr lang="en" b="1">
                          <a:latin typeface="Abhaya Libre"/>
                          <a:ea typeface="Abhaya Libre"/>
                          <a:cs typeface="Abhaya Libre"/>
                          <a:sym typeface="Abhaya Libre"/>
                        </a:rPr>
                        <a:t>Carbon Fiber Rods</a:t>
                      </a:r>
                      <a:r>
                        <a:rPr lang="en">
                          <a:latin typeface="Abhaya Libre"/>
                          <a:ea typeface="Abhaya Libre"/>
                          <a:cs typeface="Abhaya Libre"/>
                          <a:sym typeface="Abhaya Libre"/>
                        </a:rPr>
                        <a:t> </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Easy to Find.</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Common Dimensions</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No Special Ordering</a:t>
                      </a: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1924575">
                <a:tc>
                  <a:txBody>
                    <a:bodyPr/>
                    <a:lstStyle/>
                    <a:p>
                      <a:pPr marL="0" lvl="0" indent="0" algn="l" rtl="0">
                        <a:spcBef>
                          <a:spcPts val="0"/>
                        </a:spcBef>
                        <a:spcAft>
                          <a:spcPts val="0"/>
                        </a:spcAft>
                        <a:buNone/>
                      </a:pPr>
                      <a:r>
                        <a:rPr lang="en" b="1">
                          <a:latin typeface="Abhaya Libre"/>
                          <a:ea typeface="Abhaya Libre"/>
                          <a:cs typeface="Abhaya Libre"/>
                          <a:sym typeface="Abhaya Libre"/>
                        </a:rPr>
                        <a:t>EPS Foam </a:t>
                      </a:r>
                      <a:endParaRPr b="1">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Easy to Find. </a:t>
                      </a:r>
                      <a:endParaRPr>
                        <a:latin typeface="Abhaya Libre"/>
                        <a:ea typeface="Abhaya Libre"/>
                        <a:cs typeface="Abhaya Libre"/>
                        <a:sym typeface="Abhaya Libre"/>
                      </a:endParaRPr>
                    </a:p>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Purchase at Local Home Depot</a:t>
                      </a:r>
                      <a:endParaRPr>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bl>
          </a:graphicData>
        </a:graphic>
      </p:graphicFrame>
      <p:graphicFrame>
        <p:nvGraphicFramePr>
          <p:cNvPr id="520" name="Google Shape;520;p42"/>
          <p:cNvGraphicFramePr/>
          <p:nvPr/>
        </p:nvGraphicFramePr>
        <p:xfrm>
          <a:off x="5806150" y="471485"/>
          <a:ext cx="3000000" cy="3000000"/>
        </p:xfrm>
        <a:graphic>
          <a:graphicData uri="http://schemas.openxmlformats.org/drawingml/2006/table">
            <a:tbl>
              <a:tblPr>
                <a:noFill/>
                <a:tableStyleId>{CB36F59C-9799-4612-A877-C13BCFD8C36C}</a:tableStyleId>
              </a:tblPr>
              <a:tblGrid>
                <a:gridCol w="2627375">
                  <a:extLst>
                    <a:ext uri="{9D8B030D-6E8A-4147-A177-3AD203B41FA5}">
                      <a16:colId xmlns:a16="http://schemas.microsoft.com/office/drawing/2014/main" val="20000"/>
                    </a:ext>
                  </a:extLst>
                </a:gridCol>
              </a:tblGrid>
              <a:tr h="465225">
                <a:tc>
                  <a:txBody>
                    <a:bodyPr/>
                    <a:lstStyle/>
                    <a:p>
                      <a:pPr marL="0" lvl="0" indent="0" algn="ctr" rtl="0">
                        <a:spcBef>
                          <a:spcPts val="0"/>
                        </a:spcBef>
                        <a:spcAft>
                          <a:spcPts val="0"/>
                        </a:spcAft>
                        <a:buNone/>
                      </a:pPr>
                      <a:r>
                        <a:rPr lang="en" sz="1500" b="1">
                          <a:latin typeface="Abhaya Libre"/>
                          <a:ea typeface="Abhaya Libre"/>
                          <a:cs typeface="Abhaya Libre"/>
                          <a:sym typeface="Abhaya Libre"/>
                        </a:rPr>
                        <a:t>Repairable</a:t>
                      </a:r>
                      <a:endParaRPr sz="1500" b="1">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662500">
                <a:tc>
                  <a:txBody>
                    <a:bodyPr/>
                    <a:lstStyle/>
                    <a:p>
                      <a:pPr marL="0" lvl="0" indent="0" algn="l" rtl="0">
                        <a:spcBef>
                          <a:spcPts val="0"/>
                        </a:spcBef>
                        <a:spcAft>
                          <a:spcPts val="0"/>
                        </a:spcAft>
                        <a:buNone/>
                      </a:pPr>
                      <a:r>
                        <a:rPr lang="en" sz="1500" b="1">
                          <a:latin typeface="Abhaya Libre"/>
                          <a:ea typeface="Abhaya Libre"/>
                          <a:cs typeface="Abhaya Libre"/>
                          <a:sym typeface="Abhaya Libre"/>
                        </a:rPr>
                        <a:t>Detachable Structural Components </a:t>
                      </a:r>
                      <a:endParaRPr sz="1500" b="1">
                        <a:latin typeface="Abhaya Libre"/>
                        <a:ea typeface="Abhaya Libre"/>
                        <a:cs typeface="Abhaya Libre"/>
                        <a:sym typeface="Abhaya Libre"/>
                      </a:endParaRPr>
                    </a:p>
                    <a:p>
                      <a:pPr marL="0" lvl="0" indent="0" algn="l" rtl="0">
                        <a:spcBef>
                          <a:spcPts val="0"/>
                        </a:spcBef>
                        <a:spcAft>
                          <a:spcPts val="0"/>
                        </a:spcAft>
                        <a:buNone/>
                      </a:pPr>
                      <a:endParaRPr sz="1500">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If single component breaks </a:t>
                      </a:r>
                      <a:endParaRPr sz="1500">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Single component could be replaced</a:t>
                      </a:r>
                      <a:endParaRPr sz="1500">
                        <a:latin typeface="Abhaya Libre"/>
                        <a:ea typeface="Abhaya Libre"/>
                        <a:cs typeface="Abhaya Libre"/>
                        <a:sym typeface="Abhaya Libre"/>
                      </a:endParaRPr>
                    </a:p>
                    <a:p>
                      <a:pPr marL="457200" lvl="0" indent="-323850" algn="l" rtl="0">
                        <a:spcBef>
                          <a:spcPts val="0"/>
                        </a:spcBef>
                        <a:spcAft>
                          <a:spcPts val="0"/>
                        </a:spcAft>
                        <a:buSzPts val="1500"/>
                        <a:buFont typeface="Abhaya Libre"/>
                        <a:buChar char="●"/>
                      </a:pPr>
                      <a:r>
                        <a:rPr lang="en" sz="1500">
                          <a:latin typeface="Abhaya Libre"/>
                          <a:ea typeface="Abhaya Libre"/>
                          <a:cs typeface="Abhaya Libre"/>
                          <a:sym typeface="Abhaya Libre"/>
                        </a:rPr>
                        <a:t>Without compromising repairing or rebuilding entire UAS</a:t>
                      </a:r>
                      <a:endParaRPr sz="1500">
                        <a:latin typeface="Abhaya Libre"/>
                        <a:ea typeface="Abhaya Libre"/>
                        <a:cs typeface="Abhaya Libre"/>
                        <a:sym typeface="Abhaya Libre"/>
                      </a:endParaRPr>
                    </a:p>
                    <a:p>
                      <a:pPr marL="0" lvl="0" indent="0" algn="l" rtl="0">
                        <a:spcBef>
                          <a:spcPts val="0"/>
                        </a:spcBef>
                        <a:spcAft>
                          <a:spcPts val="0"/>
                        </a:spcAft>
                        <a:buNone/>
                      </a:pPr>
                      <a:endParaRPr sz="1500">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Take Off Performance</a:t>
            </a:r>
            <a:endParaRPr/>
          </a:p>
        </p:txBody>
      </p:sp>
      <p:pic>
        <p:nvPicPr>
          <p:cNvPr id="526" name="Google Shape;526;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83150" y="-74012"/>
            <a:ext cx="4957925" cy="3718450"/>
          </a:xfrm>
          <a:prstGeom prst="rect">
            <a:avLst/>
          </a:prstGeom>
          <a:noFill/>
          <a:ln>
            <a:noFill/>
          </a:ln>
        </p:spPr>
      </p:pic>
      <p:sp>
        <p:nvSpPr>
          <p:cNvPr id="527" name="Google Shape;527;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31</a:t>
            </a:fld>
            <a:endParaRPr/>
          </a:p>
        </p:txBody>
      </p:sp>
      <p:pic>
        <p:nvPicPr>
          <p:cNvPr id="528" name="Google Shape;528;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00" y="2180975"/>
            <a:ext cx="1711860" cy="671509"/>
          </a:xfrm>
          <a:prstGeom prst="rect">
            <a:avLst/>
          </a:prstGeom>
          <a:noFill/>
          <a:ln>
            <a:noFill/>
          </a:ln>
        </p:spPr>
      </p:pic>
      <p:pic>
        <p:nvPicPr>
          <p:cNvPr id="529" name="Google Shape;529;p43"/>
          <p:cNvPicPr preferRelativeResize="0"/>
          <p:nvPr/>
        </p:nvPicPr>
        <p:blipFill>
          <a:blip r:embed="rId5">
            <a:alphaModFix/>
          </a:blip>
          <a:stretch>
            <a:fillRect/>
          </a:stretch>
        </p:blipFill>
        <p:spPr>
          <a:xfrm>
            <a:off x="6900" y="4395111"/>
            <a:ext cx="2042982" cy="301839"/>
          </a:xfrm>
          <a:prstGeom prst="rect">
            <a:avLst/>
          </a:prstGeom>
          <a:noFill/>
          <a:ln>
            <a:noFill/>
          </a:ln>
        </p:spPr>
      </p:pic>
      <p:pic>
        <p:nvPicPr>
          <p:cNvPr id="530" name="Google Shape;530;p4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900" y="3075719"/>
            <a:ext cx="3050812" cy="180394"/>
          </a:xfrm>
          <a:prstGeom prst="rect">
            <a:avLst/>
          </a:prstGeom>
          <a:noFill/>
          <a:ln>
            <a:noFill/>
          </a:ln>
        </p:spPr>
      </p:pic>
      <p:pic>
        <p:nvPicPr>
          <p:cNvPr id="531" name="Google Shape;531;p43"/>
          <p:cNvPicPr preferRelativeResize="0"/>
          <p:nvPr/>
        </p:nvPicPr>
        <p:blipFill>
          <a:blip r:embed="rId7">
            <a:alphaModFix/>
          </a:blip>
          <a:stretch>
            <a:fillRect/>
          </a:stretch>
        </p:blipFill>
        <p:spPr>
          <a:xfrm>
            <a:off x="6900" y="3489858"/>
            <a:ext cx="3278875" cy="671509"/>
          </a:xfrm>
          <a:prstGeom prst="rect">
            <a:avLst/>
          </a:prstGeom>
          <a:noFill/>
          <a:ln>
            <a:noFill/>
          </a:ln>
        </p:spPr>
      </p:pic>
      <p:sp>
        <p:nvSpPr>
          <p:cNvPr id="532" name="Google Shape;532;p43"/>
          <p:cNvSpPr txBox="1"/>
          <p:nvPr/>
        </p:nvSpPr>
        <p:spPr>
          <a:xfrm>
            <a:off x="311700" y="1096275"/>
            <a:ext cx="3944400" cy="10467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D.R. 3.3: Clear a height of 30 meters (</a:t>
            </a:r>
            <a:r>
              <a:rPr lang="en" u="sng">
                <a:solidFill>
                  <a:schemeClr val="hlink"/>
                </a:solidFill>
                <a:latin typeface="Abhaya Libre"/>
                <a:ea typeface="Abhaya Libre"/>
                <a:cs typeface="Abhaya Libre"/>
                <a:sym typeface="Abhaya Libre"/>
                <a:hlinkClick r:id="rId8"/>
              </a:rPr>
              <a:t>Average Blue Spruce tree height</a:t>
            </a:r>
            <a:r>
              <a:rPr lang="en">
                <a:latin typeface="Abhaya Libre"/>
                <a:ea typeface="Abhaya Libre"/>
                <a:cs typeface="Abhaya Libre"/>
                <a:sym typeface="Abhaya Libre"/>
              </a:rPr>
              <a:t>) </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D.R. 3.4: Clear a takeoff runway of 244 m (Boulder Canyon Drive)</a:t>
            </a:r>
            <a:endParaRPr>
              <a:latin typeface="Abhaya Libre"/>
              <a:ea typeface="Abhaya Libre"/>
              <a:cs typeface="Abhaya Libre"/>
              <a:sym typeface="Abhaya Libre"/>
            </a:endParaRPr>
          </a:p>
        </p:txBody>
      </p:sp>
      <p:sp>
        <p:nvSpPr>
          <p:cNvPr id="533" name="Google Shape;533;p4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534" name="Google Shape;534;p4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535" name="Google Shape;535;p4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536" name="Google Shape;536;p43"/>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537" name="Google Shape;537;p4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538" name="Google Shape;538;p4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539" name="Google Shape;539;p4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540" name="Google Shape;540;p4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861332" y="3650248"/>
            <a:ext cx="3931118" cy="1046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Endurance</a:t>
            </a:r>
            <a:endParaRPr/>
          </a:p>
        </p:txBody>
      </p:sp>
      <p:sp>
        <p:nvSpPr>
          <p:cNvPr id="546" name="Google Shape;546;p4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547" name="Google Shape;547;p4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548" name="Google Shape;548;p4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549" name="Google Shape;549;p44"/>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550" name="Google Shape;550;p4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551" name="Google Shape;551;p4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552" name="Google Shape;552;p4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553" name="Google Shape;553;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32</a:t>
            </a:fld>
            <a:endParaRPr/>
          </a:p>
        </p:txBody>
      </p:sp>
      <p:pic>
        <p:nvPicPr>
          <p:cNvPr id="554" name="Google Shape;554;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0" y="1017725"/>
            <a:ext cx="3830175" cy="991775"/>
          </a:xfrm>
          <a:prstGeom prst="rect">
            <a:avLst/>
          </a:prstGeom>
          <a:noFill/>
          <a:ln>
            <a:noFill/>
          </a:ln>
        </p:spPr>
      </p:pic>
      <p:pic>
        <p:nvPicPr>
          <p:cNvPr id="555" name="Google Shape;555;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39400" y="2161892"/>
            <a:ext cx="548700" cy="687483"/>
          </a:xfrm>
          <a:prstGeom prst="rect">
            <a:avLst/>
          </a:prstGeom>
          <a:noFill/>
          <a:ln>
            <a:noFill/>
          </a:ln>
        </p:spPr>
      </p:pic>
      <p:pic>
        <p:nvPicPr>
          <p:cNvPr id="556" name="Google Shape;556;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24736" y="1151013"/>
            <a:ext cx="4322864" cy="3465575"/>
          </a:xfrm>
          <a:prstGeom prst="rect">
            <a:avLst/>
          </a:prstGeom>
          <a:noFill/>
          <a:ln>
            <a:noFill/>
          </a:ln>
        </p:spPr>
      </p:pic>
      <p:pic>
        <p:nvPicPr>
          <p:cNvPr id="557" name="Google Shape;557;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624750" y="1121575"/>
            <a:ext cx="4322850" cy="3496150"/>
          </a:xfrm>
          <a:prstGeom prst="rect">
            <a:avLst/>
          </a:prstGeom>
          <a:noFill/>
          <a:ln>
            <a:noFill/>
          </a:ln>
        </p:spPr>
      </p:pic>
      <p:sp>
        <p:nvSpPr>
          <p:cNvPr id="558" name="Google Shape;558;p44"/>
          <p:cNvSpPr txBox="1"/>
          <p:nvPr/>
        </p:nvSpPr>
        <p:spPr>
          <a:xfrm>
            <a:off x="235500" y="2259338"/>
            <a:ext cx="1242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bhaya Libre"/>
                <a:ea typeface="Abhaya Libre"/>
                <a:cs typeface="Abhaya Libre"/>
                <a:sym typeface="Abhaya Libre"/>
              </a:rPr>
              <a:t>Maximize</a:t>
            </a:r>
            <a:endParaRPr sz="2000">
              <a:latin typeface="Abhaya Libre"/>
              <a:ea typeface="Abhaya Libre"/>
              <a:cs typeface="Abhaya Libre"/>
              <a:sym typeface="Abhaya Libre"/>
            </a:endParaRPr>
          </a:p>
        </p:txBody>
      </p:sp>
      <p:graphicFrame>
        <p:nvGraphicFramePr>
          <p:cNvPr id="559" name="Google Shape;559;p44"/>
          <p:cNvGraphicFramePr/>
          <p:nvPr/>
        </p:nvGraphicFramePr>
        <p:xfrm>
          <a:off x="311700" y="3010100"/>
          <a:ext cx="3000000" cy="3000000"/>
        </p:xfrm>
        <a:graphic>
          <a:graphicData uri="http://schemas.openxmlformats.org/drawingml/2006/table">
            <a:tbl>
              <a:tblPr>
                <a:noFill/>
                <a:tableStyleId>{CB36F59C-9799-4612-A877-C13BCFD8C36C}</a:tableStyleId>
              </a:tblPr>
              <a:tblGrid>
                <a:gridCol w="1579500">
                  <a:extLst>
                    <a:ext uri="{9D8B030D-6E8A-4147-A177-3AD203B41FA5}">
                      <a16:colId xmlns:a16="http://schemas.microsoft.com/office/drawing/2014/main" val="20000"/>
                    </a:ext>
                  </a:extLst>
                </a:gridCol>
                <a:gridCol w="1579500">
                  <a:extLst>
                    <a:ext uri="{9D8B030D-6E8A-4147-A177-3AD203B41FA5}">
                      <a16:colId xmlns:a16="http://schemas.microsoft.com/office/drawing/2014/main" val="20001"/>
                    </a:ext>
                  </a:extLst>
                </a:gridCol>
              </a:tblGrid>
              <a:tr h="246300">
                <a:tc gridSpan="2">
                  <a:txBody>
                    <a:bodyPr/>
                    <a:lstStyle/>
                    <a:p>
                      <a:pPr marL="0" lvl="0" indent="0" algn="ctr" rtl="0">
                        <a:spcBef>
                          <a:spcPts val="0"/>
                        </a:spcBef>
                        <a:spcAft>
                          <a:spcPts val="0"/>
                        </a:spcAft>
                        <a:buNone/>
                      </a:pPr>
                      <a:r>
                        <a:rPr lang="en">
                          <a:latin typeface="Abhaya Libre"/>
                          <a:ea typeface="Abhaya Libre"/>
                          <a:cs typeface="Abhaya Libre"/>
                          <a:sym typeface="Abhaya Libre"/>
                        </a:rPr>
                        <a:t>SLUF Cruise Values</a:t>
                      </a:r>
                      <a:endParaRPr>
                        <a:latin typeface="Abhaya Libre"/>
                        <a:ea typeface="Abhaya Libre"/>
                        <a:cs typeface="Abhaya Libre"/>
                        <a:sym typeface="Abhaya Libre"/>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246300">
                <a:tc>
                  <a:txBody>
                    <a:bodyPr/>
                    <a:lstStyle/>
                    <a:p>
                      <a:pPr marL="0" lvl="0" indent="0" algn="l" rtl="0">
                        <a:spcBef>
                          <a:spcPts val="0"/>
                        </a:spcBef>
                        <a:spcAft>
                          <a:spcPts val="0"/>
                        </a:spcAft>
                        <a:buNone/>
                      </a:pPr>
                      <a:r>
                        <a:rPr lang="en">
                          <a:latin typeface="Abhaya Libre"/>
                          <a:ea typeface="Abhaya Libre"/>
                          <a:cs typeface="Abhaya Libre"/>
                          <a:sym typeface="Abhaya Libre"/>
                        </a:rPr>
                        <a:t>Velocity</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16.0 m/sec</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246300">
                <a:tc>
                  <a:txBody>
                    <a:bodyPr/>
                    <a:lstStyle/>
                    <a:p>
                      <a:pPr marL="0" lvl="0" indent="0" algn="l" rtl="0">
                        <a:spcBef>
                          <a:spcPts val="0"/>
                        </a:spcBef>
                        <a:spcAft>
                          <a:spcPts val="0"/>
                        </a:spcAft>
                        <a:buNone/>
                      </a:pPr>
                      <a:r>
                        <a:rPr lang="en">
                          <a:latin typeface="Abhaya Libre"/>
                          <a:ea typeface="Abhaya Libre"/>
                          <a:cs typeface="Abhaya Libre"/>
                          <a:sym typeface="Abhaya Libre"/>
                        </a:rPr>
                        <a:t>Coefficient of Lift</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.83</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2"/>
                  </a:ext>
                </a:extLst>
              </a:tr>
              <a:tr h="246300">
                <a:tc>
                  <a:txBody>
                    <a:bodyPr/>
                    <a:lstStyle/>
                    <a:p>
                      <a:pPr marL="0" lvl="0" indent="0" algn="l" rtl="0">
                        <a:spcBef>
                          <a:spcPts val="0"/>
                        </a:spcBef>
                        <a:spcAft>
                          <a:spcPts val="0"/>
                        </a:spcAft>
                        <a:buNone/>
                      </a:pPr>
                      <a:r>
                        <a:rPr lang="en">
                          <a:latin typeface="Abhaya Libre"/>
                          <a:ea typeface="Abhaya Libre"/>
                          <a:cs typeface="Abhaya Libre"/>
                          <a:sym typeface="Abhaya Libre"/>
                        </a:rPr>
                        <a:t>Angle of Attack</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4𐩑</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3"/>
                  </a:ext>
                </a:extLst>
              </a:tr>
            </a:tbl>
          </a:graphicData>
        </a:graphic>
      </p:graphicFrame>
      <p:sp>
        <p:nvSpPr>
          <p:cNvPr id="560" name="Google Shape;560;p44"/>
          <p:cNvSpPr txBox="1"/>
          <p:nvPr/>
        </p:nvSpPr>
        <p:spPr>
          <a:xfrm>
            <a:off x="3407025" y="182175"/>
            <a:ext cx="5673300" cy="6156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D.R. 7.1: </a:t>
            </a:r>
            <a:r>
              <a:rPr lang="en">
                <a:solidFill>
                  <a:schemeClr val="dk1"/>
                </a:solidFill>
                <a:latin typeface="Abhaya Libre"/>
                <a:ea typeface="Abhaya Libre"/>
                <a:cs typeface="Abhaya Libre"/>
                <a:sym typeface="Abhaya Libre"/>
              </a:rPr>
              <a:t>Maximize endurance for 4 hours flight time (without autonomous control) at 6,000 ft MSL</a:t>
            </a:r>
            <a:endParaRPr sz="1200">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1"/>
                                        <p:tgtEl>
                                          <p:spTgt spid="557"/>
                                        </p:tgtEl>
                                      </p:cBhvr>
                                    </p:animEffect>
                                  </p:childTnLst>
                                </p:cTn>
                              </p:par>
                              <p:par>
                                <p:cTn id="8" presetID="10" presetClass="entr" presetSubtype="0" fill="hold" nodeType="withEffect">
                                  <p:stCondLst>
                                    <p:cond delay="0"/>
                                  </p:stCondLst>
                                  <p:childTnLst>
                                    <p:set>
                                      <p:cBhvr>
                                        <p:cTn id="9" dur="1" fill="hold">
                                          <p:stCondLst>
                                            <p:cond delay="0"/>
                                          </p:stCondLst>
                                        </p:cTn>
                                        <p:tgtEl>
                                          <p:spTgt spid="559"/>
                                        </p:tgtEl>
                                        <p:attrNameLst>
                                          <p:attrName>style.visibility</p:attrName>
                                        </p:attrNameLst>
                                      </p:cBhvr>
                                      <p:to>
                                        <p:strVal val="visible"/>
                                      </p:to>
                                    </p:set>
                                    <p:animEffect transition="in" filter="fade">
                                      <p:cBhvr>
                                        <p:cTn id="10" dur="1"/>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5"/>
          <p:cNvSpPr txBox="1">
            <a:spLocks noGrp="1"/>
          </p:cNvSpPr>
          <p:nvPr>
            <p:ph type="title"/>
          </p:nvPr>
        </p:nvSpPr>
        <p:spPr>
          <a:xfrm>
            <a:off x="284200" y="383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Engines: Drivetrain Analysis</a:t>
            </a:r>
            <a:endParaRPr/>
          </a:p>
        </p:txBody>
      </p:sp>
      <p:sp>
        <p:nvSpPr>
          <p:cNvPr id="566" name="Google Shape;566;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33</a:t>
            </a:fld>
            <a:endParaRPr/>
          </a:p>
        </p:txBody>
      </p:sp>
      <p:sp>
        <p:nvSpPr>
          <p:cNvPr id="567" name="Google Shape;567;p45"/>
          <p:cNvSpPr/>
          <p:nvPr/>
        </p:nvSpPr>
        <p:spPr>
          <a:xfrm>
            <a:off x="304725" y="1099850"/>
            <a:ext cx="1191000" cy="749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t>Given Aerodynamic Properties</a:t>
            </a:r>
            <a:endParaRPr sz="1100"/>
          </a:p>
        </p:txBody>
      </p:sp>
      <p:sp>
        <p:nvSpPr>
          <p:cNvPr id="568" name="Google Shape;568;p45"/>
          <p:cNvSpPr/>
          <p:nvPr/>
        </p:nvSpPr>
        <p:spPr>
          <a:xfrm>
            <a:off x="397125" y="2245050"/>
            <a:ext cx="1006200" cy="9819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69" name="Google Shape;569;p45"/>
          <p:cNvSpPr/>
          <p:nvPr/>
        </p:nvSpPr>
        <p:spPr>
          <a:xfrm>
            <a:off x="1666325" y="2361300"/>
            <a:ext cx="1191000" cy="749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Thrust Per Motor</a:t>
            </a:r>
            <a:endParaRPr sz="1100"/>
          </a:p>
        </p:txBody>
      </p:sp>
      <p:sp>
        <p:nvSpPr>
          <p:cNvPr id="570" name="Google Shape;570;p45"/>
          <p:cNvSpPr/>
          <p:nvPr/>
        </p:nvSpPr>
        <p:spPr>
          <a:xfrm>
            <a:off x="2942875" y="1300650"/>
            <a:ext cx="1191000" cy="749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Prop Pwr by Diameter</a:t>
            </a:r>
            <a:endParaRPr sz="1100"/>
          </a:p>
        </p:txBody>
      </p:sp>
      <p:sp>
        <p:nvSpPr>
          <p:cNvPr id="571" name="Google Shape;571;p45"/>
          <p:cNvSpPr/>
          <p:nvPr/>
        </p:nvSpPr>
        <p:spPr>
          <a:xfrm>
            <a:off x="2855725" y="3264725"/>
            <a:ext cx="1365300" cy="74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Motor selection for max thrust condition</a:t>
            </a:r>
            <a:endParaRPr sz="1100"/>
          </a:p>
        </p:txBody>
      </p:sp>
      <p:sp>
        <p:nvSpPr>
          <p:cNvPr id="572" name="Google Shape;572;p45"/>
          <p:cNvSpPr/>
          <p:nvPr/>
        </p:nvSpPr>
        <p:spPr>
          <a:xfrm>
            <a:off x="4565025" y="3264725"/>
            <a:ext cx="1191000" cy="749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Motor Pwr &amp; TQ</a:t>
            </a:r>
            <a:endParaRPr sz="1100"/>
          </a:p>
        </p:txBody>
      </p:sp>
      <p:sp>
        <p:nvSpPr>
          <p:cNvPr id="573" name="Google Shape;573;p45"/>
          <p:cNvSpPr/>
          <p:nvPr/>
        </p:nvSpPr>
        <p:spPr>
          <a:xfrm>
            <a:off x="4477875" y="1300650"/>
            <a:ext cx="1365300" cy="74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74" name="Google Shape;574;p45"/>
          <p:cNvSpPr/>
          <p:nvPr/>
        </p:nvSpPr>
        <p:spPr>
          <a:xfrm>
            <a:off x="5843175" y="2282688"/>
            <a:ext cx="1191000" cy="749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Pitch Vs Motor Pwr</a:t>
            </a:r>
            <a:endParaRPr sz="1100"/>
          </a:p>
        </p:txBody>
      </p:sp>
      <p:sp>
        <p:nvSpPr>
          <p:cNvPr id="575" name="Google Shape;575;p45"/>
          <p:cNvSpPr/>
          <p:nvPr/>
        </p:nvSpPr>
        <p:spPr>
          <a:xfrm>
            <a:off x="7460025" y="2282700"/>
            <a:ext cx="1365300" cy="74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Pitch Decision</a:t>
            </a:r>
            <a:endParaRPr sz="1100"/>
          </a:p>
        </p:txBody>
      </p:sp>
      <p:sp>
        <p:nvSpPr>
          <p:cNvPr id="576" name="Google Shape;576;p45"/>
          <p:cNvSpPr/>
          <p:nvPr/>
        </p:nvSpPr>
        <p:spPr>
          <a:xfrm>
            <a:off x="7460025" y="1316575"/>
            <a:ext cx="1365300" cy="74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577" name="Google Shape;577;p45"/>
          <p:cNvSpPr txBox="1"/>
          <p:nvPr/>
        </p:nvSpPr>
        <p:spPr>
          <a:xfrm>
            <a:off x="109725" y="2559000"/>
            <a:ext cx="1581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t># of Motors</a:t>
            </a:r>
            <a:endParaRPr sz="1100"/>
          </a:p>
        </p:txBody>
      </p:sp>
      <p:sp>
        <p:nvSpPr>
          <p:cNvPr id="578" name="Google Shape;578;p45"/>
          <p:cNvSpPr txBox="1"/>
          <p:nvPr/>
        </p:nvSpPr>
        <p:spPr>
          <a:xfrm>
            <a:off x="4410925" y="1253200"/>
            <a:ext cx="15810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Diameter</a:t>
            </a:r>
            <a:endParaRPr sz="1100">
              <a:solidFill>
                <a:schemeClr val="dk1"/>
              </a:solidFill>
            </a:endParaRPr>
          </a:p>
          <a:p>
            <a:pPr marL="0" lvl="0" indent="0" algn="ctr" rtl="0">
              <a:spcBef>
                <a:spcPts val="0"/>
              </a:spcBef>
              <a:spcAft>
                <a:spcPts val="0"/>
              </a:spcAft>
              <a:buNone/>
            </a:pPr>
            <a:r>
              <a:rPr lang="en" sz="1100">
                <a:solidFill>
                  <a:schemeClr val="dk1"/>
                </a:solidFill>
              </a:rPr>
              <a:t> selection for minimized Pwr &amp; </a:t>
            </a:r>
            <a:endParaRPr sz="1100">
              <a:solidFill>
                <a:schemeClr val="dk1"/>
              </a:solidFill>
            </a:endParaRPr>
          </a:p>
          <a:p>
            <a:pPr marL="0" lvl="0" indent="0" algn="ctr" rtl="0">
              <a:spcBef>
                <a:spcPts val="0"/>
              </a:spcBef>
              <a:spcAft>
                <a:spcPts val="0"/>
              </a:spcAft>
              <a:buNone/>
            </a:pPr>
            <a:r>
              <a:rPr lang="en" sz="1100">
                <a:solidFill>
                  <a:schemeClr val="dk1"/>
                </a:solidFill>
              </a:rPr>
              <a:t>size</a:t>
            </a:r>
            <a:endParaRPr sz="1100">
              <a:solidFill>
                <a:schemeClr val="dk1"/>
              </a:solidFill>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579" name="Google Shape;579;p45"/>
          <p:cNvSpPr txBox="1"/>
          <p:nvPr/>
        </p:nvSpPr>
        <p:spPr>
          <a:xfrm>
            <a:off x="7251075" y="1250050"/>
            <a:ext cx="17832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Final </a:t>
            </a:r>
            <a:endParaRPr sz="1100">
              <a:solidFill>
                <a:schemeClr val="dk1"/>
              </a:solidFill>
            </a:endParaRPr>
          </a:p>
          <a:p>
            <a:pPr marL="0" lvl="0" indent="0" algn="ctr" rtl="0">
              <a:spcBef>
                <a:spcPts val="0"/>
              </a:spcBef>
              <a:spcAft>
                <a:spcPts val="0"/>
              </a:spcAft>
              <a:buNone/>
            </a:pPr>
            <a:r>
              <a:rPr lang="en" sz="1100">
                <a:solidFill>
                  <a:schemeClr val="dk1"/>
                </a:solidFill>
              </a:rPr>
              <a:t>Configuration </a:t>
            </a:r>
            <a:endParaRPr sz="1100">
              <a:solidFill>
                <a:schemeClr val="dk1"/>
              </a:solidFill>
            </a:endParaRPr>
          </a:p>
          <a:p>
            <a:pPr marL="0" lvl="0" indent="0" algn="ctr" rtl="0">
              <a:spcBef>
                <a:spcPts val="0"/>
              </a:spcBef>
              <a:spcAft>
                <a:spcPts val="0"/>
              </a:spcAft>
              <a:buNone/>
            </a:pPr>
            <a:r>
              <a:rPr lang="en" sz="1100">
                <a:solidFill>
                  <a:schemeClr val="dk1"/>
                </a:solidFill>
              </a:rPr>
              <a:t>of Motor+Prop</a:t>
            </a:r>
            <a:endParaRPr sz="1100">
              <a:solidFill>
                <a:schemeClr val="dk1"/>
              </a:solidFill>
            </a:endParaRPr>
          </a:p>
          <a:p>
            <a:pPr marL="0" lvl="0" indent="0" algn="ctr" rtl="0">
              <a:spcBef>
                <a:spcPts val="0"/>
              </a:spcBef>
              <a:spcAft>
                <a:spcPts val="0"/>
              </a:spcAft>
              <a:buNone/>
            </a:pPr>
            <a:r>
              <a:rPr lang="en" sz="1100">
                <a:solidFill>
                  <a:schemeClr val="dk1"/>
                </a:solidFill>
              </a:rPr>
              <a:t> pitch &amp; Dia</a:t>
            </a:r>
            <a:endParaRPr sz="1300">
              <a:latin typeface="Abhaya Libre"/>
              <a:ea typeface="Abhaya Libre"/>
              <a:cs typeface="Abhaya Libre"/>
              <a:sym typeface="Abhaya Libre"/>
            </a:endParaRPr>
          </a:p>
        </p:txBody>
      </p:sp>
      <p:cxnSp>
        <p:nvCxnSpPr>
          <p:cNvPr id="580" name="Google Shape;580;p45"/>
          <p:cNvCxnSpPr>
            <a:stCxn id="567" idx="2"/>
            <a:endCxn id="568" idx="0"/>
          </p:cNvCxnSpPr>
          <p:nvPr/>
        </p:nvCxnSpPr>
        <p:spPr>
          <a:xfrm>
            <a:off x="900225" y="1849250"/>
            <a:ext cx="0" cy="395700"/>
          </a:xfrm>
          <a:prstGeom prst="straightConnector1">
            <a:avLst/>
          </a:prstGeom>
          <a:noFill/>
          <a:ln w="9525" cap="flat" cmpd="sng">
            <a:solidFill>
              <a:schemeClr val="dk2"/>
            </a:solidFill>
            <a:prstDash val="solid"/>
            <a:round/>
            <a:headEnd type="none" w="med" len="med"/>
            <a:tailEnd type="triangle" w="med" len="med"/>
          </a:ln>
        </p:spPr>
      </p:cxnSp>
      <p:cxnSp>
        <p:nvCxnSpPr>
          <p:cNvPr id="581" name="Google Shape;581;p45"/>
          <p:cNvCxnSpPr>
            <a:stCxn id="568" idx="3"/>
            <a:endCxn id="569" idx="1"/>
          </p:cNvCxnSpPr>
          <p:nvPr/>
        </p:nvCxnSpPr>
        <p:spPr>
          <a:xfrm>
            <a:off x="1403325" y="2736000"/>
            <a:ext cx="263100" cy="0"/>
          </a:xfrm>
          <a:prstGeom prst="straightConnector1">
            <a:avLst/>
          </a:prstGeom>
          <a:noFill/>
          <a:ln w="9525" cap="flat" cmpd="sng">
            <a:solidFill>
              <a:schemeClr val="dk2"/>
            </a:solidFill>
            <a:prstDash val="solid"/>
            <a:round/>
            <a:headEnd type="none" w="med" len="med"/>
            <a:tailEnd type="triangle" w="med" len="med"/>
          </a:ln>
        </p:spPr>
      </p:cxnSp>
      <p:cxnSp>
        <p:nvCxnSpPr>
          <p:cNvPr id="582" name="Google Shape;582;p45"/>
          <p:cNvCxnSpPr>
            <a:stCxn id="569" idx="0"/>
            <a:endCxn id="570" idx="1"/>
          </p:cNvCxnSpPr>
          <p:nvPr/>
        </p:nvCxnSpPr>
        <p:spPr>
          <a:xfrm rot="-5400000">
            <a:off x="2259425" y="1677900"/>
            <a:ext cx="685800" cy="681000"/>
          </a:xfrm>
          <a:prstGeom prst="bentConnector2">
            <a:avLst/>
          </a:prstGeom>
          <a:noFill/>
          <a:ln w="9525" cap="flat" cmpd="sng">
            <a:solidFill>
              <a:schemeClr val="dk2"/>
            </a:solidFill>
            <a:prstDash val="solid"/>
            <a:round/>
            <a:headEnd type="none" w="med" len="med"/>
            <a:tailEnd type="triangle" w="med" len="med"/>
          </a:ln>
        </p:spPr>
      </p:cxnSp>
      <p:cxnSp>
        <p:nvCxnSpPr>
          <p:cNvPr id="583" name="Google Shape;583;p45"/>
          <p:cNvCxnSpPr>
            <a:stCxn id="569" idx="2"/>
            <a:endCxn id="571" idx="2"/>
          </p:cNvCxnSpPr>
          <p:nvPr/>
        </p:nvCxnSpPr>
        <p:spPr>
          <a:xfrm rot="-5400000" flipH="1">
            <a:off x="2294525" y="3078000"/>
            <a:ext cx="528600" cy="594000"/>
          </a:xfrm>
          <a:prstGeom prst="bentConnector2">
            <a:avLst/>
          </a:prstGeom>
          <a:noFill/>
          <a:ln w="9525" cap="flat" cmpd="sng">
            <a:solidFill>
              <a:schemeClr val="dk2"/>
            </a:solidFill>
            <a:prstDash val="solid"/>
            <a:round/>
            <a:headEnd type="none" w="med" len="med"/>
            <a:tailEnd type="triangle" w="med" len="med"/>
          </a:ln>
        </p:spPr>
      </p:cxnSp>
      <p:cxnSp>
        <p:nvCxnSpPr>
          <p:cNvPr id="584" name="Google Shape;584;p45"/>
          <p:cNvCxnSpPr>
            <a:stCxn id="570" idx="3"/>
            <a:endCxn id="573" idx="2"/>
          </p:cNvCxnSpPr>
          <p:nvPr/>
        </p:nvCxnSpPr>
        <p:spPr>
          <a:xfrm>
            <a:off x="4133875" y="1675350"/>
            <a:ext cx="344100" cy="0"/>
          </a:xfrm>
          <a:prstGeom prst="straightConnector1">
            <a:avLst/>
          </a:prstGeom>
          <a:noFill/>
          <a:ln w="9525" cap="flat" cmpd="sng">
            <a:solidFill>
              <a:schemeClr val="dk2"/>
            </a:solidFill>
            <a:prstDash val="solid"/>
            <a:round/>
            <a:headEnd type="none" w="med" len="med"/>
            <a:tailEnd type="triangle" w="med" len="med"/>
          </a:ln>
        </p:spPr>
      </p:cxnSp>
      <p:cxnSp>
        <p:nvCxnSpPr>
          <p:cNvPr id="585" name="Google Shape;585;p45"/>
          <p:cNvCxnSpPr>
            <a:stCxn id="571" idx="6"/>
            <a:endCxn id="572" idx="1"/>
          </p:cNvCxnSpPr>
          <p:nvPr/>
        </p:nvCxnSpPr>
        <p:spPr>
          <a:xfrm>
            <a:off x="4221025" y="3639425"/>
            <a:ext cx="344100" cy="0"/>
          </a:xfrm>
          <a:prstGeom prst="straightConnector1">
            <a:avLst/>
          </a:prstGeom>
          <a:noFill/>
          <a:ln w="9525" cap="flat" cmpd="sng">
            <a:solidFill>
              <a:schemeClr val="dk2"/>
            </a:solidFill>
            <a:prstDash val="solid"/>
            <a:round/>
            <a:headEnd type="none" w="med" len="med"/>
            <a:tailEnd type="triangle" w="med" len="med"/>
          </a:ln>
        </p:spPr>
      </p:cxnSp>
      <p:cxnSp>
        <p:nvCxnSpPr>
          <p:cNvPr id="586" name="Google Shape;586;p45"/>
          <p:cNvCxnSpPr>
            <a:endCxn id="575" idx="2"/>
          </p:cNvCxnSpPr>
          <p:nvPr/>
        </p:nvCxnSpPr>
        <p:spPr>
          <a:xfrm>
            <a:off x="7034025" y="2657400"/>
            <a:ext cx="426000" cy="0"/>
          </a:xfrm>
          <a:prstGeom prst="straightConnector1">
            <a:avLst/>
          </a:prstGeom>
          <a:noFill/>
          <a:ln w="9525" cap="flat" cmpd="sng">
            <a:solidFill>
              <a:schemeClr val="dk2"/>
            </a:solidFill>
            <a:prstDash val="solid"/>
            <a:round/>
            <a:headEnd type="none" w="med" len="med"/>
            <a:tailEnd type="triangle" w="med" len="med"/>
          </a:ln>
        </p:spPr>
      </p:cxnSp>
      <p:cxnSp>
        <p:nvCxnSpPr>
          <p:cNvPr id="587" name="Google Shape;587;p45"/>
          <p:cNvCxnSpPr>
            <a:stCxn id="575" idx="0"/>
            <a:endCxn id="576" idx="4"/>
          </p:cNvCxnSpPr>
          <p:nvPr/>
        </p:nvCxnSpPr>
        <p:spPr>
          <a:xfrm rot="10800000">
            <a:off x="8142675" y="2066100"/>
            <a:ext cx="0" cy="216600"/>
          </a:xfrm>
          <a:prstGeom prst="straightConnector1">
            <a:avLst/>
          </a:prstGeom>
          <a:noFill/>
          <a:ln w="9525" cap="flat" cmpd="sng">
            <a:solidFill>
              <a:schemeClr val="dk2"/>
            </a:solidFill>
            <a:prstDash val="solid"/>
            <a:round/>
            <a:headEnd type="none" w="med" len="med"/>
            <a:tailEnd type="triangle" w="med" len="med"/>
          </a:ln>
        </p:spPr>
      </p:cxnSp>
      <p:cxnSp>
        <p:nvCxnSpPr>
          <p:cNvPr id="588" name="Google Shape;588;p45"/>
          <p:cNvCxnSpPr>
            <a:endCxn id="574" idx="0"/>
          </p:cNvCxnSpPr>
          <p:nvPr/>
        </p:nvCxnSpPr>
        <p:spPr>
          <a:xfrm rot="-5400000" flipH="1">
            <a:off x="5837325" y="1681338"/>
            <a:ext cx="607200" cy="595500"/>
          </a:xfrm>
          <a:prstGeom prst="bentConnector3">
            <a:avLst>
              <a:gd name="adj1" fmla="val 3041"/>
            </a:avLst>
          </a:prstGeom>
          <a:noFill/>
          <a:ln w="9525" cap="flat" cmpd="sng">
            <a:solidFill>
              <a:schemeClr val="dk2"/>
            </a:solidFill>
            <a:prstDash val="solid"/>
            <a:round/>
            <a:headEnd type="none" w="med" len="med"/>
            <a:tailEnd type="triangle" w="med" len="med"/>
          </a:ln>
        </p:spPr>
      </p:cxnSp>
      <p:cxnSp>
        <p:nvCxnSpPr>
          <p:cNvPr id="589" name="Google Shape;589;p45"/>
          <p:cNvCxnSpPr>
            <a:stCxn id="572" idx="3"/>
            <a:endCxn id="574" idx="2"/>
          </p:cNvCxnSpPr>
          <p:nvPr/>
        </p:nvCxnSpPr>
        <p:spPr>
          <a:xfrm rot="10800000" flipH="1">
            <a:off x="5756025" y="3032225"/>
            <a:ext cx="682800" cy="607200"/>
          </a:xfrm>
          <a:prstGeom prst="bentConnector2">
            <a:avLst/>
          </a:prstGeom>
          <a:noFill/>
          <a:ln w="9525" cap="flat" cmpd="sng">
            <a:solidFill>
              <a:schemeClr val="dk2"/>
            </a:solidFill>
            <a:prstDash val="solid"/>
            <a:round/>
            <a:headEnd type="none" w="med" len="med"/>
            <a:tailEnd type="triangle" w="med" len="med"/>
          </a:ln>
        </p:spPr>
      </p:cxnSp>
      <p:sp>
        <p:nvSpPr>
          <p:cNvPr id="590" name="Google Shape;590;p45"/>
          <p:cNvSpPr txBox="1"/>
          <p:nvPr/>
        </p:nvSpPr>
        <p:spPr>
          <a:xfrm>
            <a:off x="5756025" y="181400"/>
            <a:ext cx="3069300" cy="6927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7.1: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
        <p:nvSpPr>
          <p:cNvPr id="591" name="Google Shape;591;p4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592" name="Google Shape;592;p4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593" name="Google Shape;593;p4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594" name="Google Shape;594;p45"/>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595" name="Google Shape;595;p4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596" name="Google Shape;596;p4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597" name="Google Shape;597;p4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Engine Prop Diameter</a:t>
            </a:r>
            <a:endParaRPr/>
          </a:p>
        </p:txBody>
      </p:sp>
      <p:pic>
        <p:nvPicPr>
          <p:cNvPr id="603" name="Google Shape;60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0" y="1017725"/>
            <a:ext cx="4260299" cy="3195225"/>
          </a:xfrm>
          <a:prstGeom prst="rect">
            <a:avLst/>
          </a:prstGeom>
          <a:noFill/>
          <a:ln>
            <a:noFill/>
          </a:ln>
        </p:spPr>
      </p:pic>
      <p:pic>
        <p:nvPicPr>
          <p:cNvPr id="604" name="Google Shape;604;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1999" y="1017725"/>
            <a:ext cx="4260299" cy="3195218"/>
          </a:xfrm>
          <a:prstGeom prst="rect">
            <a:avLst/>
          </a:prstGeom>
          <a:noFill/>
          <a:ln>
            <a:noFill/>
          </a:ln>
        </p:spPr>
      </p:pic>
      <p:sp>
        <p:nvSpPr>
          <p:cNvPr id="605" name="Google Shape;605;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34</a:t>
            </a:fld>
            <a:endParaRPr/>
          </a:p>
        </p:txBody>
      </p:sp>
      <p:sp>
        <p:nvSpPr>
          <p:cNvPr id="606" name="Google Shape;606;p46"/>
          <p:cNvSpPr txBox="1"/>
          <p:nvPr/>
        </p:nvSpPr>
        <p:spPr>
          <a:xfrm>
            <a:off x="834075" y="4288025"/>
            <a:ext cx="114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bhaya Libre"/>
              <a:ea typeface="Abhaya Libre"/>
              <a:cs typeface="Abhaya Libre"/>
              <a:sym typeface="Abhaya Libre"/>
            </a:endParaRPr>
          </a:p>
        </p:txBody>
      </p:sp>
      <p:sp>
        <p:nvSpPr>
          <p:cNvPr id="607" name="Google Shape;607;p46"/>
          <p:cNvSpPr/>
          <p:nvPr/>
        </p:nvSpPr>
        <p:spPr>
          <a:xfrm>
            <a:off x="2343300" y="1665375"/>
            <a:ext cx="353700" cy="1311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6"/>
          <p:cNvSpPr/>
          <p:nvPr/>
        </p:nvSpPr>
        <p:spPr>
          <a:xfrm>
            <a:off x="6602550" y="1798025"/>
            <a:ext cx="353700" cy="913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6"/>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7.1: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
        <p:nvSpPr>
          <p:cNvPr id="610" name="Google Shape;610;p4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611" name="Google Shape;611;p4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612" name="Google Shape;612;p4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613" name="Google Shape;613;p46"/>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614" name="Google Shape;614;p4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615" name="Google Shape;615;p4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616" name="Google Shape;616;p4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1100"/>
                                        <p:tgtEl>
                                          <p:spTgt spid="607"/>
                                        </p:tgtEl>
                                      </p:cBhvr>
                                    </p:animEffect>
                                  </p:childTnLst>
                                </p:cTn>
                              </p:par>
                              <p:par>
                                <p:cTn id="8" presetID="10" presetClass="entr" presetSubtype="0" fill="hold" nodeType="withEffect">
                                  <p:stCondLst>
                                    <p:cond delay="0"/>
                                  </p:stCondLst>
                                  <p:childTnLst>
                                    <p:set>
                                      <p:cBhvr>
                                        <p:cTn id="9" dur="1" fill="hold">
                                          <p:stCondLst>
                                            <p:cond delay="0"/>
                                          </p:stCondLst>
                                        </p:cTn>
                                        <p:tgtEl>
                                          <p:spTgt spid="608"/>
                                        </p:tgtEl>
                                        <p:attrNameLst>
                                          <p:attrName>style.visibility</p:attrName>
                                        </p:attrNameLst>
                                      </p:cBhvr>
                                      <p:to>
                                        <p:strVal val="visible"/>
                                      </p:to>
                                    </p:set>
                                    <p:animEffect transition="in" filter="fade">
                                      <p:cBhvr>
                                        <p:cTn id="10"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Engine Prop Pitch  </a:t>
            </a:r>
            <a:endParaRPr/>
          </a:p>
        </p:txBody>
      </p:sp>
      <p:pic>
        <p:nvPicPr>
          <p:cNvPr id="622" name="Google Shape;622;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170125"/>
            <a:ext cx="4419601" cy="3314704"/>
          </a:xfrm>
          <a:prstGeom prst="rect">
            <a:avLst/>
          </a:prstGeom>
          <a:noFill/>
          <a:ln>
            <a:noFill/>
          </a:ln>
        </p:spPr>
      </p:pic>
      <p:pic>
        <p:nvPicPr>
          <p:cNvPr id="623" name="Google Shape;623;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1170125"/>
            <a:ext cx="4419601" cy="3314701"/>
          </a:xfrm>
          <a:prstGeom prst="rect">
            <a:avLst/>
          </a:prstGeom>
          <a:noFill/>
          <a:ln>
            <a:noFill/>
          </a:ln>
        </p:spPr>
      </p:pic>
      <p:sp>
        <p:nvSpPr>
          <p:cNvPr id="624" name="Google Shape;624;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35</a:t>
            </a:fld>
            <a:endParaRPr/>
          </a:p>
        </p:txBody>
      </p:sp>
      <p:sp>
        <p:nvSpPr>
          <p:cNvPr id="625" name="Google Shape;625;p47"/>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7.1: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
        <p:nvSpPr>
          <p:cNvPr id="626" name="Google Shape;626;p47"/>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627" name="Google Shape;627;p47"/>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628" name="Google Shape;628;p47"/>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629" name="Google Shape;629;p47"/>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630" name="Google Shape;630;p47"/>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631" name="Google Shape;631;p47"/>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632" name="Google Shape;632;p47"/>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633" name="Google Shape;633;p47"/>
          <p:cNvSpPr/>
          <p:nvPr/>
        </p:nvSpPr>
        <p:spPr>
          <a:xfrm>
            <a:off x="2899075" y="2974150"/>
            <a:ext cx="210600" cy="2238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7"/>
          <p:cNvSpPr/>
          <p:nvPr/>
        </p:nvSpPr>
        <p:spPr>
          <a:xfrm>
            <a:off x="7355125" y="2473050"/>
            <a:ext cx="173700" cy="197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childTnLst>
                                </p:cTn>
                              </p:par>
                              <p:par>
                                <p:cTn id="8" presetID="10" presetClass="entr" presetSubtype="0"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Effect transition="in" filter="fade">
                                      <p:cBhvr>
                                        <p:cTn id="10"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Battery Discussion</a:t>
            </a:r>
            <a:endParaRPr/>
          </a:p>
        </p:txBody>
      </p:sp>
      <p:sp>
        <p:nvSpPr>
          <p:cNvPr id="640" name="Google Shape;640;p48"/>
          <p:cNvSpPr txBox="1">
            <a:spLocks noGrp="1"/>
          </p:cNvSpPr>
          <p:nvPr>
            <p:ph type="body" idx="1"/>
          </p:nvPr>
        </p:nvSpPr>
        <p:spPr>
          <a:xfrm>
            <a:off x="311700" y="1152475"/>
            <a:ext cx="3817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Endurance target of 4 hrs is infeasible with design constraints</a:t>
            </a:r>
            <a:endParaRPr/>
          </a:p>
          <a:p>
            <a:pPr marL="914400" lvl="1" indent="-317500" algn="l" rtl="0">
              <a:spcBef>
                <a:spcPts val="0"/>
              </a:spcBef>
              <a:spcAft>
                <a:spcPts val="0"/>
              </a:spcAft>
              <a:buSzPts val="1400"/>
              <a:buChar char="○"/>
            </a:pPr>
            <a:r>
              <a:rPr lang="en"/>
              <a:t>Can get close but only with a custom battery</a:t>
            </a:r>
            <a:endParaRPr/>
          </a:p>
          <a:p>
            <a:pPr marL="457200" lvl="0" indent="-342900" algn="l" rtl="0">
              <a:spcBef>
                <a:spcPts val="0"/>
              </a:spcBef>
              <a:spcAft>
                <a:spcPts val="0"/>
              </a:spcAft>
              <a:buSzPts val="1800"/>
              <a:buChar char="●"/>
            </a:pPr>
            <a:r>
              <a:rPr lang="en"/>
              <a:t>Manufacturability and low cost/COTS was listed as higher priority by requirements</a:t>
            </a:r>
            <a:endParaRPr/>
          </a:p>
          <a:p>
            <a:pPr marL="457200" lvl="0" indent="-342900" algn="l" rtl="0">
              <a:spcBef>
                <a:spcPts val="0"/>
              </a:spcBef>
              <a:spcAft>
                <a:spcPts val="0"/>
              </a:spcAft>
              <a:buSzPts val="1800"/>
              <a:buChar char="●"/>
            </a:pPr>
            <a:r>
              <a:rPr lang="en"/>
              <a:t>Current battery selection allows for 1.7 ± 0.2 hours of endurance</a:t>
            </a:r>
            <a:endParaRPr/>
          </a:p>
        </p:txBody>
      </p:sp>
      <p:sp>
        <p:nvSpPr>
          <p:cNvPr id="641" name="Google Shape;641;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36</a:t>
            </a:fld>
            <a:endParaRPr/>
          </a:p>
        </p:txBody>
      </p:sp>
      <p:pic>
        <p:nvPicPr>
          <p:cNvPr id="642" name="Google Shape;642;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29400" y="1017725"/>
            <a:ext cx="4702900" cy="3527175"/>
          </a:xfrm>
          <a:prstGeom prst="rect">
            <a:avLst/>
          </a:prstGeom>
          <a:noFill/>
          <a:ln>
            <a:noFill/>
          </a:ln>
        </p:spPr>
      </p:pic>
      <p:sp>
        <p:nvSpPr>
          <p:cNvPr id="643" name="Google Shape;643;p48"/>
          <p:cNvSpPr txBox="1"/>
          <p:nvPr/>
        </p:nvSpPr>
        <p:spPr>
          <a:xfrm>
            <a:off x="5097750" y="151400"/>
            <a:ext cx="3459000" cy="5232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bhaya Libre"/>
                <a:ea typeface="Abhaya Libre"/>
                <a:cs typeface="Abhaya Libre"/>
                <a:sym typeface="Abhaya Libre"/>
              </a:rPr>
              <a:t>D.R. 7.1: </a:t>
            </a:r>
            <a:r>
              <a:rPr lang="en" sz="1100">
                <a:solidFill>
                  <a:schemeClr val="dk1"/>
                </a:solidFill>
                <a:latin typeface="Abhaya Libre"/>
                <a:ea typeface="Abhaya Libre"/>
                <a:cs typeface="Abhaya Libre"/>
                <a:sym typeface="Abhaya Libre"/>
              </a:rPr>
              <a:t>UAS shall maximize endurance for 4 hours flight time (without autonomous control) at 6,000 ft MSL</a:t>
            </a:r>
            <a:r>
              <a:rPr lang="en" sz="1100">
                <a:latin typeface="Abhaya Libre"/>
                <a:ea typeface="Abhaya Libre"/>
                <a:cs typeface="Abhaya Libre"/>
                <a:sym typeface="Abhaya Libre"/>
              </a:rPr>
              <a:t> </a:t>
            </a:r>
            <a:endParaRPr sz="1100">
              <a:latin typeface="Abhaya Libre"/>
              <a:ea typeface="Abhaya Libre"/>
              <a:cs typeface="Abhaya Libre"/>
              <a:sym typeface="Abhaya Libre"/>
            </a:endParaRPr>
          </a:p>
        </p:txBody>
      </p:sp>
      <p:sp>
        <p:nvSpPr>
          <p:cNvPr id="644" name="Google Shape;644;p48"/>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645" name="Google Shape;645;p4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646" name="Google Shape;646;p4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647" name="Google Shape;647;p48"/>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648" name="Google Shape;648;p4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649" name="Google Shape;649;p48"/>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650" name="Google Shape;650;p4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656" name="Google Shape;656;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37</a:t>
            </a:fld>
            <a:endParaRPr/>
          </a:p>
        </p:txBody>
      </p:sp>
      <p:graphicFrame>
        <p:nvGraphicFramePr>
          <p:cNvPr id="657" name="Google Shape;657;p49"/>
          <p:cNvGraphicFramePr/>
          <p:nvPr/>
        </p:nvGraphicFramePr>
        <p:xfrm>
          <a:off x="234000" y="961113"/>
          <a:ext cx="3000000" cy="3000000"/>
        </p:xfrm>
        <a:graphic>
          <a:graphicData uri="http://schemas.openxmlformats.org/drawingml/2006/table">
            <a:tbl>
              <a:tblPr>
                <a:noFill/>
                <a:tableStyleId>{CB36F59C-9799-4612-A877-C13BCFD8C36C}</a:tableStyleId>
              </a:tblPr>
              <a:tblGrid>
                <a:gridCol w="1219750">
                  <a:extLst>
                    <a:ext uri="{9D8B030D-6E8A-4147-A177-3AD203B41FA5}">
                      <a16:colId xmlns:a16="http://schemas.microsoft.com/office/drawing/2014/main" val="20000"/>
                    </a:ext>
                  </a:extLst>
                </a:gridCol>
                <a:gridCol w="3118250">
                  <a:extLst>
                    <a:ext uri="{9D8B030D-6E8A-4147-A177-3AD203B41FA5}">
                      <a16:colId xmlns:a16="http://schemas.microsoft.com/office/drawing/2014/main" val="20001"/>
                    </a:ext>
                  </a:extLst>
                </a:gridCol>
                <a:gridCol w="2169000">
                  <a:extLst>
                    <a:ext uri="{9D8B030D-6E8A-4147-A177-3AD203B41FA5}">
                      <a16:colId xmlns:a16="http://schemas.microsoft.com/office/drawing/2014/main" val="20002"/>
                    </a:ext>
                  </a:extLst>
                </a:gridCol>
                <a:gridCol w="2169000">
                  <a:extLst>
                    <a:ext uri="{9D8B030D-6E8A-4147-A177-3AD203B41FA5}">
                      <a16:colId xmlns:a16="http://schemas.microsoft.com/office/drawing/2014/main" val="20003"/>
                    </a:ext>
                  </a:extLst>
                </a:gridCol>
              </a:tblGrid>
              <a:tr h="597275">
                <a:tc>
                  <a:txBody>
                    <a:bodyPr/>
                    <a:lstStyle/>
                    <a:p>
                      <a:pPr marL="0" lvl="0" indent="0" algn="ctr" rtl="0">
                        <a:spcBef>
                          <a:spcPts val="0"/>
                        </a:spcBef>
                        <a:spcAft>
                          <a:spcPts val="0"/>
                        </a:spcAft>
                        <a:buNone/>
                      </a:pPr>
                      <a:r>
                        <a:rPr lang="en">
                          <a:latin typeface="Abhaya Libre"/>
                          <a:ea typeface="Abhaya Libre"/>
                          <a:cs typeface="Abhaya Libre"/>
                          <a:sym typeface="Abhaya Libre"/>
                        </a:rPr>
                        <a:t>Functional Requirement</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Description</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Critical Project Element </a:t>
                      </a:r>
                      <a:endParaRPr>
                        <a:latin typeface="Abhaya Libre"/>
                        <a:ea typeface="Abhaya Libre"/>
                        <a:cs typeface="Abhaya Libre"/>
                        <a:sym typeface="Abhaya Libre"/>
                      </a:endParaRPr>
                    </a:p>
                  </a:txBody>
                  <a:tcPr marL="91425" marR="91425" marT="91425" marB="91425">
                    <a:solidFill>
                      <a:srgbClr val="D9EAD3"/>
                    </a:solidFill>
                  </a:tcPr>
                </a:tc>
                <a:tc>
                  <a:txBody>
                    <a:bodyPr/>
                    <a:lstStyle/>
                    <a:p>
                      <a:pPr marL="0" lvl="0" indent="0" algn="ctr" rtl="0">
                        <a:spcBef>
                          <a:spcPts val="0"/>
                        </a:spcBef>
                        <a:spcAft>
                          <a:spcPts val="0"/>
                        </a:spcAft>
                        <a:buNone/>
                      </a:pPr>
                      <a:r>
                        <a:rPr lang="en">
                          <a:latin typeface="Abhaya Libre"/>
                          <a:ea typeface="Abhaya Libre"/>
                          <a:cs typeface="Abhaya Libre"/>
                          <a:sym typeface="Abhaya Libre"/>
                        </a:rPr>
                        <a:t>Satisfied?</a:t>
                      </a:r>
                      <a:endParaRPr>
                        <a:latin typeface="Abhaya Libre"/>
                        <a:ea typeface="Abhaya Libre"/>
                        <a:cs typeface="Abhaya Libre"/>
                        <a:sym typeface="Abhaya Libre"/>
                      </a:endParaRPr>
                    </a:p>
                  </a:txBody>
                  <a:tcPr marL="91425" marR="91425" marT="91425" marB="91425">
                    <a:solidFill>
                      <a:srgbClr val="D9EAD3"/>
                    </a:solidFill>
                  </a:tcPr>
                </a:tc>
                <a:extLst>
                  <a:ext uri="{0D108BD9-81ED-4DB2-BD59-A6C34878D82A}">
                    <a16:rowId xmlns:a16="http://schemas.microsoft.com/office/drawing/2014/main" val="10000"/>
                  </a:ext>
                </a:extLst>
              </a:tr>
              <a:tr h="537525">
                <a:tc>
                  <a:txBody>
                    <a:bodyPr/>
                    <a:lstStyle/>
                    <a:p>
                      <a:pPr marL="0" lvl="0" indent="0" algn="l" rtl="0">
                        <a:spcBef>
                          <a:spcPts val="0"/>
                        </a:spcBef>
                        <a:spcAft>
                          <a:spcPts val="0"/>
                        </a:spcAft>
                        <a:buNone/>
                      </a:pPr>
                      <a:r>
                        <a:rPr lang="en">
                          <a:latin typeface="Abhaya Libre"/>
                          <a:ea typeface="Abhaya Libre"/>
                          <a:cs typeface="Abhaya Libre"/>
                          <a:sym typeface="Abhaya Libre"/>
                        </a:rPr>
                        <a:t>F.R. 1</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r>
                        <a:rPr lang="en" sz="1200">
                          <a:solidFill>
                            <a:schemeClr val="dk1"/>
                          </a:solidFill>
                          <a:latin typeface="Abhaya Libre"/>
                          <a:ea typeface="Abhaya Libre"/>
                          <a:cs typeface="Abhaya Libre"/>
                          <a:sym typeface="Abhaya Libre"/>
                        </a:rPr>
                        <a:t>UAS shall adhere to FAA Part 107 and MIL-F-8785C</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2000">
                          <a:solidFill>
                            <a:srgbClr val="52D918"/>
                          </a:solidFill>
                          <a:latin typeface="Abhaya Libre"/>
                          <a:ea typeface="Abhaya Libre"/>
                          <a:cs typeface="Abhaya Libre"/>
                          <a:sym typeface="Abhaya Libre"/>
                        </a:rPr>
                        <a:t>✔</a:t>
                      </a:r>
                      <a:endParaRPr sz="2000">
                        <a:solidFill>
                          <a:srgbClr val="52D918"/>
                        </a:solidFill>
                        <a:latin typeface="Abhaya Libre"/>
                        <a:ea typeface="Abhaya Libre"/>
                        <a:cs typeface="Abhaya Libre"/>
                        <a:sym typeface="Abhaya Libre"/>
                      </a:endParaRPr>
                    </a:p>
                  </a:txBody>
                  <a:tcPr marL="91425" marR="91425" marT="91425" marB="91425" anchor="ctr">
                    <a:solidFill>
                      <a:srgbClr val="FFF2E5"/>
                    </a:solidFill>
                  </a:tcPr>
                </a:tc>
                <a:extLst>
                  <a:ext uri="{0D108BD9-81ED-4DB2-BD59-A6C34878D82A}">
                    <a16:rowId xmlns:a16="http://schemas.microsoft.com/office/drawing/2014/main" val="10001"/>
                  </a:ext>
                </a:extLst>
              </a:tr>
              <a:tr h="388225">
                <a:tc>
                  <a:txBody>
                    <a:bodyPr/>
                    <a:lstStyle/>
                    <a:p>
                      <a:pPr marL="0" lvl="0" indent="0" algn="l" rtl="0">
                        <a:spcBef>
                          <a:spcPts val="0"/>
                        </a:spcBef>
                        <a:spcAft>
                          <a:spcPts val="0"/>
                        </a:spcAft>
                        <a:buNone/>
                      </a:pPr>
                      <a:r>
                        <a:rPr lang="en">
                          <a:latin typeface="Abhaya Libre"/>
                          <a:ea typeface="Abhaya Libre"/>
                          <a:cs typeface="Abhaya Libre"/>
                          <a:sym typeface="Abhaya Libre"/>
                        </a:rPr>
                        <a:t>F.R. 2</a:t>
                      </a:r>
                      <a:endParaRPr>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0"/>
                        </a:spcAft>
                        <a:buNone/>
                      </a:pPr>
                      <a:r>
                        <a:rPr lang="en" sz="1200">
                          <a:latin typeface="Abhaya Libre"/>
                          <a:ea typeface="Abhaya Libre"/>
                          <a:cs typeface="Abhaya Libre"/>
                          <a:sym typeface="Abhaya Libre"/>
                        </a:rPr>
                        <a:t>UAS shall be human portable</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2000">
                          <a:solidFill>
                            <a:srgbClr val="52D918"/>
                          </a:solidFill>
                          <a:latin typeface="Abhaya Libre"/>
                          <a:ea typeface="Abhaya Libre"/>
                          <a:cs typeface="Abhaya Libre"/>
                          <a:sym typeface="Abhaya Libre"/>
                        </a:rPr>
                        <a:t>✔</a:t>
                      </a:r>
                      <a:endParaRPr sz="1200">
                        <a:latin typeface="Abhaya Libre"/>
                        <a:ea typeface="Abhaya Libre"/>
                        <a:cs typeface="Abhaya Libre"/>
                        <a:sym typeface="Abhaya Libre"/>
                      </a:endParaRPr>
                    </a:p>
                  </a:txBody>
                  <a:tcPr marL="91425" marR="91425" marT="91425" marB="91425" anchor="ctr">
                    <a:solidFill>
                      <a:schemeClr val="lt1"/>
                    </a:solidFill>
                  </a:tcPr>
                </a:tc>
                <a:extLst>
                  <a:ext uri="{0D108BD9-81ED-4DB2-BD59-A6C34878D82A}">
                    <a16:rowId xmlns:a16="http://schemas.microsoft.com/office/drawing/2014/main" val="10002"/>
                  </a:ext>
                </a:extLst>
              </a:tr>
              <a:tr h="756625">
                <a:tc>
                  <a:txBody>
                    <a:bodyPr/>
                    <a:lstStyle/>
                    <a:p>
                      <a:pPr marL="0" lvl="0" indent="0" algn="l" rtl="0">
                        <a:spcBef>
                          <a:spcPts val="0"/>
                        </a:spcBef>
                        <a:spcAft>
                          <a:spcPts val="0"/>
                        </a:spcAft>
                        <a:buNone/>
                      </a:pPr>
                      <a:r>
                        <a:rPr lang="en">
                          <a:latin typeface="Abhaya Libre"/>
                          <a:ea typeface="Abhaya Libre"/>
                          <a:cs typeface="Abhaya Libre"/>
                          <a:sym typeface="Abhaya Libre"/>
                        </a:rPr>
                        <a:t>F.R. 3</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0"/>
                        </a:spcAft>
                        <a:buNone/>
                      </a:pPr>
                      <a:r>
                        <a:rPr lang="en" sz="1200">
                          <a:latin typeface="Abhaya Libre"/>
                          <a:ea typeface="Abhaya Libre"/>
                          <a:cs typeface="Abhaya Libre"/>
                          <a:sym typeface="Abhaya Libre"/>
                        </a:rPr>
                        <a:t>UAS shall clear short takeoff and landing areas and be able to deploy with unprepared launch surfaces and obstructed climb windows</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2</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Clr>
                          <a:schemeClr val="dk1"/>
                        </a:buClr>
                        <a:buSzPts val="1100"/>
                        <a:buFont typeface="Arial"/>
                        <a:buNone/>
                      </a:pPr>
                      <a:r>
                        <a:rPr lang="en" sz="2000">
                          <a:solidFill>
                            <a:srgbClr val="52D918"/>
                          </a:solidFill>
                          <a:latin typeface="Abhaya Libre"/>
                          <a:ea typeface="Abhaya Libre"/>
                          <a:cs typeface="Abhaya Libre"/>
                          <a:sym typeface="Abhaya Libre"/>
                        </a:rPr>
                        <a:t>✔</a:t>
                      </a:r>
                      <a:endParaRPr sz="1200">
                        <a:latin typeface="Abhaya Libre"/>
                        <a:ea typeface="Abhaya Libre"/>
                        <a:cs typeface="Abhaya Libre"/>
                        <a:sym typeface="Abhaya Libre"/>
                      </a:endParaRPr>
                    </a:p>
                  </a:txBody>
                  <a:tcPr marL="91425" marR="91425" marT="91425" marB="91425" anchor="ctr">
                    <a:solidFill>
                      <a:srgbClr val="FFF2E5"/>
                    </a:solidFill>
                  </a:tcPr>
                </a:tc>
                <a:extLst>
                  <a:ext uri="{0D108BD9-81ED-4DB2-BD59-A6C34878D82A}">
                    <a16:rowId xmlns:a16="http://schemas.microsoft.com/office/drawing/2014/main" val="10003"/>
                  </a:ext>
                </a:extLst>
              </a:tr>
              <a:tr h="537525">
                <a:tc>
                  <a:txBody>
                    <a:bodyPr/>
                    <a:lstStyle/>
                    <a:p>
                      <a:pPr marL="0" lvl="0" indent="0" algn="l" rtl="0">
                        <a:spcBef>
                          <a:spcPts val="0"/>
                        </a:spcBef>
                        <a:spcAft>
                          <a:spcPts val="0"/>
                        </a:spcAft>
                        <a:buNone/>
                      </a:pPr>
                      <a:r>
                        <a:rPr lang="en">
                          <a:latin typeface="Abhaya Libre"/>
                          <a:ea typeface="Abhaya Libre"/>
                          <a:cs typeface="Abhaya Libre"/>
                          <a:sym typeface="Abhaya Libre"/>
                        </a:rPr>
                        <a:t>F.R. 4</a:t>
                      </a:r>
                      <a:endParaRPr>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l" rtl="0">
                        <a:spcBef>
                          <a:spcPts val="0"/>
                        </a:spcBef>
                        <a:spcAft>
                          <a:spcPts val="1200"/>
                        </a:spcAft>
                        <a:buNone/>
                      </a:pPr>
                      <a:r>
                        <a:rPr lang="en" sz="1200">
                          <a:solidFill>
                            <a:schemeClr val="dk1"/>
                          </a:solidFill>
                          <a:latin typeface="Abhaya Libre"/>
                          <a:ea typeface="Abhaya Libre"/>
                          <a:cs typeface="Abhaya Libre"/>
                          <a:sym typeface="Abhaya Libre"/>
                        </a:rPr>
                        <a:t>UAS components shall be easily manufacturable, replaceable, or repairable </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3</a:t>
                      </a:r>
                      <a:endParaRPr sz="1200">
                        <a:latin typeface="Abhaya Libre"/>
                        <a:ea typeface="Abhaya Libre"/>
                        <a:cs typeface="Abhaya Libre"/>
                        <a:sym typeface="Abhaya Libre"/>
                      </a:endParaRPr>
                    </a:p>
                  </a:txBody>
                  <a:tcPr marL="91425" marR="91425" marT="91425" marB="91425">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Abhaya Libre"/>
                          <a:ea typeface="Abhaya Libre"/>
                          <a:cs typeface="Abhaya Libre"/>
                          <a:sym typeface="Abhaya Libre"/>
                        </a:rPr>
                        <a:t>Needs further analysis</a:t>
                      </a:r>
                      <a:endParaRPr sz="1200">
                        <a:latin typeface="Abhaya Libre"/>
                        <a:ea typeface="Abhaya Libre"/>
                        <a:cs typeface="Abhaya Libre"/>
                        <a:sym typeface="Abhaya Libre"/>
                      </a:endParaRPr>
                    </a:p>
                  </a:txBody>
                  <a:tcPr marL="91425" marR="91425" marT="91425" marB="91425" anchor="ctr">
                    <a:solidFill>
                      <a:srgbClr val="FFE599"/>
                    </a:solidFill>
                  </a:tcPr>
                </a:tc>
                <a:extLst>
                  <a:ext uri="{0D108BD9-81ED-4DB2-BD59-A6C34878D82A}">
                    <a16:rowId xmlns:a16="http://schemas.microsoft.com/office/drawing/2014/main" val="10004"/>
                  </a:ext>
                </a:extLst>
              </a:tr>
              <a:tr h="537525">
                <a:tc>
                  <a:txBody>
                    <a:bodyPr/>
                    <a:lstStyle/>
                    <a:p>
                      <a:pPr marL="0" lvl="0" indent="0" algn="l" rtl="0">
                        <a:spcBef>
                          <a:spcPts val="0"/>
                        </a:spcBef>
                        <a:spcAft>
                          <a:spcPts val="0"/>
                        </a:spcAft>
                        <a:buNone/>
                      </a:pPr>
                      <a:r>
                        <a:rPr lang="en">
                          <a:latin typeface="Abhaya Libre"/>
                          <a:ea typeface="Abhaya Libre"/>
                          <a:cs typeface="Abhaya Libre"/>
                          <a:sym typeface="Abhaya Libre"/>
                        </a:rPr>
                        <a:t>F.R. 7</a:t>
                      </a:r>
                      <a:endParaRPr>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l" rtl="0">
                        <a:spcBef>
                          <a:spcPts val="0"/>
                        </a:spcBef>
                        <a:spcAft>
                          <a:spcPts val="1200"/>
                        </a:spcAft>
                        <a:buClr>
                          <a:schemeClr val="dk1"/>
                        </a:buClr>
                        <a:buSzPts val="1100"/>
                        <a:buFont typeface="Arial"/>
                        <a:buNone/>
                      </a:pPr>
                      <a:r>
                        <a:rPr lang="en" sz="1200">
                          <a:solidFill>
                            <a:schemeClr val="dk1"/>
                          </a:solidFill>
                          <a:latin typeface="Abhaya Libre"/>
                          <a:ea typeface="Abhaya Libre"/>
                          <a:cs typeface="Abhaya Libre"/>
                          <a:sym typeface="Abhaya Libre"/>
                        </a:rPr>
                        <a:t>UAS shall provide continuous coverage for the duration of the mission profile</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CPE 4</a:t>
                      </a:r>
                      <a:endParaRPr sz="1200">
                        <a:latin typeface="Abhaya Libre"/>
                        <a:ea typeface="Abhaya Libre"/>
                        <a:cs typeface="Abhaya Libre"/>
                        <a:sym typeface="Abhaya Libre"/>
                      </a:endParaRPr>
                    </a:p>
                  </a:txBody>
                  <a:tcPr marL="91425" marR="91425" marT="91425" marB="91425">
                    <a:solidFill>
                      <a:srgbClr val="FFF2E5"/>
                    </a:solidFill>
                  </a:tcPr>
                </a:tc>
                <a:tc>
                  <a:txBody>
                    <a:bodyPr/>
                    <a:lstStyle/>
                    <a:p>
                      <a:pPr marL="0" lvl="0" indent="0" algn="ctr" rtl="0">
                        <a:spcBef>
                          <a:spcPts val="0"/>
                        </a:spcBef>
                        <a:spcAft>
                          <a:spcPts val="0"/>
                        </a:spcAft>
                        <a:buNone/>
                      </a:pPr>
                      <a:r>
                        <a:rPr lang="en" sz="1200">
                          <a:latin typeface="Abhaya Libre"/>
                          <a:ea typeface="Abhaya Libre"/>
                          <a:cs typeface="Abhaya Libre"/>
                          <a:sym typeface="Abhaya Libre"/>
                        </a:rPr>
                        <a:t>Needs further analysis</a:t>
                      </a:r>
                      <a:endParaRPr sz="1200">
                        <a:latin typeface="Abhaya Libre"/>
                        <a:ea typeface="Abhaya Libre"/>
                        <a:cs typeface="Abhaya Libre"/>
                        <a:sym typeface="Abhaya Libre"/>
                      </a:endParaRPr>
                    </a:p>
                  </a:txBody>
                  <a:tcPr marL="91425" marR="91425" marT="91425" marB="91425" anchor="ctr">
                    <a:solidFill>
                      <a:srgbClr val="FFE599"/>
                    </a:solidFill>
                  </a:tcPr>
                </a:tc>
                <a:extLst>
                  <a:ext uri="{0D108BD9-81ED-4DB2-BD59-A6C34878D82A}">
                    <a16:rowId xmlns:a16="http://schemas.microsoft.com/office/drawing/2014/main" val="10005"/>
                  </a:ext>
                </a:extLst>
              </a:tr>
            </a:tbl>
          </a:graphicData>
        </a:graphic>
      </p:graphicFrame>
      <p:sp>
        <p:nvSpPr>
          <p:cNvPr id="658" name="Google Shape;658;p49"/>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659" name="Google Shape;659;p4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660" name="Google Shape;660;p4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661" name="Google Shape;661;p49"/>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662" name="Google Shape;662;p4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663" name="Google Shape;663;p49"/>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664" name="Google Shape;664;p4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68"/>
        <p:cNvGrpSpPr/>
        <p:nvPr/>
      </p:nvGrpSpPr>
      <p:grpSpPr>
        <a:xfrm>
          <a:off x="0" y="0"/>
          <a:ext cx="0" cy="0"/>
          <a:chOff x="0" y="0"/>
          <a:chExt cx="0" cy="0"/>
        </a:xfrm>
      </p:grpSpPr>
      <p:sp>
        <p:nvSpPr>
          <p:cNvPr id="669" name="Google Shape;669;p50"/>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Verification &amp; Validation</a:t>
            </a:r>
            <a:endParaRPr sz="5200">
              <a:solidFill>
                <a:schemeClr val="dk2"/>
              </a:solidFill>
              <a:latin typeface="Playfair Display"/>
              <a:ea typeface="Playfair Display"/>
              <a:cs typeface="Playfair Display"/>
              <a:sym typeface="Playfair Display"/>
            </a:endParaRPr>
          </a:p>
        </p:txBody>
      </p:sp>
      <p:pic>
        <p:nvPicPr>
          <p:cNvPr id="670" name="Google Shape;670;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671" name="Google Shape;671;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672" name="Google Shape;672;p5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673" name="Google Shape;673;p50"/>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
        <p:nvSpPr>
          <p:cNvPr id="674" name="Google Shape;674;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Aerostruct</a:t>
            </a:r>
            <a:endParaRPr>
              <a:latin typeface="Times New Roman"/>
              <a:ea typeface="Times New Roman"/>
              <a:cs typeface="Times New Roman"/>
              <a:sym typeface="Times New Roman"/>
            </a:endParaRPr>
          </a:p>
        </p:txBody>
      </p:sp>
      <p:sp>
        <p:nvSpPr>
          <p:cNvPr id="680" name="Google Shape;680;p51"/>
          <p:cNvSpPr txBox="1">
            <a:spLocks noGrp="1"/>
          </p:cNvSpPr>
          <p:nvPr>
            <p:ph type="body" idx="1"/>
          </p:nvPr>
        </p:nvSpPr>
        <p:spPr>
          <a:xfrm>
            <a:off x="311700" y="1152475"/>
            <a:ext cx="4894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Wind tunnel testing to verify stall AoA</a:t>
            </a:r>
            <a:endParaRPr/>
          </a:p>
          <a:p>
            <a:pPr marL="457200" lvl="0" indent="-342900" algn="l" rtl="0">
              <a:spcBef>
                <a:spcPts val="0"/>
              </a:spcBef>
              <a:spcAft>
                <a:spcPts val="0"/>
              </a:spcAft>
              <a:buSzPts val="1800"/>
              <a:buChar char="●"/>
            </a:pPr>
            <a:r>
              <a:rPr lang="en"/>
              <a:t>Video Recorded Glide tests</a:t>
            </a:r>
            <a:endParaRPr/>
          </a:p>
          <a:p>
            <a:pPr marL="914400" lvl="1" indent="-317500" algn="l" rtl="0">
              <a:spcBef>
                <a:spcPts val="0"/>
              </a:spcBef>
              <a:spcAft>
                <a:spcPts val="0"/>
              </a:spcAft>
              <a:buSzPts val="1400"/>
              <a:buChar char="○"/>
            </a:pPr>
            <a:r>
              <a:rPr lang="en"/>
              <a:t>Longitudinal and Lateral Static Stability</a:t>
            </a:r>
            <a:endParaRPr/>
          </a:p>
          <a:p>
            <a:pPr marL="457200" lvl="0" indent="-342900" algn="l" rtl="0">
              <a:spcBef>
                <a:spcPts val="0"/>
              </a:spcBef>
              <a:spcAft>
                <a:spcPts val="0"/>
              </a:spcAft>
              <a:buSzPts val="1800"/>
              <a:buChar char="●"/>
            </a:pPr>
            <a:r>
              <a:rPr lang="en"/>
              <a:t>Full scale developmental flight tests</a:t>
            </a:r>
            <a:endParaRPr/>
          </a:p>
          <a:p>
            <a:pPr marL="914400" lvl="1" indent="-317500" algn="l" rtl="0">
              <a:spcBef>
                <a:spcPts val="0"/>
              </a:spcBef>
              <a:spcAft>
                <a:spcPts val="0"/>
              </a:spcAft>
              <a:buSzPts val="1400"/>
              <a:buChar char="○"/>
            </a:pPr>
            <a:r>
              <a:rPr lang="en"/>
              <a:t>Accelerometer to verify flight envelope</a:t>
            </a:r>
            <a:endParaRPr/>
          </a:p>
          <a:p>
            <a:pPr marL="914400" lvl="1" indent="-317500" algn="l" rtl="0">
              <a:spcBef>
                <a:spcPts val="0"/>
              </a:spcBef>
              <a:spcAft>
                <a:spcPts val="0"/>
              </a:spcAft>
              <a:buSzPts val="1400"/>
              <a:buChar char="○"/>
            </a:pPr>
            <a:r>
              <a:rPr lang="en"/>
              <a:t>Endurance tests with battery level</a:t>
            </a:r>
            <a:endParaRPr/>
          </a:p>
          <a:p>
            <a:pPr marL="914400" lvl="1" indent="-317500" algn="l" rtl="0">
              <a:spcBef>
                <a:spcPts val="0"/>
              </a:spcBef>
              <a:spcAft>
                <a:spcPts val="0"/>
              </a:spcAft>
              <a:buSzPts val="1400"/>
              <a:buChar char="○"/>
            </a:pPr>
            <a:r>
              <a:rPr lang="en"/>
              <a:t>Drag profile</a:t>
            </a:r>
            <a:endParaRPr/>
          </a:p>
          <a:p>
            <a:pPr marL="914400" lvl="1" indent="-317500" algn="l" rtl="0">
              <a:spcBef>
                <a:spcPts val="0"/>
              </a:spcBef>
              <a:spcAft>
                <a:spcPts val="0"/>
              </a:spcAft>
              <a:buSzPts val="1400"/>
              <a:buChar char="○"/>
            </a:pPr>
            <a:r>
              <a:rPr lang="en"/>
              <a:t>Rate of Climb</a:t>
            </a:r>
            <a:endParaRPr/>
          </a:p>
          <a:p>
            <a:pPr marL="914400" lvl="1" indent="-317500" algn="l" rtl="0">
              <a:spcBef>
                <a:spcPts val="0"/>
              </a:spcBef>
              <a:spcAft>
                <a:spcPts val="0"/>
              </a:spcAft>
              <a:buSzPts val="1400"/>
              <a:buChar char="○"/>
            </a:pPr>
            <a:r>
              <a:rPr lang="en"/>
              <a:t>Turn Performance</a:t>
            </a:r>
            <a:endParaRPr/>
          </a:p>
        </p:txBody>
      </p:sp>
      <p:sp>
        <p:nvSpPr>
          <p:cNvPr id="681" name="Google Shape;681;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39</a:t>
            </a:fld>
            <a:endParaRPr/>
          </a:p>
        </p:txBody>
      </p:sp>
      <p:pic>
        <p:nvPicPr>
          <p:cNvPr id="682" name="Google Shape;682;p51"/>
          <p:cNvPicPr preferRelativeResize="0"/>
          <p:nvPr/>
        </p:nvPicPr>
        <p:blipFill>
          <a:blip r:embed="rId3">
            <a:alphaModFix/>
          </a:blip>
          <a:stretch>
            <a:fillRect/>
          </a:stretch>
        </p:blipFill>
        <p:spPr>
          <a:xfrm>
            <a:off x="5206382" y="1152482"/>
            <a:ext cx="3770575" cy="2838825"/>
          </a:xfrm>
          <a:prstGeom prst="rect">
            <a:avLst/>
          </a:prstGeom>
          <a:noFill/>
          <a:ln>
            <a:noFill/>
          </a:ln>
        </p:spPr>
      </p:pic>
      <p:sp>
        <p:nvSpPr>
          <p:cNvPr id="683" name="Google Shape;683;p5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684" name="Google Shape;684;p5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685" name="Google Shape;685;p5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686" name="Google Shape;686;p5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687" name="Google Shape;687;p51"/>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688" name="Google Shape;688;p5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689" name="Google Shape;689;p5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Overview - Mission Statement</a:t>
            </a:r>
            <a:endParaRPr/>
          </a:p>
        </p:txBody>
      </p:sp>
      <p:sp>
        <p:nvSpPr>
          <p:cNvPr id="114" name="Google Shape;114;p16"/>
          <p:cNvSpPr txBox="1">
            <a:spLocks noGrp="1"/>
          </p:cNvSpPr>
          <p:nvPr>
            <p:ph type="body" idx="1"/>
          </p:nvPr>
        </p:nvSpPr>
        <p:spPr>
          <a:xfrm>
            <a:off x="311700" y="1152475"/>
            <a:ext cx="5155800" cy="34164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a:t>The goal of</a:t>
            </a:r>
            <a:r>
              <a:rPr lang="en">
                <a:solidFill>
                  <a:srgbClr val="93C47D"/>
                </a:solidFill>
              </a:rPr>
              <a:t> </a:t>
            </a:r>
            <a:r>
              <a:rPr lang="en" b="1"/>
              <a:t>CARROT </a:t>
            </a:r>
            <a:r>
              <a:rPr lang="en"/>
              <a:t>is to develop a human-portable, manufacturable, low-cost, and rapidly deployable unmanned aircraft system (UAS). </a:t>
            </a:r>
            <a:endParaRPr/>
          </a:p>
          <a:p>
            <a:pPr marL="0" lvl="0" indent="0" algn="l" rtl="0">
              <a:spcBef>
                <a:spcPts val="1200"/>
              </a:spcBef>
              <a:spcAft>
                <a:spcPts val="0"/>
              </a:spcAft>
              <a:buNone/>
            </a:pPr>
            <a:r>
              <a:rPr lang="en"/>
              <a:t>This system will be utilized to assist with multiple mission profiles, including search and rescue. The aircraft will be capable of meeting the demands of the mission including agility, low-costs, high persistence, and broad coverage capability.</a:t>
            </a:r>
            <a:endParaRPr/>
          </a:p>
          <a:p>
            <a:pPr marL="0" lvl="0" indent="0" algn="l" rtl="0">
              <a:spcBef>
                <a:spcPts val="1200"/>
              </a:spcBef>
              <a:spcAft>
                <a:spcPts val="0"/>
              </a:spcAft>
              <a:buNone/>
            </a:pPr>
            <a:r>
              <a:rPr lang="en" b="1" u="sng"/>
              <a:t>Objectives</a:t>
            </a:r>
            <a:endParaRPr b="1" u="sng"/>
          </a:p>
          <a:p>
            <a:pPr marL="457200" lvl="0" indent="-317182" algn="l" rtl="0">
              <a:spcBef>
                <a:spcPts val="1200"/>
              </a:spcBef>
              <a:spcAft>
                <a:spcPts val="0"/>
              </a:spcAft>
              <a:buSzPct val="100000"/>
              <a:buChar char="●"/>
            </a:pPr>
            <a:r>
              <a:rPr lang="en"/>
              <a:t>Ease of transportability</a:t>
            </a:r>
            <a:endParaRPr/>
          </a:p>
          <a:p>
            <a:pPr marL="457200" lvl="0" indent="-317182" algn="l" rtl="0">
              <a:spcBef>
                <a:spcPts val="0"/>
              </a:spcBef>
              <a:spcAft>
                <a:spcPts val="0"/>
              </a:spcAft>
              <a:buSzPct val="100000"/>
              <a:buChar char="●"/>
            </a:pPr>
            <a:r>
              <a:rPr lang="en"/>
              <a:t>Ease of manufacturability</a:t>
            </a:r>
            <a:endParaRPr/>
          </a:p>
          <a:p>
            <a:pPr marL="457200" lvl="0" indent="-317182" algn="l" rtl="0">
              <a:spcBef>
                <a:spcPts val="0"/>
              </a:spcBef>
              <a:spcAft>
                <a:spcPts val="0"/>
              </a:spcAft>
              <a:buSzPct val="100000"/>
              <a:buChar char="●"/>
            </a:pPr>
            <a:r>
              <a:rPr lang="en"/>
              <a:t>Cost efficient</a:t>
            </a:r>
            <a:endParaRPr/>
          </a:p>
          <a:p>
            <a:pPr marL="457200" lvl="0" indent="-317182" algn="l" rtl="0">
              <a:spcBef>
                <a:spcPts val="0"/>
              </a:spcBef>
              <a:spcAft>
                <a:spcPts val="0"/>
              </a:spcAft>
              <a:buSzPct val="100000"/>
              <a:buChar char="●"/>
            </a:pPr>
            <a:r>
              <a:rPr lang="en"/>
              <a:t>High endurance for continuous overwatch</a:t>
            </a:r>
            <a:endParaRPr/>
          </a:p>
        </p:txBody>
      </p:sp>
      <p:sp>
        <p:nvSpPr>
          <p:cNvPr id="115" name="Google Shape;115;p1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16" name="Google Shape;116;p1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7" name="Google Shape;117;p1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8" name="Google Shape;118;p16"/>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9" name="Google Shape;119;p1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0" name="Google Shape;120;p1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1" name="Google Shape;121;p16"/>
          <p:cNvSpPr/>
          <p:nvPr/>
        </p:nvSpPr>
        <p:spPr>
          <a:xfrm>
            <a:off x="1543050" y="4761213"/>
            <a:ext cx="1137900" cy="324600"/>
          </a:xfrm>
          <a:prstGeom prst="homePlate">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22" name="Google Shape;122;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a:t>
            </a:fld>
            <a:endParaRPr/>
          </a:p>
        </p:txBody>
      </p:sp>
      <p:pic>
        <p:nvPicPr>
          <p:cNvPr id="123" name="Google Shape;123;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32850" y="1384362"/>
            <a:ext cx="2374763" cy="237476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2"/>
          <p:cNvSpPr/>
          <p:nvPr/>
        </p:nvSpPr>
        <p:spPr>
          <a:xfrm>
            <a:off x="6108550" y="1160100"/>
            <a:ext cx="2448300" cy="870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Flight Tests: Develop Drag Profile</a:t>
            </a:r>
            <a:endParaRPr>
              <a:latin typeface="Times New Roman"/>
              <a:ea typeface="Times New Roman"/>
              <a:cs typeface="Times New Roman"/>
              <a:sym typeface="Times New Roman"/>
            </a:endParaRPr>
          </a:p>
        </p:txBody>
      </p:sp>
      <p:sp>
        <p:nvSpPr>
          <p:cNvPr id="696" name="Google Shape;696;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40</a:t>
            </a:fld>
            <a:endParaRPr/>
          </a:p>
        </p:txBody>
      </p:sp>
      <p:sp>
        <p:nvSpPr>
          <p:cNvPr id="697" name="Google Shape;697;p52"/>
          <p:cNvSpPr txBox="1"/>
          <p:nvPr/>
        </p:nvSpPr>
        <p:spPr>
          <a:xfrm>
            <a:off x="238950" y="153975"/>
            <a:ext cx="350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 </a:t>
            </a:r>
            <a:r>
              <a:rPr lang="en" sz="1000" b="1">
                <a:solidFill>
                  <a:schemeClr val="dk2"/>
                </a:solidFill>
              </a:rPr>
              <a:t>Flight Tests</a:t>
            </a:r>
            <a:endParaRPr sz="100">
              <a:solidFill>
                <a:schemeClr val="dk2"/>
              </a:solidFill>
              <a:latin typeface="Abhaya Libre"/>
              <a:ea typeface="Abhaya Libre"/>
              <a:cs typeface="Abhaya Libre"/>
              <a:sym typeface="Abhaya Libre"/>
            </a:endParaRPr>
          </a:p>
        </p:txBody>
      </p:sp>
      <p:sp>
        <p:nvSpPr>
          <p:cNvPr id="698" name="Google Shape;698;p52"/>
          <p:cNvSpPr/>
          <p:nvPr/>
        </p:nvSpPr>
        <p:spPr>
          <a:xfrm>
            <a:off x="2235575" y="2718700"/>
            <a:ext cx="17145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Flight Test at predetermined alpha and velocity</a:t>
            </a:r>
            <a:endParaRPr/>
          </a:p>
        </p:txBody>
      </p:sp>
      <p:sp>
        <p:nvSpPr>
          <p:cNvPr id="699" name="Google Shape;699;p52"/>
          <p:cNvSpPr/>
          <p:nvPr/>
        </p:nvSpPr>
        <p:spPr>
          <a:xfrm>
            <a:off x="4110975" y="3656800"/>
            <a:ext cx="15603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Recorded Atmospheric Data</a:t>
            </a:r>
            <a:endParaRPr/>
          </a:p>
        </p:txBody>
      </p:sp>
      <p:sp>
        <p:nvSpPr>
          <p:cNvPr id="700" name="Google Shape;700;p52"/>
          <p:cNvSpPr/>
          <p:nvPr/>
        </p:nvSpPr>
        <p:spPr>
          <a:xfrm>
            <a:off x="7490600" y="27190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Determine Drag Profile</a:t>
            </a:r>
            <a:endParaRPr/>
          </a:p>
        </p:txBody>
      </p:sp>
      <p:sp>
        <p:nvSpPr>
          <p:cNvPr id="701" name="Google Shape;701;p52"/>
          <p:cNvSpPr/>
          <p:nvPr/>
        </p:nvSpPr>
        <p:spPr>
          <a:xfrm>
            <a:off x="4110975" y="1649850"/>
            <a:ext cx="15603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Flight Test</a:t>
            </a:r>
            <a:endParaRPr/>
          </a:p>
          <a:p>
            <a:pPr marL="0" lvl="0" indent="0" algn="ctr" rtl="0">
              <a:spcBef>
                <a:spcPts val="0"/>
              </a:spcBef>
              <a:spcAft>
                <a:spcPts val="0"/>
              </a:spcAft>
              <a:buNone/>
            </a:pPr>
            <a:r>
              <a:rPr lang="en"/>
              <a:t>Finite Time at Set Velocity in SLUF condition</a:t>
            </a:r>
            <a:endParaRPr/>
          </a:p>
        </p:txBody>
      </p:sp>
      <p:sp>
        <p:nvSpPr>
          <p:cNvPr id="702" name="Google Shape;702;p52"/>
          <p:cNvSpPr/>
          <p:nvPr/>
        </p:nvSpPr>
        <p:spPr>
          <a:xfrm>
            <a:off x="293954" y="2718700"/>
            <a:ext cx="12618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Functional and Powered UAS</a:t>
            </a:r>
            <a:endParaRPr/>
          </a:p>
        </p:txBody>
      </p:sp>
      <p:cxnSp>
        <p:nvCxnSpPr>
          <p:cNvPr id="703" name="Google Shape;703;p52"/>
          <p:cNvCxnSpPr>
            <a:stCxn id="698" idx="0"/>
            <a:endCxn id="701" idx="1"/>
          </p:cNvCxnSpPr>
          <p:nvPr/>
        </p:nvCxnSpPr>
        <p:spPr>
          <a:xfrm rot="-5400000">
            <a:off x="3262625" y="1870300"/>
            <a:ext cx="678600" cy="1018200"/>
          </a:xfrm>
          <a:prstGeom prst="bentConnector2">
            <a:avLst/>
          </a:prstGeom>
          <a:noFill/>
          <a:ln w="19050" cap="flat" cmpd="sng">
            <a:solidFill>
              <a:srgbClr val="000000"/>
            </a:solidFill>
            <a:prstDash val="solid"/>
            <a:round/>
            <a:headEnd type="none" w="med" len="med"/>
            <a:tailEnd type="none" w="med" len="med"/>
          </a:ln>
        </p:spPr>
      </p:cxnSp>
      <p:cxnSp>
        <p:nvCxnSpPr>
          <p:cNvPr id="704" name="Google Shape;704;p52"/>
          <p:cNvCxnSpPr>
            <a:stCxn id="698" idx="2"/>
            <a:endCxn id="699" idx="1"/>
          </p:cNvCxnSpPr>
          <p:nvPr/>
        </p:nvCxnSpPr>
        <p:spPr>
          <a:xfrm rot="-5400000" flipH="1">
            <a:off x="3327875" y="3263950"/>
            <a:ext cx="548100" cy="1018200"/>
          </a:xfrm>
          <a:prstGeom prst="bentConnector2">
            <a:avLst/>
          </a:prstGeom>
          <a:noFill/>
          <a:ln w="19050" cap="flat" cmpd="sng">
            <a:solidFill>
              <a:schemeClr val="dk1"/>
            </a:solidFill>
            <a:prstDash val="solid"/>
            <a:round/>
            <a:headEnd type="none" w="med" len="med"/>
            <a:tailEnd type="none" w="med" len="med"/>
          </a:ln>
        </p:spPr>
      </p:cxnSp>
      <p:cxnSp>
        <p:nvCxnSpPr>
          <p:cNvPr id="705" name="Google Shape;705;p52"/>
          <p:cNvCxnSpPr>
            <a:stCxn id="702" idx="3"/>
            <a:endCxn id="698" idx="1"/>
          </p:cNvCxnSpPr>
          <p:nvPr/>
        </p:nvCxnSpPr>
        <p:spPr>
          <a:xfrm>
            <a:off x="1555754" y="3108850"/>
            <a:ext cx="679800" cy="600"/>
          </a:xfrm>
          <a:prstGeom prst="bentConnector3">
            <a:avLst>
              <a:gd name="adj1" fmla="val 50002"/>
            </a:avLst>
          </a:prstGeom>
          <a:noFill/>
          <a:ln w="19050" cap="flat" cmpd="sng">
            <a:solidFill>
              <a:srgbClr val="351C75"/>
            </a:solidFill>
            <a:prstDash val="solid"/>
            <a:round/>
            <a:headEnd type="none" w="med" len="med"/>
            <a:tailEnd type="none" w="med" len="med"/>
          </a:ln>
        </p:spPr>
      </p:cxnSp>
      <p:cxnSp>
        <p:nvCxnSpPr>
          <p:cNvPr id="706" name="Google Shape;706;p52"/>
          <p:cNvCxnSpPr>
            <a:stCxn id="707" idx="0"/>
            <a:endCxn id="701" idx="2"/>
          </p:cNvCxnSpPr>
          <p:nvPr/>
        </p:nvCxnSpPr>
        <p:spPr>
          <a:xfrm rot="5400000" flipH="1">
            <a:off x="5434302" y="1886800"/>
            <a:ext cx="288600" cy="1375200"/>
          </a:xfrm>
          <a:prstGeom prst="bentConnector3">
            <a:avLst>
              <a:gd name="adj1" fmla="val 49991"/>
            </a:avLst>
          </a:prstGeom>
          <a:noFill/>
          <a:ln w="19050" cap="flat" cmpd="sng">
            <a:solidFill>
              <a:schemeClr val="dk1"/>
            </a:solidFill>
            <a:prstDash val="solid"/>
            <a:round/>
            <a:headEnd type="none" w="med" len="med"/>
            <a:tailEnd type="none" w="med" len="med"/>
          </a:ln>
        </p:spPr>
      </p:cxnSp>
      <p:cxnSp>
        <p:nvCxnSpPr>
          <p:cNvPr id="708" name="Google Shape;708;p52"/>
          <p:cNvCxnSpPr>
            <a:stCxn id="707" idx="2"/>
            <a:endCxn id="699" idx="0"/>
          </p:cNvCxnSpPr>
          <p:nvPr/>
        </p:nvCxnSpPr>
        <p:spPr>
          <a:xfrm rot="5400000">
            <a:off x="5499702" y="2890300"/>
            <a:ext cx="157800" cy="1375200"/>
          </a:xfrm>
          <a:prstGeom prst="bentConnector3">
            <a:avLst>
              <a:gd name="adj1" fmla="val 50000"/>
            </a:avLst>
          </a:prstGeom>
          <a:noFill/>
          <a:ln w="19050" cap="flat" cmpd="sng">
            <a:solidFill>
              <a:schemeClr val="dk1"/>
            </a:solidFill>
            <a:prstDash val="solid"/>
            <a:round/>
            <a:headEnd type="none" w="med" len="med"/>
            <a:tailEnd type="none" w="med" len="med"/>
          </a:ln>
        </p:spPr>
      </p:cxnSp>
      <p:sp>
        <p:nvSpPr>
          <p:cNvPr id="707" name="Google Shape;707;p52"/>
          <p:cNvSpPr/>
          <p:nvPr/>
        </p:nvSpPr>
        <p:spPr>
          <a:xfrm>
            <a:off x="5597352" y="2718700"/>
            <a:ext cx="13377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Land/Collect Data</a:t>
            </a:r>
            <a:endParaRPr/>
          </a:p>
        </p:txBody>
      </p:sp>
      <p:sp>
        <p:nvSpPr>
          <p:cNvPr id="709" name="Google Shape;709;p52"/>
          <p:cNvSpPr/>
          <p:nvPr/>
        </p:nvSpPr>
        <p:spPr>
          <a:xfrm>
            <a:off x="6309926" y="1364975"/>
            <a:ext cx="9081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Camera</a:t>
            </a:r>
            <a:endParaRPr/>
          </a:p>
        </p:txBody>
      </p:sp>
      <p:sp>
        <p:nvSpPr>
          <p:cNvPr id="710" name="Google Shape;710;p52"/>
          <p:cNvSpPr/>
          <p:nvPr/>
        </p:nvSpPr>
        <p:spPr>
          <a:xfrm>
            <a:off x="7295025" y="1364975"/>
            <a:ext cx="12618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GPS Receiver/Pitot Tube</a:t>
            </a:r>
            <a:endParaRPr sz="1200"/>
          </a:p>
        </p:txBody>
      </p:sp>
      <p:sp>
        <p:nvSpPr>
          <p:cNvPr id="711" name="Google Shape;711;p52"/>
          <p:cNvSpPr/>
          <p:nvPr/>
        </p:nvSpPr>
        <p:spPr>
          <a:xfrm>
            <a:off x="6309925" y="995850"/>
            <a:ext cx="2023800" cy="297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Stand Alone Monitors</a:t>
            </a:r>
            <a:endParaRPr/>
          </a:p>
        </p:txBody>
      </p:sp>
      <p:cxnSp>
        <p:nvCxnSpPr>
          <p:cNvPr id="712" name="Google Shape;712;p52"/>
          <p:cNvCxnSpPr>
            <a:stCxn id="707" idx="3"/>
            <a:endCxn id="700" idx="1"/>
          </p:cNvCxnSpPr>
          <p:nvPr/>
        </p:nvCxnSpPr>
        <p:spPr>
          <a:xfrm>
            <a:off x="6935052" y="3108850"/>
            <a:ext cx="555600" cy="300"/>
          </a:xfrm>
          <a:prstGeom prst="straightConnector1">
            <a:avLst/>
          </a:prstGeom>
          <a:noFill/>
          <a:ln w="28575" cap="flat" cmpd="sng">
            <a:solidFill>
              <a:schemeClr val="dk1"/>
            </a:solidFill>
            <a:prstDash val="solid"/>
            <a:round/>
            <a:headEnd type="none" w="med" len="med"/>
            <a:tailEnd type="none" w="med" len="med"/>
          </a:ln>
        </p:spPr>
      </p:cxnSp>
      <p:sp>
        <p:nvSpPr>
          <p:cNvPr id="713" name="Google Shape;713;p5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714" name="Google Shape;714;p5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715" name="Google Shape;715;p5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716" name="Google Shape;716;p52"/>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717" name="Google Shape;717;p52"/>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718" name="Google Shape;718;p5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719" name="Google Shape;719;p5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Electromechanical Summary</a:t>
            </a:r>
            <a:endParaRPr/>
          </a:p>
        </p:txBody>
      </p:sp>
      <p:sp>
        <p:nvSpPr>
          <p:cNvPr id="725" name="Google Shape;725;p53"/>
          <p:cNvSpPr txBox="1">
            <a:spLocks noGrp="1"/>
          </p:cNvSpPr>
          <p:nvPr>
            <p:ph type="body" idx="1"/>
          </p:nvPr>
        </p:nvSpPr>
        <p:spPr>
          <a:xfrm>
            <a:off x="311700" y="1152475"/>
            <a:ext cx="48735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Verification and Validation focused on low-fidelity aspects of our models</a:t>
            </a:r>
            <a:endParaRPr/>
          </a:p>
          <a:p>
            <a:pPr marL="914400" lvl="1" indent="-317500" algn="l" rtl="0">
              <a:spcBef>
                <a:spcPts val="0"/>
              </a:spcBef>
              <a:spcAft>
                <a:spcPts val="0"/>
              </a:spcAft>
              <a:buSzPts val="1400"/>
              <a:buChar char="○"/>
            </a:pPr>
            <a:r>
              <a:rPr lang="en"/>
              <a:t>Propeller / Motor combination and battery performance</a:t>
            </a:r>
            <a:endParaRPr/>
          </a:p>
          <a:p>
            <a:pPr marL="457200" lvl="0" indent="-342900" algn="l" rtl="0">
              <a:spcBef>
                <a:spcPts val="0"/>
              </a:spcBef>
              <a:spcAft>
                <a:spcPts val="0"/>
              </a:spcAft>
              <a:buSzPts val="1800"/>
              <a:buChar char="●"/>
            </a:pPr>
            <a:r>
              <a:rPr lang="en"/>
              <a:t>Motor+prop static test planned</a:t>
            </a:r>
            <a:endParaRPr/>
          </a:p>
          <a:p>
            <a:pPr marL="914400" lvl="1" indent="-317500" algn="l" rtl="0">
              <a:spcBef>
                <a:spcPts val="0"/>
              </a:spcBef>
              <a:spcAft>
                <a:spcPts val="0"/>
              </a:spcAft>
              <a:buSzPts val="1400"/>
              <a:buChar char="○"/>
            </a:pPr>
            <a:r>
              <a:rPr lang="en"/>
              <a:t>Will validate interpolation of motor and propeller data and establish confidence in endurance calculations</a:t>
            </a:r>
            <a:endParaRPr/>
          </a:p>
          <a:p>
            <a:pPr marL="457200" lvl="0" indent="-342900" algn="l" rtl="0">
              <a:spcBef>
                <a:spcPts val="0"/>
              </a:spcBef>
              <a:spcAft>
                <a:spcPts val="0"/>
              </a:spcAft>
              <a:buSzPts val="1800"/>
              <a:buChar char="●"/>
            </a:pPr>
            <a:r>
              <a:rPr lang="en"/>
              <a:t>Battery discharge test to analyze performance during end phase of flight when battery is drained</a:t>
            </a:r>
            <a:endParaRPr/>
          </a:p>
          <a:p>
            <a:pPr marL="914400" lvl="1" indent="-317500" algn="l" rtl="0">
              <a:spcBef>
                <a:spcPts val="0"/>
              </a:spcBef>
              <a:spcAft>
                <a:spcPts val="0"/>
              </a:spcAft>
              <a:buSzPts val="1400"/>
              <a:buChar char="○"/>
            </a:pPr>
            <a:r>
              <a:rPr lang="en"/>
              <a:t>Will validate battery capacity for last 20%</a:t>
            </a:r>
            <a:endParaRPr/>
          </a:p>
          <a:p>
            <a:pPr marL="914400" lvl="1" indent="-317500" algn="l" rtl="0">
              <a:spcBef>
                <a:spcPts val="0"/>
              </a:spcBef>
              <a:spcAft>
                <a:spcPts val="0"/>
              </a:spcAft>
              <a:buSzPts val="1400"/>
              <a:buChar char="○"/>
            </a:pPr>
            <a:r>
              <a:rPr lang="en"/>
              <a:t>Thermal test of battery</a:t>
            </a:r>
            <a:endParaRPr/>
          </a:p>
        </p:txBody>
      </p:sp>
      <p:sp>
        <p:nvSpPr>
          <p:cNvPr id="726" name="Google Shape;72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41</a:t>
            </a:fld>
            <a:endParaRPr/>
          </a:p>
        </p:txBody>
      </p:sp>
      <p:sp>
        <p:nvSpPr>
          <p:cNvPr id="727" name="Google Shape;727;p53"/>
          <p:cNvSpPr txBox="1"/>
          <p:nvPr/>
        </p:nvSpPr>
        <p:spPr>
          <a:xfrm>
            <a:off x="238950" y="153975"/>
            <a:ext cx="396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a:t>
            </a:r>
            <a:endParaRPr sz="100">
              <a:solidFill>
                <a:srgbClr val="595959"/>
              </a:solidFill>
              <a:latin typeface="Abhaya Libre"/>
              <a:ea typeface="Abhaya Libre"/>
              <a:cs typeface="Abhaya Libre"/>
              <a:sym typeface="Abhaya Libre"/>
            </a:endParaRPr>
          </a:p>
        </p:txBody>
      </p:sp>
      <p:pic>
        <p:nvPicPr>
          <p:cNvPr id="728" name="Google Shape;728;p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85202" y="1170100"/>
            <a:ext cx="3371725" cy="3381150"/>
          </a:xfrm>
          <a:prstGeom prst="rect">
            <a:avLst/>
          </a:prstGeom>
          <a:noFill/>
          <a:ln>
            <a:noFill/>
          </a:ln>
        </p:spPr>
      </p:pic>
      <p:sp>
        <p:nvSpPr>
          <p:cNvPr id="729" name="Google Shape;729;p5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730" name="Google Shape;730;p5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731" name="Google Shape;731;p5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732" name="Google Shape;732;p53"/>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733" name="Google Shape;733;p53"/>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734" name="Google Shape;734;p5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735" name="Google Shape;735;p5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Propulsion Testing: Motor and Prop</a:t>
            </a:r>
            <a:endParaRPr/>
          </a:p>
        </p:txBody>
      </p:sp>
      <p:sp>
        <p:nvSpPr>
          <p:cNvPr id="741" name="Google Shape;741;p54"/>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a:t>Reason for test:</a:t>
            </a:r>
            <a:endParaRPr/>
          </a:p>
          <a:p>
            <a:pPr marL="457200" lvl="0" indent="-317182" algn="l" rtl="0">
              <a:spcBef>
                <a:spcPts val="1200"/>
              </a:spcBef>
              <a:spcAft>
                <a:spcPts val="0"/>
              </a:spcAft>
              <a:buSzPct val="100000"/>
              <a:buChar char="-"/>
            </a:pPr>
            <a:r>
              <a:rPr lang="en"/>
              <a:t>Validate prop and motor models</a:t>
            </a:r>
            <a:endParaRPr/>
          </a:p>
          <a:p>
            <a:pPr marL="914400" lvl="0" indent="-297497" algn="l" rtl="0">
              <a:spcBef>
                <a:spcPts val="0"/>
              </a:spcBef>
              <a:spcAft>
                <a:spcPts val="0"/>
              </a:spcAft>
              <a:buSzPct val="100000"/>
              <a:buChar char="-"/>
            </a:pPr>
            <a:r>
              <a:rPr lang="en" sz="1400"/>
              <a:t>Verify thrust per amp model as well as max thrust prediction.</a:t>
            </a:r>
            <a:endParaRPr sz="1400"/>
          </a:p>
          <a:p>
            <a:pPr marL="914400" lvl="0" indent="-297497" algn="l" rtl="0">
              <a:spcBef>
                <a:spcPts val="0"/>
              </a:spcBef>
              <a:spcAft>
                <a:spcPts val="0"/>
              </a:spcAft>
              <a:buSzPct val="100000"/>
              <a:buChar char="-"/>
            </a:pPr>
            <a:r>
              <a:rPr lang="en" sz="1400"/>
              <a:t>Verify predicted thrust from prop and motor efficiency.</a:t>
            </a:r>
            <a:endParaRPr sz="1400"/>
          </a:p>
          <a:p>
            <a:pPr marL="457200" lvl="0" indent="-317182" algn="l" rtl="0">
              <a:spcBef>
                <a:spcPts val="0"/>
              </a:spcBef>
              <a:spcAft>
                <a:spcPts val="0"/>
              </a:spcAft>
              <a:buSzPct val="100000"/>
              <a:buChar char="-"/>
            </a:pPr>
            <a:r>
              <a:rPr lang="en"/>
              <a:t>Calibration</a:t>
            </a:r>
            <a:endParaRPr/>
          </a:p>
          <a:p>
            <a:pPr marL="914400" lvl="1" indent="-297497" algn="l" rtl="0">
              <a:spcBef>
                <a:spcPts val="0"/>
              </a:spcBef>
              <a:spcAft>
                <a:spcPts val="0"/>
              </a:spcAft>
              <a:buSzPct val="100000"/>
              <a:buChar char="-"/>
            </a:pPr>
            <a:r>
              <a:rPr lang="en"/>
              <a:t>Verify Voltage and Amperage for static thrust, in Kg, for Flight controller.</a:t>
            </a:r>
            <a:endParaRPr/>
          </a:p>
          <a:p>
            <a:pPr marL="457200" lvl="0" indent="-317182" algn="l" rtl="0">
              <a:spcBef>
                <a:spcPts val="0"/>
              </a:spcBef>
              <a:spcAft>
                <a:spcPts val="0"/>
              </a:spcAft>
              <a:buSzPct val="100000"/>
              <a:buChar char="-"/>
            </a:pPr>
            <a:r>
              <a:rPr lang="en"/>
              <a:t>Verification</a:t>
            </a:r>
            <a:endParaRPr/>
          </a:p>
          <a:p>
            <a:pPr marL="914400" lvl="1" indent="-297497" algn="l" rtl="0">
              <a:spcBef>
                <a:spcPts val="0"/>
              </a:spcBef>
              <a:spcAft>
                <a:spcPts val="0"/>
              </a:spcAft>
              <a:buSzPct val="100000"/>
              <a:buChar char="-"/>
            </a:pPr>
            <a:r>
              <a:rPr lang="en"/>
              <a:t>Is Motor &amp; Prop power draw and efficiency within 10% of model? </a:t>
            </a:r>
            <a:endParaRPr/>
          </a:p>
          <a:p>
            <a:pPr marL="914400" lvl="1" indent="-297497" algn="l" rtl="0">
              <a:spcBef>
                <a:spcPts val="0"/>
              </a:spcBef>
              <a:spcAft>
                <a:spcPts val="0"/>
              </a:spcAft>
              <a:buSzPct val="100000"/>
              <a:buChar char="-"/>
            </a:pPr>
            <a:r>
              <a:rPr lang="en"/>
              <a:t>Does Motor &amp; Prop test performance meet ACFT requirements?</a:t>
            </a:r>
            <a:endParaRPr/>
          </a:p>
          <a:p>
            <a:pPr marL="914400" lvl="1" indent="-297497" algn="l" rtl="0">
              <a:spcBef>
                <a:spcPts val="0"/>
              </a:spcBef>
              <a:spcAft>
                <a:spcPts val="0"/>
              </a:spcAft>
              <a:buSzPct val="100000"/>
              <a:buChar char="-"/>
            </a:pPr>
            <a:r>
              <a:rPr lang="en"/>
              <a:t>Does Motor &amp; Prop test meet customer requirements?</a:t>
            </a:r>
            <a:endParaRPr/>
          </a:p>
          <a:p>
            <a:pPr marL="0" lvl="0" indent="0" algn="l" rtl="0">
              <a:spcBef>
                <a:spcPts val="1200"/>
              </a:spcBef>
              <a:spcAft>
                <a:spcPts val="1200"/>
              </a:spcAft>
              <a:buNone/>
            </a:pPr>
            <a:endParaRPr/>
          </a:p>
        </p:txBody>
      </p:sp>
      <p:sp>
        <p:nvSpPr>
          <p:cNvPr id="742" name="Google Shape;742;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42</a:t>
            </a:fld>
            <a:endParaRPr/>
          </a:p>
        </p:txBody>
      </p:sp>
      <p:sp>
        <p:nvSpPr>
          <p:cNvPr id="743" name="Google Shape;743;p54"/>
          <p:cNvSpPr txBox="1"/>
          <p:nvPr/>
        </p:nvSpPr>
        <p:spPr>
          <a:xfrm>
            <a:off x="238950" y="153975"/>
            <a:ext cx="350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 </a:t>
            </a:r>
            <a:r>
              <a:rPr lang="en" sz="1000" b="1">
                <a:solidFill>
                  <a:schemeClr val="dk2"/>
                </a:solidFill>
              </a:rPr>
              <a:t>Motor and Prop</a:t>
            </a:r>
            <a:endParaRPr sz="100">
              <a:solidFill>
                <a:schemeClr val="dk2"/>
              </a:solidFill>
              <a:latin typeface="Abhaya Libre"/>
              <a:ea typeface="Abhaya Libre"/>
              <a:cs typeface="Abhaya Libre"/>
              <a:sym typeface="Abhaya Libre"/>
            </a:endParaRPr>
          </a:p>
        </p:txBody>
      </p:sp>
      <p:pic>
        <p:nvPicPr>
          <p:cNvPr id="744" name="Google Shape;744;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68750" y="1395825"/>
            <a:ext cx="3745825" cy="2811675"/>
          </a:xfrm>
          <a:prstGeom prst="rect">
            <a:avLst/>
          </a:prstGeom>
          <a:noFill/>
          <a:ln>
            <a:noFill/>
          </a:ln>
        </p:spPr>
      </p:pic>
      <p:sp>
        <p:nvSpPr>
          <p:cNvPr id="745" name="Google Shape;745;p5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746" name="Google Shape;746;p5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747" name="Google Shape;747;p5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748" name="Google Shape;748;p54"/>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749" name="Google Shape;749;p54"/>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750" name="Google Shape;750;p5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751" name="Google Shape;751;p5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5"/>
          <p:cNvSpPr/>
          <p:nvPr/>
        </p:nvSpPr>
        <p:spPr>
          <a:xfrm>
            <a:off x="6108550" y="1160100"/>
            <a:ext cx="2448300" cy="870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Propulsion Testing: Motor and Prop Testing diagram</a:t>
            </a:r>
            <a:endParaRPr>
              <a:latin typeface="Times New Roman"/>
              <a:ea typeface="Times New Roman"/>
              <a:cs typeface="Times New Roman"/>
              <a:sym typeface="Times New Roman"/>
            </a:endParaRPr>
          </a:p>
        </p:txBody>
      </p:sp>
      <p:sp>
        <p:nvSpPr>
          <p:cNvPr id="758" name="Google Shape;758;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43</a:t>
            </a:fld>
            <a:endParaRPr/>
          </a:p>
        </p:txBody>
      </p:sp>
      <p:sp>
        <p:nvSpPr>
          <p:cNvPr id="759" name="Google Shape;759;p55"/>
          <p:cNvSpPr txBox="1"/>
          <p:nvPr/>
        </p:nvSpPr>
        <p:spPr>
          <a:xfrm>
            <a:off x="238950" y="153975"/>
            <a:ext cx="350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595959"/>
                </a:solidFill>
              </a:rPr>
              <a:t>Verification &amp; Validation: </a:t>
            </a:r>
            <a:r>
              <a:rPr lang="en" sz="1000" b="1">
                <a:solidFill>
                  <a:schemeClr val="dk2"/>
                </a:solidFill>
              </a:rPr>
              <a:t>Motor and Prop</a:t>
            </a:r>
            <a:endParaRPr sz="100">
              <a:solidFill>
                <a:schemeClr val="dk2"/>
              </a:solidFill>
              <a:latin typeface="Abhaya Libre"/>
              <a:ea typeface="Abhaya Libre"/>
              <a:cs typeface="Abhaya Libre"/>
              <a:sym typeface="Abhaya Libre"/>
            </a:endParaRPr>
          </a:p>
        </p:txBody>
      </p:sp>
      <p:sp>
        <p:nvSpPr>
          <p:cNvPr id="760" name="Google Shape;760;p55"/>
          <p:cNvSpPr/>
          <p:nvPr/>
        </p:nvSpPr>
        <p:spPr>
          <a:xfrm>
            <a:off x="4339575" y="1017725"/>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 Stand</a:t>
            </a:r>
            <a:endParaRPr/>
          </a:p>
        </p:txBody>
      </p:sp>
      <p:sp>
        <p:nvSpPr>
          <p:cNvPr id="761" name="Google Shape;761;p55"/>
          <p:cNvSpPr/>
          <p:nvPr/>
        </p:nvSpPr>
        <p:spPr>
          <a:xfrm>
            <a:off x="2820925" y="27187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Power Supply</a:t>
            </a:r>
            <a:endParaRPr/>
          </a:p>
        </p:txBody>
      </p:sp>
      <p:sp>
        <p:nvSpPr>
          <p:cNvPr id="762" name="Google Shape;762;p55"/>
          <p:cNvSpPr/>
          <p:nvPr/>
        </p:nvSpPr>
        <p:spPr>
          <a:xfrm>
            <a:off x="4339575" y="33520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Voltage &amp; Amperage Sensor</a:t>
            </a:r>
            <a:endParaRPr/>
          </a:p>
        </p:txBody>
      </p:sp>
      <p:sp>
        <p:nvSpPr>
          <p:cNvPr id="763" name="Google Shape;763;p55"/>
          <p:cNvSpPr/>
          <p:nvPr/>
        </p:nvSpPr>
        <p:spPr>
          <a:xfrm>
            <a:off x="7490600" y="27190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Motor &amp; Prop</a:t>
            </a:r>
            <a:endParaRPr/>
          </a:p>
        </p:txBody>
      </p:sp>
      <p:sp>
        <p:nvSpPr>
          <p:cNvPr id="764" name="Google Shape;764;p55"/>
          <p:cNvSpPr/>
          <p:nvPr/>
        </p:nvSpPr>
        <p:spPr>
          <a:xfrm>
            <a:off x="4339575" y="203085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Load Cell</a:t>
            </a:r>
            <a:endParaRPr/>
          </a:p>
        </p:txBody>
      </p:sp>
      <p:sp>
        <p:nvSpPr>
          <p:cNvPr id="765" name="Google Shape;765;p55"/>
          <p:cNvSpPr/>
          <p:nvPr/>
        </p:nvSpPr>
        <p:spPr>
          <a:xfrm>
            <a:off x="1188538" y="27187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Micro Controller</a:t>
            </a:r>
            <a:endParaRPr/>
          </a:p>
        </p:txBody>
      </p:sp>
      <p:cxnSp>
        <p:nvCxnSpPr>
          <p:cNvPr id="766" name="Google Shape;766;p55"/>
          <p:cNvCxnSpPr>
            <a:stCxn id="765" idx="0"/>
            <a:endCxn id="764" idx="1"/>
          </p:cNvCxnSpPr>
          <p:nvPr/>
        </p:nvCxnSpPr>
        <p:spPr>
          <a:xfrm rot="-5400000">
            <a:off x="2897488" y="1276750"/>
            <a:ext cx="297600" cy="2586300"/>
          </a:xfrm>
          <a:prstGeom prst="bentConnector2">
            <a:avLst/>
          </a:prstGeom>
          <a:noFill/>
          <a:ln w="19050" cap="flat" cmpd="sng">
            <a:solidFill>
              <a:srgbClr val="351C75"/>
            </a:solidFill>
            <a:prstDash val="solid"/>
            <a:round/>
            <a:headEnd type="none" w="med" len="med"/>
            <a:tailEnd type="none" w="med" len="med"/>
          </a:ln>
        </p:spPr>
      </p:cxnSp>
      <p:cxnSp>
        <p:nvCxnSpPr>
          <p:cNvPr id="767" name="Google Shape;767;p55"/>
          <p:cNvCxnSpPr>
            <a:stCxn id="765" idx="2"/>
            <a:endCxn id="762" idx="1"/>
          </p:cNvCxnSpPr>
          <p:nvPr/>
        </p:nvCxnSpPr>
        <p:spPr>
          <a:xfrm rot="-5400000" flipH="1">
            <a:off x="2924638" y="2327500"/>
            <a:ext cx="243300" cy="2586300"/>
          </a:xfrm>
          <a:prstGeom prst="bentConnector2">
            <a:avLst/>
          </a:prstGeom>
          <a:noFill/>
          <a:ln w="19050" cap="flat" cmpd="sng">
            <a:solidFill>
              <a:srgbClr val="351C75"/>
            </a:solidFill>
            <a:prstDash val="solid"/>
            <a:round/>
            <a:headEnd type="none" w="med" len="med"/>
            <a:tailEnd type="none" w="med" len="med"/>
          </a:ln>
        </p:spPr>
      </p:cxnSp>
      <p:cxnSp>
        <p:nvCxnSpPr>
          <p:cNvPr id="768" name="Google Shape;768;p55"/>
          <p:cNvCxnSpPr/>
          <p:nvPr/>
        </p:nvCxnSpPr>
        <p:spPr>
          <a:xfrm>
            <a:off x="2317750" y="3229375"/>
            <a:ext cx="503100" cy="600"/>
          </a:xfrm>
          <a:prstGeom prst="bentConnector3">
            <a:avLst>
              <a:gd name="adj1" fmla="val 50000"/>
            </a:avLst>
          </a:prstGeom>
          <a:noFill/>
          <a:ln w="19050" cap="flat" cmpd="sng">
            <a:solidFill>
              <a:srgbClr val="351C75"/>
            </a:solidFill>
            <a:prstDash val="solid"/>
            <a:round/>
            <a:headEnd type="none" w="med" len="med"/>
            <a:tailEnd type="none" w="med" len="med"/>
          </a:ln>
        </p:spPr>
      </p:cxnSp>
      <p:cxnSp>
        <p:nvCxnSpPr>
          <p:cNvPr id="769" name="Google Shape;769;p55"/>
          <p:cNvCxnSpPr>
            <a:stCxn id="761" idx="3"/>
            <a:endCxn id="764" idx="2"/>
          </p:cNvCxnSpPr>
          <p:nvPr/>
        </p:nvCxnSpPr>
        <p:spPr>
          <a:xfrm rot="10800000" flipH="1">
            <a:off x="3950125" y="2811250"/>
            <a:ext cx="954000" cy="297600"/>
          </a:xfrm>
          <a:prstGeom prst="bentConnector2">
            <a:avLst/>
          </a:prstGeom>
          <a:noFill/>
          <a:ln w="19050" cap="flat" cmpd="sng">
            <a:solidFill>
              <a:srgbClr val="CC0000"/>
            </a:solidFill>
            <a:prstDash val="solid"/>
            <a:round/>
            <a:headEnd type="none" w="med" len="med"/>
            <a:tailEnd type="none" w="med" len="med"/>
          </a:ln>
        </p:spPr>
      </p:cxnSp>
      <p:cxnSp>
        <p:nvCxnSpPr>
          <p:cNvPr id="770" name="Google Shape;770;p55"/>
          <p:cNvCxnSpPr>
            <a:stCxn id="761" idx="3"/>
            <a:endCxn id="762" idx="0"/>
          </p:cNvCxnSpPr>
          <p:nvPr/>
        </p:nvCxnSpPr>
        <p:spPr>
          <a:xfrm>
            <a:off x="3950125" y="3108850"/>
            <a:ext cx="954000" cy="243300"/>
          </a:xfrm>
          <a:prstGeom prst="bentConnector2">
            <a:avLst/>
          </a:prstGeom>
          <a:noFill/>
          <a:ln w="19050" cap="flat" cmpd="sng">
            <a:solidFill>
              <a:srgbClr val="CC0000"/>
            </a:solidFill>
            <a:prstDash val="solid"/>
            <a:round/>
            <a:headEnd type="none" w="med" len="med"/>
            <a:tailEnd type="none" w="med" len="med"/>
          </a:ln>
        </p:spPr>
      </p:cxnSp>
      <p:cxnSp>
        <p:nvCxnSpPr>
          <p:cNvPr id="771" name="Google Shape;771;p55"/>
          <p:cNvCxnSpPr>
            <a:stCxn id="761" idx="3"/>
            <a:endCxn id="772" idx="1"/>
          </p:cNvCxnSpPr>
          <p:nvPr/>
        </p:nvCxnSpPr>
        <p:spPr>
          <a:xfrm>
            <a:off x="3950125" y="3108850"/>
            <a:ext cx="1855500" cy="600"/>
          </a:xfrm>
          <a:prstGeom prst="bentConnector3">
            <a:avLst>
              <a:gd name="adj1" fmla="val 50003"/>
            </a:avLst>
          </a:prstGeom>
          <a:noFill/>
          <a:ln w="19050" cap="flat" cmpd="sng">
            <a:solidFill>
              <a:srgbClr val="CC0000"/>
            </a:solidFill>
            <a:prstDash val="solid"/>
            <a:round/>
            <a:headEnd type="none" w="med" len="med"/>
            <a:tailEnd type="none" w="med" len="med"/>
          </a:ln>
        </p:spPr>
      </p:cxnSp>
      <p:cxnSp>
        <p:nvCxnSpPr>
          <p:cNvPr id="773" name="Google Shape;773;p55"/>
          <p:cNvCxnSpPr/>
          <p:nvPr/>
        </p:nvCxnSpPr>
        <p:spPr>
          <a:xfrm flipH="1">
            <a:off x="2317738" y="2959750"/>
            <a:ext cx="503100" cy="600"/>
          </a:xfrm>
          <a:prstGeom prst="bentConnector3">
            <a:avLst>
              <a:gd name="adj1" fmla="val 50000"/>
            </a:avLst>
          </a:prstGeom>
          <a:noFill/>
          <a:ln w="19050" cap="flat" cmpd="sng">
            <a:solidFill>
              <a:srgbClr val="FF9900"/>
            </a:solidFill>
            <a:prstDash val="solid"/>
            <a:round/>
            <a:headEnd type="none" w="med" len="med"/>
            <a:tailEnd type="none" w="med" len="med"/>
          </a:ln>
        </p:spPr>
      </p:cxnSp>
      <p:sp>
        <p:nvSpPr>
          <p:cNvPr id="772" name="Google Shape;772;p55"/>
          <p:cNvSpPr/>
          <p:nvPr/>
        </p:nvSpPr>
        <p:spPr>
          <a:xfrm>
            <a:off x="5805738" y="2718700"/>
            <a:ext cx="1129200" cy="780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ESC</a:t>
            </a:r>
            <a:endParaRPr/>
          </a:p>
        </p:txBody>
      </p:sp>
      <p:sp>
        <p:nvSpPr>
          <p:cNvPr id="774" name="Google Shape;774;p55"/>
          <p:cNvSpPr txBox="1"/>
          <p:nvPr/>
        </p:nvSpPr>
        <p:spPr>
          <a:xfrm>
            <a:off x="277200" y="1016375"/>
            <a:ext cx="1855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Legend:</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    Power </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    Signal</a:t>
            </a:r>
            <a:endParaRPr>
              <a:latin typeface="Abhaya Libre"/>
              <a:ea typeface="Abhaya Libre"/>
              <a:cs typeface="Abhaya Libre"/>
              <a:sym typeface="Abhaya Libre"/>
            </a:endParaRPr>
          </a:p>
          <a:p>
            <a:pPr marL="0" lvl="0" indent="0" algn="l" rtl="0">
              <a:spcBef>
                <a:spcPts val="0"/>
              </a:spcBef>
              <a:spcAft>
                <a:spcPts val="0"/>
              </a:spcAft>
              <a:buNone/>
            </a:pPr>
            <a:r>
              <a:rPr lang="en">
                <a:latin typeface="Abhaya Libre"/>
                <a:ea typeface="Abhaya Libre"/>
                <a:cs typeface="Abhaya Libre"/>
                <a:sym typeface="Abhaya Libre"/>
              </a:rPr>
              <a:t>    Data</a:t>
            </a:r>
            <a:endParaRPr>
              <a:latin typeface="Abhaya Libre"/>
              <a:ea typeface="Abhaya Libre"/>
              <a:cs typeface="Abhaya Libre"/>
              <a:sym typeface="Abhaya Libre"/>
            </a:endParaRPr>
          </a:p>
        </p:txBody>
      </p:sp>
      <p:cxnSp>
        <p:nvCxnSpPr>
          <p:cNvPr id="775" name="Google Shape;775;p55"/>
          <p:cNvCxnSpPr/>
          <p:nvPr/>
        </p:nvCxnSpPr>
        <p:spPr>
          <a:xfrm>
            <a:off x="1201175" y="1447575"/>
            <a:ext cx="534000" cy="0"/>
          </a:xfrm>
          <a:prstGeom prst="straightConnector1">
            <a:avLst/>
          </a:prstGeom>
          <a:noFill/>
          <a:ln w="19050" cap="flat" cmpd="sng">
            <a:solidFill>
              <a:srgbClr val="CC0000"/>
            </a:solidFill>
            <a:prstDash val="solid"/>
            <a:round/>
            <a:headEnd type="none" w="med" len="med"/>
            <a:tailEnd type="none" w="med" len="med"/>
          </a:ln>
        </p:spPr>
      </p:cxnSp>
      <p:cxnSp>
        <p:nvCxnSpPr>
          <p:cNvPr id="776" name="Google Shape;776;p55"/>
          <p:cNvCxnSpPr/>
          <p:nvPr/>
        </p:nvCxnSpPr>
        <p:spPr>
          <a:xfrm>
            <a:off x="1201175" y="1651325"/>
            <a:ext cx="534000" cy="0"/>
          </a:xfrm>
          <a:prstGeom prst="straightConnector1">
            <a:avLst/>
          </a:prstGeom>
          <a:noFill/>
          <a:ln w="19050" cap="flat" cmpd="sng">
            <a:solidFill>
              <a:srgbClr val="FF9900"/>
            </a:solidFill>
            <a:prstDash val="solid"/>
            <a:round/>
            <a:headEnd type="none" w="med" len="med"/>
            <a:tailEnd type="none" w="med" len="med"/>
          </a:ln>
        </p:spPr>
      </p:cxnSp>
      <p:cxnSp>
        <p:nvCxnSpPr>
          <p:cNvPr id="777" name="Google Shape;777;p55"/>
          <p:cNvCxnSpPr/>
          <p:nvPr/>
        </p:nvCxnSpPr>
        <p:spPr>
          <a:xfrm>
            <a:off x="1201175" y="1865325"/>
            <a:ext cx="534000" cy="0"/>
          </a:xfrm>
          <a:prstGeom prst="straightConnector1">
            <a:avLst/>
          </a:prstGeom>
          <a:noFill/>
          <a:ln w="19050" cap="flat" cmpd="sng">
            <a:solidFill>
              <a:srgbClr val="351C75"/>
            </a:solidFill>
            <a:prstDash val="solid"/>
            <a:round/>
            <a:headEnd type="none" w="med" len="med"/>
            <a:tailEnd type="none" w="med" len="med"/>
          </a:ln>
        </p:spPr>
      </p:cxnSp>
      <p:sp>
        <p:nvSpPr>
          <p:cNvPr id="778" name="Google Shape;778;p55"/>
          <p:cNvSpPr/>
          <p:nvPr/>
        </p:nvSpPr>
        <p:spPr>
          <a:xfrm>
            <a:off x="6309926" y="1364975"/>
            <a:ext cx="9081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Camera</a:t>
            </a:r>
            <a:endParaRPr/>
          </a:p>
        </p:txBody>
      </p:sp>
      <p:sp>
        <p:nvSpPr>
          <p:cNvPr id="779" name="Google Shape;779;p55"/>
          <p:cNvSpPr/>
          <p:nvPr/>
        </p:nvSpPr>
        <p:spPr>
          <a:xfrm>
            <a:off x="7425625" y="1364975"/>
            <a:ext cx="908100" cy="57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Thermal </a:t>
            </a:r>
            <a:endParaRPr/>
          </a:p>
          <a:p>
            <a:pPr marL="0" lvl="0" indent="0" algn="ctr" rtl="0">
              <a:spcBef>
                <a:spcPts val="0"/>
              </a:spcBef>
              <a:spcAft>
                <a:spcPts val="0"/>
              </a:spcAft>
              <a:buNone/>
            </a:pPr>
            <a:r>
              <a:rPr lang="en"/>
              <a:t>Camera</a:t>
            </a:r>
            <a:endParaRPr/>
          </a:p>
        </p:txBody>
      </p:sp>
      <p:sp>
        <p:nvSpPr>
          <p:cNvPr id="780" name="Google Shape;780;p55"/>
          <p:cNvSpPr/>
          <p:nvPr/>
        </p:nvSpPr>
        <p:spPr>
          <a:xfrm>
            <a:off x="6309925" y="995850"/>
            <a:ext cx="2023800" cy="297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Stand Alone Monitors</a:t>
            </a:r>
            <a:endParaRPr/>
          </a:p>
        </p:txBody>
      </p:sp>
      <p:cxnSp>
        <p:nvCxnSpPr>
          <p:cNvPr id="781" name="Google Shape;781;p55"/>
          <p:cNvCxnSpPr>
            <a:stCxn id="772" idx="3"/>
            <a:endCxn id="763" idx="1"/>
          </p:cNvCxnSpPr>
          <p:nvPr/>
        </p:nvCxnSpPr>
        <p:spPr>
          <a:xfrm>
            <a:off x="6934938" y="3108850"/>
            <a:ext cx="555600" cy="300"/>
          </a:xfrm>
          <a:prstGeom prst="straightConnector1">
            <a:avLst/>
          </a:prstGeom>
          <a:noFill/>
          <a:ln w="28575" cap="flat" cmpd="sng">
            <a:solidFill>
              <a:srgbClr val="CC0000"/>
            </a:solidFill>
            <a:prstDash val="solid"/>
            <a:round/>
            <a:headEnd type="none" w="med" len="med"/>
            <a:tailEnd type="none" w="med" len="med"/>
          </a:ln>
        </p:spPr>
      </p:cxnSp>
      <p:cxnSp>
        <p:nvCxnSpPr>
          <p:cNvPr id="782" name="Google Shape;782;p55"/>
          <p:cNvCxnSpPr>
            <a:stCxn id="761" idx="1"/>
            <a:endCxn id="765" idx="3"/>
          </p:cNvCxnSpPr>
          <p:nvPr/>
        </p:nvCxnSpPr>
        <p:spPr>
          <a:xfrm rot="10800000">
            <a:off x="2317825" y="3108850"/>
            <a:ext cx="503100" cy="0"/>
          </a:xfrm>
          <a:prstGeom prst="straightConnector1">
            <a:avLst/>
          </a:prstGeom>
          <a:noFill/>
          <a:ln w="19050" cap="flat" cmpd="sng">
            <a:solidFill>
              <a:srgbClr val="CC0000"/>
            </a:solidFill>
            <a:prstDash val="solid"/>
            <a:round/>
            <a:headEnd type="none" w="med" len="med"/>
            <a:tailEnd type="none" w="med" len="med"/>
          </a:ln>
        </p:spPr>
      </p:cxnSp>
      <p:sp>
        <p:nvSpPr>
          <p:cNvPr id="783" name="Google Shape;783;p5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784" name="Google Shape;784;p5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785" name="Google Shape;785;p5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786" name="Google Shape;786;p55"/>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787" name="Google Shape;787;p55"/>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788" name="Google Shape;788;p5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789" name="Google Shape;789;p5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56"/>
          <p:cNvSpPr txBox="1">
            <a:spLocks noGrp="1"/>
          </p:cNvSpPr>
          <p:nvPr>
            <p:ph type="title"/>
          </p:nvPr>
        </p:nvSpPr>
        <p:spPr>
          <a:xfrm>
            <a:off x="311700" y="445025"/>
            <a:ext cx="4679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Manufacturing Testing </a:t>
            </a:r>
            <a:endParaRPr/>
          </a:p>
        </p:txBody>
      </p:sp>
      <p:sp>
        <p:nvSpPr>
          <p:cNvPr id="795" name="Google Shape;795;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44</a:t>
            </a:fld>
            <a:endParaRPr/>
          </a:p>
        </p:txBody>
      </p:sp>
      <p:pic>
        <p:nvPicPr>
          <p:cNvPr id="796" name="Google Shape;796;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96051" y="124825"/>
            <a:ext cx="2851477" cy="2198318"/>
          </a:xfrm>
          <a:prstGeom prst="rect">
            <a:avLst/>
          </a:prstGeom>
          <a:noFill/>
          <a:ln w="19050" cap="flat" cmpd="sng">
            <a:solidFill>
              <a:schemeClr val="dk2"/>
            </a:solidFill>
            <a:prstDash val="solid"/>
            <a:round/>
            <a:headEnd type="none" w="sm" len="sm"/>
            <a:tailEnd type="none" w="sm" len="sm"/>
          </a:ln>
        </p:spPr>
      </p:pic>
      <p:sp>
        <p:nvSpPr>
          <p:cNvPr id="797" name="Google Shape;797;p56"/>
          <p:cNvSpPr txBox="1"/>
          <p:nvPr/>
        </p:nvSpPr>
        <p:spPr>
          <a:xfrm>
            <a:off x="5796050" y="2243100"/>
            <a:ext cx="285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Abhaya Libre"/>
                <a:ea typeface="Abhaya Libre"/>
                <a:cs typeface="Abhaya Libre"/>
                <a:sym typeface="Abhaya Libre"/>
              </a:rPr>
              <a:t>Fig a. </a:t>
            </a:r>
            <a:r>
              <a:rPr lang="en">
                <a:latin typeface="Abhaya Libre"/>
                <a:ea typeface="Abhaya Libre"/>
                <a:cs typeface="Abhaya Libre"/>
                <a:sym typeface="Abhaya Libre"/>
              </a:rPr>
              <a:t>Whiffletree Testing</a:t>
            </a:r>
            <a:endParaRPr>
              <a:latin typeface="Abhaya Libre"/>
              <a:ea typeface="Abhaya Libre"/>
              <a:cs typeface="Abhaya Libre"/>
              <a:sym typeface="Abhaya Libre"/>
            </a:endParaRPr>
          </a:p>
        </p:txBody>
      </p:sp>
      <p:pic>
        <p:nvPicPr>
          <p:cNvPr id="798" name="Google Shape;798;p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75000" y="2671950"/>
            <a:ext cx="3624699" cy="1735075"/>
          </a:xfrm>
          <a:prstGeom prst="rect">
            <a:avLst/>
          </a:prstGeom>
          <a:noFill/>
          <a:ln w="19050" cap="flat" cmpd="sng">
            <a:solidFill>
              <a:schemeClr val="dk2"/>
            </a:solidFill>
            <a:prstDash val="solid"/>
            <a:round/>
            <a:headEnd type="none" w="sm" len="sm"/>
            <a:tailEnd type="none" w="sm" len="sm"/>
          </a:ln>
        </p:spPr>
      </p:pic>
      <p:sp>
        <p:nvSpPr>
          <p:cNvPr id="799" name="Google Shape;799;p56"/>
          <p:cNvSpPr txBox="1"/>
          <p:nvPr/>
        </p:nvSpPr>
        <p:spPr>
          <a:xfrm>
            <a:off x="5295275" y="4364850"/>
            <a:ext cx="3676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Abhaya Libre"/>
                <a:ea typeface="Abhaya Libre"/>
                <a:cs typeface="Abhaya Libre"/>
                <a:sym typeface="Abhaya Libre"/>
              </a:rPr>
              <a:t>Fig b. </a:t>
            </a:r>
            <a:r>
              <a:rPr lang="en">
                <a:latin typeface="Abhaya Libre"/>
                <a:ea typeface="Abhaya Libre"/>
                <a:cs typeface="Abhaya Libre"/>
                <a:sym typeface="Abhaya Libre"/>
              </a:rPr>
              <a:t>Wing and Tail Deflections</a:t>
            </a:r>
            <a:endParaRPr>
              <a:latin typeface="Abhaya Libre"/>
              <a:ea typeface="Abhaya Libre"/>
              <a:cs typeface="Abhaya Libre"/>
              <a:sym typeface="Abhaya Libre"/>
            </a:endParaRPr>
          </a:p>
        </p:txBody>
      </p:sp>
      <p:sp>
        <p:nvSpPr>
          <p:cNvPr id="800" name="Google Shape;800;p56"/>
          <p:cNvSpPr txBox="1"/>
          <p:nvPr/>
        </p:nvSpPr>
        <p:spPr>
          <a:xfrm>
            <a:off x="97550" y="1064850"/>
            <a:ext cx="5377500" cy="3263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Abhaya Libre"/>
              <a:buChar char="●"/>
            </a:pPr>
            <a:r>
              <a:rPr lang="en" sz="1600" b="1">
                <a:solidFill>
                  <a:schemeClr val="dk1"/>
                </a:solidFill>
                <a:latin typeface="Abhaya Libre"/>
                <a:ea typeface="Abhaya Libre"/>
                <a:cs typeface="Abhaya Libre"/>
                <a:sym typeface="Abhaya Libre"/>
              </a:rPr>
              <a:t>Whiffletree Test </a:t>
            </a:r>
            <a:endParaRPr sz="1600" b="1">
              <a:solidFill>
                <a:schemeClr val="dk1"/>
              </a:solidFill>
              <a:latin typeface="Abhaya Libre"/>
              <a:ea typeface="Abhaya Libre"/>
              <a:cs typeface="Abhaya Libre"/>
              <a:sym typeface="Abhaya Libre"/>
            </a:endParaRPr>
          </a:p>
          <a:p>
            <a:pPr marL="914400" lvl="1"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Validity of Wing</a:t>
            </a:r>
            <a:endParaRPr sz="1600">
              <a:solidFill>
                <a:schemeClr val="dk1"/>
              </a:solidFill>
              <a:latin typeface="Abhaya Libre"/>
              <a:ea typeface="Abhaya Libre"/>
              <a:cs typeface="Abhaya Libre"/>
              <a:sym typeface="Abhaya Libre"/>
            </a:endParaRPr>
          </a:p>
          <a:p>
            <a:pPr marL="1371600" lvl="2"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Withstand predicted loadings</a:t>
            </a:r>
            <a:endParaRPr sz="1600">
              <a:solidFill>
                <a:schemeClr val="dk1"/>
              </a:solidFill>
              <a:latin typeface="Abhaya Libre"/>
              <a:ea typeface="Abhaya Libre"/>
              <a:cs typeface="Abhaya Libre"/>
              <a:sym typeface="Abhaya Libre"/>
            </a:endParaRPr>
          </a:p>
          <a:p>
            <a:pPr marL="457200" lvl="0" indent="-330200" algn="l" rtl="0">
              <a:lnSpc>
                <a:spcPct val="115000"/>
              </a:lnSpc>
              <a:spcBef>
                <a:spcPts val="0"/>
              </a:spcBef>
              <a:spcAft>
                <a:spcPts val="0"/>
              </a:spcAft>
              <a:buClr>
                <a:schemeClr val="dk1"/>
              </a:buClr>
              <a:buSzPts val="1600"/>
              <a:buFont typeface="Abhaya Libre"/>
              <a:buChar char="●"/>
            </a:pPr>
            <a:r>
              <a:rPr lang="en" sz="1600" b="1">
                <a:solidFill>
                  <a:schemeClr val="dk1"/>
                </a:solidFill>
                <a:latin typeface="Abhaya Libre"/>
                <a:ea typeface="Abhaya Libre"/>
                <a:cs typeface="Abhaya Libre"/>
                <a:sym typeface="Abhaya Libre"/>
              </a:rPr>
              <a:t>Tail Deflection Test </a:t>
            </a:r>
            <a:endParaRPr sz="1600" b="1">
              <a:solidFill>
                <a:schemeClr val="dk1"/>
              </a:solidFill>
              <a:latin typeface="Abhaya Libre"/>
              <a:ea typeface="Abhaya Libre"/>
              <a:cs typeface="Abhaya Libre"/>
              <a:sym typeface="Abhaya Libre"/>
            </a:endParaRPr>
          </a:p>
          <a:p>
            <a:pPr marL="914400" lvl="1"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Validity of Tail</a:t>
            </a:r>
            <a:endParaRPr sz="1600">
              <a:solidFill>
                <a:schemeClr val="dk1"/>
              </a:solidFill>
              <a:latin typeface="Abhaya Libre"/>
              <a:ea typeface="Abhaya Libre"/>
              <a:cs typeface="Abhaya Libre"/>
              <a:sym typeface="Abhaya Libre"/>
            </a:endParaRPr>
          </a:p>
          <a:p>
            <a:pPr marL="1371600" lvl="2"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Can tail support moments and stresses produced by horizontal and vertical tails.</a:t>
            </a:r>
            <a:endParaRPr sz="1600">
              <a:solidFill>
                <a:schemeClr val="dk1"/>
              </a:solidFill>
              <a:latin typeface="Abhaya Libre"/>
              <a:ea typeface="Abhaya Libre"/>
              <a:cs typeface="Abhaya Libre"/>
              <a:sym typeface="Abhaya Libre"/>
            </a:endParaRPr>
          </a:p>
          <a:p>
            <a:pPr marL="457200" lvl="0" indent="-330200" algn="l" rtl="0">
              <a:lnSpc>
                <a:spcPct val="115000"/>
              </a:lnSpc>
              <a:spcBef>
                <a:spcPts val="0"/>
              </a:spcBef>
              <a:spcAft>
                <a:spcPts val="0"/>
              </a:spcAft>
              <a:buClr>
                <a:schemeClr val="dk1"/>
              </a:buClr>
              <a:buSzPts val="1600"/>
              <a:buFont typeface="Abhaya Libre"/>
              <a:buChar char="●"/>
            </a:pPr>
            <a:r>
              <a:rPr lang="en" sz="1600" b="1">
                <a:solidFill>
                  <a:schemeClr val="dk1"/>
                </a:solidFill>
                <a:latin typeface="Abhaya Libre"/>
                <a:ea typeface="Abhaya Libre"/>
                <a:cs typeface="Abhaya Libre"/>
                <a:sym typeface="Abhaya Libre"/>
              </a:rPr>
              <a:t>Strain Gauge Test </a:t>
            </a:r>
            <a:endParaRPr sz="1600" b="1">
              <a:solidFill>
                <a:schemeClr val="dk1"/>
              </a:solidFill>
              <a:latin typeface="Abhaya Libre"/>
              <a:ea typeface="Abhaya Libre"/>
              <a:cs typeface="Abhaya Libre"/>
              <a:sym typeface="Abhaya Libre"/>
            </a:endParaRPr>
          </a:p>
          <a:p>
            <a:pPr marL="914400" lvl="1"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Verify Fuselage can support payload and Stresses </a:t>
            </a:r>
            <a:endParaRPr sz="1600">
              <a:solidFill>
                <a:schemeClr val="dk1"/>
              </a:solidFill>
              <a:latin typeface="Abhaya Libre"/>
              <a:ea typeface="Abhaya Libre"/>
              <a:cs typeface="Abhaya Libre"/>
              <a:sym typeface="Abhaya Libre"/>
            </a:endParaRPr>
          </a:p>
          <a:p>
            <a:pPr marL="457200" lvl="0" indent="-330200" algn="l" rtl="0">
              <a:lnSpc>
                <a:spcPct val="115000"/>
              </a:lnSpc>
              <a:spcBef>
                <a:spcPts val="0"/>
              </a:spcBef>
              <a:spcAft>
                <a:spcPts val="0"/>
              </a:spcAft>
              <a:buClr>
                <a:schemeClr val="dk1"/>
              </a:buClr>
              <a:buSzPts val="1600"/>
              <a:buFont typeface="Abhaya Libre"/>
              <a:buChar char="●"/>
            </a:pPr>
            <a:r>
              <a:rPr lang="en" sz="1600" b="1">
                <a:solidFill>
                  <a:schemeClr val="dk1"/>
                </a:solidFill>
                <a:latin typeface="Abhaya Libre"/>
                <a:ea typeface="Abhaya Libre"/>
                <a:cs typeface="Abhaya Libre"/>
                <a:sym typeface="Abhaya Libre"/>
              </a:rPr>
              <a:t>Drop Test </a:t>
            </a:r>
            <a:endParaRPr sz="1600" b="1">
              <a:solidFill>
                <a:schemeClr val="dk1"/>
              </a:solidFill>
              <a:latin typeface="Abhaya Libre"/>
              <a:ea typeface="Abhaya Libre"/>
              <a:cs typeface="Abhaya Libre"/>
              <a:sym typeface="Abhaya Libre"/>
            </a:endParaRPr>
          </a:p>
          <a:p>
            <a:pPr marL="914400" lvl="1" indent="-330200" algn="l" rtl="0">
              <a:lnSpc>
                <a:spcPct val="115000"/>
              </a:lnSpc>
              <a:spcBef>
                <a:spcPts val="0"/>
              </a:spcBef>
              <a:spcAft>
                <a:spcPts val="0"/>
              </a:spcAft>
              <a:buClr>
                <a:schemeClr val="dk1"/>
              </a:buClr>
              <a:buSzPts val="1600"/>
              <a:buFont typeface="Abhaya Libre"/>
              <a:buChar char="○"/>
            </a:pPr>
            <a:r>
              <a:rPr lang="en" sz="1600">
                <a:solidFill>
                  <a:schemeClr val="dk1"/>
                </a:solidFill>
                <a:latin typeface="Abhaya Libre"/>
                <a:ea typeface="Abhaya Libre"/>
                <a:cs typeface="Abhaya Libre"/>
                <a:sym typeface="Abhaya Libre"/>
              </a:rPr>
              <a:t>Measure Integrity of Structure </a:t>
            </a:r>
            <a:endParaRPr sz="1700">
              <a:solidFill>
                <a:schemeClr val="dk2"/>
              </a:solidFill>
              <a:latin typeface="Abhaya Libre"/>
              <a:ea typeface="Abhaya Libre"/>
              <a:cs typeface="Abhaya Libre"/>
              <a:sym typeface="Abhaya Libre"/>
            </a:endParaRPr>
          </a:p>
        </p:txBody>
      </p:sp>
      <p:sp>
        <p:nvSpPr>
          <p:cNvPr id="801" name="Google Shape;801;p5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802" name="Google Shape;802;p5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803" name="Google Shape;803;p5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804" name="Google Shape;804;p56"/>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805" name="Google Shape;805;p56"/>
          <p:cNvSpPr/>
          <p:nvPr/>
        </p:nvSpPr>
        <p:spPr>
          <a:xfrm>
            <a:off x="62172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806" name="Google Shape;806;p5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807" name="Google Shape;807;p5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11"/>
        <p:cNvGrpSpPr/>
        <p:nvPr/>
      </p:nvGrpSpPr>
      <p:grpSpPr>
        <a:xfrm>
          <a:off x="0" y="0"/>
          <a:ext cx="0" cy="0"/>
          <a:chOff x="0" y="0"/>
          <a:chExt cx="0" cy="0"/>
        </a:xfrm>
      </p:grpSpPr>
      <p:sp>
        <p:nvSpPr>
          <p:cNvPr id="812" name="Google Shape;812;p57"/>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Project Planning</a:t>
            </a:r>
            <a:endParaRPr sz="5200">
              <a:solidFill>
                <a:schemeClr val="dk2"/>
              </a:solidFill>
              <a:latin typeface="Playfair Display"/>
              <a:ea typeface="Playfair Display"/>
              <a:cs typeface="Playfair Display"/>
              <a:sym typeface="Playfair Display"/>
            </a:endParaRPr>
          </a:p>
        </p:txBody>
      </p:sp>
      <p:pic>
        <p:nvPicPr>
          <p:cNvPr id="813" name="Google Shape;813;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814" name="Google Shape;814;p5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815" name="Google Shape;815;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816" name="Google Shape;816;p57"/>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
        <p:nvSpPr>
          <p:cNvPr id="817" name="Google Shape;817;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Tests to be conducted</a:t>
            </a:r>
            <a:endParaRPr/>
          </a:p>
        </p:txBody>
      </p:sp>
      <p:sp>
        <p:nvSpPr>
          <p:cNvPr id="823" name="Google Shape;823;p58"/>
          <p:cNvSpPr txBox="1">
            <a:spLocks noGrp="1"/>
          </p:cNvSpPr>
          <p:nvPr>
            <p:ph type="body" idx="1"/>
          </p:nvPr>
        </p:nvSpPr>
        <p:spPr>
          <a:xfrm>
            <a:off x="311700" y="1070670"/>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Electromechanical</a:t>
            </a:r>
            <a:endParaRPr/>
          </a:p>
          <a:p>
            <a:pPr marL="457200" lvl="0" indent="-334327" algn="l" rtl="0">
              <a:spcBef>
                <a:spcPts val="1200"/>
              </a:spcBef>
              <a:spcAft>
                <a:spcPts val="0"/>
              </a:spcAft>
              <a:buSzPct val="100000"/>
              <a:buChar char="●"/>
            </a:pPr>
            <a:r>
              <a:rPr lang="en"/>
              <a:t>Static Tests - Pilot/Project</a:t>
            </a:r>
            <a:endParaRPr/>
          </a:p>
          <a:p>
            <a:pPr marL="457200" lvl="0" indent="-334327" algn="l" rtl="0">
              <a:spcBef>
                <a:spcPts val="0"/>
              </a:spcBef>
              <a:spcAft>
                <a:spcPts val="0"/>
              </a:spcAft>
              <a:buSzPct val="100000"/>
              <a:buChar char="●"/>
            </a:pPr>
            <a:r>
              <a:rPr lang="en"/>
              <a:t>Endurance Testing - Pilot/Project</a:t>
            </a:r>
            <a:endParaRPr/>
          </a:p>
          <a:p>
            <a:pPr marL="0" lvl="0" indent="0" algn="l" rtl="0">
              <a:spcBef>
                <a:spcPts val="1200"/>
              </a:spcBef>
              <a:spcAft>
                <a:spcPts val="0"/>
              </a:spcAft>
              <a:buNone/>
            </a:pPr>
            <a:r>
              <a:rPr lang="en"/>
              <a:t>Aerodynamic</a:t>
            </a:r>
            <a:endParaRPr/>
          </a:p>
          <a:p>
            <a:pPr marL="457200" lvl="0" indent="-334327" algn="l" rtl="0">
              <a:spcBef>
                <a:spcPts val="1200"/>
              </a:spcBef>
              <a:spcAft>
                <a:spcPts val="0"/>
              </a:spcAft>
              <a:buSzPct val="100000"/>
              <a:buChar char="●"/>
            </a:pPr>
            <a:r>
              <a:rPr lang="en"/>
              <a:t>Test Flights: Take-Off</a:t>
            </a:r>
            <a:endParaRPr/>
          </a:p>
          <a:p>
            <a:pPr marL="457200" lvl="0" indent="-334327" algn="l" rtl="0">
              <a:spcBef>
                <a:spcPts val="0"/>
              </a:spcBef>
              <a:spcAft>
                <a:spcPts val="0"/>
              </a:spcAft>
              <a:buSzPct val="100000"/>
              <a:buChar char="●"/>
            </a:pPr>
            <a:r>
              <a:rPr lang="en"/>
              <a:t>Test Flights:  </a:t>
            </a:r>
            <a:endParaRPr/>
          </a:p>
          <a:p>
            <a:pPr marL="914400" lvl="1" indent="-310832" algn="l" rtl="0">
              <a:spcBef>
                <a:spcPts val="0"/>
              </a:spcBef>
              <a:spcAft>
                <a:spcPts val="0"/>
              </a:spcAft>
              <a:buSzPct val="100000"/>
              <a:buChar char="○"/>
            </a:pPr>
            <a:r>
              <a:rPr lang="en"/>
              <a:t>Verify Lift and Drag Calculations </a:t>
            </a:r>
            <a:endParaRPr/>
          </a:p>
          <a:p>
            <a:pPr marL="0" lvl="0" indent="0" algn="l" rtl="0">
              <a:spcBef>
                <a:spcPts val="1200"/>
              </a:spcBef>
              <a:spcAft>
                <a:spcPts val="0"/>
              </a:spcAft>
              <a:buNone/>
            </a:pPr>
            <a:r>
              <a:rPr lang="en"/>
              <a:t>Manufacturing </a:t>
            </a:r>
            <a:endParaRPr/>
          </a:p>
          <a:p>
            <a:pPr marL="457200" lvl="0" indent="-334327" algn="l" rtl="0">
              <a:spcBef>
                <a:spcPts val="1200"/>
              </a:spcBef>
              <a:spcAft>
                <a:spcPts val="0"/>
              </a:spcAft>
              <a:buSzPct val="100000"/>
              <a:buChar char="●"/>
            </a:pPr>
            <a:r>
              <a:rPr lang="en"/>
              <a:t>Whiffletree Test - Project</a:t>
            </a:r>
            <a:endParaRPr/>
          </a:p>
          <a:p>
            <a:pPr marL="457200" lvl="0" indent="-334327" algn="l" rtl="0">
              <a:spcBef>
                <a:spcPts val="0"/>
              </a:spcBef>
              <a:spcAft>
                <a:spcPts val="0"/>
              </a:spcAft>
              <a:buSzPct val="100000"/>
              <a:buChar char="●"/>
            </a:pPr>
            <a:r>
              <a:rPr lang="en"/>
              <a:t>Tail Deflection Test - Project/ AES Machine Shop</a:t>
            </a:r>
            <a:endParaRPr/>
          </a:p>
        </p:txBody>
      </p:sp>
      <p:pic>
        <p:nvPicPr>
          <p:cNvPr id="824" name="Google Shape;824;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99150" y="599550"/>
            <a:ext cx="2756700" cy="1868250"/>
          </a:xfrm>
          <a:prstGeom prst="rect">
            <a:avLst/>
          </a:prstGeom>
          <a:noFill/>
          <a:ln>
            <a:noFill/>
          </a:ln>
        </p:spPr>
      </p:pic>
      <p:pic>
        <p:nvPicPr>
          <p:cNvPr id="825" name="Google Shape;825;p5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99150" y="2750461"/>
            <a:ext cx="2756701" cy="1675558"/>
          </a:xfrm>
          <a:prstGeom prst="rect">
            <a:avLst/>
          </a:prstGeom>
          <a:noFill/>
          <a:ln>
            <a:noFill/>
          </a:ln>
        </p:spPr>
      </p:pic>
      <p:sp>
        <p:nvSpPr>
          <p:cNvPr id="826" name="Google Shape;826;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46</a:t>
            </a:fld>
            <a:endParaRPr/>
          </a:p>
        </p:txBody>
      </p:sp>
      <p:sp>
        <p:nvSpPr>
          <p:cNvPr id="827" name="Google Shape;827;p58"/>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828" name="Google Shape;828;p5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829" name="Google Shape;829;p5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830" name="Google Shape;830;p58"/>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831" name="Google Shape;831;p5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832" name="Google Shape;832;p58"/>
          <p:cNvSpPr/>
          <p:nvPr/>
        </p:nvSpPr>
        <p:spPr>
          <a:xfrm>
            <a:off x="7169725"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833" name="Google Shape;833;p5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47</a:t>
            </a:fld>
            <a:endParaRPr/>
          </a:p>
        </p:txBody>
      </p:sp>
      <p:sp>
        <p:nvSpPr>
          <p:cNvPr id="839" name="Google Shape;839;p59"/>
          <p:cNvSpPr txBox="1"/>
          <p:nvPr/>
        </p:nvSpPr>
        <p:spPr>
          <a:xfrm>
            <a:off x="52450" y="1244525"/>
            <a:ext cx="32586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Times New Roman"/>
                <a:ea typeface="Times New Roman"/>
                <a:cs typeface="Times New Roman"/>
                <a:sym typeface="Times New Roman"/>
              </a:rPr>
              <a:t>Total Cost: $3363.73</a:t>
            </a:r>
            <a:endParaRPr sz="2300">
              <a:latin typeface="Times New Roman"/>
              <a:ea typeface="Times New Roman"/>
              <a:cs typeface="Times New Roman"/>
              <a:sym typeface="Times New Roman"/>
            </a:endParaRPr>
          </a:p>
          <a:p>
            <a:pPr marL="0" lvl="0" indent="0" algn="l" rtl="0">
              <a:spcBef>
                <a:spcPts val="0"/>
              </a:spcBef>
              <a:spcAft>
                <a:spcPts val="0"/>
              </a:spcAft>
              <a:buNone/>
            </a:pPr>
            <a:r>
              <a:rPr lang="en" sz="2300">
                <a:latin typeface="Times New Roman"/>
                <a:ea typeface="Times New Roman"/>
                <a:cs typeface="Times New Roman"/>
                <a:sym typeface="Times New Roman"/>
              </a:rPr>
              <a:t>Included Margin: 10%</a:t>
            </a:r>
            <a:endParaRPr sz="2300">
              <a:latin typeface="Times New Roman"/>
              <a:ea typeface="Times New Roman"/>
              <a:cs typeface="Times New Roman"/>
              <a:sym typeface="Times New Roman"/>
            </a:endParaRPr>
          </a:p>
          <a:p>
            <a:pPr marL="0" lvl="0" indent="0" algn="l" rtl="0">
              <a:spcBef>
                <a:spcPts val="0"/>
              </a:spcBef>
              <a:spcAft>
                <a:spcPts val="0"/>
              </a:spcAft>
              <a:buNone/>
            </a:pPr>
            <a:r>
              <a:rPr lang="en" sz="2300">
                <a:latin typeface="Times New Roman"/>
                <a:ea typeface="Times New Roman"/>
                <a:cs typeface="Times New Roman"/>
                <a:sym typeface="Times New Roman"/>
              </a:rPr>
              <a:t>Leftover Funds: $636.27 </a:t>
            </a:r>
            <a:endParaRPr sz="2300">
              <a:latin typeface="Times New Roman"/>
              <a:ea typeface="Times New Roman"/>
              <a:cs typeface="Times New Roman"/>
              <a:sym typeface="Times New Roman"/>
            </a:endParaRPr>
          </a:p>
          <a:p>
            <a:pPr marL="0" lvl="0" indent="0" algn="l" rtl="0">
              <a:spcBef>
                <a:spcPts val="0"/>
              </a:spcBef>
              <a:spcAft>
                <a:spcPts val="0"/>
              </a:spcAft>
              <a:buNone/>
            </a:pPr>
            <a:endParaRPr sz="2300">
              <a:latin typeface="Times New Roman"/>
              <a:ea typeface="Times New Roman"/>
              <a:cs typeface="Times New Roman"/>
              <a:sym typeface="Times New Roman"/>
            </a:endParaRPr>
          </a:p>
        </p:txBody>
      </p:sp>
      <p:sp>
        <p:nvSpPr>
          <p:cNvPr id="840" name="Google Shape;840;p59"/>
          <p:cNvSpPr txBox="1"/>
          <p:nvPr/>
        </p:nvSpPr>
        <p:spPr>
          <a:xfrm>
            <a:off x="381000" y="254000"/>
            <a:ext cx="307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800" b="1">
                <a:solidFill>
                  <a:srgbClr val="38761D"/>
                </a:solidFill>
              </a:rPr>
              <a:t>Financials </a:t>
            </a:r>
            <a:endParaRPr>
              <a:latin typeface="Abhaya Libre"/>
              <a:ea typeface="Abhaya Libre"/>
              <a:cs typeface="Abhaya Libre"/>
              <a:sym typeface="Abhaya Libre"/>
            </a:endParaRPr>
          </a:p>
        </p:txBody>
      </p:sp>
      <p:pic>
        <p:nvPicPr>
          <p:cNvPr id="841" name="Google Shape;841;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453889" y="0"/>
            <a:ext cx="5664201" cy="4649846"/>
          </a:xfrm>
          <a:prstGeom prst="rect">
            <a:avLst/>
          </a:prstGeom>
          <a:noFill/>
          <a:ln>
            <a:noFill/>
          </a:ln>
        </p:spPr>
      </p:pic>
      <p:sp>
        <p:nvSpPr>
          <p:cNvPr id="842" name="Google Shape;842;p59"/>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843" name="Google Shape;843;p5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844" name="Google Shape;844;p5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845" name="Google Shape;845;p59"/>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846" name="Google Shape;846;p5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847" name="Google Shape;847;p59"/>
          <p:cNvSpPr/>
          <p:nvPr/>
        </p:nvSpPr>
        <p:spPr>
          <a:xfrm>
            <a:off x="7169725"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848" name="Google Shape;848;p5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 - Fall </a:t>
            </a:r>
            <a:endParaRPr/>
          </a:p>
        </p:txBody>
      </p:sp>
      <p:sp>
        <p:nvSpPr>
          <p:cNvPr id="854" name="Google Shape;854;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855" name="Google Shape;855;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48</a:t>
            </a:fld>
            <a:endParaRPr/>
          </a:p>
        </p:txBody>
      </p:sp>
      <p:pic>
        <p:nvPicPr>
          <p:cNvPr id="856" name="Google Shape;856;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125141"/>
            <a:ext cx="9144003" cy="2893220"/>
          </a:xfrm>
          <a:prstGeom prst="rect">
            <a:avLst/>
          </a:prstGeom>
          <a:noFill/>
          <a:ln>
            <a:noFill/>
          </a:ln>
        </p:spPr>
      </p:pic>
      <p:cxnSp>
        <p:nvCxnSpPr>
          <p:cNvPr id="857" name="Google Shape;857;p60"/>
          <p:cNvCxnSpPr/>
          <p:nvPr/>
        </p:nvCxnSpPr>
        <p:spPr>
          <a:xfrm>
            <a:off x="2774350" y="1547600"/>
            <a:ext cx="6331200" cy="413100"/>
          </a:xfrm>
          <a:prstGeom prst="straightConnector1">
            <a:avLst/>
          </a:prstGeom>
          <a:noFill/>
          <a:ln w="19050" cap="flat" cmpd="sng">
            <a:solidFill>
              <a:srgbClr val="6AA84F"/>
            </a:solidFill>
            <a:prstDash val="solid"/>
            <a:round/>
            <a:headEnd type="none" w="med" len="med"/>
            <a:tailEnd type="triangle" w="med" len="med"/>
          </a:ln>
        </p:spPr>
      </p:cxnSp>
      <p:cxnSp>
        <p:nvCxnSpPr>
          <p:cNvPr id="858" name="Google Shape;858;p60"/>
          <p:cNvCxnSpPr/>
          <p:nvPr/>
        </p:nvCxnSpPr>
        <p:spPr>
          <a:xfrm>
            <a:off x="2750300" y="2180200"/>
            <a:ext cx="6371400" cy="391500"/>
          </a:xfrm>
          <a:prstGeom prst="straightConnector1">
            <a:avLst/>
          </a:prstGeom>
          <a:noFill/>
          <a:ln w="19050" cap="flat" cmpd="sng">
            <a:solidFill>
              <a:srgbClr val="6AA84F"/>
            </a:solidFill>
            <a:prstDash val="solid"/>
            <a:round/>
            <a:headEnd type="none" w="med" len="med"/>
            <a:tailEnd type="triangle" w="med" len="med"/>
          </a:ln>
        </p:spPr>
      </p:cxnSp>
      <p:cxnSp>
        <p:nvCxnSpPr>
          <p:cNvPr id="859" name="Google Shape;859;p60"/>
          <p:cNvCxnSpPr/>
          <p:nvPr/>
        </p:nvCxnSpPr>
        <p:spPr>
          <a:xfrm>
            <a:off x="2744025" y="2787900"/>
            <a:ext cx="6361500" cy="336000"/>
          </a:xfrm>
          <a:prstGeom prst="straightConnector1">
            <a:avLst/>
          </a:prstGeom>
          <a:noFill/>
          <a:ln w="19050" cap="flat" cmpd="sng">
            <a:solidFill>
              <a:srgbClr val="6AA84F"/>
            </a:solidFill>
            <a:prstDash val="solid"/>
            <a:round/>
            <a:headEnd type="none" w="med" len="med"/>
            <a:tailEnd type="triangle" w="med" len="med"/>
          </a:ln>
        </p:spPr>
      </p:cxnSp>
      <p:cxnSp>
        <p:nvCxnSpPr>
          <p:cNvPr id="860" name="Google Shape;860;p60"/>
          <p:cNvCxnSpPr/>
          <p:nvPr/>
        </p:nvCxnSpPr>
        <p:spPr>
          <a:xfrm>
            <a:off x="2771575" y="3307750"/>
            <a:ext cx="6334200" cy="285900"/>
          </a:xfrm>
          <a:prstGeom prst="straightConnector1">
            <a:avLst/>
          </a:prstGeom>
          <a:noFill/>
          <a:ln w="19050" cap="flat" cmpd="sng">
            <a:solidFill>
              <a:srgbClr val="6AA84F"/>
            </a:solidFill>
            <a:prstDash val="solid"/>
            <a:round/>
            <a:headEnd type="none" w="med" len="med"/>
            <a:tailEnd type="triangle" w="med" len="med"/>
          </a:ln>
        </p:spPr>
      </p:cxnSp>
      <p:cxnSp>
        <p:nvCxnSpPr>
          <p:cNvPr id="861" name="Google Shape;861;p60"/>
          <p:cNvCxnSpPr/>
          <p:nvPr/>
        </p:nvCxnSpPr>
        <p:spPr>
          <a:xfrm>
            <a:off x="5826375" y="3765225"/>
            <a:ext cx="3317700" cy="253200"/>
          </a:xfrm>
          <a:prstGeom prst="straightConnector1">
            <a:avLst/>
          </a:prstGeom>
          <a:noFill/>
          <a:ln w="19050" cap="flat" cmpd="sng">
            <a:solidFill>
              <a:srgbClr val="6AA84F"/>
            </a:solidFill>
            <a:prstDash val="solid"/>
            <a:round/>
            <a:headEnd type="none" w="med" len="med"/>
            <a:tailEnd type="triangle" w="med" len="med"/>
          </a:ln>
        </p:spPr>
      </p:cxnSp>
      <p:sp>
        <p:nvSpPr>
          <p:cNvPr id="862" name="Google Shape;862;p60"/>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863" name="Google Shape;863;p60"/>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864" name="Google Shape;864;p60"/>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865" name="Google Shape;865;p60"/>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866" name="Google Shape;866;p60"/>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867" name="Google Shape;867;p60"/>
          <p:cNvSpPr/>
          <p:nvPr/>
        </p:nvSpPr>
        <p:spPr>
          <a:xfrm>
            <a:off x="7169725"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868" name="Google Shape;868;p60"/>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1"/>
          <p:cNvSpPr txBox="1">
            <a:spLocks noGrp="1"/>
          </p:cNvSpPr>
          <p:nvPr>
            <p:ph type="title"/>
          </p:nvPr>
        </p:nvSpPr>
        <p:spPr>
          <a:xfrm>
            <a:off x="311700" y="433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 - Spring</a:t>
            </a:r>
            <a:endParaRPr/>
          </a:p>
        </p:txBody>
      </p:sp>
      <p:sp>
        <p:nvSpPr>
          <p:cNvPr id="874" name="Google Shape;874;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49</a:t>
            </a:fld>
            <a:endParaRPr/>
          </a:p>
        </p:txBody>
      </p:sp>
      <p:pic>
        <p:nvPicPr>
          <p:cNvPr id="875" name="Google Shape;875;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170125"/>
            <a:ext cx="9144003" cy="2331700"/>
          </a:xfrm>
          <a:prstGeom prst="rect">
            <a:avLst/>
          </a:prstGeom>
          <a:noFill/>
          <a:ln>
            <a:noFill/>
          </a:ln>
        </p:spPr>
      </p:pic>
      <p:cxnSp>
        <p:nvCxnSpPr>
          <p:cNvPr id="876" name="Google Shape;876;p61"/>
          <p:cNvCxnSpPr/>
          <p:nvPr/>
        </p:nvCxnSpPr>
        <p:spPr>
          <a:xfrm>
            <a:off x="2488800" y="1613350"/>
            <a:ext cx="1243500" cy="394500"/>
          </a:xfrm>
          <a:prstGeom prst="straightConnector1">
            <a:avLst/>
          </a:prstGeom>
          <a:noFill/>
          <a:ln w="19050" cap="flat" cmpd="sng">
            <a:solidFill>
              <a:srgbClr val="6AA84F"/>
            </a:solidFill>
            <a:prstDash val="solid"/>
            <a:round/>
            <a:headEnd type="none" w="med" len="med"/>
            <a:tailEnd type="triangle" w="med" len="med"/>
          </a:ln>
        </p:spPr>
      </p:cxnSp>
      <p:cxnSp>
        <p:nvCxnSpPr>
          <p:cNvPr id="877" name="Google Shape;877;p61"/>
          <p:cNvCxnSpPr/>
          <p:nvPr/>
        </p:nvCxnSpPr>
        <p:spPr>
          <a:xfrm>
            <a:off x="3732300" y="2177250"/>
            <a:ext cx="2226000" cy="462300"/>
          </a:xfrm>
          <a:prstGeom prst="straightConnector1">
            <a:avLst/>
          </a:prstGeom>
          <a:noFill/>
          <a:ln w="19050" cap="flat" cmpd="sng">
            <a:solidFill>
              <a:srgbClr val="6AA84F"/>
            </a:solidFill>
            <a:prstDash val="solid"/>
            <a:round/>
            <a:headEnd type="none" w="med" len="med"/>
            <a:tailEnd type="triangle" w="med" len="med"/>
          </a:ln>
        </p:spPr>
      </p:cxnSp>
      <p:cxnSp>
        <p:nvCxnSpPr>
          <p:cNvPr id="878" name="Google Shape;878;p61"/>
          <p:cNvCxnSpPr/>
          <p:nvPr/>
        </p:nvCxnSpPr>
        <p:spPr>
          <a:xfrm>
            <a:off x="5958300" y="2786225"/>
            <a:ext cx="2096400" cy="290400"/>
          </a:xfrm>
          <a:prstGeom prst="straightConnector1">
            <a:avLst/>
          </a:prstGeom>
          <a:noFill/>
          <a:ln w="19050" cap="flat" cmpd="sng">
            <a:solidFill>
              <a:srgbClr val="6AA84F"/>
            </a:solidFill>
            <a:prstDash val="solid"/>
            <a:round/>
            <a:headEnd type="none" w="med" len="med"/>
            <a:tailEnd type="triangle" w="med" len="med"/>
          </a:ln>
        </p:spPr>
      </p:cxnSp>
      <p:cxnSp>
        <p:nvCxnSpPr>
          <p:cNvPr id="879" name="Google Shape;879;p61"/>
          <p:cNvCxnSpPr/>
          <p:nvPr/>
        </p:nvCxnSpPr>
        <p:spPr>
          <a:xfrm>
            <a:off x="8054700" y="3198450"/>
            <a:ext cx="1086600" cy="303300"/>
          </a:xfrm>
          <a:prstGeom prst="straightConnector1">
            <a:avLst/>
          </a:prstGeom>
          <a:noFill/>
          <a:ln w="19050" cap="flat" cmpd="sng">
            <a:solidFill>
              <a:srgbClr val="6AA84F"/>
            </a:solidFill>
            <a:prstDash val="solid"/>
            <a:round/>
            <a:headEnd type="none" w="med" len="med"/>
            <a:tailEnd type="triangle" w="med" len="med"/>
          </a:ln>
        </p:spPr>
      </p:cxnSp>
      <p:sp>
        <p:nvSpPr>
          <p:cNvPr id="880" name="Google Shape;880;p6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881" name="Google Shape;881;p6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882" name="Google Shape;882;p6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883" name="Google Shape;883;p6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884" name="Google Shape;884;p6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885" name="Google Shape;885;p61"/>
          <p:cNvSpPr/>
          <p:nvPr/>
        </p:nvSpPr>
        <p:spPr>
          <a:xfrm>
            <a:off x="7169725"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886" name="Google Shape;886;p6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C O N O P S</a:t>
            </a:r>
            <a:endParaRPr>
              <a:latin typeface="Times New Roman"/>
              <a:ea typeface="Times New Roman"/>
              <a:cs typeface="Times New Roman"/>
              <a:sym typeface="Times New Roman"/>
            </a:endParaRPr>
          </a:p>
        </p:txBody>
      </p:sp>
      <p:pic>
        <p:nvPicPr>
          <p:cNvPr id="129" name="Google Shape;129;p17"/>
          <p:cNvPicPr preferRelativeResize="0"/>
          <p:nvPr/>
        </p:nvPicPr>
        <p:blipFill rotWithShape="1">
          <a:blip r:embed="rId4" cstate="email">
            <a:alphaModFix/>
            <a:extLst>
              <a:ext uri="{28A0092B-C50C-407E-A947-70E740481C1C}">
                <a14:useLocalDpi xmlns:a14="http://schemas.microsoft.com/office/drawing/2010/main"/>
              </a:ext>
            </a:extLst>
          </a:blip>
          <a:srcRect t="23599"/>
          <a:stretch/>
        </p:blipFill>
        <p:spPr>
          <a:xfrm>
            <a:off x="0" y="0"/>
            <a:ext cx="9143999" cy="4694825"/>
          </a:xfrm>
          <a:prstGeom prst="rect">
            <a:avLst/>
          </a:prstGeom>
          <a:noFill/>
          <a:ln w="19050" cap="flat" cmpd="sng">
            <a:solidFill>
              <a:srgbClr val="595959"/>
            </a:solidFill>
            <a:prstDash val="solid"/>
            <a:round/>
            <a:headEnd type="none" w="sm" len="sm"/>
            <a:tailEnd type="none" w="sm" len="sm"/>
          </a:ln>
        </p:spPr>
      </p:pic>
      <p:sp>
        <p:nvSpPr>
          <p:cNvPr id="130" name="Google Shape;130;p17"/>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31" name="Google Shape;131;p17"/>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32" name="Google Shape;132;p17"/>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33" name="Google Shape;133;p17"/>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34" name="Google Shape;134;p17"/>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35" name="Google Shape;135;p17"/>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36" name="Google Shape;136;p17"/>
          <p:cNvSpPr/>
          <p:nvPr/>
        </p:nvSpPr>
        <p:spPr>
          <a:xfrm>
            <a:off x="1543050" y="4761213"/>
            <a:ext cx="1137900" cy="324600"/>
          </a:xfrm>
          <a:prstGeom prst="homePlate">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37" name="Google Shape;137;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a:t>
            </a:fld>
            <a:endParaRPr/>
          </a:p>
        </p:txBody>
      </p:sp>
      <p:sp>
        <p:nvSpPr>
          <p:cNvPr id="138" name="Google Shape;138;p17"/>
          <p:cNvSpPr txBox="1">
            <a:spLocks noGrp="1"/>
          </p:cNvSpPr>
          <p:nvPr>
            <p:ph type="title"/>
          </p:nvPr>
        </p:nvSpPr>
        <p:spPr>
          <a:xfrm>
            <a:off x="159300" y="597425"/>
            <a:ext cx="2067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 O N O P 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90"/>
        <p:cNvGrpSpPr/>
        <p:nvPr/>
      </p:nvGrpSpPr>
      <p:grpSpPr>
        <a:xfrm>
          <a:off x="0" y="0"/>
          <a:ext cx="0" cy="0"/>
          <a:chOff x="0" y="0"/>
          <a:chExt cx="0" cy="0"/>
        </a:xfrm>
      </p:grpSpPr>
      <p:sp>
        <p:nvSpPr>
          <p:cNvPr id="891" name="Google Shape;891;p62"/>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Questions?</a:t>
            </a:r>
            <a:endParaRPr sz="5200">
              <a:solidFill>
                <a:schemeClr val="dk2"/>
              </a:solidFill>
              <a:latin typeface="Playfair Display"/>
              <a:ea typeface="Playfair Display"/>
              <a:cs typeface="Playfair Display"/>
              <a:sym typeface="Playfair Display"/>
            </a:endParaRPr>
          </a:p>
        </p:txBody>
      </p:sp>
      <p:pic>
        <p:nvPicPr>
          <p:cNvPr id="892" name="Google Shape;892;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893" name="Google Shape;893;p6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894" name="Google Shape;894;p6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895" name="Google Shape;895;p62"/>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
        <p:nvSpPr>
          <p:cNvPr id="896" name="Google Shape;896;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00"/>
        <p:cNvGrpSpPr/>
        <p:nvPr/>
      </p:nvGrpSpPr>
      <p:grpSpPr>
        <a:xfrm>
          <a:off x="0" y="0"/>
          <a:ext cx="0" cy="0"/>
          <a:chOff x="0" y="0"/>
          <a:chExt cx="0" cy="0"/>
        </a:xfrm>
      </p:grpSpPr>
      <p:sp>
        <p:nvSpPr>
          <p:cNvPr id="901" name="Google Shape;901;p63"/>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latin typeface="Playfair Display"/>
                <a:ea typeface="Playfair Display"/>
                <a:cs typeface="Playfair Display"/>
                <a:sym typeface="Playfair Display"/>
              </a:rPr>
              <a:t>Backup Slides</a:t>
            </a:r>
            <a:endParaRPr sz="5200">
              <a:solidFill>
                <a:schemeClr val="dk2"/>
              </a:solidFill>
              <a:latin typeface="Playfair Display"/>
              <a:ea typeface="Playfair Display"/>
              <a:cs typeface="Playfair Display"/>
              <a:sym typeface="Playfair Display"/>
            </a:endParaRPr>
          </a:p>
        </p:txBody>
      </p:sp>
      <p:pic>
        <p:nvPicPr>
          <p:cNvPr id="902" name="Google Shape;902;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903" name="Google Shape;903;p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904" name="Google Shape;904;p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905" name="Google Shape;905;p63"/>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
        <p:nvSpPr>
          <p:cNvPr id="906" name="Google Shape;906;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Sources</a:t>
            </a:r>
            <a:endParaRPr/>
          </a:p>
        </p:txBody>
      </p:sp>
      <p:pic>
        <p:nvPicPr>
          <p:cNvPr id="912" name="Google Shape;912;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913" name="Google Shape;91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Management,Systems, and CFO</a:t>
            </a:r>
            <a:endParaRPr/>
          </a:p>
        </p:txBody>
      </p:sp>
      <p:sp>
        <p:nvSpPr>
          <p:cNvPr id="919" name="Google Shape;919;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PM:</a:t>
            </a:r>
            <a:endParaRPr/>
          </a:p>
          <a:p>
            <a:pPr marL="0" lvl="0" indent="0" algn="l" rtl="0">
              <a:spcBef>
                <a:spcPts val="1200"/>
              </a:spcBef>
              <a:spcAft>
                <a:spcPts val="0"/>
              </a:spcAft>
              <a:buNone/>
            </a:pPr>
            <a:r>
              <a:rPr lang="en" u="sng">
                <a:solidFill>
                  <a:schemeClr val="hlink"/>
                </a:solidFill>
                <a:hlinkClick r:id="rId3"/>
              </a:rPr>
              <a:t>https://www.denverpost.com/2017/03/20/dry-weather-colorado-human-caused-wildfires/</a:t>
            </a:r>
            <a:endParaRPr/>
          </a:p>
          <a:p>
            <a:pPr marL="0" lvl="0" indent="0" algn="l" rtl="0">
              <a:spcBef>
                <a:spcPts val="1200"/>
              </a:spcBef>
              <a:spcAft>
                <a:spcPts val="0"/>
              </a:spcAft>
              <a:buNone/>
            </a:pPr>
            <a:r>
              <a:rPr lang="en" u="sng">
                <a:solidFill>
                  <a:schemeClr val="hlink"/>
                </a:solidFill>
                <a:hlinkClick r:id="rId4"/>
              </a:rPr>
              <a:t>https://bouldercolorado.gov/guide/boulder-fire-rescue-department-wildland-division</a:t>
            </a:r>
            <a:endParaRPr/>
          </a:p>
          <a:p>
            <a:pPr marL="0" lvl="0" indent="0" algn="l" rtl="0">
              <a:spcBef>
                <a:spcPts val="1200"/>
              </a:spcBef>
              <a:spcAft>
                <a:spcPts val="0"/>
              </a:spcAft>
              <a:buNone/>
            </a:pPr>
            <a:r>
              <a:rPr lang="en"/>
              <a:t>Sys:</a:t>
            </a:r>
            <a:endParaRPr/>
          </a:p>
          <a:p>
            <a:pPr marL="0" lvl="0" indent="0" algn="l" rtl="0">
              <a:spcBef>
                <a:spcPts val="1200"/>
              </a:spcBef>
              <a:spcAft>
                <a:spcPts val="0"/>
              </a:spcAft>
              <a:buNone/>
            </a:pPr>
            <a:endParaRPr/>
          </a:p>
          <a:p>
            <a:pPr marL="0" lvl="0" indent="0" algn="l" rtl="0">
              <a:spcBef>
                <a:spcPts val="1200"/>
              </a:spcBef>
              <a:spcAft>
                <a:spcPts val="0"/>
              </a:spcAft>
              <a:buNone/>
            </a:pPr>
            <a:r>
              <a:rPr lang="en"/>
              <a:t>CFO:</a:t>
            </a:r>
            <a:endParaRPr/>
          </a:p>
          <a:p>
            <a:pPr marL="0" lvl="0" indent="0" algn="l" rtl="0">
              <a:spcBef>
                <a:spcPts val="1200"/>
              </a:spcBef>
              <a:spcAft>
                <a:spcPts val="1200"/>
              </a:spcAft>
              <a:buNone/>
            </a:pPr>
            <a:endParaRPr/>
          </a:p>
        </p:txBody>
      </p:sp>
      <p:sp>
        <p:nvSpPr>
          <p:cNvPr id="920" name="Google Shape;920;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6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Project Management</a:t>
            </a:r>
            <a:endParaRPr/>
          </a:p>
        </p:txBody>
      </p:sp>
      <p:sp>
        <p:nvSpPr>
          <p:cNvPr id="926" name="Google Shape;926;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67"/>
          <p:cNvSpPr txBox="1">
            <a:spLocks noGrp="1"/>
          </p:cNvSpPr>
          <p:nvPr>
            <p:ph type="title"/>
          </p:nvPr>
        </p:nvSpPr>
        <p:spPr>
          <a:xfrm>
            <a:off x="311700" y="445025"/>
            <a:ext cx="8520600" cy="88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 Functional Requirements</a:t>
            </a:r>
            <a:endParaRPr/>
          </a:p>
        </p:txBody>
      </p:sp>
      <p:sp>
        <p:nvSpPr>
          <p:cNvPr id="932" name="Google Shape;932;p67"/>
          <p:cNvSpPr txBox="1">
            <a:spLocks noGrp="1"/>
          </p:cNvSpPr>
          <p:nvPr>
            <p:ph type="body" idx="1"/>
          </p:nvPr>
        </p:nvSpPr>
        <p:spPr>
          <a:xfrm>
            <a:off x="120300" y="971975"/>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E69138"/>
                </a:solidFill>
              </a:rPr>
              <a:t>F.R. 1:</a:t>
            </a:r>
            <a:r>
              <a:rPr lang="en" sz="1400">
                <a:solidFill>
                  <a:srgbClr val="E69138"/>
                </a:solidFill>
              </a:rPr>
              <a:t> </a:t>
            </a:r>
            <a:r>
              <a:rPr lang="en" sz="1400">
                <a:solidFill>
                  <a:schemeClr val="dk1"/>
                </a:solidFill>
              </a:rPr>
              <a:t>UAS shall adhere to </a:t>
            </a:r>
            <a:r>
              <a:rPr lang="en" sz="1400" u="sng">
                <a:solidFill>
                  <a:schemeClr val="hlink"/>
                </a:solidFill>
                <a:hlinkClick r:id="rId3"/>
              </a:rPr>
              <a:t>FAA 14 CFR Part 107</a:t>
            </a:r>
            <a:r>
              <a:rPr lang="en" sz="1400">
                <a:solidFill>
                  <a:schemeClr val="dk1"/>
                </a:solidFill>
              </a:rPr>
              <a:t> and </a:t>
            </a:r>
            <a:r>
              <a:rPr lang="en" sz="1400" u="sng">
                <a:solidFill>
                  <a:schemeClr val="hlink"/>
                </a:solidFill>
                <a:hlinkClick r:id="rId4"/>
              </a:rPr>
              <a:t>MIL-F-8785C</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33" name="Google Shape;933;p67"/>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934" name="Google Shape;934;p67"/>
          <p:cNvSpPr/>
          <p:nvPr/>
        </p:nvSpPr>
        <p:spPr>
          <a:xfrm>
            <a:off x="3407013"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935" name="Google Shape;935;p67"/>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936" name="Google Shape;936;p67"/>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937" name="Google Shape;937;p67"/>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938" name="Google Shape;938;p67"/>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939" name="Google Shape;939;p67"/>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940" name="Google Shape;940;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55</a:t>
            </a:fld>
            <a:endParaRPr/>
          </a:p>
        </p:txBody>
      </p:sp>
      <p:sp>
        <p:nvSpPr>
          <p:cNvPr id="941" name="Google Shape;941;p67"/>
          <p:cNvSpPr txBox="1">
            <a:spLocks noGrp="1"/>
          </p:cNvSpPr>
          <p:nvPr>
            <p:ph type="body" idx="1"/>
          </p:nvPr>
        </p:nvSpPr>
        <p:spPr>
          <a:xfrm>
            <a:off x="120300" y="1328825"/>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rgbClr val="E69138"/>
                </a:solidFill>
              </a:rPr>
              <a:t>F.R. 2:</a:t>
            </a:r>
            <a:r>
              <a:rPr lang="en" sz="1400" b="1">
                <a:solidFill>
                  <a:srgbClr val="FF9900"/>
                </a:solidFill>
              </a:rPr>
              <a:t> </a:t>
            </a:r>
            <a:r>
              <a:rPr lang="en" sz="1400">
                <a:solidFill>
                  <a:schemeClr val="dk1"/>
                </a:solidFill>
              </a:rPr>
              <a:t>UAS shall be human portable</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42" name="Google Shape;942;p67"/>
          <p:cNvSpPr txBox="1">
            <a:spLocks noGrp="1"/>
          </p:cNvSpPr>
          <p:nvPr>
            <p:ph type="body" idx="1"/>
          </p:nvPr>
        </p:nvSpPr>
        <p:spPr>
          <a:xfrm>
            <a:off x="120300" y="1629704"/>
            <a:ext cx="8903400" cy="6636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None/>
            </a:pPr>
            <a:r>
              <a:rPr lang="en" sz="1400" b="1">
                <a:solidFill>
                  <a:srgbClr val="E69138"/>
                </a:solidFill>
              </a:rPr>
              <a:t>F.R. 3: </a:t>
            </a:r>
            <a:r>
              <a:rPr lang="en" sz="1400">
                <a:solidFill>
                  <a:schemeClr val="dk1"/>
                </a:solidFill>
              </a:rPr>
              <a:t>UAS shall clear short takeoff and landing areas and be able to deploy with unprepared launch surfaces and obstructed climb windows</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43" name="Google Shape;943;p67"/>
          <p:cNvSpPr txBox="1">
            <a:spLocks noGrp="1"/>
          </p:cNvSpPr>
          <p:nvPr>
            <p:ph type="body" idx="1"/>
          </p:nvPr>
        </p:nvSpPr>
        <p:spPr>
          <a:xfrm>
            <a:off x="120300" y="2208813"/>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400" b="1">
                <a:solidFill>
                  <a:srgbClr val="E69138"/>
                </a:solidFill>
              </a:rPr>
              <a:t>F.R. 4: </a:t>
            </a:r>
            <a:r>
              <a:rPr lang="en" sz="1400">
                <a:solidFill>
                  <a:schemeClr val="dk1"/>
                </a:solidFill>
              </a:rPr>
              <a:t>UAS components shall be easily manufacturable, replaceable, or repairable </a:t>
            </a:r>
            <a:endParaRPr sz="1400">
              <a:solidFill>
                <a:schemeClr val="dk1"/>
              </a:solidFill>
            </a:endParaRPr>
          </a:p>
        </p:txBody>
      </p:sp>
      <p:sp>
        <p:nvSpPr>
          <p:cNvPr id="944" name="Google Shape;944;p67"/>
          <p:cNvSpPr txBox="1">
            <a:spLocks noGrp="1"/>
          </p:cNvSpPr>
          <p:nvPr>
            <p:ph type="body" idx="1"/>
          </p:nvPr>
        </p:nvSpPr>
        <p:spPr>
          <a:xfrm>
            <a:off x="120300" y="2992938"/>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E69138"/>
                </a:solidFill>
              </a:rPr>
              <a:t>F.R. 6: </a:t>
            </a:r>
            <a:r>
              <a:rPr lang="en" sz="1400">
                <a:solidFill>
                  <a:schemeClr val="dk1"/>
                </a:solidFill>
              </a:rPr>
              <a:t>UAS shall be low-cost with COTS electronics, materials, and machines</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45" name="Google Shape;945;p67"/>
          <p:cNvSpPr txBox="1">
            <a:spLocks noGrp="1"/>
          </p:cNvSpPr>
          <p:nvPr>
            <p:ph type="body" idx="1"/>
          </p:nvPr>
        </p:nvSpPr>
        <p:spPr>
          <a:xfrm>
            <a:off x="120300" y="3280800"/>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E69138"/>
                </a:solidFill>
              </a:rPr>
              <a:t>F.R. 7:</a:t>
            </a:r>
            <a:r>
              <a:rPr lang="en" sz="1400" b="1">
                <a:solidFill>
                  <a:schemeClr val="dk1"/>
                </a:solidFill>
              </a:rPr>
              <a:t> </a:t>
            </a:r>
            <a:r>
              <a:rPr lang="en" sz="1400">
                <a:solidFill>
                  <a:schemeClr val="dk1"/>
                </a:solidFill>
              </a:rPr>
              <a:t>UAS shall provide continuous coverage for the duration of the mission profile</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46" name="Google Shape;946;p67"/>
          <p:cNvSpPr txBox="1">
            <a:spLocks noGrp="1"/>
          </p:cNvSpPr>
          <p:nvPr>
            <p:ph type="body" idx="1"/>
          </p:nvPr>
        </p:nvSpPr>
        <p:spPr>
          <a:xfrm>
            <a:off x="120300" y="3686450"/>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E69138"/>
                </a:solidFill>
              </a:rPr>
              <a:t>F.R. 8: </a:t>
            </a:r>
            <a:r>
              <a:rPr lang="en" sz="1400">
                <a:solidFill>
                  <a:schemeClr val="dk1"/>
                </a:solidFill>
              </a:rPr>
              <a:t>UAS shall be durable and reliable throughout the mission profile</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
        <p:nvSpPr>
          <p:cNvPr id="947" name="Google Shape;947;p67"/>
          <p:cNvSpPr txBox="1">
            <a:spLocks noGrp="1"/>
          </p:cNvSpPr>
          <p:nvPr>
            <p:ph type="body" idx="1"/>
          </p:nvPr>
        </p:nvSpPr>
        <p:spPr>
          <a:xfrm>
            <a:off x="120300" y="2623038"/>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400" b="1">
                <a:solidFill>
                  <a:srgbClr val="E69138"/>
                </a:solidFill>
              </a:rPr>
              <a:t>F.R. 5: </a:t>
            </a:r>
            <a:r>
              <a:rPr lang="en" sz="1400">
                <a:solidFill>
                  <a:schemeClr val="dk1"/>
                </a:solidFill>
              </a:rPr>
              <a:t>UAS shall support a payload with a weight ranging from 1.5 - 3 kg</a:t>
            </a:r>
            <a:endParaRPr sz="1400">
              <a:solidFill>
                <a:schemeClr val="dk1"/>
              </a:solidFill>
            </a:endParaRPr>
          </a:p>
        </p:txBody>
      </p:sp>
      <p:sp>
        <p:nvSpPr>
          <p:cNvPr id="948" name="Google Shape;948;p67"/>
          <p:cNvSpPr txBox="1">
            <a:spLocks noGrp="1"/>
          </p:cNvSpPr>
          <p:nvPr>
            <p:ph type="body" idx="1"/>
          </p:nvPr>
        </p:nvSpPr>
        <p:spPr>
          <a:xfrm>
            <a:off x="120300" y="4015313"/>
            <a:ext cx="8903400" cy="49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E69138"/>
                </a:solidFill>
              </a:rPr>
              <a:t>F.R. 9: </a:t>
            </a:r>
            <a:r>
              <a:rPr lang="en" sz="1400">
                <a:solidFill>
                  <a:schemeClr val="dk1"/>
                </a:solidFill>
              </a:rPr>
              <a:t>UAS shall utilize only open-source or team-developed software for mission critical components</a:t>
            </a:r>
            <a:endParaRPr sz="1400">
              <a:solidFill>
                <a:schemeClr val="dk1"/>
              </a:solidFill>
            </a:endParaRPr>
          </a:p>
          <a:p>
            <a:pPr marL="0" lvl="0" indent="0" algn="l" rtl="0">
              <a:lnSpc>
                <a:spcPct val="100000"/>
              </a:lnSpc>
              <a:spcBef>
                <a:spcPts val="1200"/>
              </a:spcBef>
              <a:spcAft>
                <a:spcPts val="1200"/>
              </a:spcAft>
              <a:buNone/>
            </a:pPr>
            <a:endParaRPr sz="1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fade">
                                      <p:cBhvr>
                                        <p:cTn id="7" dur="1000"/>
                                        <p:tgtEl>
                                          <p:spTgt spid="9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1"/>
                                        </p:tgtEl>
                                        <p:attrNameLst>
                                          <p:attrName>style.visibility</p:attrName>
                                        </p:attrNameLst>
                                      </p:cBhvr>
                                      <p:to>
                                        <p:strVal val="visible"/>
                                      </p:to>
                                    </p:set>
                                    <p:animEffect transition="in" filter="fade">
                                      <p:cBhvr>
                                        <p:cTn id="12" dur="1000"/>
                                        <p:tgtEl>
                                          <p:spTgt spid="9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2"/>
                                        </p:tgtEl>
                                        <p:attrNameLst>
                                          <p:attrName>style.visibility</p:attrName>
                                        </p:attrNameLst>
                                      </p:cBhvr>
                                      <p:to>
                                        <p:strVal val="visible"/>
                                      </p:to>
                                    </p:set>
                                    <p:animEffect transition="in" filter="fade">
                                      <p:cBhvr>
                                        <p:cTn id="17" dur="1000"/>
                                        <p:tgtEl>
                                          <p:spTgt spid="9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3"/>
                                        </p:tgtEl>
                                        <p:attrNameLst>
                                          <p:attrName>style.visibility</p:attrName>
                                        </p:attrNameLst>
                                      </p:cBhvr>
                                      <p:to>
                                        <p:strVal val="visible"/>
                                      </p:to>
                                    </p:set>
                                    <p:animEffect transition="in" filter="fade">
                                      <p:cBhvr>
                                        <p:cTn id="22" dur="1000"/>
                                        <p:tgtEl>
                                          <p:spTgt spid="9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7"/>
                                        </p:tgtEl>
                                        <p:attrNameLst>
                                          <p:attrName>style.visibility</p:attrName>
                                        </p:attrNameLst>
                                      </p:cBhvr>
                                      <p:to>
                                        <p:strVal val="visible"/>
                                      </p:to>
                                    </p:set>
                                    <p:animEffect transition="in" filter="fade">
                                      <p:cBhvr>
                                        <p:cTn id="27" dur="1000"/>
                                        <p:tgtEl>
                                          <p:spTgt spid="9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4"/>
                                        </p:tgtEl>
                                        <p:attrNameLst>
                                          <p:attrName>style.visibility</p:attrName>
                                        </p:attrNameLst>
                                      </p:cBhvr>
                                      <p:to>
                                        <p:strVal val="visible"/>
                                      </p:to>
                                    </p:set>
                                    <p:animEffect transition="in" filter="fade">
                                      <p:cBhvr>
                                        <p:cTn id="32" dur="1000"/>
                                        <p:tgtEl>
                                          <p:spTgt spid="9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45"/>
                                        </p:tgtEl>
                                        <p:attrNameLst>
                                          <p:attrName>style.visibility</p:attrName>
                                        </p:attrNameLst>
                                      </p:cBhvr>
                                      <p:to>
                                        <p:strVal val="visible"/>
                                      </p:to>
                                    </p:set>
                                    <p:animEffect transition="in" filter="fade">
                                      <p:cBhvr>
                                        <p:cTn id="37" dur="1000"/>
                                        <p:tgtEl>
                                          <p:spTgt spid="9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46"/>
                                        </p:tgtEl>
                                        <p:attrNameLst>
                                          <p:attrName>style.visibility</p:attrName>
                                        </p:attrNameLst>
                                      </p:cBhvr>
                                      <p:to>
                                        <p:strVal val="visible"/>
                                      </p:to>
                                    </p:set>
                                    <p:animEffect transition="in" filter="fade">
                                      <p:cBhvr>
                                        <p:cTn id="42" dur="1000"/>
                                        <p:tgtEl>
                                          <p:spTgt spid="9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48"/>
                                        </p:tgtEl>
                                        <p:attrNameLst>
                                          <p:attrName>style.visibility</p:attrName>
                                        </p:attrNameLst>
                                      </p:cBhvr>
                                      <p:to>
                                        <p:strVal val="visible"/>
                                      </p:to>
                                    </p:set>
                                    <p:animEffect transition="in" filter="fade">
                                      <p:cBhvr>
                                        <p:cTn id="47" dur="10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6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 Full Table</a:t>
            </a:r>
            <a:endParaRPr/>
          </a:p>
        </p:txBody>
      </p:sp>
      <p:sp>
        <p:nvSpPr>
          <p:cNvPr id="954" name="Google Shape;954;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56</a:t>
            </a:fld>
            <a:endParaRPr/>
          </a:p>
        </p:txBody>
      </p:sp>
      <p:sp>
        <p:nvSpPr>
          <p:cNvPr id="955" name="Google Shape;955;p68"/>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956" name="Google Shape;956;p6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957" name="Google Shape;957;p6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958" name="Google Shape;958;p68"/>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959" name="Google Shape;959;p6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960" name="Google Shape;960;p68"/>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961" name="Google Shape;961;p6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962" name="Google Shape;962;p68"/>
          <p:cNvGraphicFramePr/>
          <p:nvPr/>
        </p:nvGraphicFramePr>
        <p:xfrm>
          <a:off x="54525" y="520947"/>
          <a:ext cx="3000000" cy="3000000"/>
        </p:xfrm>
        <a:graphic>
          <a:graphicData uri="http://schemas.openxmlformats.org/drawingml/2006/table">
            <a:tbl>
              <a:tblPr>
                <a:noFill/>
                <a:tableStyleId>{CB36F59C-9799-4612-A877-C13BCFD8C36C}</a:tableStyleId>
              </a:tblPr>
              <a:tblGrid>
                <a:gridCol w="637125">
                  <a:extLst>
                    <a:ext uri="{9D8B030D-6E8A-4147-A177-3AD203B41FA5}">
                      <a16:colId xmlns:a16="http://schemas.microsoft.com/office/drawing/2014/main" val="20000"/>
                    </a:ext>
                  </a:extLst>
                </a:gridCol>
                <a:gridCol w="8413825">
                  <a:extLst>
                    <a:ext uri="{9D8B030D-6E8A-4147-A177-3AD203B41FA5}">
                      <a16:colId xmlns:a16="http://schemas.microsoft.com/office/drawing/2014/main" val="20001"/>
                    </a:ext>
                  </a:extLst>
                </a:gridCol>
              </a:tblGrid>
              <a:tr h="329625">
                <a:tc>
                  <a:txBody>
                    <a:bodyPr/>
                    <a:lstStyle/>
                    <a:p>
                      <a:pPr marL="0" lvl="0" indent="0" algn="ctr" rtl="0">
                        <a:spcBef>
                          <a:spcPts val="0"/>
                        </a:spcBef>
                        <a:spcAft>
                          <a:spcPts val="0"/>
                        </a:spcAft>
                        <a:buNone/>
                      </a:pPr>
                      <a:r>
                        <a:rPr lang="en" sz="1000">
                          <a:latin typeface="Abhaya Libre"/>
                          <a:ea typeface="Abhaya Libre"/>
                          <a:cs typeface="Abhaya Libre"/>
                          <a:sym typeface="Abhaya Libre"/>
                        </a:rPr>
                        <a:t>#</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2E5"/>
                    </a:solidFill>
                  </a:tcPr>
                </a:tc>
                <a:tc>
                  <a:txBody>
                    <a:bodyPr/>
                    <a:lstStyle/>
                    <a:p>
                      <a:pPr marL="0" lvl="0" indent="0" algn="ctr" rtl="0">
                        <a:spcBef>
                          <a:spcPts val="0"/>
                        </a:spcBef>
                        <a:spcAft>
                          <a:spcPts val="0"/>
                        </a:spcAft>
                        <a:buNone/>
                      </a:pPr>
                      <a:r>
                        <a:rPr lang="en" sz="1000">
                          <a:latin typeface="Abhaya Libre"/>
                          <a:ea typeface="Abhaya Libre"/>
                          <a:cs typeface="Abhaya Libre"/>
                          <a:sym typeface="Abhaya Libre"/>
                        </a:rPr>
                        <a:t>Design Requirement</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434500">
                <a:tc>
                  <a:txBody>
                    <a:bodyPr/>
                    <a:lstStyle/>
                    <a:p>
                      <a:pPr marL="0" lvl="0" indent="0" algn="ctr" rtl="0">
                        <a:spcBef>
                          <a:spcPts val="0"/>
                        </a:spcBef>
                        <a:spcAft>
                          <a:spcPts val="0"/>
                        </a:spcAft>
                        <a:buNone/>
                      </a:pPr>
                      <a:r>
                        <a:rPr lang="en" sz="1000">
                          <a:latin typeface="Abhaya Libre"/>
                          <a:ea typeface="Abhaya Libre"/>
                          <a:cs typeface="Abhaya Libre"/>
                          <a:sym typeface="Abhaya Libre"/>
                        </a:rPr>
                        <a:t>1</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UAV shall weigh less than 55 lbs</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UAV shall operate between 5,000 - 10,000 ft MSL</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29625">
                <a:tc>
                  <a:txBody>
                    <a:bodyPr/>
                    <a:lstStyle/>
                    <a:p>
                      <a:pPr marL="0" lvl="0" indent="0" algn="ctr" rtl="0">
                        <a:spcBef>
                          <a:spcPts val="0"/>
                        </a:spcBef>
                        <a:spcAft>
                          <a:spcPts val="0"/>
                        </a:spcAft>
                        <a:buNone/>
                      </a:pPr>
                      <a:r>
                        <a:rPr lang="en" sz="1000">
                          <a:latin typeface="Abhaya Libre"/>
                          <a:ea typeface="Abhaya Libre"/>
                          <a:cs typeface="Abhaya Libre"/>
                          <a:sym typeface="Abhaya Libre"/>
                        </a:rPr>
                        <a:t>2</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UAS shall be able to fit a volume of 50 cm x 46 cm x 39 cm for storage</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689250">
                <a:tc>
                  <a:txBody>
                    <a:bodyPr/>
                    <a:lstStyle/>
                    <a:p>
                      <a:pPr marL="0" lvl="0" indent="0" algn="ctr" rtl="0">
                        <a:spcBef>
                          <a:spcPts val="0"/>
                        </a:spcBef>
                        <a:spcAft>
                          <a:spcPts val="0"/>
                        </a:spcAft>
                        <a:buNone/>
                      </a:pPr>
                      <a:r>
                        <a:rPr lang="en" sz="1000">
                          <a:latin typeface="Abhaya Libre"/>
                          <a:ea typeface="Abhaya Libre"/>
                          <a:cs typeface="Abhaya Libre"/>
                          <a:sym typeface="Abhaya Libre"/>
                        </a:rPr>
                        <a:t>3</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UAS shall have a minimum setup time of no longer than 5 minutes</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UAV shall have a width of no longer than 2.6 m (8.5 ft)</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UAV shall clear a height of 30 m, the average Blue Spruce tree height in Colorado</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UAV shall clear a runway of 800 ft</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55050">
                <a:tc>
                  <a:txBody>
                    <a:bodyPr/>
                    <a:lstStyle/>
                    <a:p>
                      <a:pPr marL="0" lvl="0" indent="0" algn="ctr" rtl="0">
                        <a:spcBef>
                          <a:spcPts val="0"/>
                        </a:spcBef>
                        <a:spcAft>
                          <a:spcPts val="0"/>
                        </a:spcAft>
                        <a:buNone/>
                      </a:pPr>
                      <a:r>
                        <a:rPr lang="en" sz="1000">
                          <a:latin typeface="Abhaya Libre"/>
                          <a:ea typeface="Abhaya Libre"/>
                          <a:cs typeface="Abhaya Libre"/>
                          <a:sym typeface="Abhaya Libre"/>
                        </a:rPr>
                        <a:t>4</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At least 90% of the UAS shall be fully manufacturable, replaceable, or repairable by end user via low-cost, consumer-grade COTS additive manufacturing materials and machines</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434500">
                <a:tc>
                  <a:txBody>
                    <a:bodyPr/>
                    <a:lstStyle/>
                    <a:p>
                      <a:pPr marL="0" lvl="0" indent="0" algn="ctr" rtl="0">
                        <a:spcBef>
                          <a:spcPts val="0"/>
                        </a:spcBef>
                        <a:spcAft>
                          <a:spcPts val="0"/>
                        </a:spcAft>
                        <a:buNone/>
                      </a:pPr>
                      <a:r>
                        <a:rPr lang="en" sz="1000">
                          <a:latin typeface="Abhaya Libre"/>
                          <a:ea typeface="Abhaya Libre"/>
                          <a:cs typeface="Abhaya Libre"/>
                          <a:sym typeface="Abhaya Libre"/>
                        </a:rPr>
                        <a:t>6</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Utilize only consumer-grade, COTS electronics and/or components for all other</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required components for a fully operational system</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561875">
                <a:tc>
                  <a:txBody>
                    <a:bodyPr/>
                    <a:lstStyle/>
                    <a:p>
                      <a:pPr marL="0" lvl="0" indent="0" algn="ctr" rtl="0">
                        <a:spcBef>
                          <a:spcPts val="0"/>
                        </a:spcBef>
                        <a:spcAft>
                          <a:spcPts val="0"/>
                        </a:spcAft>
                        <a:buNone/>
                      </a:pPr>
                      <a:r>
                        <a:rPr lang="en" sz="1000">
                          <a:latin typeface="Abhaya Libre"/>
                          <a:ea typeface="Abhaya Libre"/>
                          <a:cs typeface="Abhaya Libre"/>
                          <a:sym typeface="Abhaya Libre"/>
                        </a:rPr>
                        <a:t>7</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UAV shall maximize aerodynamic efficiency for high endurance with a</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goal of 4 hours flight time without autonomous flight control optimization of flight</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trajectory (constant altitude, constant speed orbit) at 6,000 ft MSL altitude.</a:t>
                      </a:r>
                      <a:endParaRPr sz="85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943975">
                <a:tc>
                  <a:txBody>
                    <a:bodyPr/>
                    <a:lstStyle/>
                    <a:p>
                      <a:pPr marL="0" lvl="0" indent="0" algn="ctr" rtl="0">
                        <a:spcBef>
                          <a:spcPts val="0"/>
                        </a:spcBef>
                        <a:spcAft>
                          <a:spcPts val="0"/>
                        </a:spcAft>
                        <a:buNone/>
                      </a:pPr>
                      <a:r>
                        <a:rPr lang="en" sz="1000">
                          <a:latin typeface="Abhaya Libre"/>
                          <a:ea typeface="Abhaya Libre"/>
                          <a:cs typeface="Abhaya Libre"/>
                          <a:sym typeface="Abhaya Libre"/>
                        </a:rPr>
                        <a:t>8</a:t>
                      </a:r>
                      <a:endParaRPr sz="1000">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50">
                          <a:latin typeface="Abhaya Libre"/>
                          <a:ea typeface="Abhaya Libre"/>
                          <a:cs typeface="Abhaya Libre"/>
                          <a:sym typeface="Abhaya Libre"/>
                        </a:rPr>
                        <a:t>UAV shall be capable of operational use in winds up to 20 mph at surface during launch and 30 mph at cruise altitude</a:t>
                      </a:r>
                      <a:endParaRPr sz="850">
                        <a:latin typeface="Abhaya Libre"/>
                        <a:ea typeface="Abhaya Libre"/>
                        <a:cs typeface="Abhaya Libre"/>
                        <a:sym typeface="Abhaya Libre"/>
                      </a:endParaRPr>
                    </a:p>
                    <a:p>
                      <a:pPr marL="0" lvl="0" indent="0" algn="l" rtl="0">
                        <a:spcBef>
                          <a:spcPts val="0"/>
                        </a:spcBef>
                        <a:spcAft>
                          <a:spcPts val="0"/>
                        </a:spcAft>
                        <a:buNone/>
                      </a:pPr>
                      <a:r>
                        <a:rPr lang="en" sz="850">
                          <a:latin typeface="Abhaya Libre"/>
                          <a:ea typeface="Abhaya Libre"/>
                          <a:cs typeface="Abhaya Libre"/>
                          <a:sym typeface="Abhaya Libre"/>
                        </a:rPr>
                        <a:t>UAV structure must withstand discrete wind gust loads for sharp-edged vertical gusts of 30 ft/s throughout flight envelope</a:t>
                      </a:r>
                      <a:endParaRPr sz="850">
                        <a:latin typeface="Abhaya Libre"/>
                        <a:ea typeface="Abhaya Libre"/>
                        <a:cs typeface="Abhaya Libre"/>
                        <a:sym typeface="Abhaya Libre"/>
                      </a:endParaRPr>
                    </a:p>
                    <a:p>
                      <a:pPr marL="0" lvl="0" indent="0" algn="l" rtl="0">
                        <a:spcBef>
                          <a:spcPts val="0"/>
                        </a:spcBef>
                        <a:spcAft>
                          <a:spcPts val="0"/>
                        </a:spcAft>
                        <a:buNone/>
                      </a:pPr>
                      <a:r>
                        <a:rPr lang="en" sz="850">
                          <a:solidFill>
                            <a:schemeClr val="dk1"/>
                          </a:solidFill>
                          <a:latin typeface="Abhaya Libre"/>
                          <a:ea typeface="Abhaya Libre"/>
                          <a:cs typeface="Abhaya Libre"/>
                          <a:sym typeface="Abhaya Libre"/>
                        </a:rPr>
                        <a:t>UAV shall be capable of day/night/rain/snow operational use</a:t>
                      </a:r>
                      <a:endParaRPr sz="850">
                        <a:solidFill>
                          <a:schemeClr val="dk1"/>
                        </a:solidFill>
                        <a:latin typeface="Abhaya Libre"/>
                        <a:ea typeface="Abhaya Libre"/>
                        <a:cs typeface="Abhaya Libre"/>
                        <a:sym typeface="Abhaya Libre"/>
                      </a:endParaRPr>
                    </a:p>
                    <a:p>
                      <a:pPr marL="0" lvl="0" indent="0" algn="l" rtl="0">
                        <a:spcBef>
                          <a:spcPts val="0"/>
                        </a:spcBef>
                        <a:spcAft>
                          <a:spcPts val="0"/>
                        </a:spcAft>
                        <a:buNone/>
                      </a:pPr>
                      <a:r>
                        <a:rPr lang="en" sz="850">
                          <a:solidFill>
                            <a:schemeClr val="dk1"/>
                          </a:solidFill>
                          <a:latin typeface="Abhaya Libre"/>
                          <a:ea typeface="Abhaya Libre"/>
                          <a:cs typeface="Abhaya Libre"/>
                          <a:sym typeface="Abhaya Libre"/>
                        </a:rPr>
                        <a:t>UAV shall exhibit both static and dynamic longitudinal and lateral-directional stability naturally</a:t>
                      </a:r>
                      <a:endParaRPr sz="850">
                        <a:solidFill>
                          <a:schemeClr val="dk1"/>
                        </a:solidFill>
                        <a:latin typeface="Abhaya Libre"/>
                        <a:ea typeface="Abhaya Libre"/>
                        <a:cs typeface="Abhaya Libre"/>
                        <a:sym typeface="Abhaya Libre"/>
                      </a:endParaRPr>
                    </a:p>
                    <a:p>
                      <a:pPr marL="0" lvl="0" indent="0" algn="l" rtl="0">
                        <a:spcBef>
                          <a:spcPts val="0"/>
                        </a:spcBef>
                        <a:spcAft>
                          <a:spcPts val="0"/>
                        </a:spcAft>
                        <a:buClr>
                          <a:schemeClr val="dk1"/>
                        </a:buClr>
                        <a:buSzPts val="1100"/>
                        <a:buFont typeface="Arial"/>
                        <a:buNone/>
                      </a:pPr>
                      <a:r>
                        <a:rPr lang="en" sz="850">
                          <a:solidFill>
                            <a:schemeClr val="dk1"/>
                          </a:solidFill>
                          <a:latin typeface="Abhaya Libre"/>
                          <a:ea typeface="Abhaya Libre"/>
                          <a:cs typeface="Abhaya Libre"/>
                          <a:sym typeface="Abhaya Libre"/>
                        </a:rPr>
                        <a:t>UAS shall  be capable of sustaining an overall eighty percent (80%) Fully Mission Capable (FMC) rate under Instrument Meteorological Conditions (IMC), in  temperature range from -20 degrees to 120 degrees Fahrenheit.</a:t>
                      </a:r>
                      <a:endParaRPr sz="850">
                        <a:solidFill>
                          <a:schemeClr val="dk1"/>
                        </a:solidFill>
                        <a:latin typeface="Abhaya Libre"/>
                        <a:ea typeface="Abhaya Libre"/>
                        <a:cs typeface="Abhaya Libre"/>
                        <a:sym typeface="Abhaya Libre"/>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69"/>
          <p:cNvSpPr txBox="1">
            <a:spLocks noGrp="1"/>
          </p:cNvSpPr>
          <p:nvPr>
            <p:ph type="title"/>
          </p:nvPr>
        </p:nvSpPr>
        <p:spPr>
          <a:xfrm>
            <a:off x="146600" y="265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Financials </a:t>
            </a:r>
            <a:endParaRPr/>
          </a:p>
        </p:txBody>
      </p:sp>
      <p:sp>
        <p:nvSpPr>
          <p:cNvPr id="968" name="Google Shape;968;p69"/>
          <p:cNvSpPr txBox="1"/>
          <p:nvPr/>
        </p:nvSpPr>
        <p:spPr>
          <a:xfrm>
            <a:off x="5562600" y="282600"/>
            <a:ext cx="3302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t>Total Cost: $3938</a:t>
            </a:r>
            <a:endParaRPr sz="2300"/>
          </a:p>
          <a:p>
            <a:pPr marL="0" lvl="0" indent="0" algn="l" rtl="0">
              <a:spcBef>
                <a:spcPts val="0"/>
              </a:spcBef>
              <a:spcAft>
                <a:spcPts val="0"/>
              </a:spcAft>
              <a:buNone/>
            </a:pPr>
            <a:endParaRPr sz="2300"/>
          </a:p>
        </p:txBody>
      </p:sp>
      <p:sp>
        <p:nvSpPr>
          <p:cNvPr id="969" name="Google Shape;969;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57</a:t>
            </a:fld>
            <a:endParaRPr/>
          </a:p>
        </p:txBody>
      </p:sp>
      <p:pic>
        <p:nvPicPr>
          <p:cNvPr id="970" name="Google Shape;970;p6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838360"/>
            <a:ext cx="9144001" cy="3516915"/>
          </a:xfrm>
          <a:prstGeom prst="rect">
            <a:avLst/>
          </a:prstGeom>
          <a:noFill/>
          <a:ln>
            <a:noFill/>
          </a:ln>
        </p:spPr>
      </p:pic>
      <p:sp>
        <p:nvSpPr>
          <p:cNvPr id="971" name="Google Shape;971;p69"/>
          <p:cNvSpPr txBox="1"/>
          <p:nvPr/>
        </p:nvSpPr>
        <p:spPr>
          <a:xfrm>
            <a:off x="0" y="4296775"/>
            <a:ext cx="806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Link</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7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Risks</a:t>
            </a:r>
            <a:endParaRPr/>
          </a:p>
        </p:txBody>
      </p:sp>
      <p:pic>
        <p:nvPicPr>
          <p:cNvPr id="977" name="Google Shape;977;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978" name="Google Shape;978;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 Key</a:t>
            </a:r>
            <a:endParaRPr/>
          </a:p>
        </p:txBody>
      </p:sp>
      <p:sp>
        <p:nvSpPr>
          <p:cNvPr id="984" name="Google Shape;984;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59</a:t>
            </a:fld>
            <a:endParaRPr/>
          </a:p>
        </p:txBody>
      </p:sp>
      <p:sp>
        <p:nvSpPr>
          <p:cNvPr id="985" name="Google Shape;985;p7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986" name="Google Shape;986;p7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987" name="Google Shape;987;p71"/>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988" name="Google Shape;988;p7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989" name="Google Shape;989;p7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990" name="Google Shape;990;p7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991" name="Google Shape;991;p7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992" name="Google Shape;992;p71"/>
          <p:cNvGraphicFramePr/>
          <p:nvPr/>
        </p:nvGraphicFramePr>
        <p:xfrm>
          <a:off x="650688" y="1114300"/>
          <a:ext cx="3000000" cy="3000000"/>
        </p:xfrm>
        <a:graphic>
          <a:graphicData uri="http://schemas.openxmlformats.org/drawingml/2006/table">
            <a:tbl>
              <a:tblPr>
                <a:noFill/>
                <a:tableStyleId>{A56AAB25-FCF5-4662-BD9C-16E492F3CBF9}</a:tableStyleId>
              </a:tblPr>
              <a:tblGrid>
                <a:gridCol w="1120375">
                  <a:extLst>
                    <a:ext uri="{9D8B030D-6E8A-4147-A177-3AD203B41FA5}">
                      <a16:colId xmlns:a16="http://schemas.microsoft.com/office/drawing/2014/main" val="20000"/>
                    </a:ext>
                  </a:extLst>
                </a:gridCol>
                <a:gridCol w="1120375">
                  <a:extLst>
                    <a:ext uri="{9D8B030D-6E8A-4147-A177-3AD203B41FA5}">
                      <a16:colId xmlns:a16="http://schemas.microsoft.com/office/drawing/2014/main" val="20001"/>
                    </a:ext>
                  </a:extLst>
                </a:gridCol>
                <a:gridCol w="1120375">
                  <a:extLst>
                    <a:ext uri="{9D8B030D-6E8A-4147-A177-3AD203B41FA5}">
                      <a16:colId xmlns:a16="http://schemas.microsoft.com/office/drawing/2014/main" val="20002"/>
                    </a:ext>
                  </a:extLst>
                </a:gridCol>
                <a:gridCol w="1120375">
                  <a:extLst>
                    <a:ext uri="{9D8B030D-6E8A-4147-A177-3AD203B41FA5}">
                      <a16:colId xmlns:a16="http://schemas.microsoft.com/office/drawing/2014/main" val="20003"/>
                    </a:ext>
                  </a:extLst>
                </a:gridCol>
                <a:gridCol w="1120375">
                  <a:extLst>
                    <a:ext uri="{9D8B030D-6E8A-4147-A177-3AD203B41FA5}">
                      <a16:colId xmlns:a16="http://schemas.microsoft.com/office/drawing/2014/main" val="20004"/>
                    </a:ext>
                  </a:extLst>
                </a:gridCol>
                <a:gridCol w="1120375">
                  <a:extLst>
                    <a:ext uri="{9D8B030D-6E8A-4147-A177-3AD203B41FA5}">
                      <a16:colId xmlns:a16="http://schemas.microsoft.com/office/drawing/2014/main" val="20005"/>
                    </a:ext>
                  </a:extLst>
                </a:gridCol>
                <a:gridCol w="1120375">
                  <a:extLst>
                    <a:ext uri="{9D8B030D-6E8A-4147-A177-3AD203B41FA5}">
                      <a16:colId xmlns:a16="http://schemas.microsoft.com/office/drawing/2014/main" val="20006"/>
                    </a:ext>
                  </a:extLst>
                </a:gridCol>
              </a:tblGrid>
              <a:tr h="651375">
                <a:tc>
                  <a:txBody>
                    <a:bodyPr/>
                    <a:lstStyle/>
                    <a:p>
                      <a:pPr marL="0" lvl="0" indent="0" algn="ctr" rtl="0">
                        <a:lnSpc>
                          <a:spcPct val="115000"/>
                        </a:lnSpc>
                        <a:spcBef>
                          <a:spcPts val="0"/>
                        </a:spcBef>
                        <a:spcAft>
                          <a:spcPts val="0"/>
                        </a:spcAft>
                        <a:buNone/>
                      </a:pPr>
                      <a:r>
                        <a:rPr lang="en" sz="1000" b="1"/>
                        <a:t>Impact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Low</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High</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High</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61425">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54285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54285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54285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Critical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54285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Sustainable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Moderate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Severe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5"/>
                  </a:ext>
                </a:extLst>
              </a:tr>
            </a:tbl>
          </a:graphicData>
        </a:graphic>
      </p:graphicFrame>
      <p:sp>
        <p:nvSpPr>
          <p:cNvPr id="993" name="Google Shape;993;p71"/>
          <p:cNvSpPr txBox="1"/>
          <p:nvPr/>
        </p:nvSpPr>
        <p:spPr>
          <a:xfrm>
            <a:off x="6655147" y="4422300"/>
            <a:ext cx="235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hlink"/>
                </a:solidFill>
                <a:hlinkClick r:id="rId3"/>
              </a:rPr>
              <a:t>More Information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2619775" y="1465125"/>
            <a:ext cx="5937000" cy="241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200">
                <a:solidFill>
                  <a:schemeClr val="dk2"/>
                </a:solidFill>
              </a:rPr>
              <a:t>Design Solution</a:t>
            </a:r>
            <a:endParaRPr sz="5200">
              <a:solidFill>
                <a:schemeClr val="dk2"/>
              </a:solidFill>
            </a:endParaRPr>
          </a:p>
        </p:txBody>
      </p:sp>
      <p:pic>
        <p:nvPicPr>
          <p:cNvPr id="144" name="Google Shape;144;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 y="1465125"/>
            <a:ext cx="2065800" cy="1963600"/>
          </a:xfrm>
          <a:prstGeom prst="rect">
            <a:avLst/>
          </a:prstGeom>
          <a:noFill/>
          <a:ln>
            <a:noFill/>
          </a:ln>
        </p:spPr>
      </p:pic>
      <p:pic>
        <p:nvPicPr>
          <p:cNvPr id="145" name="Google Shape;145;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
            <a:ext cx="2065802" cy="1465033"/>
          </a:xfrm>
          <a:prstGeom prst="rect">
            <a:avLst/>
          </a:prstGeom>
          <a:noFill/>
          <a:ln>
            <a:noFill/>
          </a:ln>
        </p:spPr>
      </p:pic>
      <p:pic>
        <p:nvPicPr>
          <p:cNvPr id="146" name="Google Shape;146;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 y="3428725"/>
            <a:ext cx="2065800" cy="1714050"/>
          </a:xfrm>
          <a:prstGeom prst="rect">
            <a:avLst/>
          </a:prstGeom>
          <a:noFill/>
          <a:ln>
            <a:noFill/>
          </a:ln>
        </p:spPr>
      </p:pic>
      <p:cxnSp>
        <p:nvCxnSpPr>
          <p:cNvPr id="147" name="Google Shape;147;p18"/>
          <p:cNvCxnSpPr/>
          <p:nvPr/>
        </p:nvCxnSpPr>
        <p:spPr>
          <a:xfrm rot="10800000" flipH="1">
            <a:off x="2062800" y="-42600"/>
            <a:ext cx="3000" cy="5228700"/>
          </a:xfrm>
          <a:prstGeom prst="straightConnector1">
            <a:avLst/>
          </a:prstGeom>
          <a:noFill/>
          <a:ln w="28575" cap="flat" cmpd="sng">
            <a:solidFill>
              <a:srgbClr val="6AA84F"/>
            </a:solidFill>
            <a:prstDash val="solid"/>
            <a:round/>
            <a:headEnd type="none" w="med" len="med"/>
            <a:tailEnd type="none" w="med" len="med"/>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72"/>
          <p:cNvSpPr txBox="1">
            <a:spLocks noGrp="1"/>
          </p:cNvSpPr>
          <p:nvPr>
            <p:ph type="title"/>
          </p:nvPr>
        </p:nvSpPr>
        <p:spPr>
          <a:xfrm>
            <a:off x="-69300" y="-88375"/>
            <a:ext cx="1986300" cy="39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6944"/>
              <a:buNone/>
            </a:pPr>
            <a:r>
              <a:rPr lang="en" sz="1898"/>
              <a:t>Possible Risk </a:t>
            </a:r>
            <a:endParaRPr sz="1898"/>
          </a:p>
        </p:txBody>
      </p:sp>
      <p:sp>
        <p:nvSpPr>
          <p:cNvPr id="999" name="Google Shape;999;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60</a:t>
            </a:fld>
            <a:endParaRPr/>
          </a:p>
        </p:txBody>
      </p:sp>
      <p:sp>
        <p:nvSpPr>
          <p:cNvPr id="1000" name="Google Shape;1000;p7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001" name="Google Shape;1001;p7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002" name="Google Shape;1002;p72"/>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003" name="Google Shape;1003;p72"/>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004" name="Google Shape;1004;p7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005" name="Google Shape;1005;p7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006" name="Google Shape;1006;p7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1007" name="Google Shape;1007;p72"/>
          <p:cNvGraphicFramePr/>
          <p:nvPr/>
        </p:nvGraphicFramePr>
        <p:xfrm>
          <a:off x="0" y="280690"/>
          <a:ext cx="3000000" cy="3000000"/>
        </p:xfrm>
        <a:graphic>
          <a:graphicData uri="http://schemas.openxmlformats.org/drawingml/2006/table">
            <a:tbl>
              <a:tblPr>
                <a:noFill/>
                <a:tableStyleId>{CB36F59C-9799-4612-A877-C13BCFD8C36C}</a:tableStyleId>
              </a:tblPr>
              <a:tblGrid>
                <a:gridCol w="1500950">
                  <a:extLst>
                    <a:ext uri="{9D8B030D-6E8A-4147-A177-3AD203B41FA5}">
                      <a16:colId xmlns:a16="http://schemas.microsoft.com/office/drawing/2014/main" val="20000"/>
                    </a:ext>
                  </a:extLst>
                </a:gridCol>
                <a:gridCol w="1500950">
                  <a:extLst>
                    <a:ext uri="{9D8B030D-6E8A-4147-A177-3AD203B41FA5}">
                      <a16:colId xmlns:a16="http://schemas.microsoft.com/office/drawing/2014/main" val="20001"/>
                    </a:ext>
                  </a:extLst>
                </a:gridCol>
                <a:gridCol w="1500950">
                  <a:extLst>
                    <a:ext uri="{9D8B030D-6E8A-4147-A177-3AD203B41FA5}">
                      <a16:colId xmlns:a16="http://schemas.microsoft.com/office/drawing/2014/main" val="20002"/>
                    </a:ext>
                  </a:extLst>
                </a:gridCol>
                <a:gridCol w="1500950">
                  <a:extLst>
                    <a:ext uri="{9D8B030D-6E8A-4147-A177-3AD203B41FA5}">
                      <a16:colId xmlns:a16="http://schemas.microsoft.com/office/drawing/2014/main" val="20003"/>
                    </a:ext>
                  </a:extLst>
                </a:gridCol>
                <a:gridCol w="1500950">
                  <a:extLst>
                    <a:ext uri="{9D8B030D-6E8A-4147-A177-3AD203B41FA5}">
                      <a16:colId xmlns:a16="http://schemas.microsoft.com/office/drawing/2014/main" val="20004"/>
                    </a:ext>
                  </a:extLst>
                </a:gridCol>
                <a:gridCol w="1600725">
                  <a:extLst>
                    <a:ext uri="{9D8B030D-6E8A-4147-A177-3AD203B41FA5}">
                      <a16:colId xmlns:a16="http://schemas.microsoft.com/office/drawing/2014/main" val="20005"/>
                    </a:ext>
                  </a:extLst>
                </a:gridCol>
              </a:tblGrid>
              <a:tr h="323325">
                <a:tc>
                  <a:txBody>
                    <a:bodyPr/>
                    <a:lstStyle/>
                    <a:p>
                      <a:pPr marL="0" lvl="0" indent="0" algn="ctr" rtl="0">
                        <a:lnSpc>
                          <a:spcPct val="115000"/>
                        </a:lnSpc>
                        <a:spcBef>
                          <a:spcPts val="0"/>
                        </a:spcBef>
                        <a:spcAft>
                          <a:spcPts val="0"/>
                        </a:spcAft>
                        <a:buNone/>
                      </a:pPr>
                      <a:r>
                        <a:rPr lang="en" sz="1000" b="1">
                          <a:solidFill>
                            <a:srgbClr val="FFFFFF"/>
                          </a:solidFill>
                        </a:rPr>
                        <a:t>Unique ID</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Risk Description</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Caused by &amp; Consequences</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Risk Owner(s) Name and Role</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Probability</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Impact</a:t>
                      </a:r>
                      <a:endParaRPr sz="1000" b="1">
                        <a:solidFill>
                          <a:srgbClr val="FFFFFF"/>
                        </a:solidFill>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266975">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Wing Break</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Crash or Landing Impact</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Manufacturing Team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High</a:t>
                      </a:r>
                      <a:endParaRPr sz="11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High</a:t>
                      </a:r>
                      <a:endParaRPr sz="11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2750">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Landing Gear Failure</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Breaking off at Landing</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Manufacturing Team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23325">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Wing Loading Failure</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Lift produced breaks wing</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Manufacturing Team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3325">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Underestimated Drag Polar</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Lowers Endurance due to increased drag</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AeroStruct Team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325">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Overestimated Alpha Stall</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Lowers available angle of attacks to generate lift</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AeroStruct Team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7125">
                <a:tc>
                  <a:txBody>
                    <a:bodyPr/>
                    <a:lstStyle/>
                    <a:p>
                      <a:pPr marL="0" lvl="0" indent="0" algn="ctr" rtl="0">
                        <a:lnSpc>
                          <a:spcPct val="115000"/>
                        </a:lnSpc>
                        <a:spcBef>
                          <a:spcPts val="0"/>
                        </a:spcBef>
                        <a:spcAft>
                          <a:spcPts val="0"/>
                        </a:spcAft>
                        <a:buNone/>
                      </a:pPr>
                      <a:r>
                        <a:rPr lang="en" sz="1000"/>
                        <a:t>6</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Battery Overheat/Combustion</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Adverse chemical reaction due to battery damage or improper ventilation</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ElectroMechanical</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23325">
                <a:tc>
                  <a:txBody>
                    <a:bodyPr/>
                    <a:lstStyle/>
                    <a:p>
                      <a:pPr marL="0" lvl="0" indent="0" algn="ctr" rtl="0">
                        <a:lnSpc>
                          <a:spcPct val="115000"/>
                        </a:lnSpc>
                        <a:spcBef>
                          <a:spcPts val="0"/>
                        </a:spcBef>
                        <a:spcAft>
                          <a:spcPts val="0"/>
                        </a:spcAft>
                        <a:buNone/>
                      </a:pPr>
                      <a:r>
                        <a:rPr lang="en" sz="1000"/>
                        <a:t>7</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Wiring Disconnection</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Forceful disconnection or user error</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ElectroMechanical</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633175">
                <a:tc>
                  <a:txBody>
                    <a:bodyPr/>
                    <a:lstStyle/>
                    <a:p>
                      <a:pPr marL="0" lvl="0" indent="0" algn="ctr" rtl="0">
                        <a:lnSpc>
                          <a:spcPct val="115000"/>
                        </a:lnSpc>
                        <a:spcBef>
                          <a:spcPts val="0"/>
                        </a:spcBef>
                        <a:spcAft>
                          <a:spcPts val="0"/>
                        </a:spcAft>
                        <a:buNone/>
                      </a:pPr>
                      <a:r>
                        <a:rPr lang="en" sz="1000"/>
                        <a:t>8</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Battery Depletion</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Overuse for given endurance time or underestimated battery calc</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ElectroMechanical</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07050">
                <a:tc>
                  <a:txBody>
                    <a:bodyPr/>
                    <a:lstStyle/>
                    <a:p>
                      <a:pPr marL="0" lvl="0" indent="0" algn="ctr" rtl="0">
                        <a:lnSpc>
                          <a:spcPct val="115000"/>
                        </a:lnSpc>
                        <a:spcBef>
                          <a:spcPts val="0"/>
                        </a:spcBef>
                        <a:spcAft>
                          <a:spcPts val="0"/>
                        </a:spcAft>
                        <a:buNone/>
                      </a:pPr>
                      <a:r>
                        <a:rPr lang="en" sz="1000"/>
                        <a:t>9</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Flight Controller Failure</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Vibration, short circuit, software error</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ElectroMechanical</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 Before Controls</a:t>
            </a:r>
            <a:endParaRPr/>
          </a:p>
        </p:txBody>
      </p:sp>
      <p:sp>
        <p:nvSpPr>
          <p:cNvPr id="1013" name="Google Shape;1013;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61</a:t>
            </a:fld>
            <a:endParaRPr/>
          </a:p>
        </p:txBody>
      </p:sp>
      <p:sp>
        <p:nvSpPr>
          <p:cNvPr id="1014" name="Google Shape;1014;p7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015" name="Google Shape;1015;p7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016" name="Google Shape;1016;p73"/>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017" name="Google Shape;1017;p73"/>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018" name="Google Shape;1018;p7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019" name="Google Shape;1019;p7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020" name="Google Shape;1020;p7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1021" name="Google Shape;1021;p73"/>
          <p:cNvGraphicFramePr/>
          <p:nvPr/>
        </p:nvGraphicFramePr>
        <p:xfrm>
          <a:off x="952475" y="1428750"/>
          <a:ext cx="3000000" cy="3000000"/>
        </p:xfrm>
        <a:graphic>
          <a:graphicData uri="http://schemas.openxmlformats.org/drawingml/2006/table">
            <a:tbl>
              <a:tblPr>
                <a:noFill/>
                <a:tableStyleId>{CB36F59C-9799-4612-A877-C13BCFD8C36C}</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ctr" rtl="0">
                        <a:lnSpc>
                          <a:spcPct val="115000"/>
                        </a:lnSpc>
                        <a:spcBef>
                          <a:spcPts val="0"/>
                        </a:spcBef>
                        <a:spcAft>
                          <a:spcPts val="0"/>
                        </a:spcAft>
                        <a:buNone/>
                      </a:pPr>
                      <a:r>
                        <a:rPr lang="en" sz="1000" b="1"/>
                        <a:t>Impact</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High</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High</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4"/>
          <p:cNvSpPr txBox="1">
            <a:spLocks noGrp="1"/>
          </p:cNvSpPr>
          <p:nvPr>
            <p:ph type="title"/>
          </p:nvPr>
        </p:nvSpPr>
        <p:spPr>
          <a:xfrm>
            <a:off x="311700" y="-12175"/>
            <a:ext cx="3557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Possible Risk </a:t>
            </a:r>
            <a:endParaRPr/>
          </a:p>
        </p:txBody>
      </p:sp>
      <p:sp>
        <p:nvSpPr>
          <p:cNvPr id="1027" name="Google Shape;1027;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62</a:t>
            </a:fld>
            <a:endParaRPr/>
          </a:p>
        </p:txBody>
      </p:sp>
      <p:sp>
        <p:nvSpPr>
          <p:cNvPr id="1028" name="Google Shape;1028;p7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029" name="Google Shape;1029;p7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030" name="Google Shape;1030;p74"/>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031" name="Google Shape;1031;p74"/>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032" name="Google Shape;1032;p7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033" name="Google Shape;1033;p7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034" name="Google Shape;1034;p7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1035" name="Google Shape;1035;p74"/>
          <p:cNvGraphicFramePr/>
          <p:nvPr/>
        </p:nvGraphicFramePr>
        <p:xfrm>
          <a:off x="548288" y="614328"/>
          <a:ext cx="3000000" cy="3000000"/>
        </p:xfrm>
        <a:graphic>
          <a:graphicData uri="http://schemas.openxmlformats.org/drawingml/2006/table">
            <a:tbl>
              <a:tblPr>
                <a:noFill/>
                <a:tableStyleId>{CB36F59C-9799-4612-A877-C13BCFD8C36C}</a:tableStyleId>
              </a:tblPr>
              <a:tblGrid>
                <a:gridCol w="1122325">
                  <a:extLst>
                    <a:ext uri="{9D8B030D-6E8A-4147-A177-3AD203B41FA5}">
                      <a16:colId xmlns:a16="http://schemas.microsoft.com/office/drawing/2014/main" val="20000"/>
                    </a:ext>
                  </a:extLst>
                </a:gridCol>
                <a:gridCol w="2094375">
                  <a:extLst>
                    <a:ext uri="{9D8B030D-6E8A-4147-A177-3AD203B41FA5}">
                      <a16:colId xmlns:a16="http://schemas.microsoft.com/office/drawing/2014/main" val="20001"/>
                    </a:ext>
                  </a:extLst>
                </a:gridCol>
                <a:gridCol w="1608375">
                  <a:extLst>
                    <a:ext uri="{9D8B030D-6E8A-4147-A177-3AD203B41FA5}">
                      <a16:colId xmlns:a16="http://schemas.microsoft.com/office/drawing/2014/main" val="20002"/>
                    </a:ext>
                  </a:extLst>
                </a:gridCol>
                <a:gridCol w="1823100">
                  <a:extLst>
                    <a:ext uri="{9D8B030D-6E8A-4147-A177-3AD203B41FA5}">
                      <a16:colId xmlns:a16="http://schemas.microsoft.com/office/drawing/2014/main" val="20003"/>
                    </a:ext>
                  </a:extLst>
                </a:gridCol>
                <a:gridCol w="1393625">
                  <a:extLst>
                    <a:ext uri="{9D8B030D-6E8A-4147-A177-3AD203B41FA5}">
                      <a16:colId xmlns:a16="http://schemas.microsoft.com/office/drawing/2014/main" val="20004"/>
                    </a:ext>
                  </a:extLst>
                </a:gridCol>
              </a:tblGrid>
              <a:tr h="401775">
                <a:tc>
                  <a:txBody>
                    <a:bodyPr/>
                    <a:lstStyle/>
                    <a:p>
                      <a:pPr marL="0" lvl="0" indent="0" algn="ctr" rtl="0">
                        <a:lnSpc>
                          <a:spcPct val="115000"/>
                        </a:lnSpc>
                        <a:spcBef>
                          <a:spcPts val="0"/>
                        </a:spcBef>
                        <a:spcAft>
                          <a:spcPts val="0"/>
                        </a:spcAft>
                        <a:buNone/>
                      </a:pPr>
                      <a:r>
                        <a:rPr lang="en" sz="1000" b="1">
                          <a:solidFill>
                            <a:srgbClr val="FFFFFF"/>
                          </a:solidFill>
                        </a:rPr>
                        <a:t>Unique ID</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Control(s) Name and Role</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Probability</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Impact</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000" b="1">
                          <a:solidFill>
                            <a:srgbClr val="FFFFFF"/>
                          </a:solidFill>
                        </a:rPr>
                        <a:t>Residual Risk Rating</a:t>
                      </a:r>
                      <a:endParaRPr sz="1000" b="1">
                        <a:solidFill>
                          <a:srgbClr val="FFFFFF"/>
                        </a:solidFill>
                      </a:endParaRPr>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209475">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Whiffletree Test</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Moderate</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r h="401775">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Drop Testing to see landing legs survivability</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2"/>
                  </a:ext>
                </a:extLst>
              </a:tr>
              <a:tr h="226000">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Whiffletree Test</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97450">
                <a:tc>
                  <a:txBody>
                    <a:bodyPr/>
                    <a:lstStyle/>
                    <a:p>
                      <a:pPr marL="0" lvl="0" indent="0" algn="ctr" rtl="0">
                        <a:lnSpc>
                          <a:spcPct val="115000"/>
                        </a:lnSpc>
                        <a:spcBef>
                          <a:spcPts val="0"/>
                        </a:spcBef>
                        <a:spcAft>
                          <a:spcPts val="0"/>
                        </a:spcAft>
                        <a:buNone/>
                      </a:pPr>
                      <a:r>
                        <a:rPr lang="en" sz="1000" b="1"/>
                        <a:t>4</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Live flight testing</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4"/>
                  </a:ext>
                </a:extLst>
              </a:tr>
              <a:tr h="401775">
                <a:tc>
                  <a:txBody>
                    <a:bodyPr/>
                    <a:lstStyle/>
                    <a:p>
                      <a:pPr marL="0" lvl="0" indent="0" algn="ctr" rtl="0">
                        <a:lnSpc>
                          <a:spcPct val="115000"/>
                        </a:lnSpc>
                        <a:spcBef>
                          <a:spcPts val="0"/>
                        </a:spcBef>
                        <a:spcAft>
                          <a:spcPts val="0"/>
                        </a:spcAft>
                        <a:buNone/>
                      </a:pPr>
                      <a:r>
                        <a:rPr lang="en" sz="1000" b="1"/>
                        <a:t>5</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Wind-Tunnel and Live Flight tests</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5"/>
                  </a:ext>
                </a:extLst>
              </a:tr>
              <a:tr h="427625">
                <a:tc>
                  <a:txBody>
                    <a:bodyPr/>
                    <a:lstStyle/>
                    <a:p>
                      <a:pPr marL="0" lvl="0" indent="0" algn="ctr" rtl="0">
                        <a:lnSpc>
                          <a:spcPct val="115000"/>
                        </a:lnSpc>
                        <a:spcBef>
                          <a:spcPts val="0"/>
                        </a:spcBef>
                        <a:spcAft>
                          <a:spcPts val="0"/>
                        </a:spcAft>
                        <a:buNone/>
                      </a:pPr>
                      <a:r>
                        <a:rPr lang="en" sz="1000" b="1"/>
                        <a:t>6</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Thermal Testing for adequate ventilation and containment</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Moderate</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r h="594275">
                <a:tc>
                  <a:txBody>
                    <a:bodyPr/>
                    <a:lstStyle/>
                    <a:p>
                      <a:pPr marL="0" lvl="0" indent="0" algn="ctr" rtl="0">
                        <a:lnSpc>
                          <a:spcPct val="115000"/>
                        </a:lnSpc>
                        <a:spcBef>
                          <a:spcPts val="0"/>
                        </a:spcBef>
                        <a:spcAft>
                          <a:spcPts val="0"/>
                        </a:spcAft>
                        <a:buNone/>
                      </a:pPr>
                      <a:r>
                        <a:rPr lang="en" sz="1000" b="1"/>
                        <a:t>7</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Preflight checks, simple design, and two person verification on assembly</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Sustainable</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7"/>
                  </a:ext>
                </a:extLst>
              </a:tr>
              <a:tr h="427625">
                <a:tc>
                  <a:txBody>
                    <a:bodyPr/>
                    <a:lstStyle/>
                    <a:p>
                      <a:pPr marL="0" lvl="0" indent="0" algn="ctr" rtl="0">
                        <a:lnSpc>
                          <a:spcPct val="115000"/>
                        </a:lnSpc>
                        <a:spcBef>
                          <a:spcPts val="0"/>
                        </a:spcBef>
                        <a:spcAft>
                          <a:spcPts val="0"/>
                        </a:spcAft>
                        <a:buNone/>
                      </a:pPr>
                      <a:r>
                        <a:rPr lang="en" sz="1000" b="1"/>
                        <a:t>8</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Full flight mission endurance test and max power testing</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Moderate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8"/>
                  </a:ext>
                </a:extLst>
              </a:tr>
              <a:tr h="401775">
                <a:tc>
                  <a:txBody>
                    <a:bodyPr/>
                    <a:lstStyle/>
                    <a:p>
                      <a:pPr marL="0" lvl="0" indent="0" algn="ctr" rtl="0">
                        <a:lnSpc>
                          <a:spcPct val="115000"/>
                        </a:lnSpc>
                        <a:spcBef>
                          <a:spcPts val="0"/>
                        </a:spcBef>
                        <a:spcAft>
                          <a:spcPts val="0"/>
                        </a:spcAft>
                        <a:buNone/>
                      </a:pPr>
                      <a:r>
                        <a:rPr lang="en" sz="1000" b="1"/>
                        <a:t>9</a:t>
                      </a:r>
                      <a:endParaRPr sz="10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Preflight test and redunancy in system</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t>Sustainable</a:t>
                      </a:r>
                      <a:endParaRPr sz="1100" b="1"/>
                    </a:p>
                  </a:txBody>
                  <a:tcPr marL="28575" marR="28575" marT="19050" marB="19050" anchor="ctr">
                    <a:lnL w="9475" cap="flat" cmpd="sng">
                      <a:solidFill>
                        <a:schemeClr val="dk1"/>
                      </a:solidFill>
                      <a:prstDash val="solid"/>
                      <a:round/>
                      <a:headEnd type="none" w="sm" len="sm"/>
                      <a:tailEnd type="none" w="sm" len="sm"/>
                    </a:lnL>
                    <a:lnR w="9475" cap="flat" cmpd="sng">
                      <a:solidFill>
                        <a:schemeClr val="dk1"/>
                      </a:solidFill>
                      <a:prstDash val="solid"/>
                      <a:round/>
                      <a:headEnd type="none" w="sm" len="sm"/>
                      <a:tailEnd type="none" w="sm" len="sm"/>
                    </a:lnR>
                    <a:lnT w="9475" cap="flat" cmpd="sng">
                      <a:solidFill>
                        <a:schemeClr val="dk1"/>
                      </a:solidFill>
                      <a:prstDash val="solid"/>
                      <a:round/>
                      <a:headEnd type="none" w="sm" len="sm"/>
                      <a:tailEnd type="none" w="sm" len="sm"/>
                    </a:lnT>
                    <a:lnB w="9475" cap="flat" cmpd="sng">
                      <a:solidFill>
                        <a:schemeClr val="dk1"/>
                      </a:solidFill>
                      <a:prstDash val="solid"/>
                      <a:round/>
                      <a:headEnd type="none" w="sm" len="sm"/>
                      <a:tailEnd type="none" w="sm" len="sm"/>
                    </a:lnB>
                    <a:solidFill>
                      <a:srgbClr val="6AA84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75"/>
          <p:cNvSpPr txBox="1">
            <a:spLocks noGrp="1"/>
          </p:cNvSpPr>
          <p:nvPr>
            <p:ph type="title"/>
          </p:nvPr>
        </p:nvSpPr>
        <p:spPr>
          <a:xfrm>
            <a:off x="311700" y="445025"/>
            <a:ext cx="477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 After Controls</a:t>
            </a:r>
            <a:endParaRPr/>
          </a:p>
        </p:txBody>
      </p:sp>
      <p:sp>
        <p:nvSpPr>
          <p:cNvPr id="1041" name="Google Shape;1041;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63</a:t>
            </a:fld>
            <a:endParaRPr/>
          </a:p>
        </p:txBody>
      </p:sp>
      <p:sp>
        <p:nvSpPr>
          <p:cNvPr id="1042" name="Google Shape;1042;p7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043" name="Google Shape;1043;p7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044" name="Google Shape;1044;p75"/>
          <p:cNvSpPr/>
          <p:nvPr/>
        </p:nvSpPr>
        <p:spPr>
          <a:xfrm>
            <a:off x="4329600"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045" name="Google Shape;1045;p75"/>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046" name="Google Shape;1046;p7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047" name="Google Shape;1047;p7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048" name="Google Shape;1048;p7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1049" name="Google Shape;1049;p75"/>
          <p:cNvGraphicFramePr/>
          <p:nvPr/>
        </p:nvGraphicFramePr>
        <p:xfrm>
          <a:off x="952475" y="1428750"/>
          <a:ext cx="3000000" cy="3000000"/>
        </p:xfrm>
        <a:graphic>
          <a:graphicData uri="http://schemas.openxmlformats.org/drawingml/2006/table">
            <a:tbl>
              <a:tblPr>
                <a:noFill/>
                <a:tableStyleId>{CB36F59C-9799-4612-A877-C13BCFD8C36C}</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ctr" rtl="0">
                        <a:lnSpc>
                          <a:spcPct val="115000"/>
                        </a:lnSpc>
                        <a:spcBef>
                          <a:spcPts val="0"/>
                        </a:spcBef>
                        <a:spcAft>
                          <a:spcPts val="0"/>
                        </a:spcAft>
                        <a:buNone/>
                      </a:pPr>
                      <a:r>
                        <a:rPr lang="en" sz="1000" b="1"/>
                        <a:t>Impact</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endParaRPr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Low</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Medium</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000" b="1"/>
                        <a:t>Very High</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High</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Medium</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b="1"/>
                        <a:t>Probability</a:t>
                      </a:r>
                      <a:endParaRPr sz="1000" b="1"/>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000"/>
                        <a:t>Very Low</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endParaRPr/>
                    </a:p>
                  </a:txBody>
                  <a:tcPr marL="28575" marR="28575" marT="19050" marB="19050" anchor="ctr">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Design Requirement </a:t>
            </a:r>
            <a:endParaRPr/>
          </a:p>
        </p:txBody>
      </p:sp>
      <p:pic>
        <p:nvPicPr>
          <p:cNvPr id="1055" name="Google Shape;1055;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1056" name="Google Shape;1056;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Boulder Canyon Drive and Trail Head</a:t>
            </a:r>
            <a:endParaRPr/>
          </a:p>
        </p:txBody>
      </p:sp>
      <p:sp>
        <p:nvSpPr>
          <p:cNvPr id="1062" name="Google Shape;1062;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65</a:t>
            </a:fld>
            <a:endParaRPr/>
          </a:p>
        </p:txBody>
      </p:sp>
      <p:pic>
        <p:nvPicPr>
          <p:cNvPr id="1063" name="Google Shape;1063;p7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3" y="1152475"/>
            <a:ext cx="3670301" cy="3216425"/>
          </a:xfrm>
          <a:prstGeom prst="rect">
            <a:avLst/>
          </a:prstGeom>
          <a:noFill/>
          <a:ln>
            <a:noFill/>
          </a:ln>
        </p:spPr>
      </p:pic>
      <p:pic>
        <p:nvPicPr>
          <p:cNvPr id="1064" name="Google Shape;1064;p7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82000" y="1152474"/>
            <a:ext cx="4300629" cy="321642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70" name="Google Shape;1070;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071" name="Google Shape;1071;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7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V and V</a:t>
            </a:r>
            <a:endParaRPr/>
          </a:p>
        </p:txBody>
      </p:sp>
      <p:pic>
        <p:nvPicPr>
          <p:cNvPr id="1077" name="Google Shape;1077;p7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1078" name="Google Shape;1078;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Validation Planning</a:t>
            </a:r>
            <a:endParaRPr/>
          </a:p>
          <a:p>
            <a:pPr marL="0" lvl="0" indent="0" algn="l" rtl="0">
              <a:spcBef>
                <a:spcPts val="0"/>
              </a:spcBef>
              <a:spcAft>
                <a:spcPts val="0"/>
              </a:spcAft>
              <a:buNone/>
            </a:pPr>
            <a:endParaRPr/>
          </a:p>
        </p:txBody>
      </p:sp>
      <p:sp>
        <p:nvSpPr>
          <p:cNvPr id="1084" name="Google Shape;1084;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68</a:t>
            </a:fld>
            <a:endParaRPr/>
          </a:p>
        </p:txBody>
      </p:sp>
      <p:graphicFrame>
        <p:nvGraphicFramePr>
          <p:cNvPr id="1085" name="Google Shape;1085;p80"/>
          <p:cNvGraphicFramePr/>
          <p:nvPr/>
        </p:nvGraphicFramePr>
        <p:xfrm>
          <a:off x="477300" y="1221488"/>
          <a:ext cx="3000000" cy="3000000"/>
        </p:xfrm>
        <a:graphic>
          <a:graphicData uri="http://schemas.openxmlformats.org/drawingml/2006/table">
            <a:tbl>
              <a:tblPr>
                <a:noFill/>
                <a:tableStyleId>{CB36F59C-9799-4612-A877-C13BCFD8C36C}</a:tableStyleId>
              </a:tblPr>
              <a:tblGrid>
                <a:gridCol w="1145750">
                  <a:extLst>
                    <a:ext uri="{9D8B030D-6E8A-4147-A177-3AD203B41FA5}">
                      <a16:colId xmlns:a16="http://schemas.microsoft.com/office/drawing/2014/main" val="20000"/>
                    </a:ext>
                  </a:extLst>
                </a:gridCol>
                <a:gridCol w="1962650">
                  <a:extLst>
                    <a:ext uri="{9D8B030D-6E8A-4147-A177-3AD203B41FA5}">
                      <a16:colId xmlns:a16="http://schemas.microsoft.com/office/drawing/2014/main" val="20001"/>
                    </a:ext>
                  </a:extLst>
                </a:gridCol>
                <a:gridCol w="1733525">
                  <a:extLst>
                    <a:ext uri="{9D8B030D-6E8A-4147-A177-3AD203B41FA5}">
                      <a16:colId xmlns:a16="http://schemas.microsoft.com/office/drawing/2014/main" val="20002"/>
                    </a:ext>
                  </a:extLst>
                </a:gridCol>
                <a:gridCol w="1733525">
                  <a:extLst>
                    <a:ext uri="{9D8B030D-6E8A-4147-A177-3AD203B41FA5}">
                      <a16:colId xmlns:a16="http://schemas.microsoft.com/office/drawing/2014/main" val="20003"/>
                    </a:ext>
                  </a:extLst>
                </a:gridCol>
                <a:gridCol w="1613975">
                  <a:extLst>
                    <a:ext uri="{9D8B030D-6E8A-4147-A177-3AD203B41FA5}">
                      <a16:colId xmlns:a16="http://schemas.microsoft.com/office/drawing/2014/main" val="20004"/>
                    </a:ext>
                  </a:extLst>
                </a:gridCol>
              </a:tblGrid>
              <a:tr h="429000">
                <a:tc>
                  <a:txBody>
                    <a:bodyPr/>
                    <a:lstStyle/>
                    <a:p>
                      <a:pPr marL="0" lvl="0" indent="0" algn="ctr" rtl="0">
                        <a:lnSpc>
                          <a:spcPct val="115000"/>
                        </a:lnSpc>
                        <a:spcBef>
                          <a:spcPts val="0"/>
                        </a:spcBef>
                        <a:spcAft>
                          <a:spcPts val="0"/>
                        </a:spcAft>
                        <a:buNone/>
                      </a:pPr>
                      <a:r>
                        <a:rPr lang="en" sz="1000" b="1"/>
                        <a:t>CARROT Subsystem</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000" b="1"/>
                        <a:t>Test</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000" b="1"/>
                        <a:t>Validation</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000" b="1"/>
                        <a:t>Functional Requirement</a:t>
                      </a:r>
                      <a:endParaRPr sz="1000" b="1"/>
                    </a:p>
                    <a:p>
                      <a:pPr marL="0" lvl="0" indent="0" algn="ctr" rtl="0">
                        <a:lnSpc>
                          <a:spcPct val="115000"/>
                        </a:lnSpc>
                        <a:spcBef>
                          <a:spcPts val="0"/>
                        </a:spcBef>
                        <a:spcAft>
                          <a:spcPts val="0"/>
                        </a:spcAft>
                        <a:buNone/>
                      </a:pPr>
                      <a:r>
                        <a:rPr lang="en" sz="1000" b="1"/>
                        <a:t>FR</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000" b="1"/>
                        <a:t>Scheduled time</a:t>
                      </a:r>
                      <a:endParaRPr sz="1000" b="1"/>
                    </a:p>
                    <a:p>
                      <a:pPr marL="0" lvl="0" indent="0" algn="ctr" rtl="0">
                        <a:lnSpc>
                          <a:spcPct val="115000"/>
                        </a:lnSpc>
                        <a:spcBef>
                          <a:spcPts val="0"/>
                        </a:spcBef>
                        <a:spcAft>
                          <a:spcPts val="0"/>
                        </a:spcAft>
                        <a:buNone/>
                      </a:pPr>
                      <a:r>
                        <a:rPr lang="en" sz="1000" b="1"/>
                        <a:t>As soon as:</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b="1"/>
                        <a:t>Aerodynamics</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SMEAD Wind tunnel test</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Validate 3D Wing Forces </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7</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Jan 15, 2022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b="1"/>
                        <a:t>Whole UAS</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Preliminary Whole System Flight Test</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Validate Flight Characteristics</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7</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April 15, 2022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b="1"/>
                        <a:t>Manufacturing </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Whiffletree Test </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Validate Wing Loading Criteria</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8</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000">
                          <a:solidFill>
                            <a:schemeClr val="dk1"/>
                          </a:solidFill>
                        </a:rPr>
                        <a:t>Feb 7, 2022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b="1"/>
                        <a:t>Manufacturing </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Tail Deflection Test </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Validate Resistance to Deflection</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8</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Feb 7, 2022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b="1"/>
                        <a:t>Manufacturing</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t>Wind Gust and Payload</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Validate the UAS can withstand Payload</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 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000">
                          <a:solidFill>
                            <a:schemeClr val="dk1"/>
                          </a:solidFill>
                        </a:rPr>
                        <a:t>Feb 7, 2022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Aero</a:t>
            </a:r>
            <a:endParaRPr/>
          </a:p>
        </p:txBody>
      </p:sp>
      <p:pic>
        <p:nvPicPr>
          <p:cNvPr id="1091" name="Google Shape;1091;p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1092" name="Google Shape;1092;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311700" y="93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Block Diagram</a:t>
            </a:r>
            <a:endParaRPr/>
          </a:p>
          <a:p>
            <a:pPr marL="0" lvl="0" indent="0" algn="l" rtl="0">
              <a:spcBef>
                <a:spcPts val="0"/>
              </a:spcBef>
              <a:spcAft>
                <a:spcPts val="0"/>
              </a:spcAft>
              <a:buNone/>
            </a:pPr>
            <a:endParaRPr/>
          </a:p>
        </p:txBody>
      </p:sp>
      <p:sp>
        <p:nvSpPr>
          <p:cNvPr id="153" name="Google Shape;153;p19"/>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4" name="Google Shape;154;p1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5" name="Google Shape;155;p1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6" name="Google Shape;156;p19"/>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7" name="Google Shape;157;p1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8" name="Google Shape;158;p19"/>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9" name="Google Shape;159;p1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60" name="Google Shape;16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a:t>
            </a:fld>
            <a:endParaRPr/>
          </a:p>
        </p:txBody>
      </p:sp>
      <p:sp>
        <p:nvSpPr>
          <p:cNvPr id="161" name="Google Shape;161;p19"/>
          <p:cNvSpPr txBox="1"/>
          <p:nvPr/>
        </p:nvSpPr>
        <p:spPr>
          <a:xfrm>
            <a:off x="311700" y="1389725"/>
            <a:ext cx="2071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Abhaya Libre"/>
                <a:ea typeface="Abhaya Libre"/>
                <a:cs typeface="Abhaya Libre"/>
                <a:sym typeface="Abhaya Libre"/>
              </a:rPr>
              <a:t>Key:</a:t>
            </a:r>
            <a:endParaRPr sz="1600" b="1">
              <a:latin typeface="Abhaya Libre"/>
              <a:ea typeface="Abhaya Libre"/>
              <a:cs typeface="Abhaya Libre"/>
              <a:sym typeface="Abhaya Libre"/>
            </a:endParaRPr>
          </a:p>
          <a:p>
            <a:pPr marL="0" lvl="0" indent="0" algn="l" rtl="0">
              <a:spcBef>
                <a:spcPts val="0"/>
              </a:spcBef>
              <a:spcAft>
                <a:spcPts val="0"/>
              </a:spcAft>
              <a:buNone/>
            </a:pP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Physical Connections</a:t>
            </a:r>
            <a:endParaRPr sz="1600">
              <a:latin typeface="Abhaya Libre"/>
              <a:ea typeface="Abhaya Libre"/>
              <a:cs typeface="Abhaya Libre"/>
              <a:sym typeface="Abhaya Libre"/>
            </a:endParaRPr>
          </a:p>
          <a:p>
            <a:pPr marL="0" lvl="0" indent="0" algn="l" rtl="0">
              <a:spcBef>
                <a:spcPts val="0"/>
              </a:spcBef>
              <a:spcAft>
                <a:spcPts val="0"/>
              </a:spcAft>
              <a:buNone/>
            </a:pP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Data Connections</a:t>
            </a:r>
            <a:endParaRPr sz="1600">
              <a:latin typeface="Abhaya Libre"/>
              <a:ea typeface="Abhaya Libre"/>
              <a:cs typeface="Abhaya Libre"/>
              <a:sym typeface="Abhaya Libre"/>
            </a:endParaRPr>
          </a:p>
          <a:p>
            <a:pPr marL="0" lvl="0" indent="0" algn="l" rtl="0">
              <a:spcBef>
                <a:spcPts val="0"/>
              </a:spcBef>
              <a:spcAft>
                <a:spcPts val="0"/>
              </a:spcAft>
              <a:buNone/>
            </a:pP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Wireless Data Connections</a:t>
            </a:r>
            <a:endParaRPr sz="1600">
              <a:latin typeface="Abhaya Libre"/>
              <a:ea typeface="Abhaya Libre"/>
              <a:cs typeface="Abhaya Libre"/>
              <a:sym typeface="Abhaya Libre"/>
            </a:endParaRPr>
          </a:p>
          <a:p>
            <a:pPr marL="0" lvl="0" indent="0" algn="l" rtl="0">
              <a:spcBef>
                <a:spcPts val="0"/>
              </a:spcBef>
              <a:spcAft>
                <a:spcPts val="0"/>
              </a:spcAft>
              <a:buNone/>
            </a:pP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Power Supply</a:t>
            </a:r>
            <a:endParaRPr sz="1600">
              <a:latin typeface="Abhaya Libre"/>
              <a:ea typeface="Abhaya Libre"/>
              <a:cs typeface="Abhaya Libre"/>
              <a:sym typeface="Abhaya Libre"/>
            </a:endParaRPr>
          </a:p>
        </p:txBody>
      </p:sp>
      <p:cxnSp>
        <p:nvCxnSpPr>
          <p:cNvPr id="162" name="Google Shape;162;p19"/>
          <p:cNvCxnSpPr/>
          <p:nvPr/>
        </p:nvCxnSpPr>
        <p:spPr>
          <a:xfrm rot="10800000" flipH="1">
            <a:off x="2388925" y="1779450"/>
            <a:ext cx="414300" cy="365700"/>
          </a:xfrm>
          <a:prstGeom prst="straightConnector1">
            <a:avLst/>
          </a:prstGeom>
          <a:noFill/>
          <a:ln w="19050" cap="flat" cmpd="sng">
            <a:solidFill>
              <a:schemeClr val="dk1"/>
            </a:solidFill>
            <a:prstDash val="solid"/>
            <a:round/>
            <a:headEnd type="none" w="med" len="med"/>
            <a:tailEnd type="triangle" w="med" len="med"/>
          </a:ln>
        </p:spPr>
      </p:cxnSp>
      <p:cxnSp>
        <p:nvCxnSpPr>
          <p:cNvPr id="163" name="Google Shape;163;p19"/>
          <p:cNvCxnSpPr/>
          <p:nvPr/>
        </p:nvCxnSpPr>
        <p:spPr>
          <a:xfrm rot="10800000" flipH="1">
            <a:off x="2388925" y="2285325"/>
            <a:ext cx="414300" cy="365700"/>
          </a:xfrm>
          <a:prstGeom prst="straightConnector1">
            <a:avLst/>
          </a:prstGeom>
          <a:noFill/>
          <a:ln w="19050" cap="flat" cmpd="sng">
            <a:solidFill>
              <a:srgbClr val="6C8EBF"/>
            </a:solidFill>
            <a:prstDash val="solid"/>
            <a:round/>
            <a:headEnd type="none" w="med" len="med"/>
            <a:tailEnd type="triangle" w="med" len="med"/>
          </a:ln>
        </p:spPr>
      </p:cxnSp>
      <p:cxnSp>
        <p:nvCxnSpPr>
          <p:cNvPr id="164" name="Google Shape;164;p19"/>
          <p:cNvCxnSpPr/>
          <p:nvPr/>
        </p:nvCxnSpPr>
        <p:spPr>
          <a:xfrm rot="10800000" flipH="1">
            <a:off x="2388925" y="2974000"/>
            <a:ext cx="414300" cy="365700"/>
          </a:xfrm>
          <a:prstGeom prst="straightConnector1">
            <a:avLst/>
          </a:prstGeom>
          <a:noFill/>
          <a:ln w="19050" cap="flat" cmpd="sng">
            <a:solidFill>
              <a:srgbClr val="6C8EBF"/>
            </a:solidFill>
            <a:prstDash val="dash"/>
            <a:round/>
            <a:headEnd type="none" w="med" len="med"/>
            <a:tailEnd type="triangle" w="med" len="med"/>
          </a:ln>
        </p:spPr>
      </p:cxnSp>
      <p:cxnSp>
        <p:nvCxnSpPr>
          <p:cNvPr id="165" name="Google Shape;165;p19"/>
          <p:cNvCxnSpPr/>
          <p:nvPr/>
        </p:nvCxnSpPr>
        <p:spPr>
          <a:xfrm rot="10800000" flipH="1">
            <a:off x="2386063" y="3486350"/>
            <a:ext cx="414300" cy="365700"/>
          </a:xfrm>
          <a:prstGeom prst="straightConnector1">
            <a:avLst/>
          </a:prstGeom>
          <a:noFill/>
          <a:ln w="19050" cap="flat" cmpd="sng">
            <a:solidFill>
              <a:srgbClr val="D6B656"/>
            </a:solidFill>
            <a:prstDash val="solid"/>
            <a:round/>
            <a:headEnd type="none" w="med" len="med"/>
            <a:tailEnd type="none" w="med" len="med"/>
          </a:ln>
        </p:spPr>
      </p:cxnSp>
      <p:cxnSp>
        <p:nvCxnSpPr>
          <p:cNvPr id="166" name="Google Shape;166;p19"/>
          <p:cNvCxnSpPr/>
          <p:nvPr/>
        </p:nvCxnSpPr>
        <p:spPr>
          <a:xfrm rot="10800000" flipH="1">
            <a:off x="2391788" y="3559463"/>
            <a:ext cx="414300" cy="365700"/>
          </a:xfrm>
          <a:prstGeom prst="straightConnector1">
            <a:avLst/>
          </a:prstGeom>
          <a:noFill/>
          <a:ln w="19050" cap="flat" cmpd="sng">
            <a:solidFill>
              <a:srgbClr val="D6B656"/>
            </a:solidFill>
            <a:prstDash val="solid"/>
            <a:round/>
            <a:headEnd type="none" w="med" len="med"/>
            <a:tailEnd type="none" w="med" len="med"/>
          </a:ln>
        </p:spPr>
      </p:cxnSp>
      <p:pic>
        <p:nvPicPr>
          <p:cNvPr id="167" name="Google Shape;167;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93650" y="590625"/>
            <a:ext cx="5463125" cy="406223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 Endurance</a:t>
            </a:r>
            <a:endParaRPr/>
          </a:p>
        </p:txBody>
      </p:sp>
      <p:sp>
        <p:nvSpPr>
          <p:cNvPr id="1098" name="Google Shape;1098;p8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099" name="Google Shape;1099;p8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00" name="Google Shape;1100;p8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01" name="Google Shape;1101;p82"/>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02" name="Google Shape;1102;p8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103" name="Google Shape;1103;p8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104" name="Google Shape;1104;p8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105" name="Google Shape;1105;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70</a:t>
            </a:fld>
            <a:endParaRPr/>
          </a:p>
        </p:txBody>
      </p:sp>
      <p:sp>
        <p:nvSpPr>
          <p:cNvPr id="1106" name="Google Shape;1106;p82"/>
          <p:cNvSpPr txBox="1"/>
          <p:nvPr/>
        </p:nvSpPr>
        <p:spPr>
          <a:xfrm>
            <a:off x="432150" y="1096150"/>
            <a:ext cx="642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bhaya Libre"/>
                <a:ea typeface="Abhaya Libre"/>
                <a:cs typeface="Abhaya Libre"/>
                <a:sym typeface="Abhaya Libre"/>
              </a:rPr>
              <a:t>Method: Potential Flow HorseShoe Vortex Panel Method at a Constant Lift</a:t>
            </a:r>
            <a:endParaRPr sz="1600">
              <a:latin typeface="Abhaya Libre"/>
              <a:ea typeface="Abhaya Libre"/>
              <a:cs typeface="Abhaya Libre"/>
              <a:sym typeface="Abhaya Libre"/>
            </a:endParaRPr>
          </a:p>
        </p:txBody>
      </p:sp>
      <p:graphicFrame>
        <p:nvGraphicFramePr>
          <p:cNvPr id="1107" name="Google Shape;1107;p82"/>
          <p:cNvGraphicFramePr/>
          <p:nvPr/>
        </p:nvGraphicFramePr>
        <p:xfrm>
          <a:off x="226425" y="1619250"/>
          <a:ext cx="3000000" cy="3000000"/>
        </p:xfrm>
        <a:graphic>
          <a:graphicData uri="http://schemas.openxmlformats.org/drawingml/2006/table">
            <a:tbl>
              <a:tblPr>
                <a:noFill/>
                <a:tableStyleId>{CB36F59C-9799-4612-A877-C13BCFD8C36C}</a:tableStyleId>
              </a:tblPr>
              <a:tblGrid>
                <a:gridCol w="2454525">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Assumptions</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Incompressible</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Inviscid</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Irrotational</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Thin Lifting Surfaces</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4"/>
                  </a:ext>
                </a:extLst>
              </a:tr>
            </a:tbl>
          </a:graphicData>
        </a:graphic>
      </p:graphicFrame>
      <p:pic>
        <p:nvPicPr>
          <p:cNvPr id="1108" name="Google Shape;1108;p8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01125" y="1491925"/>
            <a:ext cx="3850925" cy="2794346"/>
          </a:xfrm>
          <a:prstGeom prst="rect">
            <a:avLst/>
          </a:prstGeom>
          <a:noFill/>
          <a:ln>
            <a:noFill/>
          </a:ln>
        </p:spPr>
      </p:pic>
      <p:graphicFrame>
        <p:nvGraphicFramePr>
          <p:cNvPr id="1109" name="Google Shape;1109;p82"/>
          <p:cNvGraphicFramePr/>
          <p:nvPr/>
        </p:nvGraphicFramePr>
        <p:xfrm>
          <a:off x="2680950" y="1619250"/>
          <a:ext cx="3000000" cy="3000000"/>
        </p:xfrm>
        <a:graphic>
          <a:graphicData uri="http://schemas.openxmlformats.org/drawingml/2006/table">
            <a:tbl>
              <a:tblPr>
                <a:noFill/>
                <a:tableStyleId>{CB36F59C-9799-4612-A877-C13BCFD8C36C}</a:tableStyleId>
              </a:tblPr>
              <a:tblGrid>
                <a:gridCol w="2454525">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Limitations</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Cannot calculate viscous drag</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Abhaya Libre"/>
                          <a:ea typeface="Abhaya Libre"/>
                          <a:cs typeface="Abhaya Libre"/>
                          <a:sym typeface="Abhaya Libre"/>
                        </a:rPr>
                        <a:t>Flow is steady</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2"/>
                  </a:ext>
                </a:extLst>
              </a:tr>
            </a:tbl>
          </a:graphicData>
        </a:graphic>
      </p:graphicFrame>
      <p:sp>
        <p:nvSpPr>
          <p:cNvPr id="1110" name="Google Shape;1110;p82"/>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Design Stability</a:t>
            </a:r>
            <a:endParaRPr/>
          </a:p>
          <a:p>
            <a:pPr marL="0" lvl="0" indent="0" algn="l" rtl="0">
              <a:spcBef>
                <a:spcPts val="0"/>
              </a:spcBef>
              <a:spcAft>
                <a:spcPts val="0"/>
              </a:spcAft>
              <a:buNone/>
            </a:pPr>
            <a:endParaRPr/>
          </a:p>
        </p:txBody>
      </p:sp>
      <p:sp>
        <p:nvSpPr>
          <p:cNvPr id="1116" name="Google Shape;1116;p8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117" name="Google Shape;1117;p8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18" name="Google Shape;1118;p8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19" name="Google Shape;1119;p83"/>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20" name="Google Shape;1120;p8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121" name="Google Shape;1121;p8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122" name="Google Shape;1122;p8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123" name="Google Shape;1123;p83"/>
          <p:cNvSpPr txBox="1"/>
          <p:nvPr/>
        </p:nvSpPr>
        <p:spPr>
          <a:xfrm>
            <a:off x="311700" y="4365950"/>
            <a:ext cx="18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Longitudinal Stability</a:t>
            </a:r>
            <a:endParaRPr>
              <a:latin typeface="Abhaya Libre"/>
              <a:ea typeface="Abhaya Libre"/>
              <a:cs typeface="Abhaya Libre"/>
              <a:sym typeface="Abhaya Libre"/>
            </a:endParaRPr>
          </a:p>
        </p:txBody>
      </p:sp>
      <p:sp>
        <p:nvSpPr>
          <p:cNvPr id="1124" name="Google Shape;1124;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71</a:t>
            </a:fld>
            <a:endParaRPr/>
          </a:p>
        </p:txBody>
      </p:sp>
      <p:pic>
        <p:nvPicPr>
          <p:cNvPr id="1125" name="Google Shape;1125;p8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051751"/>
            <a:ext cx="4239850" cy="3353725"/>
          </a:xfrm>
          <a:prstGeom prst="rect">
            <a:avLst/>
          </a:prstGeom>
          <a:noFill/>
          <a:ln>
            <a:noFill/>
          </a:ln>
        </p:spPr>
      </p:pic>
      <p:pic>
        <p:nvPicPr>
          <p:cNvPr id="1126" name="Google Shape;1126;p8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87282" y="1057625"/>
            <a:ext cx="4471592" cy="3353725"/>
          </a:xfrm>
          <a:prstGeom prst="rect">
            <a:avLst/>
          </a:prstGeom>
          <a:noFill/>
          <a:ln>
            <a:noFill/>
          </a:ln>
        </p:spPr>
      </p:pic>
      <p:sp>
        <p:nvSpPr>
          <p:cNvPr id="1127" name="Google Shape;1127;p83"/>
          <p:cNvSpPr txBox="1"/>
          <p:nvPr/>
        </p:nvSpPr>
        <p:spPr>
          <a:xfrm>
            <a:off x="5036100" y="4365950"/>
            <a:ext cx="18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Lateral Stability</a:t>
            </a:r>
            <a:endParaRPr>
              <a:latin typeface="Abhaya Libre"/>
              <a:ea typeface="Abhaya Libre"/>
              <a:cs typeface="Abhaya Libre"/>
              <a:sym typeface="Abhaya Libre"/>
            </a:endParaRPr>
          </a:p>
        </p:txBody>
      </p:sp>
      <p:sp>
        <p:nvSpPr>
          <p:cNvPr id="1128" name="Google Shape;1128;p83"/>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Margin in Flight</a:t>
            </a:r>
            <a:endParaRPr/>
          </a:p>
        </p:txBody>
      </p:sp>
      <p:sp>
        <p:nvSpPr>
          <p:cNvPr id="1134" name="Google Shape;1134;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72</a:t>
            </a:fld>
            <a:endParaRPr/>
          </a:p>
        </p:txBody>
      </p:sp>
      <p:sp>
        <p:nvSpPr>
          <p:cNvPr id="1135" name="Google Shape;1135;p84"/>
          <p:cNvSpPr txBox="1"/>
          <p:nvPr/>
        </p:nvSpPr>
        <p:spPr>
          <a:xfrm>
            <a:off x="311700" y="1228175"/>
            <a:ext cx="47478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bhaya Libre"/>
              <a:buChar char="●"/>
            </a:pPr>
            <a:r>
              <a:rPr lang="en">
                <a:latin typeface="Abhaya Libre"/>
                <a:ea typeface="Abhaya Libre"/>
                <a:cs typeface="Abhaya Libre"/>
                <a:sym typeface="Abhaya Libre"/>
              </a:rPr>
              <a:t>Flight envelope designed with margin to generate more lift based on uncertainty in variables</a:t>
            </a:r>
            <a:endParaRPr>
              <a:latin typeface="Abhaya Libre"/>
              <a:ea typeface="Abhaya Libre"/>
              <a:cs typeface="Abhaya Libre"/>
              <a:sym typeface="Abhaya Libre"/>
            </a:endParaRPr>
          </a:p>
          <a:p>
            <a:pPr marL="914400" lvl="1" indent="-317500" algn="l" rtl="0">
              <a:spcBef>
                <a:spcPts val="0"/>
              </a:spcBef>
              <a:spcAft>
                <a:spcPts val="0"/>
              </a:spcAft>
              <a:buSzPts val="1400"/>
              <a:buFont typeface="Abhaya Libre"/>
              <a:buChar char="○"/>
            </a:pPr>
            <a:r>
              <a:rPr lang="en">
                <a:latin typeface="Abhaya Libre"/>
                <a:ea typeface="Abhaya Libre"/>
                <a:cs typeface="Abhaya Libre"/>
                <a:sym typeface="Abhaya Libre"/>
              </a:rPr>
              <a:t>Atmospheric temperature</a:t>
            </a:r>
            <a:endParaRPr>
              <a:latin typeface="Abhaya Libre"/>
              <a:ea typeface="Abhaya Libre"/>
              <a:cs typeface="Abhaya Libre"/>
              <a:sym typeface="Abhaya Libre"/>
            </a:endParaRPr>
          </a:p>
          <a:p>
            <a:pPr marL="914400" lvl="1" indent="-317500" algn="l" rtl="0">
              <a:spcBef>
                <a:spcPts val="0"/>
              </a:spcBef>
              <a:spcAft>
                <a:spcPts val="0"/>
              </a:spcAft>
              <a:buSzPts val="1400"/>
              <a:buFont typeface="Abhaya Libre"/>
              <a:buChar char="○"/>
            </a:pPr>
            <a:r>
              <a:rPr lang="en">
                <a:latin typeface="Abhaya Libre"/>
                <a:ea typeface="Abhaya Libre"/>
                <a:cs typeface="Abhaya Libre"/>
                <a:sym typeface="Abhaya Libre"/>
              </a:rPr>
              <a:t>Higher Aircraft weight than expected</a:t>
            </a:r>
            <a:endParaRPr>
              <a:latin typeface="Abhaya Libre"/>
              <a:ea typeface="Abhaya Libre"/>
              <a:cs typeface="Abhaya Libre"/>
              <a:sym typeface="Abhaya Libre"/>
            </a:endParaRPr>
          </a:p>
          <a:p>
            <a:pPr marL="914400" lvl="1" indent="-317500" algn="l" rtl="0">
              <a:spcBef>
                <a:spcPts val="0"/>
              </a:spcBef>
              <a:spcAft>
                <a:spcPts val="0"/>
              </a:spcAft>
              <a:buSzPts val="1400"/>
              <a:buFont typeface="Abhaya Libre"/>
              <a:buChar char="○"/>
            </a:pPr>
            <a:r>
              <a:rPr lang="en">
                <a:latin typeface="Abhaya Libre"/>
                <a:ea typeface="Abhaya Libre"/>
                <a:cs typeface="Abhaya Libre"/>
                <a:sym typeface="Abhaya Libre"/>
              </a:rPr>
              <a:t>Higher altitudes</a:t>
            </a:r>
            <a:endParaRPr>
              <a:latin typeface="Abhaya Libre"/>
              <a:ea typeface="Abhaya Libre"/>
              <a:cs typeface="Abhaya Libre"/>
              <a:sym typeface="Abhaya Libre"/>
            </a:endParaRPr>
          </a:p>
        </p:txBody>
      </p:sp>
      <p:pic>
        <p:nvPicPr>
          <p:cNvPr id="1136" name="Google Shape;1136;p8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48150" y="1022887"/>
            <a:ext cx="4195850" cy="3146888"/>
          </a:xfrm>
          <a:prstGeom prst="rect">
            <a:avLst/>
          </a:prstGeom>
          <a:noFill/>
          <a:ln>
            <a:noFill/>
          </a:ln>
        </p:spPr>
      </p:pic>
      <p:sp>
        <p:nvSpPr>
          <p:cNvPr id="1137" name="Google Shape;1137;p84"/>
          <p:cNvSpPr txBox="1"/>
          <p:nvPr/>
        </p:nvSpPr>
        <p:spPr>
          <a:xfrm>
            <a:off x="3159000" y="171450"/>
            <a:ext cx="5673300" cy="615600"/>
          </a:xfrm>
          <a:prstGeom prst="rect">
            <a:avLst/>
          </a:prstGeom>
          <a:solidFill>
            <a:schemeClr val="lt2"/>
          </a:solidFill>
          <a:ln w="1905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D.R. 7.1: </a:t>
            </a:r>
            <a:r>
              <a:rPr lang="en">
                <a:solidFill>
                  <a:schemeClr val="dk1"/>
                </a:solidFill>
                <a:latin typeface="Abhaya Libre"/>
                <a:ea typeface="Abhaya Libre"/>
                <a:cs typeface="Abhaya Libre"/>
                <a:sym typeface="Abhaya Libre"/>
              </a:rPr>
              <a:t>Maximize endurance for 4 hours flight time (without autonomous control) at 6,000 ft MSL</a:t>
            </a:r>
            <a:endParaRPr sz="1200">
              <a:latin typeface="Abhaya Libre"/>
              <a:ea typeface="Abhaya Libre"/>
              <a:cs typeface="Abhaya Libre"/>
              <a:sym typeface="Abhaya Libre"/>
            </a:endParaRPr>
          </a:p>
        </p:txBody>
      </p:sp>
      <p:sp>
        <p:nvSpPr>
          <p:cNvPr id="1138" name="Google Shape;1138;p8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139" name="Google Shape;1139;p8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40" name="Google Shape;1140;p8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41" name="Google Shape;1141;p84"/>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42" name="Google Shape;1142;p8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143" name="Google Shape;1143;p8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144" name="Google Shape;1144;p8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 Performance</a:t>
            </a:r>
            <a:endParaRPr/>
          </a:p>
        </p:txBody>
      </p:sp>
      <p:sp>
        <p:nvSpPr>
          <p:cNvPr id="1150" name="Google Shape;1150;p8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151" name="Google Shape;1151;p8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52" name="Google Shape;1152;p8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53" name="Google Shape;1153;p85"/>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54" name="Google Shape;1154;p8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155" name="Google Shape;1155;p8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156" name="Google Shape;1156;p8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157" name="Google Shape;1157;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73</a:t>
            </a:fld>
            <a:endParaRPr/>
          </a:p>
        </p:txBody>
      </p:sp>
      <p:pic>
        <p:nvPicPr>
          <p:cNvPr id="1158" name="Google Shape;1158;p8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2450" y="1016888"/>
            <a:ext cx="4253814" cy="3429000"/>
          </a:xfrm>
          <a:prstGeom prst="rect">
            <a:avLst/>
          </a:prstGeom>
          <a:noFill/>
          <a:ln>
            <a:noFill/>
          </a:ln>
        </p:spPr>
      </p:pic>
      <p:pic>
        <p:nvPicPr>
          <p:cNvPr id="1159" name="Google Shape;1159;p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61894" y="1017725"/>
            <a:ext cx="4407421" cy="3427326"/>
          </a:xfrm>
          <a:prstGeom prst="rect">
            <a:avLst/>
          </a:prstGeom>
          <a:noFill/>
          <a:ln>
            <a:noFill/>
          </a:ln>
        </p:spPr>
      </p:pic>
      <p:sp>
        <p:nvSpPr>
          <p:cNvPr id="1160" name="Google Shape;1160;p85"/>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 Take Off Performance (FR3)</a:t>
            </a:r>
            <a:endParaRPr/>
          </a:p>
        </p:txBody>
      </p:sp>
      <p:sp>
        <p:nvSpPr>
          <p:cNvPr id="1166" name="Google Shape;1166;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74</a:t>
            </a:fld>
            <a:endParaRPr/>
          </a:p>
        </p:txBody>
      </p:sp>
      <p:pic>
        <p:nvPicPr>
          <p:cNvPr id="1167" name="Google Shape;1167;p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38600" y="865325"/>
            <a:ext cx="5094634" cy="3820975"/>
          </a:xfrm>
          <a:prstGeom prst="rect">
            <a:avLst/>
          </a:prstGeom>
          <a:noFill/>
          <a:ln>
            <a:noFill/>
          </a:ln>
        </p:spPr>
      </p:pic>
      <p:pic>
        <p:nvPicPr>
          <p:cNvPr id="1168" name="Google Shape;1168;p86"/>
          <p:cNvPicPr preferRelativeResize="0"/>
          <p:nvPr/>
        </p:nvPicPr>
        <p:blipFill>
          <a:blip r:embed="rId4">
            <a:alphaModFix/>
          </a:blip>
          <a:stretch>
            <a:fillRect/>
          </a:stretch>
        </p:blipFill>
        <p:spPr>
          <a:xfrm>
            <a:off x="457200" y="2236925"/>
            <a:ext cx="1647825" cy="695325"/>
          </a:xfrm>
          <a:prstGeom prst="rect">
            <a:avLst/>
          </a:prstGeom>
          <a:noFill/>
          <a:ln>
            <a:noFill/>
          </a:ln>
        </p:spPr>
      </p:pic>
      <p:pic>
        <p:nvPicPr>
          <p:cNvPr id="1169" name="Google Shape;1169;p86"/>
          <p:cNvPicPr preferRelativeResize="0"/>
          <p:nvPr/>
        </p:nvPicPr>
        <p:blipFill>
          <a:blip r:embed="rId5">
            <a:alphaModFix/>
          </a:blip>
          <a:stretch>
            <a:fillRect/>
          </a:stretch>
        </p:blipFill>
        <p:spPr>
          <a:xfrm>
            <a:off x="533400" y="3389450"/>
            <a:ext cx="1152525" cy="209550"/>
          </a:xfrm>
          <a:prstGeom prst="rect">
            <a:avLst/>
          </a:prstGeom>
          <a:noFill/>
          <a:ln>
            <a:noFill/>
          </a:ln>
        </p:spPr>
      </p:pic>
      <p:pic>
        <p:nvPicPr>
          <p:cNvPr id="1170" name="Google Shape;1170;p86"/>
          <p:cNvPicPr preferRelativeResize="0"/>
          <p:nvPr/>
        </p:nvPicPr>
        <p:blipFill>
          <a:blip r:embed="rId6">
            <a:alphaModFix/>
          </a:blip>
          <a:stretch>
            <a:fillRect/>
          </a:stretch>
        </p:blipFill>
        <p:spPr>
          <a:xfrm>
            <a:off x="457200" y="1170125"/>
            <a:ext cx="3162300" cy="6667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Aero Structure (FR5)</a:t>
            </a:r>
            <a:endParaRPr/>
          </a:p>
        </p:txBody>
      </p:sp>
      <p:sp>
        <p:nvSpPr>
          <p:cNvPr id="1176" name="Google Shape;1176;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75</a:t>
            </a:fld>
            <a:endParaRPr/>
          </a:p>
        </p:txBody>
      </p:sp>
      <p:graphicFrame>
        <p:nvGraphicFramePr>
          <p:cNvPr id="1177" name="Google Shape;1177;p87"/>
          <p:cNvGraphicFramePr/>
          <p:nvPr/>
        </p:nvGraphicFramePr>
        <p:xfrm>
          <a:off x="5480300" y="958600"/>
          <a:ext cx="3000000" cy="3000000"/>
        </p:xfrm>
        <a:graphic>
          <a:graphicData uri="http://schemas.openxmlformats.org/drawingml/2006/table">
            <a:tbl>
              <a:tblPr>
                <a:noFill/>
                <a:tableStyleId>{CB36F59C-9799-4612-A877-C13BCFD8C36C}</a:tableStyleId>
              </a:tblPr>
              <a:tblGrid>
                <a:gridCol w="1402625">
                  <a:extLst>
                    <a:ext uri="{9D8B030D-6E8A-4147-A177-3AD203B41FA5}">
                      <a16:colId xmlns:a16="http://schemas.microsoft.com/office/drawing/2014/main" val="20000"/>
                    </a:ext>
                  </a:extLst>
                </a:gridCol>
                <a:gridCol w="1402625">
                  <a:extLst>
                    <a:ext uri="{9D8B030D-6E8A-4147-A177-3AD203B41FA5}">
                      <a16:colId xmlns:a16="http://schemas.microsoft.com/office/drawing/2014/main" val="20001"/>
                    </a:ext>
                  </a:extLst>
                </a:gridCol>
              </a:tblGrid>
              <a:tr h="748075">
                <a:tc>
                  <a:txBody>
                    <a:bodyPr/>
                    <a:lstStyle/>
                    <a:p>
                      <a:pPr marL="0" lvl="0" indent="0" algn="l" rtl="0">
                        <a:spcBef>
                          <a:spcPts val="0"/>
                        </a:spcBef>
                        <a:spcAft>
                          <a:spcPts val="0"/>
                        </a:spcAft>
                        <a:buNone/>
                      </a:pPr>
                      <a:r>
                        <a:rPr lang="en"/>
                        <a:t>Mass [kg]</a:t>
                      </a:r>
                      <a:endParaRPr/>
                    </a:p>
                  </a:txBody>
                  <a:tcPr marL="91425" marR="91425" marT="91425" marB="91425"/>
                </a:tc>
                <a:tc>
                  <a:txBody>
                    <a:bodyPr/>
                    <a:lstStyle/>
                    <a:p>
                      <a:pPr marL="0" lvl="0" indent="0" algn="l" rtl="0">
                        <a:spcBef>
                          <a:spcPts val="0"/>
                        </a:spcBef>
                        <a:spcAft>
                          <a:spcPts val="0"/>
                        </a:spcAft>
                        <a:buNone/>
                      </a:pPr>
                      <a:r>
                        <a:rPr lang="en"/>
                        <a:t>Coefficient of Lift</a:t>
                      </a:r>
                      <a:endParaRPr/>
                    </a:p>
                  </a:txBody>
                  <a:tcPr marL="91425" marR="91425" marT="91425" marB="91425"/>
                </a:tc>
                <a:extLst>
                  <a:ext uri="{0D108BD9-81ED-4DB2-BD59-A6C34878D82A}">
                    <a16:rowId xmlns:a16="http://schemas.microsoft.com/office/drawing/2014/main" val="10000"/>
                  </a:ext>
                </a:extLst>
              </a:tr>
              <a:tr h="748075">
                <a:tc>
                  <a:txBody>
                    <a:bodyPr/>
                    <a:lstStyle/>
                    <a:p>
                      <a:pPr marL="0" lvl="0" indent="0" algn="l" rtl="0">
                        <a:spcBef>
                          <a:spcPts val="0"/>
                        </a:spcBef>
                        <a:spcAft>
                          <a:spcPts val="0"/>
                        </a:spcAft>
                        <a:buNone/>
                      </a:pPr>
                      <a:r>
                        <a:rPr lang="en"/>
                        <a:t>8.4</a:t>
                      </a:r>
                      <a:endParaRPr/>
                    </a:p>
                  </a:txBody>
                  <a:tcPr marL="91425" marR="91425" marT="91425" marB="91425"/>
                </a:tc>
                <a:tc>
                  <a:txBody>
                    <a:bodyPr/>
                    <a:lstStyle/>
                    <a:p>
                      <a:pPr marL="0" lvl="0" indent="0" algn="l" rtl="0">
                        <a:spcBef>
                          <a:spcPts val="0"/>
                        </a:spcBef>
                        <a:spcAft>
                          <a:spcPts val="0"/>
                        </a:spcAft>
                        <a:buNone/>
                      </a:pPr>
                      <a:r>
                        <a:rPr lang="en"/>
                        <a:t>.6198</a:t>
                      </a:r>
                      <a:endParaRPr/>
                    </a:p>
                  </a:txBody>
                  <a:tcPr marL="91425" marR="91425" marT="91425" marB="91425"/>
                </a:tc>
                <a:extLst>
                  <a:ext uri="{0D108BD9-81ED-4DB2-BD59-A6C34878D82A}">
                    <a16:rowId xmlns:a16="http://schemas.microsoft.com/office/drawing/2014/main" val="10001"/>
                  </a:ext>
                </a:extLst>
              </a:tr>
              <a:tr h="748075">
                <a:tc>
                  <a:txBody>
                    <a:bodyPr/>
                    <a:lstStyle/>
                    <a:p>
                      <a:pPr marL="0" lvl="0" indent="0" algn="l" rtl="0">
                        <a:spcBef>
                          <a:spcPts val="0"/>
                        </a:spcBef>
                        <a:spcAft>
                          <a:spcPts val="0"/>
                        </a:spcAft>
                        <a:buNone/>
                      </a:pPr>
                      <a:r>
                        <a:rPr lang="en"/>
                        <a:t>9.9</a:t>
                      </a:r>
                      <a:endParaRPr/>
                    </a:p>
                  </a:txBody>
                  <a:tcPr marL="91425" marR="91425" marT="91425" marB="91425"/>
                </a:tc>
                <a:tc>
                  <a:txBody>
                    <a:bodyPr/>
                    <a:lstStyle/>
                    <a:p>
                      <a:pPr marL="0" lvl="0" indent="0" algn="l" rtl="0">
                        <a:spcBef>
                          <a:spcPts val="0"/>
                        </a:spcBef>
                        <a:spcAft>
                          <a:spcPts val="0"/>
                        </a:spcAft>
                        <a:buNone/>
                      </a:pPr>
                      <a:r>
                        <a:rPr lang="en"/>
                        <a:t>.7305</a:t>
                      </a:r>
                      <a:endParaRPr/>
                    </a:p>
                  </a:txBody>
                  <a:tcPr marL="91425" marR="91425" marT="91425" marB="91425"/>
                </a:tc>
                <a:extLst>
                  <a:ext uri="{0D108BD9-81ED-4DB2-BD59-A6C34878D82A}">
                    <a16:rowId xmlns:a16="http://schemas.microsoft.com/office/drawing/2014/main" val="10002"/>
                  </a:ext>
                </a:extLst>
              </a:tr>
              <a:tr h="748075">
                <a:tc>
                  <a:txBody>
                    <a:bodyPr/>
                    <a:lstStyle/>
                    <a:p>
                      <a:pPr marL="0" lvl="0" indent="0" algn="l" rtl="0">
                        <a:spcBef>
                          <a:spcPts val="0"/>
                        </a:spcBef>
                        <a:spcAft>
                          <a:spcPts val="0"/>
                        </a:spcAft>
                        <a:buNone/>
                      </a:pPr>
                      <a:r>
                        <a:rPr lang="en"/>
                        <a:t>11.4</a:t>
                      </a:r>
                      <a:endParaRPr/>
                    </a:p>
                  </a:txBody>
                  <a:tcPr marL="91425" marR="91425" marT="91425" marB="91425"/>
                </a:tc>
                <a:tc>
                  <a:txBody>
                    <a:bodyPr/>
                    <a:lstStyle/>
                    <a:p>
                      <a:pPr marL="0" lvl="0" indent="0" algn="l" rtl="0">
                        <a:spcBef>
                          <a:spcPts val="0"/>
                        </a:spcBef>
                        <a:spcAft>
                          <a:spcPts val="0"/>
                        </a:spcAft>
                        <a:buNone/>
                      </a:pPr>
                      <a:r>
                        <a:rPr lang="en"/>
                        <a:t>.8411</a:t>
                      </a:r>
                      <a:endParaRPr/>
                    </a:p>
                  </a:txBody>
                  <a:tcPr marL="91425" marR="91425" marT="91425" marB="91425"/>
                </a:tc>
                <a:extLst>
                  <a:ext uri="{0D108BD9-81ED-4DB2-BD59-A6C34878D82A}">
                    <a16:rowId xmlns:a16="http://schemas.microsoft.com/office/drawing/2014/main" val="10003"/>
                  </a:ext>
                </a:extLst>
              </a:tr>
              <a:tr h="748075">
                <a:tc>
                  <a:txBody>
                    <a:bodyPr/>
                    <a:lstStyle/>
                    <a:p>
                      <a:pPr marL="0" lvl="0" indent="0" algn="l" rtl="0">
                        <a:spcBef>
                          <a:spcPts val="0"/>
                        </a:spcBef>
                        <a:spcAft>
                          <a:spcPts val="0"/>
                        </a:spcAft>
                        <a:buNone/>
                      </a:pPr>
                      <a:r>
                        <a:rPr lang="en"/>
                        <a:t>12..4</a:t>
                      </a:r>
                      <a:endParaRPr/>
                    </a:p>
                  </a:txBody>
                  <a:tcPr marL="91425" marR="91425" marT="91425" marB="91425"/>
                </a:tc>
                <a:tc>
                  <a:txBody>
                    <a:bodyPr/>
                    <a:lstStyle/>
                    <a:p>
                      <a:pPr marL="0" lvl="0" indent="0" algn="l" rtl="0">
                        <a:spcBef>
                          <a:spcPts val="0"/>
                        </a:spcBef>
                        <a:spcAft>
                          <a:spcPts val="0"/>
                        </a:spcAft>
                        <a:buNone/>
                      </a:pPr>
                      <a:r>
                        <a:rPr lang="en"/>
                        <a:t>.9149</a:t>
                      </a:r>
                      <a:endParaRPr/>
                    </a:p>
                  </a:txBody>
                  <a:tcPr marL="91425" marR="91425" marT="91425" marB="91425"/>
                </a:tc>
                <a:extLst>
                  <a:ext uri="{0D108BD9-81ED-4DB2-BD59-A6C34878D82A}">
                    <a16:rowId xmlns:a16="http://schemas.microsoft.com/office/drawing/2014/main" val="10004"/>
                  </a:ext>
                </a:extLst>
              </a:tr>
            </a:tbl>
          </a:graphicData>
        </a:graphic>
      </p:graphicFrame>
      <p:sp>
        <p:nvSpPr>
          <p:cNvPr id="1178" name="Google Shape;1178;p87"/>
          <p:cNvSpPr txBox="1"/>
          <p:nvPr/>
        </p:nvSpPr>
        <p:spPr>
          <a:xfrm>
            <a:off x="-16575" y="941525"/>
            <a:ext cx="42243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Abhaya Libre"/>
              <a:buChar char="●"/>
            </a:pPr>
            <a:r>
              <a:rPr lang="en" sz="1600">
                <a:latin typeface="Abhaya Libre"/>
                <a:ea typeface="Abhaya Libre"/>
                <a:cs typeface="Abhaya Libre"/>
                <a:sym typeface="Abhaya Libre"/>
              </a:rPr>
              <a:t>Loiter phase</a:t>
            </a:r>
            <a:endParaRPr sz="1600">
              <a:latin typeface="Abhaya Libre"/>
              <a:ea typeface="Abhaya Libre"/>
              <a:cs typeface="Abhaya Libre"/>
              <a:sym typeface="Abhaya Libre"/>
            </a:endParaRPr>
          </a:p>
          <a:p>
            <a:pPr marL="914400" lvl="1" indent="-330200" algn="l" rtl="0">
              <a:spcBef>
                <a:spcPts val="0"/>
              </a:spcBef>
              <a:spcAft>
                <a:spcPts val="0"/>
              </a:spcAft>
              <a:buSzPts val="1600"/>
              <a:buFont typeface="Abhaya Libre"/>
              <a:buChar char="○"/>
            </a:pPr>
            <a:r>
              <a:rPr lang="en" sz="1600">
                <a:latin typeface="Abhaya Libre"/>
                <a:ea typeface="Abhaya Libre"/>
                <a:cs typeface="Abhaya Libre"/>
                <a:sym typeface="Abhaya Libre"/>
              </a:rPr>
              <a:t>5- 10 deg roll angle</a:t>
            </a:r>
            <a:endParaRPr sz="1600">
              <a:latin typeface="Abhaya Libre"/>
              <a:ea typeface="Abhaya Libre"/>
              <a:cs typeface="Abhaya Libre"/>
              <a:sym typeface="Abhaya Libre"/>
            </a:endParaRPr>
          </a:p>
          <a:p>
            <a:pPr marL="914400" lvl="1" indent="-330200" algn="l" rtl="0">
              <a:spcBef>
                <a:spcPts val="0"/>
              </a:spcBef>
              <a:spcAft>
                <a:spcPts val="0"/>
              </a:spcAft>
              <a:buSzPts val="1600"/>
              <a:buFont typeface="Abhaya Libre"/>
              <a:buChar char="○"/>
            </a:pPr>
            <a:r>
              <a:rPr lang="en" sz="1600">
                <a:latin typeface="Abhaya Libre"/>
                <a:ea typeface="Abhaya Libre"/>
                <a:cs typeface="Abhaya Libre"/>
                <a:sym typeface="Abhaya Libre"/>
              </a:rPr>
              <a:t>Velocity 16 m/s</a:t>
            </a:r>
            <a:endParaRPr sz="1600">
              <a:latin typeface="Abhaya Libre"/>
              <a:ea typeface="Abhaya Libre"/>
              <a:cs typeface="Abhaya Libre"/>
              <a:sym typeface="Abhaya Libre"/>
            </a:endParaRPr>
          </a:p>
          <a:p>
            <a:pPr marL="457200" lvl="0" indent="-330200" algn="l" rtl="0">
              <a:spcBef>
                <a:spcPts val="0"/>
              </a:spcBef>
              <a:spcAft>
                <a:spcPts val="0"/>
              </a:spcAft>
              <a:buSzPts val="1600"/>
              <a:buFont typeface="Abhaya Libre"/>
              <a:buChar char="●"/>
            </a:pPr>
            <a:r>
              <a:rPr lang="en" sz="1600">
                <a:latin typeface="Abhaya Libre"/>
                <a:ea typeface="Abhaya Libre"/>
                <a:cs typeface="Abhaya Libre"/>
                <a:sym typeface="Abhaya Libre"/>
              </a:rPr>
              <a:t>Max C_L = 1.5</a:t>
            </a:r>
            <a:endParaRPr sz="1600">
              <a:latin typeface="Abhaya Libre"/>
              <a:ea typeface="Abhaya Libre"/>
              <a:cs typeface="Abhaya Libre"/>
              <a:sym typeface="Abhaya Libre"/>
            </a:endParaRPr>
          </a:p>
        </p:txBody>
      </p:sp>
      <p:pic>
        <p:nvPicPr>
          <p:cNvPr id="1179" name="Google Shape;1179;p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3400" y="2035025"/>
            <a:ext cx="3308632" cy="27274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 Wing</a:t>
            </a:r>
            <a:endParaRPr/>
          </a:p>
          <a:p>
            <a:pPr marL="0" lvl="0" indent="0" algn="l" rtl="0">
              <a:spcBef>
                <a:spcPts val="0"/>
              </a:spcBef>
              <a:spcAft>
                <a:spcPts val="0"/>
              </a:spcAft>
              <a:buNone/>
            </a:pPr>
            <a:endParaRPr/>
          </a:p>
        </p:txBody>
      </p:sp>
      <p:sp>
        <p:nvSpPr>
          <p:cNvPr id="1185" name="Google Shape;1185;p88"/>
          <p:cNvSpPr txBox="1"/>
          <p:nvPr/>
        </p:nvSpPr>
        <p:spPr>
          <a:xfrm>
            <a:off x="389975" y="1043450"/>
            <a:ext cx="820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bhaya Libre"/>
              <a:ea typeface="Abhaya Libre"/>
              <a:cs typeface="Abhaya Libre"/>
              <a:sym typeface="Abhaya Libre"/>
            </a:endParaRPr>
          </a:p>
        </p:txBody>
      </p:sp>
      <p:pic>
        <p:nvPicPr>
          <p:cNvPr id="1186" name="Google Shape;1186;p8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57019" y="2869629"/>
            <a:ext cx="2277980" cy="914400"/>
          </a:xfrm>
          <a:prstGeom prst="rect">
            <a:avLst/>
          </a:prstGeom>
          <a:noFill/>
          <a:ln>
            <a:noFill/>
          </a:ln>
        </p:spPr>
      </p:pic>
      <p:pic>
        <p:nvPicPr>
          <p:cNvPr id="1187" name="Google Shape;1187;p8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52988" y="3784034"/>
            <a:ext cx="2286001" cy="914400"/>
          </a:xfrm>
          <a:prstGeom prst="rect">
            <a:avLst/>
          </a:prstGeom>
          <a:noFill/>
          <a:ln>
            <a:noFill/>
          </a:ln>
        </p:spPr>
      </p:pic>
      <p:pic>
        <p:nvPicPr>
          <p:cNvPr id="1188" name="Google Shape;1188;p8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953000" y="1017737"/>
            <a:ext cx="2286000" cy="914400"/>
          </a:xfrm>
          <a:prstGeom prst="rect">
            <a:avLst/>
          </a:prstGeom>
          <a:noFill/>
          <a:ln>
            <a:noFill/>
          </a:ln>
        </p:spPr>
      </p:pic>
      <p:pic>
        <p:nvPicPr>
          <p:cNvPr id="1189" name="Google Shape;1189;p8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953000" y="1943687"/>
            <a:ext cx="2286000" cy="914400"/>
          </a:xfrm>
          <a:prstGeom prst="rect">
            <a:avLst/>
          </a:prstGeom>
          <a:noFill/>
          <a:ln>
            <a:noFill/>
          </a:ln>
        </p:spPr>
      </p:pic>
      <p:sp>
        <p:nvSpPr>
          <p:cNvPr id="1190" name="Google Shape;1190;p88"/>
          <p:cNvSpPr txBox="1"/>
          <p:nvPr/>
        </p:nvSpPr>
        <p:spPr>
          <a:xfrm>
            <a:off x="747600" y="1017725"/>
            <a:ext cx="42054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bhaya Libre"/>
                <a:ea typeface="Abhaya Libre"/>
                <a:cs typeface="Abhaya Libre"/>
                <a:sym typeface="Abhaya Libre"/>
              </a:rPr>
              <a:t>NACA 4412</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Thickness (12%)</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Max Camber (4%)</a:t>
            </a:r>
            <a:endParaRPr sz="1600">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1191" name="Google Shape;1191;p88"/>
          <p:cNvSpPr txBox="1"/>
          <p:nvPr/>
        </p:nvSpPr>
        <p:spPr>
          <a:xfrm>
            <a:off x="747600" y="1932125"/>
            <a:ext cx="42054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bhaya Libre"/>
                <a:ea typeface="Abhaya Libre"/>
                <a:cs typeface="Abhaya Libre"/>
                <a:sym typeface="Abhaya Libre"/>
              </a:rPr>
              <a:t>NACA 4415</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Thickness (15%)</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Max Camber (4%)</a:t>
            </a:r>
            <a:endParaRPr sz="1600">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1192" name="Google Shape;1192;p88"/>
          <p:cNvSpPr txBox="1"/>
          <p:nvPr/>
        </p:nvSpPr>
        <p:spPr>
          <a:xfrm>
            <a:off x="747600" y="2858075"/>
            <a:ext cx="420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Abhaya Libre"/>
                <a:ea typeface="Abhaya Libre"/>
                <a:cs typeface="Abhaya Libre"/>
                <a:sym typeface="Abhaya Libre"/>
              </a:rPr>
              <a:t>NLF(1)0212 (Low Speed)</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Thickness (12%)</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Max Camber (4%)</a:t>
            </a:r>
            <a:endParaRPr sz="1600">
              <a:latin typeface="Abhaya Libre"/>
              <a:ea typeface="Abhaya Libre"/>
              <a:cs typeface="Abhaya Libre"/>
              <a:sym typeface="Abhaya Libre"/>
            </a:endParaRPr>
          </a:p>
        </p:txBody>
      </p:sp>
      <p:sp>
        <p:nvSpPr>
          <p:cNvPr id="1193" name="Google Shape;1193;p88"/>
          <p:cNvSpPr txBox="1"/>
          <p:nvPr/>
        </p:nvSpPr>
        <p:spPr>
          <a:xfrm>
            <a:off x="747600" y="3784025"/>
            <a:ext cx="42054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bhaya Libre"/>
                <a:ea typeface="Abhaya Libre"/>
                <a:cs typeface="Abhaya Libre"/>
                <a:sym typeface="Abhaya Libre"/>
              </a:rPr>
              <a:t>NLF(1)0215 (Low Speed)</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Thickness (15%)</a:t>
            </a:r>
            <a:endParaRPr sz="1600">
              <a:latin typeface="Abhaya Libre"/>
              <a:ea typeface="Abhaya Libre"/>
              <a:cs typeface="Abhaya Libre"/>
              <a:sym typeface="Abhaya Libre"/>
            </a:endParaRPr>
          </a:p>
          <a:p>
            <a:pPr marL="0" lvl="0" indent="0" algn="l" rtl="0">
              <a:spcBef>
                <a:spcPts val="0"/>
              </a:spcBef>
              <a:spcAft>
                <a:spcPts val="0"/>
              </a:spcAft>
              <a:buNone/>
            </a:pPr>
            <a:r>
              <a:rPr lang="en" sz="1600">
                <a:latin typeface="Abhaya Libre"/>
                <a:ea typeface="Abhaya Libre"/>
                <a:cs typeface="Abhaya Libre"/>
                <a:sym typeface="Abhaya Libre"/>
              </a:rPr>
              <a:t>Max Camber (4%)</a:t>
            </a:r>
            <a:endParaRPr sz="1600">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sp>
        <p:nvSpPr>
          <p:cNvPr id="1194" name="Google Shape;1194;p88"/>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195" name="Google Shape;1195;p88"/>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196" name="Google Shape;1196;p88"/>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197" name="Google Shape;1197;p88"/>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198" name="Google Shape;1198;p88"/>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199" name="Google Shape;1199;p88"/>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00" name="Google Shape;1200;p88"/>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201" name="Google Shape;1201;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76</a:t>
            </a:fld>
            <a:endParaRPr/>
          </a:p>
        </p:txBody>
      </p:sp>
      <p:sp>
        <p:nvSpPr>
          <p:cNvPr id="1202" name="Google Shape;1202;p88"/>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Airfoil Wing Comparison</a:t>
            </a:r>
            <a:endParaRPr/>
          </a:p>
        </p:txBody>
      </p:sp>
      <p:sp>
        <p:nvSpPr>
          <p:cNvPr id="1208" name="Google Shape;1208;p89"/>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09" name="Google Shape;1209;p89"/>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10" name="Google Shape;1210;p89"/>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11" name="Google Shape;1211;p89"/>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12" name="Google Shape;1212;p89"/>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13" name="Google Shape;1213;p89"/>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14" name="Google Shape;1214;p89"/>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215" name="Google Shape;1215;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77</a:t>
            </a:fld>
            <a:endParaRPr/>
          </a:p>
        </p:txBody>
      </p:sp>
      <p:sp>
        <p:nvSpPr>
          <p:cNvPr id="1216" name="Google Shape;1216;p89"/>
          <p:cNvSpPr txBox="1"/>
          <p:nvPr/>
        </p:nvSpPr>
        <p:spPr>
          <a:xfrm>
            <a:off x="1443075" y="3999050"/>
            <a:ext cx="5065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bhaya Libre"/>
                <a:ea typeface="Abhaya Libre"/>
                <a:cs typeface="Abhaya Libre"/>
                <a:sym typeface="Abhaya Libre"/>
              </a:rPr>
              <a:t>Vortex Lattice Method Whole Aircraft (Horseshoe Vortex)</a:t>
            </a:r>
            <a:endParaRPr>
              <a:latin typeface="Abhaya Libre"/>
              <a:ea typeface="Abhaya Libre"/>
              <a:cs typeface="Abhaya Libre"/>
              <a:sym typeface="Abhaya Libre"/>
            </a:endParaRPr>
          </a:p>
        </p:txBody>
      </p:sp>
      <p:sp>
        <p:nvSpPr>
          <p:cNvPr id="1217" name="Google Shape;1217;p89"/>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pic>
        <p:nvPicPr>
          <p:cNvPr id="1218" name="Google Shape;1218;p8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29275" y="934850"/>
            <a:ext cx="4293400" cy="2928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Control Surfaces</a:t>
            </a:r>
            <a:endParaRPr/>
          </a:p>
        </p:txBody>
      </p:sp>
      <p:sp>
        <p:nvSpPr>
          <p:cNvPr id="1224" name="Google Shape;1224;p90"/>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25" name="Google Shape;1225;p90"/>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26" name="Google Shape;1226;p90"/>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27" name="Google Shape;1227;p90"/>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28" name="Google Shape;1228;p90"/>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29" name="Google Shape;1229;p90"/>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30" name="Google Shape;1230;p90"/>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1231" name="Google Shape;1231;p9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22913" y="1258465"/>
            <a:ext cx="3578176" cy="2626575"/>
          </a:xfrm>
          <a:prstGeom prst="rect">
            <a:avLst/>
          </a:prstGeom>
          <a:noFill/>
          <a:ln>
            <a:noFill/>
          </a:ln>
        </p:spPr>
      </p:pic>
      <p:pic>
        <p:nvPicPr>
          <p:cNvPr id="1232" name="Google Shape;1232;p9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53587" y="1305900"/>
            <a:ext cx="3402525" cy="2531700"/>
          </a:xfrm>
          <a:prstGeom prst="rect">
            <a:avLst/>
          </a:prstGeom>
          <a:noFill/>
          <a:ln>
            <a:noFill/>
          </a:ln>
        </p:spPr>
      </p:pic>
      <p:cxnSp>
        <p:nvCxnSpPr>
          <p:cNvPr id="1233" name="Google Shape;1233;p90"/>
          <p:cNvCxnSpPr/>
          <p:nvPr/>
        </p:nvCxnSpPr>
        <p:spPr>
          <a:xfrm>
            <a:off x="795775" y="2687700"/>
            <a:ext cx="1104000" cy="2700"/>
          </a:xfrm>
          <a:prstGeom prst="straightConnector1">
            <a:avLst/>
          </a:prstGeom>
          <a:noFill/>
          <a:ln w="9525" cap="flat" cmpd="sng">
            <a:solidFill>
              <a:srgbClr val="FF0000"/>
            </a:solidFill>
            <a:prstDash val="solid"/>
            <a:round/>
            <a:headEnd type="none" w="med" len="med"/>
            <a:tailEnd type="none" w="med" len="med"/>
          </a:ln>
        </p:spPr>
      </p:cxnSp>
      <p:cxnSp>
        <p:nvCxnSpPr>
          <p:cNvPr id="1234" name="Google Shape;1234;p90"/>
          <p:cNvCxnSpPr/>
          <p:nvPr/>
        </p:nvCxnSpPr>
        <p:spPr>
          <a:xfrm>
            <a:off x="1902475" y="2690325"/>
            <a:ext cx="0" cy="829500"/>
          </a:xfrm>
          <a:prstGeom prst="straightConnector1">
            <a:avLst/>
          </a:prstGeom>
          <a:noFill/>
          <a:ln w="9525" cap="flat" cmpd="sng">
            <a:solidFill>
              <a:srgbClr val="FF0000"/>
            </a:solidFill>
            <a:prstDash val="solid"/>
            <a:round/>
            <a:headEnd type="none" w="med" len="med"/>
            <a:tailEnd type="none" w="med" len="med"/>
          </a:ln>
        </p:spPr>
      </p:cxnSp>
      <p:sp>
        <p:nvSpPr>
          <p:cNvPr id="1235" name="Google Shape;1235;p90"/>
          <p:cNvSpPr/>
          <p:nvPr/>
        </p:nvSpPr>
        <p:spPr>
          <a:xfrm>
            <a:off x="5502600" y="3200400"/>
            <a:ext cx="3119400" cy="20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0"/>
          <p:cNvSpPr txBox="1"/>
          <p:nvPr/>
        </p:nvSpPr>
        <p:spPr>
          <a:xfrm>
            <a:off x="67050" y="4057900"/>
            <a:ext cx="261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Aircraft Design: A Conceptual Approach Raymer</a:t>
            </a:r>
            <a:endParaRPr>
              <a:latin typeface="Abhaya Libre"/>
              <a:ea typeface="Abhaya Libre"/>
              <a:cs typeface="Abhaya Libre"/>
              <a:sym typeface="Abhaya Libre"/>
            </a:endParaRPr>
          </a:p>
        </p:txBody>
      </p:sp>
      <p:sp>
        <p:nvSpPr>
          <p:cNvPr id="1237" name="Google Shape;1237;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78</a:t>
            </a:fld>
            <a:endParaRPr/>
          </a:p>
        </p:txBody>
      </p:sp>
      <p:sp>
        <p:nvSpPr>
          <p:cNvPr id="1238" name="Google Shape;1238;p90"/>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Ailerons</a:t>
            </a:r>
            <a:endParaRPr/>
          </a:p>
        </p:txBody>
      </p:sp>
      <p:sp>
        <p:nvSpPr>
          <p:cNvPr id="1244" name="Google Shape;1244;p91"/>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45" name="Google Shape;1245;p9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46" name="Google Shape;1246;p9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47" name="Google Shape;1247;p9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48" name="Google Shape;1248;p9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49" name="Google Shape;1249;p9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50" name="Google Shape;1250;p9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1251" name="Google Shape;1251;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0" y="1366075"/>
            <a:ext cx="5155799" cy="2580046"/>
          </a:xfrm>
          <a:prstGeom prst="rect">
            <a:avLst/>
          </a:prstGeom>
          <a:noFill/>
          <a:ln>
            <a:noFill/>
          </a:ln>
        </p:spPr>
      </p:pic>
      <p:sp>
        <p:nvSpPr>
          <p:cNvPr id="1252" name="Google Shape;1252;p91"/>
          <p:cNvSpPr txBox="1"/>
          <p:nvPr/>
        </p:nvSpPr>
        <p:spPr>
          <a:xfrm>
            <a:off x="5909325" y="1500625"/>
            <a:ext cx="213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Area: .032m^2</a:t>
            </a:r>
            <a:endParaRPr>
              <a:latin typeface="Abhaya Libre"/>
              <a:ea typeface="Abhaya Libre"/>
              <a:cs typeface="Abhaya Libre"/>
              <a:sym typeface="Abhaya Libre"/>
            </a:endParaRPr>
          </a:p>
        </p:txBody>
      </p:sp>
      <p:sp>
        <p:nvSpPr>
          <p:cNvPr id="1253" name="Google Shape;1253;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79</a:t>
            </a:fld>
            <a:endParaRPr/>
          </a:p>
        </p:txBody>
      </p:sp>
      <p:sp>
        <p:nvSpPr>
          <p:cNvPr id="1254" name="Google Shape;1254;p91"/>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311700" y="455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Changes from PDR to CDR</a:t>
            </a:r>
            <a:endParaRPr/>
          </a:p>
        </p:txBody>
      </p:sp>
      <p:sp>
        <p:nvSpPr>
          <p:cNvPr id="173" name="Google Shape;173;p20"/>
          <p:cNvSpPr txBox="1">
            <a:spLocks noGrp="1"/>
          </p:cNvSpPr>
          <p:nvPr>
            <p:ph type="body" idx="1"/>
          </p:nvPr>
        </p:nvSpPr>
        <p:spPr>
          <a:xfrm>
            <a:off x="311700" y="1152475"/>
            <a:ext cx="3784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Propeller profile drag adds significant power draw and endurance loss</a:t>
            </a:r>
            <a:endParaRPr/>
          </a:p>
          <a:p>
            <a:pPr marL="914400" lvl="1" indent="-317500" algn="l" rtl="0">
              <a:spcBef>
                <a:spcPts val="0"/>
              </a:spcBef>
              <a:spcAft>
                <a:spcPts val="0"/>
              </a:spcAft>
              <a:buSzPts val="1400"/>
              <a:buChar char="○"/>
            </a:pPr>
            <a:r>
              <a:rPr lang="en"/>
              <a:t>~55% loss from two motor configuration</a:t>
            </a:r>
            <a:endParaRPr/>
          </a:p>
          <a:p>
            <a:pPr marL="457200" lvl="0" indent="-342900" algn="l" rtl="0">
              <a:spcBef>
                <a:spcPts val="0"/>
              </a:spcBef>
              <a:spcAft>
                <a:spcPts val="0"/>
              </a:spcAft>
              <a:buSzPts val="1800"/>
              <a:buChar char="●"/>
            </a:pPr>
            <a:r>
              <a:rPr lang="en"/>
              <a:t>Does not consider endurance loss from high power draw during VTOL transition</a:t>
            </a:r>
            <a:endParaRPr/>
          </a:p>
          <a:p>
            <a:pPr marL="0" lvl="0" indent="0" algn="l" rtl="0">
              <a:spcBef>
                <a:spcPts val="1200"/>
              </a:spcBef>
              <a:spcAft>
                <a:spcPts val="1200"/>
              </a:spcAft>
              <a:buNone/>
            </a:pPr>
            <a:endParaRPr/>
          </a:p>
        </p:txBody>
      </p:sp>
      <p:pic>
        <p:nvPicPr>
          <p:cNvPr id="174" name="Google Shape;174;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96525" y="1028000"/>
            <a:ext cx="4735773" cy="3551823"/>
          </a:xfrm>
          <a:prstGeom prst="rect">
            <a:avLst/>
          </a:prstGeom>
          <a:noFill/>
          <a:ln>
            <a:noFill/>
          </a:ln>
        </p:spPr>
      </p:pic>
      <p:sp>
        <p:nvSpPr>
          <p:cNvPr id="175" name="Google Shape;175;p20"/>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76" name="Google Shape;176;p20"/>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77" name="Google Shape;177;p20"/>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78" name="Google Shape;178;p20"/>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79" name="Google Shape;179;p20"/>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80" name="Google Shape;180;p20"/>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81" name="Google Shape;181;p20"/>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82" name="Google Shape;18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Elevator</a:t>
            </a:r>
            <a:endParaRPr/>
          </a:p>
        </p:txBody>
      </p:sp>
      <p:sp>
        <p:nvSpPr>
          <p:cNvPr id="1260" name="Google Shape;1260;p92"/>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61" name="Google Shape;1261;p9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62" name="Google Shape;1262;p9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63" name="Google Shape;1263;p92"/>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64" name="Google Shape;1264;p9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65" name="Google Shape;1265;p9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66" name="Google Shape;1266;p9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1267" name="Google Shape;1267;p9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54125" y="3567212"/>
            <a:ext cx="6835748" cy="1105776"/>
          </a:xfrm>
          <a:prstGeom prst="rect">
            <a:avLst/>
          </a:prstGeom>
          <a:noFill/>
          <a:ln>
            <a:noFill/>
          </a:ln>
        </p:spPr>
      </p:pic>
      <p:sp>
        <p:nvSpPr>
          <p:cNvPr id="1268" name="Google Shape;1268;p92"/>
          <p:cNvSpPr txBox="1"/>
          <p:nvPr/>
        </p:nvSpPr>
        <p:spPr>
          <a:xfrm>
            <a:off x="5909325" y="1500625"/>
            <a:ext cx="213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Area: .044m^2</a:t>
            </a:r>
            <a:endParaRPr>
              <a:latin typeface="Abhaya Libre"/>
              <a:ea typeface="Abhaya Libre"/>
              <a:cs typeface="Abhaya Libre"/>
              <a:sym typeface="Abhaya Libre"/>
            </a:endParaRPr>
          </a:p>
        </p:txBody>
      </p:sp>
      <p:sp>
        <p:nvSpPr>
          <p:cNvPr id="1269" name="Google Shape;1269;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80</a:t>
            </a:fld>
            <a:endParaRPr/>
          </a:p>
        </p:txBody>
      </p:sp>
      <p:sp>
        <p:nvSpPr>
          <p:cNvPr id="1270" name="Google Shape;1270;p92"/>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Rudder</a:t>
            </a:r>
            <a:endParaRPr/>
          </a:p>
        </p:txBody>
      </p:sp>
      <p:sp>
        <p:nvSpPr>
          <p:cNvPr id="1276" name="Google Shape;1276;p93"/>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77" name="Google Shape;1277;p9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78" name="Google Shape;1278;p9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79" name="Google Shape;1279;p93"/>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80" name="Google Shape;1280;p9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81" name="Google Shape;1281;p9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82" name="Google Shape;1282;p9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pic>
        <p:nvPicPr>
          <p:cNvPr id="1283" name="Google Shape;1283;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43698" y="1269000"/>
            <a:ext cx="2424202" cy="3010251"/>
          </a:xfrm>
          <a:prstGeom prst="rect">
            <a:avLst/>
          </a:prstGeom>
          <a:noFill/>
          <a:ln>
            <a:noFill/>
          </a:ln>
        </p:spPr>
      </p:pic>
      <p:sp>
        <p:nvSpPr>
          <p:cNvPr id="1284" name="Google Shape;1284;p93"/>
          <p:cNvSpPr txBox="1"/>
          <p:nvPr/>
        </p:nvSpPr>
        <p:spPr>
          <a:xfrm>
            <a:off x="5909325" y="1500625"/>
            <a:ext cx="213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bhaya Libre"/>
                <a:ea typeface="Abhaya Libre"/>
                <a:cs typeface="Abhaya Libre"/>
                <a:sym typeface="Abhaya Libre"/>
              </a:rPr>
              <a:t>Area: .031m^2</a:t>
            </a:r>
            <a:endParaRPr>
              <a:latin typeface="Abhaya Libre"/>
              <a:ea typeface="Abhaya Libre"/>
              <a:cs typeface="Abhaya Libre"/>
              <a:sym typeface="Abhaya Libre"/>
            </a:endParaRPr>
          </a:p>
        </p:txBody>
      </p:sp>
      <p:sp>
        <p:nvSpPr>
          <p:cNvPr id="1285" name="Google Shape;1285;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81</a:t>
            </a:fld>
            <a:endParaRPr/>
          </a:p>
        </p:txBody>
      </p:sp>
      <p:sp>
        <p:nvSpPr>
          <p:cNvPr id="1286" name="Google Shape;1286;p93"/>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Empennage</a:t>
            </a:r>
            <a:endParaRPr/>
          </a:p>
        </p:txBody>
      </p:sp>
      <p:sp>
        <p:nvSpPr>
          <p:cNvPr id="1292" name="Google Shape;1292;p94"/>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293" name="Google Shape;1293;p9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294" name="Google Shape;1294;p9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295" name="Google Shape;1295;p94"/>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296" name="Google Shape;1296;p9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297" name="Google Shape;1297;p9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298" name="Google Shape;1298;p9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299" name="Google Shape;1299;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82</a:t>
            </a:fld>
            <a:endParaRPr/>
          </a:p>
        </p:txBody>
      </p:sp>
      <p:graphicFrame>
        <p:nvGraphicFramePr>
          <p:cNvPr id="1300" name="Google Shape;1300;p94"/>
          <p:cNvGraphicFramePr/>
          <p:nvPr/>
        </p:nvGraphicFramePr>
        <p:xfrm>
          <a:off x="952500" y="1017725"/>
          <a:ext cx="3000000" cy="3000000"/>
        </p:xfrm>
        <a:graphic>
          <a:graphicData uri="http://schemas.openxmlformats.org/drawingml/2006/table">
            <a:tbl>
              <a:tblPr>
                <a:noFill/>
                <a:tableStyleId>{CB36F59C-9799-4612-A877-C13BCFD8C36C}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latin typeface="Abhaya Libre"/>
                          <a:ea typeface="Abhaya Libre"/>
                          <a:cs typeface="Abhaya Libre"/>
                          <a:sym typeface="Abhaya Libre"/>
                        </a:rPr>
                        <a:t>Aircraft</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Horizontal Tail Volume Coef</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Vertical Tail Volume Coef</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Abhaya Libre"/>
                          <a:ea typeface="Abhaya Libre"/>
                          <a:cs typeface="Abhaya Libre"/>
                          <a:sym typeface="Abhaya Libre"/>
                        </a:rPr>
                        <a:t>CARROT</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.26</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.01182</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Abhaya Libre"/>
                          <a:ea typeface="Abhaya Libre"/>
                          <a:cs typeface="Abhaya Libre"/>
                          <a:sym typeface="Abhaya Libre"/>
                        </a:rPr>
                        <a:t>TALON</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.4</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.02</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Abhaya Libre"/>
                          <a:ea typeface="Abhaya Libre"/>
                          <a:cs typeface="Abhaya Libre"/>
                          <a:sym typeface="Abhaya Libre"/>
                        </a:rPr>
                        <a:t>Sailplanes</a:t>
                      </a:r>
                      <a:r>
                        <a:rPr lang="en" sz="800">
                          <a:latin typeface="Abhaya Libre"/>
                          <a:ea typeface="Abhaya Libre"/>
                          <a:cs typeface="Abhaya Libre"/>
                          <a:sym typeface="Abhaya Libre"/>
                        </a:rPr>
                        <a:t>✞</a:t>
                      </a:r>
                      <a:endParaRPr sz="800">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.5</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.02</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Abhaya Libre"/>
                          <a:ea typeface="Abhaya Libre"/>
                          <a:cs typeface="Abhaya Libre"/>
                          <a:sym typeface="Abhaya Libre"/>
                        </a:rPr>
                        <a:t>GA Twin Engine</a:t>
                      </a:r>
                      <a:r>
                        <a:rPr lang="en" sz="800">
                          <a:solidFill>
                            <a:schemeClr val="dk1"/>
                          </a:solidFill>
                          <a:latin typeface="Abhaya Libre"/>
                          <a:ea typeface="Abhaya Libre"/>
                          <a:cs typeface="Abhaya Libre"/>
                          <a:sym typeface="Abhaya Libre"/>
                        </a:rPr>
                        <a:t>✞</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.80</a:t>
                      </a:r>
                      <a:endParaRPr>
                        <a:latin typeface="Abhaya Libre"/>
                        <a:ea typeface="Abhaya Libre"/>
                        <a:cs typeface="Abhaya Libre"/>
                        <a:sym typeface="Abhaya Libre"/>
                      </a:endParaRPr>
                    </a:p>
                  </a:txBody>
                  <a:tcPr marL="91425" marR="91425" marT="91425" marB="91425"/>
                </a:tc>
                <a:tc>
                  <a:txBody>
                    <a:bodyPr/>
                    <a:lstStyle/>
                    <a:p>
                      <a:pPr marL="0" lvl="0" indent="0" algn="l" rtl="0">
                        <a:spcBef>
                          <a:spcPts val="0"/>
                        </a:spcBef>
                        <a:spcAft>
                          <a:spcPts val="0"/>
                        </a:spcAft>
                        <a:buNone/>
                      </a:pPr>
                      <a:r>
                        <a:rPr lang="en">
                          <a:latin typeface="Abhaya Libre"/>
                          <a:ea typeface="Abhaya Libre"/>
                          <a:cs typeface="Abhaya Libre"/>
                          <a:sym typeface="Abhaya Libre"/>
                        </a:rPr>
                        <a:t>.07</a:t>
                      </a:r>
                      <a:endParaRPr>
                        <a:latin typeface="Abhaya Libre"/>
                        <a:ea typeface="Abhaya Libre"/>
                        <a:cs typeface="Abhaya Libre"/>
                        <a:sym typeface="Abhaya Libre"/>
                      </a:endParaRPr>
                    </a:p>
                  </a:txBody>
                  <a:tcPr marL="91425" marR="91425" marT="91425" marB="91425"/>
                </a:tc>
                <a:extLst>
                  <a:ext uri="{0D108BD9-81ED-4DB2-BD59-A6C34878D82A}">
                    <a16:rowId xmlns:a16="http://schemas.microsoft.com/office/drawing/2014/main" val="10004"/>
                  </a:ext>
                </a:extLst>
              </a:tr>
            </a:tbl>
          </a:graphicData>
        </a:graphic>
      </p:graphicFrame>
      <p:pic>
        <p:nvPicPr>
          <p:cNvPr id="1301" name="Google Shape;1301;p9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21976" y="3203997"/>
            <a:ext cx="1300050" cy="1466575"/>
          </a:xfrm>
          <a:prstGeom prst="rect">
            <a:avLst/>
          </a:prstGeom>
          <a:noFill/>
          <a:ln>
            <a:noFill/>
          </a:ln>
        </p:spPr>
      </p:pic>
      <p:sp>
        <p:nvSpPr>
          <p:cNvPr id="1302" name="Google Shape;1302;p94"/>
          <p:cNvSpPr txBox="1"/>
          <p:nvPr/>
        </p:nvSpPr>
        <p:spPr>
          <a:xfrm>
            <a:off x="6616375" y="4040700"/>
            <a:ext cx="2489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Abhaya Libre"/>
                <a:ea typeface="Abhaya Libre"/>
                <a:cs typeface="Abhaya Libre"/>
                <a:sym typeface="Abhaya Libre"/>
              </a:rPr>
              <a:t>✞</a:t>
            </a:r>
            <a:r>
              <a:rPr lang="en">
                <a:solidFill>
                  <a:schemeClr val="dk1"/>
                </a:solidFill>
                <a:latin typeface="Abhaya Libre"/>
                <a:ea typeface="Abhaya Libre"/>
                <a:cs typeface="Abhaya Libre"/>
                <a:sym typeface="Abhaya Libre"/>
              </a:rPr>
              <a:t> </a:t>
            </a:r>
            <a:r>
              <a:rPr lang="en" sz="1100">
                <a:solidFill>
                  <a:schemeClr val="dk1"/>
                </a:solidFill>
                <a:latin typeface="Abhaya Libre"/>
                <a:ea typeface="Abhaya Libre"/>
                <a:cs typeface="Abhaya Libre"/>
                <a:sym typeface="Abhaya Libre"/>
              </a:rPr>
              <a:t>Typical Values Obtained from Aircraft Design: A Conceptual Approach</a:t>
            </a:r>
            <a:endParaRPr sz="1100">
              <a:latin typeface="Abhaya Libre"/>
              <a:ea typeface="Abhaya Libre"/>
              <a:cs typeface="Abhaya Libre"/>
              <a:sym typeface="Abhaya Libre"/>
            </a:endParaRPr>
          </a:p>
        </p:txBody>
      </p:sp>
      <p:sp>
        <p:nvSpPr>
          <p:cNvPr id="1303" name="Google Shape;1303;p94"/>
          <p:cNvSpPr txBox="1">
            <a:spLocks noGrp="1"/>
          </p:cNvSpPr>
          <p:nvPr>
            <p:ph type="title"/>
          </p:nvPr>
        </p:nvSpPr>
        <p:spPr>
          <a:xfrm>
            <a:off x="448725" y="0"/>
            <a:ext cx="2486100" cy="3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388"/>
              <a:t>Aero Back up</a:t>
            </a:r>
            <a:endParaRPr sz="1388"/>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9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Manufacturing </a:t>
            </a:r>
            <a:endParaRPr/>
          </a:p>
        </p:txBody>
      </p:sp>
      <p:pic>
        <p:nvPicPr>
          <p:cNvPr id="1309" name="Google Shape;1309;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79351" y="0"/>
            <a:ext cx="1764651" cy="1775275"/>
          </a:xfrm>
          <a:prstGeom prst="rect">
            <a:avLst/>
          </a:prstGeom>
          <a:noFill/>
          <a:ln>
            <a:noFill/>
          </a:ln>
        </p:spPr>
      </p:pic>
      <p:sp>
        <p:nvSpPr>
          <p:cNvPr id="1310" name="Google Shape;1310;p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96"/>
          <p:cNvSpPr txBox="1">
            <a:spLocks noGrp="1"/>
          </p:cNvSpPr>
          <p:nvPr>
            <p:ph type="title"/>
          </p:nvPr>
        </p:nvSpPr>
        <p:spPr>
          <a:xfrm>
            <a:off x="311700" y="445025"/>
            <a:ext cx="6035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Design Overview - Modularity</a:t>
            </a:r>
            <a:endParaRPr/>
          </a:p>
        </p:txBody>
      </p:sp>
      <p:pic>
        <p:nvPicPr>
          <p:cNvPr id="1316" name="Google Shape;1316;p9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170125"/>
            <a:ext cx="8839199" cy="3435418"/>
          </a:xfrm>
          <a:prstGeom prst="rect">
            <a:avLst/>
          </a:prstGeom>
          <a:noFill/>
          <a:ln>
            <a:noFill/>
          </a:ln>
        </p:spPr>
      </p:pic>
      <p:sp>
        <p:nvSpPr>
          <p:cNvPr id="1317" name="Google Shape;1317;p96"/>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318" name="Google Shape;1318;p96"/>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319" name="Google Shape;1319;p96"/>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320" name="Google Shape;1320;p96"/>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321" name="Google Shape;1321;p96"/>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322" name="Google Shape;1322;p96"/>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323" name="Google Shape;1323;p96"/>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324" name="Google Shape;1324;p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9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u="sng">
                <a:latin typeface="Abhaya Libre"/>
                <a:ea typeface="Abhaya Libre"/>
                <a:cs typeface="Abhaya Libre"/>
                <a:sym typeface="Abhaya Libre"/>
              </a:rPr>
              <a:t>Material Trades</a:t>
            </a:r>
            <a:endParaRPr sz="4000" u="sng">
              <a:latin typeface="Abhaya Libre"/>
              <a:ea typeface="Abhaya Libre"/>
              <a:cs typeface="Abhaya Libre"/>
              <a:sym typeface="Abhaya Libre"/>
            </a:endParaRPr>
          </a:p>
          <a:p>
            <a:pPr marL="0" lvl="0" indent="0" algn="ctr" rtl="0">
              <a:spcBef>
                <a:spcPts val="0"/>
              </a:spcBef>
              <a:spcAft>
                <a:spcPts val="0"/>
              </a:spcAft>
              <a:buNone/>
            </a:pPr>
            <a:r>
              <a:rPr lang="en" sz="4000" b="0">
                <a:latin typeface="Abhaya Libre"/>
                <a:ea typeface="Abhaya Libre"/>
                <a:cs typeface="Abhaya Libre"/>
                <a:sym typeface="Abhaya Libre"/>
              </a:rPr>
              <a:t>Weights and Cross-Sectional Areas</a:t>
            </a:r>
            <a:endParaRPr sz="3000" b="0">
              <a:solidFill>
                <a:schemeClr val="dk2"/>
              </a:solidFill>
              <a:latin typeface="Abhaya Libre"/>
              <a:ea typeface="Abhaya Libre"/>
              <a:cs typeface="Abhaya Libre"/>
              <a:sym typeface="Abhaya Libre"/>
            </a:endParaRPr>
          </a:p>
        </p:txBody>
      </p:sp>
      <p:sp>
        <p:nvSpPr>
          <p:cNvPr id="1330" name="Google Shape;1330;p97"/>
          <p:cNvSpPr/>
          <p:nvPr/>
        </p:nvSpPr>
        <p:spPr>
          <a:xfrm>
            <a:off x="1660800" y="2807500"/>
            <a:ext cx="2911200" cy="1287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7"/>
          <p:cNvSpPr/>
          <p:nvPr/>
        </p:nvSpPr>
        <p:spPr>
          <a:xfrm>
            <a:off x="4572000" y="2807500"/>
            <a:ext cx="2911200" cy="128700"/>
          </a:xfrm>
          <a:prstGeom prst="rect">
            <a:avLst/>
          </a:prstGeom>
          <a:gradFill>
            <a:gsLst>
              <a:gs pos="0">
                <a:srgbClr val="FDECDB"/>
              </a:gs>
              <a:gs pos="100000">
                <a:srgbClr val="F0A96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98"/>
          <p:cNvSpPr txBox="1">
            <a:spLocks noGrp="1"/>
          </p:cNvSpPr>
          <p:nvPr>
            <p:ph type="title"/>
          </p:nvPr>
        </p:nvSpPr>
        <p:spPr>
          <a:xfrm>
            <a:off x="311700" y="410000"/>
            <a:ext cx="3968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Material Trades - Weight</a:t>
            </a:r>
            <a:endParaRPr/>
          </a:p>
        </p:txBody>
      </p:sp>
      <p:sp>
        <p:nvSpPr>
          <p:cNvPr id="1337" name="Google Shape;1337;p98"/>
          <p:cNvSpPr txBox="1">
            <a:spLocks noGrp="1"/>
          </p:cNvSpPr>
          <p:nvPr>
            <p:ph type="body" idx="1"/>
          </p:nvPr>
        </p:nvSpPr>
        <p:spPr>
          <a:xfrm>
            <a:off x="311700" y="1153675"/>
            <a:ext cx="4339200" cy="15387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SzPts val="1500"/>
              <a:buChar char="❖"/>
            </a:pPr>
            <a:r>
              <a:rPr lang="en" sz="1500"/>
              <a:t>Aircraft Dimensions </a:t>
            </a:r>
            <a:endParaRPr sz="1500"/>
          </a:p>
          <a:p>
            <a:pPr marL="914400" lvl="1" indent="-298450" algn="l" rtl="0">
              <a:lnSpc>
                <a:spcPct val="115000"/>
              </a:lnSpc>
              <a:spcBef>
                <a:spcPts val="0"/>
              </a:spcBef>
              <a:spcAft>
                <a:spcPts val="0"/>
              </a:spcAft>
              <a:buSzPts val="1100"/>
              <a:buChar char="➢"/>
            </a:pPr>
            <a:r>
              <a:rPr lang="en" sz="1100"/>
              <a:t>Volume </a:t>
            </a:r>
            <a:endParaRPr sz="1100"/>
          </a:p>
          <a:p>
            <a:pPr marL="914400" lvl="1" indent="-298450" algn="l" rtl="0">
              <a:lnSpc>
                <a:spcPct val="115000"/>
              </a:lnSpc>
              <a:spcBef>
                <a:spcPts val="0"/>
              </a:spcBef>
              <a:spcAft>
                <a:spcPts val="0"/>
              </a:spcAft>
              <a:buSzPts val="1100"/>
              <a:buChar char="➢"/>
            </a:pPr>
            <a:r>
              <a:rPr lang="en" sz="1100"/>
              <a:t>Dimensions </a:t>
            </a:r>
            <a:endParaRPr sz="1100"/>
          </a:p>
          <a:p>
            <a:pPr marL="457200" lvl="0" indent="-323850" algn="l" rtl="0">
              <a:lnSpc>
                <a:spcPct val="115000"/>
              </a:lnSpc>
              <a:spcBef>
                <a:spcPts val="0"/>
              </a:spcBef>
              <a:spcAft>
                <a:spcPts val="0"/>
              </a:spcAft>
              <a:buSzPts val="1500"/>
              <a:buChar char="❖"/>
            </a:pPr>
            <a:r>
              <a:rPr lang="en" sz="1500"/>
              <a:t>Vary Weight </a:t>
            </a:r>
            <a:endParaRPr sz="1500"/>
          </a:p>
          <a:p>
            <a:pPr marL="914400" lvl="1" indent="-298450" algn="l" rtl="0">
              <a:lnSpc>
                <a:spcPct val="115000"/>
              </a:lnSpc>
              <a:spcBef>
                <a:spcPts val="0"/>
              </a:spcBef>
              <a:spcAft>
                <a:spcPts val="0"/>
              </a:spcAft>
              <a:buSzPts val="1100"/>
              <a:buChar char="➢"/>
            </a:pPr>
            <a:r>
              <a:rPr lang="en" sz="1100"/>
              <a:t>Depending on Material </a:t>
            </a:r>
            <a:endParaRPr sz="1100"/>
          </a:p>
          <a:p>
            <a:pPr marL="457200" lvl="0" indent="-323850" algn="l" rtl="0">
              <a:lnSpc>
                <a:spcPct val="115000"/>
              </a:lnSpc>
              <a:spcBef>
                <a:spcPts val="0"/>
              </a:spcBef>
              <a:spcAft>
                <a:spcPts val="0"/>
              </a:spcAft>
              <a:buSzPts val="1500"/>
              <a:buChar char="❖"/>
            </a:pPr>
            <a:r>
              <a:rPr lang="en" sz="1500"/>
              <a:t>Conclude Material Per Aircraft Part</a:t>
            </a:r>
            <a:endParaRPr sz="1500"/>
          </a:p>
        </p:txBody>
      </p:sp>
      <p:pic>
        <p:nvPicPr>
          <p:cNvPr id="1338" name="Google Shape;1338;p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339" name="Google Shape;1339;p9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2375" y="2571750"/>
            <a:ext cx="8536428" cy="1313175"/>
          </a:xfrm>
          <a:prstGeom prst="rect">
            <a:avLst/>
          </a:prstGeom>
          <a:noFill/>
          <a:ln>
            <a:noFill/>
          </a:ln>
        </p:spPr>
      </p:pic>
      <p:sp>
        <p:nvSpPr>
          <p:cNvPr id="1340" name="Google Shape;1340;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99"/>
          <p:cNvSpPr txBox="1">
            <a:spLocks noGrp="1"/>
          </p:cNvSpPr>
          <p:nvPr>
            <p:ph type="title"/>
          </p:nvPr>
        </p:nvSpPr>
        <p:spPr>
          <a:xfrm>
            <a:off x="311700" y="410000"/>
            <a:ext cx="61125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Material Trades - Cross Section &amp; Cost</a:t>
            </a:r>
            <a:endParaRPr/>
          </a:p>
        </p:txBody>
      </p:sp>
      <p:sp>
        <p:nvSpPr>
          <p:cNvPr id="1346" name="Google Shape;1346;p99"/>
          <p:cNvSpPr txBox="1">
            <a:spLocks noGrp="1"/>
          </p:cNvSpPr>
          <p:nvPr>
            <p:ph type="body" idx="1"/>
          </p:nvPr>
        </p:nvSpPr>
        <p:spPr>
          <a:xfrm>
            <a:off x="311700" y="925075"/>
            <a:ext cx="4339200" cy="13320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SzPts val="1500"/>
              <a:buChar char="❖"/>
            </a:pPr>
            <a:r>
              <a:rPr lang="en" sz="1500"/>
              <a:t>Forces on Aircraft</a:t>
            </a:r>
            <a:endParaRPr sz="1500"/>
          </a:p>
          <a:p>
            <a:pPr marL="914400" lvl="1" indent="-298450" algn="l" rtl="0">
              <a:lnSpc>
                <a:spcPct val="115000"/>
              </a:lnSpc>
              <a:spcBef>
                <a:spcPts val="0"/>
              </a:spcBef>
              <a:spcAft>
                <a:spcPts val="0"/>
              </a:spcAft>
              <a:buSzPts val="1100"/>
              <a:buChar char="➢"/>
            </a:pPr>
            <a:r>
              <a:rPr lang="en" sz="1100"/>
              <a:t>Stresses  </a:t>
            </a:r>
            <a:endParaRPr sz="1100"/>
          </a:p>
          <a:p>
            <a:pPr marL="914400" lvl="1" indent="-298450" algn="l" rtl="0">
              <a:lnSpc>
                <a:spcPct val="115000"/>
              </a:lnSpc>
              <a:spcBef>
                <a:spcPts val="0"/>
              </a:spcBef>
              <a:spcAft>
                <a:spcPts val="0"/>
              </a:spcAft>
              <a:buSzPts val="1100"/>
              <a:buChar char="➢"/>
            </a:pPr>
            <a:r>
              <a:rPr lang="en" sz="1100"/>
              <a:t>Moments </a:t>
            </a:r>
            <a:endParaRPr sz="1100"/>
          </a:p>
          <a:p>
            <a:pPr marL="457200" lvl="0" indent="-323850" algn="l" rtl="0">
              <a:lnSpc>
                <a:spcPct val="115000"/>
              </a:lnSpc>
              <a:spcBef>
                <a:spcPts val="0"/>
              </a:spcBef>
              <a:spcAft>
                <a:spcPts val="0"/>
              </a:spcAft>
              <a:buSzPts val="1500"/>
              <a:buChar char="❖"/>
            </a:pPr>
            <a:r>
              <a:rPr lang="en" sz="1500"/>
              <a:t>Find Cross Sectional Area  </a:t>
            </a:r>
            <a:endParaRPr sz="1500"/>
          </a:p>
          <a:p>
            <a:pPr marL="914400" lvl="1" indent="-298450" algn="l" rtl="0">
              <a:lnSpc>
                <a:spcPct val="115000"/>
              </a:lnSpc>
              <a:spcBef>
                <a:spcPts val="0"/>
              </a:spcBef>
              <a:spcAft>
                <a:spcPts val="0"/>
              </a:spcAft>
              <a:buSzPts val="1100"/>
              <a:buChar char="➢"/>
            </a:pPr>
            <a:r>
              <a:rPr lang="en" sz="1100"/>
              <a:t>Area needed to sustain moments and forces. </a:t>
            </a:r>
            <a:endParaRPr sz="1500"/>
          </a:p>
        </p:txBody>
      </p:sp>
      <p:pic>
        <p:nvPicPr>
          <p:cNvPr id="1347" name="Google Shape;1347;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348" name="Google Shape;1348;p9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0525" y="2283600"/>
            <a:ext cx="8472474" cy="2112950"/>
          </a:xfrm>
          <a:prstGeom prst="rect">
            <a:avLst/>
          </a:prstGeom>
          <a:noFill/>
          <a:ln>
            <a:noFill/>
          </a:ln>
        </p:spPr>
      </p:pic>
      <p:sp>
        <p:nvSpPr>
          <p:cNvPr id="1349" name="Google Shape;1349;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00"/>
          <p:cNvSpPr txBox="1">
            <a:spLocks noGrp="1"/>
          </p:cNvSpPr>
          <p:nvPr>
            <p:ph type="title"/>
          </p:nvPr>
        </p:nvSpPr>
        <p:spPr>
          <a:xfrm>
            <a:off x="311700" y="2292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latin typeface="Times New Roman"/>
                <a:ea typeface="Times New Roman"/>
                <a:cs typeface="Times New Roman"/>
                <a:sym typeface="Times New Roman"/>
              </a:rPr>
              <a:t>Interior Aircraft Dimensions</a:t>
            </a:r>
            <a:endParaRPr b="1">
              <a:latin typeface="Times New Roman"/>
              <a:ea typeface="Times New Roman"/>
              <a:cs typeface="Times New Roman"/>
              <a:sym typeface="Times New Roman"/>
            </a:endParaRPr>
          </a:p>
        </p:txBody>
      </p:sp>
      <p:pic>
        <p:nvPicPr>
          <p:cNvPr id="1355" name="Google Shape;1355;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graphicFrame>
        <p:nvGraphicFramePr>
          <p:cNvPr id="1356" name="Google Shape;1356;p100"/>
          <p:cNvGraphicFramePr/>
          <p:nvPr/>
        </p:nvGraphicFramePr>
        <p:xfrm>
          <a:off x="474175" y="837000"/>
          <a:ext cx="3000000" cy="3000000"/>
        </p:xfrm>
        <a:graphic>
          <a:graphicData uri="http://schemas.openxmlformats.org/drawingml/2006/table">
            <a:tbl>
              <a:tblPr>
                <a:noFill/>
                <a:tableStyleId>{9D1C55BA-51AF-438D-BA4F-440E4BF83E8C}</a:tableStyleId>
              </a:tblPr>
              <a:tblGrid>
                <a:gridCol w="2854025">
                  <a:extLst>
                    <a:ext uri="{9D8B030D-6E8A-4147-A177-3AD203B41FA5}">
                      <a16:colId xmlns:a16="http://schemas.microsoft.com/office/drawing/2014/main" val="20000"/>
                    </a:ext>
                  </a:extLst>
                </a:gridCol>
                <a:gridCol w="2854025">
                  <a:extLst>
                    <a:ext uri="{9D8B030D-6E8A-4147-A177-3AD203B41FA5}">
                      <a16:colId xmlns:a16="http://schemas.microsoft.com/office/drawing/2014/main" val="20001"/>
                    </a:ext>
                  </a:extLst>
                </a:gridCol>
              </a:tblGrid>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Element</a:t>
                      </a:r>
                      <a:endParaRPr sz="1400" b="1" u="none" strike="noStrike" cap="none">
                        <a:latin typeface="Times New Roman"/>
                        <a:ea typeface="Times New Roman"/>
                        <a:cs typeface="Times New Roman"/>
                        <a:sym typeface="Times New Roman"/>
                      </a:endParaRPr>
                    </a:p>
                  </a:txBody>
                  <a:tcPr marL="91425" marR="91425" marT="91425" marB="91425" anchor="ctr">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Size [m]</a:t>
                      </a:r>
                      <a:endParaRPr sz="1400" b="1" u="none" strike="noStrike" cap="none">
                        <a:latin typeface="Times New Roman"/>
                        <a:ea typeface="Times New Roman"/>
                        <a:cs typeface="Times New Roman"/>
                        <a:sym typeface="Times New Roman"/>
                      </a:endParaRPr>
                    </a:p>
                  </a:txBody>
                  <a:tcPr marL="91425" marR="91425" marT="91425" marB="91425" anchor="ctr">
                    <a:solidFill>
                      <a:srgbClr val="A4C2F4"/>
                    </a:solidFill>
                  </a:tcPr>
                </a:tc>
                <a:extLst>
                  <a:ext uri="{0D108BD9-81ED-4DB2-BD59-A6C34878D82A}">
                    <a16:rowId xmlns:a16="http://schemas.microsoft.com/office/drawing/2014/main" val="10000"/>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Rib Spacing</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0.3048</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1"/>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Rib Thickness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0.0127</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2"/>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Aluminum Shell Thickness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0.003175</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3"/>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Print Shell Thickness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0.00635</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4"/>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Print Infill</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0.00762</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5"/>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Carbon Fiber Outer Radius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0.00635</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6"/>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Carbon Fiber Inner Radius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0.003175</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7"/>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Number of Spars [unitless]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2</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8"/>
                  </a:ext>
                </a:extLst>
              </a:tr>
              <a:tr h="3915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Foam Shell Thickness</a:t>
                      </a:r>
                      <a:endParaRPr sz="1400" u="none" strike="noStrike" cap="none">
                        <a:latin typeface="Times New Roman"/>
                        <a:ea typeface="Times New Roman"/>
                        <a:cs typeface="Times New Roman"/>
                        <a:sym typeface="Times New Roman"/>
                      </a:endParaRPr>
                    </a:p>
                  </a:txBody>
                  <a:tcPr marL="91425" marR="91425" marT="91425" marB="91425">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Times New Roman"/>
                          <a:ea typeface="Times New Roman"/>
                          <a:cs typeface="Times New Roman"/>
                          <a:sym typeface="Times New Roman"/>
                        </a:rPr>
                        <a:t>0.0254</a:t>
                      </a:r>
                      <a:endParaRPr sz="1400" u="none" strike="noStrike" cap="none">
                        <a:latin typeface="Times New Roman"/>
                        <a:ea typeface="Times New Roman"/>
                        <a:cs typeface="Times New Roman"/>
                        <a:sym typeface="Times New Roman"/>
                      </a:endParaRPr>
                    </a:p>
                  </a:txBody>
                  <a:tcPr marL="91425" marR="91425" marT="91425" marB="91425">
                    <a:solidFill>
                      <a:srgbClr val="CCCCCC"/>
                    </a:solidFill>
                  </a:tcPr>
                </a:tc>
                <a:extLst>
                  <a:ext uri="{0D108BD9-81ED-4DB2-BD59-A6C34878D82A}">
                    <a16:rowId xmlns:a16="http://schemas.microsoft.com/office/drawing/2014/main" val="10009"/>
                  </a:ext>
                </a:extLst>
              </a:tr>
            </a:tbl>
          </a:graphicData>
        </a:graphic>
      </p:graphicFrame>
      <p:pic>
        <p:nvPicPr>
          <p:cNvPr id="1357" name="Google Shape;1357;p10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88350" y="837000"/>
            <a:ext cx="1493400" cy="1493400"/>
          </a:xfrm>
          <a:prstGeom prst="rect">
            <a:avLst/>
          </a:prstGeom>
          <a:noFill/>
          <a:ln>
            <a:noFill/>
          </a:ln>
        </p:spPr>
      </p:pic>
      <p:pic>
        <p:nvPicPr>
          <p:cNvPr id="1358" name="Google Shape;1358;p1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10325" y="2695163"/>
            <a:ext cx="1833674" cy="1186163"/>
          </a:xfrm>
          <a:prstGeom prst="rect">
            <a:avLst/>
          </a:prstGeom>
          <a:noFill/>
          <a:ln>
            <a:noFill/>
          </a:ln>
        </p:spPr>
      </p:pic>
      <p:sp>
        <p:nvSpPr>
          <p:cNvPr id="1359" name="Google Shape;1359;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fade">
                                      <p:cBhvr>
                                        <p:cTn id="7" dur="1"/>
                                        <p:tgtEl>
                                          <p:spTgt spid="1356"/>
                                        </p:tgtEl>
                                      </p:cBhvr>
                                    </p:animEffect>
                                  </p:childTnLst>
                                </p:cTn>
                              </p:par>
                              <p:par>
                                <p:cTn id="8" presetID="10" presetClass="entr" presetSubtype="0" fill="hold" nodeType="withEffect">
                                  <p:stCondLst>
                                    <p:cond delay="0"/>
                                  </p:stCondLst>
                                  <p:childTnLst>
                                    <p:set>
                                      <p:cBhvr>
                                        <p:cTn id="9" dur="1" fill="hold">
                                          <p:stCondLst>
                                            <p:cond delay="0"/>
                                          </p:stCondLst>
                                        </p:cTn>
                                        <p:tgtEl>
                                          <p:spTgt spid="1357"/>
                                        </p:tgtEl>
                                        <p:attrNameLst>
                                          <p:attrName>style.visibility</p:attrName>
                                        </p:attrNameLst>
                                      </p:cBhvr>
                                      <p:to>
                                        <p:strVal val="visible"/>
                                      </p:to>
                                    </p:set>
                                    <p:animEffect transition="in" filter="fade">
                                      <p:cBhvr>
                                        <p:cTn id="10" dur="1"/>
                                        <p:tgtEl>
                                          <p:spTgt spid="1357"/>
                                        </p:tgtEl>
                                      </p:cBhvr>
                                    </p:animEffect>
                                  </p:childTnLst>
                                </p:cTn>
                              </p:par>
                              <p:par>
                                <p:cTn id="11" presetID="10" presetClass="entr" presetSubtype="0" fill="hold" nodeType="withEffect">
                                  <p:stCondLst>
                                    <p:cond delay="0"/>
                                  </p:stCondLst>
                                  <p:childTnLst>
                                    <p:set>
                                      <p:cBhvr>
                                        <p:cTn id="12" dur="1" fill="hold">
                                          <p:stCondLst>
                                            <p:cond delay="0"/>
                                          </p:stCondLst>
                                        </p:cTn>
                                        <p:tgtEl>
                                          <p:spTgt spid="1358"/>
                                        </p:tgtEl>
                                        <p:attrNameLst>
                                          <p:attrName>style.visibility</p:attrName>
                                        </p:attrNameLst>
                                      </p:cBhvr>
                                      <p:to>
                                        <p:strVal val="visible"/>
                                      </p:to>
                                    </p:set>
                                    <p:animEffect transition="in" filter="fade">
                                      <p:cBhvr>
                                        <p:cTn id="13" dur="1"/>
                                        <p:tgtEl>
                                          <p:spTgt spid="1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0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u="sng">
                <a:latin typeface="Abhaya Libre"/>
                <a:ea typeface="Abhaya Libre"/>
                <a:cs typeface="Abhaya Libre"/>
                <a:sym typeface="Abhaya Libre"/>
              </a:rPr>
              <a:t>F.R. 5 and 6</a:t>
            </a:r>
            <a:r>
              <a:rPr lang="en" sz="3600">
                <a:latin typeface="Abhaya Libre"/>
                <a:ea typeface="Abhaya Libre"/>
                <a:cs typeface="Abhaya Libre"/>
                <a:sym typeface="Abhaya Libre"/>
              </a:rPr>
              <a:t> </a:t>
            </a:r>
            <a:endParaRPr sz="3600">
              <a:latin typeface="Abhaya Libre"/>
              <a:ea typeface="Abhaya Libre"/>
              <a:cs typeface="Abhaya Libre"/>
              <a:sym typeface="Abhaya Libre"/>
            </a:endParaRPr>
          </a:p>
          <a:p>
            <a:pPr marL="0" lvl="0" indent="0" algn="ctr" rtl="0">
              <a:spcBef>
                <a:spcPts val="0"/>
              </a:spcBef>
              <a:spcAft>
                <a:spcPts val="0"/>
              </a:spcAft>
              <a:buNone/>
            </a:pPr>
            <a:r>
              <a:rPr lang="en" sz="3600" b="0">
                <a:latin typeface="Abhaya Libre"/>
                <a:ea typeface="Abhaya Libre"/>
                <a:cs typeface="Abhaya Libre"/>
                <a:sym typeface="Abhaya Libre"/>
              </a:rPr>
              <a:t>Payload, Cost and COTS</a:t>
            </a:r>
            <a:endParaRPr sz="2600" b="0">
              <a:solidFill>
                <a:schemeClr val="dk2"/>
              </a:solidFill>
              <a:latin typeface="Abhaya Libre"/>
              <a:ea typeface="Abhaya Libre"/>
              <a:cs typeface="Abhaya Libre"/>
              <a:sym typeface="Abhaya Libre"/>
            </a:endParaRPr>
          </a:p>
        </p:txBody>
      </p:sp>
      <p:sp>
        <p:nvSpPr>
          <p:cNvPr id="1365" name="Google Shape;1365;p101"/>
          <p:cNvSpPr/>
          <p:nvPr/>
        </p:nvSpPr>
        <p:spPr>
          <a:xfrm>
            <a:off x="1660800" y="2807500"/>
            <a:ext cx="2911200" cy="1287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01"/>
          <p:cNvSpPr/>
          <p:nvPr/>
        </p:nvSpPr>
        <p:spPr>
          <a:xfrm>
            <a:off x="4572000" y="2807500"/>
            <a:ext cx="2911200" cy="128700"/>
          </a:xfrm>
          <a:prstGeom prst="rect">
            <a:avLst/>
          </a:prstGeom>
          <a:gradFill>
            <a:gsLst>
              <a:gs pos="0">
                <a:srgbClr val="FDECDB"/>
              </a:gs>
              <a:gs pos="100000">
                <a:srgbClr val="F0A96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Solution - Fixed Wing Aircraft</a:t>
            </a:r>
            <a:endParaRPr/>
          </a:p>
        </p:txBody>
      </p:sp>
      <p:sp>
        <p:nvSpPr>
          <p:cNvPr id="188" name="Google Shape;188;p21"/>
          <p:cNvSpPr/>
          <p:nvPr/>
        </p:nvSpPr>
        <p:spPr>
          <a:xfrm>
            <a:off x="2441975" y="4760488"/>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89" name="Google Shape;189;p2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90" name="Google Shape;190;p2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91" name="Google Shape;191;p21"/>
          <p:cNvSpPr/>
          <p:nvPr/>
        </p:nvSpPr>
        <p:spPr>
          <a:xfrm>
            <a:off x="5270988"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92" name="Google Shape;192;p2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93" name="Google Shape;193;p2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94" name="Google Shape;194;p2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95" name="Google Shape;19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a:t>
            </a:fld>
            <a:endParaRPr/>
          </a:p>
        </p:txBody>
      </p:sp>
      <p:pic>
        <p:nvPicPr>
          <p:cNvPr id="196" name="Google Shape;19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43050" y="826025"/>
            <a:ext cx="6477450" cy="3830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02"/>
          <p:cNvSpPr txBox="1">
            <a:spLocks noGrp="1"/>
          </p:cNvSpPr>
          <p:nvPr>
            <p:ph type="title"/>
          </p:nvPr>
        </p:nvSpPr>
        <p:spPr>
          <a:xfrm>
            <a:off x="290525" y="317275"/>
            <a:ext cx="442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Payload Housing Capable</a:t>
            </a:r>
            <a:endParaRPr/>
          </a:p>
          <a:p>
            <a:pPr marL="0" lvl="0" indent="0" algn="l" rtl="0">
              <a:lnSpc>
                <a:spcPct val="100000"/>
              </a:lnSpc>
              <a:spcBef>
                <a:spcPts val="0"/>
              </a:spcBef>
              <a:spcAft>
                <a:spcPts val="0"/>
              </a:spcAft>
              <a:buSzPct val="111111"/>
              <a:buNone/>
            </a:pPr>
            <a:endParaRPr/>
          </a:p>
        </p:txBody>
      </p:sp>
      <p:sp>
        <p:nvSpPr>
          <p:cNvPr id="1372" name="Google Shape;1372;p102"/>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373" name="Google Shape;1373;p102"/>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374" name="Google Shape;1374;p102"/>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375" name="Google Shape;1375;p102"/>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376" name="Google Shape;1376;p102"/>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377" name="Google Shape;1377;p102"/>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378" name="Google Shape;1378;p102"/>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379" name="Google Shape;1379;p1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90</a:t>
            </a:fld>
            <a:endParaRPr/>
          </a:p>
        </p:txBody>
      </p:sp>
      <p:sp>
        <p:nvSpPr>
          <p:cNvPr id="1380" name="Google Shape;1380;p102"/>
          <p:cNvSpPr txBox="1"/>
          <p:nvPr/>
        </p:nvSpPr>
        <p:spPr>
          <a:xfrm>
            <a:off x="3407025" y="967150"/>
            <a:ext cx="56985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latin typeface="Abhaya Libre"/>
                <a:ea typeface="Abhaya Libre"/>
                <a:cs typeface="Abhaya Libre"/>
                <a:sym typeface="Abhaya Libre"/>
              </a:rPr>
              <a:t>UAS has a volume capacity of 0.50 ft</a:t>
            </a:r>
            <a:r>
              <a:rPr lang="en" sz="2200" baseline="30000">
                <a:solidFill>
                  <a:schemeClr val="dk1"/>
                </a:solidFill>
                <a:latin typeface="Abhaya Libre"/>
                <a:ea typeface="Abhaya Libre"/>
                <a:cs typeface="Abhaya Libre"/>
                <a:sym typeface="Abhaya Libre"/>
              </a:rPr>
              <a:t>3</a:t>
            </a:r>
            <a:r>
              <a:rPr lang="en" sz="2200">
                <a:solidFill>
                  <a:schemeClr val="dk1"/>
                </a:solidFill>
                <a:latin typeface="Abhaya Libre"/>
                <a:ea typeface="Abhaya Libre"/>
                <a:cs typeface="Abhaya Libre"/>
                <a:sym typeface="Abhaya Libre"/>
              </a:rPr>
              <a:t> surpassing the [x] payload volume, and </a:t>
            </a:r>
            <a:r>
              <a:rPr lang="en" sz="2200">
                <a:solidFill>
                  <a:schemeClr val="dk1"/>
                </a:solidFill>
                <a:highlight>
                  <a:srgbClr val="FFFF00"/>
                </a:highlight>
                <a:latin typeface="Abhaya Libre"/>
                <a:ea typeface="Abhaya Libre"/>
                <a:cs typeface="Abhaya Libre"/>
                <a:sym typeface="Abhaya Libre"/>
              </a:rPr>
              <a:t>even the heaviest payload scenario (3kg) can be supported by structure design.</a:t>
            </a:r>
            <a:r>
              <a:rPr lang="en" sz="2200">
                <a:solidFill>
                  <a:schemeClr val="dk1"/>
                </a:solidFill>
                <a:latin typeface="Abhaya Libre"/>
                <a:ea typeface="Abhaya Libre"/>
                <a:cs typeface="Abhaya Libre"/>
                <a:sym typeface="Abhaya Libre"/>
              </a:rPr>
              <a:t> → Can we prove this Kushal? </a:t>
            </a:r>
            <a:endParaRPr sz="2500">
              <a:latin typeface="Abhaya Libre"/>
              <a:ea typeface="Abhaya Libre"/>
              <a:cs typeface="Abhaya Libre"/>
              <a:sym typeface="Abhaya Libre"/>
            </a:endParaRPr>
          </a:p>
        </p:txBody>
      </p:sp>
      <p:pic>
        <p:nvPicPr>
          <p:cNvPr id="1381" name="Google Shape;1381;p10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4799" y="1010500"/>
            <a:ext cx="3028674" cy="3243699"/>
          </a:xfrm>
          <a:prstGeom prst="rect">
            <a:avLst/>
          </a:prstGeom>
          <a:noFill/>
          <a:ln w="19050" cap="flat" cmpd="sng">
            <a:solidFill>
              <a:schemeClr val="dk2"/>
            </a:solidFill>
            <a:prstDash val="solid"/>
            <a:round/>
            <a:headEnd type="none" w="sm" len="sm"/>
            <a:tailEnd type="none" w="sm" len="sm"/>
          </a:ln>
        </p:spPr>
      </p:pic>
      <p:sp>
        <p:nvSpPr>
          <p:cNvPr id="1382" name="Google Shape;1382;p102"/>
          <p:cNvSpPr txBox="1"/>
          <p:nvPr/>
        </p:nvSpPr>
        <p:spPr>
          <a:xfrm>
            <a:off x="4344675" y="2828725"/>
            <a:ext cx="3385200" cy="754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38761D"/>
              </a:buClr>
              <a:buSzPts val="1800"/>
              <a:buFont typeface="Times New Roman"/>
              <a:buChar char="✓"/>
            </a:pPr>
            <a:r>
              <a:rPr lang="en" sz="1800" b="1">
                <a:solidFill>
                  <a:srgbClr val="38761D"/>
                </a:solidFill>
                <a:latin typeface="Times New Roman"/>
                <a:ea typeface="Times New Roman"/>
                <a:cs typeface="Times New Roman"/>
                <a:sym typeface="Times New Roman"/>
              </a:rPr>
              <a:t>Functional Requirement 5</a:t>
            </a:r>
            <a:endParaRPr sz="1800" b="1">
              <a:solidFill>
                <a:srgbClr val="38761D"/>
              </a:solidFill>
              <a:latin typeface="Times New Roman"/>
              <a:ea typeface="Times New Roman"/>
              <a:cs typeface="Times New Roman"/>
              <a:sym typeface="Times New Roman"/>
            </a:endParaRPr>
          </a:p>
          <a:p>
            <a:pPr marL="914400" lvl="0" indent="0" algn="l" rtl="0">
              <a:spcBef>
                <a:spcPts val="0"/>
              </a:spcBef>
              <a:spcAft>
                <a:spcPts val="0"/>
              </a:spcAft>
              <a:buNone/>
            </a:pPr>
            <a:endParaRPr sz="600">
              <a:solidFill>
                <a:schemeClr val="dk1"/>
              </a:solidFill>
              <a:latin typeface="Abhaya Libre"/>
              <a:ea typeface="Abhaya Libre"/>
              <a:cs typeface="Abhaya Libre"/>
              <a:sym typeface="Abhaya Libre"/>
            </a:endParaRPr>
          </a:p>
          <a:p>
            <a:pPr marL="914400" lvl="0" indent="-311150" algn="l" rtl="0">
              <a:spcBef>
                <a:spcPts val="0"/>
              </a:spcBef>
              <a:spcAft>
                <a:spcPts val="0"/>
              </a:spcAft>
              <a:buClr>
                <a:srgbClr val="38761D"/>
              </a:buClr>
              <a:buSzPts val="1300"/>
              <a:buFont typeface="Abhaya Libre"/>
              <a:buChar char="➔"/>
            </a:pPr>
            <a:endParaRPr sz="1300" b="1">
              <a:solidFill>
                <a:srgbClr val="38761D"/>
              </a:solidFill>
              <a:latin typeface="Abhaya Libre"/>
              <a:ea typeface="Abhaya Libre"/>
              <a:cs typeface="Abhaya Libre"/>
              <a:sym typeface="Abhaya Libre"/>
            </a:endParaRPr>
          </a:p>
        </p:txBody>
      </p:sp>
      <p:sp>
        <p:nvSpPr>
          <p:cNvPr id="1383" name="Google Shape;1383;p102"/>
          <p:cNvSpPr txBox="1"/>
          <p:nvPr/>
        </p:nvSpPr>
        <p:spPr>
          <a:xfrm>
            <a:off x="5178800" y="3159875"/>
            <a:ext cx="270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38761D"/>
                </a:solidFill>
                <a:latin typeface="Abhaya Libre"/>
                <a:ea typeface="Abhaya Libre"/>
                <a:cs typeface="Abhaya Libre"/>
                <a:sym typeface="Abhaya Libre"/>
              </a:rPr>
              <a:t>UAS shall support a payload with a weight ranging from 1.5 - 3 kg</a:t>
            </a:r>
            <a:endParaRPr sz="2100" b="1">
              <a:solidFill>
                <a:srgbClr val="38761D"/>
              </a:solidFill>
              <a:latin typeface="Abhaya Libre"/>
              <a:ea typeface="Abhaya Libre"/>
              <a:cs typeface="Abhaya Libre"/>
              <a:sym typeface="Abhaya Libre"/>
            </a:endParaRPr>
          </a:p>
        </p:txBody>
      </p:sp>
      <p:sp>
        <p:nvSpPr>
          <p:cNvPr id="1384" name="Google Shape;1384;p102"/>
          <p:cNvSpPr txBox="1"/>
          <p:nvPr/>
        </p:nvSpPr>
        <p:spPr>
          <a:xfrm>
            <a:off x="290525" y="4227275"/>
            <a:ext cx="3042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Abhaya Libre"/>
                <a:ea typeface="Abhaya Libre"/>
                <a:cs typeface="Abhaya Libre"/>
                <a:sym typeface="Abhaya Libre"/>
              </a:rPr>
              <a:t>Fig. - Volume of Fuselage - 0.50 ft</a:t>
            </a:r>
            <a:r>
              <a:rPr lang="en" b="1" baseline="30000">
                <a:latin typeface="Abhaya Libre"/>
                <a:ea typeface="Abhaya Libre"/>
                <a:cs typeface="Abhaya Libre"/>
                <a:sym typeface="Abhaya Libre"/>
              </a:rPr>
              <a:t>3</a:t>
            </a:r>
            <a:endParaRPr b="1" baseline="30000">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83"/>
                                        </p:tgtEl>
                                        <p:attrNameLst>
                                          <p:attrName>style.visibility</p:attrName>
                                        </p:attrNameLst>
                                      </p:cBhvr>
                                      <p:to>
                                        <p:strVal val="visible"/>
                                      </p:to>
                                    </p:set>
                                    <p:animEffect transition="in" filter="fade">
                                      <p:cBhvr>
                                        <p:cTn id="9" dur="1"/>
                                        <p:tgtEl>
                                          <p:spTgt spid="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03"/>
          <p:cNvSpPr txBox="1">
            <a:spLocks noGrp="1"/>
          </p:cNvSpPr>
          <p:nvPr>
            <p:ph type="title"/>
          </p:nvPr>
        </p:nvSpPr>
        <p:spPr>
          <a:xfrm>
            <a:off x="311700" y="368825"/>
            <a:ext cx="4645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latin typeface="Times New Roman"/>
                <a:ea typeface="Times New Roman"/>
                <a:cs typeface="Times New Roman"/>
                <a:sym typeface="Times New Roman"/>
              </a:rPr>
              <a:t>Hybrid:</a:t>
            </a:r>
            <a:r>
              <a:rPr lang="en" b="1">
                <a:latin typeface="Times New Roman"/>
                <a:ea typeface="Times New Roman"/>
                <a:cs typeface="Times New Roman"/>
                <a:sym typeface="Times New Roman"/>
              </a:rPr>
              <a:t> Carbon Fiber </a:t>
            </a:r>
            <a:r>
              <a:rPr lang="en">
                <a:latin typeface="Times New Roman"/>
                <a:ea typeface="Times New Roman"/>
                <a:cs typeface="Times New Roman"/>
                <a:sym typeface="Times New Roman"/>
              </a:rPr>
              <a:t>+</a:t>
            </a:r>
            <a:r>
              <a:rPr lang="en" b="1">
                <a:latin typeface="Times New Roman"/>
                <a:ea typeface="Times New Roman"/>
                <a:cs typeface="Times New Roman"/>
                <a:sym typeface="Times New Roman"/>
              </a:rPr>
              <a:t> Foam </a:t>
            </a:r>
            <a:endParaRPr b="1">
              <a:latin typeface="Times New Roman"/>
              <a:ea typeface="Times New Roman"/>
              <a:cs typeface="Times New Roman"/>
              <a:sym typeface="Times New Roman"/>
            </a:endParaRPr>
          </a:p>
        </p:txBody>
      </p:sp>
      <p:graphicFrame>
        <p:nvGraphicFramePr>
          <p:cNvPr id="1390" name="Google Shape;1390;p103"/>
          <p:cNvGraphicFramePr/>
          <p:nvPr/>
        </p:nvGraphicFramePr>
        <p:xfrm>
          <a:off x="4896700" y="3372465"/>
          <a:ext cx="3000000" cy="3000000"/>
        </p:xfrm>
        <a:graphic>
          <a:graphicData uri="http://schemas.openxmlformats.org/drawingml/2006/table">
            <a:tbl>
              <a:tblPr>
                <a:noFill/>
                <a:tableStyleId>{9D1C55BA-51AF-438D-BA4F-440E4BF83E8C}</a:tableStyleId>
              </a:tblPr>
              <a:tblGrid>
                <a:gridCol w="1333475">
                  <a:extLst>
                    <a:ext uri="{9D8B030D-6E8A-4147-A177-3AD203B41FA5}">
                      <a16:colId xmlns:a16="http://schemas.microsoft.com/office/drawing/2014/main" val="20000"/>
                    </a:ext>
                  </a:extLst>
                </a:gridCol>
                <a:gridCol w="1333475">
                  <a:extLst>
                    <a:ext uri="{9D8B030D-6E8A-4147-A177-3AD203B41FA5}">
                      <a16:colId xmlns:a16="http://schemas.microsoft.com/office/drawing/2014/main" val="20001"/>
                    </a:ext>
                  </a:extLst>
                </a:gridCol>
                <a:gridCol w="1333475">
                  <a:extLst>
                    <a:ext uri="{9D8B030D-6E8A-4147-A177-3AD203B41FA5}">
                      <a16:colId xmlns:a16="http://schemas.microsoft.com/office/drawing/2014/main" val="20002"/>
                    </a:ext>
                  </a:extLst>
                </a:gridCol>
              </a:tblGrid>
              <a:tr h="56437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Element</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Inner Radius</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[mm]</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Outer Radius</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[mm]</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307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Carbon FIber Rods</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a:latin typeface="Abhaya Libre"/>
                          <a:ea typeface="Abhaya Libre"/>
                          <a:cs typeface="Abhaya Libre"/>
                          <a:sym typeface="Abhaya Libre"/>
                        </a:rPr>
                        <a:t>6.35</a:t>
                      </a:r>
                      <a:endParaRPr sz="1400"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a:latin typeface="Abhaya Libre"/>
                          <a:ea typeface="Abhaya Libre"/>
                          <a:cs typeface="Abhaya Libre"/>
                          <a:sym typeface="Abhaya Libre"/>
                        </a:rPr>
                        <a:t>7.94</a:t>
                      </a:r>
                      <a:endParaRPr sz="1400"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391" name="Google Shape;1391;p10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8600" y="1017725"/>
            <a:ext cx="4467349" cy="3573879"/>
          </a:xfrm>
          <a:prstGeom prst="rect">
            <a:avLst/>
          </a:prstGeom>
          <a:noFill/>
          <a:ln w="19050" cap="flat" cmpd="sng">
            <a:solidFill>
              <a:schemeClr val="dk2"/>
            </a:solidFill>
            <a:prstDash val="solid"/>
            <a:round/>
            <a:headEnd type="none" w="sm" len="sm"/>
            <a:tailEnd type="none" w="sm" len="sm"/>
          </a:ln>
        </p:spPr>
      </p:pic>
      <p:pic>
        <p:nvPicPr>
          <p:cNvPr id="1392" name="Google Shape;1392;p10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8600" y="1017725"/>
            <a:ext cx="4481225" cy="3593750"/>
          </a:xfrm>
          <a:prstGeom prst="rect">
            <a:avLst/>
          </a:prstGeom>
          <a:noFill/>
          <a:ln w="19050" cap="flat" cmpd="sng">
            <a:solidFill>
              <a:schemeClr val="dk2"/>
            </a:solidFill>
            <a:prstDash val="solid"/>
            <a:round/>
            <a:headEnd type="none" w="sm" len="sm"/>
            <a:tailEnd type="none" w="sm" len="sm"/>
          </a:ln>
        </p:spPr>
      </p:pic>
      <p:sp>
        <p:nvSpPr>
          <p:cNvPr id="1393" name="Google Shape;1393;p1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91</a:t>
            </a:fld>
            <a:endParaRPr/>
          </a:p>
        </p:txBody>
      </p:sp>
      <p:pic>
        <p:nvPicPr>
          <p:cNvPr id="1394" name="Google Shape;1394;p10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96700" y="533400"/>
            <a:ext cx="4094902" cy="2740551"/>
          </a:xfrm>
          <a:prstGeom prst="rect">
            <a:avLst/>
          </a:prstGeom>
          <a:noFill/>
          <a:ln>
            <a:noFill/>
          </a:ln>
        </p:spPr>
      </p:pic>
      <p:sp>
        <p:nvSpPr>
          <p:cNvPr id="1395" name="Google Shape;1395;p103"/>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396" name="Google Shape;1396;p103"/>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397" name="Google Shape;1397;p103"/>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398" name="Google Shape;1398;p103"/>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399" name="Google Shape;1399;p103"/>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400" name="Google Shape;1400;p103"/>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401" name="Google Shape;1401;p103"/>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402" name="Google Shape;1402;p103"/>
          <p:cNvSpPr txBox="1"/>
          <p:nvPr/>
        </p:nvSpPr>
        <p:spPr>
          <a:xfrm>
            <a:off x="6897825" y="1967775"/>
            <a:ext cx="2415900" cy="1031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38761D"/>
              </a:buClr>
              <a:buSzPts val="1800"/>
              <a:buFont typeface="Times New Roman"/>
              <a:buChar char="✓"/>
            </a:pPr>
            <a:r>
              <a:rPr lang="en" sz="1800" b="1">
                <a:solidFill>
                  <a:srgbClr val="38761D"/>
                </a:solidFill>
                <a:latin typeface="Times New Roman"/>
                <a:ea typeface="Times New Roman"/>
                <a:cs typeface="Times New Roman"/>
                <a:sym typeface="Times New Roman"/>
              </a:rPr>
              <a:t>Functional Requirement 6</a:t>
            </a:r>
            <a:endParaRPr sz="1800" b="1">
              <a:solidFill>
                <a:srgbClr val="38761D"/>
              </a:solidFill>
              <a:latin typeface="Times New Roman"/>
              <a:ea typeface="Times New Roman"/>
              <a:cs typeface="Times New Roman"/>
              <a:sym typeface="Times New Roman"/>
            </a:endParaRPr>
          </a:p>
          <a:p>
            <a:pPr marL="914400" lvl="0" indent="0" algn="l" rtl="0">
              <a:spcBef>
                <a:spcPts val="0"/>
              </a:spcBef>
              <a:spcAft>
                <a:spcPts val="0"/>
              </a:spcAft>
              <a:buNone/>
            </a:pPr>
            <a:endParaRPr sz="600">
              <a:solidFill>
                <a:schemeClr val="dk1"/>
              </a:solidFill>
              <a:latin typeface="Abhaya Libre"/>
              <a:ea typeface="Abhaya Libre"/>
              <a:cs typeface="Abhaya Libre"/>
              <a:sym typeface="Abhaya Libre"/>
            </a:endParaRPr>
          </a:p>
          <a:p>
            <a:pPr marL="914400" lvl="0" indent="-311150" algn="l" rtl="0">
              <a:spcBef>
                <a:spcPts val="0"/>
              </a:spcBef>
              <a:spcAft>
                <a:spcPts val="0"/>
              </a:spcAft>
              <a:buClr>
                <a:srgbClr val="38761D"/>
              </a:buClr>
              <a:buSzPts val="1300"/>
              <a:buFont typeface="Abhaya Libre"/>
              <a:buChar char="➔"/>
            </a:pPr>
            <a:endParaRPr sz="1300" b="1">
              <a:solidFill>
                <a:srgbClr val="38761D"/>
              </a:solidFill>
              <a:latin typeface="Abhaya Libre"/>
              <a:ea typeface="Abhaya Libre"/>
              <a:cs typeface="Abhaya Libre"/>
              <a:sym typeface="Abhaya Libre"/>
            </a:endParaRPr>
          </a:p>
        </p:txBody>
      </p:sp>
      <p:sp>
        <p:nvSpPr>
          <p:cNvPr id="1403" name="Google Shape;1403;p103"/>
          <p:cNvSpPr txBox="1"/>
          <p:nvPr/>
        </p:nvSpPr>
        <p:spPr>
          <a:xfrm>
            <a:off x="7703025" y="2537125"/>
            <a:ext cx="14163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38761D"/>
              </a:buClr>
              <a:buSzPts val="1600"/>
              <a:buFont typeface="Abhaya Libre"/>
              <a:buChar char="●"/>
            </a:pPr>
            <a:r>
              <a:rPr lang="en" sz="1600">
                <a:solidFill>
                  <a:srgbClr val="38761D"/>
                </a:solidFill>
                <a:latin typeface="Abhaya Libre"/>
                <a:ea typeface="Abhaya Libre"/>
                <a:cs typeface="Abhaya Libre"/>
                <a:sym typeface="Abhaya Libre"/>
              </a:rPr>
              <a:t>Low Cost </a:t>
            </a:r>
            <a:endParaRPr sz="1600">
              <a:solidFill>
                <a:srgbClr val="38761D"/>
              </a:solidFill>
              <a:latin typeface="Abhaya Libre"/>
              <a:ea typeface="Abhaya Libre"/>
              <a:cs typeface="Abhaya Libre"/>
              <a:sym typeface="Abhaya Libre"/>
            </a:endParaRPr>
          </a:p>
          <a:p>
            <a:pPr marL="0" lvl="0" indent="0" algn="l" rtl="0">
              <a:spcBef>
                <a:spcPts val="0"/>
              </a:spcBef>
              <a:spcAft>
                <a:spcPts val="0"/>
              </a:spcAft>
              <a:buNone/>
            </a:pPr>
            <a:endParaRPr sz="1600">
              <a:solidFill>
                <a:srgbClr val="38761D"/>
              </a:solidFill>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04"/>
          <p:cNvSpPr txBox="1">
            <a:spLocks noGrp="1"/>
          </p:cNvSpPr>
          <p:nvPr>
            <p:ph type="title"/>
          </p:nvPr>
        </p:nvSpPr>
        <p:spPr>
          <a:xfrm>
            <a:off x="138125" y="12475"/>
            <a:ext cx="76059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FR6 - Cost Effective &amp; Easy to find parts</a:t>
            </a:r>
            <a:endParaRPr/>
          </a:p>
          <a:p>
            <a:pPr marL="0" lvl="0" indent="0" algn="l" rtl="0">
              <a:lnSpc>
                <a:spcPct val="100000"/>
              </a:lnSpc>
              <a:spcBef>
                <a:spcPts val="0"/>
              </a:spcBef>
              <a:spcAft>
                <a:spcPts val="0"/>
              </a:spcAft>
              <a:buSzPct val="111111"/>
              <a:buNone/>
            </a:pPr>
            <a:r>
              <a:rPr lang="en"/>
              <a:t> </a:t>
            </a:r>
            <a:endParaRPr/>
          </a:p>
          <a:p>
            <a:pPr marL="0" lvl="0" indent="0" algn="l" rtl="0">
              <a:spcBef>
                <a:spcPts val="0"/>
              </a:spcBef>
              <a:spcAft>
                <a:spcPts val="0"/>
              </a:spcAft>
              <a:buNone/>
            </a:pPr>
            <a:endParaRPr sz="2200" b="0">
              <a:solidFill>
                <a:schemeClr val="dk1"/>
              </a:solidFill>
            </a:endParaRPr>
          </a:p>
          <a:p>
            <a:pPr marL="0" lvl="0" indent="0" algn="l" rtl="0">
              <a:spcBef>
                <a:spcPts val="0"/>
              </a:spcBef>
              <a:spcAft>
                <a:spcPts val="0"/>
              </a:spcAft>
              <a:buNone/>
            </a:pPr>
            <a:endParaRPr sz="2200" b="0">
              <a:solidFill>
                <a:schemeClr val="dk1"/>
              </a:solidFill>
            </a:endParaRPr>
          </a:p>
        </p:txBody>
      </p:sp>
      <p:sp>
        <p:nvSpPr>
          <p:cNvPr id="1409" name="Google Shape;1409;p104"/>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410" name="Google Shape;1410;p104"/>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411" name="Google Shape;1411;p104"/>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412" name="Google Shape;1412;p104"/>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413" name="Google Shape;1413;p104"/>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414" name="Google Shape;1414;p104"/>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415" name="Google Shape;1415;p104"/>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416" name="Google Shape;1416;p1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92</a:t>
            </a:fld>
            <a:endParaRPr/>
          </a:p>
        </p:txBody>
      </p:sp>
      <p:sp>
        <p:nvSpPr>
          <p:cNvPr id="1417" name="Google Shape;1417;p104"/>
          <p:cNvSpPr txBox="1"/>
          <p:nvPr/>
        </p:nvSpPr>
        <p:spPr>
          <a:xfrm>
            <a:off x="0" y="467875"/>
            <a:ext cx="9105600" cy="14622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chemeClr val="dk1"/>
              </a:buClr>
              <a:buSzPts val="2300"/>
              <a:buFont typeface="Abhaya Libre"/>
              <a:buChar char="❖"/>
            </a:pPr>
            <a:r>
              <a:rPr lang="en" sz="2300" b="1">
                <a:solidFill>
                  <a:schemeClr val="dk1"/>
                </a:solidFill>
                <a:latin typeface="Abhaya Libre"/>
                <a:ea typeface="Abhaya Libre"/>
                <a:cs typeface="Abhaya Libre"/>
                <a:sym typeface="Abhaya Libre"/>
              </a:rPr>
              <a:t>Easy to Find Parts </a:t>
            </a:r>
            <a:endParaRPr sz="2300" b="1">
              <a:solidFill>
                <a:schemeClr val="dk1"/>
              </a:solidFill>
              <a:latin typeface="Abhaya Libre"/>
              <a:ea typeface="Abhaya Libre"/>
              <a:cs typeface="Abhaya Libre"/>
              <a:sym typeface="Abhaya Libre"/>
            </a:endParaRPr>
          </a:p>
          <a:p>
            <a:pPr marL="914400" lvl="1" indent="-355600" algn="l" rtl="0">
              <a:spcBef>
                <a:spcPts val="0"/>
              </a:spcBef>
              <a:spcAft>
                <a:spcPts val="0"/>
              </a:spcAft>
              <a:buSzPts val="2000"/>
              <a:buFont typeface="Abhaya Libre"/>
              <a:buChar char="➢"/>
            </a:pPr>
            <a:r>
              <a:rPr lang="en" sz="2000">
                <a:latin typeface="Abhaya Libre"/>
                <a:ea typeface="Abhaya Libre"/>
                <a:cs typeface="Abhaya Libre"/>
                <a:sym typeface="Abhaya Libre"/>
              </a:rPr>
              <a:t>Local Home Depot stores 45% of building components. </a:t>
            </a:r>
            <a:endParaRPr sz="2000">
              <a:latin typeface="Abhaya Libre"/>
              <a:ea typeface="Abhaya Libre"/>
              <a:cs typeface="Abhaya Libre"/>
              <a:sym typeface="Abhaya Libre"/>
            </a:endParaRPr>
          </a:p>
          <a:p>
            <a:pPr marL="914400" lvl="1" indent="-355600" algn="l" rtl="0">
              <a:spcBef>
                <a:spcPts val="0"/>
              </a:spcBef>
              <a:spcAft>
                <a:spcPts val="0"/>
              </a:spcAft>
              <a:buSzPts val="2000"/>
              <a:buFont typeface="Abhaya Libre"/>
              <a:buChar char="➢"/>
            </a:pPr>
            <a:r>
              <a:rPr lang="en" sz="2000">
                <a:latin typeface="Abhaya Libre"/>
                <a:ea typeface="Abhaya Libre"/>
                <a:cs typeface="Abhaya Libre"/>
                <a:sym typeface="Abhaya Libre"/>
              </a:rPr>
              <a:t>Remaining parts can be easily ordered and shipped to an address</a:t>
            </a:r>
            <a:r>
              <a:rPr lang="en" sz="2000">
                <a:solidFill>
                  <a:schemeClr val="dk1"/>
                </a:solidFill>
                <a:latin typeface="Abhaya Libre"/>
                <a:ea typeface="Abhaya Libre"/>
                <a:cs typeface="Abhaya Libre"/>
                <a:sym typeface="Abhaya Libre"/>
              </a:rPr>
              <a:t>. </a:t>
            </a:r>
            <a:endParaRPr sz="2000">
              <a:solidFill>
                <a:schemeClr val="dk1"/>
              </a:solidFill>
              <a:latin typeface="Abhaya Libre"/>
              <a:ea typeface="Abhaya Libre"/>
              <a:cs typeface="Abhaya Libre"/>
              <a:sym typeface="Abhaya Libre"/>
            </a:endParaRPr>
          </a:p>
          <a:p>
            <a:pPr marL="914400" lvl="1" indent="-355600" algn="l" rtl="0">
              <a:spcBef>
                <a:spcPts val="0"/>
              </a:spcBef>
              <a:spcAft>
                <a:spcPts val="0"/>
              </a:spcAft>
              <a:buClr>
                <a:schemeClr val="dk1"/>
              </a:buClr>
              <a:buSzPts val="2000"/>
              <a:buFont typeface="Abhaya Libre"/>
              <a:buChar char="➢"/>
            </a:pPr>
            <a:r>
              <a:rPr lang="en" sz="2000">
                <a:solidFill>
                  <a:schemeClr val="dk1"/>
                </a:solidFill>
                <a:latin typeface="Abhaya Libre"/>
                <a:ea typeface="Abhaya Libre"/>
                <a:cs typeface="Abhaya Libre"/>
                <a:sym typeface="Abhaya Libre"/>
              </a:rPr>
              <a:t>Best Prices.</a:t>
            </a:r>
            <a:endParaRPr sz="2000">
              <a:solidFill>
                <a:schemeClr val="dk1"/>
              </a:solidFill>
              <a:latin typeface="Abhaya Libre"/>
              <a:ea typeface="Abhaya Libre"/>
              <a:cs typeface="Abhaya Libre"/>
              <a:sym typeface="Abhaya Libre"/>
            </a:endParaRPr>
          </a:p>
        </p:txBody>
      </p:sp>
      <p:pic>
        <p:nvPicPr>
          <p:cNvPr id="1418" name="Google Shape;1418;p104" title="Points score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86725" y="1859000"/>
            <a:ext cx="4455876" cy="2755224"/>
          </a:xfrm>
          <a:prstGeom prst="rect">
            <a:avLst/>
          </a:prstGeom>
          <a:noFill/>
          <a:ln w="19050" cap="flat" cmpd="sng">
            <a:solidFill>
              <a:schemeClr val="dk2"/>
            </a:solidFill>
            <a:prstDash val="solid"/>
            <a:round/>
            <a:headEnd type="none" w="sm" len="sm"/>
            <a:tailEnd type="none" w="sm" len="sm"/>
          </a:ln>
        </p:spPr>
      </p:pic>
      <p:sp>
        <p:nvSpPr>
          <p:cNvPr id="1419" name="Google Shape;1419;p104"/>
          <p:cNvSpPr txBox="1"/>
          <p:nvPr/>
        </p:nvSpPr>
        <p:spPr>
          <a:xfrm>
            <a:off x="6689825" y="1754625"/>
            <a:ext cx="2415900" cy="1031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38761D"/>
              </a:buClr>
              <a:buSzPts val="1800"/>
              <a:buFont typeface="Times New Roman"/>
              <a:buChar char="✓"/>
            </a:pPr>
            <a:r>
              <a:rPr lang="en" sz="1800" b="1">
                <a:solidFill>
                  <a:srgbClr val="38761D"/>
                </a:solidFill>
                <a:latin typeface="Times New Roman"/>
                <a:ea typeface="Times New Roman"/>
                <a:cs typeface="Times New Roman"/>
                <a:sym typeface="Times New Roman"/>
              </a:rPr>
              <a:t>Functional Requirement 6</a:t>
            </a:r>
            <a:endParaRPr sz="1800" b="1">
              <a:solidFill>
                <a:srgbClr val="38761D"/>
              </a:solidFill>
              <a:latin typeface="Times New Roman"/>
              <a:ea typeface="Times New Roman"/>
              <a:cs typeface="Times New Roman"/>
              <a:sym typeface="Times New Roman"/>
            </a:endParaRPr>
          </a:p>
          <a:p>
            <a:pPr marL="914400" lvl="0" indent="0" algn="l" rtl="0">
              <a:spcBef>
                <a:spcPts val="0"/>
              </a:spcBef>
              <a:spcAft>
                <a:spcPts val="0"/>
              </a:spcAft>
              <a:buNone/>
            </a:pPr>
            <a:endParaRPr sz="600">
              <a:solidFill>
                <a:schemeClr val="dk1"/>
              </a:solidFill>
              <a:latin typeface="Abhaya Libre"/>
              <a:ea typeface="Abhaya Libre"/>
              <a:cs typeface="Abhaya Libre"/>
              <a:sym typeface="Abhaya Libre"/>
            </a:endParaRPr>
          </a:p>
          <a:p>
            <a:pPr marL="914400" lvl="0" indent="-311150" algn="l" rtl="0">
              <a:spcBef>
                <a:spcPts val="0"/>
              </a:spcBef>
              <a:spcAft>
                <a:spcPts val="0"/>
              </a:spcAft>
              <a:buClr>
                <a:srgbClr val="38761D"/>
              </a:buClr>
              <a:buSzPts val="1300"/>
              <a:buFont typeface="Abhaya Libre"/>
              <a:buChar char="➔"/>
            </a:pPr>
            <a:endParaRPr sz="1300" b="1">
              <a:solidFill>
                <a:srgbClr val="38761D"/>
              </a:solidFill>
              <a:latin typeface="Abhaya Libre"/>
              <a:ea typeface="Abhaya Libre"/>
              <a:cs typeface="Abhaya Libre"/>
              <a:sym typeface="Abhaya Libre"/>
            </a:endParaRPr>
          </a:p>
        </p:txBody>
      </p:sp>
      <p:sp>
        <p:nvSpPr>
          <p:cNvPr id="1420" name="Google Shape;1420;p104"/>
          <p:cNvSpPr txBox="1"/>
          <p:nvPr/>
        </p:nvSpPr>
        <p:spPr>
          <a:xfrm>
            <a:off x="7495025" y="2323975"/>
            <a:ext cx="14163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38761D"/>
              </a:buClr>
              <a:buSzPts val="1600"/>
              <a:buFont typeface="Abhaya Libre"/>
              <a:buChar char="●"/>
            </a:pPr>
            <a:r>
              <a:rPr lang="en" sz="1600" b="1">
                <a:solidFill>
                  <a:srgbClr val="38761D"/>
                </a:solidFill>
                <a:latin typeface="Abhaya Libre"/>
                <a:ea typeface="Abhaya Libre"/>
                <a:cs typeface="Abhaya Libre"/>
                <a:sym typeface="Abhaya Libre"/>
              </a:rPr>
              <a:t>COTS</a:t>
            </a:r>
            <a:endParaRPr sz="1600" b="1">
              <a:solidFill>
                <a:srgbClr val="38761D"/>
              </a:solidFill>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05"/>
          <p:cNvSpPr txBox="1">
            <a:spLocks noGrp="1"/>
          </p:cNvSpPr>
          <p:nvPr>
            <p:ph type="title"/>
          </p:nvPr>
        </p:nvSpPr>
        <p:spPr>
          <a:xfrm>
            <a:off x="311700" y="368825"/>
            <a:ext cx="4645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latin typeface="Times New Roman"/>
                <a:ea typeface="Times New Roman"/>
                <a:cs typeface="Times New Roman"/>
                <a:sym typeface="Times New Roman"/>
              </a:rPr>
              <a:t>Hybrid:</a:t>
            </a:r>
            <a:r>
              <a:rPr lang="en" b="1">
                <a:latin typeface="Times New Roman"/>
                <a:ea typeface="Times New Roman"/>
                <a:cs typeface="Times New Roman"/>
                <a:sym typeface="Times New Roman"/>
              </a:rPr>
              <a:t> Carbon Fiber </a:t>
            </a:r>
            <a:r>
              <a:rPr lang="en">
                <a:latin typeface="Times New Roman"/>
                <a:ea typeface="Times New Roman"/>
                <a:cs typeface="Times New Roman"/>
                <a:sym typeface="Times New Roman"/>
              </a:rPr>
              <a:t>+</a:t>
            </a:r>
            <a:r>
              <a:rPr lang="en" b="1">
                <a:latin typeface="Times New Roman"/>
                <a:ea typeface="Times New Roman"/>
                <a:cs typeface="Times New Roman"/>
                <a:sym typeface="Times New Roman"/>
              </a:rPr>
              <a:t> Foam </a:t>
            </a:r>
            <a:endParaRPr b="1">
              <a:latin typeface="Times New Roman"/>
              <a:ea typeface="Times New Roman"/>
              <a:cs typeface="Times New Roman"/>
              <a:sym typeface="Times New Roman"/>
            </a:endParaRPr>
          </a:p>
        </p:txBody>
      </p:sp>
      <p:graphicFrame>
        <p:nvGraphicFramePr>
          <p:cNvPr id="1426" name="Google Shape;1426;p105"/>
          <p:cNvGraphicFramePr/>
          <p:nvPr/>
        </p:nvGraphicFramePr>
        <p:xfrm>
          <a:off x="4896700" y="3372465"/>
          <a:ext cx="3000000" cy="3000000"/>
        </p:xfrm>
        <a:graphic>
          <a:graphicData uri="http://schemas.openxmlformats.org/drawingml/2006/table">
            <a:tbl>
              <a:tblPr>
                <a:noFill/>
                <a:tableStyleId>{9D1C55BA-51AF-438D-BA4F-440E4BF83E8C}</a:tableStyleId>
              </a:tblPr>
              <a:tblGrid>
                <a:gridCol w="1333475">
                  <a:extLst>
                    <a:ext uri="{9D8B030D-6E8A-4147-A177-3AD203B41FA5}">
                      <a16:colId xmlns:a16="http://schemas.microsoft.com/office/drawing/2014/main" val="20000"/>
                    </a:ext>
                  </a:extLst>
                </a:gridCol>
                <a:gridCol w="1333475">
                  <a:extLst>
                    <a:ext uri="{9D8B030D-6E8A-4147-A177-3AD203B41FA5}">
                      <a16:colId xmlns:a16="http://schemas.microsoft.com/office/drawing/2014/main" val="20001"/>
                    </a:ext>
                  </a:extLst>
                </a:gridCol>
                <a:gridCol w="1333475">
                  <a:extLst>
                    <a:ext uri="{9D8B030D-6E8A-4147-A177-3AD203B41FA5}">
                      <a16:colId xmlns:a16="http://schemas.microsoft.com/office/drawing/2014/main" val="20002"/>
                    </a:ext>
                  </a:extLst>
                </a:gridCol>
              </a:tblGrid>
              <a:tr h="56437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Element</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Inner Radius</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[mm]</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Outer Radius</a:t>
                      </a:r>
                      <a:endParaRPr sz="1400" b="1" u="none" strike="noStrike" cap="none">
                        <a:latin typeface="Abhaya Libre"/>
                        <a:ea typeface="Abhaya Libre"/>
                        <a:cs typeface="Abhaya Libre"/>
                        <a:sym typeface="Abhaya Libre"/>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[mm]</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307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Abhaya Libre"/>
                          <a:ea typeface="Abhaya Libre"/>
                          <a:cs typeface="Abhaya Libre"/>
                          <a:sym typeface="Abhaya Libre"/>
                        </a:rPr>
                        <a:t>Carbon FIber Rods</a:t>
                      </a:r>
                      <a:endParaRPr sz="1400" b="1"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a:latin typeface="Abhaya Libre"/>
                          <a:ea typeface="Abhaya Libre"/>
                          <a:cs typeface="Abhaya Libre"/>
                          <a:sym typeface="Abhaya Libre"/>
                        </a:rPr>
                        <a:t>13.08  (.515 “)</a:t>
                      </a:r>
                      <a:endParaRPr sz="1400"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400"/>
                        <a:buFont typeface="Arial"/>
                        <a:buNone/>
                      </a:pPr>
                      <a:r>
                        <a:rPr lang="en">
                          <a:solidFill>
                            <a:schemeClr val="dk1"/>
                          </a:solidFill>
                          <a:latin typeface="Abhaya Libre"/>
                          <a:ea typeface="Abhaya Libre"/>
                          <a:cs typeface="Abhaya Libre"/>
                          <a:sym typeface="Abhaya Libre"/>
                        </a:rPr>
                        <a:t>15.88 (.625 “)</a:t>
                      </a:r>
                      <a:endParaRPr sz="1400" u="none" strike="noStrike" cap="none">
                        <a:latin typeface="Abhaya Libre"/>
                        <a:ea typeface="Abhaya Libre"/>
                        <a:cs typeface="Abhaya Libre"/>
                        <a:sym typeface="Abhaya Libr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427" name="Google Shape;1427;p10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8600" y="1017725"/>
            <a:ext cx="4467349" cy="3573879"/>
          </a:xfrm>
          <a:prstGeom prst="rect">
            <a:avLst/>
          </a:prstGeom>
          <a:noFill/>
          <a:ln w="19050" cap="flat" cmpd="sng">
            <a:solidFill>
              <a:schemeClr val="dk2"/>
            </a:solidFill>
            <a:prstDash val="solid"/>
            <a:round/>
            <a:headEnd type="none" w="sm" len="sm"/>
            <a:tailEnd type="none" w="sm" len="sm"/>
          </a:ln>
        </p:spPr>
      </p:pic>
      <p:pic>
        <p:nvPicPr>
          <p:cNvPr id="1428" name="Google Shape;1428;p10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8600" y="1017725"/>
            <a:ext cx="4481225" cy="3593750"/>
          </a:xfrm>
          <a:prstGeom prst="rect">
            <a:avLst/>
          </a:prstGeom>
          <a:noFill/>
          <a:ln w="19050" cap="flat" cmpd="sng">
            <a:solidFill>
              <a:schemeClr val="dk2"/>
            </a:solidFill>
            <a:prstDash val="solid"/>
            <a:round/>
            <a:headEnd type="none" w="sm" len="sm"/>
            <a:tailEnd type="none" w="sm" len="sm"/>
          </a:ln>
        </p:spPr>
      </p:pic>
      <p:sp>
        <p:nvSpPr>
          <p:cNvPr id="1429" name="Google Shape;1429;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93</a:t>
            </a:fld>
            <a:endParaRPr/>
          </a:p>
        </p:txBody>
      </p:sp>
      <p:pic>
        <p:nvPicPr>
          <p:cNvPr id="1430" name="Google Shape;1430;p10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96700" y="533400"/>
            <a:ext cx="4094902" cy="2740551"/>
          </a:xfrm>
          <a:prstGeom prst="rect">
            <a:avLst/>
          </a:prstGeom>
          <a:noFill/>
          <a:ln>
            <a:noFill/>
          </a:ln>
        </p:spPr>
      </p:pic>
      <p:sp>
        <p:nvSpPr>
          <p:cNvPr id="1431" name="Google Shape;1431;p105"/>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432" name="Google Shape;1432;p105"/>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433" name="Google Shape;1433;p105"/>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434" name="Google Shape;1434;p105"/>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435" name="Google Shape;1435;p105"/>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436" name="Google Shape;1436;p105"/>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437" name="Google Shape;1437;p105"/>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438" name="Google Shape;1438;p105"/>
          <p:cNvSpPr txBox="1"/>
          <p:nvPr/>
        </p:nvSpPr>
        <p:spPr>
          <a:xfrm>
            <a:off x="6897825" y="1967775"/>
            <a:ext cx="2415900" cy="1031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38761D"/>
              </a:buClr>
              <a:buSzPts val="1800"/>
              <a:buFont typeface="Times New Roman"/>
              <a:buChar char="✓"/>
            </a:pPr>
            <a:r>
              <a:rPr lang="en" sz="1800" b="1">
                <a:solidFill>
                  <a:srgbClr val="38761D"/>
                </a:solidFill>
                <a:latin typeface="Times New Roman"/>
                <a:ea typeface="Times New Roman"/>
                <a:cs typeface="Times New Roman"/>
                <a:sym typeface="Times New Roman"/>
              </a:rPr>
              <a:t>Functional Requirement 6</a:t>
            </a:r>
            <a:endParaRPr sz="1800" b="1">
              <a:solidFill>
                <a:srgbClr val="38761D"/>
              </a:solidFill>
              <a:latin typeface="Times New Roman"/>
              <a:ea typeface="Times New Roman"/>
              <a:cs typeface="Times New Roman"/>
              <a:sym typeface="Times New Roman"/>
            </a:endParaRPr>
          </a:p>
          <a:p>
            <a:pPr marL="914400" lvl="0" indent="0" algn="l" rtl="0">
              <a:spcBef>
                <a:spcPts val="0"/>
              </a:spcBef>
              <a:spcAft>
                <a:spcPts val="0"/>
              </a:spcAft>
              <a:buNone/>
            </a:pPr>
            <a:endParaRPr sz="600">
              <a:solidFill>
                <a:schemeClr val="dk1"/>
              </a:solidFill>
              <a:latin typeface="Abhaya Libre"/>
              <a:ea typeface="Abhaya Libre"/>
              <a:cs typeface="Abhaya Libre"/>
              <a:sym typeface="Abhaya Libre"/>
            </a:endParaRPr>
          </a:p>
          <a:p>
            <a:pPr marL="914400" lvl="0" indent="-311150" algn="l" rtl="0">
              <a:spcBef>
                <a:spcPts val="0"/>
              </a:spcBef>
              <a:spcAft>
                <a:spcPts val="0"/>
              </a:spcAft>
              <a:buClr>
                <a:srgbClr val="38761D"/>
              </a:buClr>
              <a:buSzPts val="1300"/>
              <a:buFont typeface="Abhaya Libre"/>
              <a:buChar char="➔"/>
            </a:pPr>
            <a:endParaRPr sz="1300" b="1">
              <a:solidFill>
                <a:srgbClr val="38761D"/>
              </a:solidFill>
              <a:latin typeface="Abhaya Libre"/>
              <a:ea typeface="Abhaya Libre"/>
              <a:cs typeface="Abhaya Libre"/>
              <a:sym typeface="Abhaya Libre"/>
            </a:endParaRPr>
          </a:p>
        </p:txBody>
      </p:sp>
      <p:sp>
        <p:nvSpPr>
          <p:cNvPr id="1439" name="Google Shape;1439;p105"/>
          <p:cNvSpPr txBox="1"/>
          <p:nvPr/>
        </p:nvSpPr>
        <p:spPr>
          <a:xfrm>
            <a:off x="7703025" y="2537125"/>
            <a:ext cx="14163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38761D"/>
              </a:buClr>
              <a:buSzPts val="1600"/>
              <a:buFont typeface="Abhaya Libre"/>
              <a:buChar char="●"/>
            </a:pPr>
            <a:r>
              <a:rPr lang="en" sz="1600">
                <a:solidFill>
                  <a:srgbClr val="38761D"/>
                </a:solidFill>
                <a:latin typeface="Abhaya Libre"/>
                <a:ea typeface="Abhaya Libre"/>
                <a:cs typeface="Abhaya Libre"/>
                <a:sym typeface="Abhaya Libre"/>
              </a:rPr>
              <a:t>Low Cost </a:t>
            </a:r>
            <a:endParaRPr sz="1600">
              <a:solidFill>
                <a:srgbClr val="38761D"/>
              </a:solidFill>
              <a:latin typeface="Abhaya Libre"/>
              <a:ea typeface="Abhaya Libre"/>
              <a:cs typeface="Abhaya Libre"/>
              <a:sym typeface="Abhaya Libre"/>
            </a:endParaRPr>
          </a:p>
          <a:p>
            <a:pPr marL="0" lvl="0" indent="0" algn="l" rtl="0">
              <a:spcBef>
                <a:spcPts val="0"/>
              </a:spcBef>
              <a:spcAft>
                <a:spcPts val="0"/>
              </a:spcAft>
              <a:buNone/>
            </a:pPr>
            <a:endParaRPr sz="1600">
              <a:solidFill>
                <a:srgbClr val="38761D"/>
              </a:solidFill>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0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u="sng">
                <a:latin typeface="Abhaya Libre"/>
                <a:ea typeface="Abhaya Libre"/>
                <a:cs typeface="Abhaya Libre"/>
                <a:sym typeface="Abhaya Libre"/>
              </a:rPr>
              <a:t>Equations</a:t>
            </a:r>
            <a:r>
              <a:rPr lang="en" sz="3600">
                <a:latin typeface="Abhaya Libre"/>
                <a:ea typeface="Abhaya Libre"/>
                <a:cs typeface="Abhaya Libre"/>
                <a:sym typeface="Abhaya Libre"/>
              </a:rPr>
              <a:t> </a:t>
            </a:r>
            <a:endParaRPr sz="3600">
              <a:latin typeface="Abhaya Libre"/>
              <a:ea typeface="Abhaya Libre"/>
              <a:cs typeface="Abhaya Libre"/>
              <a:sym typeface="Abhaya Libre"/>
            </a:endParaRPr>
          </a:p>
          <a:p>
            <a:pPr marL="0" lvl="0" indent="0" algn="ctr" rtl="0">
              <a:spcBef>
                <a:spcPts val="0"/>
              </a:spcBef>
              <a:spcAft>
                <a:spcPts val="0"/>
              </a:spcAft>
              <a:buNone/>
            </a:pPr>
            <a:r>
              <a:rPr lang="en" sz="3600" b="0">
                <a:latin typeface="Abhaya Libre"/>
                <a:ea typeface="Abhaya Libre"/>
                <a:cs typeface="Abhaya Libre"/>
                <a:sym typeface="Abhaya Libre"/>
              </a:rPr>
              <a:t>Used for Stresses and Deflections</a:t>
            </a:r>
            <a:endParaRPr sz="2600" b="0">
              <a:solidFill>
                <a:schemeClr val="dk2"/>
              </a:solidFill>
              <a:latin typeface="Abhaya Libre"/>
              <a:ea typeface="Abhaya Libre"/>
              <a:cs typeface="Abhaya Libre"/>
              <a:sym typeface="Abhaya Libre"/>
            </a:endParaRPr>
          </a:p>
        </p:txBody>
      </p:sp>
      <p:sp>
        <p:nvSpPr>
          <p:cNvPr id="1445" name="Google Shape;1445;p106"/>
          <p:cNvSpPr/>
          <p:nvPr/>
        </p:nvSpPr>
        <p:spPr>
          <a:xfrm>
            <a:off x="1660800" y="2807500"/>
            <a:ext cx="2911200" cy="1287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06"/>
          <p:cNvSpPr/>
          <p:nvPr/>
        </p:nvSpPr>
        <p:spPr>
          <a:xfrm>
            <a:off x="4572000" y="2807500"/>
            <a:ext cx="2911200" cy="128700"/>
          </a:xfrm>
          <a:prstGeom prst="rect">
            <a:avLst/>
          </a:prstGeom>
          <a:gradFill>
            <a:gsLst>
              <a:gs pos="0">
                <a:srgbClr val="FDECDB"/>
              </a:gs>
              <a:gs pos="100000">
                <a:srgbClr val="F0A96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a:t>FC 1: Wing Bending Deflection - Equations</a:t>
            </a:r>
            <a:endParaRPr/>
          </a:p>
          <a:p>
            <a:pPr marL="0" lvl="0" indent="0" algn="l" rtl="0">
              <a:lnSpc>
                <a:spcPct val="100000"/>
              </a:lnSpc>
              <a:spcBef>
                <a:spcPts val="0"/>
              </a:spcBef>
              <a:spcAft>
                <a:spcPts val="0"/>
              </a:spcAft>
              <a:buSzPct val="119047"/>
              <a:buNone/>
            </a:pPr>
            <a:endParaRPr/>
          </a:p>
        </p:txBody>
      </p:sp>
      <p:sp>
        <p:nvSpPr>
          <p:cNvPr id="1452" name="Google Shape;1452;p107"/>
          <p:cNvSpPr txBox="1">
            <a:spLocks noGrp="1"/>
          </p:cNvSpPr>
          <p:nvPr>
            <p:ph type="body" idx="1"/>
          </p:nvPr>
        </p:nvSpPr>
        <p:spPr>
          <a:xfrm>
            <a:off x="159300" y="2303650"/>
            <a:ext cx="3927000" cy="25197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Bending Deflection</a:t>
            </a:r>
            <a:endParaRPr/>
          </a:p>
          <a:p>
            <a:pPr marL="914400" lvl="1" indent="-317500" algn="l" rtl="0">
              <a:lnSpc>
                <a:spcPct val="115000"/>
              </a:lnSpc>
              <a:spcBef>
                <a:spcPts val="0"/>
              </a:spcBef>
              <a:spcAft>
                <a:spcPts val="0"/>
              </a:spcAft>
              <a:buSzPts val="1400"/>
              <a:buChar char="➢"/>
            </a:pPr>
            <a:r>
              <a:rPr lang="en" b="1"/>
              <a:t>Depends on Material Properties</a:t>
            </a:r>
            <a:endParaRPr b="1"/>
          </a:p>
          <a:p>
            <a:pPr marL="1371600" lvl="2" indent="-317500" algn="l" rtl="0">
              <a:lnSpc>
                <a:spcPct val="115000"/>
              </a:lnSpc>
              <a:spcBef>
                <a:spcPts val="0"/>
              </a:spcBef>
              <a:spcAft>
                <a:spcPts val="0"/>
              </a:spcAft>
              <a:buSzPts val="1400"/>
              <a:buChar char="■"/>
            </a:pPr>
            <a:r>
              <a:rPr lang="en"/>
              <a:t>E - Elastic Young’s Modulus </a:t>
            </a:r>
            <a:endParaRPr/>
          </a:p>
          <a:p>
            <a:pPr marL="1371600" lvl="2" indent="-317500" algn="l" rtl="0">
              <a:lnSpc>
                <a:spcPct val="115000"/>
              </a:lnSpc>
              <a:spcBef>
                <a:spcPts val="0"/>
              </a:spcBef>
              <a:spcAft>
                <a:spcPts val="0"/>
              </a:spcAft>
              <a:buSzPts val="1400"/>
              <a:buChar char="■"/>
            </a:pPr>
            <a:r>
              <a:rPr lang="en"/>
              <a:t>I  - Area Moment of Inertia </a:t>
            </a:r>
            <a:endParaRPr/>
          </a:p>
          <a:p>
            <a:pPr marL="914400" lvl="1" indent="-317500" algn="l" rtl="0">
              <a:lnSpc>
                <a:spcPct val="115000"/>
              </a:lnSpc>
              <a:spcBef>
                <a:spcPts val="0"/>
              </a:spcBef>
              <a:spcAft>
                <a:spcPts val="0"/>
              </a:spcAft>
              <a:buSzPts val="1400"/>
              <a:buChar char="➢"/>
            </a:pPr>
            <a:r>
              <a:rPr lang="en" b="1"/>
              <a:t>Depends on Load </a:t>
            </a:r>
            <a:endParaRPr b="1"/>
          </a:p>
          <a:p>
            <a:pPr marL="1371600" lvl="2" indent="-317500" algn="l" rtl="0">
              <a:lnSpc>
                <a:spcPct val="115000"/>
              </a:lnSpc>
              <a:spcBef>
                <a:spcPts val="0"/>
              </a:spcBef>
              <a:spcAft>
                <a:spcPts val="0"/>
              </a:spcAft>
              <a:buSzPts val="1400"/>
              <a:buChar char="■"/>
            </a:pPr>
            <a:r>
              <a:rPr lang="en"/>
              <a:t>Thrust to Weight Ratio = 1.2</a:t>
            </a:r>
            <a:endParaRPr/>
          </a:p>
          <a:p>
            <a:pPr marL="914400" lvl="1" indent="-317500" algn="l" rtl="0">
              <a:lnSpc>
                <a:spcPct val="115000"/>
              </a:lnSpc>
              <a:spcBef>
                <a:spcPts val="0"/>
              </a:spcBef>
              <a:spcAft>
                <a:spcPts val="0"/>
              </a:spcAft>
              <a:buSzPts val="1400"/>
              <a:buChar char="➢"/>
            </a:pPr>
            <a:r>
              <a:rPr lang="en" b="1"/>
              <a:t>Dependant on Wing Length</a:t>
            </a:r>
            <a:endParaRPr b="1"/>
          </a:p>
          <a:p>
            <a:pPr marL="0" lvl="0" indent="0" algn="l" rtl="0">
              <a:lnSpc>
                <a:spcPct val="115000"/>
              </a:lnSpc>
              <a:spcBef>
                <a:spcPts val="1200"/>
              </a:spcBef>
              <a:spcAft>
                <a:spcPts val="1200"/>
              </a:spcAft>
              <a:buSzPts val="1800"/>
              <a:buNone/>
            </a:pPr>
            <a:endParaRPr/>
          </a:p>
        </p:txBody>
      </p:sp>
      <p:pic>
        <p:nvPicPr>
          <p:cNvPr id="1453" name="Google Shape;1453;p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2525" y="1077475"/>
            <a:ext cx="8479775" cy="1016625"/>
          </a:xfrm>
          <a:prstGeom prst="rect">
            <a:avLst/>
          </a:prstGeom>
          <a:noFill/>
          <a:ln>
            <a:noFill/>
          </a:ln>
        </p:spPr>
      </p:pic>
      <p:pic>
        <p:nvPicPr>
          <p:cNvPr id="1454" name="Google Shape;1454;p10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10125" y="2303650"/>
            <a:ext cx="4895848" cy="2065700"/>
          </a:xfrm>
          <a:prstGeom prst="rect">
            <a:avLst/>
          </a:prstGeom>
          <a:noFill/>
          <a:ln>
            <a:noFill/>
          </a:ln>
        </p:spPr>
      </p:pic>
      <p:pic>
        <p:nvPicPr>
          <p:cNvPr id="1455" name="Google Shape;1455;p10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456" name="Google Shape;1456;p10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sp>
        <p:nvSpPr>
          <p:cNvPr id="1457" name="Google Shape;1457;p1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4"/>
                                        </p:tgtEl>
                                        <p:attrNameLst>
                                          <p:attrName>style.visibility</p:attrName>
                                        </p:attrNameLst>
                                      </p:cBhvr>
                                      <p:to>
                                        <p:strVal val="visible"/>
                                      </p:to>
                                    </p:set>
                                    <p:animEffect transition="in" filter="fade">
                                      <p:cBhvr>
                                        <p:cTn id="7" dur="2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a:t>F1: Compressive Stress - </a:t>
            </a:r>
            <a:r>
              <a:rPr lang="en" sz="3288">
                <a:latin typeface="Arial"/>
                <a:ea typeface="Arial"/>
                <a:cs typeface="Arial"/>
                <a:sym typeface="Arial"/>
              </a:rPr>
              <a:t>σ</a:t>
            </a:r>
            <a:r>
              <a:rPr lang="en"/>
              <a:t> </a:t>
            </a:r>
            <a:endParaRPr/>
          </a:p>
        </p:txBody>
      </p:sp>
      <p:sp>
        <p:nvSpPr>
          <p:cNvPr id="1463" name="Google Shape;1463;p108"/>
          <p:cNvSpPr txBox="1">
            <a:spLocks noGrp="1"/>
          </p:cNvSpPr>
          <p:nvPr>
            <p:ph type="body" idx="1"/>
          </p:nvPr>
        </p:nvSpPr>
        <p:spPr>
          <a:xfrm>
            <a:off x="311700" y="1229875"/>
            <a:ext cx="4648200" cy="16995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Compressive Stress</a:t>
            </a:r>
            <a:endParaRPr/>
          </a:p>
          <a:p>
            <a:pPr marL="914400" lvl="1" indent="-317500" algn="l" rtl="0">
              <a:lnSpc>
                <a:spcPct val="115000"/>
              </a:lnSpc>
              <a:spcBef>
                <a:spcPts val="0"/>
              </a:spcBef>
              <a:spcAft>
                <a:spcPts val="0"/>
              </a:spcAft>
              <a:buSzPts val="1400"/>
              <a:buChar char="➢"/>
            </a:pPr>
            <a:r>
              <a:rPr lang="en"/>
              <a:t>Reduce Distributed Load </a:t>
            </a:r>
            <a:endParaRPr/>
          </a:p>
          <a:p>
            <a:pPr marL="1371600" lvl="2" indent="-317500" algn="l" rtl="0">
              <a:lnSpc>
                <a:spcPct val="115000"/>
              </a:lnSpc>
              <a:spcBef>
                <a:spcPts val="0"/>
              </a:spcBef>
              <a:spcAft>
                <a:spcPts val="0"/>
              </a:spcAft>
              <a:buSzPts val="1400"/>
              <a:buChar char="■"/>
            </a:pPr>
            <a:r>
              <a:rPr lang="en"/>
              <a:t>Single Point Force, SPF.</a:t>
            </a:r>
            <a:endParaRPr/>
          </a:p>
          <a:p>
            <a:pPr marL="1828800" lvl="3" indent="-317500" algn="l" rtl="0">
              <a:lnSpc>
                <a:spcPct val="115000"/>
              </a:lnSpc>
              <a:spcBef>
                <a:spcPts val="0"/>
              </a:spcBef>
              <a:spcAft>
                <a:spcPts val="0"/>
              </a:spcAft>
              <a:buSzPts val="1400"/>
              <a:buChar char="●"/>
            </a:pPr>
            <a:r>
              <a:rPr lang="en"/>
              <a:t>Locate SPF at center of wing</a:t>
            </a:r>
            <a:endParaRPr/>
          </a:p>
          <a:p>
            <a:pPr marL="914400" lvl="1" indent="-317500" algn="l" rtl="0">
              <a:lnSpc>
                <a:spcPct val="115000"/>
              </a:lnSpc>
              <a:spcBef>
                <a:spcPts val="0"/>
              </a:spcBef>
              <a:spcAft>
                <a:spcPts val="0"/>
              </a:spcAft>
              <a:buSzPts val="1400"/>
              <a:buChar char="➢"/>
            </a:pPr>
            <a:r>
              <a:rPr lang="en"/>
              <a:t>Solve for Compressive Stress</a:t>
            </a:r>
            <a:endParaRPr/>
          </a:p>
        </p:txBody>
      </p:sp>
      <p:pic>
        <p:nvPicPr>
          <p:cNvPr id="1464" name="Google Shape;1464;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369350"/>
            <a:ext cx="408350" cy="454050"/>
          </a:xfrm>
          <a:prstGeom prst="rect">
            <a:avLst/>
          </a:prstGeom>
          <a:noFill/>
          <a:ln>
            <a:noFill/>
          </a:ln>
        </p:spPr>
      </p:pic>
      <p:pic>
        <p:nvPicPr>
          <p:cNvPr id="1465" name="Google Shape;1465;p10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20574" y="115400"/>
            <a:ext cx="847226" cy="835400"/>
          </a:xfrm>
          <a:prstGeom prst="rect">
            <a:avLst/>
          </a:prstGeom>
          <a:noFill/>
          <a:ln>
            <a:noFill/>
          </a:ln>
        </p:spPr>
      </p:pic>
      <p:pic>
        <p:nvPicPr>
          <p:cNvPr id="1466" name="Google Shape;1466;p10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5150" y="2700025"/>
            <a:ext cx="5864951" cy="1449150"/>
          </a:xfrm>
          <a:prstGeom prst="rect">
            <a:avLst/>
          </a:prstGeom>
          <a:noFill/>
          <a:ln>
            <a:noFill/>
          </a:ln>
        </p:spPr>
      </p:pic>
      <p:pic>
        <p:nvPicPr>
          <p:cNvPr id="1467" name="Google Shape;1467;p10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78500" y="1910350"/>
            <a:ext cx="2765500" cy="1904576"/>
          </a:xfrm>
          <a:prstGeom prst="rect">
            <a:avLst/>
          </a:prstGeom>
          <a:noFill/>
          <a:ln>
            <a:noFill/>
          </a:ln>
        </p:spPr>
      </p:pic>
      <p:sp>
        <p:nvSpPr>
          <p:cNvPr id="1468" name="Google Shape;1468;p1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0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u="sng">
                <a:latin typeface="Abhaya Libre"/>
                <a:ea typeface="Abhaya Libre"/>
                <a:cs typeface="Abhaya Libre"/>
                <a:sym typeface="Abhaya Libre"/>
              </a:rPr>
              <a:t>F.R. 8</a:t>
            </a:r>
            <a:r>
              <a:rPr lang="en" sz="4000">
                <a:latin typeface="Abhaya Libre"/>
                <a:ea typeface="Abhaya Libre"/>
                <a:cs typeface="Abhaya Libre"/>
                <a:sym typeface="Abhaya Libre"/>
              </a:rPr>
              <a:t> </a:t>
            </a:r>
            <a:endParaRPr sz="4000">
              <a:latin typeface="Abhaya Libre"/>
              <a:ea typeface="Abhaya Libre"/>
              <a:cs typeface="Abhaya Libre"/>
              <a:sym typeface="Abhaya Libre"/>
            </a:endParaRPr>
          </a:p>
          <a:p>
            <a:pPr marL="0" lvl="0" indent="0" algn="ctr" rtl="0">
              <a:spcBef>
                <a:spcPts val="0"/>
              </a:spcBef>
              <a:spcAft>
                <a:spcPts val="0"/>
              </a:spcAft>
              <a:buNone/>
            </a:pPr>
            <a:r>
              <a:rPr lang="en" sz="3000" b="0">
                <a:solidFill>
                  <a:srgbClr val="6AA84F"/>
                </a:solidFill>
                <a:latin typeface="Abhaya Libre"/>
                <a:ea typeface="Abhaya Libre"/>
                <a:cs typeface="Abhaya Libre"/>
                <a:sym typeface="Abhaya Libre"/>
              </a:rPr>
              <a:t>Maintaining Durability</a:t>
            </a:r>
            <a:endParaRPr sz="3000" b="0">
              <a:solidFill>
                <a:srgbClr val="6AA84F"/>
              </a:solidFill>
              <a:latin typeface="Abhaya Libre"/>
              <a:ea typeface="Abhaya Libre"/>
              <a:cs typeface="Abhaya Libre"/>
              <a:sym typeface="Abhaya Libre"/>
            </a:endParaRPr>
          </a:p>
        </p:txBody>
      </p:sp>
      <p:sp>
        <p:nvSpPr>
          <p:cNvPr id="1474" name="Google Shape;1474;p109"/>
          <p:cNvSpPr/>
          <p:nvPr/>
        </p:nvSpPr>
        <p:spPr>
          <a:xfrm>
            <a:off x="1660800" y="2807500"/>
            <a:ext cx="2911200" cy="128700"/>
          </a:xfrm>
          <a:prstGeom prst="rect">
            <a:avLst/>
          </a:prstGeom>
          <a:gradFill>
            <a:gsLst>
              <a:gs pos="0">
                <a:srgbClr val="FDECDB"/>
              </a:gs>
              <a:gs pos="100000">
                <a:srgbClr val="F0A963"/>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09"/>
          <p:cNvSpPr/>
          <p:nvPr/>
        </p:nvSpPr>
        <p:spPr>
          <a:xfrm>
            <a:off x="4572000" y="2807500"/>
            <a:ext cx="2911200" cy="128700"/>
          </a:xfrm>
          <a:prstGeom prst="rect">
            <a:avLst/>
          </a:prstGeom>
          <a:gradFill>
            <a:gsLst>
              <a:gs pos="0">
                <a:srgbClr val="FDECDB"/>
              </a:gs>
              <a:gs pos="100000">
                <a:srgbClr val="F0A96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Forces and Stresses Found on UAS</a:t>
            </a:r>
            <a:endParaRPr/>
          </a:p>
        </p:txBody>
      </p:sp>
      <p:sp>
        <p:nvSpPr>
          <p:cNvPr id="1481" name="Google Shape;1481;p110"/>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482" name="Google Shape;1482;p110"/>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483" name="Google Shape;1483;p110"/>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484" name="Google Shape;1484;p110"/>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485" name="Google Shape;1485;p110"/>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486" name="Google Shape;1486;p110"/>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487" name="Google Shape;1487;p110"/>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graphicFrame>
        <p:nvGraphicFramePr>
          <p:cNvPr id="1488" name="Google Shape;1488;p110"/>
          <p:cNvGraphicFramePr/>
          <p:nvPr/>
        </p:nvGraphicFramePr>
        <p:xfrm>
          <a:off x="122113" y="1018655"/>
          <a:ext cx="3000000" cy="3000000"/>
        </p:xfrm>
        <a:graphic>
          <a:graphicData uri="http://schemas.openxmlformats.org/drawingml/2006/table">
            <a:tbl>
              <a:tblPr>
                <a:noFill/>
                <a:tableStyleId>{CB36F59C-9799-4612-A877-C13BCFD8C36C}</a:tableStyleId>
              </a:tblPr>
              <a:tblGrid>
                <a:gridCol w="769225">
                  <a:extLst>
                    <a:ext uri="{9D8B030D-6E8A-4147-A177-3AD203B41FA5}">
                      <a16:colId xmlns:a16="http://schemas.microsoft.com/office/drawing/2014/main" val="20000"/>
                    </a:ext>
                  </a:extLst>
                </a:gridCol>
                <a:gridCol w="3186975">
                  <a:extLst>
                    <a:ext uri="{9D8B030D-6E8A-4147-A177-3AD203B41FA5}">
                      <a16:colId xmlns:a16="http://schemas.microsoft.com/office/drawing/2014/main" val="20001"/>
                    </a:ext>
                  </a:extLst>
                </a:gridCol>
              </a:tblGrid>
              <a:tr h="731500">
                <a:tc>
                  <a:txBody>
                    <a:bodyPr/>
                    <a:lstStyle/>
                    <a:p>
                      <a:pPr marL="0" lvl="0" indent="0" algn="ctr" rtl="0">
                        <a:spcBef>
                          <a:spcPts val="0"/>
                        </a:spcBef>
                        <a:spcAft>
                          <a:spcPts val="0"/>
                        </a:spcAft>
                        <a:buNone/>
                      </a:pPr>
                      <a:r>
                        <a:rPr lang="en" sz="1600">
                          <a:latin typeface="Abhaya Libre"/>
                          <a:ea typeface="Abhaya Libre"/>
                          <a:cs typeface="Abhaya Libre"/>
                          <a:sym typeface="Abhaya Libre"/>
                        </a:rPr>
                        <a:t>Flight Phase #</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Flight Phase</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 sz="1600">
                          <a:latin typeface="Abhaya Libre"/>
                          <a:ea typeface="Abhaya Libre"/>
                          <a:cs typeface="Abhaya Libre"/>
                          <a:sym typeface="Abhaya Libre"/>
                        </a:rPr>
                        <a:t>1</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Takeoff</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731500">
                <a:tc>
                  <a:txBody>
                    <a:bodyPr/>
                    <a:lstStyle/>
                    <a:p>
                      <a:pPr marL="0" lvl="0" indent="0" algn="ctr" rtl="0">
                        <a:spcBef>
                          <a:spcPts val="0"/>
                        </a:spcBef>
                        <a:spcAft>
                          <a:spcPts val="0"/>
                        </a:spcAft>
                        <a:buNone/>
                      </a:pPr>
                      <a:r>
                        <a:rPr lang="en" sz="1600">
                          <a:latin typeface="Abhaya Libre"/>
                          <a:ea typeface="Abhaya Libre"/>
                          <a:cs typeface="Abhaya Libre"/>
                          <a:sym typeface="Abhaya Libre"/>
                        </a:rPr>
                        <a:t>2</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Steady Level Unaccelerated Flight (SLUF)</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 sz="1600">
                          <a:latin typeface="Abhaya Libre"/>
                          <a:ea typeface="Abhaya Libre"/>
                          <a:cs typeface="Abhaya Libre"/>
                          <a:sym typeface="Abhaya Libre"/>
                        </a:rPr>
                        <a:t>3</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SLUF with Wind/Disturbances</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457175">
                <a:tc>
                  <a:txBody>
                    <a:bodyPr/>
                    <a:lstStyle/>
                    <a:p>
                      <a:pPr marL="0" lvl="0" indent="0" algn="ctr" rtl="0">
                        <a:spcBef>
                          <a:spcPts val="0"/>
                        </a:spcBef>
                        <a:spcAft>
                          <a:spcPts val="0"/>
                        </a:spcAft>
                        <a:buNone/>
                      </a:pPr>
                      <a:r>
                        <a:rPr lang="en" sz="1600">
                          <a:latin typeface="Abhaya Libre"/>
                          <a:ea typeface="Abhaya Libre"/>
                          <a:cs typeface="Abhaya Libre"/>
                          <a:sym typeface="Abhaya Libre"/>
                        </a:rPr>
                        <a:t>4</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Loiter</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57175">
                <a:tc>
                  <a:txBody>
                    <a:bodyPr/>
                    <a:lstStyle/>
                    <a:p>
                      <a:pPr marL="0" lvl="0" indent="0" algn="ctr" rtl="0">
                        <a:spcBef>
                          <a:spcPts val="0"/>
                        </a:spcBef>
                        <a:spcAft>
                          <a:spcPts val="0"/>
                        </a:spcAft>
                        <a:buNone/>
                      </a:pPr>
                      <a:r>
                        <a:rPr lang="en" sz="1600">
                          <a:latin typeface="Abhaya Libre"/>
                          <a:ea typeface="Abhaya Libre"/>
                          <a:cs typeface="Abhaya Libre"/>
                          <a:sym typeface="Abhaya Libre"/>
                        </a:rPr>
                        <a:t>5</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latin typeface="Abhaya Libre"/>
                          <a:ea typeface="Abhaya Libre"/>
                          <a:cs typeface="Abhaya Libre"/>
                          <a:sym typeface="Abhaya Libre"/>
                        </a:rPr>
                        <a:t>Crash</a:t>
                      </a:r>
                      <a:endParaRPr sz="1600">
                        <a:latin typeface="Abhaya Libre"/>
                        <a:ea typeface="Abhaya Libre"/>
                        <a:cs typeface="Abhaya Libre"/>
                        <a:sym typeface="Abhaya Libre"/>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489" name="Google Shape;1489;p1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31250" y="1870375"/>
            <a:ext cx="4891576" cy="1435075"/>
          </a:xfrm>
          <a:prstGeom prst="rect">
            <a:avLst/>
          </a:prstGeom>
          <a:noFill/>
          <a:ln>
            <a:noFill/>
          </a:ln>
        </p:spPr>
      </p:pic>
      <p:pic>
        <p:nvPicPr>
          <p:cNvPr id="1490" name="Google Shape;1490;p1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89559" y="3121702"/>
            <a:ext cx="620166" cy="326100"/>
          </a:xfrm>
          <a:prstGeom prst="rect">
            <a:avLst/>
          </a:prstGeom>
          <a:noFill/>
          <a:ln>
            <a:noFill/>
          </a:ln>
        </p:spPr>
      </p:pic>
      <p:pic>
        <p:nvPicPr>
          <p:cNvPr id="1491" name="Google Shape;1491;p1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28063" y="3121700"/>
            <a:ext cx="697936" cy="326100"/>
          </a:xfrm>
          <a:prstGeom prst="rect">
            <a:avLst/>
          </a:prstGeom>
          <a:noFill/>
          <a:ln>
            <a:noFill/>
          </a:ln>
        </p:spPr>
      </p:pic>
      <p:pic>
        <p:nvPicPr>
          <p:cNvPr id="1492" name="Google Shape;1492;p1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3004364">
            <a:off x="8055859" y="3120952"/>
            <a:ext cx="620166" cy="326100"/>
          </a:xfrm>
          <a:prstGeom prst="rect">
            <a:avLst/>
          </a:prstGeom>
          <a:noFill/>
          <a:ln>
            <a:noFill/>
          </a:ln>
        </p:spPr>
      </p:pic>
      <p:sp>
        <p:nvSpPr>
          <p:cNvPr id="1493" name="Google Shape;1493;p1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11"/>
          <p:cNvSpPr txBox="1">
            <a:spLocks noGrp="1"/>
          </p:cNvSpPr>
          <p:nvPr>
            <p:ph type="title"/>
          </p:nvPr>
        </p:nvSpPr>
        <p:spPr>
          <a:xfrm>
            <a:off x="311700" y="445025"/>
            <a:ext cx="64707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en"/>
              <a:t>FP 1: Takeoff - Wing Bending Deflection</a:t>
            </a:r>
            <a:endParaRPr/>
          </a:p>
        </p:txBody>
      </p:sp>
      <p:sp>
        <p:nvSpPr>
          <p:cNvPr id="1499" name="Google Shape;1499;p111"/>
          <p:cNvSpPr txBox="1">
            <a:spLocks noGrp="1"/>
          </p:cNvSpPr>
          <p:nvPr>
            <p:ph type="body" idx="1"/>
          </p:nvPr>
        </p:nvSpPr>
        <p:spPr>
          <a:xfrm>
            <a:off x="311700" y="1017725"/>
            <a:ext cx="3425700" cy="13443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b="1"/>
              <a:t>Parameter</a:t>
            </a:r>
            <a:endParaRPr b="1"/>
          </a:p>
          <a:p>
            <a:pPr marL="914400" lvl="1" indent="-317500" algn="l" rtl="0">
              <a:lnSpc>
                <a:spcPct val="115000"/>
              </a:lnSpc>
              <a:spcBef>
                <a:spcPts val="0"/>
              </a:spcBef>
              <a:spcAft>
                <a:spcPts val="0"/>
              </a:spcAft>
              <a:buSzPts val="1400"/>
              <a:buChar char="➢"/>
            </a:pPr>
            <a:r>
              <a:rPr lang="en" i="1"/>
              <a:t>Lift Force of  214 Newtons distributed through wings. </a:t>
            </a:r>
            <a:endParaRPr i="1"/>
          </a:p>
          <a:p>
            <a:pPr marL="914400" lvl="0" indent="0" algn="l" rtl="0">
              <a:lnSpc>
                <a:spcPct val="115000"/>
              </a:lnSpc>
              <a:spcBef>
                <a:spcPts val="0"/>
              </a:spcBef>
              <a:spcAft>
                <a:spcPts val="0"/>
              </a:spcAft>
              <a:buNone/>
            </a:pPr>
            <a:endParaRPr i="1"/>
          </a:p>
        </p:txBody>
      </p:sp>
      <p:sp>
        <p:nvSpPr>
          <p:cNvPr id="1500" name="Google Shape;1500;p111"/>
          <p:cNvSpPr/>
          <p:nvPr/>
        </p:nvSpPr>
        <p:spPr>
          <a:xfrm>
            <a:off x="2441975" y="4760488"/>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Solution</a:t>
            </a:r>
            <a:endParaRPr sz="800" b="1">
              <a:solidFill>
                <a:schemeClr val="dk2"/>
              </a:solidFill>
              <a:latin typeface="Abhaya Libre"/>
              <a:ea typeface="Abhaya Libre"/>
              <a:cs typeface="Abhaya Libre"/>
              <a:sym typeface="Abhaya Libre"/>
            </a:endParaRPr>
          </a:p>
        </p:txBody>
      </p:sp>
      <p:sp>
        <p:nvSpPr>
          <p:cNvPr id="1501" name="Google Shape;1501;p111"/>
          <p:cNvSpPr/>
          <p:nvPr/>
        </p:nvSpPr>
        <p:spPr>
          <a:xfrm>
            <a:off x="34070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CPEs</a:t>
            </a:r>
            <a:endParaRPr sz="800" b="1">
              <a:solidFill>
                <a:schemeClr val="dk2"/>
              </a:solidFill>
              <a:latin typeface="Abhaya Libre"/>
              <a:ea typeface="Abhaya Libre"/>
              <a:cs typeface="Abhaya Libre"/>
              <a:sym typeface="Abhaya Libre"/>
            </a:endParaRPr>
          </a:p>
        </p:txBody>
      </p:sp>
      <p:sp>
        <p:nvSpPr>
          <p:cNvPr id="1502" name="Google Shape;1502;p111"/>
          <p:cNvSpPr/>
          <p:nvPr/>
        </p:nvSpPr>
        <p:spPr>
          <a:xfrm>
            <a:off x="4329600"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Risks</a:t>
            </a:r>
            <a:endParaRPr sz="800" b="1">
              <a:solidFill>
                <a:schemeClr val="dk2"/>
              </a:solidFill>
              <a:latin typeface="Abhaya Libre"/>
              <a:ea typeface="Abhaya Libre"/>
              <a:cs typeface="Abhaya Libre"/>
              <a:sym typeface="Abhaya Libre"/>
            </a:endParaRPr>
          </a:p>
        </p:txBody>
      </p:sp>
      <p:sp>
        <p:nvSpPr>
          <p:cNvPr id="1503" name="Google Shape;1503;p111"/>
          <p:cNvSpPr/>
          <p:nvPr/>
        </p:nvSpPr>
        <p:spPr>
          <a:xfrm>
            <a:off x="5270988" y="4760475"/>
            <a:ext cx="1137900" cy="326100"/>
          </a:xfrm>
          <a:prstGeom prst="chevron">
            <a:avLst>
              <a:gd name="adj" fmla="val 50000"/>
            </a:avLst>
          </a:prstGeom>
          <a:gradFill>
            <a:gsLst>
              <a:gs pos="0">
                <a:srgbClr val="FDECDB"/>
              </a:gs>
              <a:gs pos="100000">
                <a:srgbClr val="F0A963"/>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Design Requirements</a:t>
            </a:r>
            <a:endParaRPr sz="800" b="1">
              <a:solidFill>
                <a:schemeClr val="dk2"/>
              </a:solidFill>
              <a:latin typeface="Abhaya Libre"/>
              <a:ea typeface="Abhaya Libre"/>
              <a:cs typeface="Abhaya Libre"/>
              <a:sym typeface="Abhaya Libre"/>
            </a:endParaRPr>
          </a:p>
        </p:txBody>
      </p:sp>
      <p:sp>
        <p:nvSpPr>
          <p:cNvPr id="1504" name="Google Shape;1504;p111"/>
          <p:cNvSpPr/>
          <p:nvPr/>
        </p:nvSpPr>
        <p:spPr>
          <a:xfrm>
            <a:off x="6217213"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Verification &amp; Validation</a:t>
            </a:r>
            <a:endParaRPr sz="800" b="1">
              <a:solidFill>
                <a:schemeClr val="dk2"/>
              </a:solidFill>
              <a:latin typeface="Abhaya Libre"/>
              <a:ea typeface="Abhaya Libre"/>
              <a:cs typeface="Abhaya Libre"/>
              <a:sym typeface="Abhaya Libre"/>
            </a:endParaRPr>
          </a:p>
        </p:txBody>
      </p:sp>
      <p:sp>
        <p:nvSpPr>
          <p:cNvPr id="1505" name="Google Shape;1505;p111"/>
          <p:cNvSpPr/>
          <p:nvPr/>
        </p:nvSpPr>
        <p:spPr>
          <a:xfrm>
            <a:off x="7169725" y="4760475"/>
            <a:ext cx="1137900" cy="326100"/>
          </a:xfrm>
          <a:prstGeom prst="chevron">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Project Planning</a:t>
            </a:r>
            <a:endParaRPr sz="800" b="1">
              <a:solidFill>
                <a:schemeClr val="dk2"/>
              </a:solidFill>
              <a:latin typeface="Abhaya Libre"/>
              <a:ea typeface="Abhaya Libre"/>
              <a:cs typeface="Abhaya Libre"/>
              <a:sym typeface="Abhaya Libre"/>
            </a:endParaRPr>
          </a:p>
        </p:txBody>
      </p:sp>
      <p:sp>
        <p:nvSpPr>
          <p:cNvPr id="1506" name="Google Shape;1506;p111"/>
          <p:cNvSpPr/>
          <p:nvPr/>
        </p:nvSpPr>
        <p:spPr>
          <a:xfrm>
            <a:off x="1543050" y="4761213"/>
            <a:ext cx="1137900" cy="324600"/>
          </a:xfrm>
          <a:prstGeom prst="homePlate">
            <a:avLst>
              <a:gd name="adj" fmla="val 50000"/>
            </a:avLst>
          </a:prstGeom>
          <a:gradFill>
            <a:gsLst>
              <a:gs pos="0">
                <a:srgbClr val="DCECD5"/>
              </a:gs>
              <a:gs pos="100000">
                <a:srgbClr val="93BC81"/>
              </a:gs>
            </a:gsLst>
            <a:path path="circle">
              <a:fillToRect l="50000" t="50000" r="50000" b="50000"/>
            </a:path>
            <a:tileRect/>
          </a:gra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Abhaya Libre"/>
                <a:ea typeface="Abhaya Libre"/>
                <a:cs typeface="Abhaya Libre"/>
                <a:sym typeface="Abhaya Libre"/>
              </a:rPr>
              <a:t>Purpose &amp; Objectives</a:t>
            </a:r>
            <a:endParaRPr sz="800" b="1">
              <a:solidFill>
                <a:schemeClr val="dk2"/>
              </a:solidFill>
              <a:latin typeface="Abhaya Libre"/>
              <a:ea typeface="Abhaya Libre"/>
              <a:cs typeface="Abhaya Libre"/>
              <a:sym typeface="Abhaya Libre"/>
            </a:endParaRPr>
          </a:p>
        </p:txBody>
      </p:sp>
      <p:sp>
        <p:nvSpPr>
          <p:cNvPr id="1507" name="Google Shape;1507;p1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99</a:t>
            </a:fld>
            <a:endParaRPr/>
          </a:p>
        </p:txBody>
      </p:sp>
      <p:sp>
        <p:nvSpPr>
          <p:cNvPr id="1508" name="Google Shape;1508;p111"/>
          <p:cNvSpPr txBox="1"/>
          <p:nvPr/>
        </p:nvSpPr>
        <p:spPr>
          <a:xfrm>
            <a:off x="3737375" y="4238475"/>
            <a:ext cx="4232400" cy="68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1"/>
                </a:solidFill>
                <a:latin typeface="Abhaya Libre"/>
                <a:ea typeface="Abhaya Libre"/>
                <a:cs typeface="Abhaya Libre"/>
                <a:sym typeface="Abhaya Libre"/>
              </a:rPr>
              <a:t>Plot: </a:t>
            </a:r>
            <a:r>
              <a:rPr lang="en" sz="1600">
                <a:solidFill>
                  <a:schemeClr val="dk1"/>
                </a:solidFill>
                <a:latin typeface="Abhaya Libre"/>
                <a:ea typeface="Abhaya Libre"/>
                <a:cs typeface="Abhaya Libre"/>
                <a:sym typeface="Abhaya Libre"/>
              </a:rPr>
              <a:t>Varying Force Location about Cg</a:t>
            </a:r>
            <a:r>
              <a:rPr lang="en" sz="1600" baseline="-25000">
                <a:solidFill>
                  <a:schemeClr val="dk1"/>
                </a:solidFill>
                <a:latin typeface="Abhaya Libre"/>
                <a:ea typeface="Abhaya Libre"/>
                <a:cs typeface="Abhaya Libre"/>
                <a:sym typeface="Abhaya Libre"/>
              </a:rPr>
              <a:t>x</a:t>
            </a:r>
            <a:r>
              <a:rPr lang="en" sz="1600">
                <a:solidFill>
                  <a:schemeClr val="dk1"/>
                </a:solidFill>
                <a:latin typeface="Abhaya Libre"/>
                <a:ea typeface="Abhaya Libre"/>
                <a:cs typeface="Abhaya Libre"/>
                <a:sym typeface="Abhaya Libre"/>
              </a:rPr>
              <a:t> Wing</a:t>
            </a:r>
            <a:endParaRPr sz="1600">
              <a:solidFill>
                <a:schemeClr val="dk1"/>
              </a:solidFill>
              <a:latin typeface="Abhaya Libre"/>
              <a:ea typeface="Abhaya Libre"/>
              <a:cs typeface="Abhaya Libre"/>
              <a:sym typeface="Abhaya Libre"/>
            </a:endParaRPr>
          </a:p>
          <a:p>
            <a:pPr marL="0" lvl="0" indent="0" algn="l" rtl="0">
              <a:spcBef>
                <a:spcPts val="0"/>
              </a:spcBef>
              <a:spcAft>
                <a:spcPts val="0"/>
              </a:spcAft>
              <a:buNone/>
            </a:pPr>
            <a:endParaRPr>
              <a:latin typeface="Abhaya Libre"/>
              <a:ea typeface="Abhaya Libre"/>
              <a:cs typeface="Abhaya Libre"/>
              <a:sym typeface="Abhaya Libre"/>
            </a:endParaRPr>
          </a:p>
        </p:txBody>
      </p:sp>
      <p:pic>
        <p:nvPicPr>
          <p:cNvPr id="1509" name="Google Shape;1509;p11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89800" y="1170125"/>
            <a:ext cx="3921700" cy="31657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7F513E-5877-4742-9359-BF1FCC9F6E8D}">
  <ds:schemaRefs>
    <ds:schemaRef ds:uri="http://schemas.microsoft.com/sharepoint/v3/contenttype/forms"/>
  </ds:schemaRefs>
</ds:datastoreItem>
</file>

<file path=customXml/itemProps2.xml><?xml version="1.0" encoding="utf-8"?>
<ds:datastoreItem xmlns:ds="http://schemas.openxmlformats.org/officeDocument/2006/customXml" ds:itemID="{4ADBC76D-7C45-432E-9690-21419A73E54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C51EAF1-51AA-48A9-857C-B476EAB627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9396</Words>
  <Application>Microsoft Office PowerPoint</Application>
  <PresentationFormat>On-screen Show (16:9)</PresentationFormat>
  <Paragraphs>2269</Paragraphs>
  <Slides>140</Slides>
  <Notes>140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140</vt:i4>
      </vt:variant>
    </vt:vector>
  </HeadingPairs>
  <TitlesOfParts>
    <vt:vector size="150" baseType="lpstr">
      <vt:lpstr>EB Garamond</vt:lpstr>
      <vt:lpstr>Helvetica Neue</vt:lpstr>
      <vt:lpstr>Open Sans</vt:lpstr>
      <vt:lpstr>Times New Roman</vt:lpstr>
      <vt:lpstr>Abhaya Libre</vt:lpstr>
      <vt:lpstr>Roboto</vt:lpstr>
      <vt:lpstr>Open Sans Light</vt:lpstr>
      <vt:lpstr>Playfair Display</vt:lpstr>
      <vt:lpstr>Arial</vt:lpstr>
      <vt:lpstr>Simple Light</vt:lpstr>
      <vt:lpstr>Team CARROT:</vt:lpstr>
      <vt:lpstr>Presentation Outline</vt:lpstr>
      <vt:lpstr>Purpose &amp; Objectives</vt:lpstr>
      <vt:lpstr>Project Overview - Mission Statement</vt:lpstr>
      <vt:lpstr>C O N O P S</vt:lpstr>
      <vt:lpstr>Design Solution</vt:lpstr>
      <vt:lpstr>Functional Block Diagram </vt:lpstr>
      <vt:lpstr>Design Solution - Changes from PDR to CDR</vt:lpstr>
      <vt:lpstr>Design Solution - Fixed Wing Aircraft</vt:lpstr>
      <vt:lpstr>Design Solution - Wing</vt:lpstr>
      <vt:lpstr>Design Solution - Empennage</vt:lpstr>
      <vt:lpstr>Design Solution - Fuselage</vt:lpstr>
      <vt:lpstr>Design Solution - Fuselage</vt:lpstr>
      <vt:lpstr>Design Solution - Wing and Tail Structure</vt:lpstr>
      <vt:lpstr>Design Solution: Drivetrain and Servos</vt:lpstr>
      <vt:lpstr>Design Solution - Battery </vt:lpstr>
      <vt:lpstr>Design Solution - Power, Capacity and Endurance</vt:lpstr>
      <vt:lpstr>Critical Project Elements</vt:lpstr>
      <vt:lpstr>Critical Project Elements </vt:lpstr>
      <vt:lpstr>Risks</vt:lpstr>
      <vt:lpstr>Possible Risk </vt:lpstr>
      <vt:lpstr>Risk Matrix</vt:lpstr>
      <vt:lpstr>Possible Risk - Mitigation</vt:lpstr>
      <vt:lpstr>Risk Matrix - After Mitigation</vt:lpstr>
      <vt:lpstr>Design Requirements</vt:lpstr>
      <vt:lpstr>Functional Requirements</vt:lpstr>
      <vt:lpstr>UAS Weight </vt:lpstr>
      <vt:lpstr>UAS Modularity </vt:lpstr>
      <vt:lpstr>Rail Launch </vt:lpstr>
      <vt:lpstr>Model Design Benefits for User</vt:lpstr>
      <vt:lpstr>Take Off Performance</vt:lpstr>
      <vt:lpstr>Endurance</vt:lpstr>
      <vt:lpstr>Two Engines: Drivetrain Analysis</vt:lpstr>
      <vt:lpstr>Two Engine Prop Diameter</vt:lpstr>
      <vt:lpstr>Two Engine Prop Pitch  </vt:lpstr>
      <vt:lpstr>Battery Discussion</vt:lpstr>
      <vt:lpstr>Functional Requirements</vt:lpstr>
      <vt:lpstr>Verification &amp; Validation</vt:lpstr>
      <vt:lpstr>Aerostruct</vt:lpstr>
      <vt:lpstr>Flight Tests: Develop Drag Profile</vt:lpstr>
      <vt:lpstr>Electromechanical Summary</vt:lpstr>
      <vt:lpstr>Propulsion Testing: Motor and Prop</vt:lpstr>
      <vt:lpstr>Propulsion Testing: Motor and Prop Testing diagram</vt:lpstr>
      <vt:lpstr>Manufacturing Testing </vt:lpstr>
      <vt:lpstr>Project Planning</vt:lpstr>
      <vt:lpstr>Tests to be conducted</vt:lpstr>
      <vt:lpstr>PowerPoint Presentation</vt:lpstr>
      <vt:lpstr>Work Plan - Fall </vt:lpstr>
      <vt:lpstr>Work Plan - Spring</vt:lpstr>
      <vt:lpstr>Questions?</vt:lpstr>
      <vt:lpstr>Backup Slides</vt:lpstr>
      <vt:lpstr>Sources</vt:lpstr>
      <vt:lpstr>Project Management,Systems, and CFO</vt:lpstr>
      <vt:lpstr>Project Management</vt:lpstr>
      <vt:lpstr>Critical Project Elements - Functional Requirements</vt:lpstr>
      <vt:lpstr>Design Requirements - Full Table</vt:lpstr>
      <vt:lpstr>Financials </vt:lpstr>
      <vt:lpstr>Risks</vt:lpstr>
      <vt:lpstr>Risk Matrix - Key</vt:lpstr>
      <vt:lpstr>Possible Risk </vt:lpstr>
      <vt:lpstr>Risk Matrix - Before Controls</vt:lpstr>
      <vt:lpstr>Possible Risk </vt:lpstr>
      <vt:lpstr>Risk Matrix - After Controls</vt:lpstr>
      <vt:lpstr>Design Requirement </vt:lpstr>
      <vt:lpstr>Boulder Canyon Drive and Trail Head</vt:lpstr>
      <vt:lpstr>PowerPoint Presentation</vt:lpstr>
      <vt:lpstr>V and V</vt:lpstr>
      <vt:lpstr>Validation Planning </vt:lpstr>
      <vt:lpstr>Aero</vt:lpstr>
      <vt:lpstr>Design Requirements - Endurance</vt:lpstr>
      <vt:lpstr>Design Solution - Design Stability </vt:lpstr>
      <vt:lpstr>Margin in Flight</vt:lpstr>
      <vt:lpstr>Design Requirements - Performance</vt:lpstr>
      <vt:lpstr>Design Requirements - Take Off Performance (FR3)</vt:lpstr>
      <vt:lpstr>Design Requirements Aero Structure (FR5)</vt:lpstr>
      <vt:lpstr>Design Requirements - Wing </vt:lpstr>
      <vt:lpstr>Design Solution - Airfoil Wing Comparison</vt:lpstr>
      <vt:lpstr>Design Solution - Control Surfaces</vt:lpstr>
      <vt:lpstr>Design Solution - Ailerons</vt:lpstr>
      <vt:lpstr>Design Solution - Elevator</vt:lpstr>
      <vt:lpstr>Design Solution - Rudder</vt:lpstr>
      <vt:lpstr>Design Solution - Empennage</vt:lpstr>
      <vt:lpstr>Manufacturing </vt:lpstr>
      <vt:lpstr>Design Overview - Modularity</vt:lpstr>
      <vt:lpstr>Material Trades Weights and Cross-Sectional Areas</vt:lpstr>
      <vt:lpstr>Material Trades - Weight</vt:lpstr>
      <vt:lpstr>Material Trades - Cross Section &amp; Cost</vt:lpstr>
      <vt:lpstr>Interior Aircraft Dimensions</vt:lpstr>
      <vt:lpstr>F.R. 5 and 6  Payload, Cost and COTS</vt:lpstr>
      <vt:lpstr>Payload Housing Capable </vt:lpstr>
      <vt:lpstr>Hybrid: Carbon Fiber + Foam </vt:lpstr>
      <vt:lpstr>FR6 - Cost Effective &amp; Easy to find parts    </vt:lpstr>
      <vt:lpstr>Hybrid: Carbon Fiber + Foam </vt:lpstr>
      <vt:lpstr>Equations  Used for Stresses and Deflections</vt:lpstr>
      <vt:lpstr>FC 1: Wing Bending Deflection - Equations </vt:lpstr>
      <vt:lpstr>F1: Compressive Stress - σ </vt:lpstr>
      <vt:lpstr>F.R. 8  Maintaining Durability</vt:lpstr>
      <vt:lpstr>Forces and Stresses Found on UAS</vt:lpstr>
      <vt:lpstr>FP 1: Takeoff - Wing Bending Deflection</vt:lpstr>
      <vt:lpstr>FP 1: Takeoff - Wing Bending Deflection</vt:lpstr>
      <vt:lpstr>FP 2 &amp; 3: SLUF &amp; SLUF + Wind Gust   </vt:lpstr>
      <vt:lpstr>FP 2 &amp; 3: SLUF &amp; SLUF + Wind Gust   </vt:lpstr>
      <vt:lpstr>FP 4:  Loiter - Wing Loading on UAS  </vt:lpstr>
      <vt:lpstr>FP 5: Crash Forces</vt:lpstr>
      <vt:lpstr>Stresses - All Flight Conditions</vt:lpstr>
      <vt:lpstr>Stresses - Tail</vt:lpstr>
      <vt:lpstr>Wing Strut Verification</vt:lpstr>
      <vt:lpstr>Tail Strut Verification</vt:lpstr>
      <vt:lpstr>Flight Condition 1: Takeoff - Horizontally Positioned UAS </vt:lpstr>
      <vt:lpstr>PowerPoint Presentation</vt:lpstr>
      <vt:lpstr>FC 2: Steady Level Unaccelerated Flight </vt:lpstr>
      <vt:lpstr>FC 2: SLUF Results  </vt:lpstr>
      <vt:lpstr>FC 2: SLUF Results </vt:lpstr>
      <vt:lpstr>PowerPoint Presentation</vt:lpstr>
      <vt:lpstr>PowerPoint Presentation</vt:lpstr>
      <vt:lpstr>FC 3: Equations</vt:lpstr>
      <vt:lpstr>FC 3: Equations</vt:lpstr>
      <vt:lpstr>FC 3: Results </vt:lpstr>
      <vt:lpstr>PowerPoint Presentation</vt:lpstr>
      <vt:lpstr>FC 4: Loiter Radius in relation to Velocity and Roll Angle </vt:lpstr>
      <vt:lpstr>FC 4: Free Body Diagram </vt:lpstr>
      <vt:lpstr>FC 4: Assumptions  </vt:lpstr>
      <vt:lpstr>FC 4: Equations</vt:lpstr>
      <vt:lpstr>FC 4:  Loiter Radius in relation to Velocity and Roll Angle </vt:lpstr>
      <vt:lpstr>FC 4: Velocity, Roll Angle, and Velocity Results   </vt:lpstr>
      <vt:lpstr>FC 4: Radius of Loiter Section? </vt:lpstr>
      <vt:lpstr>FC 4: Loitering Radius at Chautauqua Park - Conclusion</vt:lpstr>
      <vt:lpstr>Electro-Mechanical Back up</vt:lpstr>
      <vt:lpstr>Minimum Power Required</vt:lpstr>
      <vt:lpstr>SLUF Thrust Calculation</vt:lpstr>
      <vt:lpstr>Climb Thrust Calculation</vt:lpstr>
      <vt:lpstr>Two Engine Motor Selection: Torque-Power Curve</vt:lpstr>
      <vt:lpstr>Two Engine Motor selection: motor tq power curve</vt:lpstr>
      <vt:lpstr>Endurance by Configuration</vt:lpstr>
      <vt:lpstr>Power Draw by Configuration</vt:lpstr>
      <vt:lpstr>Change in Power From 1 Motor</vt:lpstr>
      <vt:lpstr>Power Derivation</vt:lpstr>
      <vt:lpstr>Single Engine Drivetrain: Final selection</vt:lpstr>
      <vt:lpstr>Propulsion Testing Preliminary Summary of Equipment </vt:lpstr>
      <vt:lpstr>Propulsion Testing: Battery Endurance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CARROT:</dc:title>
  <dc:creator>Jared Seefried</dc:creator>
  <cp:lastModifiedBy>Jeff Zehnder</cp:lastModifiedBy>
  <cp:revision>2</cp:revision>
  <dcterms:modified xsi:type="dcterms:W3CDTF">2023-03-10T00:03:54Z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