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y="5143500" cx="9144000"/>
  <p:notesSz cx="6858000" cy="9144000"/>
  <p:embeddedFontLst>
    <p:embeddedFont>
      <p:font typeface="Montserrat"/>
      <p:regular r:id="rId86"/>
      <p:bold r:id="rId87"/>
      <p:italic r:id="rId88"/>
      <p:boldItalic r:id="rId89"/>
    </p:embeddedFont>
    <p:embeddedFont>
      <p:font typeface="PT Serif"/>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4" roundtripDataSignature="AMtx7mhj1/OHuEw59mOY0xL4CHqPoxx9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A155F9-E990-4902-A656-67BAC96EC387}">
  <a:tblStyle styleId="{C2A155F9-E990-4902-A656-67BAC96EC387}"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4" Type="http://schemas.openxmlformats.org/officeDocument/2006/relationships/slide" Target="slides/slide79.xml"/><Relationship Id="rId42" Type="http://schemas.openxmlformats.org/officeDocument/2006/relationships/slide" Target="slides/slide37.xml"/><Relationship Id="rId89" Type="http://schemas.openxmlformats.org/officeDocument/2006/relationships/font" Target="fonts/Montserrat-boldItalic.fntdata"/><Relationship Id="rId47" Type="http://schemas.openxmlformats.org/officeDocument/2006/relationships/slide" Target="slides/slide42.xml"/><Relationship Id="rId63" Type="http://schemas.openxmlformats.org/officeDocument/2006/relationships/slide" Target="slides/slide58.xml"/><Relationship Id="rId21" Type="http://schemas.openxmlformats.org/officeDocument/2006/relationships/slide" Target="slides/slide16.xml"/><Relationship Id="rId68" Type="http://schemas.openxmlformats.org/officeDocument/2006/relationships/slide" Target="slides/slide63.xml"/><Relationship Id="rId16" Type="http://schemas.openxmlformats.org/officeDocument/2006/relationships/slide" Target="slides/slide11.xml"/><Relationship Id="rId74" Type="http://schemas.openxmlformats.org/officeDocument/2006/relationships/slide" Target="slides/slide69.xml"/><Relationship Id="rId32" Type="http://schemas.openxmlformats.org/officeDocument/2006/relationships/slide" Target="slides/slide27.xml"/><Relationship Id="rId79" Type="http://schemas.openxmlformats.org/officeDocument/2006/relationships/slide" Target="slides/slide74.xml"/><Relationship Id="rId37" Type="http://schemas.openxmlformats.org/officeDocument/2006/relationships/slide" Target="slides/slide32.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5" Type="http://schemas.openxmlformats.org/officeDocument/2006/relationships/notesMaster" Target="notesMasters/notesMaster1.xml"/><Relationship Id="rId90" Type="http://schemas.openxmlformats.org/officeDocument/2006/relationships/font" Target="fonts/PTSerif-regular.fntdata"/><Relationship Id="rId95" Type="http://schemas.openxmlformats.org/officeDocument/2006/relationships/customXml" Target="../customXml/item1.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22" Type="http://schemas.openxmlformats.org/officeDocument/2006/relationships/slide" Target="slides/slide17.xml"/><Relationship Id="rId69" Type="http://schemas.openxmlformats.org/officeDocument/2006/relationships/slide" Target="slides/slide64.xml"/><Relationship Id="rId27" Type="http://schemas.openxmlformats.org/officeDocument/2006/relationships/slide" Target="slides/slide22.xml"/><Relationship Id="rId85" Type="http://schemas.openxmlformats.org/officeDocument/2006/relationships/slide" Target="slides/slide80.xml"/><Relationship Id="rId80" Type="http://schemas.openxmlformats.org/officeDocument/2006/relationships/slide" Target="slides/slide75.xml"/><Relationship Id="rId3" Type="http://schemas.openxmlformats.org/officeDocument/2006/relationships/tableStyles" Target="tableStyle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slide" Target="slides/slide62.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83" Type="http://schemas.openxmlformats.org/officeDocument/2006/relationships/slide" Target="slides/slide78.xml"/><Relationship Id="rId41" Type="http://schemas.openxmlformats.org/officeDocument/2006/relationships/slide" Target="slides/slide36.xml"/><Relationship Id="rId88" Type="http://schemas.openxmlformats.org/officeDocument/2006/relationships/font" Target="fonts/Montserrat-italic.fntdata"/><Relationship Id="rId75" Type="http://schemas.openxmlformats.org/officeDocument/2006/relationships/slide" Target="slides/slide70.xml"/><Relationship Id="rId70" Type="http://schemas.openxmlformats.org/officeDocument/2006/relationships/slide" Target="slides/slide65.xml"/><Relationship Id="rId62" Type="http://schemas.openxmlformats.org/officeDocument/2006/relationships/slide" Target="slides/slide57.xml"/><Relationship Id="rId20" Type="http://schemas.openxmlformats.org/officeDocument/2006/relationships/slide" Target="slides/slide15.xml"/><Relationship Id="rId54" Type="http://schemas.openxmlformats.org/officeDocument/2006/relationships/slide" Target="slides/slide49.xml"/><Relationship Id="rId91" Type="http://schemas.openxmlformats.org/officeDocument/2006/relationships/font" Target="fonts/PTSerif-bold.fntdata"/><Relationship Id="rId96" Type="http://schemas.openxmlformats.org/officeDocument/2006/relationships/customXml" Target="../customXml/item2.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86" Type="http://schemas.openxmlformats.org/officeDocument/2006/relationships/font" Target="fonts/Montserrat-regular.fntdata"/><Relationship Id="rId44" Type="http://schemas.openxmlformats.org/officeDocument/2006/relationships/slide" Target="slides/slide39.xml"/><Relationship Id="rId81" Type="http://schemas.openxmlformats.org/officeDocument/2006/relationships/slide" Target="slides/slide76.xml"/><Relationship Id="rId73" Type="http://schemas.openxmlformats.org/officeDocument/2006/relationships/slide" Target="slides/slide68.xml"/><Relationship Id="rId31" Type="http://schemas.openxmlformats.org/officeDocument/2006/relationships/slide" Target="slides/slide26.xml"/><Relationship Id="rId78" Type="http://schemas.openxmlformats.org/officeDocument/2006/relationships/slide" Target="slides/slide73.xml"/><Relationship Id="rId65" Type="http://schemas.openxmlformats.org/officeDocument/2006/relationships/slide" Target="slides/slide60.xml"/><Relationship Id="rId60" Type="http://schemas.openxmlformats.org/officeDocument/2006/relationships/slide" Target="slides/slide55.xml"/><Relationship Id="rId94" Type="http://customschemas.google.com/relationships/presentationmetadata" Target="metadata"/><Relationship Id="rId52" Type="http://schemas.openxmlformats.org/officeDocument/2006/relationships/slide" Target="slides/slide47.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76" Type="http://schemas.openxmlformats.org/officeDocument/2006/relationships/slide" Target="slides/slide7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97" Type="http://schemas.openxmlformats.org/officeDocument/2006/relationships/customXml" Target="../customXml/item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PTSerif-italic.fntdata"/><Relationship Id="rId2" Type="http://schemas.openxmlformats.org/officeDocument/2006/relationships/presProps" Target="presProps.xml"/><Relationship Id="rId29" Type="http://schemas.openxmlformats.org/officeDocument/2006/relationships/slide" Target="slides/slide24.xml"/><Relationship Id="rId40" Type="http://schemas.openxmlformats.org/officeDocument/2006/relationships/slide" Target="slides/slide35.xml"/><Relationship Id="rId87" Type="http://schemas.openxmlformats.org/officeDocument/2006/relationships/font" Target="fonts/Montserrat-bold.fntdata"/><Relationship Id="rId45" Type="http://schemas.openxmlformats.org/officeDocument/2006/relationships/slide" Target="slides/slide40.xml"/><Relationship Id="rId66" Type="http://schemas.openxmlformats.org/officeDocument/2006/relationships/slide" Target="slides/slide61.xml"/><Relationship Id="rId24" Type="http://schemas.openxmlformats.org/officeDocument/2006/relationships/slide" Target="slides/slide19.xml"/><Relationship Id="rId82" Type="http://schemas.openxmlformats.org/officeDocument/2006/relationships/slide" Target="slides/slide77.xml"/><Relationship Id="rId61" Type="http://schemas.openxmlformats.org/officeDocument/2006/relationships/slide" Target="slides/slide56.xml"/><Relationship Id="rId19" Type="http://schemas.openxmlformats.org/officeDocument/2006/relationships/slide" Target="slides/slide14.xml"/><Relationship Id="rId30" Type="http://schemas.openxmlformats.org/officeDocument/2006/relationships/slide" Target="slides/slide25.xml"/><Relationship Id="rId77" Type="http://schemas.openxmlformats.org/officeDocument/2006/relationships/slide" Target="slides/slide72.xml"/><Relationship Id="rId35" Type="http://schemas.openxmlformats.org/officeDocument/2006/relationships/slide" Target="slides/slide30.xml"/><Relationship Id="rId56" Type="http://schemas.openxmlformats.org/officeDocument/2006/relationships/slide" Target="slides/slide51.xml"/><Relationship Id="rId14" Type="http://schemas.openxmlformats.org/officeDocument/2006/relationships/slide" Target="slides/slide9.xml"/><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93" Type="http://schemas.openxmlformats.org/officeDocument/2006/relationships/font" Target="fonts/PTSerif-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Fix last col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Hi Im Aidan and im a member of the communications, controls, and electrical subteams. Our next trade study looked at the video and imaging system, as it pertains to the functional requirements that the rover should be able to transmit live video and still images to the ground station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Considered a variety of combinations of standard 16:9 aspect ratio cameras and 360-degree field of view cameras</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Output usability entails how easy to utilize a given camera output is, which factors in general image quality.. A large contribution to this metric comes from the type of camera used, as video will be easiest to work with in std 16:9 aspect ratio, while photos will need to be panoramic and will need less modification if provided from a 360 degree camera</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Physical complexity is relatively straightforward and aims to capture the difficulty in attaching and orienting the one or more cameras on the rover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Algorithmic complexity aims to capture the difficulty in processing the camera outputs</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Note relatively low output usability and algorithmic complexity due to video format being difficult to work with in real time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Change rover rotates 360 to camera rotates 360</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1" name="Google Shape;84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The sensing distance is heavily dependent on the resolution of the camera being used.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This is assuming that the algorithm used would not be able to infer distance (because it is a single camera). A much more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This is the only method that would require a significant amount of processing power. A lot of the sensors return data just as some sort of number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Notes: Pick a height for underbrush and stick with it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The sensing distance is heavily dependent on the resolution of the camera being used.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This is assuming that the algorithm used would not be able to infer distance (because it is a single camera). A much more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This is the only method that would require a significant amount of processing power. A lot of the sensors return data just as some sort of number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7" name="Google Shape;947;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The sensing distance is heavily dependent on the resolution of the camera being used.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This is assuming that the algorithm used would not be able to infer distance (because it is a single camera). A much more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This is the only method that would require a significant amount of processing power. A lot of the sensors return data just as some sort of number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5" name="Google Shape;95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The sensing distance is heavily dependent on the resolution of the camera being used.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This is assuming that the algorithm used would not be able to infer distance (because it is a single camera). A much more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This is the only method that would require a significant amount of processing power. A lot of the sensors return data just as some sort of number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3" name="Google Shape;96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The sensing distance is heavily dependent on the resolution of the camera being used.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This is assuming that the algorithm used would not be able to infer distance (because it is a single camera). A much more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This is the only method that would require a significant amount of processing power. A lot of the sensors return data just as some sort of number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 name="Google Shape;97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The sensing distance is heavily dependent on the resolution of the camera being used.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This is assuming that the algorithm used would not be able to infer distance (because it is a single camera). A much more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This is the only method that would require a significant amount of processing power. A lot of the sensors return data just as some sort of number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9" name="Google Shape;97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The sensing distance is heavily dependent on the resolution of the camera being used.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None/>
            </a:pPr>
            <a:r>
              <a:rPr lang="en"/>
              <a:t>This is assuming that the algorithm used would not be able to infer distance (because it is a single camera). A much more </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This is the only method that would require a significant amount of processing power. A lot of the sensors return data just as some sort of number</a:t>
            </a:r>
            <a:endParaRPr/>
          </a:p>
          <a:p>
            <a:pPr indent="-317500" lvl="0" marL="45720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0" name="Google Shape;1090;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None/>
            </a:pPr>
            <a:r>
              <a:rPr lang="en">
                <a:latin typeface="Calibri"/>
                <a:ea typeface="Calibri"/>
                <a:cs typeface="Calibri"/>
                <a:sym typeface="Calibri"/>
              </a:rPr>
              <a:t>List of Risks:</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Rover doesnt fit in 1'x1'</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Rover can not navigate around obstacles</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Rover battery not enough to supply for mission time</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Rover will not take most efficient automated path</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Rover will not be able to sense obstacles versus underbrush</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The rover cannot move in typical mission environments</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Communication failure causes loss of control of rover</a:t>
            </a:r>
            <a:endParaRPr/>
          </a:p>
          <a:p>
            <a:pPr indent="-317500" lvl="0" marL="457200" rtl="0" algn="l">
              <a:lnSpc>
                <a:spcPct val="100000"/>
              </a:lnSpc>
              <a:spcBef>
                <a:spcPts val="0"/>
              </a:spcBef>
              <a:spcAft>
                <a:spcPts val="0"/>
              </a:spcAft>
              <a:buSzPts val="1400"/>
              <a:buNone/>
            </a:pPr>
            <a:r>
              <a:rPr lang="en">
                <a:latin typeface="Calibri"/>
                <a:ea typeface="Calibri"/>
                <a:cs typeface="Calibri"/>
                <a:sym typeface="Calibri"/>
              </a:rPr>
              <a:t>Rover loses communication in the presence of obstacles</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82"/>
          <p:cNvSpPr txBox="1"/>
          <p:nvPr>
            <p:ph idx="12" type="sldNum"/>
          </p:nvPr>
        </p:nvSpPr>
        <p:spPr>
          <a:xfrm>
            <a:off x="9411"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11" name="Google Shape;11;p82"/>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12" name="Google Shape;12;p82"/>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pic>
        <p:nvPicPr>
          <p:cNvPr descr="CU Boulder Logo | Brand and Messaging | University of Colorado Boulder" id="13" name="Google Shape;13;p82"/>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 name="Shape 14"/>
        <p:cNvGrpSpPr/>
        <p:nvPr/>
      </p:nvGrpSpPr>
      <p:grpSpPr>
        <a:xfrm>
          <a:off x="0" y="0"/>
          <a:ext cx="0" cy="0"/>
          <a:chOff x="0" y="0"/>
          <a:chExt cx="0" cy="0"/>
        </a:xfrm>
      </p:grpSpPr>
      <p:sp>
        <p:nvSpPr>
          <p:cNvPr id="15" name="Google Shape;15;p83"/>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cxnSp>
        <p:nvCxnSpPr>
          <p:cNvPr id="16" name="Google Shape;16;p83"/>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sm" w="sm" type="none"/>
          </a:ln>
        </p:spPr>
      </p:cxnSp>
      <p:cxnSp>
        <p:nvCxnSpPr>
          <p:cNvPr id="17" name="Google Shape;17;p83"/>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sm" w="sm" type="none"/>
          </a:ln>
        </p:spPr>
      </p:cxnSp>
      <p:sp>
        <p:nvSpPr>
          <p:cNvPr id="18" name="Google Shape;18;p83"/>
          <p:cNvSpPr txBox="1"/>
          <p:nvPr>
            <p:ph idx="12" type="sldNum"/>
          </p:nvPr>
        </p:nvSpPr>
        <p:spPr>
          <a:xfrm>
            <a:off x="17291"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19" name="Google Shape;19;p83"/>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20" name="Google Shape;20;p83"/>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pic>
        <p:nvPicPr>
          <p:cNvPr descr="CU Boulder Logo | Brand and Messaging | University of Colorado Boulder" id="21" name="Google Shape;21;p83"/>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84"/>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24" name="Google Shape;24;p84"/>
          <p:cNvSpPr txBox="1"/>
          <p:nvPr>
            <p:ph idx="1" type="body"/>
          </p:nvPr>
        </p:nvSpPr>
        <p:spPr>
          <a:xfrm>
            <a:off x="617100" y="1269863"/>
            <a:ext cx="7909800" cy="3215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cxnSp>
        <p:nvCxnSpPr>
          <p:cNvPr id="25" name="Google Shape;25;p84"/>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sm" w="sm" type="none"/>
          </a:ln>
        </p:spPr>
      </p:cxnSp>
      <p:cxnSp>
        <p:nvCxnSpPr>
          <p:cNvPr id="26" name="Google Shape;26;p84"/>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sm" w="sm" type="none"/>
          </a:ln>
        </p:spPr>
      </p:cxnSp>
      <p:sp>
        <p:nvSpPr>
          <p:cNvPr id="27" name="Google Shape;27;p8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28" name="Google Shape;28;p84"/>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29" name="Google Shape;29;p84"/>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pic>
        <p:nvPicPr>
          <p:cNvPr descr="CU Boulder Logo | Brand and Messaging | University of Colorado Boulder" id="30" name="Google Shape;30;p84"/>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1" name="Shape 31"/>
        <p:cNvGrpSpPr/>
        <p:nvPr/>
      </p:nvGrpSpPr>
      <p:grpSpPr>
        <a:xfrm>
          <a:off x="0" y="0"/>
          <a:ext cx="0" cy="0"/>
          <a:chOff x="0" y="0"/>
          <a:chExt cx="0" cy="0"/>
        </a:xfrm>
      </p:grpSpPr>
      <p:sp>
        <p:nvSpPr>
          <p:cNvPr id="32" name="Google Shape;32;p85"/>
          <p:cNvSpPr txBox="1"/>
          <p:nvPr>
            <p:ph type="ctrTitle"/>
          </p:nvPr>
        </p:nvSpPr>
        <p:spPr>
          <a:xfrm>
            <a:off x="2600500" y="2040544"/>
            <a:ext cx="58578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3" name="Google Shape;33;p85"/>
          <p:cNvSpPr txBox="1"/>
          <p:nvPr>
            <p:ph idx="1" type="subTitle"/>
          </p:nvPr>
        </p:nvSpPr>
        <p:spPr>
          <a:xfrm>
            <a:off x="2600400" y="3182963"/>
            <a:ext cx="5857800" cy="784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accent1"/>
              </a:buClr>
              <a:buSzPts val="2400"/>
              <a:buNone/>
              <a:defRPr i="1" sz="2400">
                <a:solidFill>
                  <a:schemeClr val="accent1"/>
                </a:solidFill>
              </a:defRPr>
            </a:lvl1pPr>
            <a:lvl2pPr lvl="1" algn="l">
              <a:lnSpc>
                <a:spcPct val="115000"/>
              </a:lnSpc>
              <a:spcBef>
                <a:spcPts val="0"/>
              </a:spcBef>
              <a:spcAft>
                <a:spcPts val="0"/>
              </a:spcAft>
              <a:buClr>
                <a:schemeClr val="accent1"/>
              </a:buClr>
              <a:buSzPts val="2400"/>
              <a:buNone/>
              <a:defRPr i="1">
                <a:solidFill>
                  <a:schemeClr val="accent1"/>
                </a:solidFill>
              </a:defRPr>
            </a:lvl2pPr>
            <a:lvl3pPr lvl="2" algn="l">
              <a:lnSpc>
                <a:spcPct val="115000"/>
              </a:lnSpc>
              <a:spcBef>
                <a:spcPts val="0"/>
              </a:spcBef>
              <a:spcAft>
                <a:spcPts val="0"/>
              </a:spcAft>
              <a:buClr>
                <a:schemeClr val="accent1"/>
              </a:buClr>
              <a:buSzPts val="2400"/>
              <a:buNone/>
              <a:defRPr i="1">
                <a:solidFill>
                  <a:schemeClr val="accent1"/>
                </a:solidFill>
              </a:defRPr>
            </a:lvl3pPr>
            <a:lvl4pPr lvl="3" algn="l">
              <a:lnSpc>
                <a:spcPct val="115000"/>
              </a:lnSpc>
              <a:spcBef>
                <a:spcPts val="0"/>
              </a:spcBef>
              <a:spcAft>
                <a:spcPts val="0"/>
              </a:spcAft>
              <a:buClr>
                <a:schemeClr val="accent1"/>
              </a:buClr>
              <a:buSzPts val="2400"/>
              <a:buNone/>
              <a:defRPr i="1" sz="2400">
                <a:solidFill>
                  <a:schemeClr val="accent1"/>
                </a:solidFill>
              </a:defRPr>
            </a:lvl4pPr>
            <a:lvl5pPr lvl="4" algn="l">
              <a:lnSpc>
                <a:spcPct val="115000"/>
              </a:lnSpc>
              <a:spcBef>
                <a:spcPts val="0"/>
              </a:spcBef>
              <a:spcAft>
                <a:spcPts val="0"/>
              </a:spcAft>
              <a:buClr>
                <a:schemeClr val="accent1"/>
              </a:buClr>
              <a:buSzPts val="2400"/>
              <a:buNone/>
              <a:defRPr i="1" sz="2400">
                <a:solidFill>
                  <a:schemeClr val="accent1"/>
                </a:solidFill>
              </a:defRPr>
            </a:lvl5pPr>
            <a:lvl6pPr lvl="5" algn="l">
              <a:lnSpc>
                <a:spcPct val="115000"/>
              </a:lnSpc>
              <a:spcBef>
                <a:spcPts val="0"/>
              </a:spcBef>
              <a:spcAft>
                <a:spcPts val="0"/>
              </a:spcAft>
              <a:buClr>
                <a:schemeClr val="accent1"/>
              </a:buClr>
              <a:buSzPts val="2400"/>
              <a:buNone/>
              <a:defRPr i="1" sz="2400">
                <a:solidFill>
                  <a:schemeClr val="accent1"/>
                </a:solidFill>
              </a:defRPr>
            </a:lvl6pPr>
            <a:lvl7pPr lvl="6" algn="l">
              <a:lnSpc>
                <a:spcPct val="115000"/>
              </a:lnSpc>
              <a:spcBef>
                <a:spcPts val="0"/>
              </a:spcBef>
              <a:spcAft>
                <a:spcPts val="0"/>
              </a:spcAft>
              <a:buClr>
                <a:schemeClr val="accent1"/>
              </a:buClr>
              <a:buSzPts val="2400"/>
              <a:buNone/>
              <a:defRPr i="1" sz="2400">
                <a:solidFill>
                  <a:schemeClr val="accent1"/>
                </a:solidFill>
              </a:defRPr>
            </a:lvl7pPr>
            <a:lvl8pPr lvl="7" algn="l">
              <a:lnSpc>
                <a:spcPct val="115000"/>
              </a:lnSpc>
              <a:spcBef>
                <a:spcPts val="0"/>
              </a:spcBef>
              <a:spcAft>
                <a:spcPts val="0"/>
              </a:spcAft>
              <a:buClr>
                <a:schemeClr val="accent1"/>
              </a:buClr>
              <a:buSzPts val="2400"/>
              <a:buNone/>
              <a:defRPr i="1" sz="2400">
                <a:solidFill>
                  <a:schemeClr val="accent1"/>
                </a:solidFill>
              </a:defRPr>
            </a:lvl8pPr>
            <a:lvl9pPr lvl="8" algn="l">
              <a:lnSpc>
                <a:spcPct val="115000"/>
              </a:lnSpc>
              <a:spcBef>
                <a:spcPts val="0"/>
              </a:spcBef>
              <a:spcAft>
                <a:spcPts val="0"/>
              </a:spcAft>
              <a:buClr>
                <a:schemeClr val="accent1"/>
              </a:buClr>
              <a:buSzPts val="2400"/>
              <a:buNone/>
              <a:defRPr i="1" sz="2400">
                <a:solidFill>
                  <a:schemeClr val="accent1"/>
                </a:solidFill>
              </a:defRPr>
            </a:lvl9pPr>
          </a:lstStyle>
          <a:p/>
        </p:txBody>
      </p:sp>
      <p:cxnSp>
        <p:nvCxnSpPr>
          <p:cNvPr id="34" name="Google Shape;34;p85"/>
          <p:cNvCxnSpPr/>
          <p:nvPr/>
        </p:nvCxnSpPr>
        <p:spPr>
          <a:xfrm rot="10800000">
            <a:off x="-15990" y="2933511"/>
            <a:ext cx="2476800" cy="0"/>
          </a:xfrm>
          <a:prstGeom prst="straightConnector1">
            <a:avLst/>
          </a:prstGeom>
          <a:noFill/>
          <a:ln cap="flat" cmpd="sng" w="9525">
            <a:solidFill>
              <a:schemeClr val="dk2"/>
            </a:solidFill>
            <a:prstDash val="solid"/>
            <a:round/>
            <a:headEnd len="med" w="med" type="oval"/>
            <a:tailEnd len="sm" w="sm" type="none"/>
          </a:ln>
        </p:spPr>
      </p:cxnSp>
      <p:pic>
        <p:nvPicPr>
          <p:cNvPr descr="CU Boulder Logo | Brand and Messaging | University of Colorado Boulder" id="35" name="Google Shape;35;p85"/>
          <p:cNvPicPr preferRelativeResize="0"/>
          <p:nvPr/>
        </p:nvPicPr>
        <p:blipFill rotWithShape="1">
          <a:blip r:embed="rId2">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pic>
        <p:nvPicPr>
          <p:cNvPr descr="Logo, company name&#10;&#10;Description automatically generated" id="36" name="Google Shape;36;p85"/>
          <p:cNvPicPr preferRelativeResize="0"/>
          <p:nvPr/>
        </p:nvPicPr>
        <p:blipFill rotWithShape="1">
          <a:blip r:embed="rId3">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37" name="Google Shape;37;p85"/>
          <p:cNvPicPr preferRelativeResize="0"/>
          <p:nvPr/>
        </p:nvPicPr>
        <p:blipFill rotWithShape="1">
          <a:blip r:embed="rId4">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sp>
        <p:nvSpPr>
          <p:cNvPr id="38" name="Google Shape;38;p8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1_Subtitle">
    <p:spTree>
      <p:nvGrpSpPr>
        <p:cNvPr id="39" name="Shape 39"/>
        <p:cNvGrpSpPr/>
        <p:nvPr/>
      </p:nvGrpSpPr>
      <p:grpSpPr>
        <a:xfrm>
          <a:off x="0" y="0"/>
          <a:ext cx="0" cy="0"/>
          <a:chOff x="0" y="0"/>
          <a:chExt cx="0" cy="0"/>
        </a:xfrm>
      </p:grpSpPr>
      <p:sp>
        <p:nvSpPr>
          <p:cNvPr id="40" name="Google Shape;40;p86"/>
          <p:cNvSpPr txBox="1"/>
          <p:nvPr>
            <p:ph type="ctrTitle"/>
          </p:nvPr>
        </p:nvSpPr>
        <p:spPr>
          <a:xfrm>
            <a:off x="2600500" y="779296"/>
            <a:ext cx="58578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1" name="Google Shape;41;p86"/>
          <p:cNvSpPr txBox="1"/>
          <p:nvPr>
            <p:ph idx="1" type="subTitle"/>
          </p:nvPr>
        </p:nvSpPr>
        <p:spPr>
          <a:xfrm>
            <a:off x="2600400" y="1921715"/>
            <a:ext cx="5857800" cy="784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accent1"/>
              </a:buClr>
              <a:buSzPts val="2400"/>
              <a:buNone/>
              <a:defRPr i="1" sz="2400">
                <a:solidFill>
                  <a:schemeClr val="accent1"/>
                </a:solidFill>
              </a:defRPr>
            </a:lvl1pPr>
            <a:lvl2pPr lvl="1" algn="l">
              <a:lnSpc>
                <a:spcPct val="115000"/>
              </a:lnSpc>
              <a:spcBef>
                <a:spcPts val="0"/>
              </a:spcBef>
              <a:spcAft>
                <a:spcPts val="0"/>
              </a:spcAft>
              <a:buClr>
                <a:schemeClr val="accent1"/>
              </a:buClr>
              <a:buSzPts val="2400"/>
              <a:buNone/>
              <a:defRPr i="1">
                <a:solidFill>
                  <a:schemeClr val="accent1"/>
                </a:solidFill>
              </a:defRPr>
            </a:lvl2pPr>
            <a:lvl3pPr lvl="2" algn="l">
              <a:lnSpc>
                <a:spcPct val="115000"/>
              </a:lnSpc>
              <a:spcBef>
                <a:spcPts val="0"/>
              </a:spcBef>
              <a:spcAft>
                <a:spcPts val="0"/>
              </a:spcAft>
              <a:buClr>
                <a:schemeClr val="accent1"/>
              </a:buClr>
              <a:buSzPts val="2400"/>
              <a:buNone/>
              <a:defRPr i="1">
                <a:solidFill>
                  <a:schemeClr val="accent1"/>
                </a:solidFill>
              </a:defRPr>
            </a:lvl3pPr>
            <a:lvl4pPr lvl="3" algn="l">
              <a:lnSpc>
                <a:spcPct val="115000"/>
              </a:lnSpc>
              <a:spcBef>
                <a:spcPts val="0"/>
              </a:spcBef>
              <a:spcAft>
                <a:spcPts val="0"/>
              </a:spcAft>
              <a:buClr>
                <a:schemeClr val="accent1"/>
              </a:buClr>
              <a:buSzPts val="2400"/>
              <a:buNone/>
              <a:defRPr i="1" sz="2400">
                <a:solidFill>
                  <a:schemeClr val="accent1"/>
                </a:solidFill>
              </a:defRPr>
            </a:lvl4pPr>
            <a:lvl5pPr lvl="4" algn="l">
              <a:lnSpc>
                <a:spcPct val="115000"/>
              </a:lnSpc>
              <a:spcBef>
                <a:spcPts val="0"/>
              </a:spcBef>
              <a:spcAft>
                <a:spcPts val="0"/>
              </a:spcAft>
              <a:buClr>
                <a:schemeClr val="accent1"/>
              </a:buClr>
              <a:buSzPts val="2400"/>
              <a:buNone/>
              <a:defRPr i="1" sz="2400">
                <a:solidFill>
                  <a:schemeClr val="accent1"/>
                </a:solidFill>
              </a:defRPr>
            </a:lvl5pPr>
            <a:lvl6pPr lvl="5" algn="l">
              <a:lnSpc>
                <a:spcPct val="115000"/>
              </a:lnSpc>
              <a:spcBef>
                <a:spcPts val="0"/>
              </a:spcBef>
              <a:spcAft>
                <a:spcPts val="0"/>
              </a:spcAft>
              <a:buClr>
                <a:schemeClr val="accent1"/>
              </a:buClr>
              <a:buSzPts val="2400"/>
              <a:buNone/>
              <a:defRPr i="1" sz="2400">
                <a:solidFill>
                  <a:schemeClr val="accent1"/>
                </a:solidFill>
              </a:defRPr>
            </a:lvl6pPr>
            <a:lvl7pPr lvl="6" algn="l">
              <a:lnSpc>
                <a:spcPct val="115000"/>
              </a:lnSpc>
              <a:spcBef>
                <a:spcPts val="0"/>
              </a:spcBef>
              <a:spcAft>
                <a:spcPts val="0"/>
              </a:spcAft>
              <a:buClr>
                <a:schemeClr val="accent1"/>
              </a:buClr>
              <a:buSzPts val="2400"/>
              <a:buNone/>
              <a:defRPr i="1" sz="2400">
                <a:solidFill>
                  <a:schemeClr val="accent1"/>
                </a:solidFill>
              </a:defRPr>
            </a:lvl7pPr>
            <a:lvl8pPr lvl="7" algn="l">
              <a:lnSpc>
                <a:spcPct val="115000"/>
              </a:lnSpc>
              <a:spcBef>
                <a:spcPts val="0"/>
              </a:spcBef>
              <a:spcAft>
                <a:spcPts val="0"/>
              </a:spcAft>
              <a:buClr>
                <a:schemeClr val="accent1"/>
              </a:buClr>
              <a:buSzPts val="2400"/>
              <a:buNone/>
              <a:defRPr i="1" sz="2400">
                <a:solidFill>
                  <a:schemeClr val="accent1"/>
                </a:solidFill>
              </a:defRPr>
            </a:lvl8pPr>
            <a:lvl9pPr lvl="8" algn="l">
              <a:lnSpc>
                <a:spcPct val="115000"/>
              </a:lnSpc>
              <a:spcBef>
                <a:spcPts val="0"/>
              </a:spcBef>
              <a:spcAft>
                <a:spcPts val="0"/>
              </a:spcAft>
              <a:buClr>
                <a:schemeClr val="accent1"/>
              </a:buClr>
              <a:buSzPts val="2400"/>
              <a:buNone/>
              <a:defRPr i="1" sz="2400">
                <a:solidFill>
                  <a:schemeClr val="accent1"/>
                </a:solidFill>
              </a:defRPr>
            </a:lvl9pPr>
          </a:lstStyle>
          <a:p/>
        </p:txBody>
      </p:sp>
      <p:cxnSp>
        <p:nvCxnSpPr>
          <p:cNvPr id="42" name="Google Shape;42;p86"/>
          <p:cNvCxnSpPr/>
          <p:nvPr/>
        </p:nvCxnSpPr>
        <p:spPr>
          <a:xfrm rot="10800000">
            <a:off x="-15990" y="1672263"/>
            <a:ext cx="2476800" cy="0"/>
          </a:xfrm>
          <a:prstGeom prst="straightConnector1">
            <a:avLst/>
          </a:prstGeom>
          <a:noFill/>
          <a:ln cap="flat" cmpd="sng" w="9525">
            <a:solidFill>
              <a:schemeClr val="dk2"/>
            </a:solidFill>
            <a:prstDash val="solid"/>
            <a:round/>
            <a:headEnd len="med" w="med" type="oval"/>
            <a:tailEnd len="sm" w="sm" type="none"/>
          </a:ln>
        </p:spPr>
      </p:cxnSp>
      <p:pic>
        <p:nvPicPr>
          <p:cNvPr descr="Logo, company name&#10;&#10;Description automatically generated" id="43" name="Google Shape;43;p86"/>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44" name="Google Shape;44;p86"/>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sp>
        <p:nvSpPr>
          <p:cNvPr id="45" name="Google Shape;45;p8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CU Boulder Logo | Brand and Messaging | University of Colorado Boulder" id="46" name="Google Shape;46;p86"/>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7" name="Shape 47"/>
        <p:cNvGrpSpPr/>
        <p:nvPr/>
      </p:nvGrpSpPr>
      <p:grpSpPr>
        <a:xfrm>
          <a:off x="0" y="0"/>
          <a:ext cx="0" cy="0"/>
          <a:chOff x="0" y="0"/>
          <a:chExt cx="0" cy="0"/>
        </a:xfrm>
      </p:grpSpPr>
      <p:sp>
        <p:nvSpPr>
          <p:cNvPr id="48" name="Google Shape;48;p87"/>
          <p:cNvSpPr/>
          <p:nvPr/>
        </p:nvSpPr>
        <p:spPr>
          <a:xfrm>
            <a:off x="4229046" y="1045786"/>
            <a:ext cx="685800" cy="6537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87"/>
          <p:cNvSpPr txBox="1"/>
          <p:nvPr>
            <p:ph idx="1" type="body"/>
          </p:nvPr>
        </p:nvSpPr>
        <p:spPr>
          <a:xfrm>
            <a:off x="1555350" y="1818900"/>
            <a:ext cx="6033300" cy="819900"/>
          </a:xfrm>
          <a:prstGeom prst="rect">
            <a:avLst/>
          </a:prstGeom>
          <a:noFill/>
          <a:ln>
            <a:noFill/>
          </a:ln>
        </p:spPr>
        <p:txBody>
          <a:bodyPr anchorCtr="0" anchor="t" bIns="91425" lIns="91425" spcFirstLastPara="1" rIns="91425" wrap="square" tIns="91425">
            <a:noAutofit/>
          </a:bodyPr>
          <a:lstStyle>
            <a:lvl1pPr indent="-419100" lvl="0" marL="457200" algn="ctr">
              <a:lnSpc>
                <a:spcPct val="100000"/>
              </a:lnSpc>
              <a:spcBef>
                <a:spcPts val="600"/>
              </a:spcBef>
              <a:spcAft>
                <a:spcPts val="0"/>
              </a:spcAft>
              <a:buClr>
                <a:schemeClr val="accent1"/>
              </a:buClr>
              <a:buSzPts val="3000"/>
              <a:buChar char="○"/>
              <a:defRPr i="1" sz="3000">
                <a:solidFill>
                  <a:schemeClr val="accent1"/>
                </a:solidFill>
              </a:defRPr>
            </a:lvl1pPr>
            <a:lvl2pPr indent="-419100" lvl="1" marL="914400" algn="ctr">
              <a:lnSpc>
                <a:spcPct val="100000"/>
              </a:lnSpc>
              <a:spcBef>
                <a:spcPts val="0"/>
              </a:spcBef>
              <a:spcAft>
                <a:spcPts val="0"/>
              </a:spcAft>
              <a:buClr>
                <a:schemeClr val="accent1"/>
              </a:buClr>
              <a:buSzPts val="3000"/>
              <a:buChar char="□"/>
              <a:defRPr i="1" sz="3000">
                <a:solidFill>
                  <a:schemeClr val="accent1"/>
                </a:solidFill>
              </a:defRPr>
            </a:lvl2pPr>
            <a:lvl3pPr indent="-419100" lvl="2" marL="1371600" algn="ctr">
              <a:lnSpc>
                <a:spcPct val="100000"/>
              </a:lnSpc>
              <a:spcBef>
                <a:spcPts val="0"/>
              </a:spcBef>
              <a:spcAft>
                <a:spcPts val="0"/>
              </a:spcAft>
              <a:buClr>
                <a:schemeClr val="accent1"/>
              </a:buClr>
              <a:buSzPts val="3000"/>
              <a:buChar char="○"/>
              <a:defRPr i="1" sz="3000">
                <a:solidFill>
                  <a:schemeClr val="accent1"/>
                </a:solidFill>
              </a:defRPr>
            </a:lvl3pPr>
            <a:lvl4pPr indent="-419100" lvl="3" marL="1828800" algn="ctr">
              <a:lnSpc>
                <a:spcPct val="100000"/>
              </a:lnSpc>
              <a:spcBef>
                <a:spcPts val="0"/>
              </a:spcBef>
              <a:spcAft>
                <a:spcPts val="0"/>
              </a:spcAft>
              <a:buClr>
                <a:schemeClr val="accent1"/>
              </a:buClr>
              <a:buSzPts val="3000"/>
              <a:buChar char="□"/>
              <a:defRPr i="1" sz="3000">
                <a:solidFill>
                  <a:schemeClr val="accent1"/>
                </a:solidFill>
              </a:defRPr>
            </a:lvl4pPr>
            <a:lvl5pPr indent="-419100" lvl="4" marL="2286000" algn="ctr">
              <a:lnSpc>
                <a:spcPct val="100000"/>
              </a:lnSpc>
              <a:spcBef>
                <a:spcPts val="0"/>
              </a:spcBef>
              <a:spcAft>
                <a:spcPts val="0"/>
              </a:spcAft>
              <a:buClr>
                <a:schemeClr val="accent1"/>
              </a:buClr>
              <a:buSzPts val="3000"/>
              <a:buChar char="○"/>
              <a:defRPr i="1" sz="3000">
                <a:solidFill>
                  <a:schemeClr val="accent1"/>
                </a:solidFill>
              </a:defRPr>
            </a:lvl5pPr>
            <a:lvl6pPr indent="-419100" lvl="5" marL="2743200" algn="ctr">
              <a:lnSpc>
                <a:spcPct val="100000"/>
              </a:lnSpc>
              <a:spcBef>
                <a:spcPts val="0"/>
              </a:spcBef>
              <a:spcAft>
                <a:spcPts val="0"/>
              </a:spcAft>
              <a:buClr>
                <a:schemeClr val="accent1"/>
              </a:buClr>
              <a:buSzPts val="3000"/>
              <a:buChar char="■"/>
              <a:defRPr i="1" sz="3000">
                <a:solidFill>
                  <a:schemeClr val="accent1"/>
                </a:solidFill>
              </a:defRPr>
            </a:lvl6pPr>
            <a:lvl7pPr indent="-419100" lvl="6" marL="3200400" algn="ctr">
              <a:lnSpc>
                <a:spcPct val="100000"/>
              </a:lnSpc>
              <a:spcBef>
                <a:spcPts val="0"/>
              </a:spcBef>
              <a:spcAft>
                <a:spcPts val="0"/>
              </a:spcAft>
              <a:buClr>
                <a:schemeClr val="accent1"/>
              </a:buClr>
              <a:buSzPts val="3000"/>
              <a:buChar char="●"/>
              <a:defRPr i="1" sz="3000">
                <a:solidFill>
                  <a:schemeClr val="accent1"/>
                </a:solidFill>
              </a:defRPr>
            </a:lvl7pPr>
            <a:lvl8pPr indent="-419100" lvl="7" marL="3657600" algn="ctr">
              <a:lnSpc>
                <a:spcPct val="100000"/>
              </a:lnSpc>
              <a:spcBef>
                <a:spcPts val="0"/>
              </a:spcBef>
              <a:spcAft>
                <a:spcPts val="0"/>
              </a:spcAft>
              <a:buClr>
                <a:schemeClr val="accent1"/>
              </a:buClr>
              <a:buSzPts val="3000"/>
              <a:buChar char="○"/>
              <a:defRPr i="1" sz="3000">
                <a:solidFill>
                  <a:schemeClr val="accent1"/>
                </a:solidFill>
              </a:defRPr>
            </a:lvl8pPr>
            <a:lvl9pPr indent="-419100" lvl="8" marL="4114800" algn="ctr">
              <a:lnSpc>
                <a:spcPct val="100000"/>
              </a:lnSpc>
              <a:spcBef>
                <a:spcPts val="0"/>
              </a:spcBef>
              <a:spcAft>
                <a:spcPts val="0"/>
              </a:spcAft>
              <a:buClr>
                <a:schemeClr val="accent1"/>
              </a:buClr>
              <a:buSzPts val="3000"/>
              <a:buChar char="■"/>
              <a:defRPr i="1" sz="3000">
                <a:solidFill>
                  <a:schemeClr val="accent1"/>
                </a:solidFill>
              </a:defRPr>
            </a:lvl9pPr>
          </a:lstStyle>
          <a:p/>
        </p:txBody>
      </p:sp>
      <p:sp>
        <p:nvSpPr>
          <p:cNvPr id="50" name="Google Shape;50;p87"/>
          <p:cNvSpPr txBox="1"/>
          <p:nvPr/>
        </p:nvSpPr>
        <p:spPr>
          <a:xfrm>
            <a:off x="3801800" y="854771"/>
            <a:ext cx="1540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 sz="9600" u="none" cap="none" strike="noStrike">
                <a:solidFill>
                  <a:schemeClr val="lt2"/>
                </a:solidFill>
                <a:latin typeface="Montserrat"/>
                <a:ea typeface="Montserrat"/>
                <a:cs typeface="Montserrat"/>
                <a:sym typeface="Montserrat"/>
              </a:rPr>
              <a:t>“</a:t>
            </a:r>
            <a:endParaRPr b="0" i="0" sz="9600" u="none" cap="none" strike="noStrike">
              <a:solidFill>
                <a:schemeClr val="lt2"/>
              </a:solidFill>
              <a:latin typeface="Montserrat"/>
              <a:ea typeface="Montserrat"/>
              <a:cs typeface="Montserrat"/>
              <a:sym typeface="Montserrat"/>
            </a:endParaRPr>
          </a:p>
        </p:txBody>
      </p:sp>
      <p:sp>
        <p:nvSpPr>
          <p:cNvPr id="51" name="Google Shape;51;p87"/>
          <p:cNvSpPr txBox="1"/>
          <p:nvPr>
            <p:ph idx="12" type="sldNum"/>
          </p:nvPr>
        </p:nvSpPr>
        <p:spPr>
          <a:xfrm>
            <a:off x="17289"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8F7B87"/>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52" name="Google Shape;52;p87"/>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53" name="Google Shape;53;p87"/>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pic>
        <p:nvPicPr>
          <p:cNvPr descr="CU Boulder Logo | Brand and Messaging | University of Colorado Boulder" id="54" name="Google Shape;54;p87"/>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5" name="Shape 55"/>
        <p:cNvGrpSpPr/>
        <p:nvPr/>
      </p:nvGrpSpPr>
      <p:grpSpPr>
        <a:xfrm>
          <a:off x="0" y="0"/>
          <a:ext cx="0" cy="0"/>
          <a:chOff x="0" y="0"/>
          <a:chExt cx="0" cy="0"/>
        </a:xfrm>
      </p:grpSpPr>
      <p:sp>
        <p:nvSpPr>
          <p:cNvPr id="56" name="Google Shape;56;p88"/>
          <p:cNvSpPr txBox="1"/>
          <p:nvPr>
            <p:ph idx="1" type="body"/>
          </p:nvPr>
        </p:nvSpPr>
        <p:spPr>
          <a:xfrm>
            <a:off x="626350" y="1346063"/>
            <a:ext cx="3644400" cy="3204900"/>
          </a:xfrm>
          <a:prstGeom prst="rect">
            <a:avLst/>
          </a:prstGeom>
          <a:noFill/>
          <a:ln>
            <a:noFill/>
          </a:ln>
        </p:spPr>
        <p:txBody>
          <a:bodyPr anchorCtr="0" anchor="t" bIns="91425" lIns="91425" spcFirstLastPara="1" rIns="91425" wrap="square" tIns="91425">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7" name="Google Shape;57;p88"/>
          <p:cNvSpPr txBox="1"/>
          <p:nvPr>
            <p:ph idx="2" type="body"/>
          </p:nvPr>
        </p:nvSpPr>
        <p:spPr>
          <a:xfrm>
            <a:off x="4870698" y="1346063"/>
            <a:ext cx="3644400" cy="3204900"/>
          </a:xfrm>
          <a:prstGeom prst="rect">
            <a:avLst/>
          </a:prstGeom>
          <a:noFill/>
          <a:ln>
            <a:noFill/>
          </a:ln>
        </p:spPr>
        <p:txBody>
          <a:bodyPr anchorCtr="0" anchor="t" bIns="91425" lIns="91425" spcFirstLastPara="1" rIns="91425" wrap="square" tIns="91425">
            <a:noAutofit/>
          </a:bodyPr>
          <a:lstStyle>
            <a:lvl1pPr indent="-355600" lvl="0" marL="457200" algn="l">
              <a:lnSpc>
                <a:spcPct val="115000"/>
              </a:lnSpc>
              <a:spcBef>
                <a:spcPts val="600"/>
              </a:spcBef>
              <a:spcAft>
                <a:spcPts val="0"/>
              </a:spcAft>
              <a:buSzPts val="2000"/>
              <a:buChar char="○"/>
              <a:defRPr sz="2000"/>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8" name="Google Shape;58;p88"/>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cxnSp>
        <p:nvCxnSpPr>
          <p:cNvPr id="59" name="Google Shape;59;p88"/>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sm" w="sm" type="none"/>
          </a:ln>
        </p:spPr>
      </p:cxnSp>
      <p:cxnSp>
        <p:nvCxnSpPr>
          <p:cNvPr id="60" name="Google Shape;60;p88"/>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sm" w="sm" type="none"/>
          </a:ln>
        </p:spPr>
      </p:cxnSp>
      <p:sp>
        <p:nvSpPr>
          <p:cNvPr id="61" name="Google Shape;61;p88"/>
          <p:cNvSpPr txBox="1"/>
          <p:nvPr>
            <p:ph idx="12" type="sldNum"/>
          </p:nvPr>
        </p:nvSpPr>
        <p:spPr>
          <a:xfrm>
            <a:off x="9408"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62" name="Google Shape;62;p88"/>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63" name="Google Shape;63;p88"/>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pic>
        <p:nvPicPr>
          <p:cNvPr descr="CU Boulder Logo | Brand and Messaging | University of Colorado Boulder" id="64" name="Google Shape;64;p88"/>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5" name="Shape 65"/>
        <p:cNvGrpSpPr/>
        <p:nvPr/>
      </p:nvGrpSpPr>
      <p:grpSpPr>
        <a:xfrm>
          <a:off x="0" y="0"/>
          <a:ext cx="0" cy="0"/>
          <a:chOff x="0" y="0"/>
          <a:chExt cx="0" cy="0"/>
        </a:xfrm>
      </p:grpSpPr>
      <p:sp>
        <p:nvSpPr>
          <p:cNvPr id="66" name="Google Shape;66;p89"/>
          <p:cNvSpPr txBox="1"/>
          <p:nvPr>
            <p:ph idx="1" type="body"/>
          </p:nvPr>
        </p:nvSpPr>
        <p:spPr>
          <a:xfrm>
            <a:off x="626350" y="1281750"/>
            <a:ext cx="2547900" cy="3193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67" name="Google Shape;67;p89"/>
          <p:cNvSpPr txBox="1"/>
          <p:nvPr>
            <p:ph idx="2" type="body"/>
          </p:nvPr>
        </p:nvSpPr>
        <p:spPr>
          <a:xfrm>
            <a:off x="3304738" y="1281750"/>
            <a:ext cx="2547900" cy="3193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68" name="Google Shape;68;p89"/>
          <p:cNvSpPr txBox="1"/>
          <p:nvPr>
            <p:ph idx="3" type="body"/>
          </p:nvPr>
        </p:nvSpPr>
        <p:spPr>
          <a:xfrm>
            <a:off x="5983125" y="1281750"/>
            <a:ext cx="2547900" cy="3193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69" name="Google Shape;69;p89"/>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cxnSp>
        <p:nvCxnSpPr>
          <p:cNvPr id="70" name="Google Shape;70;p89"/>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sm" w="sm" type="none"/>
          </a:ln>
        </p:spPr>
      </p:cxnSp>
      <p:cxnSp>
        <p:nvCxnSpPr>
          <p:cNvPr id="71" name="Google Shape;71;p89"/>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sm" w="sm" type="none"/>
          </a:ln>
        </p:spPr>
      </p:cxnSp>
      <p:sp>
        <p:nvSpPr>
          <p:cNvPr id="72" name="Google Shape;72;p89"/>
          <p:cNvSpPr txBox="1"/>
          <p:nvPr>
            <p:ph idx="12" type="sldNum"/>
          </p:nvPr>
        </p:nvSpPr>
        <p:spPr>
          <a:xfrm>
            <a:off x="17289" y="4702553"/>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73" name="Google Shape;73;p89"/>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74" name="Google Shape;74;p89"/>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pic>
        <p:nvPicPr>
          <p:cNvPr descr="CU Boulder Logo | Brand and Messaging | University of Colorado Boulder" id="75" name="Google Shape;75;p89"/>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90"/>
          <p:cNvSpPr txBox="1"/>
          <p:nvPr>
            <p:ph idx="1" type="body"/>
          </p:nvPr>
        </p:nvSpPr>
        <p:spPr>
          <a:xfrm>
            <a:off x="2600500" y="4396706"/>
            <a:ext cx="3957600" cy="519600"/>
          </a:xfrm>
          <a:prstGeom prst="rect">
            <a:avLst/>
          </a:prstGeom>
          <a:noFill/>
          <a:ln>
            <a:noFill/>
          </a:ln>
        </p:spPr>
        <p:txBody>
          <a:bodyPr anchorCtr="0" anchor="ctr" bIns="91425" lIns="91425" spcFirstLastPara="1" rIns="91425" wrap="square" tIns="91425">
            <a:noAutofit/>
          </a:bodyPr>
          <a:lstStyle>
            <a:lvl1pPr indent="-228600" lvl="0" marL="457200" algn="ctr">
              <a:lnSpc>
                <a:spcPct val="115000"/>
              </a:lnSpc>
              <a:spcBef>
                <a:spcPts val="360"/>
              </a:spcBef>
              <a:spcAft>
                <a:spcPts val="0"/>
              </a:spcAft>
              <a:buSzPts val="1800"/>
              <a:buNone/>
              <a:defRPr i="1" sz="1800"/>
            </a:lvl1pPr>
          </a:lstStyle>
          <a:p/>
        </p:txBody>
      </p:sp>
      <p:cxnSp>
        <p:nvCxnSpPr>
          <p:cNvPr id="78" name="Google Shape;78;p90"/>
          <p:cNvCxnSpPr/>
          <p:nvPr/>
        </p:nvCxnSpPr>
        <p:spPr>
          <a:xfrm rot="10800000">
            <a:off x="-15900" y="4689847"/>
            <a:ext cx="2334000" cy="0"/>
          </a:xfrm>
          <a:prstGeom prst="straightConnector1">
            <a:avLst/>
          </a:prstGeom>
          <a:noFill/>
          <a:ln cap="flat" cmpd="sng" w="9525">
            <a:solidFill>
              <a:schemeClr val="dk2"/>
            </a:solidFill>
            <a:prstDash val="solid"/>
            <a:round/>
            <a:headEnd len="med" w="med" type="oval"/>
            <a:tailEnd len="sm" w="sm" type="none"/>
          </a:ln>
        </p:spPr>
      </p:cxnSp>
      <p:cxnSp>
        <p:nvCxnSpPr>
          <p:cNvPr id="79" name="Google Shape;79;p90"/>
          <p:cNvCxnSpPr/>
          <p:nvPr/>
        </p:nvCxnSpPr>
        <p:spPr>
          <a:xfrm>
            <a:off x="6825900" y="4689847"/>
            <a:ext cx="2339400" cy="0"/>
          </a:xfrm>
          <a:prstGeom prst="straightConnector1">
            <a:avLst/>
          </a:prstGeom>
          <a:noFill/>
          <a:ln cap="flat" cmpd="sng" w="9525">
            <a:solidFill>
              <a:schemeClr val="dk2"/>
            </a:solidFill>
            <a:prstDash val="solid"/>
            <a:round/>
            <a:headEnd len="med" w="med" type="oval"/>
            <a:tailEnd len="sm" w="sm" type="none"/>
          </a:ln>
        </p:spPr>
      </p:cxnSp>
      <p:sp>
        <p:nvSpPr>
          <p:cNvPr id="80" name="Google Shape;80;p90"/>
          <p:cNvSpPr txBox="1"/>
          <p:nvPr>
            <p:ph idx="12" type="sldNum"/>
          </p:nvPr>
        </p:nvSpPr>
        <p:spPr>
          <a:xfrm>
            <a:off x="15766" y="4692110"/>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81" name="Google Shape;81;p90"/>
          <p:cNvPicPr preferRelativeResize="0"/>
          <p:nvPr/>
        </p:nvPicPr>
        <p:blipFill rotWithShape="1">
          <a:blip r:embed="rId2">
            <a:alphaModFix/>
          </a:blip>
          <a:srcRect b="-346" l="2915" r="1468" t="4721"/>
          <a:stretch/>
        </p:blipFill>
        <p:spPr>
          <a:xfrm>
            <a:off x="8299937" y="74429"/>
            <a:ext cx="767967" cy="766912"/>
          </a:xfrm>
          <a:prstGeom prst="ellipse">
            <a:avLst/>
          </a:prstGeom>
          <a:noFill/>
          <a:ln>
            <a:noFill/>
          </a:ln>
          <a:effectLst>
            <a:outerShdw blurRad="132698" sx="97000" rotWithShape="0" algn="ctr" dir="2306759" dist="65853" sy="97000">
              <a:schemeClr val="accent1"/>
            </a:outerShdw>
          </a:effectLst>
        </p:spPr>
      </p:pic>
      <p:pic>
        <p:nvPicPr>
          <p:cNvPr id="82" name="Google Shape;82;p90"/>
          <p:cNvPicPr preferRelativeResize="0"/>
          <p:nvPr/>
        </p:nvPicPr>
        <p:blipFill rotWithShape="1">
          <a:blip r:embed="rId3">
            <a:alphaModFix/>
          </a:blip>
          <a:srcRect b="42513" l="0" r="16957" t="0"/>
          <a:stretch/>
        </p:blipFill>
        <p:spPr>
          <a:xfrm>
            <a:off x="330146" y="207292"/>
            <a:ext cx="850624" cy="264984"/>
          </a:xfrm>
          <a:prstGeom prst="rect">
            <a:avLst/>
          </a:prstGeom>
          <a:noFill/>
          <a:ln>
            <a:noFill/>
          </a:ln>
          <a:effectLst>
            <a:outerShdw blurRad="42715" sx="105000" rotWithShape="0" algn="ctr" dir="4380000" dist="45642" sy="105000">
              <a:schemeClr val="accent1">
                <a:alpha val="35686"/>
              </a:schemeClr>
            </a:outerShdw>
          </a:effectLst>
        </p:spPr>
      </p:pic>
      <p:pic>
        <p:nvPicPr>
          <p:cNvPr descr="CU Boulder Logo | Brand and Messaging | University of Colorado Boulder" id="83" name="Google Shape;83;p90"/>
          <p:cNvPicPr preferRelativeResize="0"/>
          <p:nvPr/>
        </p:nvPicPr>
        <p:blipFill rotWithShape="1">
          <a:blip r:embed="rId4">
            <a:alphaModFix/>
          </a:blip>
          <a:srcRect b="46469" l="32241" r="38837" t="0"/>
          <a:stretch/>
        </p:blipFill>
        <p:spPr>
          <a:xfrm>
            <a:off x="8440611" y="4600144"/>
            <a:ext cx="486618" cy="461243"/>
          </a:xfrm>
          <a:prstGeom prst="rect">
            <a:avLst/>
          </a:prstGeom>
          <a:noFill/>
          <a:ln>
            <a:noFill/>
          </a:ln>
          <a:effectLst>
            <a:outerShdw blurRad="94621" sx="85748" rotWithShape="0" algn="ctr" dir="3720000" dist="77091" sy="85748">
              <a:schemeClr val="accent1">
                <a:alpha val="78823"/>
              </a:scheme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81"/>
          <p:cNvSpPr txBox="1"/>
          <p:nvPr>
            <p:ph type="title"/>
          </p:nvPr>
        </p:nvSpPr>
        <p:spPr>
          <a:xfrm>
            <a:off x="2430350" y="206000"/>
            <a:ext cx="42834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1pPr>
            <a:lvl2pPr lvl="1"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2pPr>
            <a:lvl3pPr lvl="2"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3pPr>
            <a:lvl4pPr lvl="3"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4pPr>
            <a:lvl5pPr lvl="4"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5pPr>
            <a:lvl6pPr lvl="5"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6pPr>
            <a:lvl7pPr lvl="6"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7pPr>
            <a:lvl8pPr lvl="7"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8pPr>
            <a:lvl9pPr lvl="8" marR="0" rtl="0" algn="ctr">
              <a:lnSpc>
                <a:spcPct val="100000"/>
              </a:lnSpc>
              <a:spcBef>
                <a:spcPts val="0"/>
              </a:spcBef>
              <a:spcAft>
                <a:spcPts val="0"/>
              </a:spcAft>
              <a:buClr>
                <a:schemeClr val="dk1"/>
              </a:buClr>
              <a:buSzPts val="1600"/>
              <a:buFont typeface="Montserrat"/>
              <a:buNone/>
              <a:defRPr b="1" i="0" sz="1600" u="none" cap="none" strike="noStrike">
                <a:solidFill>
                  <a:schemeClr val="dk1"/>
                </a:solidFill>
                <a:latin typeface="Montserrat"/>
                <a:ea typeface="Montserrat"/>
                <a:cs typeface="Montserrat"/>
                <a:sym typeface="Montserrat"/>
              </a:defRPr>
            </a:lvl9pPr>
          </a:lstStyle>
          <a:p/>
        </p:txBody>
      </p:sp>
      <p:sp>
        <p:nvSpPr>
          <p:cNvPr id="7" name="Google Shape;7;p81"/>
          <p:cNvSpPr txBox="1"/>
          <p:nvPr>
            <p:ph idx="1" type="body"/>
          </p:nvPr>
        </p:nvSpPr>
        <p:spPr>
          <a:xfrm>
            <a:off x="617100" y="1269863"/>
            <a:ext cx="7909800" cy="3215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600"/>
              </a:spcBef>
              <a:spcAft>
                <a:spcPts val="0"/>
              </a:spcAft>
              <a:buClr>
                <a:schemeClr val="accent3"/>
              </a:buClr>
              <a:buSzPts val="2400"/>
              <a:buFont typeface="PT Serif"/>
              <a:buChar char="○"/>
              <a:defRPr b="0" i="0" sz="2400" u="none" cap="none" strike="noStrike">
                <a:solidFill>
                  <a:schemeClr val="dk1"/>
                </a:solidFill>
                <a:latin typeface="PT Serif"/>
                <a:ea typeface="PT Serif"/>
                <a:cs typeface="PT Serif"/>
                <a:sym typeface="PT Serif"/>
              </a:defRPr>
            </a:lvl1pPr>
            <a:lvl2pPr indent="-381000" lvl="1" marL="914400" marR="0" rtl="0" algn="l">
              <a:lnSpc>
                <a:spcPct val="115000"/>
              </a:lnSpc>
              <a:spcBef>
                <a:spcPts val="0"/>
              </a:spcBef>
              <a:spcAft>
                <a:spcPts val="0"/>
              </a:spcAft>
              <a:buClr>
                <a:schemeClr val="accent3"/>
              </a:buClr>
              <a:buSzPts val="2400"/>
              <a:buFont typeface="PT Serif"/>
              <a:buChar char="□"/>
              <a:defRPr b="0" i="0" sz="2400" u="none" cap="none" strike="noStrike">
                <a:solidFill>
                  <a:schemeClr val="dk1"/>
                </a:solidFill>
                <a:latin typeface="PT Serif"/>
                <a:ea typeface="PT Serif"/>
                <a:cs typeface="PT Serif"/>
                <a:sym typeface="PT Serif"/>
              </a:defRPr>
            </a:lvl2pPr>
            <a:lvl3pPr indent="-381000" lvl="2" marL="1371600" marR="0" rtl="0" algn="l">
              <a:lnSpc>
                <a:spcPct val="115000"/>
              </a:lnSpc>
              <a:spcBef>
                <a:spcPts val="0"/>
              </a:spcBef>
              <a:spcAft>
                <a:spcPts val="0"/>
              </a:spcAft>
              <a:buClr>
                <a:schemeClr val="accent3"/>
              </a:buClr>
              <a:buSzPts val="2400"/>
              <a:buFont typeface="PT Serif"/>
              <a:buChar char="○"/>
              <a:defRPr b="0" i="0" sz="2400" u="none" cap="none" strike="noStrike">
                <a:solidFill>
                  <a:schemeClr val="dk1"/>
                </a:solidFill>
                <a:latin typeface="PT Serif"/>
                <a:ea typeface="PT Serif"/>
                <a:cs typeface="PT Serif"/>
                <a:sym typeface="PT Serif"/>
              </a:defRPr>
            </a:lvl3pPr>
            <a:lvl4pPr indent="-381000" lvl="3" marL="1828800" marR="0" rtl="0" algn="l">
              <a:lnSpc>
                <a:spcPct val="115000"/>
              </a:lnSpc>
              <a:spcBef>
                <a:spcPts val="0"/>
              </a:spcBef>
              <a:spcAft>
                <a:spcPts val="0"/>
              </a:spcAft>
              <a:buClr>
                <a:schemeClr val="dk1"/>
              </a:buClr>
              <a:buSzPts val="2400"/>
              <a:buFont typeface="PT Serif"/>
              <a:buChar char="□"/>
              <a:defRPr b="0" i="0" sz="2400" u="none" cap="none" strike="noStrike">
                <a:solidFill>
                  <a:schemeClr val="dk1"/>
                </a:solidFill>
                <a:latin typeface="PT Serif"/>
                <a:ea typeface="PT Serif"/>
                <a:cs typeface="PT Serif"/>
                <a:sym typeface="PT Serif"/>
              </a:defRPr>
            </a:lvl4pPr>
            <a:lvl5pPr indent="-381000" lvl="4" marL="2286000" marR="0" rtl="0" algn="l">
              <a:lnSpc>
                <a:spcPct val="115000"/>
              </a:lnSpc>
              <a:spcBef>
                <a:spcPts val="0"/>
              </a:spcBef>
              <a:spcAft>
                <a:spcPts val="0"/>
              </a:spcAft>
              <a:buClr>
                <a:schemeClr val="dk1"/>
              </a:buClr>
              <a:buSzPts val="2400"/>
              <a:buFont typeface="PT Serif"/>
              <a:buChar char="○"/>
              <a:defRPr b="0" i="0" sz="2400" u="none" cap="none" strike="noStrike">
                <a:solidFill>
                  <a:schemeClr val="dk1"/>
                </a:solidFill>
                <a:latin typeface="PT Serif"/>
                <a:ea typeface="PT Serif"/>
                <a:cs typeface="PT Serif"/>
                <a:sym typeface="PT Serif"/>
              </a:defRPr>
            </a:lvl5pPr>
            <a:lvl6pPr indent="-381000" lvl="5" marL="2743200" marR="0" rtl="0" algn="l">
              <a:lnSpc>
                <a:spcPct val="115000"/>
              </a:lnSpc>
              <a:spcBef>
                <a:spcPts val="0"/>
              </a:spcBef>
              <a:spcAft>
                <a:spcPts val="0"/>
              </a:spcAft>
              <a:buClr>
                <a:schemeClr val="dk1"/>
              </a:buClr>
              <a:buSzPts val="2400"/>
              <a:buFont typeface="PT Serif"/>
              <a:buChar char="■"/>
              <a:defRPr b="0" i="0" sz="2400" u="none" cap="none" strike="noStrike">
                <a:solidFill>
                  <a:schemeClr val="dk1"/>
                </a:solidFill>
                <a:latin typeface="PT Serif"/>
                <a:ea typeface="PT Serif"/>
                <a:cs typeface="PT Serif"/>
                <a:sym typeface="PT Serif"/>
              </a:defRPr>
            </a:lvl6pPr>
            <a:lvl7pPr indent="-381000" lvl="6" marL="3200400" marR="0" rtl="0" algn="l">
              <a:lnSpc>
                <a:spcPct val="115000"/>
              </a:lnSpc>
              <a:spcBef>
                <a:spcPts val="0"/>
              </a:spcBef>
              <a:spcAft>
                <a:spcPts val="0"/>
              </a:spcAft>
              <a:buClr>
                <a:schemeClr val="dk1"/>
              </a:buClr>
              <a:buSzPts val="2400"/>
              <a:buFont typeface="PT Serif"/>
              <a:buChar char="●"/>
              <a:defRPr b="0" i="0" sz="2400" u="none" cap="none" strike="noStrike">
                <a:solidFill>
                  <a:schemeClr val="dk1"/>
                </a:solidFill>
                <a:latin typeface="PT Serif"/>
                <a:ea typeface="PT Serif"/>
                <a:cs typeface="PT Serif"/>
                <a:sym typeface="PT Serif"/>
              </a:defRPr>
            </a:lvl7pPr>
            <a:lvl8pPr indent="-381000" lvl="7" marL="3657600" marR="0" rtl="0" algn="l">
              <a:lnSpc>
                <a:spcPct val="115000"/>
              </a:lnSpc>
              <a:spcBef>
                <a:spcPts val="0"/>
              </a:spcBef>
              <a:spcAft>
                <a:spcPts val="0"/>
              </a:spcAft>
              <a:buClr>
                <a:schemeClr val="dk1"/>
              </a:buClr>
              <a:buSzPts val="2400"/>
              <a:buFont typeface="PT Serif"/>
              <a:buChar char="○"/>
              <a:defRPr b="0" i="0" sz="2400" u="none" cap="none" strike="noStrike">
                <a:solidFill>
                  <a:schemeClr val="dk1"/>
                </a:solidFill>
                <a:latin typeface="PT Serif"/>
                <a:ea typeface="PT Serif"/>
                <a:cs typeface="PT Serif"/>
                <a:sym typeface="PT Serif"/>
              </a:defRPr>
            </a:lvl8pPr>
            <a:lvl9pPr indent="-381000" lvl="8" marL="4114800" marR="0" rtl="0" algn="l">
              <a:lnSpc>
                <a:spcPct val="115000"/>
              </a:lnSpc>
              <a:spcBef>
                <a:spcPts val="0"/>
              </a:spcBef>
              <a:spcAft>
                <a:spcPts val="0"/>
              </a:spcAft>
              <a:buClr>
                <a:schemeClr val="dk1"/>
              </a:buClr>
              <a:buSzPts val="2400"/>
              <a:buFont typeface="PT Serif"/>
              <a:buChar char="■"/>
              <a:defRPr b="0" i="0" sz="2400" u="none" cap="none" strike="noStrike">
                <a:solidFill>
                  <a:schemeClr val="dk1"/>
                </a:solidFill>
                <a:latin typeface="PT Serif"/>
                <a:ea typeface="PT Serif"/>
                <a:cs typeface="PT Serif"/>
                <a:sym typeface="PT Serif"/>
              </a:defRPr>
            </a:lvl9pPr>
          </a:lstStyle>
          <a:p/>
        </p:txBody>
      </p:sp>
      <p:sp>
        <p:nvSpPr>
          <p:cNvPr id="8" name="Google Shape;8;p81"/>
          <p:cNvSpPr txBox="1"/>
          <p:nvPr>
            <p:ph idx="12" type="sldNum"/>
          </p:nvPr>
        </p:nvSpPr>
        <p:spPr>
          <a:xfrm>
            <a:off x="1528" y="4702553"/>
            <a:ext cx="548700" cy="393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custompcb.com/faq.php#:~:text=On%20the%20average%2C%20100%20sq,the%20first%20lbs%20of%20shipmen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2.png"/><Relationship Id="rId8"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26.jpg"/></Relationships>
</file>

<file path=ppt/slides/_rels/slide77.xml.rels><?xml version="1.0" encoding="UTF-8" standalone="yes"?><Relationships xmlns="http://schemas.openxmlformats.org/package/2006/relationships"><Relationship Id="rId11" Type="http://schemas.openxmlformats.org/officeDocument/2006/relationships/hyperlink" Target="https://medium.com/@haikalfouzi/rocker-bogie-robot-autonomous-search-and-rescue-robot-8e049e5c47c4" TargetMode="External"/><Relationship Id="rId10" Type="http://schemas.openxmlformats.org/officeDocument/2006/relationships/hyperlink" Target="https://en.wikipedia.org/wiki/Rocker-bogie" TargetMode="External"/><Relationship Id="rId12" Type="http://schemas.openxmlformats.org/officeDocument/2006/relationships/hyperlink" Target="https://mars.nasa.gov/msl/mission/communications/#:~:text=The%20rover%20communicates%20with%20the,waves%20used%20for%20FM%20stations" TargetMode="External"/><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nasa.gov/image-feature/jpl/curiosity-s-selfie-at-mont-mercou" TargetMode="External"/><Relationship Id="rId4" Type="http://schemas.openxmlformats.org/officeDocument/2006/relationships/hyperlink" Target="https://www.intorobotics.com/wheels-vs-continuous-tracks-advantages-disadvantages/" TargetMode="External"/><Relationship Id="rId9" Type="http://schemas.openxmlformats.org/officeDocument/2006/relationships/hyperlink" Target="https://ijisrt.com/wp-content/uploads/2017/05/Design-of-Rocker-Bogie-Mechanism-1.pdf" TargetMode="External"/><Relationship Id="rId5" Type="http://schemas.openxmlformats.org/officeDocument/2006/relationships/hyperlink" Target="https://www.macallisterrentals.com/track-vs-wheeled-equipment-type-machine-rent/" TargetMode="External"/><Relationship Id="rId6" Type="http://schemas.openxmlformats.org/officeDocument/2006/relationships/hyperlink" Target="https://en.wikipedia.org/wiki/Sojourner_(rover)" TargetMode="External"/><Relationship Id="rId7" Type="http://schemas.openxmlformats.org/officeDocument/2006/relationships/hyperlink" Target="https://www.intorobotics.com/wheels-vs-continuous-tracks-advantages-disadvantages/" TargetMode="External"/><Relationship Id="rId8" Type="http://schemas.openxmlformats.org/officeDocument/2006/relationships/hyperlink" Target="https://www.macallisterrentals.com/track-vs-wheeled-equipment-type-machine-rent/" TargetMode="External"/></Relationships>
</file>

<file path=ppt/slides/_rels/slide78.xml.rels><?xml version="1.0" encoding="UTF-8" standalone="yes"?><Relationships xmlns="http://schemas.openxmlformats.org/package/2006/relationships"><Relationship Id="rId11" Type="http://schemas.openxmlformats.org/officeDocument/2006/relationships/hyperlink" Target="https://raspberrypihq.com/how-to-add-wifi-to-the-raspberry-pi/" TargetMode="External"/><Relationship Id="rId10" Type="http://schemas.openxmlformats.org/officeDocument/2006/relationships/hyperlink" Target="https://wonderfulengineering.com/10-best-raspberry-pi-wifi-adapters/" TargetMode="External"/><Relationship Id="rId13" Type="http://schemas.openxmlformats.org/officeDocument/2006/relationships/hyperlink" Target="https://www.techtarget.com/searchmobilecomputing/definition/ad-hoc-network" TargetMode="External"/><Relationship Id="rId12" Type="http://schemas.openxmlformats.org/officeDocument/2006/relationships/hyperlink" Target="https://www.lifewire.com/what-is-an-ad-hoc-wireless-network-2377409" TargetMode="External"/><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britannica.com/science/electromagnetic-radiation/Radio-waves" TargetMode="External"/><Relationship Id="rId4" Type="http://schemas.openxmlformats.org/officeDocument/2006/relationships/hyperlink" Target="https://support.huawei.com/enterprise/en/doc/EDOC1000113315/b4231b86/signal-attenuation-and-interference" TargetMode="External"/><Relationship Id="rId9" Type="http://schemas.openxmlformats.org/officeDocument/2006/relationships/hyperlink" Target="https://www.sciencedirect.com/science/article/abs/pii/S2214209619302323" TargetMode="External"/><Relationship Id="rId15" Type="http://schemas.openxmlformats.org/officeDocument/2006/relationships/hyperlink" Target="https://cds.cern.ch/record/1100534/files/p73.pdf" TargetMode="External"/><Relationship Id="rId14" Type="http://schemas.openxmlformats.org/officeDocument/2006/relationships/hyperlink" Target="https://www.fastmetrics.com/blog/wifi/factors-affecting-wifi-performance/" TargetMode="External"/><Relationship Id="rId16" Type="http://schemas.openxmlformats.org/officeDocument/2006/relationships/hyperlink" Target="https://www.nasa.gov/image-feature/jpl/curiosity-s-selfie-at-mont-mercou" TargetMode="External"/><Relationship Id="rId5" Type="http://schemas.openxmlformats.org/officeDocument/2006/relationships/hyperlink" Target="https://ourpastimes.com/disadvantages-radio-communication-6181295.html" TargetMode="External"/><Relationship Id="rId6" Type="http://schemas.openxmlformats.org/officeDocument/2006/relationships/hyperlink" Target="https://www.amazon.com/GPRS-GSM-Shield-Arduino-GPS/dp/B01HNV3ZXC" TargetMode="External"/><Relationship Id="rId7" Type="http://schemas.openxmlformats.org/officeDocument/2006/relationships/hyperlink" Target="https://www.lifewire.com/how-fast-are-4g-and-3g-internet-speeds-3974470#:~:text=3G%20networks%20have%20speeds%20of,similar%20to%20cable%20modem%20speeds" TargetMode="External"/><Relationship Id="rId8" Type="http://schemas.openxmlformats.org/officeDocument/2006/relationships/hyperlink" Target="https://www.dacast.com/blog/video-bandwidth/" TargetMode="External"/></Relationships>
</file>

<file path=ppt/slides/_rels/slide79.xml.rels><?xml version="1.0" encoding="UTF-8" standalone="yes"?><Relationships xmlns="http://schemas.openxmlformats.org/package/2006/relationships"><Relationship Id="rId11" Type="http://schemas.openxmlformats.org/officeDocument/2006/relationships/hyperlink" Target="https://vinnter.se/whats-new-with-ble5-and-how-does-it-compare-to-ble4/#:~:text=Bluetooth%205.0%20has%20a%20bandwidth,you%20ignore%20overheads%20like%20addressing" TargetMode="External"/><Relationship Id="rId10" Type="http://schemas.openxmlformats.org/officeDocument/2006/relationships/hyperlink" Target="https://t4tutorials.com/bluetooth-vs-infrared-comparison-of-range-and-transmission-speed/" TargetMode="External"/><Relationship Id="rId13" Type="http://schemas.openxmlformats.org/officeDocument/2006/relationships/hyperlink" Target="https://www.audio-technica.com/en-us/support/audio-solutions-question-of-the-week-what-causes-bluetooth-interference/" TargetMode="External"/><Relationship Id="rId12" Type="http://schemas.openxmlformats.org/officeDocument/2006/relationships/hyperlink" Target="https://t4tutorials.com/bluetooth-vs-infrared-comparison-of-range-and-transmission-speed/" TargetMode="External"/><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linuxhint.com/interface-infrared-ir-sensor-raspberry-pi/" TargetMode="External"/><Relationship Id="rId4" Type="http://schemas.openxmlformats.org/officeDocument/2006/relationships/hyperlink" Target="https://www.amazon.com/Gikfun-Digital-Receiver-Transmitter-Arduino/dp/B0816P2545/ref=sr_1_6?keywords=infrared+transmitter+and+receiver&amp;qid=1663972073&amp;sr=8-6" TargetMode="External"/><Relationship Id="rId9" Type="http://schemas.openxmlformats.org/officeDocument/2006/relationships/hyperlink" Target="https://www.digikey.com/en/products/filter/rf-transceiver-ics/879" TargetMode="External"/><Relationship Id="rId15" Type="http://schemas.openxmlformats.org/officeDocument/2006/relationships/hyperlink" Target="https://www.nasa.gov/image-feature/jpl/curiosity-s-selfie-at-mont-mercou" TargetMode="External"/><Relationship Id="rId14" Type="http://schemas.openxmlformats.org/officeDocument/2006/relationships/hyperlink" Target="https://www.amazon.com/Ricoh-Theta-SC2-White-Camera/dp/B0815KT8WC/ref=sr_1_4?gclid=Cj0KCQjwj7CZBhDHARIsAPPWv3f6ULq-jlhHZ5vl1GGgnaRNDpqckqwSRt_mEXNd-MmVyuZzef68iTIaAq0cEALw_wcB&amp;hvadid=224064081276&amp;hvdev=c&amp;hvlocphy=1014448&amp;hvnetw=g&amp;hvqmt=b&amp;hvrand=12658977248659934215&amp;hvtargid=kwd-319986051544&amp;hydadcr=18503_9834403&amp;keywords=ricoh+theta+s+360+degree+camera&amp;qid=1663872932&amp;sr=8-4&amp;ufe=app_do%3Aamzn1.fos.ac2169a1-b668-44b9-8bd0-5ec63b24bcb5" TargetMode="External"/><Relationship Id="rId5" Type="http://schemas.openxmlformats.org/officeDocument/2006/relationships/hyperlink" Target="https://t4tutorials.com/bluetooth-vs-infrared-comparison-of-range-and-transmission-speed/" TargetMode="External"/><Relationship Id="rId6" Type="http://schemas.openxmlformats.org/officeDocument/2006/relationships/hyperlink" Target="https://t4tutorials.com/bluetooth-vs-infrared-comparison-of-range-and-transmission-speed/" TargetMode="External"/><Relationship Id="rId7" Type="http://schemas.openxmlformats.org/officeDocument/2006/relationships/hyperlink" Target="https://www.headphonesty.com/2021/01/bluetooth-versions/#:~:text=Bluetooth%204%20has%20a%20range,and%20with%20fewer%20audio%20dropouts" TargetMode="External"/><Relationship Id="rId8" Type="http://schemas.openxmlformats.org/officeDocument/2006/relationships/hyperlink" Target="https://t4tutorials.com/bluetooth-vs-infrared-comparison-of-range-and-transmission-spe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80.xml.rels><?xml version="1.0" encoding="UTF-8" standalone="yes"?><Relationships xmlns="http://schemas.openxmlformats.org/package/2006/relationships"><Relationship Id="rId11" Type="http://schemas.openxmlformats.org/officeDocument/2006/relationships/hyperlink" Target="https://www.pjrc.com/store/teensy41.html#power" TargetMode="External"/><Relationship Id="rId10" Type="http://schemas.openxmlformats.org/officeDocument/2006/relationships/hyperlink" Target="https://www.sciencedirect.com/topics/engineering/magnetometer" TargetMode="External"/><Relationship Id="rId13" Type="http://schemas.openxmlformats.org/officeDocument/2006/relationships/hyperlink" Target="https://www.electronics-tutorials.ws/systems/open-loop-system.html" TargetMode="External"/><Relationship Id="rId12" Type="http://schemas.openxmlformats.org/officeDocument/2006/relationships/hyperlink" Target="https://plantscience.psu.edu/research/centers/ssrc/research/infill/surface-hardness-gmax" TargetMode="External"/><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www.amazon.com/GoPro-Session-CHDHS-101-Waterproof-Camera/dp/B010H05JMQ" TargetMode="External"/><Relationship Id="rId4" Type="http://schemas.openxmlformats.org/officeDocument/2006/relationships/hyperlink" Target="https://gopro.com/en/us/shop/cameras/max/CHDHZ-202-master.html?clickId=4109675502&amp;utm_campaign=101987&amp;utm_content=8-12501&amp;utm_medium=affiliate&amp;utm_source=pepperjam" TargetMode="External"/><Relationship Id="rId9" Type="http://schemas.openxmlformats.org/officeDocument/2006/relationships/hyperlink" Target="https://www.engineersgarage.com/what-are-inertial-sensors/" TargetMode="External"/><Relationship Id="rId15" Type="http://schemas.openxmlformats.org/officeDocument/2006/relationships/hyperlink" Target="https://cds.cern.ch/record/1100534/files/p73.pdf" TargetMode="External"/><Relationship Id="rId14" Type="http://schemas.openxmlformats.org/officeDocument/2006/relationships/hyperlink" Target="https://www.electronics-tutorials.ws/systems/closed-loop-system.html" TargetMode="External"/><Relationship Id="rId16" Type="http://schemas.openxmlformats.org/officeDocument/2006/relationships/hyperlink" Target="https://www.nasa.gov/image-feature/jpl/curiosity-s-selfie-at-mont-mercou" TargetMode="External"/><Relationship Id="rId5" Type="http://schemas.openxmlformats.org/officeDocument/2006/relationships/hyperlink" Target="https://www.amazon.com/GoPro-Session-CHDHS-101-Waterproof-Camera/dp/B010H05JMQ" TargetMode="External"/><Relationship Id="rId6" Type="http://schemas.openxmlformats.org/officeDocument/2006/relationships/hyperlink" Target="https://www.amazon.com/GoPro-Session-CHDHS-101-Waterproof-Camera/dp/B010H05JMQ" TargetMode="External"/><Relationship Id="rId7" Type="http://schemas.openxmlformats.org/officeDocument/2006/relationships/hyperlink" Target="https://www.ibm.com/topics/computer-vision" TargetMode="External"/><Relationship Id="rId8" Type="http://schemas.openxmlformats.org/officeDocument/2006/relationships/hyperlink" Target="https://www.seeedstudio.com/blog/2019/12/23/distance-sensors-types-and-selection-guid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idx="4294967295" type="ctrTitle"/>
          </p:nvPr>
        </p:nvSpPr>
        <p:spPr>
          <a:xfrm>
            <a:off x="539797" y="820846"/>
            <a:ext cx="8064407" cy="84880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Montserrat"/>
              <a:buNone/>
            </a:pPr>
            <a:r>
              <a:rPr b="1" i="0" lang="en" sz="2000" u="none" cap="none" strike="noStrike">
                <a:solidFill>
                  <a:schemeClr val="dk1"/>
                </a:solidFill>
                <a:latin typeface="Montserrat"/>
                <a:ea typeface="Montserrat"/>
                <a:cs typeface="Montserrat"/>
                <a:sym typeface="Montserrat"/>
              </a:rPr>
              <a:t>Group 20: </a:t>
            </a:r>
            <a:br>
              <a:rPr b="1" i="0" lang="en" sz="2000" u="none" cap="none" strike="noStrike">
                <a:solidFill>
                  <a:schemeClr val="dk1"/>
                </a:solidFill>
                <a:latin typeface="Montserrat"/>
                <a:ea typeface="Montserrat"/>
                <a:cs typeface="Montserrat"/>
                <a:sym typeface="Montserrat"/>
              </a:rPr>
            </a:br>
            <a:r>
              <a:rPr b="1" i="0" lang="en" sz="2000" u="none" cap="none" strike="noStrike">
                <a:solidFill>
                  <a:schemeClr val="dk1"/>
                </a:solidFill>
                <a:latin typeface="Montserrat"/>
                <a:ea typeface="Montserrat"/>
                <a:cs typeface="Montserrat"/>
                <a:sym typeface="Montserrat"/>
              </a:rPr>
              <a:t>Semi-Autonomous Imaging Land Rover (SAILR)</a:t>
            </a:r>
            <a:endParaRPr b="1" i="0" sz="1400" u="none" cap="none" strike="noStrike">
              <a:solidFill>
                <a:schemeClr val="dk1"/>
              </a:solidFill>
              <a:latin typeface="Montserrat"/>
              <a:ea typeface="Montserrat"/>
              <a:cs typeface="Montserrat"/>
              <a:sym typeface="Montserrat"/>
            </a:endParaRPr>
          </a:p>
        </p:txBody>
      </p:sp>
      <p:sp>
        <p:nvSpPr>
          <p:cNvPr id="89" name="Google Shape;89;p1"/>
          <p:cNvSpPr txBox="1"/>
          <p:nvPr>
            <p:ph idx="4294967295" type="subTitle"/>
          </p:nvPr>
        </p:nvSpPr>
        <p:spPr>
          <a:xfrm>
            <a:off x="515690" y="1724868"/>
            <a:ext cx="8112619" cy="7848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600"/>
              </a:spcBef>
              <a:spcAft>
                <a:spcPts val="0"/>
              </a:spcAft>
              <a:buClr>
                <a:schemeClr val="accent3"/>
              </a:buClr>
              <a:buSzPts val="2400"/>
              <a:buFont typeface="PT Serif"/>
              <a:buNone/>
            </a:pPr>
            <a:r>
              <a:rPr b="0" i="1" lang="en" sz="5400" u="none" cap="none" strike="noStrike">
                <a:solidFill>
                  <a:schemeClr val="accent1"/>
                </a:solidFill>
                <a:latin typeface="PT Serif"/>
                <a:ea typeface="PT Serif"/>
                <a:cs typeface="PT Serif"/>
                <a:sym typeface="PT Serif"/>
              </a:rPr>
              <a:t>Preliminary Design Review</a:t>
            </a:r>
            <a:endParaRPr/>
          </a:p>
        </p:txBody>
      </p:sp>
      <p:sp>
        <p:nvSpPr>
          <p:cNvPr id="90" name="Google Shape;90;p1"/>
          <p:cNvSpPr txBox="1"/>
          <p:nvPr>
            <p:ph idx="4294967295" type="body"/>
          </p:nvPr>
        </p:nvSpPr>
        <p:spPr>
          <a:xfrm>
            <a:off x="670034" y="2719141"/>
            <a:ext cx="7803929" cy="690972"/>
          </a:xfrm>
          <a:prstGeom prst="rect">
            <a:avLst/>
          </a:prstGeom>
          <a:noFill/>
          <a:ln>
            <a:noFill/>
          </a:ln>
        </p:spPr>
        <p:txBody>
          <a:bodyPr anchorCtr="0" anchor="t" bIns="91425" lIns="91425" spcFirstLastPara="1" rIns="91425" wrap="square" tIns="91425">
            <a:noAutofit/>
          </a:bodyPr>
          <a:lstStyle/>
          <a:p>
            <a:pPr indent="0" lvl="0" marL="0" rtl="0" algn="ctr">
              <a:lnSpc>
                <a:spcPct val="114999"/>
              </a:lnSpc>
              <a:spcBef>
                <a:spcPts val="600"/>
              </a:spcBef>
              <a:spcAft>
                <a:spcPts val="0"/>
              </a:spcAft>
              <a:buSzPts val="2400"/>
              <a:buNone/>
            </a:pPr>
            <a:r>
              <a:rPr b="1" lang="en" sz="1400" u="sng"/>
              <a:t>Robert Beddome</a:t>
            </a:r>
            <a:r>
              <a:rPr lang="en" sz="1400"/>
              <a:t>, </a:t>
            </a:r>
            <a:r>
              <a:rPr b="1" lang="en" sz="1400" u="sng"/>
              <a:t>Krystal Horton</a:t>
            </a:r>
            <a:r>
              <a:rPr lang="en" sz="1400"/>
              <a:t>, Sam Stewart, </a:t>
            </a:r>
            <a:r>
              <a:rPr b="1" lang="en" sz="1400" u="sng"/>
              <a:t>Luke Roberson</a:t>
            </a:r>
            <a:r>
              <a:rPr lang="en" sz="1400"/>
              <a:t>, Skyler Schull, Trevor Reed,  </a:t>
            </a:r>
            <a:endParaRPr/>
          </a:p>
          <a:p>
            <a:pPr indent="0" lvl="0" marL="0" rtl="0" algn="ctr">
              <a:lnSpc>
                <a:spcPct val="114999"/>
              </a:lnSpc>
              <a:spcBef>
                <a:spcPts val="600"/>
              </a:spcBef>
              <a:spcAft>
                <a:spcPts val="0"/>
              </a:spcAft>
              <a:buSzPts val="2400"/>
              <a:buNone/>
            </a:pPr>
            <a:r>
              <a:rPr lang="en" sz="1400"/>
              <a:t>Luca Barton,  </a:t>
            </a:r>
            <a:r>
              <a:rPr b="1" lang="en" sz="1400" u="sng"/>
              <a:t>Chris Nylund</a:t>
            </a:r>
            <a:r>
              <a:rPr lang="en" sz="1400"/>
              <a:t>,</a:t>
            </a:r>
            <a:r>
              <a:rPr b="1" lang="en" sz="1400"/>
              <a:t> </a:t>
            </a:r>
            <a:r>
              <a:rPr b="1" lang="en" sz="1400" u="sng"/>
              <a:t>Aidan Jones</a:t>
            </a:r>
            <a:r>
              <a:rPr lang="en" sz="1400"/>
              <a:t>, </a:t>
            </a:r>
            <a:r>
              <a:rPr b="1" lang="en" sz="1400" u="sng"/>
              <a:t>Caleb Bristol</a:t>
            </a:r>
            <a:r>
              <a:rPr lang="en" sz="1400"/>
              <a:t>, </a:t>
            </a:r>
            <a:r>
              <a:rPr b="1" lang="en" sz="1400" u="sng"/>
              <a:t>Noah Freeland</a:t>
            </a:r>
            <a:r>
              <a:rPr lang="en" sz="1400"/>
              <a:t>, Suphakan Sukwong</a:t>
            </a:r>
            <a:endParaRPr sz="1400"/>
          </a:p>
        </p:txBody>
      </p:sp>
      <p:sp>
        <p:nvSpPr>
          <p:cNvPr id="91" name="Google Shape;91;p1"/>
          <p:cNvSpPr txBox="1"/>
          <p:nvPr>
            <p:ph idx="12" type="sldNum"/>
          </p:nvPr>
        </p:nvSpPr>
        <p:spPr>
          <a:xfrm>
            <a:off x="11397" y="469270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2" name="Google Shape;92;p1"/>
          <p:cNvSpPr txBox="1"/>
          <p:nvPr/>
        </p:nvSpPr>
        <p:spPr>
          <a:xfrm>
            <a:off x="5779703" y="3837521"/>
            <a:ext cx="2694260" cy="590855"/>
          </a:xfrm>
          <a:prstGeom prst="rect">
            <a:avLst/>
          </a:prstGeom>
          <a:noFill/>
          <a:ln>
            <a:noFill/>
          </a:ln>
        </p:spPr>
        <p:txBody>
          <a:bodyPr anchorCtr="0" anchor="t" bIns="91425" lIns="91425" spcFirstLastPara="1" rIns="91425" wrap="square" tIns="91425">
            <a:noAutofit/>
          </a:bodyPr>
          <a:lstStyle/>
          <a:p>
            <a:pPr indent="0" lvl="0" marL="0" marR="0" rtl="0" algn="ctr">
              <a:lnSpc>
                <a:spcPct val="114999"/>
              </a:lnSpc>
              <a:spcBef>
                <a:spcPts val="600"/>
              </a:spcBef>
              <a:spcAft>
                <a:spcPts val="0"/>
              </a:spcAft>
              <a:buClr>
                <a:schemeClr val="accent3"/>
              </a:buClr>
              <a:buSzPts val="2400"/>
              <a:buFont typeface="PT Serif"/>
              <a:buNone/>
            </a:pPr>
            <a:r>
              <a:rPr b="1" i="0" lang="en" sz="1100" u="none" cap="none" strike="noStrike">
                <a:solidFill>
                  <a:schemeClr val="dk1"/>
                </a:solidFill>
                <a:latin typeface="PT Serif"/>
                <a:ea typeface="PT Serif"/>
                <a:cs typeface="PT Serif"/>
                <a:sym typeface="PT Serif"/>
              </a:rPr>
              <a:t>** </a:t>
            </a:r>
            <a:r>
              <a:rPr b="1" i="0" lang="en" sz="1100" u="sng" cap="none" strike="noStrike">
                <a:solidFill>
                  <a:schemeClr val="dk1"/>
                </a:solidFill>
                <a:latin typeface="PT Serif"/>
                <a:ea typeface="PT Serif"/>
                <a:cs typeface="PT Serif"/>
                <a:sym typeface="PT Serif"/>
              </a:rPr>
              <a:t>Emphasized names correspond to presenting members</a:t>
            </a:r>
            <a:endParaRPr/>
          </a:p>
        </p:txBody>
      </p:sp>
      <p:sp>
        <p:nvSpPr>
          <p:cNvPr id="93" name="Google Shape;93;p1"/>
          <p:cNvSpPr txBox="1"/>
          <p:nvPr/>
        </p:nvSpPr>
        <p:spPr>
          <a:xfrm>
            <a:off x="670034" y="3837521"/>
            <a:ext cx="3211310" cy="694394"/>
          </a:xfrm>
          <a:prstGeom prst="rect">
            <a:avLst/>
          </a:prstGeom>
          <a:noFill/>
          <a:ln>
            <a:noFill/>
          </a:ln>
        </p:spPr>
        <p:txBody>
          <a:bodyPr anchorCtr="0" anchor="ctr" bIns="91425" lIns="91425" spcFirstLastPara="1" rIns="91425" wrap="square" tIns="91425">
            <a:noAutofit/>
          </a:bodyPr>
          <a:lstStyle/>
          <a:p>
            <a:pPr indent="0" lvl="0" marL="0" marR="0" rtl="0" algn="l">
              <a:lnSpc>
                <a:spcPct val="114999"/>
              </a:lnSpc>
              <a:spcBef>
                <a:spcPts val="600"/>
              </a:spcBef>
              <a:spcAft>
                <a:spcPts val="0"/>
              </a:spcAft>
              <a:buClr>
                <a:schemeClr val="accent3"/>
              </a:buClr>
              <a:buSzPts val="2400"/>
              <a:buFont typeface="PT Serif"/>
              <a:buNone/>
            </a:pPr>
            <a:r>
              <a:rPr b="1" i="0" lang="en" sz="1400" u="none" cap="none" strike="noStrike">
                <a:solidFill>
                  <a:schemeClr val="dk1"/>
                </a:solidFill>
                <a:latin typeface="PT Serif"/>
                <a:ea typeface="PT Serif"/>
                <a:cs typeface="PT Serif"/>
                <a:sym typeface="PT Serif"/>
              </a:rPr>
              <a:t>Project Sponsor</a:t>
            </a:r>
            <a:r>
              <a:rPr b="0" i="0" lang="en" sz="1400" u="none" cap="none" strike="noStrike">
                <a:solidFill>
                  <a:schemeClr val="dk1"/>
                </a:solidFill>
                <a:latin typeface="PT Serif"/>
                <a:ea typeface="PT Serif"/>
                <a:cs typeface="PT Serif"/>
                <a:sym typeface="PT Serif"/>
              </a:rPr>
              <a:t>: Barbara Streiffert</a:t>
            </a:r>
            <a:endParaRPr b="0" i="0" sz="1400" u="none" cap="none" strike="noStrike">
              <a:solidFill>
                <a:schemeClr val="dk1"/>
              </a:solidFill>
              <a:latin typeface="PT Serif"/>
              <a:ea typeface="PT Serif"/>
              <a:cs typeface="PT Serif"/>
              <a:sym typeface="PT Serif"/>
            </a:endParaRPr>
          </a:p>
          <a:p>
            <a:pPr indent="0" lvl="0" marL="0" marR="0" rtl="0" algn="l">
              <a:lnSpc>
                <a:spcPct val="114999"/>
              </a:lnSpc>
              <a:spcBef>
                <a:spcPts val="600"/>
              </a:spcBef>
              <a:spcAft>
                <a:spcPts val="0"/>
              </a:spcAft>
              <a:buClr>
                <a:schemeClr val="accent3"/>
              </a:buClr>
              <a:buSzPts val="2400"/>
              <a:buFont typeface="PT Serif"/>
              <a:buNone/>
            </a:pPr>
            <a:r>
              <a:rPr b="1" i="0" lang="en" sz="1400" u="none" cap="none" strike="noStrike">
                <a:solidFill>
                  <a:schemeClr val="dk1"/>
                </a:solidFill>
                <a:latin typeface="PT Serif"/>
                <a:ea typeface="PT Serif"/>
                <a:cs typeface="PT Serif"/>
                <a:sym typeface="PT Serif"/>
              </a:rPr>
              <a:t>Project Advisor</a:t>
            </a:r>
            <a:r>
              <a:rPr b="0" i="0" lang="en" sz="1400" u="none" cap="none" strike="noStrike">
                <a:solidFill>
                  <a:schemeClr val="dk1"/>
                </a:solidFill>
                <a:latin typeface="PT Serif"/>
                <a:ea typeface="PT Serif"/>
                <a:cs typeface="PT Serif"/>
                <a:sym typeface="PT Serif"/>
              </a:rPr>
              <a:t>: Dr. Rafi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250" name="Google Shape;250;p10"/>
          <p:cNvSpPr txBox="1"/>
          <p:nvPr>
            <p:ph type="title"/>
          </p:nvPr>
        </p:nvSpPr>
        <p:spPr>
          <a:xfrm>
            <a:off x="2318099" y="121340"/>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Trades Overview</a:t>
            </a:r>
            <a:endParaRPr/>
          </a:p>
        </p:txBody>
      </p:sp>
      <p:sp>
        <p:nvSpPr>
          <p:cNvPr id="251" name="Google Shape;251;p10"/>
          <p:cNvSpPr/>
          <p:nvPr/>
        </p:nvSpPr>
        <p:spPr>
          <a:xfrm>
            <a:off x="3935183" y="804211"/>
            <a:ext cx="1355271" cy="440871"/>
          </a:xfrm>
          <a:prstGeom prst="roundRect">
            <a:avLst>
              <a:gd fmla="val 16667" name="adj"/>
            </a:avLst>
          </a:prstGeom>
          <a:solidFill>
            <a:schemeClr val="accent1"/>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lt1"/>
                </a:solidFill>
                <a:latin typeface="PT Serif"/>
                <a:ea typeface="PT Serif"/>
                <a:cs typeface="PT Serif"/>
                <a:sym typeface="PT Serif"/>
              </a:rPr>
              <a:t>SAILR</a:t>
            </a:r>
            <a:endParaRPr/>
          </a:p>
        </p:txBody>
      </p:sp>
      <p:sp>
        <p:nvSpPr>
          <p:cNvPr id="252" name="Google Shape;252;p10"/>
          <p:cNvSpPr/>
          <p:nvPr/>
        </p:nvSpPr>
        <p:spPr>
          <a:xfrm>
            <a:off x="964288" y="1670599"/>
            <a:ext cx="1352082"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Automation</a:t>
            </a:r>
            <a:endParaRPr/>
          </a:p>
        </p:txBody>
      </p:sp>
      <p:sp>
        <p:nvSpPr>
          <p:cNvPr id="253" name="Google Shape;253;p10"/>
          <p:cNvSpPr/>
          <p:nvPr/>
        </p:nvSpPr>
        <p:spPr>
          <a:xfrm>
            <a:off x="3054397" y="1679472"/>
            <a:ext cx="1355271"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Controls</a:t>
            </a:r>
            <a:endParaRPr/>
          </a:p>
        </p:txBody>
      </p:sp>
      <p:sp>
        <p:nvSpPr>
          <p:cNvPr id="254" name="Google Shape;254;p10"/>
          <p:cNvSpPr/>
          <p:nvPr/>
        </p:nvSpPr>
        <p:spPr>
          <a:xfrm>
            <a:off x="4505199" y="1679472"/>
            <a:ext cx="1654632"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Communications</a:t>
            </a:r>
            <a:endParaRPr/>
          </a:p>
        </p:txBody>
      </p:sp>
      <p:sp>
        <p:nvSpPr>
          <p:cNvPr id="255" name="Google Shape;255;p10"/>
          <p:cNvSpPr/>
          <p:nvPr/>
        </p:nvSpPr>
        <p:spPr>
          <a:xfrm>
            <a:off x="6245887" y="1670599"/>
            <a:ext cx="1355271"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Electrical</a:t>
            </a:r>
            <a:endParaRPr/>
          </a:p>
        </p:txBody>
      </p:sp>
      <p:sp>
        <p:nvSpPr>
          <p:cNvPr id="256" name="Google Shape;256;p10"/>
          <p:cNvSpPr/>
          <p:nvPr/>
        </p:nvSpPr>
        <p:spPr>
          <a:xfrm>
            <a:off x="7693685" y="1679472"/>
            <a:ext cx="1348797"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Mechanical</a:t>
            </a:r>
            <a:endParaRPr/>
          </a:p>
        </p:txBody>
      </p:sp>
      <p:cxnSp>
        <p:nvCxnSpPr>
          <p:cNvPr id="257" name="Google Shape;257;p10"/>
          <p:cNvCxnSpPr>
            <a:stCxn id="251" idx="2"/>
            <a:endCxn id="253" idx="0"/>
          </p:cNvCxnSpPr>
          <p:nvPr/>
        </p:nvCxnSpPr>
        <p:spPr>
          <a:xfrm rot="5400000">
            <a:off x="3955219" y="1021882"/>
            <a:ext cx="434400" cy="880800"/>
          </a:xfrm>
          <a:prstGeom prst="curvedConnector3">
            <a:avLst>
              <a:gd fmla="val 49999" name="adj1"/>
            </a:avLst>
          </a:prstGeom>
          <a:noFill/>
          <a:ln cap="flat" cmpd="sng" w="28575">
            <a:solidFill>
              <a:srgbClr val="7D6372"/>
            </a:solidFill>
            <a:prstDash val="solid"/>
            <a:round/>
            <a:headEnd len="sm" w="sm" type="none"/>
            <a:tailEnd len="med" w="med" type="triangle"/>
          </a:ln>
        </p:spPr>
      </p:cxnSp>
      <p:cxnSp>
        <p:nvCxnSpPr>
          <p:cNvPr id="258" name="Google Shape;258;p10"/>
          <p:cNvCxnSpPr>
            <a:stCxn id="251" idx="2"/>
            <a:endCxn id="254" idx="0"/>
          </p:cNvCxnSpPr>
          <p:nvPr/>
        </p:nvCxnSpPr>
        <p:spPr>
          <a:xfrm flipH="1" rot="-5400000">
            <a:off x="4755469" y="1102432"/>
            <a:ext cx="434400" cy="719700"/>
          </a:xfrm>
          <a:prstGeom prst="curvedConnector3">
            <a:avLst>
              <a:gd fmla="val 50000" name="adj1"/>
            </a:avLst>
          </a:prstGeom>
          <a:noFill/>
          <a:ln cap="flat" cmpd="sng" w="28575">
            <a:solidFill>
              <a:srgbClr val="7D6372"/>
            </a:solidFill>
            <a:prstDash val="solid"/>
            <a:round/>
            <a:headEnd len="sm" w="sm" type="none"/>
            <a:tailEnd len="med" w="med" type="triangle"/>
          </a:ln>
        </p:spPr>
      </p:cxnSp>
      <p:cxnSp>
        <p:nvCxnSpPr>
          <p:cNvPr id="259" name="Google Shape;259;p10"/>
          <p:cNvCxnSpPr>
            <a:stCxn id="251" idx="2"/>
            <a:endCxn id="255" idx="0"/>
          </p:cNvCxnSpPr>
          <p:nvPr/>
        </p:nvCxnSpPr>
        <p:spPr>
          <a:xfrm flipH="1" rot="-5400000">
            <a:off x="5555419" y="302482"/>
            <a:ext cx="425400" cy="2310600"/>
          </a:xfrm>
          <a:prstGeom prst="curvedConnector3">
            <a:avLst>
              <a:gd fmla="val 50014" name="adj1"/>
            </a:avLst>
          </a:prstGeom>
          <a:noFill/>
          <a:ln cap="flat" cmpd="sng" w="28575">
            <a:solidFill>
              <a:srgbClr val="7D6372"/>
            </a:solidFill>
            <a:prstDash val="solid"/>
            <a:round/>
            <a:headEnd len="sm" w="sm" type="none"/>
            <a:tailEnd len="med" w="med" type="triangle"/>
          </a:ln>
        </p:spPr>
      </p:cxnSp>
      <p:cxnSp>
        <p:nvCxnSpPr>
          <p:cNvPr id="260" name="Google Shape;260;p10"/>
          <p:cNvCxnSpPr>
            <a:stCxn id="251" idx="2"/>
            <a:endCxn id="256" idx="0"/>
          </p:cNvCxnSpPr>
          <p:nvPr/>
        </p:nvCxnSpPr>
        <p:spPr>
          <a:xfrm flipH="1" rot="-5400000">
            <a:off x="6273319" y="-415418"/>
            <a:ext cx="434400" cy="3755400"/>
          </a:xfrm>
          <a:prstGeom prst="curvedConnector3">
            <a:avLst>
              <a:gd fmla="val 38304" name="adj1"/>
            </a:avLst>
          </a:prstGeom>
          <a:noFill/>
          <a:ln cap="flat" cmpd="sng" w="28575">
            <a:solidFill>
              <a:srgbClr val="7D6372"/>
            </a:solidFill>
            <a:prstDash val="solid"/>
            <a:round/>
            <a:headEnd len="sm" w="sm" type="none"/>
            <a:tailEnd len="med" w="med" type="triangle"/>
          </a:ln>
        </p:spPr>
      </p:cxnSp>
      <p:sp>
        <p:nvSpPr>
          <p:cNvPr id="261" name="Google Shape;261;p10"/>
          <p:cNvSpPr/>
          <p:nvPr/>
        </p:nvSpPr>
        <p:spPr>
          <a:xfrm>
            <a:off x="98989" y="2439477"/>
            <a:ext cx="1355271" cy="478977"/>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Ground Station Computation Method</a:t>
            </a:r>
            <a:endParaRPr/>
          </a:p>
        </p:txBody>
      </p:sp>
      <p:sp>
        <p:nvSpPr>
          <p:cNvPr id="262" name="Google Shape;262;p10"/>
          <p:cNvSpPr/>
          <p:nvPr/>
        </p:nvSpPr>
        <p:spPr>
          <a:xfrm>
            <a:off x="1575671" y="2441004"/>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Device For Video &amp; Imaging</a:t>
            </a:r>
            <a:endParaRPr/>
          </a:p>
        </p:txBody>
      </p:sp>
      <p:cxnSp>
        <p:nvCxnSpPr>
          <p:cNvPr id="263" name="Google Shape;263;p10"/>
          <p:cNvCxnSpPr>
            <a:stCxn id="252" idx="0"/>
            <a:endCxn id="251" idx="2"/>
          </p:cNvCxnSpPr>
          <p:nvPr/>
        </p:nvCxnSpPr>
        <p:spPr>
          <a:xfrm rot="-5400000">
            <a:off x="2913829" y="-28301"/>
            <a:ext cx="425400" cy="2972400"/>
          </a:xfrm>
          <a:prstGeom prst="curvedConnector3">
            <a:avLst>
              <a:gd fmla="val 63945" name="adj1"/>
            </a:avLst>
          </a:prstGeom>
          <a:noFill/>
          <a:ln cap="flat" cmpd="sng" w="28575">
            <a:solidFill>
              <a:srgbClr val="7D6372"/>
            </a:solidFill>
            <a:prstDash val="solid"/>
            <a:round/>
            <a:headEnd len="med" w="med" type="triangle"/>
            <a:tailEnd len="sm" w="sm" type="none"/>
          </a:ln>
        </p:spPr>
      </p:cxnSp>
      <p:sp>
        <p:nvSpPr>
          <p:cNvPr id="264" name="Google Shape;264;p10"/>
          <p:cNvSpPr/>
          <p:nvPr/>
        </p:nvSpPr>
        <p:spPr>
          <a:xfrm>
            <a:off x="3056101" y="2448840"/>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chemeClr val="dk1"/>
                </a:solidFill>
                <a:latin typeface="PT Serif"/>
                <a:ea typeface="PT Serif"/>
                <a:cs typeface="PT Serif"/>
                <a:sym typeface="PT Serif"/>
              </a:rPr>
              <a:t>Separate vs. Combined</a:t>
            </a:r>
            <a:endParaRPr/>
          </a:p>
        </p:txBody>
      </p:sp>
      <p:sp>
        <p:nvSpPr>
          <p:cNvPr id="265" name="Google Shape;265;p10"/>
          <p:cNvSpPr/>
          <p:nvPr/>
        </p:nvSpPr>
        <p:spPr>
          <a:xfrm>
            <a:off x="4654878" y="2984233"/>
            <a:ext cx="1355271" cy="478976"/>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Transceiver for User Commands</a:t>
            </a:r>
            <a:endParaRPr b="0" i="0" sz="1000" u="none" cap="none" strike="noStrike">
              <a:solidFill>
                <a:schemeClr val="dk1"/>
              </a:solidFill>
              <a:latin typeface="PT Serif"/>
              <a:ea typeface="PT Serif"/>
              <a:cs typeface="PT Serif"/>
              <a:sym typeface="PT Serif"/>
            </a:endParaRPr>
          </a:p>
        </p:txBody>
      </p:sp>
      <p:sp>
        <p:nvSpPr>
          <p:cNvPr id="266" name="Google Shape;266;p10"/>
          <p:cNvSpPr/>
          <p:nvPr/>
        </p:nvSpPr>
        <p:spPr>
          <a:xfrm>
            <a:off x="4654879" y="2449134"/>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Transceiver for Video &amp; Imaging</a:t>
            </a:r>
            <a:endParaRPr/>
          </a:p>
        </p:txBody>
      </p:sp>
      <p:sp>
        <p:nvSpPr>
          <p:cNvPr id="267" name="Google Shape;267;p10"/>
          <p:cNvSpPr/>
          <p:nvPr/>
        </p:nvSpPr>
        <p:spPr>
          <a:xfrm>
            <a:off x="6245887" y="2449134"/>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Power Storage</a:t>
            </a:r>
            <a:endParaRPr/>
          </a:p>
        </p:txBody>
      </p:sp>
      <p:sp>
        <p:nvSpPr>
          <p:cNvPr id="268" name="Google Shape;268;p10"/>
          <p:cNvSpPr/>
          <p:nvPr/>
        </p:nvSpPr>
        <p:spPr>
          <a:xfrm>
            <a:off x="7687214" y="2451758"/>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Method of Vehicle Propulsion</a:t>
            </a:r>
            <a:endParaRPr/>
          </a:p>
        </p:txBody>
      </p:sp>
      <p:cxnSp>
        <p:nvCxnSpPr>
          <p:cNvPr id="269" name="Google Shape;269;p10"/>
          <p:cNvCxnSpPr>
            <a:stCxn id="252" idx="2"/>
          </p:cNvCxnSpPr>
          <p:nvPr/>
        </p:nvCxnSpPr>
        <p:spPr>
          <a:xfrm rot="5400000">
            <a:off x="1055629" y="1853470"/>
            <a:ext cx="326700" cy="842700"/>
          </a:xfrm>
          <a:prstGeom prst="curvedConnector3">
            <a:avLst>
              <a:gd fmla="val 50000" name="adj1"/>
            </a:avLst>
          </a:prstGeom>
          <a:noFill/>
          <a:ln cap="flat" cmpd="sng" w="19050">
            <a:solidFill>
              <a:srgbClr val="8B7783"/>
            </a:solidFill>
            <a:prstDash val="solid"/>
            <a:round/>
            <a:headEnd len="sm" w="sm" type="none"/>
            <a:tailEnd len="med" w="med" type="triangle"/>
          </a:ln>
        </p:spPr>
      </p:cxnSp>
      <p:cxnSp>
        <p:nvCxnSpPr>
          <p:cNvPr id="270" name="Google Shape;270;p10"/>
          <p:cNvCxnSpPr>
            <a:stCxn id="252" idx="2"/>
          </p:cNvCxnSpPr>
          <p:nvPr/>
        </p:nvCxnSpPr>
        <p:spPr>
          <a:xfrm flipH="1" rot="-5400000">
            <a:off x="1783879" y="1967920"/>
            <a:ext cx="326700" cy="613800"/>
          </a:xfrm>
          <a:prstGeom prst="curvedConnector3">
            <a:avLst>
              <a:gd fmla="val 50000" name="adj1"/>
            </a:avLst>
          </a:prstGeom>
          <a:noFill/>
          <a:ln cap="flat" cmpd="sng" w="19050">
            <a:solidFill>
              <a:srgbClr val="8B7783"/>
            </a:solidFill>
            <a:prstDash val="solid"/>
            <a:round/>
            <a:headEnd len="sm" w="sm" type="none"/>
            <a:tailEnd len="med" w="med" type="triangle"/>
          </a:ln>
        </p:spPr>
      </p:cxnSp>
      <p:cxnSp>
        <p:nvCxnSpPr>
          <p:cNvPr id="271" name="Google Shape;271;p10"/>
          <p:cNvCxnSpPr>
            <a:stCxn id="253" idx="2"/>
            <a:endCxn id="264" idx="0"/>
          </p:cNvCxnSpPr>
          <p:nvPr/>
        </p:nvCxnSpPr>
        <p:spPr>
          <a:xfrm>
            <a:off x="3732032" y="2120343"/>
            <a:ext cx="1800" cy="328500"/>
          </a:xfrm>
          <a:prstGeom prst="straightConnector1">
            <a:avLst/>
          </a:prstGeom>
          <a:noFill/>
          <a:ln cap="flat" cmpd="sng" w="19050">
            <a:solidFill>
              <a:srgbClr val="8B7783"/>
            </a:solidFill>
            <a:prstDash val="solid"/>
            <a:round/>
            <a:headEnd len="sm" w="sm" type="none"/>
            <a:tailEnd len="med" w="med" type="triangle"/>
          </a:ln>
        </p:spPr>
      </p:cxnSp>
      <p:cxnSp>
        <p:nvCxnSpPr>
          <p:cNvPr id="272" name="Google Shape;272;p10"/>
          <p:cNvCxnSpPr>
            <a:stCxn id="254" idx="2"/>
            <a:endCxn id="266" idx="0"/>
          </p:cNvCxnSpPr>
          <p:nvPr/>
        </p:nvCxnSpPr>
        <p:spPr>
          <a:xfrm>
            <a:off x="5332515" y="2120343"/>
            <a:ext cx="0" cy="328800"/>
          </a:xfrm>
          <a:prstGeom prst="straightConnector1">
            <a:avLst/>
          </a:prstGeom>
          <a:noFill/>
          <a:ln cap="flat" cmpd="sng" w="19050">
            <a:solidFill>
              <a:srgbClr val="8B7783"/>
            </a:solidFill>
            <a:prstDash val="solid"/>
            <a:round/>
            <a:headEnd len="sm" w="sm" type="none"/>
            <a:tailEnd len="med" w="med" type="triangle"/>
          </a:ln>
        </p:spPr>
      </p:cxnSp>
      <p:cxnSp>
        <p:nvCxnSpPr>
          <p:cNvPr id="273" name="Google Shape;273;p10"/>
          <p:cNvCxnSpPr>
            <a:stCxn id="255" idx="2"/>
            <a:endCxn id="267" idx="0"/>
          </p:cNvCxnSpPr>
          <p:nvPr/>
        </p:nvCxnSpPr>
        <p:spPr>
          <a:xfrm>
            <a:off x="6923523" y="2111470"/>
            <a:ext cx="0" cy="337800"/>
          </a:xfrm>
          <a:prstGeom prst="straightConnector1">
            <a:avLst/>
          </a:prstGeom>
          <a:noFill/>
          <a:ln cap="flat" cmpd="sng" w="19050">
            <a:solidFill>
              <a:srgbClr val="8B7783"/>
            </a:solidFill>
            <a:prstDash val="solid"/>
            <a:round/>
            <a:headEnd len="sm" w="sm" type="none"/>
            <a:tailEnd len="med" w="med" type="triangle"/>
          </a:ln>
        </p:spPr>
      </p:cxnSp>
      <p:cxnSp>
        <p:nvCxnSpPr>
          <p:cNvPr id="274" name="Google Shape;274;p10"/>
          <p:cNvCxnSpPr>
            <a:stCxn id="256" idx="2"/>
            <a:endCxn id="268" idx="0"/>
          </p:cNvCxnSpPr>
          <p:nvPr/>
        </p:nvCxnSpPr>
        <p:spPr>
          <a:xfrm flipH="1">
            <a:off x="8364784" y="2120343"/>
            <a:ext cx="3300" cy="331500"/>
          </a:xfrm>
          <a:prstGeom prst="straightConnector1">
            <a:avLst/>
          </a:prstGeom>
          <a:noFill/>
          <a:ln cap="flat" cmpd="sng" w="19050">
            <a:solidFill>
              <a:srgbClr val="8B7783"/>
            </a:solidFill>
            <a:prstDash val="solid"/>
            <a:round/>
            <a:headEnd len="sm" w="sm" type="none"/>
            <a:tailEnd len="med" w="med" type="triangle"/>
          </a:ln>
        </p:spPr>
      </p:cxnSp>
      <p:sp>
        <p:nvSpPr>
          <p:cNvPr id="275" name="Google Shape;275;p10"/>
          <p:cNvSpPr/>
          <p:nvPr/>
        </p:nvSpPr>
        <p:spPr>
          <a:xfrm>
            <a:off x="7688205" y="2966974"/>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Mechanical Power Delivery</a:t>
            </a:r>
            <a:endParaRPr/>
          </a:p>
        </p:txBody>
      </p:sp>
      <p:sp>
        <p:nvSpPr>
          <p:cNvPr id="276" name="Google Shape;276;p10"/>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277" name="Google Shape;277;p10"/>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278" name="Google Shape;278;p10"/>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279" name="Google Shape;279;p10"/>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280" name="Google Shape;280;p10"/>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281" name="Google Shape;281;p10"/>
          <p:cNvSpPr/>
          <p:nvPr/>
        </p:nvSpPr>
        <p:spPr>
          <a:xfrm>
            <a:off x="2101722" y="4636725"/>
            <a:ext cx="1244874"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282" name="Google Shape;282;p10"/>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1"/>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288" name="Google Shape;288;p11"/>
          <p:cNvSpPr txBox="1"/>
          <p:nvPr>
            <p:ph type="title"/>
          </p:nvPr>
        </p:nvSpPr>
        <p:spPr>
          <a:xfrm>
            <a:off x="2318099" y="121340"/>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Trades Overview</a:t>
            </a:r>
            <a:endParaRPr/>
          </a:p>
        </p:txBody>
      </p:sp>
      <p:sp>
        <p:nvSpPr>
          <p:cNvPr id="289" name="Google Shape;289;p11"/>
          <p:cNvSpPr/>
          <p:nvPr/>
        </p:nvSpPr>
        <p:spPr>
          <a:xfrm>
            <a:off x="3935183" y="804211"/>
            <a:ext cx="1355271" cy="440871"/>
          </a:xfrm>
          <a:prstGeom prst="roundRect">
            <a:avLst>
              <a:gd fmla="val 16667" name="adj"/>
            </a:avLst>
          </a:prstGeom>
          <a:solidFill>
            <a:schemeClr val="accent1"/>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lt1"/>
                </a:solidFill>
                <a:latin typeface="PT Serif"/>
                <a:ea typeface="PT Serif"/>
                <a:cs typeface="PT Serif"/>
                <a:sym typeface="PT Serif"/>
              </a:rPr>
              <a:t>SAILR</a:t>
            </a:r>
            <a:endParaRPr/>
          </a:p>
        </p:txBody>
      </p:sp>
      <p:sp>
        <p:nvSpPr>
          <p:cNvPr id="290" name="Google Shape;290;p11"/>
          <p:cNvSpPr/>
          <p:nvPr/>
        </p:nvSpPr>
        <p:spPr>
          <a:xfrm>
            <a:off x="964288" y="1670599"/>
            <a:ext cx="1352082"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Automation</a:t>
            </a:r>
            <a:endParaRPr/>
          </a:p>
        </p:txBody>
      </p:sp>
      <p:sp>
        <p:nvSpPr>
          <p:cNvPr id="291" name="Google Shape;291;p11"/>
          <p:cNvSpPr/>
          <p:nvPr/>
        </p:nvSpPr>
        <p:spPr>
          <a:xfrm>
            <a:off x="3054397" y="1679472"/>
            <a:ext cx="1355271"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Controls</a:t>
            </a:r>
            <a:endParaRPr/>
          </a:p>
        </p:txBody>
      </p:sp>
      <p:sp>
        <p:nvSpPr>
          <p:cNvPr id="292" name="Google Shape;292;p11"/>
          <p:cNvSpPr/>
          <p:nvPr/>
        </p:nvSpPr>
        <p:spPr>
          <a:xfrm>
            <a:off x="4505199" y="1679472"/>
            <a:ext cx="1654632"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Communications</a:t>
            </a:r>
            <a:endParaRPr/>
          </a:p>
        </p:txBody>
      </p:sp>
      <p:sp>
        <p:nvSpPr>
          <p:cNvPr id="293" name="Google Shape;293;p11"/>
          <p:cNvSpPr/>
          <p:nvPr/>
        </p:nvSpPr>
        <p:spPr>
          <a:xfrm>
            <a:off x="6245887" y="1670599"/>
            <a:ext cx="1355271"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Electrical</a:t>
            </a:r>
            <a:endParaRPr/>
          </a:p>
        </p:txBody>
      </p:sp>
      <p:sp>
        <p:nvSpPr>
          <p:cNvPr id="294" name="Google Shape;294;p11"/>
          <p:cNvSpPr/>
          <p:nvPr/>
        </p:nvSpPr>
        <p:spPr>
          <a:xfrm>
            <a:off x="7693685" y="1679472"/>
            <a:ext cx="1348797"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Mechanical</a:t>
            </a:r>
            <a:endParaRPr/>
          </a:p>
        </p:txBody>
      </p:sp>
      <p:cxnSp>
        <p:nvCxnSpPr>
          <p:cNvPr id="295" name="Google Shape;295;p11"/>
          <p:cNvCxnSpPr>
            <a:stCxn id="289" idx="2"/>
            <a:endCxn id="291" idx="0"/>
          </p:cNvCxnSpPr>
          <p:nvPr/>
        </p:nvCxnSpPr>
        <p:spPr>
          <a:xfrm rot="5400000">
            <a:off x="3955219" y="1021882"/>
            <a:ext cx="434400" cy="880800"/>
          </a:xfrm>
          <a:prstGeom prst="curvedConnector3">
            <a:avLst>
              <a:gd fmla="val 49999" name="adj1"/>
            </a:avLst>
          </a:prstGeom>
          <a:noFill/>
          <a:ln cap="flat" cmpd="sng" w="28575">
            <a:solidFill>
              <a:srgbClr val="7D6372"/>
            </a:solidFill>
            <a:prstDash val="solid"/>
            <a:round/>
            <a:headEnd len="sm" w="sm" type="none"/>
            <a:tailEnd len="med" w="med" type="triangle"/>
          </a:ln>
        </p:spPr>
      </p:cxnSp>
      <p:cxnSp>
        <p:nvCxnSpPr>
          <p:cNvPr id="296" name="Google Shape;296;p11"/>
          <p:cNvCxnSpPr>
            <a:stCxn id="289" idx="2"/>
            <a:endCxn id="292" idx="0"/>
          </p:cNvCxnSpPr>
          <p:nvPr/>
        </p:nvCxnSpPr>
        <p:spPr>
          <a:xfrm flipH="1" rot="-5400000">
            <a:off x="4755469" y="1102432"/>
            <a:ext cx="434400" cy="719700"/>
          </a:xfrm>
          <a:prstGeom prst="curvedConnector3">
            <a:avLst>
              <a:gd fmla="val 50000" name="adj1"/>
            </a:avLst>
          </a:prstGeom>
          <a:noFill/>
          <a:ln cap="flat" cmpd="sng" w="28575">
            <a:solidFill>
              <a:srgbClr val="7D6372"/>
            </a:solidFill>
            <a:prstDash val="solid"/>
            <a:round/>
            <a:headEnd len="sm" w="sm" type="none"/>
            <a:tailEnd len="med" w="med" type="triangle"/>
          </a:ln>
        </p:spPr>
      </p:cxnSp>
      <p:cxnSp>
        <p:nvCxnSpPr>
          <p:cNvPr id="297" name="Google Shape;297;p11"/>
          <p:cNvCxnSpPr>
            <a:stCxn id="289" idx="2"/>
            <a:endCxn id="293" idx="0"/>
          </p:cNvCxnSpPr>
          <p:nvPr/>
        </p:nvCxnSpPr>
        <p:spPr>
          <a:xfrm flipH="1" rot="-5400000">
            <a:off x="5555419" y="302482"/>
            <a:ext cx="425400" cy="2310600"/>
          </a:xfrm>
          <a:prstGeom prst="curvedConnector3">
            <a:avLst>
              <a:gd fmla="val 50014" name="adj1"/>
            </a:avLst>
          </a:prstGeom>
          <a:noFill/>
          <a:ln cap="flat" cmpd="sng" w="28575">
            <a:solidFill>
              <a:srgbClr val="7D6372"/>
            </a:solidFill>
            <a:prstDash val="solid"/>
            <a:round/>
            <a:headEnd len="sm" w="sm" type="none"/>
            <a:tailEnd len="med" w="med" type="triangle"/>
          </a:ln>
        </p:spPr>
      </p:cxnSp>
      <p:cxnSp>
        <p:nvCxnSpPr>
          <p:cNvPr id="298" name="Google Shape;298;p11"/>
          <p:cNvCxnSpPr>
            <a:stCxn id="289" idx="2"/>
            <a:endCxn id="294" idx="0"/>
          </p:cNvCxnSpPr>
          <p:nvPr/>
        </p:nvCxnSpPr>
        <p:spPr>
          <a:xfrm flipH="1" rot="-5400000">
            <a:off x="6273319" y="-415418"/>
            <a:ext cx="434400" cy="3755400"/>
          </a:xfrm>
          <a:prstGeom prst="curvedConnector3">
            <a:avLst>
              <a:gd fmla="val 38304" name="adj1"/>
            </a:avLst>
          </a:prstGeom>
          <a:noFill/>
          <a:ln cap="flat" cmpd="sng" w="28575">
            <a:solidFill>
              <a:srgbClr val="7D6372"/>
            </a:solidFill>
            <a:prstDash val="solid"/>
            <a:round/>
            <a:headEnd len="sm" w="sm" type="none"/>
            <a:tailEnd len="med" w="med" type="triangle"/>
          </a:ln>
        </p:spPr>
      </p:cxnSp>
      <p:cxnSp>
        <p:nvCxnSpPr>
          <p:cNvPr id="299" name="Google Shape;299;p11"/>
          <p:cNvCxnSpPr>
            <a:stCxn id="290" idx="0"/>
            <a:endCxn id="289" idx="2"/>
          </p:cNvCxnSpPr>
          <p:nvPr/>
        </p:nvCxnSpPr>
        <p:spPr>
          <a:xfrm rot="-5400000">
            <a:off x="2913829" y="-28301"/>
            <a:ext cx="425400" cy="2972400"/>
          </a:xfrm>
          <a:prstGeom prst="curvedConnector3">
            <a:avLst>
              <a:gd fmla="val 63945" name="adj1"/>
            </a:avLst>
          </a:prstGeom>
          <a:noFill/>
          <a:ln cap="flat" cmpd="sng" w="28575">
            <a:solidFill>
              <a:srgbClr val="7D6372"/>
            </a:solidFill>
            <a:prstDash val="solid"/>
            <a:round/>
            <a:headEnd len="med" w="med" type="triangle"/>
            <a:tailEnd len="sm" w="sm" type="none"/>
          </a:ln>
        </p:spPr>
      </p:cxnSp>
      <p:cxnSp>
        <p:nvCxnSpPr>
          <p:cNvPr id="300" name="Google Shape;300;p11"/>
          <p:cNvCxnSpPr>
            <a:stCxn id="290" idx="2"/>
          </p:cNvCxnSpPr>
          <p:nvPr/>
        </p:nvCxnSpPr>
        <p:spPr>
          <a:xfrm rot="5400000">
            <a:off x="1055629" y="1853470"/>
            <a:ext cx="326700" cy="842700"/>
          </a:xfrm>
          <a:prstGeom prst="curvedConnector3">
            <a:avLst>
              <a:gd fmla="val 50000" name="adj1"/>
            </a:avLst>
          </a:prstGeom>
          <a:noFill/>
          <a:ln cap="flat" cmpd="sng" w="19050">
            <a:solidFill>
              <a:srgbClr val="8B7783"/>
            </a:solidFill>
            <a:prstDash val="solid"/>
            <a:round/>
            <a:headEnd len="sm" w="sm" type="none"/>
            <a:tailEnd len="med" w="med" type="triangle"/>
          </a:ln>
        </p:spPr>
      </p:cxnSp>
      <p:cxnSp>
        <p:nvCxnSpPr>
          <p:cNvPr id="301" name="Google Shape;301;p11"/>
          <p:cNvCxnSpPr>
            <a:stCxn id="290" idx="2"/>
          </p:cNvCxnSpPr>
          <p:nvPr/>
        </p:nvCxnSpPr>
        <p:spPr>
          <a:xfrm flipH="1" rot="-5400000">
            <a:off x="1783879" y="1967920"/>
            <a:ext cx="326700" cy="613800"/>
          </a:xfrm>
          <a:prstGeom prst="curvedConnector3">
            <a:avLst>
              <a:gd fmla="val 50000" name="adj1"/>
            </a:avLst>
          </a:prstGeom>
          <a:noFill/>
          <a:ln cap="flat" cmpd="sng" w="19050">
            <a:solidFill>
              <a:srgbClr val="8B7783"/>
            </a:solidFill>
            <a:prstDash val="solid"/>
            <a:round/>
            <a:headEnd len="sm" w="sm" type="none"/>
            <a:tailEnd len="med" w="med" type="triangle"/>
          </a:ln>
        </p:spPr>
      </p:cxnSp>
      <p:cxnSp>
        <p:nvCxnSpPr>
          <p:cNvPr id="302" name="Google Shape;302;p11"/>
          <p:cNvCxnSpPr>
            <a:stCxn id="291" idx="2"/>
            <a:endCxn id="303" idx="0"/>
          </p:cNvCxnSpPr>
          <p:nvPr/>
        </p:nvCxnSpPr>
        <p:spPr>
          <a:xfrm>
            <a:off x="3732032" y="2120343"/>
            <a:ext cx="1800" cy="328500"/>
          </a:xfrm>
          <a:prstGeom prst="straightConnector1">
            <a:avLst/>
          </a:prstGeom>
          <a:noFill/>
          <a:ln cap="flat" cmpd="sng" w="19050">
            <a:solidFill>
              <a:srgbClr val="8B7783"/>
            </a:solidFill>
            <a:prstDash val="solid"/>
            <a:round/>
            <a:headEnd len="sm" w="sm" type="none"/>
            <a:tailEnd len="med" w="med" type="triangle"/>
          </a:ln>
        </p:spPr>
      </p:cxnSp>
      <p:cxnSp>
        <p:nvCxnSpPr>
          <p:cNvPr id="304" name="Google Shape;304;p11"/>
          <p:cNvCxnSpPr>
            <a:stCxn id="292" idx="2"/>
            <a:endCxn id="305" idx="0"/>
          </p:cNvCxnSpPr>
          <p:nvPr/>
        </p:nvCxnSpPr>
        <p:spPr>
          <a:xfrm>
            <a:off x="5332515" y="2120343"/>
            <a:ext cx="0" cy="328800"/>
          </a:xfrm>
          <a:prstGeom prst="straightConnector1">
            <a:avLst/>
          </a:prstGeom>
          <a:noFill/>
          <a:ln cap="flat" cmpd="sng" w="19050">
            <a:solidFill>
              <a:srgbClr val="8B7783"/>
            </a:solidFill>
            <a:prstDash val="solid"/>
            <a:round/>
            <a:headEnd len="sm" w="sm" type="none"/>
            <a:tailEnd len="med" w="med" type="triangle"/>
          </a:ln>
        </p:spPr>
      </p:cxnSp>
      <p:cxnSp>
        <p:nvCxnSpPr>
          <p:cNvPr id="306" name="Google Shape;306;p11"/>
          <p:cNvCxnSpPr>
            <a:stCxn id="293" idx="2"/>
            <a:endCxn id="307" idx="0"/>
          </p:cNvCxnSpPr>
          <p:nvPr/>
        </p:nvCxnSpPr>
        <p:spPr>
          <a:xfrm>
            <a:off x="6923523" y="2111470"/>
            <a:ext cx="0" cy="337800"/>
          </a:xfrm>
          <a:prstGeom prst="straightConnector1">
            <a:avLst/>
          </a:prstGeom>
          <a:noFill/>
          <a:ln cap="flat" cmpd="sng" w="19050">
            <a:solidFill>
              <a:srgbClr val="8B7783"/>
            </a:solidFill>
            <a:prstDash val="solid"/>
            <a:round/>
            <a:headEnd len="sm" w="sm" type="none"/>
            <a:tailEnd len="med" w="med" type="triangle"/>
          </a:ln>
        </p:spPr>
      </p:cxnSp>
      <p:cxnSp>
        <p:nvCxnSpPr>
          <p:cNvPr id="308" name="Google Shape;308;p11"/>
          <p:cNvCxnSpPr>
            <a:stCxn id="294" idx="2"/>
            <a:endCxn id="309" idx="0"/>
          </p:cNvCxnSpPr>
          <p:nvPr/>
        </p:nvCxnSpPr>
        <p:spPr>
          <a:xfrm>
            <a:off x="8368084" y="2120343"/>
            <a:ext cx="1500" cy="327000"/>
          </a:xfrm>
          <a:prstGeom prst="straightConnector1">
            <a:avLst/>
          </a:prstGeom>
          <a:noFill/>
          <a:ln cap="flat" cmpd="sng" w="19050">
            <a:solidFill>
              <a:srgbClr val="8B7783"/>
            </a:solidFill>
            <a:prstDash val="solid"/>
            <a:round/>
            <a:headEnd len="sm" w="sm" type="none"/>
            <a:tailEnd len="med" w="med" type="triangle"/>
          </a:ln>
        </p:spPr>
      </p:cxnSp>
      <p:grpSp>
        <p:nvGrpSpPr>
          <p:cNvPr id="310" name="Google Shape;310;p11"/>
          <p:cNvGrpSpPr/>
          <p:nvPr/>
        </p:nvGrpSpPr>
        <p:grpSpPr>
          <a:xfrm>
            <a:off x="99328" y="878207"/>
            <a:ext cx="8941781" cy="3040276"/>
            <a:chOff x="99328" y="878207"/>
            <a:chExt cx="8941781" cy="3040276"/>
          </a:xfrm>
        </p:grpSpPr>
        <p:sp>
          <p:nvSpPr>
            <p:cNvPr id="311" name="Google Shape;311;p11"/>
            <p:cNvSpPr/>
            <p:nvPr/>
          </p:nvSpPr>
          <p:spPr>
            <a:xfrm>
              <a:off x="99328" y="3006995"/>
              <a:ext cx="1355271" cy="440871"/>
            </a:xfrm>
            <a:prstGeom prst="roundRect">
              <a:avLst>
                <a:gd fmla="val 16667" name="adj"/>
              </a:avLst>
            </a:prstGeom>
            <a:solidFill>
              <a:srgbClr val="D1C9CE"/>
            </a:solidFill>
            <a:ln cap="flat" cmpd="sng" w="25400">
              <a:solidFill>
                <a:srgbClr val="E0A90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100" u="none" cap="none" strike="noStrike">
                  <a:solidFill>
                    <a:schemeClr val="dk1"/>
                  </a:solidFill>
                  <a:latin typeface="PT Serif"/>
                  <a:ea typeface="PT Serif"/>
                  <a:cs typeface="PT Serif"/>
                  <a:sym typeface="PT Serif"/>
                </a:rPr>
                <a:t>Type of Remote Sensor</a:t>
              </a:r>
              <a:endParaRPr/>
            </a:p>
          </p:txBody>
        </p:sp>
        <p:sp>
          <p:nvSpPr>
            <p:cNvPr id="312" name="Google Shape;312;p11"/>
            <p:cNvSpPr/>
            <p:nvPr/>
          </p:nvSpPr>
          <p:spPr>
            <a:xfrm>
              <a:off x="1577971" y="2966159"/>
              <a:ext cx="1355271" cy="478977"/>
            </a:xfrm>
            <a:prstGeom prst="roundRect">
              <a:avLst>
                <a:gd fmla="val 16667" name="adj"/>
              </a:avLst>
            </a:prstGeom>
            <a:solidFill>
              <a:srgbClr val="D1C9CE"/>
            </a:solidFill>
            <a:ln cap="flat" cmpd="sng" w="25400">
              <a:solidFill>
                <a:srgbClr val="E0A90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On-board Computation Method</a:t>
              </a:r>
              <a:endParaRPr/>
            </a:p>
          </p:txBody>
        </p:sp>
        <p:sp>
          <p:nvSpPr>
            <p:cNvPr id="313" name="Google Shape;313;p11"/>
            <p:cNvSpPr/>
            <p:nvPr/>
          </p:nvSpPr>
          <p:spPr>
            <a:xfrm>
              <a:off x="7685838" y="3477612"/>
              <a:ext cx="1355271" cy="440871"/>
            </a:xfrm>
            <a:prstGeom prst="roundRect">
              <a:avLst>
                <a:gd fmla="val 16667" name="adj"/>
              </a:avLst>
            </a:prstGeom>
            <a:solidFill>
              <a:srgbClr val="D1C9CE"/>
            </a:solidFill>
            <a:ln cap="flat" cmpd="sng" w="25400">
              <a:solidFill>
                <a:srgbClr val="E0A90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Chassis Material</a:t>
              </a:r>
              <a:endParaRPr b="0" i="0" sz="1400" u="none" cap="none" strike="noStrike">
                <a:solidFill>
                  <a:schemeClr val="dk1"/>
                </a:solidFill>
                <a:latin typeface="Arial"/>
                <a:ea typeface="Arial"/>
                <a:cs typeface="Arial"/>
                <a:sym typeface="Arial"/>
              </a:endParaRPr>
            </a:p>
          </p:txBody>
        </p:sp>
        <p:sp>
          <p:nvSpPr>
            <p:cNvPr id="314" name="Google Shape;314;p11"/>
            <p:cNvSpPr/>
            <p:nvPr/>
          </p:nvSpPr>
          <p:spPr>
            <a:xfrm>
              <a:off x="118351" y="878207"/>
              <a:ext cx="897737" cy="174620"/>
            </a:xfrm>
            <a:prstGeom prst="roundRect">
              <a:avLst>
                <a:gd fmla="val 16667" name="adj"/>
              </a:avLst>
            </a:prstGeom>
            <a:solidFill>
              <a:srgbClr val="D1C9CE"/>
            </a:solidFill>
            <a:ln cap="flat" cmpd="sng" w="25400">
              <a:solidFill>
                <a:srgbClr val="E0A90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In Progress</a:t>
              </a:r>
              <a:endParaRPr b="0" i="0" sz="1400" u="none" cap="none" strike="noStrike">
                <a:solidFill>
                  <a:schemeClr val="lt1"/>
                </a:solidFill>
                <a:latin typeface="Arial"/>
                <a:ea typeface="Arial"/>
                <a:cs typeface="Arial"/>
                <a:sym typeface="Arial"/>
              </a:endParaRPr>
            </a:p>
          </p:txBody>
        </p:sp>
      </p:grpSp>
      <p:grpSp>
        <p:nvGrpSpPr>
          <p:cNvPr id="315" name="Google Shape;315;p11"/>
          <p:cNvGrpSpPr/>
          <p:nvPr/>
        </p:nvGrpSpPr>
        <p:grpSpPr>
          <a:xfrm>
            <a:off x="98989" y="2439477"/>
            <a:ext cx="8948105" cy="1023732"/>
            <a:chOff x="98989" y="2439477"/>
            <a:chExt cx="8948105" cy="1023732"/>
          </a:xfrm>
        </p:grpSpPr>
        <p:sp>
          <p:nvSpPr>
            <p:cNvPr id="316" name="Google Shape;316;p11"/>
            <p:cNvSpPr/>
            <p:nvPr/>
          </p:nvSpPr>
          <p:spPr>
            <a:xfrm>
              <a:off x="98989" y="2439477"/>
              <a:ext cx="1355271" cy="478977"/>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Ground Station Computation Method</a:t>
              </a:r>
              <a:endParaRPr/>
            </a:p>
          </p:txBody>
        </p:sp>
        <p:sp>
          <p:nvSpPr>
            <p:cNvPr id="317" name="Google Shape;317;p11"/>
            <p:cNvSpPr/>
            <p:nvPr/>
          </p:nvSpPr>
          <p:spPr>
            <a:xfrm>
              <a:off x="1579475" y="2440857"/>
              <a:ext cx="1355271" cy="440871"/>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Device For Video &amp; Imaging</a:t>
              </a:r>
              <a:endParaRPr/>
            </a:p>
          </p:txBody>
        </p:sp>
        <p:sp>
          <p:nvSpPr>
            <p:cNvPr id="303" name="Google Shape;303;p11"/>
            <p:cNvSpPr/>
            <p:nvPr/>
          </p:nvSpPr>
          <p:spPr>
            <a:xfrm>
              <a:off x="3056101" y="2448840"/>
              <a:ext cx="1355271" cy="440871"/>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chemeClr val="dk1"/>
                  </a:solidFill>
                  <a:latin typeface="PT Serif"/>
                  <a:ea typeface="PT Serif"/>
                  <a:cs typeface="PT Serif"/>
                  <a:sym typeface="PT Serif"/>
                </a:rPr>
                <a:t>Separate vs. Combined</a:t>
              </a:r>
              <a:endParaRPr/>
            </a:p>
          </p:txBody>
        </p:sp>
        <p:sp>
          <p:nvSpPr>
            <p:cNvPr id="318" name="Google Shape;318;p11"/>
            <p:cNvSpPr/>
            <p:nvPr/>
          </p:nvSpPr>
          <p:spPr>
            <a:xfrm>
              <a:off x="4654878" y="2984233"/>
              <a:ext cx="1355271" cy="478976"/>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Transceiver for User Commands</a:t>
              </a:r>
              <a:endParaRPr b="0" i="0" sz="1000" u="none" cap="none" strike="noStrike">
                <a:solidFill>
                  <a:schemeClr val="dk1"/>
                </a:solidFill>
                <a:latin typeface="PT Serif"/>
                <a:ea typeface="PT Serif"/>
                <a:cs typeface="PT Serif"/>
                <a:sym typeface="PT Serif"/>
              </a:endParaRPr>
            </a:p>
          </p:txBody>
        </p:sp>
        <p:sp>
          <p:nvSpPr>
            <p:cNvPr id="305" name="Google Shape;305;p11"/>
            <p:cNvSpPr/>
            <p:nvPr/>
          </p:nvSpPr>
          <p:spPr>
            <a:xfrm>
              <a:off x="4654879" y="2449134"/>
              <a:ext cx="1355271" cy="440871"/>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Transceiver for Video &amp; Imaging</a:t>
              </a:r>
              <a:endParaRPr/>
            </a:p>
          </p:txBody>
        </p:sp>
        <p:sp>
          <p:nvSpPr>
            <p:cNvPr id="307" name="Google Shape;307;p11"/>
            <p:cNvSpPr/>
            <p:nvPr/>
          </p:nvSpPr>
          <p:spPr>
            <a:xfrm>
              <a:off x="6245887" y="2449134"/>
              <a:ext cx="1355271" cy="440871"/>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Power Storage</a:t>
              </a:r>
              <a:endParaRPr/>
            </a:p>
          </p:txBody>
        </p:sp>
        <p:sp>
          <p:nvSpPr>
            <p:cNvPr id="309" name="Google Shape;309;p11"/>
            <p:cNvSpPr/>
            <p:nvPr/>
          </p:nvSpPr>
          <p:spPr>
            <a:xfrm>
              <a:off x="7691823" y="2447369"/>
              <a:ext cx="1355271" cy="440871"/>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Method of Vehicle Propulsion</a:t>
              </a:r>
              <a:endParaRPr/>
            </a:p>
          </p:txBody>
        </p:sp>
        <p:sp>
          <p:nvSpPr>
            <p:cNvPr id="319" name="Google Shape;319;p11"/>
            <p:cNvSpPr/>
            <p:nvPr/>
          </p:nvSpPr>
          <p:spPr>
            <a:xfrm>
              <a:off x="7688278" y="2966316"/>
              <a:ext cx="1355271" cy="440871"/>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Mechanical Power Delivery</a:t>
              </a:r>
              <a:endParaRPr/>
            </a:p>
          </p:txBody>
        </p:sp>
      </p:grpSp>
      <p:sp>
        <p:nvSpPr>
          <p:cNvPr id="320" name="Google Shape;320;p11"/>
          <p:cNvSpPr/>
          <p:nvPr/>
        </p:nvSpPr>
        <p:spPr>
          <a:xfrm>
            <a:off x="117935" y="650740"/>
            <a:ext cx="897738" cy="170097"/>
          </a:xfrm>
          <a:prstGeom prst="roundRect">
            <a:avLst>
              <a:gd fmla="val 16667" name="adj"/>
            </a:avLst>
          </a:prstGeom>
          <a:solidFill>
            <a:srgbClr val="D1C9CE"/>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rgbClr val="1D1D1B"/>
                </a:solidFill>
                <a:latin typeface="PT Serif"/>
                <a:ea typeface="PT Serif"/>
                <a:cs typeface="PT Serif"/>
                <a:sym typeface="PT Serif"/>
              </a:rPr>
              <a:t>Complete</a:t>
            </a:r>
            <a:endParaRPr b="0" i="0" sz="1400" u="none" cap="none" strike="noStrike">
              <a:solidFill>
                <a:srgbClr val="1D1D1B"/>
              </a:solidFill>
              <a:latin typeface="Arial"/>
              <a:ea typeface="Arial"/>
              <a:cs typeface="Arial"/>
              <a:sym typeface="Arial"/>
            </a:endParaRPr>
          </a:p>
        </p:txBody>
      </p:sp>
      <p:sp>
        <p:nvSpPr>
          <p:cNvPr id="321" name="Google Shape;321;p11"/>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322" name="Google Shape;322;p11"/>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323" name="Google Shape;323;p11"/>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324" name="Google Shape;324;p11"/>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325" name="Google Shape;325;p11"/>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326" name="Google Shape;326;p11"/>
          <p:cNvSpPr/>
          <p:nvPr/>
        </p:nvSpPr>
        <p:spPr>
          <a:xfrm>
            <a:off x="2101722" y="4636725"/>
            <a:ext cx="1244874"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327" name="Google Shape;327;p11"/>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grpSp>
        <p:nvGrpSpPr>
          <p:cNvPr id="328" name="Google Shape;328;p11"/>
          <p:cNvGrpSpPr/>
          <p:nvPr/>
        </p:nvGrpSpPr>
        <p:grpSpPr>
          <a:xfrm>
            <a:off x="117935" y="1114791"/>
            <a:ext cx="8926367" cy="3404451"/>
            <a:chOff x="117935" y="1114791"/>
            <a:chExt cx="8926367" cy="3404451"/>
          </a:xfrm>
        </p:grpSpPr>
        <p:sp>
          <p:nvSpPr>
            <p:cNvPr id="329" name="Google Shape;329;p11"/>
            <p:cNvSpPr/>
            <p:nvPr/>
          </p:nvSpPr>
          <p:spPr>
            <a:xfrm>
              <a:off x="119846" y="3548746"/>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Path Planning Algorithm</a:t>
              </a:r>
              <a:endParaRPr/>
            </a:p>
          </p:txBody>
        </p:sp>
        <p:sp>
          <p:nvSpPr>
            <p:cNvPr id="330" name="Google Shape;330;p11"/>
            <p:cNvSpPr/>
            <p:nvPr/>
          </p:nvSpPr>
          <p:spPr>
            <a:xfrm>
              <a:off x="118351" y="1114791"/>
              <a:ext cx="906292" cy="166113"/>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Not Started</a:t>
              </a:r>
              <a:endParaRPr/>
            </a:p>
          </p:txBody>
        </p:sp>
        <p:sp>
          <p:nvSpPr>
            <p:cNvPr id="331" name="Google Shape;331;p11"/>
            <p:cNvSpPr/>
            <p:nvPr/>
          </p:nvSpPr>
          <p:spPr>
            <a:xfrm>
              <a:off x="117935" y="4051889"/>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Remote Sensor Orientation</a:t>
              </a:r>
              <a:endParaRPr/>
            </a:p>
          </p:txBody>
        </p:sp>
        <p:sp>
          <p:nvSpPr>
            <p:cNvPr id="332" name="Google Shape;332;p11"/>
            <p:cNvSpPr/>
            <p:nvPr/>
          </p:nvSpPr>
          <p:spPr>
            <a:xfrm>
              <a:off x="3075552" y="3005962"/>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Derivative/Integral Controls</a:t>
              </a:r>
              <a:endParaRPr/>
            </a:p>
          </p:txBody>
        </p:sp>
        <p:sp>
          <p:nvSpPr>
            <p:cNvPr id="333" name="Google Shape;333;p11"/>
            <p:cNvSpPr/>
            <p:nvPr/>
          </p:nvSpPr>
          <p:spPr>
            <a:xfrm>
              <a:off x="3075552" y="3552960"/>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On-Board Controls Processor</a:t>
              </a:r>
              <a:endParaRPr b="0" i="0" sz="1400" u="none" cap="none" strike="noStrike">
                <a:solidFill>
                  <a:schemeClr val="lt1"/>
                </a:solidFill>
                <a:latin typeface="Arial"/>
                <a:ea typeface="Arial"/>
                <a:cs typeface="Arial"/>
                <a:sym typeface="Arial"/>
              </a:endParaRPr>
            </a:p>
          </p:txBody>
        </p:sp>
        <p:sp>
          <p:nvSpPr>
            <p:cNvPr id="334" name="Google Shape;334;p11"/>
            <p:cNvSpPr/>
            <p:nvPr/>
          </p:nvSpPr>
          <p:spPr>
            <a:xfrm>
              <a:off x="4656563" y="3553865"/>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On-Board Comms Controller</a:t>
              </a:r>
              <a:endParaRPr b="0" i="0" sz="1400" u="none" cap="none" strike="noStrike">
                <a:solidFill>
                  <a:schemeClr val="dk1"/>
                </a:solidFill>
                <a:latin typeface="Arial"/>
                <a:ea typeface="Arial"/>
                <a:cs typeface="Arial"/>
                <a:sym typeface="Arial"/>
              </a:endParaRPr>
            </a:p>
          </p:txBody>
        </p:sp>
        <p:sp>
          <p:nvSpPr>
            <p:cNvPr id="335" name="Google Shape;335;p11"/>
            <p:cNvSpPr/>
            <p:nvPr/>
          </p:nvSpPr>
          <p:spPr>
            <a:xfrm>
              <a:off x="7689031" y="3990803"/>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Turning Mechanism</a:t>
              </a:r>
              <a:endParaRPr/>
            </a:p>
          </p:txBody>
        </p:sp>
        <p:sp>
          <p:nvSpPr>
            <p:cNvPr id="336" name="Google Shape;336;p11"/>
            <p:cNvSpPr/>
            <p:nvPr/>
          </p:nvSpPr>
          <p:spPr>
            <a:xfrm>
              <a:off x="3075551" y="4078371"/>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Drivetrain Stability Control</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2"/>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342" name="Google Shape;342;p12"/>
          <p:cNvSpPr txBox="1"/>
          <p:nvPr>
            <p:ph type="title"/>
          </p:nvPr>
        </p:nvSpPr>
        <p:spPr>
          <a:xfrm>
            <a:off x="2318099" y="121340"/>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Trades Overview</a:t>
            </a:r>
            <a:endParaRPr/>
          </a:p>
        </p:txBody>
      </p:sp>
      <p:sp>
        <p:nvSpPr>
          <p:cNvPr id="343" name="Google Shape;343;p12"/>
          <p:cNvSpPr/>
          <p:nvPr/>
        </p:nvSpPr>
        <p:spPr>
          <a:xfrm>
            <a:off x="3935183" y="804211"/>
            <a:ext cx="1355271" cy="440871"/>
          </a:xfrm>
          <a:prstGeom prst="roundRect">
            <a:avLst>
              <a:gd fmla="val 16667" name="adj"/>
            </a:avLst>
          </a:prstGeom>
          <a:solidFill>
            <a:schemeClr val="accent1"/>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lt1"/>
                </a:solidFill>
                <a:latin typeface="PT Serif"/>
                <a:ea typeface="PT Serif"/>
                <a:cs typeface="PT Serif"/>
                <a:sym typeface="PT Serif"/>
              </a:rPr>
              <a:t>SAILR</a:t>
            </a:r>
            <a:endParaRPr/>
          </a:p>
        </p:txBody>
      </p:sp>
      <p:sp>
        <p:nvSpPr>
          <p:cNvPr id="344" name="Google Shape;344;p12"/>
          <p:cNvSpPr/>
          <p:nvPr/>
        </p:nvSpPr>
        <p:spPr>
          <a:xfrm>
            <a:off x="964288" y="1670599"/>
            <a:ext cx="1352082"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Automation</a:t>
            </a:r>
            <a:endParaRPr/>
          </a:p>
        </p:txBody>
      </p:sp>
      <p:sp>
        <p:nvSpPr>
          <p:cNvPr id="345" name="Google Shape;345;p12"/>
          <p:cNvSpPr/>
          <p:nvPr/>
        </p:nvSpPr>
        <p:spPr>
          <a:xfrm>
            <a:off x="3054397" y="1679472"/>
            <a:ext cx="1355271"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Controls</a:t>
            </a:r>
            <a:endParaRPr/>
          </a:p>
        </p:txBody>
      </p:sp>
      <p:sp>
        <p:nvSpPr>
          <p:cNvPr id="346" name="Google Shape;346;p12"/>
          <p:cNvSpPr/>
          <p:nvPr/>
        </p:nvSpPr>
        <p:spPr>
          <a:xfrm>
            <a:off x="4505199" y="1679472"/>
            <a:ext cx="1654632"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Communications</a:t>
            </a:r>
            <a:endParaRPr/>
          </a:p>
        </p:txBody>
      </p:sp>
      <p:sp>
        <p:nvSpPr>
          <p:cNvPr id="347" name="Google Shape;347;p12"/>
          <p:cNvSpPr/>
          <p:nvPr/>
        </p:nvSpPr>
        <p:spPr>
          <a:xfrm>
            <a:off x="6245887" y="1670599"/>
            <a:ext cx="1355271"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Electrical</a:t>
            </a:r>
            <a:endParaRPr/>
          </a:p>
        </p:txBody>
      </p:sp>
      <p:sp>
        <p:nvSpPr>
          <p:cNvPr id="348" name="Google Shape;348;p12"/>
          <p:cNvSpPr/>
          <p:nvPr/>
        </p:nvSpPr>
        <p:spPr>
          <a:xfrm>
            <a:off x="7693685" y="1679472"/>
            <a:ext cx="1348797" cy="440871"/>
          </a:xfrm>
          <a:prstGeom prst="roundRect">
            <a:avLst>
              <a:gd fmla="val 16667" name="adj"/>
            </a:avLst>
          </a:prstGeom>
          <a:solidFill>
            <a:srgbClr val="BBAFB6"/>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PT Serif"/>
                <a:ea typeface="PT Serif"/>
                <a:cs typeface="PT Serif"/>
                <a:sym typeface="PT Serif"/>
              </a:rPr>
              <a:t>Mechanical</a:t>
            </a:r>
            <a:endParaRPr/>
          </a:p>
        </p:txBody>
      </p:sp>
      <p:cxnSp>
        <p:nvCxnSpPr>
          <p:cNvPr id="349" name="Google Shape;349;p12"/>
          <p:cNvCxnSpPr>
            <a:stCxn id="343" idx="2"/>
            <a:endCxn id="345" idx="0"/>
          </p:cNvCxnSpPr>
          <p:nvPr/>
        </p:nvCxnSpPr>
        <p:spPr>
          <a:xfrm rot="5400000">
            <a:off x="3955219" y="1021882"/>
            <a:ext cx="434400" cy="880800"/>
          </a:xfrm>
          <a:prstGeom prst="curvedConnector3">
            <a:avLst>
              <a:gd fmla="val 49999" name="adj1"/>
            </a:avLst>
          </a:prstGeom>
          <a:noFill/>
          <a:ln cap="flat" cmpd="sng" w="28575">
            <a:solidFill>
              <a:srgbClr val="7D6372"/>
            </a:solidFill>
            <a:prstDash val="solid"/>
            <a:round/>
            <a:headEnd len="sm" w="sm" type="none"/>
            <a:tailEnd len="med" w="med" type="triangle"/>
          </a:ln>
        </p:spPr>
      </p:cxnSp>
      <p:cxnSp>
        <p:nvCxnSpPr>
          <p:cNvPr id="350" name="Google Shape;350;p12"/>
          <p:cNvCxnSpPr>
            <a:stCxn id="343" idx="2"/>
            <a:endCxn id="346" idx="0"/>
          </p:cNvCxnSpPr>
          <p:nvPr/>
        </p:nvCxnSpPr>
        <p:spPr>
          <a:xfrm flipH="1" rot="-5400000">
            <a:off x="4755469" y="1102432"/>
            <a:ext cx="434400" cy="719700"/>
          </a:xfrm>
          <a:prstGeom prst="curvedConnector3">
            <a:avLst>
              <a:gd fmla="val 50000" name="adj1"/>
            </a:avLst>
          </a:prstGeom>
          <a:noFill/>
          <a:ln cap="flat" cmpd="sng" w="28575">
            <a:solidFill>
              <a:srgbClr val="7D6372"/>
            </a:solidFill>
            <a:prstDash val="solid"/>
            <a:round/>
            <a:headEnd len="sm" w="sm" type="none"/>
            <a:tailEnd len="med" w="med" type="triangle"/>
          </a:ln>
        </p:spPr>
      </p:cxnSp>
      <p:cxnSp>
        <p:nvCxnSpPr>
          <p:cNvPr id="351" name="Google Shape;351;p12"/>
          <p:cNvCxnSpPr>
            <a:stCxn id="343" idx="2"/>
            <a:endCxn id="347" idx="0"/>
          </p:cNvCxnSpPr>
          <p:nvPr/>
        </p:nvCxnSpPr>
        <p:spPr>
          <a:xfrm flipH="1" rot="-5400000">
            <a:off x="5555419" y="302482"/>
            <a:ext cx="425400" cy="2310600"/>
          </a:xfrm>
          <a:prstGeom prst="curvedConnector3">
            <a:avLst>
              <a:gd fmla="val 50014" name="adj1"/>
            </a:avLst>
          </a:prstGeom>
          <a:noFill/>
          <a:ln cap="flat" cmpd="sng" w="28575">
            <a:solidFill>
              <a:srgbClr val="7D6372"/>
            </a:solidFill>
            <a:prstDash val="solid"/>
            <a:round/>
            <a:headEnd len="sm" w="sm" type="none"/>
            <a:tailEnd len="med" w="med" type="triangle"/>
          </a:ln>
        </p:spPr>
      </p:cxnSp>
      <p:cxnSp>
        <p:nvCxnSpPr>
          <p:cNvPr id="352" name="Google Shape;352;p12"/>
          <p:cNvCxnSpPr>
            <a:stCxn id="343" idx="2"/>
            <a:endCxn id="348" idx="0"/>
          </p:cNvCxnSpPr>
          <p:nvPr/>
        </p:nvCxnSpPr>
        <p:spPr>
          <a:xfrm flipH="1" rot="-5400000">
            <a:off x="6273319" y="-415418"/>
            <a:ext cx="434400" cy="3755400"/>
          </a:xfrm>
          <a:prstGeom prst="curvedConnector3">
            <a:avLst>
              <a:gd fmla="val 38304" name="adj1"/>
            </a:avLst>
          </a:prstGeom>
          <a:noFill/>
          <a:ln cap="flat" cmpd="sng" w="28575">
            <a:solidFill>
              <a:srgbClr val="7D6372"/>
            </a:solidFill>
            <a:prstDash val="solid"/>
            <a:round/>
            <a:headEnd len="sm" w="sm" type="none"/>
            <a:tailEnd len="med" w="med" type="triangle"/>
          </a:ln>
        </p:spPr>
      </p:cxnSp>
      <p:sp>
        <p:nvSpPr>
          <p:cNvPr id="353" name="Google Shape;353;p12"/>
          <p:cNvSpPr/>
          <p:nvPr/>
        </p:nvSpPr>
        <p:spPr>
          <a:xfrm>
            <a:off x="99328" y="3006995"/>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100" u="none" cap="none" strike="noStrike">
                <a:solidFill>
                  <a:schemeClr val="dk1"/>
                </a:solidFill>
                <a:latin typeface="PT Serif"/>
                <a:ea typeface="PT Serif"/>
                <a:cs typeface="PT Serif"/>
                <a:sym typeface="PT Serif"/>
              </a:rPr>
              <a:t>Type of Remote Sensor</a:t>
            </a:r>
            <a:endParaRPr/>
          </a:p>
        </p:txBody>
      </p:sp>
      <p:sp>
        <p:nvSpPr>
          <p:cNvPr id="354" name="Google Shape;354;p12"/>
          <p:cNvSpPr/>
          <p:nvPr/>
        </p:nvSpPr>
        <p:spPr>
          <a:xfrm>
            <a:off x="98989" y="2439477"/>
            <a:ext cx="1355271" cy="478977"/>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Ground Station Computation Method</a:t>
            </a:r>
            <a:endParaRPr/>
          </a:p>
        </p:txBody>
      </p:sp>
      <p:sp>
        <p:nvSpPr>
          <p:cNvPr id="355" name="Google Shape;355;p12"/>
          <p:cNvSpPr/>
          <p:nvPr/>
        </p:nvSpPr>
        <p:spPr>
          <a:xfrm>
            <a:off x="119846" y="3548746"/>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Path Planning Algorithm</a:t>
            </a:r>
            <a:endParaRPr/>
          </a:p>
        </p:txBody>
      </p:sp>
      <p:sp>
        <p:nvSpPr>
          <p:cNvPr id="356" name="Google Shape;356;p12"/>
          <p:cNvSpPr/>
          <p:nvPr/>
        </p:nvSpPr>
        <p:spPr>
          <a:xfrm>
            <a:off x="1577971" y="2966159"/>
            <a:ext cx="1355271" cy="478977"/>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On-board Computation Method</a:t>
            </a:r>
            <a:endParaRPr/>
          </a:p>
        </p:txBody>
      </p:sp>
      <p:sp>
        <p:nvSpPr>
          <p:cNvPr id="357" name="Google Shape;357;p12"/>
          <p:cNvSpPr/>
          <p:nvPr/>
        </p:nvSpPr>
        <p:spPr>
          <a:xfrm>
            <a:off x="1579475" y="2440857"/>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Device For Video &amp; Imaging</a:t>
            </a:r>
            <a:endParaRPr/>
          </a:p>
        </p:txBody>
      </p:sp>
      <p:cxnSp>
        <p:nvCxnSpPr>
          <p:cNvPr id="358" name="Google Shape;358;p12"/>
          <p:cNvCxnSpPr>
            <a:stCxn id="344" idx="0"/>
            <a:endCxn id="343" idx="2"/>
          </p:cNvCxnSpPr>
          <p:nvPr/>
        </p:nvCxnSpPr>
        <p:spPr>
          <a:xfrm rot="-5400000">
            <a:off x="2913829" y="-28301"/>
            <a:ext cx="425400" cy="2972400"/>
          </a:xfrm>
          <a:prstGeom prst="curvedConnector3">
            <a:avLst>
              <a:gd fmla="val 63945" name="adj1"/>
            </a:avLst>
          </a:prstGeom>
          <a:noFill/>
          <a:ln cap="flat" cmpd="sng" w="28575">
            <a:solidFill>
              <a:srgbClr val="7D6372"/>
            </a:solidFill>
            <a:prstDash val="solid"/>
            <a:round/>
            <a:headEnd len="med" w="med" type="triangle"/>
            <a:tailEnd len="sm" w="sm" type="none"/>
          </a:ln>
        </p:spPr>
      </p:cxnSp>
      <p:sp>
        <p:nvSpPr>
          <p:cNvPr id="359" name="Google Shape;359;p12"/>
          <p:cNvSpPr/>
          <p:nvPr/>
        </p:nvSpPr>
        <p:spPr>
          <a:xfrm>
            <a:off x="3056101" y="2448840"/>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chemeClr val="dk1"/>
                </a:solidFill>
                <a:latin typeface="PT Serif"/>
                <a:ea typeface="PT Serif"/>
                <a:cs typeface="PT Serif"/>
                <a:sym typeface="PT Serif"/>
              </a:rPr>
              <a:t>Separate vs. Combined</a:t>
            </a:r>
            <a:endParaRPr/>
          </a:p>
        </p:txBody>
      </p:sp>
      <p:sp>
        <p:nvSpPr>
          <p:cNvPr id="360" name="Google Shape;360;p12"/>
          <p:cNvSpPr/>
          <p:nvPr/>
        </p:nvSpPr>
        <p:spPr>
          <a:xfrm>
            <a:off x="4654878" y="2984233"/>
            <a:ext cx="1355271" cy="478976"/>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Transceiver for User Commands</a:t>
            </a:r>
            <a:endParaRPr b="0" i="0" sz="1000" u="none" cap="none" strike="noStrike">
              <a:solidFill>
                <a:schemeClr val="dk1"/>
              </a:solidFill>
              <a:latin typeface="PT Serif"/>
              <a:ea typeface="PT Serif"/>
              <a:cs typeface="PT Serif"/>
              <a:sym typeface="PT Serif"/>
            </a:endParaRPr>
          </a:p>
        </p:txBody>
      </p:sp>
      <p:sp>
        <p:nvSpPr>
          <p:cNvPr id="361" name="Google Shape;361;p12"/>
          <p:cNvSpPr/>
          <p:nvPr/>
        </p:nvSpPr>
        <p:spPr>
          <a:xfrm>
            <a:off x="4654879" y="2449134"/>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Transceiver for Video &amp; Imaging</a:t>
            </a:r>
            <a:endParaRPr/>
          </a:p>
        </p:txBody>
      </p:sp>
      <p:sp>
        <p:nvSpPr>
          <p:cNvPr id="362" name="Google Shape;362;p12"/>
          <p:cNvSpPr/>
          <p:nvPr/>
        </p:nvSpPr>
        <p:spPr>
          <a:xfrm>
            <a:off x="6245887" y="2449134"/>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Power Storage</a:t>
            </a:r>
            <a:endParaRPr/>
          </a:p>
        </p:txBody>
      </p:sp>
      <p:cxnSp>
        <p:nvCxnSpPr>
          <p:cNvPr id="363" name="Google Shape;363;p12"/>
          <p:cNvCxnSpPr>
            <a:stCxn id="344" idx="2"/>
          </p:cNvCxnSpPr>
          <p:nvPr/>
        </p:nvCxnSpPr>
        <p:spPr>
          <a:xfrm rot="5400000">
            <a:off x="1055629" y="1853470"/>
            <a:ext cx="326700" cy="842700"/>
          </a:xfrm>
          <a:prstGeom prst="curvedConnector3">
            <a:avLst>
              <a:gd fmla="val 50000" name="adj1"/>
            </a:avLst>
          </a:prstGeom>
          <a:noFill/>
          <a:ln cap="flat" cmpd="sng" w="19050">
            <a:solidFill>
              <a:srgbClr val="8B7783"/>
            </a:solidFill>
            <a:prstDash val="solid"/>
            <a:round/>
            <a:headEnd len="sm" w="sm" type="none"/>
            <a:tailEnd len="med" w="med" type="triangle"/>
          </a:ln>
        </p:spPr>
      </p:cxnSp>
      <p:cxnSp>
        <p:nvCxnSpPr>
          <p:cNvPr id="364" name="Google Shape;364;p12"/>
          <p:cNvCxnSpPr>
            <a:stCxn id="344" idx="2"/>
          </p:cNvCxnSpPr>
          <p:nvPr/>
        </p:nvCxnSpPr>
        <p:spPr>
          <a:xfrm flipH="1" rot="-5400000">
            <a:off x="1783879" y="1967920"/>
            <a:ext cx="326700" cy="613800"/>
          </a:xfrm>
          <a:prstGeom prst="curvedConnector3">
            <a:avLst>
              <a:gd fmla="val 50000" name="adj1"/>
            </a:avLst>
          </a:prstGeom>
          <a:noFill/>
          <a:ln cap="flat" cmpd="sng" w="19050">
            <a:solidFill>
              <a:srgbClr val="8B7783"/>
            </a:solidFill>
            <a:prstDash val="solid"/>
            <a:round/>
            <a:headEnd len="sm" w="sm" type="none"/>
            <a:tailEnd len="med" w="med" type="triangle"/>
          </a:ln>
        </p:spPr>
      </p:cxnSp>
      <p:cxnSp>
        <p:nvCxnSpPr>
          <p:cNvPr id="365" name="Google Shape;365;p12"/>
          <p:cNvCxnSpPr>
            <a:stCxn id="345" idx="2"/>
            <a:endCxn id="359" idx="0"/>
          </p:cNvCxnSpPr>
          <p:nvPr/>
        </p:nvCxnSpPr>
        <p:spPr>
          <a:xfrm>
            <a:off x="3732032" y="2120343"/>
            <a:ext cx="1800" cy="328500"/>
          </a:xfrm>
          <a:prstGeom prst="straightConnector1">
            <a:avLst/>
          </a:prstGeom>
          <a:noFill/>
          <a:ln cap="flat" cmpd="sng" w="19050">
            <a:solidFill>
              <a:srgbClr val="8B7783"/>
            </a:solidFill>
            <a:prstDash val="solid"/>
            <a:round/>
            <a:headEnd len="sm" w="sm" type="none"/>
            <a:tailEnd len="med" w="med" type="triangle"/>
          </a:ln>
        </p:spPr>
      </p:cxnSp>
      <p:cxnSp>
        <p:nvCxnSpPr>
          <p:cNvPr id="366" name="Google Shape;366;p12"/>
          <p:cNvCxnSpPr>
            <a:stCxn id="346" idx="2"/>
            <a:endCxn id="361" idx="0"/>
          </p:cNvCxnSpPr>
          <p:nvPr/>
        </p:nvCxnSpPr>
        <p:spPr>
          <a:xfrm>
            <a:off x="5332515" y="2120343"/>
            <a:ext cx="0" cy="328800"/>
          </a:xfrm>
          <a:prstGeom prst="straightConnector1">
            <a:avLst/>
          </a:prstGeom>
          <a:noFill/>
          <a:ln cap="flat" cmpd="sng" w="19050">
            <a:solidFill>
              <a:srgbClr val="8B7783"/>
            </a:solidFill>
            <a:prstDash val="solid"/>
            <a:round/>
            <a:headEnd len="sm" w="sm" type="none"/>
            <a:tailEnd len="med" w="med" type="triangle"/>
          </a:ln>
        </p:spPr>
      </p:cxnSp>
      <p:cxnSp>
        <p:nvCxnSpPr>
          <p:cNvPr id="367" name="Google Shape;367;p12"/>
          <p:cNvCxnSpPr>
            <a:stCxn id="347" idx="2"/>
            <a:endCxn id="362" idx="0"/>
          </p:cNvCxnSpPr>
          <p:nvPr/>
        </p:nvCxnSpPr>
        <p:spPr>
          <a:xfrm>
            <a:off x="6923523" y="2111470"/>
            <a:ext cx="0" cy="337800"/>
          </a:xfrm>
          <a:prstGeom prst="straightConnector1">
            <a:avLst/>
          </a:prstGeom>
          <a:noFill/>
          <a:ln cap="flat" cmpd="sng" w="19050">
            <a:solidFill>
              <a:srgbClr val="8B7783"/>
            </a:solidFill>
            <a:prstDash val="solid"/>
            <a:round/>
            <a:headEnd len="sm" w="sm" type="none"/>
            <a:tailEnd len="med" w="med" type="triangle"/>
          </a:ln>
        </p:spPr>
      </p:cxnSp>
      <p:cxnSp>
        <p:nvCxnSpPr>
          <p:cNvPr id="368" name="Google Shape;368;p12"/>
          <p:cNvCxnSpPr>
            <a:stCxn id="348" idx="2"/>
          </p:cNvCxnSpPr>
          <p:nvPr/>
        </p:nvCxnSpPr>
        <p:spPr>
          <a:xfrm flipH="1">
            <a:off x="8364784" y="2120343"/>
            <a:ext cx="3300" cy="317700"/>
          </a:xfrm>
          <a:prstGeom prst="straightConnector1">
            <a:avLst/>
          </a:prstGeom>
          <a:noFill/>
          <a:ln cap="flat" cmpd="sng" w="19050">
            <a:solidFill>
              <a:srgbClr val="8B7783"/>
            </a:solidFill>
            <a:prstDash val="solid"/>
            <a:round/>
            <a:headEnd len="sm" w="sm" type="none"/>
            <a:tailEnd len="med" w="med" type="triangle"/>
          </a:ln>
        </p:spPr>
      </p:cxnSp>
      <p:sp>
        <p:nvSpPr>
          <p:cNvPr id="369" name="Google Shape;369;p12"/>
          <p:cNvSpPr/>
          <p:nvPr/>
        </p:nvSpPr>
        <p:spPr>
          <a:xfrm>
            <a:off x="117935" y="4051889"/>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Remote Sensor Orientation</a:t>
            </a:r>
            <a:endParaRPr/>
          </a:p>
        </p:txBody>
      </p:sp>
      <p:sp>
        <p:nvSpPr>
          <p:cNvPr id="370" name="Google Shape;370;p12"/>
          <p:cNvSpPr/>
          <p:nvPr/>
        </p:nvSpPr>
        <p:spPr>
          <a:xfrm>
            <a:off x="3075552" y="3005962"/>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Derivative/Integral Controls</a:t>
            </a:r>
            <a:endParaRPr b="0" i="0" sz="1400" u="none" cap="none" strike="noStrike">
              <a:solidFill>
                <a:schemeClr val="dk1"/>
              </a:solidFill>
              <a:latin typeface="Arial"/>
              <a:ea typeface="Arial"/>
              <a:cs typeface="Arial"/>
              <a:sym typeface="Arial"/>
            </a:endParaRPr>
          </a:p>
        </p:txBody>
      </p:sp>
      <p:sp>
        <p:nvSpPr>
          <p:cNvPr id="371" name="Google Shape;371;p12"/>
          <p:cNvSpPr/>
          <p:nvPr/>
        </p:nvSpPr>
        <p:spPr>
          <a:xfrm>
            <a:off x="3075552" y="3552960"/>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On-Board Controls Processor</a:t>
            </a:r>
            <a:endParaRPr b="0" i="0" sz="1400" u="none" cap="none" strike="noStrike">
              <a:solidFill>
                <a:schemeClr val="lt1"/>
              </a:solidFill>
              <a:latin typeface="Arial"/>
              <a:ea typeface="Arial"/>
              <a:cs typeface="Arial"/>
              <a:sym typeface="Arial"/>
            </a:endParaRPr>
          </a:p>
        </p:txBody>
      </p:sp>
      <p:sp>
        <p:nvSpPr>
          <p:cNvPr id="372" name="Google Shape;372;p12"/>
          <p:cNvSpPr/>
          <p:nvPr/>
        </p:nvSpPr>
        <p:spPr>
          <a:xfrm>
            <a:off x="4656563" y="3553865"/>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On-Board Comms Controller</a:t>
            </a:r>
            <a:endParaRPr b="0" i="0" sz="1400" u="none" cap="none" strike="noStrike">
              <a:solidFill>
                <a:schemeClr val="dk1"/>
              </a:solidFill>
              <a:latin typeface="Arial"/>
              <a:ea typeface="Arial"/>
              <a:cs typeface="Arial"/>
              <a:sym typeface="Arial"/>
            </a:endParaRPr>
          </a:p>
        </p:txBody>
      </p:sp>
      <p:sp>
        <p:nvSpPr>
          <p:cNvPr id="373" name="Google Shape;373;p12"/>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374" name="Google Shape;374;p12"/>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375" name="Google Shape;375;p12"/>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376" name="Google Shape;376;p12"/>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377" name="Google Shape;377;p12"/>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378" name="Google Shape;378;p12"/>
          <p:cNvSpPr/>
          <p:nvPr/>
        </p:nvSpPr>
        <p:spPr>
          <a:xfrm>
            <a:off x="2101722" y="4636725"/>
            <a:ext cx="1244874"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379" name="Google Shape;379;p12"/>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
        <p:nvSpPr>
          <p:cNvPr id="380" name="Google Shape;380;p12"/>
          <p:cNvSpPr/>
          <p:nvPr/>
        </p:nvSpPr>
        <p:spPr>
          <a:xfrm>
            <a:off x="7691823" y="2447369"/>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Method of Vehicle Propulsion</a:t>
            </a:r>
            <a:endParaRPr/>
          </a:p>
        </p:txBody>
      </p:sp>
      <p:sp>
        <p:nvSpPr>
          <p:cNvPr id="381" name="Google Shape;381;p12"/>
          <p:cNvSpPr/>
          <p:nvPr/>
        </p:nvSpPr>
        <p:spPr>
          <a:xfrm>
            <a:off x="7688278" y="2966316"/>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Mechanical Power Delivery</a:t>
            </a:r>
            <a:endParaRPr/>
          </a:p>
        </p:txBody>
      </p:sp>
      <p:sp>
        <p:nvSpPr>
          <p:cNvPr id="382" name="Google Shape;382;p12"/>
          <p:cNvSpPr/>
          <p:nvPr/>
        </p:nvSpPr>
        <p:spPr>
          <a:xfrm>
            <a:off x="7685838" y="3477612"/>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Chassis Material</a:t>
            </a:r>
            <a:endParaRPr b="0" i="0" sz="1400" u="none" cap="none" strike="noStrike">
              <a:solidFill>
                <a:schemeClr val="dk1"/>
              </a:solidFill>
              <a:latin typeface="Arial"/>
              <a:ea typeface="Arial"/>
              <a:cs typeface="Arial"/>
              <a:sym typeface="Arial"/>
            </a:endParaRPr>
          </a:p>
        </p:txBody>
      </p:sp>
      <p:sp>
        <p:nvSpPr>
          <p:cNvPr id="383" name="Google Shape;383;p12"/>
          <p:cNvSpPr/>
          <p:nvPr/>
        </p:nvSpPr>
        <p:spPr>
          <a:xfrm>
            <a:off x="7689031" y="3990803"/>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Turning Mechanism</a:t>
            </a:r>
            <a:endParaRPr/>
          </a:p>
        </p:txBody>
      </p:sp>
      <p:sp>
        <p:nvSpPr>
          <p:cNvPr id="384" name="Google Shape;384;p12"/>
          <p:cNvSpPr/>
          <p:nvPr/>
        </p:nvSpPr>
        <p:spPr>
          <a:xfrm>
            <a:off x="3075551" y="4078371"/>
            <a:ext cx="1355271" cy="440871"/>
          </a:xfrm>
          <a:prstGeom prst="roundRect">
            <a:avLst>
              <a:gd fmla="val 16667" name="adj"/>
            </a:avLst>
          </a:prstGeom>
          <a:solidFill>
            <a:srgbClr val="D1C9CE"/>
          </a:solidFill>
          <a:ln cap="flat" cmpd="sng" w="25400">
            <a:solidFill>
              <a:srgbClr val="6455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Drivetrain Stability Control</a:t>
            </a:r>
            <a:endParaRPr/>
          </a:p>
        </p:txBody>
      </p:sp>
      <p:grpSp>
        <p:nvGrpSpPr>
          <p:cNvPr id="385" name="Google Shape;385;p12"/>
          <p:cNvGrpSpPr/>
          <p:nvPr/>
        </p:nvGrpSpPr>
        <p:grpSpPr>
          <a:xfrm>
            <a:off x="118836" y="690334"/>
            <a:ext cx="8970689" cy="2802268"/>
            <a:chOff x="118836" y="690334"/>
            <a:chExt cx="8970689" cy="2802268"/>
          </a:xfrm>
        </p:grpSpPr>
        <p:grpSp>
          <p:nvGrpSpPr>
            <p:cNvPr id="386" name="Google Shape;386;p12"/>
            <p:cNvGrpSpPr/>
            <p:nvPr/>
          </p:nvGrpSpPr>
          <p:grpSpPr>
            <a:xfrm>
              <a:off x="1543050" y="2408930"/>
              <a:ext cx="7546475" cy="1083672"/>
              <a:chOff x="1543050" y="2408930"/>
              <a:chExt cx="7546475" cy="1083672"/>
            </a:xfrm>
          </p:grpSpPr>
          <p:sp>
            <p:nvSpPr>
              <p:cNvPr id="387" name="Google Shape;387;p12"/>
              <p:cNvSpPr/>
              <p:nvPr/>
            </p:nvSpPr>
            <p:spPr>
              <a:xfrm>
                <a:off x="1543050" y="2409517"/>
                <a:ext cx="1437967" cy="50697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8" name="Google Shape;388;p12"/>
              <p:cNvSpPr/>
              <p:nvPr/>
            </p:nvSpPr>
            <p:spPr>
              <a:xfrm>
                <a:off x="4617166" y="2944146"/>
                <a:ext cx="1437967" cy="54845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9" name="Google Shape;389;p12"/>
              <p:cNvSpPr/>
              <p:nvPr/>
            </p:nvSpPr>
            <p:spPr>
              <a:xfrm>
                <a:off x="7651558" y="2408930"/>
                <a:ext cx="1437967" cy="52124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90" name="Google Shape;390;p12"/>
            <p:cNvSpPr/>
            <p:nvPr/>
          </p:nvSpPr>
          <p:spPr>
            <a:xfrm>
              <a:off x="118836" y="690334"/>
              <a:ext cx="1183820" cy="335644"/>
            </a:xfrm>
            <a:prstGeom prst="rect">
              <a:avLst/>
            </a:prstGeom>
            <a:solidFill>
              <a:srgbClr val="D8D1D6"/>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00" u="none" cap="none" strike="noStrike">
                  <a:solidFill>
                    <a:schemeClr val="dk1"/>
                  </a:solidFill>
                  <a:latin typeface="PT Serif"/>
                  <a:ea typeface="PT Serif"/>
                  <a:cs typeface="PT Serif"/>
                  <a:sym typeface="PT Serif"/>
                </a:rPr>
                <a:t>Trades Discussed Today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3"/>
          <p:cNvSpPr txBox="1"/>
          <p:nvPr>
            <p:ph type="ctrTitle"/>
          </p:nvPr>
        </p:nvSpPr>
        <p:spPr>
          <a:xfrm>
            <a:off x="2600500" y="2040544"/>
            <a:ext cx="585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Trade Studies</a:t>
            </a:r>
            <a:endParaRPr/>
          </a:p>
        </p:txBody>
      </p:sp>
      <p:sp>
        <p:nvSpPr>
          <p:cNvPr id="396" name="Google Shape;396;p13"/>
          <p:cNvSpPr txBox="1"/>
          <p:nvPr>
            <p:ph idx="1" type="subTitle"/>
          </p:nvPr>
        </p:nvSpPr>
        <p:spPr>
          <a:xfrm>
            <a:off x="2604572" y="3191306"/>
            <a:ext cx="5857800" cy="1001719"/>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accent1"/>
              </a:buClr>
              <a:buSzPts val="2400"/>
              <a:buNone/>
            </a:pPr>
            <a:r>
              <a:rPr b="1" lang="en"/>
              <a:t>Mechanical</a:t>
            </a:r>
            <a:r>
              <a:rPr lang="en"/>
              <a:t>, </a:t>
            </a:r>
            <a:r>
              <a:rPr b="1" lang="en"/>
              <a:t>Communications</a:t>
            </a:r>
            <a:r>
              <a:rPr lang="en"/>
              <a:t>, Controls, Automation, Electrical</a:t>
            </a:r>
            <a:endParaRPr/>
          </a:p>
        </p:txBody>
      </p:sp>
      <p:sp>
        <p:nvSpPr>
          <p:cNvPr id="397" name="Google Shape;397;p13"/>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4"/>
          <p:cNvSpPr txBox="1"/>
          <p:nvPr>
            <p:ph type="ctrTitle"/>
          </p:nvPr>
        </p:nvSpPr>
        <p:spPr>
          <a:xfrm>
            <a:off x="2738663" y="779296"/>
            <a:ext cx="6260263" cy="115352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Methods of Vehicle Propulsion</a:t>
            </a:r>
            <a:endParaRPr/>
          </a:p>
        </p:txBody>
      </p:sp>
      <p:sp>
        <p:nvSpPr>
          <p:cNvPr id="403" name="Google Shape;403;p14"/>
          <p:cNvSpPr txBox="1"/>
          <p:nvPr>
            <p:ph idx="1" type="subTitle"/>
          </p:nvPr>
        </p:nvSpPr>
        <p:spPr>
          <a:xfrm>
            <a:off x="3196491" y="1937569"/>
            <a:ext cx="5212721" cy="1017428"/>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accent1"/>
              </a:buClr>
              <a:buSzPts val="2400"/>
              <a:buNone/>
            </a:pPr>
            <a:r>
              <a:rPr lang="en"/>
              <a:t>Analysis of various systems for rover mobility</a:t>
            </a:r>
            <a:endParaRPr/>
          </a:p>
        </p:txBody>
      </p:sp>
      <p:sp>
        <p:nvSpPr>
          <p:cNvPr id="404" name="Google Shape;404;p14"/>
          <p:cNvSpPr/>
          <p:nvPr/>
        </p:nvSpPr>
        <p:spPr>
          <a:xfrm>
            <a:off x="2935236" y="3205931"/>
            <a:ext cx="5857800" cy="511312"/>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FR.1: </a:t>
            </a:r>
            <a:r>
              <a:rPr b="0" i="0" lang="en" sz="1400" u="none" cap="none" strike="noStrike">
                <a:solidFill>
                  <a:srgbClr val="000000"/>
                </a:solidFill>
                <a:latin typeface="PT Serif"/>
                <a:ea typeface="PT Serif"/>
                <a:cs typeface="PT Serif"/>
                <a:sym typeface="PT Serif"/>
              </a:rPr>
              <a:t>The drivetrain shall enable the rover to move forwards, backwards and turn in any direction.</a:t>
            </a:r>
            <a:endParaRPr b="0" i="0" sz="1400" u="none" cap="none" strike="noStrike">
              <a:solidFill>
                <a:schemeClr val="lt1"/>
              </a:solidFill>
              <a:latin typeface="Arial"/>
              <a:ea typeface="Arial"/>
              <a:cs typeface="Arial"/>
              <a:sym typeface="Arial"/>
            </a:endParaRPr>
          </a:p>
        </p:txBody>
      </p:sp>
      <p:sp>
        <p:nvSpPr>
          <p:cNvPr id="405" name="Google Shape;405;p1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406" name="Google Shape;406;p14"/>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407" name="Google Shape;407;p14"/>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408" name="Google Shape;408;p14"/>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409" name="Google Shape;409;p14"/>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410" name="Google Shape;410;p14"/>
          <p:cNvSpPr/>
          <p:nvPr/>
        </p:nvSpPr>
        <p:spPr>
          <a:xfrm>
            <a:off x="3123962"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411" name="Google Shape;411;p14"/>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412" name="Google Shape;412;p14"/>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5"/>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Methods of Vehicle Propulsion</a:t>
            </a:r>
            <a:endParaRPr/>
          </a:p>
        </p:txBody>
      </p:sp>
      <p:sp>
        <p:nvSpPr>
          <p:cNvPr id="418" name="Google Shape;418;p1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419" name="Google Shape;419;p15"/>
          <p:cNvSpPr txBox="1"/>
          <p:nvPr>
            <p:ph idx="1" type="body"/>
          </p:nvPr>
        </p:nvSpPr>
        <p:spPr>
          <a:xfrm>
            <a:off x="633787" y="794308"/>
            <a:ext cx="7876428" cy="491391"/>
          </a:xfrm>
          <a:prstGeom prst="rect">
            <a:avLst/>
          </a:prstGeom>
          <a:noFill/>
          <a:ln>
            <a:noFill/>
          </a:ln>
        </p:spPr>
        <p:txBody>
          <a:bodyPr anchorCtr="0" anchor="t" bIns="91425" lIns="91425" spcFirstLastPara="1" rIns="91425" wrap="square" tIns="91425">
            <a:noAutofit/>
          </a:bodyPr>
          <a:lstStyle/>
          <a:p>
            <a:pPr indent="0" lvl="0" marL="76200" rtl="0" algn="ctr">
              <a:lnSpc>
                <a:spcPct val="115000"/>
              </a:lnSpc>
              <a:spcBef>
                <a:spcPts val="600"/>
              </a:spcBef>
              <a:spcAft>
                <a:spcPts val="0"/>
              </a:spcAft>
              <a:buSzPts val="2400"/>
              <a:buNone/>
            </a:pPr>
            <a:r>
              <a:rPr i="1" lang="en" sz="2000" u="sng"/>
              <a:t>Options Considered:</a:t>
            </a:r>
            <a:r>
              <a:rPr lang="en" sz="2000"/>
              <a:t> Wheels, Tracks, Rocker Bogie</a:t>
            </a:r>
            <a:endParaRPr/>
          </a:p>
        </p:txBody>
      </p:sp>
      <p:sp>
        <p:nvSpPr>
          <p:cNvPr id="420" name="Google Shape;420;p15"/>
          <p:cNvSpPr txBox="1"/>
          <p:nvPr/>
        </p:nvSpPr>
        <p:spPr>
          <a:xfrm>
            <a:off x="6825900" y="225680"/>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Mechanical</a:t>
            </a:r>
            <a:endParaRPr b="0" i="0" sz="1800" u="none" cap="none" strike="noStrike">
              <a:solidFill>
                <a:schemeClr val="dk1"/>
              </a:solidFill>
              <a:latin typeface="PT Serif"/>
              <a:ea typeface="PT Serif"/>
              <a:cs typeface="PT Serif"/>
              <a:sym typeface="PT Serif"/>
            </a:endParaRPr>
          </a:p>
        </p:txBody>
      </p:sp>
      <p:graphicFrame>
        <p:nvGraphicFramePr>
          <p:cNvPr id="421" name="Google Shape;421;p15"/>
          <p:cNvGraphicFramePr/>
          <p:nvPr/>
        </p:nvGraphicFramePr>
        <p:xfrm>
          <a:off x="168168" y="1365359"/>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356875"/>
                <a:gridCol w="1240075"/>
              </a:tblGrid>
              <a:tr h="286800">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Maneuverability</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&gt; 0.5m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0.3m to 0.5m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0.2m to 0.3m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0.1m to 0.2m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&lt; 0.1m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5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Traction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movement over plain flat terrain with no underbrush</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allows for movement over plain flat terrain with underbrush</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moderate slipping on grassy terrain with underbrush</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has rare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no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6883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Simplicity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difficult to prototype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can be rapidly prototyped</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minimal failure points and can be rapidly prototyped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Weight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 kg</a:t>
                      </a:r>
                      <a:endParaRPr b="0" i="0" sz="800" u="none" cap="none" strike="noStrike">
                        <a:solidFill>
                          <a:srgbClr val="1D1D1B"/>
                        </a:solidFill>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 kg – 4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 kg – 3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 kg – 2 kg</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868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&gt;$300</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$200-$300</a:t>
                      </a:r>
                      <a:endParaRPr b="0" sz="8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rPr>
                        <a:t>$100-$200</a:t>
                      </a:r>
                      <a:endParaRPr sz="14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rPr>
                        <a:t>$50-$100</a:t>
                      </a:r>
                      <a:endParaRPr sz="14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&lt;$50</a:t>
                      </a:r>
                      <a:endParaRPr b="0" sz="8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422" name="Google Shape;422;p15"/>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423" name="Google Shape;423;p15"/>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424" name="Google Shape;424;p15"/>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425" name="Google Shape;425;p15"/>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426" name="Google Shape;426;p15"/>
          <p:cNvSpPr/>
          <p:nvPr/>
        </p:nvSpPr>
        <p:spPr>
          <a:xfrm>
            <a:off x="3123962"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427" name="Google Shape;427;p15"/>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428" name="Google Shape;428;p15"/>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6"/>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Methods of Vehicle Propulsion</a:t>
            </a:r>
            <a:br>
              <a:rPr lang="en" sz="1800"/>
            </a:br>
            <a:br>
              <a:rPr lang="en" sz="400"/>
            </a:br>
            <a:r>
              <a:rPr lang="en" sz="2400"/>
              <a:t>Wheels</a:t>
            </a:r>
            <a:endParaRPr/>
          </a:p>
        </p:txBody>
      </p:sp>
      <p:sp>
        <p:nvSpPr>
          <p:cNvPr id="434" name="Google Shape;434;p1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435" name="Google Shape;435;p16"/>
          <p:cNvSpPr txBox="1"/>
          <p:nvPr/>
        </p:nvSpPr>
        <p:spPr>
          <a:xfrm>
            <a:off x="1268457" y="971612"/>
            <a:ext cx="660708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A traditional wheel system consisting of an even number of wheels connected to the drivetrain</a:t>
            </a:r>
            <a:endParaRPr/>
          </a:p>
        </p:txBody>
      </p:sp>
      <p:sp>
        <p:nvSpPr>
          <p:cNvPr id="436" name="Google Shape;436;p16"/>
          <p:cNvSpPr txBox="1"/>
          <p:nvPr/>
        </p:nvSpPr>
        <p:spPr>
          <a:xfrm>
            <a:off x="6825900" y="225680"/>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Mechanical</a:t>
            </a:r>
            <a:endParaRPr b="0" i="0" sz="1800" u="none" cap="none" strike="noStrike">
              <a:solidFill>
                <a:schemeClr val="dk1"/>
              </a:solidFill>
              <a:latin typeface="PT Serif"/>
              <a:ea typeface="PT Serif"/>
              <a:cs typeface="PT Serif"/>
              <a:sym typeface="PT Serif"/>
            </a:endParaRPr>
          </a:p>
        </p:txBody>
      </p:sp>
      <p:graphicFrame>
        <p:nvGraphicFramePr>
          <p:cNvPr id="437" name="Google Shape;437;p16"/>
          <p:cNvGraphicFramePr/>
          <p:nvPr/>
        </p:nvGraphicFramePr>
        <p:xfrm>
          <a:off x="168168" y="1365359"/>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356875"/>
                <a:gridCol w="1240075"/>
              </a:tblGrid>
              <a:tr h="286800">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Maneuverability</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&gt; 0.5m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0.3m to 0.5m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0.2m to 0.3m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0.1m to 0.2m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&lt; 0.1m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5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Traction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movement over plain flat terrain with no underbrush</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allows for movement over plain flat terrain with underbrush</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moderate slipping on grassy terrain with underbrush</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has rare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no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6883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Simplicity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difficult to prototype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can be rapidly prototyped</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minimal failure points and can be rapidly prototyped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Weight</a:t>
                      </a:r>
                      <a:endParaRPr b="1" sz="8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 kg</a:t>
                      </a:r>
                      <a:endParaRPr b="0" i="0" sz="800" u="none" cap="none" strike="noStrike">
                        <a:solidFill>
                          <a:srgbClr val="1D1D1B"/>
                        </a:solidFill>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 kg – 4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 kg – 3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 kg – 2 kg</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2868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&gt;$300</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$200-$300</a:t>
                      </a:r>
                      <a:endParaRPr b="0" sz="8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$100-$200</a:t>
                      </a:r>
                      <a:endParaRPr sz="800" u="none" cap="none" strike="noStrike">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$50-$100</a:t>
                      </a:r>
                      <a:endParaRPr sz="800" u="none" cap="none" strike="noStrike">
                        <a:latin typeface="PT Serif"/>
                        <a:ea typeface="PT Serif"/>
                        <a:cs typeface="PT Serif"/>
                        <a:sym typeface="PT Serif"/>
                      </a:endParaRPr>
                    </a:p>
                  </a:txBody>
                  <a:tcPr marT="68575" marB="68575" marR="91425" marL="91425">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01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&lt;$50</a:t>
                      </a:r>
                      <a:endParaRPr b="0" sz="800" u="none" cap="none" strike="noStrike">
                        <a:solidFill>
                          <a:schemeClr val="dk1"/>
                        </a:solidFill>
                        <a:latin typeface="PT Serif"/>
                        <a:ea typeface="PT Serif"/>
                        <a:cs typeface="PT Serif"/>
                        <a:sym typeface="PT Serif"/>
                      </a:endParaRPr>
                    </a:p>
                  </a:txBody>
                  <a:tcPr marT="68575" marB="68575" marR="91425" marL="91425">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438" name="Google Shape;438;p16"/>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439" name="Google Shape;439;p16"/>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440" name="Google Shape;440;p16"/>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441" name="Google Shape;441;p16"/>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442" name="Google Shape;442;p16"/>
          <p:cNvSpPr/>
          <p:nvPr/>
        </p:nvSpPr>
        <p:spPr>
          <a:xfrm>
            <a:off x="3123962"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443" name="Google Shape;443;p16"/>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444" name="Google Shape;444;p16"/>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450" name="Google Shape;450;p17"/>
          <p:cNvSpPr txBox="1"/>
          <p:nvPr/>
        </p:nvSpPr>
        <p:spPr>
          <a:xfrm>
            <a:off x="366930" y="964960"/>
            <a:ext cx="841014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A mobility system using belts that wrap around a series of wheels </a:t>
            </a:r>
            <a:endParaRPr/>
          </a:p>
        </p:txBody>
      </p:sp>
      <p:sp>
        <p:nvSpPr>
          <p:cNvPr id="451" name="Google Shape;451;p17"/>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Methods of Vehicle Propulsion</a:t>
            </a:r>
            <a:br>
              <a:rPr lang="en" sz="1800"/>
            </a:br>
            <a:br>
              <a:rPr lang="en" sz="400"/>
            </a:br>
            <a:r>
              <a:rPr lang="en" sz="2400"/>
              <a:t>Tracks</a:t>
            </a:r>
            <a:endParaRPr/>
          </a:p>
        </p:txBody>
      </p:sp>
      <p:sp>
        <p:nvSpPr>
          <p:cNvPr id="452" name="Google Shape;452;p17"/>
          <p:cNvSpPr txBox="1"/>
          <p:nvPr/>
        </p:nvSpPr>
        <p:spPr>
          <a:xfrm>
            <a:off x="6825900" y="225680"/>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Mechanical</a:t>
            </a:r>
            <a:endParaRPr b="0" i="0" sz="1800" u="none" cap="none" strike="noStrike">
              <a:solidFill>
                <a:schemeClr val="dk1"/>
              </a:solidFill>
              <a:latin typeface="PT Serif"/>
              <a:ea typeface="PT Serif"/>
              <a:cs typeface="PT Serif"/>
              <a:sym typeface="PT Serif"/>
            </a:endParaRPr>
          </a:p>
        </p:txBody>
      </p:sp>
      <p:graphicFrame>
        <p:nvGraphicFramePr>
          <p:cNvPr id="453" name="Google Shape;453;p17"/>
          <p:cNvGraphicFramePr/>
          <p:nvPr/>
        </p:nvGraphicFramePr>
        <p:xfrm>
          <a:off x="168168" y="1365359"/>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356875"/>
                <a:gridCol w="1240075"/>
              </a:tblGrid>
              <a:tr h="286800">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Maneuverability</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&gt; 0.5m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0.3m to 0.5m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0.2m to 0.3m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0.1m to 0.2m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&lt; 0.1m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75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Traction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movement over plain flat terrain with no underbrush</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allows for movement over plain flat terrain with underbrush</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moderate slipping on grassy terrain with underbrush</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has rare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no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6883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Simplicity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difficult to prototype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can be rapidly prototyped</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minimal failure points and can be rapidly prototyped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Weight</a:t>
                      </a:r>
                      <a:endParaRPr b="1" sz="8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 kg</a:t>
                      </a:r>
                      <a:endParaRPr b="0" i="0" sz="800" u="none" cap="none" strike="noStrike">
                        <a:solidFill>
                          <a:srgbClr val="1D1D1B"/>
                        </a:solidFill>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 kg – 4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 kg – 3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 kg – 2 kg</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868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&gt;$300</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$200 - $300</a:t>
                      </a:r>
                      <a:endParaRPr b="0" sz="8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$100 - $200</a:t>
                      </a:r>
                      <a:endParaRPr sz="1400" u="none" cap="none" strike="noStrike">
                        <a:latin typeface="PT Serif"/>
                        <a:ea typeface="PT Serif"/>
                        <a:cs typeface="PT Serif"/>
                        <a:sym typeface="PT Serif"/>
                      </a:endParaRPr>
                    </a:p>
                  </a:txBody>
                  <a:tcPr marT="68575" marB="68575" marR="91425" marL="91425">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$50 - $100</a:t>
                      </a:r>
                      <a:endParaRPr sz="1400" u="none" cap="none" strike="noStrike">
                        <a:latin typeface="PT Serif"/>
                        <a:ea typeface="PT Serif"/>
                        <a:cs typeface="PT Serif"/>
                        <a:sym typeface="PT Serif"/>
                      </a:endParaRPr>
                    </a:p>
                  </a:txBody>
                  <a:tcPr marT="68575" marB="68575" marR="91425" marL="91425">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&lt;$50</a:t>
                      </a:r>
                      <a:endParaRPr b="0" sz="8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454" name="Google Shape;454;p17"/>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455" name="Google Shape;455;p17"/>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456" name="Google Shape;456;p17"/>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457" name="Google Shape;457;p17"/>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458" name="Google Shape;458;p17"/>
          <p:cNvSpPr/>
          <p:nvPr/>
        </p:nvSpPr>
        <p:spPr>
          <a:xfrm>
            <a:off x="3123962"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459" name="Google Shape;459;p17"/>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460" name="Google Shape;460;p17"/>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466" name="Google Shape;466;p18"/>
          <p:cNvSpPr txBox="1"/>
          <p:nvPr/>
        </p:nvSpPr>
        <p:spPr>
          <a:xfrm>
            <a:off x="366930" y="980687"/>
            <a:ext cx="841014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A six-wheel suspension system commonly used in Mars rovers such as Perseverance</a:t>
            </a:r>
            <a:endParaRPr/>
          </a:p>
        </p:txBody>
      </p:sp>
      <p:sp>
        <p:nvSpPr>
          <p:cNvPr id="467" name="Google Shape;467;p18"/>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Methods of Vehicle Propulsion</a:t>
            </a:r>
            <a:br>
              <a:rPr lang="en" sz="1800"/>
            </a:br>
            <a:br>
              <a:rPr lang="en" sz="400"/>
            </a:br>
            <a:r>
              <a:rPr lang="en" sz="2400"/>
              <a:t>Rocker Bogie</a:t>
            </a:r>
            <a:endParaRPr/>
          </a:p>
        </p:txBody>
      </p:sp>
      <p:sp>
        <p:nvSpPr>
          <p:cNvPr id="468" name="Google Shape;468;p18"/>
          <p:cNvSpPr txBox="1"/>
          <p:nvPr/>
        </p:nvSpPr>
        <p:spPr>
          <a:xfrm>
            <a:off x="6825900" y="225680"/>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Mechanical</a:t>
            </a:r>
            <a:endParaRPr b="0" i="0" sz="1800" u="none" cap="none" strike="noStrike">
              <a:solidFill>
                <a:schemeClr val="dk1"/>
              </a:solidFill>
              <a:latin typeface="PT Serif"/>
              <a:ea typeface="PT Serif"/>
              <a:cs typeface="PT Serif"/>
              <a:sym typeface="PT Serif"/>
            </a:endParaRPr>
          </a:p>
        </p:txBody>
      </p:sp>
      <p:graphicFrame>
        <p:nvGraphicFramePr>
          <p:cNvPr id="469" name="Google Shape;469;p18"/>
          <p:cNvGraphicFramePr/>
          <p:nvPr/>
        </p:nvGraphicFramePr>
        <p:xfrm>
          <a:off x="168168" y="1365358"/>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356875"/>
                <a:gridCol w="1240075"/>
              </a:tblGrid>
              <a:tr h="286800">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Maneuverability</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&gt; 0.5m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0.3m to 0.5m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0.2m to 0.3m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from 0.1m to 0.2m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turning radius &lt; 0.1m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5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Traction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movement over plain flat terrain with no underbrush</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allows for movement over plain flat terrain with underbrush</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moderate slipping on grassy terrain with underbrush</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System has rare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allows for no slipping on grassy terrain with underbrush and small hills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6883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Simplicity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difficult to prototype</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many possible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is moderately difficult to prototype</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System has a moderate number of failure points and can be rapidly prototyped</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System has minimal failure points and can be rapidly prototyped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206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Weight</a:t>
                      </a:r>
                      <a:endParaRPr b="1" sz="8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 kg</a:t>
                      </a:r>
                      <a:endParaRPr b="0" i="0" sz="800" u="none" cap="none" strike="noStrike">
                        <a:solidFill>
                          <a:srgbClr val="1D1D1B"/>
                        </a:solidFill>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 kg – 4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 kg – 3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 kg – 2 kg</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 kg</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868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&gt;$300</a:t>
                      </a:r>
                      <a:endParaRPr/>
                    </a:p>
                  </a:txBody>
                  <a:tcPr marT="68575" marB="68575" marR="91425" marL="91425">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$200-$300</a:t>
                      </a:r>
                      <a:endParaRPr b="0" sz="800" u="none" cap="none" strike="noStrike">
                        <a:solidFill>
                          <a:schemeClr val="dk1"/>
                        </a:solidFill>
                        <a:latin typeface="PT Serif"/>
                        <a:ea typeface="PT Serif"/>
                        <a:cs typeface="PT Serif"/>
                        <a:sym typeface="PT Serif"/>
                      </a:endParaRPr>
                    </a:p>
                  </a:txBody>
                  <a:tcPr marT="68575" marB="68575" marR="91425" marL="91425">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$100-$200</a:t>
                      </a:r>
                      <a:endParaRPr sz="1400" u="none" cap="none" strike="noStrike">
                        <a:latin typeface="PT Serif"/>
                        <a:ea typeface="PT Serif"/>
                        <a:cs typeface="PT Serif"/>
                        <a:sym typeface="PT Serif"/>
                      </a:endParaRPr>
                    </a:p>
                  </a:txBody>
                  <a:tcPr marT="68575" marB="68575" marR="91425" marL="91425">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$50-$100</a:t>
                      </a:r>
                      <a:endParaRPr sz="1400" u="none" cap="none" strike="noStrike">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&lt;$50</a:t>
                      </a:r>
                      <a:endParaRPr b="0" sz="8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470" name="Google Shape;470;p18"/>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471" name="Google Shape;471;p18"/>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472" name="Google Shape;472;p18"/>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473" name="Google Shape;473;p18"/>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474" name="Google Shape;474;p18"/>
          <p:cNvSpPr/>
          <p:nvPr/>
        </p:nvSpPr>
        <p:spPr>
          <a:xfrm>
            <a:off x="3123962"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475" name="Google Shape;475;p18"/>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476" name="Google Shape;476;p18"/>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19"/>
          <p:cNvSpPr txBox="1"/>
          <p:nvPr>
            <p:ph type="title"/>
          </p:nvPr>
        </p:nvSpPr>
        <p:spPr>
          <a:xfrm>
            <a:off x="2318100" y="13023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Vehicle Propulsion Trade Comparison</a:t>
            </a:r>
            <a:endParaRPr/>
          </a:p>
        </p:txBody>
      </p:sp>
      <p:sp>
        <p:nvSpPr>
          <p:cNvPr id="482" name="Google Shape;482;p1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483" name="Google Shape;483;p19"/>
          <p:cNvGraphicFramePr/>
          <p:nvPr/>
        </p:nvGraphicFramePr>
        <p:xfrm>
          <a:off x="1162593" y="1177484"/>
          <a:ext cx="3000000" cy="3000000"/>
        </p:xfrm>
        <a:graphic>
          <a:graphicData uri="http://schemas.openxmlformats.org/drawingml/2006/table">
            <a:tbl>
              <a:tblPr>
                <a:noFill/>
                <a:tableStyleId>{C2A155F9-E990-4902-A656-67BAC96EC387}</a:tableStyleId>
              </a:tblPr>
              <a:tblGrid>
                <a:gridCol w="1598025"/>
                <a:gridCol w="817175"/>
                <a:gridCol w="1434575"/>
                <a:gridCol w="1481475"/>
                <a:gridCol w="1487550"/>
              </a:tblGrid>
              <a:tr h="4492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Wheels</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Tracks</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Rocker Bogie</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3425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Maneuverability</a:t>
                      </a:r>
                      <a:endParaRPr b="1" i="0" sz="12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6118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Traction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492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Simplicity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425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Weight</a:t>
                      </a:r>
                      <a:endParaRPr b="1" i="0" sz="12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425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Cost</a:t>
                      </a:r>
                      <a:endParaRPr b="1" i="0" sz="1200" u="none" cap="none" strike="noStrike">
                        <a:solidFill>
                          <a:srgbClr val="1D1D1B"/>
                        </a:solidFill>
                        <a:latin typeface="PT Serif"/>
                        <a:ea typeface="PT Serif"/>
                        <a:cs typeface="PT Serif"/>
                        <a:sym typeface="PT Serif"/>
                      </a:endParaRPr>
                    </a:p>
                  </a:txBody>
                  <a:tcPr marT="68575" marB="68575" marR="91425" marL="91425">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07750">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4.2</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2.2</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484" name="Google Shape;484;p19"/>
          <p:cNvSpPr txBox="1"/>
          <p:nvPr/>
        </p:nvSpPr>
        <p:spPr>
          <a:xfrm>
            <a:off x="6825900" y="225680"/>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Mechanical</a:t>
            </a:r>
            <a:endParaRPr b="0" i="0" sz="1800" u="none" cap="none" strike="noStrike">
              <a:solidFill>
                <a:schemeClr val="dk1"/>
              </a:solidFill>
              <a:latin typeface="PT Serif"/>
              <a:ea typeface="PT Serif"/>
              <a:cs typeface="PT Serif"/>
              <a:sym typeface="PT Serif"/>
            </a:endParaRPr>
          </a:p>
        </p:txBody>
      </p:sp>
      <p:sp>
        <p:nvSpPr>
          <p:cNvPr id="485" name="Google Shape;485;p19"/>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486" name="Google Shape;486;p19"/>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487" name="Google Shape;487;p19"/>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488" name="Google Shape;488;p19"/>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489" name="Google Shape;489;p19"/>
          <p:cNvSpPr/>
          <p:nvPr/>
        </p:nvSpPr>
        <p:spPr>
          <a:xfrm>
            <a:off x="3123962"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490" name="Google Shape;490;p19"/>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491" name="Google Shape;491;p19"/>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12" type="sldNum"/>
          </p:nvPr>
        </p:nvSpPr>
        <p:spPr>
          <a:xfrm>
            <a:off x="17291"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Timeline&#10;&#10;Description automatically generated" id="99" name="Google Shape;99;p2"/>
          <p:cNvPicPr preferRelativeResize="0"/>
          <p:nvPr/>
        </p:nvPicPr>
        <p:blipFill rotWithShape="1">
          <a:blip r:embed="rId3">
            <a:alphaModFix/>
          </a:blip>
          <a:srcRect b="1604" l="9525" r="3829" t="13384"/>
          <a:stretch/>
        </p:blipFill>
        <p:spPr>
          <a:xfrm>
            <a:off x="1188720" y="7140"/>
            <a:ext cx="6766560" cy="51292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0"/>
          <p:cNvSpPr txBox="1"/>
          <p:nvPr>
            <p:ph type="ctrTitle"/>
          </p:nvPr>
        </p:nvSpPr>
        <p:spPr>
          <a:xfrm>
            <a:off x="2738663" y="779296"/>
            <a:ext cx="6260263" cy="115352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Communication Method</a:t>
            </a:r>
            <a:endParaRPr/>
          </a:p>
        </p:txBody>
      </p:sp>
      <p:sp>
        <p:nvSpPr>
          <p:cNvPr id="497" name="Google Shape;497;p20"/>
          <p:cNvSpPr txBox="1"/>
          <p:nvPr>
            <p:ph idx="1" type="subTitle"/>
          </p:nvPr>
        </p:nvSpPr>
        <p:spPr>
          <a:xfrm>
            <a:off x="2962030" y="1937569"/>
            <a:ext cx="5820855" cy="1017428"/>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accent1"/>
              </a:buClr>
              <a:buSzPts val="2400"/>
              <a:buNone/>
            </a:pPr>
            <a:r>
              <a:rPr lang="en"/>
              <a:t>Analysis of various systems for rover</a:t>
            </a:r>
            <a:endParaRPr/>
          </a:p>
          <a:p>
            <a:pPr indent="-381000" lvl="0" marL="457200" rtl="0" algn="l">
              <a:lnSpc>
                <a:spcPct val="114999"/>
              </a:lnSpc>
              <a:spcBef>
                <a:spcPts val="0"/>
              </a:spcBef>
              <a:spcAft>
                <a:spcPts val="0"/>
              </a:spcAft>
              <a:buSzPts val="2400"/>
              <a:buNone/>
            </a:pPr>
            <a:r>
              <a:rPr lang="en"/>
              <a:t> data transmission with ground station</a:t>
            </a:r>
            <a:endParaRPr/>
          </a:p>
        </p:txBody>
      </p:sp>
      <p:sp>
        <p:nvSpPr>
          <p:cNvPr id="498" name="Google Shape;498;p20"/>
          <p:cNvSpPr/>
          <p:nvPr/>
        </p:nvSpPr>
        <p:spPr>
          <a:xfrm>
            <a:off x="2935236" y="3205931"/>
            <a:ext cx="5857800" cy="753748"/>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a:t>
            </a:r>
            <a:r>
              <a:rPr b="0" i="0" lang="en" sz="1400" u="none" cap="none" strike="noStrike">
                <a:solidFill>
                  <a:schemeClr val="dk1"/>
                </a:solidFill>
                <a:latin typeface="PT Serif"/>
                <a:ea typeface="PT Serif"/>
                <a:cs typeface="PT Serif"/>
                <a:sym typeface="PT Serif"/>
              </a:rPr>
              <a:t>2: </a:t>
            </a:r>
            <a:r>
              <a:rPr b="0" i="0" lang="en" sz="1400" u="none" cap="none" strike="noStrike">
                <a:solidFill>
                  <a:srgbClr val="000000"/>
                </a:solidFill>
                <a:latin typeface="PT Serif"/>
                <a:ea typeface="PT Serif"/>
                <a:cs typeface="PT Serif"/>
                <a:sym typeface="PT Serif"/>
              </a:rPr>
              <a:t>The communications subsystem shall provide a means for data transmission and reception capabilities between the on-board computer and the ground station.</a:t>
            </a:r>
            <a:endParaRPr b="0" i="0" sz="1400" u="none" cap="none" strike="noStrike">
              <a:solidFill>
                <a:schemeClr val="lt1"/>
              </a:solidFill>
              <a:latin typeface="Arial"/>
              <a:ea typeface="Arial"/>
              <a:cs typeface="Arial"/>
              <a:sym typeface="Arial"/>
            </a:endParaRPr>
          </a:p>
        </p:txBody>
      </p:sp>
      <p:sp>
        <p:nvSpPr>
          <p:cNvPr id="499" name="Google Shape;499;p2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500" name="Google Shape;500;p20"/>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501" name="Google Shape;501;p20"/>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502" name="Google Shape;502;p20"/>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503" name="Google Shape;503;p20"/>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504" name="Google Shape;504;p20"/>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505" name="Google Shape;505;p20"/>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506" name="Google Shape;506;p20"/>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1"/>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User Commands Communication Method</a:t>
            </a:r>
            <a:endParaRPr/>
          </a:p>
        </p:txBody>
      </p:sp>
      <p:sp>
        <p:nvSpPr>
          <p:cNvPr id="512" name="Google Shape;512;p21"/>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513" name="Google Shape;513;p21"/>
          <p:cNvSpPr txBox="1"/>
          <p:nvPr>
            <p:ph idx="1" type="body"/>
          </p:nvPr>
        </p:nvSpPr>
        <p:spPr>
          <a:xfrm>
            <a:off x="341850" y="858540"/>
            <a:ext cx="8460300" cy="491391"/>
          </a:xfrm>
          <a:prstGeom prst="rect">
            <a:avLst/>
          </a:prstGeom>
          <a:noFill/>
          <a:ln>
            <a:noFill/>
          </a:ln>
        </p:spPr>
        <p:txBody>
          <a:bodyPr anchorCtr="0" anchor="ctr" bIns="91425" lIns="91425" spcFirstLastPara="1" rIns="91425" wrap="square" tIns="91425">
            <a:noAutofit/>
          </a:bodyPr>
          <a:lstStyle/>
          <a:p>
            <a:pPr indent="0" lvl="0" marL="76200" rtl="0" algn="ctr">
              <a:lnSpc>
                <a:spcPct val="115000"/>
              </a:lnSpc>
              <a:spcBef>
                <a:spcPts val="600"/>
              </a:spcBef>
              <a:spcAft>
                <a:spcPts val="0"/>
              </a:spcAft>
              <a:buSzPts val="2400"/>
              <a:buNone/>
            </a:pPr>
            <a:r>
              <a:rPr i="1" lang="en" sz="2000" u="sng"/>
              <a:t>Options Considered:</a:t>
            </a:r>
            <a:r>
              <a:rPr lang="en" sz="2000"/>
              <a:t> ISM (RF), 4G Cellular, Wi-Fi, Infrared, Bluetooth 5.0</a:t>
            </a:r>
            <a:endParaRPr/>
          </a:p>
        </p:txBody>
      </p:sp>
      <p:graphicFrame>
        <p:nvGraphicFramePr>
          <p:cNvPr id="514" name="Google Shape;514;p21"/>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Range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 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 – 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 – 149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Interference Susceptibility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from light obstacles: brush small objects</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Loss of connection through medium obstacles: walls, trees</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through large obstacles: Buildings, terrain</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Obscured connection through large obstacles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Full connectivity through mission environment</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336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Data Throughput</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 1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 – 2.9 Mbps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3 – 4.9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20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&gt; 20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sz="85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515" name="Google Shape;515;p21"/>
          <p:cNvSpPr txBox="1"/>
          <p:nvPr/>
        </p:nvSpPr>
        <p:spPr>
          <a:xfrm>
            <a:off x="6711446" y="2314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
        <p:nvSpPr>
          <p:cNvPr id="516" name="Google Shape;516;p21"/>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517" name="Google Shape;517;p21"/>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518" name="Google Shape;518;p21"/>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519" name="Google Shape;519;p21"/>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520" name="Google Shape;520;p21"/>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521" name="Google Shape;521;p21"/>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522" name="Google Shape;522;p21"/>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2"/>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528" name="Google Shape;528;p22"/>
          <p:cNvSpPr txBox="1"/>
          <p:nvPr/>
        </p:nvSpPr>
        <p:spPr>
          <a:xfrm>
            <a:off x="1194101" y="1149966"/>
            <a:ext cx="675579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IMS Radio band transceivers connected to ground station and on-board computer</a:t>
            </a:r>
            <a:endParaRPr/>
          </a:p>
        </p:txBody>
      </p:sp>
      <p:sp>
        <p:nvSpPr>
          <p:cNvPr id="529" name="Google Shape;529;p22"/>
          <p:cNvSpPr txBox="1"/>
          <p:nvPr/>
        </p:nvSpPr>
        <p:spPr>
          <a:xfrm>
            <a:off x="2318100" y="3296"/>
            <a:ext cx="4507800" cy="107790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Montserrat"/>
              <a:buNone/>
            </a:pPr>
            <a:r>
              <a:rPr b="1" i="0" lang="en" sz="1800" u="none" cap="none" strike="noStrike">
                <a:solidFill>
                  <a:schemeClr val="dk1"/>
                </a:solidFill>
                <a:latin typeface="Montserrat"/>
                <a:ea typeface="Montserrat"/>
                <a:cs typeface="Montserrat"/>
                <a:sym typeface="Montserrat"/>
              </a:rPr>
              <a:t>Comms Method</a:t>
            </a:r>
            <a:endParaRPr/>
          </a:p>
          <a:p>
            <a:pPr indent="0" lvl="0" marL="0" marR="0" rtl="0" algn="ctr">
              <a:lnSpc>
                <a:spcPct val="100000"/>
              </a:lnSpc>
              <a:spcBef>
                <a:spcPts val="0"/>
              </a:spcBef>
              <a:spcAft>
                <a:spcPts val="0"/>
              </a:spcAft>
              <a:buClr>
                <a:schemeClr val="dk1"/>
              </a:buClr>
              <a:buSzPts val="1600"/>
              <a:buFont typeface="Montserrat"/>
              <a:buNone/>
            </a:pPr>
            <a:r>
              <a:t/>
            </a:r>
            <a:endParaRPr b="1" i="0" sz="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600"/>
              <a:buFont typeface="Montserrat"/>
              <a:buNone/>
            </a:pPr>
            <a:r>
              <a:rPr b="1" i="0" lang="en" sz="2200" u="none" cap="none" strike="noStrike">
                <a:solidFill>
                  <a:schemeClr val="dk1"/>
                </a:solidFill>
                <a:latin typeface="Montserrat"/>
                <a:ea typeface="Montserrat"/>
                <a:cs typeface="Montserrat"/>
                <a:sym typeface="Montserrat"/>
              </a:rPr>
              <a:t>Industrial, Scientific, and Medical Radio Band (ISM)</a:t>
            </a:r>
            <a:endParaRPr/>
          </a:p>
        </p:txBody>
      </p:sp>
      <p:graphicFrame>
        <p:nvGraphicFramePr>
          <p:cNvPr id="530" name="Google Shape;530;p22"/>
          <p:cNvGraphicFramePr/>
          <p:nvPr/>
        </p:nvGraphicFramePr>
        <p:xfrm>
          <a:off x="178425" y="1651668"/>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Range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 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 – 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 – 149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Interference Susceptibility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from light obstacles: brush small objects</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Loss of connection through medium obstacles: walls, trees</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through large obstacles: Buildings, terrain</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Obscured connection through large obstacles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Full connectivity through mission environment</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5336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Data Throughput</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 1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 – 2.9 Mbps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3 – 4.9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&gt;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sz="85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531" name="Google Shape;531;p22"/>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532" name="Google Shape;532;p22"/>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533" name="Google Shape;533;p22"/>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534" name="Google Shape;534;p22"/>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535" name="Google Shape;535;p22"/>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536" name="Google Shape;536;p22"/>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537" name="Google Shape;537;p22"/>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
        <p:nvSpPr>
          <p:cNvPr id="538" name="Google Shape;538;p22"/>
          <p:cNvSpPr txBox="1"/>
          <p:nvPr/>
        </p:nvSpPr>
        <p:spPr>
          <a:xfrm>
            <a:off x="6711446" y="2314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3"/>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544" name="Google Shape;544;p23"/>
          <p:cNvSpPr txBox="1"/>
          <p:nvPr/>
        </p:nvSpPr>
        <p:spPr>
          <a:xfrm>
            <a:off x="1194100" y="1141402"/>
            <a:ext cx="675579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 SIM card adapter connected to on-board computer communicating with ground station </a:t>
            </a:r>
            <a:endParaRPr/>
          </a:p>
        </p:txBody>
      </p:sp>
      <p:sp>
        <p:nvSpPr>
          <p:cNvPr id="545" name="Google Shape;545;p23"/>
          <p:cNvSpPr txBox="1"/>
          <p:nvPr/>
        </p:nvSpPr>
        <p:spPr>
          <a:xfrm>
            <a:off x="2734733" y="5511094"/>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23"/>
          <p:cNvSpPr txBox="1"/>
          <p:nvPr/>
        </p:nvSpPr>
        <p:spPr>
          <a:xfrm>
            <a:off x="2318100" y="3296"/>
            <a:ext cx="4507800" cy="107790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Montserrat"/>
              <a:buNone/>
            </a:pPr>
            <a:r>
              <a:rPr b="1" i="0" lang="en" sz="1800" u="none" cap="none" strike="noStrike">
                <a:solidFill>
                  <a:schemeClr val="dk1"/>
                </a:solidFill>
                <a:latin typeface="Montserrat"/>
                <a:ea typeface="Montserrat"/>
                <a:cs typeface="Montserrat"/>
                <a:sym typeface="Montserrat"/>
              </a:rPr>
              <a:t>Comms Method</a:t>
            </a:r>
            <a:endParaRPr/>
          </a:p>
          <a:p>
            <a:pPr indent="0" lvl="0" marL="0" marR="0" rtl="0" algn="ctr">
              <a:lnSpc>
                <a:spcPct val="100000"/>
              </a:lnSpc>
              <a:spcBef>
                <a:spcPts val="0"/>
              </a:spcBef>
              <a:spcAft>
                <a:spcPts val="0"/>
              </a:spcAft>
              <a:buClr>
                <a:schemeClr val="dk1"/>
              </a:buClr>
              <a:buSzPts val="1600"/>
              <a:buFont typeface="Montserrat"/>
              <a:buNone/>
            </a:pPr>
            <a:r>
              <a:t/>
            </a:r>
            <a:endParaRPr b="1" i="0" sz="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600"/>
              <a:buFont typeface="Montserrat"/>
              <a:buNone/>
            </a:pPr>
            <a:r>
              <a:rPr b="1" i="0" lang="en" sz="2200" u="none" cap="none" strike="noStrike">
                <a:solidFill>
                  <a:schemeClr val="dk1"/>
                </a:solidFill>
                <a:latin typeface="Montserrat"/>
                <a:ea typeface="Montserrat"/>
                <a:cs typeface="Montserrat"/>
                <a:sym typeface="Montserrat"/>
              </a:rPr>
              <a:t>4G Cellular</a:t>
            </a:r>
            <a:endParaRPr/>
          </a:p>
        </p:txBody>
      </p:sp>
      <p:graphicFrame>
        <p:nvGraphicFramePr>
          <p:cNvPr id="547" name="Google Shape;547;p23"/>
          <p:cNvGraphicFramePr/>
          <p:nvPr/>
        </p:nvGraphicFramePr>
        <p:xfrm>
          <a:off x="178424" y="1649537"/>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Range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 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 – 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 – 149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Interference Susceptibility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from light obstacles: brush small objects</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Loss of connection through medium obstacles: walls, trees</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through large obstacles: Buildings, terrain</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Obscured connection through large obstacles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Full connectivity through mission environment</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r>
              <a:tr h="5336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Data Throughput</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 1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 – 2.9 Mbps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3 – 4.9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20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&gt;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sz="85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548" name="Google Shape;548;p23"/>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549" name="Google Shape;549;p23"/>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550" name="Google Shape;550;p23"/>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551" name="Google Shape;551;p23"/>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552" name="Google Shape;552;p23"/>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553" name="Google Shape;553;p23"/>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554" name="Google Shape;554;p23"/>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
        <p:nvSpPr>
          <p:cNvPr id="555" name="Google Shape;555;p23"/>
          <p:cNvSpPr txBox="1"/>
          <p:nvPr/>
        </p:nvSpPr>
        <p:spPr>
          <a:xfrm>
            <a:off x="6711446" y="2314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561" name="Google Shape;561;p24"/>
          <p:cNvSpPr txBox="1"/>
          <p:nvPr/>
        </p:nvSpPr>
        <p:spPr>
          <a:xfrm>
            <a:off x="1194100" y="1141402"/>
            <a:ext cx="675579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 Ad Hoc Peer to peer Wi-Fi network between ground station and on-board computer</a:t>
            </a:r>
            <a:endParaRPr b="0" i="0" sz="1200" u="none" cap="none" strike="noStrike">
              <a:solidFill>
                <a:srgbClr val="000000"/>
              </a:solidFill>
              <a:latin typeface="PT Serif"/>
              <a:ea typeface="PT Serif"/>
              <a:cs typeface="PT Serif"/>
              <a:sym typeface="PT Serif"/>
            </a:endParaRPr>
          </a:p>
        </p:txBody>
      </p:sp>
      <p:sp>
        <p:nvSpPr>
          <p:cNvPr id="562" name="Google Shape;562;p24"/>
          <p:cNvSpPr txBox="1"/>
          <p:nvPr/>
        </p:nvSpPr>
        <p:spPr>
          <a:xfrm>
            <a:off x="2734733" y="5511094"/>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24"/>
          <p:cNvSpPr txBox="1"/>
          <p:nvPr/>
        </p:nvSpPr>
        <p:spPr>
          <a:xfrm>
            <a:off x="2318100" y="3296"/>
            <a:ext cx="4507800" cy="107790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Montserrat"/>
              <a:buNone/>
            </a:pPr>
            <a:r>
              <a:rPr b="1" i="0" lang="en" sz="1800" u="none" cap="none" strike="noStrike">
                <a:solidFill>
                  <a:schemeClr val="dk1"/>
                </a:solidFill>
                <a:latin typeface="Montserrat"/>
                <a:ea typeface="Montserrat"/>
                <a:cs typeface="Montserrat"/>
                <a:sym typeface="Montserrat"/>
              </a:rPr>
              <a:t>Comms Method</a:t>
            </a:r>
            <a:endParaRPr/>
          </a:p>
          <a:p>
            <a:pPr indent="0" lvl="0" marL="0" marR="0" rtl="0" algn="ctr">
              <a:lnSpc>
                <a:spcPct val="100000"/>
              </a:lnSpc>
              <a:spcBef>
                <a:spcPts val="0"/>
              </a:spcBef>
              <a:spcAft>
                <a:spcPts val="0"/>
              </a:spcAft>
              <a:buClr>
                <a:schemeClr val="dk1"/>
              </a:buClr>
              <a:buSzPts val="1600"/>
              <a:buFont typeface="Montserrat"/>
              <a:buNone/>
            </a:pPr>
            <a:r>
              <a:t/>
            </a:r>
            <a:endParaRPr b="1" i="0" sz="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600"/>
              <a:buFont typeface="Montserrat"/>
              <a:buNone/>
            </a:pPr>
            <a:r>
              <a:rPr b="1" i="0" lang="en" sz="2200" u="none" cap="none" strike="noStrike">
                <a:solidFill>
                  <a:schemeClr val="dk1"/>
                </a:solidFill>
                <a:latin typeface="Montserrat"/>
                <a:ea typeface="Montserrat"/>
                <a:cs typeface="Montserrat"/>
                <a:sym typeface="Montserrat"/>
              </a:rPr>
              <a:t>Wi-Fi Network</a:t>
            </a:r>
            <a:endParaRPr/>
          </a:p>
        </p:txBody>
      </p:sp>
      <p:graphicFrame>
        <p:nvGraphicFramePr>
          <p:cNvPr id="564" name="Google Shape;564;p24"/>
          <p:cNvGraphicFramePr/>
          <p:nvPr/>
        </p:nvGraphicFramePr>
        <p:xfrm>
          <a:off x="178424" y="1647699"/>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Range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 m</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 – 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 – 149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chemeClr val="lt1"/>
                    </a:solidFill>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Interference Susceptibility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from light obstacles: brush small objects</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Loss of connection through medium obstacles: walls, trees</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through large obstacles: Buildings, terrain</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Obscured connection through large obstacles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Full connectivity through mission environment</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5336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Data Throughput</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 1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 – 2.9 Mbps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3 – 4.9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&gt;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chemeClr val="lt1"/>
                    </a:solidFill>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sz="85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bl>
          </a:graphicData>
        </a:graphic>
      </p:graphicFrame>
      <p:sp>
        <p:nvSpPr>
          <p:cNvPr id="565" name="Google Shape;565;p24"/>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566" name="Google Shape;566;p24"/>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567" name="Google Shape;567;p24"/>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568" name="Google Shape;568;p24"/>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569" name="Google Shape;569;p24"/>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570" name="Google Shape;570;p24"/>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571" name="Google Shape;571;p24"/>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
        <p:nvSpPr>
          <p:cNvPr id="572" name="Google Shape;572;p24"/>
          <p:cNvSpPr txBox="1"/>
          <p:nvPr/>
        </p:nvSpPr>
        <p:spPr>
          <a:xfrm>
            <a:off x="6711446" y="2314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
        <p:nvSpPr>
          <p:cNvPr id="573" name="Google Shape;573;p24"/>
          <p:cNvSpPr txBox="1"/>
          <p:nvPr/>
        </p:nvSpPr>
        <p:spPr>
          <a:xfrm>
            <a:off x="6863846" y="3838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579" name="Google Shape;579;p25"/>
          <p:cNvSpPr txBox="1"/>
          <p:nvPr/>
        </p:nvSpPr>
        <p:spPr>
          <a:xfrm>
            <a:off x="1195873" y="1143370"/>
            <a:ext cx="675579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 Infrared transceivers connected to ground station and on-board computer</a:t>
            </a:r>
            <a:endParaRPr/>
          </a:p>
        </p:txBody>
      </p:sp>
      <p:sp>
        <p:nvSpPr>
          <p:cNvPr id="580" name="Google Shape;580;p25"/>
          <p:cNvSpPr txBox="1"/>
          <p:nvPr/>
        </p:nvSpPr>
        <p:spPr>
          <a:xfrm>
            <a:off x="2734733" y="5511094"/>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1" name="Google Shape;581;p25"/>
          <p:cNvSpPr txBox="1"/>
          <p:nvPr/>
        </p:nvSpPr>
        <p:spPr>
          <a:xfrm>
            <a:off x="2318100" y="3296"/>
            <a:ext cx="4507800" cy="107790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Montserrat"/>
              <a:buNone/>
            </a:pPr>
            <a:r>
              <a:rPr b="1" i="0" lang="en" sz="1800" u="none" cap="none" strike="noStrike">
                <a:solidFill>
                  <a:schemeClr val="dk1"/>
                </a:solidFill>
                <a:latin typeface="Montserrat"/>
                <a:ea typeface="Montserrat"/>
                <a:cs typeface="Montserrat"/>
                <a:sym typeface="Montserrat"/>
              </a:rPr>
              <a:t>Comms Method</a:t>
            </a:r>
            <a:endParaRPr/>
          </a:p>
          <a:p>
            <a:pPr indent="0" lvl="0" marL="0" marR="0" rtl="0" algn="ctr">
              <a:lnSpc>
                <a:spcPct val="100000"/>
              </a:lnSpc>
              <a:spcBef>
                <a:spcPts val="0"/>
              </a:spcBef>
              <a:spcAft>
                <a:spcPts val="0"/>
              </a:spcAft>
              <a:buClr>
                <a:schemeClr val="dk1"/>
              </a:buClr>
              <a:buSzPts val="1600"/>
              <a:buFont typeface="Montserrat"/>
              <a:buNone/>
            </a:pPr>
            <a:r>
              <a:t/>
            </a:r>
            <a:endParaRPr b="1" i="0" sz="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600"/>
              <a:buFont typeface="Montserrat"/>
              <a:buNone/>
            </a:pPr>
            <a:r>
              <a:rPr b="1" i="0" lang="en" sz="2200" u="none" cap="none" strike="noStrike">
                <a:solidFill>
                  <a:schemeClr val="dk1"/>
                </a:solidFill>
                <a:latin typeface="Montserrat"/>
                <a:ea typeface="Montserrat"/>
                <a:cs typeface="Montserrat"/>
                <a:sym typeface="Montserrat"/>
              </a:rPr>
              <a:t>Infrared</a:t>
            </a:r>
            <a:endParaRPr/>
          </a:p>
        </p:txBody>
      </p:sp>
      <p:graphicFrame>
        <p:nvGraphicFramePr>
          <p:cNvPr id="582" name="Google Shape;582;p25"/>
          <p:cNvGraphicFramePr/>
          <p:nvPr/>
        </p:nvGraphicFramePr>
        <p:xfrm>
          <a:off x="178425" y="1649667"/>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Range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 m</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 – 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 – 149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Interference Susceptibility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from light obstacles: brush small objects</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Loss of connection through medium obstacles: walls, trees</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through large obstacles: Buildings, terrain</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Obscured connection through large obstacles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Full connectivity through mission environment</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chemeClr val="lt1"/>
                    </a:solidFill>
                  </a:tcPr>
                </a:tc>
              </a:tr>
              <a:tr h="5336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Data Throughput</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 1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 – 2.9 Mbps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3 – 4.9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&gt; 20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sz="85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bl>
          </a:graphicData>
        </a:graphic>
      </p:graphicFrame>
      <p:sp>
        <p:nvSpPr>
          <p:cNvPr id="583" name="Google Shape;583;p25"/>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584" name="Google Shape;584;p25"/>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585" name="Google Shape;585;p25"/>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586" name="Google Shape;586;p25"/>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587" name="Google Shape;587;p25"/>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588" name="Google Shape;588;p25"/>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589" name="Google Shape;589;p25"/>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
        <p:nvSpPr>
          <p:cNvPr id="590" name="Google Shape;590;p25"/>
          <p:cNvSpPr txBox="1"/>
          <p:nvPr/>
        </p:nvSpPr>
        <p:spPr>
          <a:xfrm>
            <a:off x="6711446" y="2314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596" name="Google Shape;596;p26"/>
          <p:cNvSpPr txBox="1"/>
          <p:nvPr/>
        </p:nvSpPr>
        <p:spPr>
          <a:xfrm>
            <a:off x="1195873" y="1143370"/>
            <a:ext cx="675579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 Bluetooth 5.0 adapters connected to ground station and on-board computer</a:t>
            </a:r>
            <a:endParaRPr/>
          </a:p>
        </p:txBody>
      </p:sp>
      <p:sp>
        <p:nvSpPr>
          <p:cNvPr id="597" name="Google Shape;597;p26"/>
          <p:cNvSpPr txBox="1"/>
          <p:nvPr/>
        </p:nvSpPr>
        <p:spPr>
          <a:xfrm>
            <a:off x="2734733" y="5511094"/>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26"/>
          <p:cNvSpPr txBox="1"/>
          <p:nvPr/>
        </p:nvSpPr>
        <p:spPr>
          <a:xfrm>
            <a:off x="2318100" y="3296"/>
            <a:ext cx="4507800" cy="107790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Montserrat"/>
              <a:buNone/>
            </a:pPr>
            <a:r>
              <a:rPr b="1" i="0" lang="en" sz="1800" u="none" cap="none" strike="noStrike">
                <a:solidFill>
                  <a:schemeClr val="dk1"/>
                </a:solidFill>
                <a:latin typeface="Montserrat"/>
                <a:ea typeface="Montserrat"/>
                <a:cs typeface="Montserrat"/>
                <a:sym typeface="Montserrat"/>
              </a:rPr>
              <a:t>Comms Method</a:t>
            </a:r>
            <a:endParaRPr/>
          </a:p>
          <a:p>
            <a:pPr indent="0" lvl="0" marL="0" marR="0" rtl="0" algn="ctr">
              <a:lnSpc>
                <a:spcPct val="100000"/>
              </a:lnSpc>
              <a:spcBef>
                <a:spcPts val="0"/>
              </a:spcBef>
              <a:spcAft>
                <a:spcPts val="0"/>
              </a:spcAft>
              <a:buClr>
                <a:schemeClr val="dk1"/>
              </a:buClr>
              <a:buSzPts val="1600"/>
              <a:buFont typeface="Montserrat"/>
              <a:buNone/>
            </a:pPr>
            <a:r>
              <a:t/>
            </a:r>
            <a:endParaRPr b="1" i="0" sz="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600"/>
              <a:buFont typeface="Montserrat"/>
              <a:buNone/>
            </a:pPr>
            <a:r>
              <a:rPr b="1" i="0" lang="en" sz="2200" u="none" cap="none" strike="noStrike">
                <a:solidFill>
                  <a:schemeClr val="dk1"/>
                </a:solidFill>
                <a:latin typeface="Montserrat"/>
                <a:ea typeface="Montserrat"/>
                <a:cs typeface="Montserrat"/>
                <a:sym typeface="Montserrat"/>
              </a:rPr>
              <a:t>Bluetooth 5.0</a:t>
            </a:r>
            <a:endParaRPr/>
          </a:p>
        </p:txBody>
      </p:sp>
      <p:graphicFrame>
        <p:nvGraphicFramePr>
          <p:cNvPr id="599" name="Google Shape;599;p26"/>
          <p:cNvGraphicFramePr/>
          <p:nvPr/>
        </p:nvGraphicFramePr>
        <p:xfrm>
          <a:off x="178425" y="1649667"/>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Range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 m</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 – 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 – 149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200 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Interference Susceptibility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from light obstacles: brush small objects</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Loss of connection through medium obstacles: walls, trees</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Loss of connection through large obstacles: Buildings, terrain</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Obscured connection through large obstacles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Full connectivity through mission environment</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336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Data Throughput</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 1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 – 2.9 Mbps</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3 – 4.9 Mbps</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&gt; 20 Mbps</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sz="85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bl>
          </a:graphicData>
        </a:graphic>
      </p:graphicFrame>
      <p:sp>
        <p:nvSpPr>
          <p:cNvPr id="600" name="Google Shape;600;p26"/>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601" name="Google Shape;601;p26"/>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602" name="Google Shape;602;p26"/>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603" name="Google Shape;603;p26"/>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604" name="Google Shape;604;p26"/>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605" name="Google Shape;605;p26"/>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606" name="Google Shape;606;p26"/>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
        <p:nvSpPr>
          <p:cNvPr id="607" name="Google Shape;607;p26"/>
          <p:cNvSpPr txBox="1"/>
          <p:nvPr/>
        </p:nvSpPr>
        <p:spPr>
          <a:xfrm>
            <a:off x="6711446" y="2314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7"/>
          <p:cNvSpPr txBox="1"/>
          <p:nvPr>
            <p:ph type="title"/>
          </p:nvPr>
        </p:nvSpPr>
        <p:spPr>
          <a:xfrm>
            <a:off x="2318100" y="13023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Comms Method</a:t>
            </a:r>
            <a:br>
              <a:rPr lang="en" sz="2400"/>
            </a:br>
            <a:r>
              <a:rPr lang="en" sz="2400"/>
              <a:t>Trade Comparison</a:t>
            </a:r>
            <a:endParaRPr/>
          </a:p>
        </p:txBody>
      </p:sp>
      <p:sp>
        <p:nvSpPr>
          <p:cNvPr id="613" name="Google Shape;613;p2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614" name="Google Shape;614;p27"/>
          <p:cNvGraphicFramePr/>
          <p:nvPr/>
        </p:nvGraphicFramePr>
        <p:xfrm>
          <a:off x="888323" y="1192015"/>
          <a:ext cx="3000000" cy="3000000"/>
        </p:xfrm>
        <a:graphic>
          <a:graphicData uri="http://schemas.openxmlformats.org/drawingml/2006/table">
            <a:tbl>
              <a:tblPr>
                <a:noFill/>
                <a:tableStyleId>{C2A155F9-E990-4902-A656-67BAC96EC387}</a:tableStyleId>
              </a:tblPr>
              <a:tblGrid>
                <a:gridCol w="1268875"/>
                <a:gridCol w="719450"/>
                <a:gridCol w="994825"/>
                <a:gridCol w="1047750"/>
                <a:gridCol w="1047100"/>
                <a:gridCol w="1144675"/>
                <a:gridCol w="1144675"/>
              </a:tblGrid>
              <a:tr h="5868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ISM</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4G Cellular</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Wi-Fi</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Infrared</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Bluetooth 5.0</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496300">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Range</a:t>
                      </a:r>
                      <a:endParaRPr b="1" i="0" sz="11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sz="12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1</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496300">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Interference Susceptibility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sz="12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96300">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Data Throughput</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sz="12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15825">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Cost</a:t>
                      </a:r>
                      <a:endParaRPr b="1" sz="11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18850">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D1D1B"/>
                          </a:solidFill>
                          <a:latin typeface="PT Serif"/>
                          <a:ea typeface="PT Serif"/>
                          <a:cs typeface="PT Serif"/>
                          <a:sym typeface="PT Serif"/>
                        </a:rPr>
                        <a:t>4.4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3.6</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1.8</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3.8</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15" name="Google Shape;615;p27"/>
          <p:cNvSpPr txBox="1"/>
          <p:nvPr/>
        </p:nvSpPr>
        <p:spPr>
          <a:xfrm>
            <a:off x="2798233" y="5638094"/>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27"/>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617" name="Google Shape;617;p27"/>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618" name="Google Shape;618;p27"/>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619" name="Google Shape;619;p27"/>
          <p:cNvSpPr/>
          <p:nvPr/>
        </p:nvSpPr>
        <p:spPr>
          <a:xfrm>
            <a:off x="399455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620" name="Google Shape;620;p27"/>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621" name="Google Shape;621;p27"/>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622" name="Google Shape;622;p27"/>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
        <p:nvSpPr>
          <p:cNvPr id="623" name="Google Shape;623;p27"/>
          <p:cNvSpPr txBox="1"/>
          <p:nvPr/>
        </p:nvSpPr>
        <p:spPr>
          <a:xfrm>
            <a:off x="6711446" y="231446"/>
            <a:ext cx="1618715"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400" u="none" cap="none" strike="noStrike">
                <a:solidFill>
                  <a:srgbClr val="8F7B87"/>
                </a:solidFill>
                <a:latin typeface="PT Serif"/>
                <a:ea typeface="PT Serif"/>
                <a:cs typeface="PT Serif"/>
                <a:sym typeface="PT Serif"/>
              </a:rPr>
              <a:t>Communications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8"/>
          <p:cNvSpPr txBox="1"/>
          <p:nvPr>
            <p:ph type="ctrTitle"/>
          </p:nvPr>
        </p:nvSpPr>
        <p:spPr>
          <a:xfrm>
            <a:off x="2600499" y="779296"/>
            <a:ext cx="6404707"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Video/Imaging System</a:t>
            </a:r>
            <a:endParaRPr/>
          </a:p>
        </p:txBody>
      </p:sp>
      <p:sp>
        <p:nvSpPr>
          <p:cNvPr id="629" name="Google Shape;629;p28"/>
          <p:cNvSpPr txBox="1"/>
          <p:nvPr>
            <p:ph idx="1" type="subTitle"/>
          </p:nvPr>
        </p:nvSpPr>
        <p:spPr>
          <a:xfrm>
            <a:off x="3196491" y="1937569"/>
            <a:ext cx="5212721" cy="1017428"/>
          </a:xfrm>
          <a:prstGeom prst="rect">
            <a:avLst/>
          </a:prstGeom>
          <a:noFill/>
          <a:ln>
            <a:noFill/>
          </a:ln>
        </p:spPr>
        <p:txBody>
          <a:bodyPr anchorCtr="0" anchor="t" bIns="91425" lIns="91425" spcFirstLastPara="1" rIns="91425" wrap="square" tIns="91425">
            <a:noAutofit/>
          </a:bodyPr>
          <a:lstStyle/>
          <a:p>
            <a:pPr indent="-381000" lvl="0" marL="457200" rtl="0" algn="ctr">
              <a:lnSpc>
                <a:spcPct val="115000"/>
              </a:lnSpc>
              <a:spcBef>
                <a:spcPts val="0"/>
              </a:spcBef>
              <a:spcAft>
                <a:spcPts val="0"/>
              </a:spcAft>
              <a:buSzPts val="2400"/>
              <a:buNone/>
            </a:pPr>
            <a:r>
              <a:rPr lang="en"/>
              <a:t>Analysis of various cameras for collection of video and images</a:t>
            </a:r>
            <a:endParaRPr/>
          </a:p>
        </p:txBody>
      </p:sp>
      <p:sp>
        <p:nvSpPr>
          <p:cNvPr id="630" name="Google Shape;630;p28"/>
          <p:cNvSpPr/>
          <p:nvPr/>
        </p:nvSpPr>
        <p:spPr>
          <a:xfrm>
            <a:off x="2935236" y="3205931"/>
            <a:ext cx="5857800" cy="563335"/>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FR.3: The communications subsystem shall be able to transmit live video to the ground station.</a:t>
            </a:r>
            <a:endParaRPr b="0" i="0" sz="1400" u="none" cap="none" strike="noStrike">
              <a:solidFill>
                <a:srgbClr val="000000"/>
              </a:solidFill>
              <a:latin typeface="PT Serif"/>
              <a:ea typeface="PT Serif"/>
              <a:cs typeface="PT Serif"/>
              <a:sym typeface="PT Serif"/>
            </a:endParaRPr>
          </a:p>
        </p:txBody>
      </p:sp>
      <p:sp>
        <p:nvSpPr>
          <p:cNvPr id="631" name="Google Shape;631;p28"/>
          <p:cNvSpPr/>
          <p:nvPr/>
        </p:nvSpPr>
        <p:spPr>
          <a:xfrm>
            <a:off x="2935236" y="3799412"/>
            <a:ext cx="5857800" cy="563335"/>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FR.3.a: The communications subsystem shall be able to transmit images to the ground station</a:t>
            </a:r>
            <a:endParaRPr b="0" i="0" sz="1400" u="none" cap="none" strike="noStrike">
              <a:solidFill>
                <a:srgbClr val="000000"/>
              </a:solidFill>
              <a:latin typeface="PT Serif"/>
              <a:ea typeface="PT Serif"/>
              <a:cs typeface="PT Serif"/>
              <a:sym typeface="PT Serif"/>
            </a:endParaRPr>
          </a:p>
        </p:txBody>
      </p:sp>
      <p:sp>
        <p:nvSpPr>
          <p:cNvPr id="632" name="Google Shape;632;p2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633" name="Google Shape;633;p28"/>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634" name="Google Shape;634;p28"/>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635" name="Google Shape;635;p28"/>
          <p:cNvSpPr/>
          <p:nvPr/>
        </p:nvSpPr>
        <p:spPr>
          <a:xfrm>
            <a:off x="487534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636" name="Google Shape;636;p28"/>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637" name="Google Shape;637;p28"/>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638" name="Google Shape;638;p28"/>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639" name="Google Shape;639;p28"/>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9"/>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Video/Imaging System</a:t>
            </a:r>
            <a:endParaRPr/>
          </a:p>
        </p:txBody>
      </p:sp>
      <p:sp>
        <p:nvSpPr>
          <p:cNvPr id="645" name="Google Shape;645;p2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646" name="Google Shape;646;p29"/>
          <p:cNvSpPr txBox="1"/>
          <p:nvPr>
            <p:ph idx="1" type="body"/>
          </p:nvPr>
        </p:nvSpPr>
        <p:spPr>
          <a:xfrm>
            <a:off x="418011" y="748443"/>
            <a:ext cx="8290560" cy="1071421"/>
          </a:xfrm>
          <a:prstGeom prst="rect">
            <a:avLst/>
          </a:prstGeom>
          <a:noFill/>
          <a:ln>
            <a:noFill/>
          </a:ln>
        </p:spPr>
        <p:txBody>
          <a:bodyPr anchorCtr="0" anchor="ctr" bIns="91425" lIns="91425" spcFirstLastPara="1" rIns="91425" wrap="square" tIns="91425">
            <a:noAutofit/>
          </a:bodyPr>
          <a:lstStyle/>
          <a:p>
            <a:pPr indent="0" lvl="0" marL="76200" rtl="0" algn="ctr">
              <a:lnSpc>
                <a:spcPct val="115000"/>
              </a:lnSpc>
              <a:spcBef>
                <a:spcPts val="600"/>
              </a:spcBef>
              <a:spcAft>
                <a:spcPts val="0"/>
              </a:spcAft>
              <a:buSzPts val="2400"/>
              <a:buNone/>
            </a:pPr>
            <a:r>
              <a:rPr i="1" lang="en" sz="2000" u="sng"/>
              <a:t>Options Considered:</a:t>
            </a:r>
            <a:r>
              <a:rPr lang="en" sz="2000"/>
              <a:t> </a:t>
            </a:r>
            <a:r>
              <a:rPr lang="en" sz="1800"/>
              <a:t>360 Video/Imaging, Standard Aspect Ratio (AR) Video + 360 Imaging, Single Standard AR Camera + Composite Images, 3 Standard AR Cameras + Composite Images</a:t>
            </a:r>
            <a:endParaRPr/>
          </a:p>
        </p:txBody>
      </p:sp>
      <p:graphicFrame>
        <p:nvGraphicFramePr>
          <p:cNvPr id="647" name="Google Shape;647;p29"/>
          <p:cNvGraphicFramePr/>
          <p:nvPr/>
        </p:nvGraphicFramePr>
        <p:xfrm>
          <a:off x="171451" y="1922737"/>
          <a:ext cx="3000000" cy="3000000"/>
        </p:xfrm>
        <a:graphic>
          <a:graphicData uri="http://schemas.openxmlformats.org/drawingml/2006/table">
            <a:tbl>
              <a:tblPr>
                <a:noFill/>
                <a:tableStyleId>{C2A155F9-E990-4902-A656-67BAC96EC387}</a:tableStyleId>
              </a:tblPr>
              <a:tblGrid>
                <a:gridCol w="1542350"/>
                <a:gridCol w="611275"/>
                <a:gridCol w="1362275"/>
                <a:gridCol w="1363550"/>
                <a:gridCol w="1314825"/>
                <a:gridCol w="1268700"/>
                <a:gridCol w="1329950"/>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PT Serif"/>
                          <a:ea typeface="PT Serif"/>
                          <a:cs typeface="PT Serif"/>
                          <a:sym typeface="PT Serif"/>
                        </a:rPr>
                        <a:t>Output Usability</a:t>
                      </a:r>
                      <a:endParaRPr b="1" sz="8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Severely modified camera output</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Heavily modified camera output</a:t>
                      </a:r>
                      <a:endParaRPr b="0" i="0"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Moderately modified</a:t>
                      </a:r>
                      <a:endParaRPr sz="1400" u="none" cap="none" strike="noStrike"/>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camera output</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Few modifications to camera output</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modifications to camera output</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3868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Physical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747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Algorithmic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algorithms needed to make usable output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Relative Size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large cameras and small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large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large camera</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small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small camera</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90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$400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48" name="Google Shape;648;p29"/>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381000" lvl="0" marL="457200" marR="0" rtl="0" algn="ctr">
              <a:lnSpc>
                <a:spcPct val="114999"/>
              </a:lnSpc>
              <a:spcBef>
                <a:spcPts val="600"/>
              </a:spcBef>
              <a:spcAft>
                <a:spcPts val="0"/>
              </a:spcAft>
              <a:buClr>
                <a:schemeClr val="accent3"/>
              </a:buClr>
              <a:buSzPts val="2400"/>
              <a:buFont typeface="PT Serif"/>
              <a:buNone/>
            </a:pPr>
            <a:r>
              <a:rPr b="0" i="1" lang="en" sz="1200" u="none" cap="none" strike="noStrike">
                <a:solidFill>
                  <a:srgbClr val="8F7B87"/>
                </a:solidFill>
                <a:latin typeface="PT Serif"/>
                <a:ea typeface="PT Serif"/>
                <a:cs typeface="PT Serif"/>
                <a:sym typeface="PT Serif"/>
              </a:rPr>
              <a:t>Communications</a:t>
            </a:r>
            <a:endParaRPr b="0" i="0" sz="1200" u="none" cap="none" strike="noStrike">
              <a:solidFill>
                <a:schemeClr val="dk1"/>
              </a:solidFill>
              <a:latin typeface="PT Serif"/>
              <a:ea typeface="PT Serif"/>
              <a:cs typeface="PT Serif"/>
              <a:sym typeface="PT Serif"/>
            </a:endParaRPr>
          </a:p>
        </p:txBody>
      </p:sp>
      <p:sp>
        <p:nvSpPr>
          <p:cNvPr id="649" name="Google Shape;649;p29"/>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650" name="Google Shape;650;p29"/>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651" name="Google Shape;651;p29"/>
          <p:cNvSpPr/>
          <p:nvPr/>
        </p:nvSpPr>
        <p:spPr>
          <a:xfrm>
            <a:off x="487534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652" name="Google Shape;652;p29"/>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653" name="Google Shape;653;p29"/>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654" name="Google Shape;654;p29"/>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655" name="Google Shape;655;p29"/>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105" name="Google Shape;105;p3"/>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106" name="Google Shape;106;p3"/>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107" name="Google Shape;107;p3"/>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108" name="Google Shape;108;p3"/>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109" name="Google Shape;109;p3"/>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110" name="Google Shape;110;p3"/>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Project Motivation</a:t>
            </a:r>
            <a:endParaRPr/>
          </a:p>
        </p:txBody>
      </p:sp>
      <p:sp>
        <p:nvSpPr>
          <p:cNvPr id="111" name="Google Shape;111;p3"/>
          <p:cNvSpPr txBox="1"/>
          <p:nvPr>
            <p:ph idx="1" type="body"/>
          </p:nvPr>
        </p:nvSpPr>
        <p:spPr>
          <a:xfrm>
            <a:off x="471097" y="991749"/>
            <a:ext cx="6070157" cy="1242268"/>
          </a:xfrm>
          <a:prstGeom prst="rect">
            <a:avLst/>
          </a:prstGeom>
          <a:noFill/>
          <a:ln>
            <a:noFill/>
          </a:ln>
        </p:spPr>
        <p:txBody>
          <a:bodyPr anchorCtr="0" anchor="ctr" bIns="91425" lIns="91425" spcFirstLastPara="1" rIns="91425" wrap="square" tIns="91425">
            <a:noAutofit/>
          </a:bodyPr>
          <a:lstStyle/>
          <a:p>
            <a:pPr indent="0" lvl="0" marL="76200" rtl="0" algn="ctr">
              <a:lnSpc>
                <a:spcPct val="114999"/>
              </a:lnSpc>
              <a:spcBef>
                <a:spcPts val="600"/>
              </a:spcBef>
              <a:spcAft>
                <a:spcPts val="0"/>
              </a:spcAft>
              <a:buSzPts val="2400"/>
              <a:buNone/>
            </a:pPr>
            <a:r>
              <a:rPr lang="en" sz="2000"/>
              <a:t>Extreme environments not suitable for human exploration require the use of semi-autonomous rovers to surveil area and assess locations of interest. </a:t>
            </a:r>
            <a:endParaRPr/>
          </a:p>
        </p:txBody>
      </p:sp>
      <p:sp>
        <p:nvSpPr>
          <p:cNvPr id="112" name="Google Shape;112;p3"/>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A picture containing ground, outdoor, furniture, stone&#10;&#10;Description automatically generated" id="113" name="Google Shape;113;p3"/>
          <p:cNvPicPr preferRelativeResize="0"/>
          <p:nvPr/>
        </p:nvPicPr>
        <p:blipFill rotWithShape="1">
          <a:blip r:embed="rId3">
            <a:alphaModFix/>
          </a:blip>
          <a:srcRect b="0" l="0" r="0" t="0"/>
          <a:stretch/>
        </p:blipFill>
        <p:spPr>
          <a:xfrm>
            <a:off x="6913063" y="972563"/>
            <a:ext cx="1783749" cy="2389098"/>
          </a:xfrm>
          <a:prstGeom prst="rect">
            <a:avLst/>
          </a:prstGeom>
          <a:noFill/>
          <a:ln>
            <a:noFill/>
          </a:ln>
        </p:spPr>
      </p:pic>
      <p:sp>
        <p:nvSpPr>
          <p:cNvPr id="114" name="Google Shape;114;p3"/>
          <p:cNvSpPr txBox="1"/>
          <p:nvPr/>
        </p:nvSpPr>
        <p:spPr>
          <a:xfrm>
            <a:off x="6913063" y="3361661"/>
            <a:ext cx="1783749"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PT Serif"/>
                <a:ea typeface="PT Serif"/>
                <a:cs typeface="PT Serif"/>
                <a:sym typeface="PT Serif"/>
              </a:rPr>
              <a:t>NIFTi Unmanned Ground Vehicle (UGV)</a:t>
            </a:r>
            <a:endParaRPr/>
          </a:p>
          <a:p>
            <a:pPr indent="0" lvl="0" marL="0" marR="0" rtl="0" algn="ctr">
              <a:lnSpc>
                <a:spcPct val="100000"/>
              </a:lnSpc>
              <a:spcBef>
                <a:spcPts val="0"/>
              </a:spcBef>
              <a:spcAft>
                <a:spcPts val="0"/>
              </a:spcAft>
              <a:buNone/>
            </a:pPr>
            <a:r>
              <a:rPr b="0" i="0" lang="en" sz="800" u="none" cap="none" strike="noStrike">
                <a:solidFill>
                  <a:srgbClr val="000000"/>
                </a:solidFill>
                <a:latin typeface="PT Serif"/>
                <a:ea typeface="PT Serif"/>
                <a:cs typeface="PT Serif"/>
                <a:sym typeface="PT Serif"/>
              </a:rPr>
              <a:t>Image Source: Advanced Robotics</a:t>
            </a:r>
            <a:endParaRPr b="0" i="0" sz="1200" u="none" cap="none" strike="noStrike">
              <a:solidFill>
                <a:srgbClr val="000000"/>
              </a:solidFill>
              <a:latin typeface="Arial"/>
              <a:ea typeface="Arial"/>
              <a:cs typeface="Arial"/>
              <a:sym typeface="Arial"/>
            </a:endParaRPr>
          </a:p>
        </p:txBody>
      </p:sp>
      <p:sp>
        <p:nvSpPr>
          <p:cNvPr id="115" name="Google Shape;115;p3"/>
          <p:cNvSpPr txBox="1"/>
          <p:nvPr/>
        </p:nvSpPr>
        <p:spPr>
          <a:xfrm>
            <a:off x="3938762" y="4075863"/>
            <a:ext cx="2647254"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PT Serif"/>
                <a:ea typeface="PT Serif"/>
                <a:cs typeface="PT Serif"/>
                <a:sym typeface="PT Serif"/>
              </a:rPr>
              <a:t>Curiosity’s Selfie at Mont Mercou</a:t>
            </a:r>
            <a:endParaRPr b="1" i="0" sz="900" u="none" cap="none" strike="noStrike">
              <a:solidFill>
                <a:srgbClr val="000000"/>
              </a:solidFill>
              <a:latin typeface="PT Serif"/>
              <a:ea typeface="PT Serif"/>
              <a:cs typeface="PT Serif"/>
              <a:sym typeface="PT Serif"/>
            </a:endParaRPr>
          </a:p>
          <a:p>
            <a:pPr indent="0" lvl="0" marL="0" marR="0" rtl="0" algn="ctr">
              <a:lnSpc>
                <a:spcPct val="100000"/>
              </a:lnSpc>
              <a:spcBef>
                <a:spcPts val="0"/>
              </a:spcBef>
              <a:spcAft>
                <a:spcPts val="0"/>
              </a:spcAft>
              <a:buNone/>
            </a:pPr>
            <a:r>
              <a:rPr b="0" i="0" lang="en" sz="800" u="none" cap="none" strike="noStrike">
                <a:solidFill>
                  <a:srgbClr val="000000"/>
                </a:solidFill>
                <a:latin typeface="PT Serif"/>
                <a:ea typeface="PT Serif"/>
                <a:cs typeface="PT Serif"/>
                <a:sym typeface="PT Serif"/>
              </a:rPr>
              <a:t>Image Source: NASA JPL</a:t>
            </a:r>
            <a:endParaRPr b="0" i="0" sz="1200" u="none" cap="none" strike="noStrike">
              <a:solidFill>
                <a:srgbClr val="000000"/>
              </a:solidFill>
              <a:latin typeface="Arial"/>
              <a:ea typeface="Arial"/>
              <a:cs typeface="Arial"/>
              <a:sym typeface="Arial"/>
            </a:endParaRPr>
          </a:p>
        </p:txBody>
      </p:sp>
      <p:pic>
        <p:nvPicPr>
          <p:cNvPr descr="A picture containing outdoor, mountain, nature&#10;&#10;Description automatically generated" id="116" name="Google Shape;116;p3"/>
          <p:cNvPicPr preferRelativeResize="0"/>
          <p:nvPr/>
        </p:nvPicPr>
        <p:blipFill rotWithShape="1">
          <a:blip r:embed="rId4">
            <a:alphaModFix/>
          </a:blip>
          <a:srcRect b="0" l="0" r="0" t="0"/>
          <a:stretch/>
        </p:blipFill>
        <p:spPr>
          <a:xfrm>
            <a:off x="3938762" y="2594196"/>
            <a:ext cx="2647255" cy="1484649"/>
          </a:xfrm>
          <a:prstGeom prst="rect">
            <a:avLst/>
          </a:prstGeom>
          <a:noFill/>
          <a:ln>
            <a:noFill/>
          </a:ln>
        </p:spPr>
      </p:pic>
      <p:sp>
        <p:nvSpPr>
          <p:cNvPr id="117" name="Google Shape;117;p3"/>
          <p:cNvSpPr txBox="1"/>
          <p:nvPr/>
        </p:nvSpPr>
        <p:spPr>
          <a:xfrm>
            <a:off x="469240" y="2518420"/>
            <a:ext cx="3037452" cy="1638564"/>
          </a:xfrm>
          <a:prstGeom prst="rect">
            <a:avLst/>
          </a:prstGeom>
          <a:solidFill>
            <a:schemeClr val="accent6"/>
          </a:solidFill>
          <a:ln cap="flat" cmpd="sng" w="9525">
            <a:solidFill>
              <a:srgbClr val="7D6372"/>
            </a:solidFill>
            <a:prstDash val="solid"/>
            <a:round/>
            <a:headEnd len="sm" w="sm" type="none"/>
            <a:tailEnd len="sm" w="sm" type="none"/>
          </a:ln>
        </p:spPr>
        <p:txBody>
          <a:bodyPr anchorCtr="0" anchor="ctr" bIns="91425" lIns="91425" spcFirstLastPara="1" rIns="91425" wrap="square" tIns="91425">
            <a:noAutofit/>
          </a:bodyPr>
          <a:lstStyle/>
          <a:p>
            <a:pPr indent="0" lvl="0" marL="76200" marR="0" rtl="0" algn="l">
              <a:lnSpc>
                <a:spcPct val="114999"/>
              </a:lnSpc>
              <a:spcBef>
                <a:spcPts val="600"/>
              </a:spcBef>
              <a:spcAft>
                <a:spcPts val="0"/>
              </a:spcAft>
              <a:buClr>
                <a:schemeClr val="accent3"/>
              </a:buClr>
              <a:buSzPts val="2400"/>
              <a:buFont typeface="PT Serif"/>
              <a:buNone/>
            </a:pPr>
            <a:r>
              <a:rPr b="1" i="0" lang="en" sz="1800" u="none" cap="none" strike="noStrike">
                <a:solidFill>
                  <a:schemeClr val="dk1"/>
                </a:solidFill>
                <a:latin typeface="PT Serif"/>
                <a:ea typeface="PT Serif"/>
                <a:cs typeface="PT Serif"/>
                <a:sym typeface="PT Serif"/>
              </a:rPr>
              <a:t>Potential Applications: </a:t>
            </a:r>
            <a:endParaRPr/>
          </a:p>
          <a:p>
            <a:pPr indent="-381000" lvl="0" marL="457200" marR="0" rtl="0" algn="l">
              <a:lnSpc>
                <a:spcPct val="114999"/>
              </a:lnSpc>
              <a:spcBef>
                <a:spcPts val="600"/>
              </a:spcBef>
              <a:spcAft>
                <a:spcPts val="0"/>
              </a:spcAft>
              <a:buClr>
                <a:schemeClr val="accent3"/>
              </a:buClr>
              <a:buSzPts val="2400"/>
              <a:buFont typeface="PT Serif"/>
              <a:buChar char="○"/>
            </a:pPr>
            <a:r>
              <a:rPr b="0" i="0" lang="en" sz="1800" u="none" cap="none" strike="noStrike">
                <a:solidFill>
                  <a:schemeClr val="dk1"/>
                </a:solidFill>
                <a:latin typeface="PT Serif"/>
                <a:ea typeface="PT Serif"/>
                <a:cs typeface="PT Serif"/>
                <a:sym typeface="PT Serif"/>
              </a:rPr>
              <a:t>Space Exploration</a:t>
            </a:r>
            <a:endParaRPr/>
          </a:p>
          <a:p>
            <a:pPr indent="-381000" lvl="0" marL="457200" marR="0" rtl="0" algn="l">
              <a:lnSpc>
                <a:spcPct val="114999"/>
              </a:lnSpc>
              <a:spcBef>
                <a:spcPts val="600"/>
              </a:spcBef>
              <a:spcAft>
                <a:spcPts val="0"/>
              </a:spcAft>
              <a:buClr>
                <a:schemeClr val="accent3"/>
              </a:buClr>
              <a:buSzPts val="2400"/>
              <a:buFont typeface="PT Serif"/>
              <a:buChar char="○"/>
            </a:pPr>
            <a:r>
              <a:rPr b="0" i="0" lang="en" sz="1800" u="none" cap="none" strike="noStrike">
                <a:solidFill>
                  <a:schemeClr val="dk1"/>
                </a:solidFill>
                <a:latin typeface="PT Serif"/>
                <a:ea typeface="PT Serif"/>
                <a:cs typeface="PT Serif"/>
                <a:sym typeface="PT Serif"/>
              </a:rPr>
              <a:t>Natural Disaster Relief</a:t>
            </a:r>
            <a:endParaRPr/>
          </a:p>
          <a:p>
            <a:pPr indent="-381000" lvl="0" marL="457200" marR="0" rtl="0" algn="l">
              <a:lnSpc>
                <a:spcPct val="114999"/>
              </a:lnSpc>
              <a:spcBef>
                <a:spcPts val="600"/>
              </a:spcBef>
              <a:spcAft>
                <a:spcPts val="0"/>
              </a:spcAft>
              <a:buClr>
                <a:schemeClr val="accent3"/>
              </a:buClr>
              <a:buSzPts val="2400"/>
              <a:buFont typeface="PT Serif"/>
              <a:buChar char="○"/>
            </a:pPr>
            <a:r>
              <a:rPr b="0" i="0" lang="en" sz="1800" u="none" cap="none" strike="noStrike">
                <a:solidFill>
                  <a:schemeClr val="dk1"/>
                </a:solidFill>
                <a:latin typeface="PT Serif"/>
                <a:ea typeface="PT Serif"/>
                <a:cs typeface="PT Serif"/>
                <a:sym typeface="PT Serif"/>
              </a:rPr>
              <a:t>Law Enforcement</a:t>
            </a:r>
            <a:endParaRPr/>
          </a:p>
        </p:txBody>
      </p:sp>
      <p:sp>
        <p:nvSpPr>
          <p:cNvPr id="118" name="Google Shape;118;p3"/>
          <p:cNvSpPr/>
          <p:nvPr/>
        </p:nvSpPr>
        <p:spPr>
          <a:xfrm>
            <a:off x="1108547" y="4638211"/>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0"/>
          <p:cNvSpPr txBox="1"/>
          <p:nvPr>
            <p:ph type="title"/>
          </p:nvPr>
        </p:nvSpPr>
        <p:spPr>
          <a:xfrm>
            <a:off x="2247463" y="171951"/>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Video/Imaging</a:t>
            </a:r>
            <a:br>
              <a:rPr lang="en" sz="2000"/>
            </a:br>
            <a:r>
              <a:rPr lang="en" sz="2400"/>
              <a:t>360 Video/Imaging</a:t>
            </a:r>
            <a:endParaRPr/>
          </a:p>
        </p:txBody>
      </p:sp>
      <p:sp>
        <p:nvSpPr>
          <p:cNvPr id="661" name="Google Shape;661;p3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662" name="Google Shape;662;p30"/>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200" u="none" cap="none" strike="noStrike">
                <a:solidFill>
                  <a:srgbClr val="8F7B87"/>
                </a:solidFill>
                <a:latin typeface="PT Serif"/>
                <a:ea typeface="PT Serif"/>
                <a:cs typeface="PT Serif"/>
                <a:sym typeface="PT Serif"/>
              </a:rPr>
              <a:t>Communications</a:t>
            </a:r>
            <a:endParaRPr b="0" i="0" sz="1200" u="none" cap="none" strike="noStrike">
              <a:solidFill>
                <a:schemeClr val="dk1"/>
              </a:solidFill>
              <a:latin typeface="PT Serif"/>
              <a:ea typeface="PT Serif"/>
              <a:cs typeface="PT Serif"/>
              <a:sym typeface="PT Serif"/>
            </a:endParaRPr>
          </a:p>
        </p:txBody>
      </p:sp>
      <p:sp>
        <p:nvSpPr>
          <p:cNvPr id="663" name="Google Shape;663;p30"/>
          <p:cNvSpPr txBox="1"/>
          <p:nvPr/>
        </p:nvSpPr>
        <p:spPr>
          <a:xfrm>
            <a:off x="1823208" y="1191634"/>
            <a:ext cx="548979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PT Serif"/>
                <a:ea typeface="PT Serif"/>
                <a:cs typeface="PT Serif"/>
                <a:sym typeface="PT Serif"/>
              </a:rPr>
              <a:t>A single camera that can collect video and images in a 360-degree field of view</a:t>
            </a:r>
            <a:endParaRPr b="0" i="0" sz="1800" u="none" cap="none" strike="noStrike">
              <a:solidFill>
                <a:schemeClr val="dk1"/>
              </a:solidFill>
              <a:latin typeface="Arial"/>
              <a:ea typeface="Arial"/>
              <a:cs typeface="Arial"/>
              <a:sym typeface="Arial"/>
            </a:endParaRPr>
          </a:p>
        </p:txBody>
      </p:sp>
      <p:graphicFrame>
        <p:nvGraphicFramePr>
          <p:cNvPr id="664" name="Google Shape;664;p30"/>
          <p:cNvGraphicFramePr/>
          <p:nvPr/>
        </p:nvGraphicFramePr>
        <p:xfrm>
          <a:off x="171450" y="1898245"/>
          <a:ext cx="3000000" cy="3000000"/>
        </p:xfrm>
        <a:graphic>
          <a:graphicData uri="http://schemas.openxmlformats.org/drawingml/2006/table">
            <a:tbl>
              <a:tblPr>
                <a:noFill/>
                <a:tableStyleId>{C2A155F9-E990-4902-A656-67BAC96EC387}</a:tableStyleId>
              </a:tblPr>
              <a:tblGrid>
                <a:gridCol w="1542350"/>
                <a:gridCol w="611275"/>
                <a:gridCol w="1362275"/>
                <a:gridCol w="1363550"/>
                <a:gridCol w="1314825"/>
                <a:gridCol w="1268700"/>
                <a:gridCol w="1329950"/>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Output Usability</a:t>
                      </a:r>
                      <a:endParaRPr sz="14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Severely modified camera output</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Heavily modified camera output</a:t>
                      </a:r>
                      <a:endParaRPr b="0" i="0"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Moderately modified </a:t>
                      </a:r>
                      <a:endParaRPr sz="1400" u="none" cap="none" strike="noStrike"/>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camera output</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Few modifications to camera output</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No modifications to camera output</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r>
              <a:tr h="3868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Physical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4747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Algorithmic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algorithms needed to make usable output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Relative Size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large cameras and small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large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large camera</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small cameras</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small camera</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90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$400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65" name="Google Shape;665;p30"/>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666" name="Google Shape;666;p30"/>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667" name="Google Shape;667;p30"/>
          <p:cNvSpPr/>
          <p:nvPr/>
        </p:nvSpPr>
        <p:spPr>
          <a:xfrm>
            <a:off x="487534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668" name="Google Shape;668;p30"/>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669" name="Google Shape;669;p30"/>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670" name="Google Shape;670;p30"/>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671" name="Google Shape;671;p30"/>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1"/>
          <p:cNvSpPr txBox="1"/>
          <p:nvPr>
            <p:ph type="title"/>
          </p:nvPr>
        </p:nvSpPr>
        <p:spPr>
          <a:xfrm>
            <a:off x="2543690" y="18644"/>
            <a:ext cx="4048834" cy="10558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Video/Imaging</a:t>
            </a:r>
            <a:br>
              <a:rPr lang="en" sz="2000"/>
            </a:br>
            <a:r>
              <a:rPr lang="en" sz="2400"/>
              <a:t>Standard AR Video + 360º Imaging</a:t>
            </a:r>
            <a:endParaRPr/>
          </a:p>
        </p:txBody>
      </p:sp>
      <p:sp>
        <p:nvSpPr>
          <p:cNvPr id="677" name="Google Shape;677;p31"/>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678" name="Google Shape;678;p31"/>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381000" lvl="0" marL="457200" marR="0" rtl="0" algn="ctr">
              <a:lnSpc>
                <a:spcPct val="114999"/>
              </a:lnSpc>
              <a:spcBef>
                <a:spcPts val="600"/>
              </a:spcBef>
              <a:spcAft>
                <a:spcPts val="0"/>
              </a:spcAft>
              <a:buClr>
                <a:schemeClr val="accent3"/>
              </a:buClr>
              <a:buSzPts val="2400"/>
              <a:buFont typeface="PT Serif"/>
              <a:buNone/>
            </a:pPr>
            <a:r>
              <a:rPr b="0" i="1" lang="en" sz="1200" u="none" cap="none" strike="noStrike">
                <a:solidFill>
                  <a:srgbClr val="8F7B87"/>
                </a:solidFill>
                <a:latin typeface="PT Serif"/>
                <a:ea typeface="PT Serif"/>
                <a:cs typeface="PT Serif"/>
                <a:sym typeface="PT Serif"/>
              </a:rPr>
              <a:t>Communications</a:t>
            </a:r>
            <a:endParaRPr b="0" i="0" sz="1200" u="none" cap="none" strike="noStrike">
              <a:solidFill>
                <a:schemeClr val="dk1"/>
              </a:solidFill>
              <a:latin typeface="PT Serif"/>
              <a:ea typeface="PT Serif"/>
              <a:cs typeface="PT Serif"/>
              <a:sym typeface="PT Serif"/>
            </a:endParaRPr>
          </a:p>
        </p:txBody>
      </p:sp>
      <p:sp>
        <p:nvSpPr>
          <p:cNvPr id="679" name="Google Shape;679;p31"/>
          <p:cNvSpPr txBox="1"/>
          <p:nvPr/>
        </p:nvSpPr>
        <p:spPr>
          <a:xfrm>
            <a:off x="1191477" y="1186498"/>
            <a:ext cx="675579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A standard 16:9 aspect ratio camera for video and a separate 360-degree field of view camera for imaging</a:t>
            </a:r>
            <a:endParaRPr b="0" i="0" sz="1400" u="none" cap="none" strike="noStrike">
              <a:solidFill>
                <a:srgbClr val="000000"/>
              </a:solidFill>
              <a:latin typeface="PT Serif"/>
              <a:ea typeface="PT Serif"/>
              <a:cs typeface="PT Serif"/>
              <a:sym typeface="PT Serif"/>
            </a:endParaRPr>
          </a:p>
        </p:txBody>
      </p:sp>
      <p:graphicFrame>
        <p:nvGraphicFramePr>
          <p:cNvPr id="680" name="Google Shape;680;p31"/>
          <p:cNvGraphicFramePr/>
          <p:nvPr/>
        </p:nvGraphicFramePr>
        <p:xfrm>
          <a:off x="171450" y="1898245"/>
          <a:ext cx="3000000" cy="3000000"/>
        </p:xfrm>
        <a:graphic>
          <a:graphicData uri="http://schemas.openxmlformats.org/drawingml/2006/table">
            <a:tbl>
              <a:tblPr>
                <a:noFill/>
                <a:tableStyleId>{C2A155F9-E990-4902-A656-67BAC96EC387}</a:tableStyleId>
              </a:tblPr>
              <a:tblGrid>
                <a:gridCol w="1542350"/>
                <a:gridCol w="611275"/>
                <a:gridCol w="1362275"/>
                <a:gridCol w="1363550"/>
                <a:gridCol w="1314825"/>
                <a:gridCol w="1268700"/>
                <a:gridCol w="1329950"/>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Output Usability</a:t>
                      </a:r>
                      <a:endParaRPr sz="14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Severely modified camera output</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Heavily modified camera output</a:t>
                      </a:r>
                      <a:endParaRPr b="0" i="0"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Moderately modified camera output</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Few modifications to camera output</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modifications to camera output</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3868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Physical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411"/>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r>
              <a:tr h="4747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Algorithmic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algorithms needed to make usable output</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Relative Size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large cameras and small cameras</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large cameras</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large camera</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small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small camera</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290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$400</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$400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81" name="Google Shape;681;p31"/>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682" name="Google Shape;682;p31"/>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683" name="Google Shape;683;p31"/>
          <p:cNvSpPr/>
          <p:nvPr/>
        </p:nvSpPr>
        <p:spPr>
          <a:xfrm>
            <a:off x="487534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684" name="Google Shape;684;p31"/>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685" name="Google Shape;685;p31"/>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686" name="Google Shape;686;p31"/>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687" name="Google Shape;687;p31"/>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32"/>
          <p:cNvSpPr txBox="1"/>
          <p:nvPr>
            <p:ph type="title"/>
          </p:nvPr>
        </p:nvSpPr>
        <p:spPr>
          <a:xfrm>
            <a:off x="2459147" y="-18070"/>
            <a:ext cx="4271830" cy="112064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Video/Imaging</a:t>
            </a:r>
            <a:br>
              <a:rPr lang="en" sz="2000"/>
            </a:br>
            <a:r>
              <a:rPr lang="en" sz="2200"/>
              <a:t>Single Standard AR Camera + Composite Images</a:t>
            </a:r>
            <a:endParaRPr/>
          </a:p>
        </p:txBody>
      </p:sp>
      <p:sp>
        <p:nvSpPr>
          <p:cNvPr id="693" name="Google Shape;693;p32"/>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694" name="Google Shape;694;p32"/>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381000" lvl="0" marL="457200" marR="0" rtl="0" algn="ctr">
              <a:lnSpc>
                <a:spcPct val="114999"/>
              </a:lnSpc>
              <a:spcBef>
                <a:spcPts val="600"/>
              </a:spcBef>
              <a:spcAft>
                <a:spcPts val="0"/>
              </a:spcAft>
              <a:buClr>
                <a:schemeClr val="accent3"/>
              </a:buClr>
              <a:buSzPts val="2400"/>
              <a:buFont typeface="PT Serif"/>
              <a:buNone/>
            </a:pPr>
            <a:r>
              <a:rPr b="0" i="1" lang="en" sz="1200" u="none" cap="none" strike="noStrike">
                <a:solidFill>
                  <a:srgbClr val="8F7B87"/>
                </a:solidFill>
                <a:latin typeface="PT Serif"/>
                <a:ea typeface="PT Serif"/>
                <a:cs typeface="PT Serif"/>
                <a:sym typeface="PT Serif"/>
              </a:rPr>
              <a:t>Communications</a:t>
            </a:r>
            <a:endParaRPr b="0" i="0" sz="1200" u="none" cap="none" strike="noStrike">
              <a:solidFill>
                <a:schemeClr val="dk1"/>
              </a:solidFill>
              <a:latin typeface="PT Serif"/>
              <a:ea typeface="PT Serif"/>
              <a:cs typeface="PT Serif"/>
              <a:sym typeface="PT Serif"/>
            </a:endParaRPr>
          </a:p>
        </p:txBody>
      </p:sp>
      <p:sp>
        <p:nvSpPr>
          <p:cNvPr id="695" name="Google Shape;695;p32"/>
          <p:cNvSpPr txBox="1"/>
          <p:nvPr/>
        </p:nvSpPr>
        <p:spPr>
          <a:xfrm>
            <a:off x="1170942" y="1192319"/>
            <a:ext cx="68482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chemeClr val="dk1"/>
                </a:solidFill>
                <a:latin typeface="PT Serif"/>
                <a:ea typeface="PT Serif"/>
                <a:cs typeface="PT Serif"/>
                <a:sym typeface="PT Serif"/>
              </a:rPr>
              <a:t>A standard 16:9 aspect ratio camera for video and images, forms a composite image by rotating the camera 360 degrees</a:t>
            </a:r>
            <a:endParaRPr/>
          </a:p>
        </p:txBody>
      </p:sp>
      <p:graphicFrame>
        <p:nvGraphicFramePr>
          <p:cNvPr id="696" name="Google Shape;696;p32"/>
          <p:cNvGraphicFramePr/>
          <p:nvPr/>
        </p:nvGraphicFramePr>
        <p:xfrm>
          <a:off x="171450" y="1898245"/>
          <a:ext cx="3000000" cy="3000000"/>
        </p:xfrm>
        <a:graphic>
          <a:graphicData uri="http://schemas.openxmlformats.org/drawingml/2006/table">
            <a:tbl>
              <a:tblPr>
                <a:noFill/>
                <a:tableStyleId>{C2A155F9-E990-4902-A656-67BAC96EC387}</a:tableStyleId>
              </a:tblPr>
              <a:tblGrid>
                <a:gridCol w="1542350"/>
                <a:gridCol w="611275"/>
                <a:gridCol w="1362275"/>
                <a:gridCol w="1363550"/>
                <a:gridCol w="1314825"/>
                <a:gridCol w="1268700"/>
                <a:gridCol w="1329950"/>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Output Usability</a:t>
                      </a:r>
                      <a:endParaRPr sz="14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Severely modified camera output</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Heavily modified camera output</a:t>
                      </a:r>
                      <a:endParaRPr b="0" i="0"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Moderately modified</a:t>
                      </a:r>
                      <a:endParaRPr sz="1400" u="none" cap="none" strike="noStrike"/>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camera output</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Few modifications to camera output</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modifications to camera output</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r>
              <a:tr h="3868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Physical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4747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Algorithmic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algorithms needed to make usable output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Relative Size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large cameras and small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large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large camera</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small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small camera</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290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$400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bl>
          </a:graphicData>
        </a:graphic>
      </p:graphicFrame>
      <p:sp>
        <p:nvSpPr>
          <p:cNvPr id="697" name="Google Shape;697;p32"/>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698" name="Google Shape;698;p32"/>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699" name="Google Shape;699;p32"/>
          <p:cNvSpPr/>
          <p:nvPr/>
        </p:nvSpPr>
        <p:spPr>
          <a:xfrm>
            <a:off x="487534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700" name="Google Shape;700;p32"/>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701" name="Google Shape;701;p32"/>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702" name="Google Shape;702;p32"/>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703" name="Google Shape;703;p32"/>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3"/>
          <p:cNvSpPr txBox="1"/>
          <p:nvPr>
            <p:ph type="title"/>
          </p:nvPr>
        </p:nvSpPr>
        <p:spPr>
          <a:xfrm>
            <a:off x="2247463" y="-17341"/>
            <a:ext cx="4641288" cy="106526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Video/Imaging</a:t>
            </a:r>
            <a:br>
              <a:rPr lang="en" sz="2000"/>
            </a:br>
            <a:r>
              <a:rPr lang="en" sz="2400"/>
              <a:t>3 Standard AR Cameras + Composite Images</a:t>
            </a:r>
            <a:endParaRPr/>
          </a:p>
        </p:txBody>
      </p:sp>
      <p:sp>
        <p:nvSpPr>
          <p:cNvPr id="709" name="Google Shape;709;p33"/>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710" name="Google Shape;710;p33"/>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381000" lvl="0" marL="457200" marR="0" rtl="0" algn="ctr">
              <a:lnSpc>
                <a:spcPct val="114999"/>
              </a:lnSpc>
              <a:spcBef>
                <a:spcPts val="600"/>
              </a:spcBef>
              <a:spcAft>
                <a:spcPts val="0"/>
              </a:spcAft>
              <a:buClr>
                <a:schemeClr val="accent3"/>
              </a:buClr>
              <a:buSzPts val="2400"/>
              <a:buFont typeface="PT Serif"/>
              <a:buNone/>
            </a:pPr>
            <a:r>
              <a:rPr b="0" i="1" lang="en" sz="1200" u="none" cap="none" strike="noStrike">
                <a:solidFill>
                  <a:srgbClr val="8F7B87"/>
                </a:solidFill>
                <a:latin typeface="PT Serif"/>
                <a:ea typeface="PT Serif"/>
                <a:cs typeface="PT Serif"/>
                <a:sym typeface="PT Serif"/>
              </a:rPr>
              <a:t>Communications</a:t>
            </a:r>
            <a:endParaRPr b="0" i="0" sz="1200" u="none" cap="none" strike="noStrike">
              <a:solidFill>
                <a:schemeClr val="dk1"/>
              </a:solidFill>
              <a:latin typeface="PT Serif"/>
              <a:ea typeface="PT Serif"/>
              <a:cs typeface="PT Serif"/>
              <a:sym typeface="PT Serif"/>
            </a:endParaRPr>
          </a:p>
        </p:txBody>
      </p:sp>
      <p:sp>
        <p:nvSpPr>
          <p:cNvPr id="711" name="Google Shape;711;p33"/>
          <p:cNvSpPr txBox="1"/>
          <p:nvPr/>
        </p:nvSpPr>
        <p:spPr>
          <a:xfrm>
            <a:off x="1192923" y="1186122"/>
            <a:ext cx="676910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200" u="none" cap="none" strike="noStrike">
                <a:solidFill>
                  <a:schemeClr val="dk1"/>
                </a:solidFill>
                <a:latin typeface="PT Serif"/>
                <a:ea typeface="PT Serif"/>
                <a:cs typeface="PT Serif"/>
                <a:sym typeface="PT Serif"/>
              </a:rPr>
              <a:t>3 standard 16:9 aspect ratio cameras for video and images,  each camera with 120-degree field of view and offset by 120-degrees to form a composite image</a:t>
            </a:r>
            <a:endParaRPr/>
          </a:p>
        </p:txBody>
      </p:sp>
      <p:graphicFrame>
        <p:nvGraphicFramePr>
          <p:cNvPr id="712" name="Google Shape;712;p33"/>
          <p:cNvGraphicFramePr/>
          <p:nvPr/>
        </p:nvGraphicFramePr>
        <p:xfrm>
          <a:off x="171450" y="1898245"/>
          <a:ext cx="3000000" cy="3000000"/>
        </p:xfrm>
        <a:graphic>
          <a:graphicData uri="http://schemas.openxmlformats.org/drawingml/2006/table">
            <a:tbl>
              <a:tblPr>
                <a:noFill/>
                <a:tableStyleId>{C2A155F9-E990-4902-A656-67BAC96EC387}</a:tableStyleId>
              </a:tblPr>
              <a:tblGrid>
                <a:gridCol w="1542350"/>
                <a:gridCol w="611275"/>
                <a:gridCol w="1362275"/>
                <a:gridCol w="1363550"/>
                <a:gridCol w="1314825"/>
                <a:gridCol w="1268700"/>
                <a:gridCol w="1329950"/>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3765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Output Usability</a:t>
                      </a:r>
                      <a:endParaRPr sz="14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Severely modified camera output</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Heavily modified camera output</a:t>
                      </a:r>
                      <a:endParaRPr b="0" i="0"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Moderately modified camera output</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CACAC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Few modifications to camera output</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modifications to camera output</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3868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Physical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CACAC1"/>
                      </a:solidFill>
                      <a:prstDash val="solid"/>
                      <a:round/>
                      <a:headEnd len="sm" w="sm" type="none"/>
                      <a:tailEnd len="sm" w="sm" type="none"/>
                    </a:lnR>
                    <a:lnT cap="flat" cmpd="sng" w="12700">
                      <a:solidFill>
                        <a:srgbClr val="CACAC1"/>
                      </a:solidFill>
                      <a:prstDash val="solid"/>
                      <a:round/>
                      <a:headEnd len="sm" w="sm" type="none"/>
                      <a:tailEnd len="sm" w="sm" type="none"/>
                    </a:lnT>
                    <a:lnB cap="flat" cmpd="sng" w="12700">
                      <a:solidFill>
                        <a:srgbClr val="CACAC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12700">
                      <a:solidFill>
                        <a:srgbClr val="CACAC1"/>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747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Algorithmic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Significant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Moderate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Small amount of work needed</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CACAC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Works with some modification</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No algorithms needed to make usable output</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Relative Size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large cameras and small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large cameras</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large camera</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Multiple small cameras</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Single small camera</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90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50"/>
                        <a:buFont typeface="Arial"/>
                        <a:buNone/>
                      </a:pPr>
                      <a:r>
                        <a:rPr b="0" i="0" lang="en" sz="85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 $400</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$400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$300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$200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13" name="Google Shape;713;p33"/>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714" name="Google Shape;714;p33"/>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715" name="Google Shape;715;p33"/>
          <p:cNvSpPr/>
          <p:nvPr/>
        </p:nvSpPr>
        <p:spPr>
          <a:xfrm>
            <a:off x="487534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716" name="Google Shape;716;p33"/>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717" name="Google Shape;717;p33"/>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718" name="Google Shape;718;p33"/>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719" name="Google Shape;719;p33"/>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34"/>
          <p:cNvSpPr txBox="1"/>
          <p:nvPr>
            <p:ph type="title"/>
          </p:nvPr>
        </p:nvSpPr>
        <p:spPr>
          <a:xfrm>
            <a:off x="2766508" y="112650"/>
            <a:ext cx="3610982"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Video/Imaging Trade Comparison</a:t>
            </a:r>
            <a:endParaRPr/>
          </a:p>
        </p:txBody>
      </p:sp>
      <p:sp>
        <p:nvSpPr>
          <p:cNvPr id="725" name="Google Shape;725;p3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726" name="Google Shape;726;p34"/>
          <p:cNvGraphicFramePr/>
          <p:nvPr/>
        </p:nvGraphicFramePr>
        <p:xfrm>
          <a:off x="765205" y="1083338"/>
          <a:ext cx="3000000" cy="3000000"/>
        </p:xfrm>
        <a:graphic>
          <a:graphicData uri="http://schemas.openxmlformats.org/drawingml/2006/table">
            <a:tbl>
              <a:tblPr>
                <a:noFill/>
                <a:tableStyleId>{C2A155F9-E990-4902-A656-67BAC96EC387}</a:tableStyleId>
              </a:tblPr>
              <a:tblGrid>
                <a:gridCol w="1299375"/>
                <a:gridCol w="728625"/>
                <a:gridCol w="1295000"/>
                <a:gridCol w="1271050"/>
                <a:gridCol w="1475525"/>
                <a:gridCol w="1544000"/>
              </a:tblGrid>
              <a:tr h="5408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360 Video/Imaging</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Standard AR Video + 360 Imaging</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Single Standard AR Camera + Composite images</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3 Standard AR Cameras + Composite images</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78350">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Output Usability</a:t>
                      </a:r>
                      <a:endParaRPr sz="14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294125">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Physical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94125">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Algorithmic Complexity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1</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19325">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Relative Size</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99250">
                <a:tc>
                  <a:txBody>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D1D1B"/>
                          </a:solidFill>
                          <a:latin typeface="PT Serif"/>
                          <a:ea typeface="PT Serif"/>
                          <a:cs typeface="PT Serif"/>
                          <a:sym typeface="PT Serif"/>
                        </a:rPr>
                        <a:t>Cost</a:t>
                      </a:r>
                      <a:endParaRPr b="1" sz="11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89025">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2.4</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3.6</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3.6</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3.4</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27" name="Google Shape;727;p34"/>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381000" lvl="0" marL="457200" marR="0" rtl="0" algn="ctr">
              <a:lnSpc>
                <a:spcPct val="114999"/>
              </a:lnSpc>
              <a:spcBef>
                <a:spcPts val="600"/>
              </a:spcBef>
              <a:spcAft>
                <a:spcPts val="0"/>
              </a:spcAft>
              <a:buClr>
                <a:schemeClr val="accent3"/>
              </a:buClr>
              <a:buSzPts val="2400"/>
              <a:buFont typeface="PT Serif"/>
              <a:buNone/>
            </a:pPr>
            <a:r>
              <a:rPr b="0" i="1" lang="en" sz="1200" u="none" cap="none" strike="noStrike">
                <a:solidFill>
                  <a:srgbClr val="8F7B87"/>
                </a:solidFill>
                <a:latin typeface="PT Serif"/>
                <a:ea typeface="PT Serif"/>
                <a:cs typeface="PT Serif"/>
                <a:sym typeface="PT Serif"/>
              </a:rPr>
              <a:t>Communications</a:t>
            </a:r>
            <a:endParaRPr b="0" i="0" sz="1200" u="none" cap="none" strike="noStrike">
              <a:solidFill>
                <a:schemeClr val="dk1"/>
              </a:solidFill>
              <a:latin typeface="PT Serif"/>
              <a:ea typeface="PT Serif"/>
              <a:cs typeface="PT Serif"/>
              <a:sym typeface="PT Serif"/>
            </a:endParaRPr>
          </a:p>
        </p:txBody>
      </p:sp>
      <p:sp>
        <p:nvSpPr>
          <p:cNvPr id="728" name="Google Shape;728;p34"/>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729" name="Google Shape;729;p34"/>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730" name="Google Shape;730;p34"/>
          <p:cNvSpPr/>
          <p:nvPr/>
        </p:nvSpPr>
        <p:spPr>
          <a:xfrm>
            <a:off x="4875345" y="4636725"/>
            <a:ext cx="104683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731" name="Google Shape;731;p34"/>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732" name="Google Shape;732;p34"/>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733" name="Google Shape;733;p34"/>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734" name="Google Shape;734;p34"/>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5"/>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Current Design Space</a:t>
            </a:r>
            <a:endParaRPr/>
          </a:p>
        </p:txBody>
      </p:sp>
      <p:sp>
        <p:nvSpPr>
          <p:cNvPr id="740" name="Google Shape;740;p3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741" name="Google Shape;741;p35"/>
          <p:cNvGraphicFramePr/>
          <p:nvPr/>
        </p:nvGraphicFramePr>
        <p:xfrm>
          <a:off x="2101722" y="1280621"/>
          <a:ext cx="3000000" cy="3000000"/>
        </p:xfrm>
        <a:graphic>
          <a:graphicData uri="http://schemas.openxmlformats.org/drawingml/2006/table">
            <a:tbl>
              <a:tblPr bandRow="1" firstRow="1">
                <a:noFill/>
                <a:tableStyleId>{C2A155F9-E990-4902-A656-67BAC96EC387}</a:tableStyleId>
              </a:tblPr>
              <a:tblGrid>
                <a:gridCol w="1292375"/>
              </a:tblGrid>
              <a:tr h="47262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PT Serif"/>
                          <a:ea typeface="PT Serif"/>
                          <a:cs typeface="PT Serif"/>
                          <a:sym typeface="PT Serif"/>
                        </a:rPr>
                        <a:t>Means of Propulsion</a:t>
                      </a:r>
                      <a:endParaRPr/>
                    </a:p>
                  </a:txBody>
                  <a:tcPr marT="45725" marB="45725" marR="91450" marL="91450" anchor="ctr">
                    <a:solidFill>
                      <a:srgbClr val="BBAFB6"/>
                    </a:solidFill>
                  </a:tcPr>
                </a:tc>
              </a:tr>
              <a:tr h="4726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Wheels</a:t>
                      </a:r>
                      <a:endParaRPr/>
                    </a:p>
                  </a:txBody>
                  <a:tcPr marT="45725" marB="45725" marR="91450" marL="91450" anchor="ctr">
                    <a:solidFill>
                      <a:srgbClr val="FFF8AC"/>
                    </a:solidFill>
                  </a:tcPr>
                </a:tc>
              </a:tr>
              <a:tr h="4726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Tracks</a:t>
                      </a:r>
                      <a:endParaRPr/>
                    </a:p>
                  </a:txBody>
                  <a:tcPr marT="45725" marB="45725" marR="91450" marL="91450" anchor="ctr">
                    <a:solidFill>
                      <a:srgbClr val="FFF8AC"/>
                    </a:solidFill>
                  </a:tcPr>
                </a:tc>
              </a:tr>
              <a:tr h="4726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Rocker Bogie</a:t>
                      </a:r>
                      <a:endParaRPr/>
                    </a:p>
                  </a:txBody>
                  <a:tcPr marT="45725" marB="45725" marR="91450" marL="91450" anchor="ctr">
                    <a:solidFill>
                      <a:srgbClr val="F89695"/>
                    </a:solidFill>
                  </a:tcPr>
                </a:tc>
              </a:tr>
            </a:tbl>
          </a:graphicData>
        </a:graphic>
      </p:graphicFrame>
      <p:graphicFrame>
        <p:nvGraphicFramePr>
          <p:cNvPr id="742" name="Google Shape;742;p35"/>
          <p:cNvGraphicFramePr/>
          <p:nvPr/>
        </p:nvGraphicFramePr>
        <p:xfrm>
          <a:off x="3618517" y="1280621"/>
          <a:ext cx="3000000" cy="3000000"/>
        </p:xfrm>
        <a:graphic>
          <a:graphicData uri="http://schemas.openxmlformats.org/drawingml/2006/table">
            <a:tbl>
              <a:tblPr bandRow="1" firstRow="1">
                <a:noFill/>
                <a:tableStyleId>{C2A155F9-E990-4902-A656-67BAC96EC387}</a:tableStyleId>
              </a:tblPr>
              <a:tblGrid>
                <a:gridCol w="1662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PT Serif"/>
                          <a:ea typeface="PT Serif"/>
                          <a:cs typeface="PT Serif"/>
                          <a:sym typeface="PT Serif"/>
                        </a:rPr>
                        <a:t>Communication Method</a:t>
                      </a:r>
                      <a:endParaRPr/>
                    </a:p>
                  </a:txBody>
                  <a:tcPr marT="45725" marB="45725" marR="91450" marL="91450" anchor="ctr">
                    <a:solidFill>
                      <a:srgbClr val="BBAFB6"/>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ISM</a:t>
                      </a:r>
                      <a:endParaRPr/>
                    </a:p>
                  </a:txBody>
                  <a:tcPr marT="45725" marB="45725" marR="91450" marL="91450" anchor="ctr">
                    <a:solidFill>
                      <a:srgbClr val="FFF8AC"/>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4G Cellular</a:t>
                      </a:r>
                      <a:endParaRPr/>
                    </a:p>
                  </a:txBody>
                  <a:tcPr marT="45725" marB="45725" marR="91450" marL="91450" anchor="ctr">
                    <a:solidFill>
                      <a:srgbClr val="FFF8AC"/>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Wi-Fi</a:t>
                      </a:r>
                      <a:endParaRPr/>
                    </a:p>
                  </a:txBody>
                  <a:tcPr marT="45725" marB="45725" marR="91450" marL="91450" anchor="ctr">
                    <a:solidFill>
                      <a:srgbClr val="F89695"/>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Infrared</a:t>
                      </a:r>
                      <a:endParaRPr/>
                    </a:p>
                  </a:txBody>
                  <a:tcPr marT="45725" marB="45725" marR="91450" marL="91450" anchor="ctr">
                    <a:solidFill>
                      <a:srgbClr val="F89695"/>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Bluetooth 5.0</a:t>
                      </a:r>
                      <a:endParaRPr/>
                    </a:p>
                  </a:txBody>
                  <a:tcPr marT="45725" marB="45725" marR="91450" marL="91450" anchor="ctr">
                    <a:solidFill>
                      <a:srgbClr val="F89695"/>
                    </a:solidFill>
                  </a:tcPr>
                </a:tc>
              </a:tr>
            </a:tbl>
          </a:graphicData>
        </a:graphic>
      </p:graphicFrame>
      <p:graphicFrame>
        <p:nvGraphicFramePr>
          <p:cNvPr id="743" name="Google Shape;743;p35"/>
          <p:cNvGraphicFramePr/>
          <p:nvPr/>
        </p:nvGraphicFramePr>
        <p:xfrm>
          <a:off x="5505488" y="1280621"/>
          <a:ext cx="3000000" cy="3000000"/>
        </p:xfrm>
        <a:graphic>
          <a:graphicData uri="http://schemas.openxmlformats.org/drawingml/2006/table">
            <a:tbl>
              <a:tblPr bandRow="1" firstRow="1">
                <a:noFill/>
                <a:tableStyleId>{C2A155F9-E990-4902-A656-67BAC96EC387}</a:tableStyleId>
              </a:tblPr>
              <a:tblGrid>
                <a:gridCol w="1539150"/>
              </a:tblGrid>
              <a:tr h="5439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PT Serif"/>
                          <a:ea typeface="PT Serif"/>
                          <a:cs typeface="PT Serif"/>
                          <a:sym typeface="PT Serif"/>
                        </a:rPr>
                        <a:t>Video/Imaging</a:t>
                      </a:r>
                      <a:endParaRPr b="1" sz="1400" u="none" cap="none" strike="noStrike">
                        <a:solidFill>
                          <a:srgbClr val="000000"/>
                        </a:solidFill>
                        <a:latin typeface="PT Serif"/>
                        <a:ea typeface="PT Serif"/>
                        <a:cs typeface="PT Serif"/>
                        <a:sym typeface="PT Serif"/>
                      </a:endParaRPr>
                    </a:p>
                  </a:txBody>
                  <a:tcPr marT="45725" marB="45725" marR="91450" marL="91450" anchor="ctr">
                    <a:solidFill>
                      <a:srgbClr val="BBAFB6"/>
                    </a:solidFill>
                  </a:tcPr>
                </a:tc>
              </a:tr>
              <a:tr h="5439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Standard AR +</a:t>
                      </a:r>
                      <a:endParaRPr sz="1400" u="none" cap="none" strike="noStrike">
                        <a:latin typeface="PT Serif"/>
                        <a:ea typeface="PT Serif"/>
                        <a:cs typeface="PT Serif"/>
                        <a:sym typeface="PT Serif"/>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360</a:t>
                      </a:r>
                      <a:r>
                        <a:rPr b="0" i="0" lang="en" sz="1400" u="none" cap="none" strike="noStrike">
                          <a:latin typeface="PT Serif"/>
                          <a:ea typeface="PT Serif"/>
                          <a:cs typeface="PT Serif"/>
                          <a:sym typeface="PT Serif"/>
                        </a:rPr>
                        <a:t>° Camera</a:t>
                      </a:r>
                      <a:endParaRPr sz="1400" u="none" cap="none" strike="noStrike">
                        <a:latin typeface="PT Serif"/>
                        <a:ea typeface="PT Serif"/>
                        <a:cs typeface="PT Serif"/>
                        <a:sym typeface="PT Serif"/>
                      </a:endParaRPr>
                    </a:p>
                  </a:txBody>
                  <a:tcPr marT="45725" marB="45725" marR="91450" marL="91450" anchor="ctr">
                    <a:solidFill>
                      <a:srgbClr val="FFF8AC"/>
                    </a:solidFill>
                  </a:tcPr>
                </a:tc>
              </a:tr>
              <a:tr h="5439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Single Standard AR Camera</a:t>
                      </a:r>
                      <a:endParaRPr sz="1400" u="none" cap="none" strike="noStrike">
                        <a:latin typeface="PT Serif"/>
                        <a:ea typeface="PT Serif"/>
                        <a:cs typeface="PT Serif"/>
                        <a:sym typeface="PT Serif"/>
                      </a:endParaRPr>
                    </a:p>
                  </a:txBody>
                  <a:tcPr marT="45725" marB="45725" marR="91450" marL="91450" anchor="ctr">
                    <a:solidFill>
                      <a:srgbClr val="FFF8AC"/>
                    </a:solidFill>
                  </a:tcPr>
                </a:tc>
              </a:tr>
              <a:tr h="5439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Three Standard AR Cameras</a:t>
                      </a:r>
                      <a:endParaRPr sz="1400" u="none" cap="none" strike="noStrike">
                        <a:latin typeface="PT Serif"/>
                        <a:ea typeface="PT Serif"/>
                        <a:cs typeface="PT Serif"/>
                        <a:sym typeface="PT Serif"/>
                      </a:endParaRPr>
                    </a:p>
                  </a:txBody>
                  <a:tcPr marT="45725" marB="45725" marR="91450" marL="91450" anchor="ctr">
                    <a:solidFill>
                      <a:srgbClr val="FFF8AC"/>
                    </a:solidFill>
                  </a:tcPr>
                </a:tc>
              </a:tr>
              <a:tr h="5439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latin typeface="PT Serif"/>
                          <a:ea typeface="PT Serif"/>
                          <a:cs typeface="PT Serif"/>
                          <a:sym typeface="PT Serif"/>
                        </a:rPr>
                        <a:t>Single 360° Camera</a:t>
                      </a:r>
                      <a:endParaRPr sz="1400" u="none" cap="none" strike="noStrike">
                        <a:latin typeface="PT Serif"/>
                        <a:ea typeface="PT Serif"/>
                        <a:cs typeface="PT Serif"/>
                        <a:sym typeface="PT Serif"/>
                      </a:endParaRPr>
                    </a:p>
                  </a:txBody>
                  <a:tcPr marT="45725" marB="45725" marR="91450" marL="91450" anchor="ctr">
                    <a:solidFill>
                      <a:srgbClr val="F89695"/>
                    </a:solidFill>
                  </a:tcPr>
                </a:tc>
              </a:tr>
            </a:tbl>
          </a:graphicData>
        </a:graphic>
      </p:graphicFrame>
      <p:graphicFrame>
        <p:nvGraphicFramePr>
          <p:cNvPr id="744" name="Google Shape;744;p35"/>
          <p:cNvGraphicFramePr/>
          <p:nvPr/>
        </p:nvGraphicFramePr>
        <p:xfrm>
          <a:off x="137274" y="763038"/>
          <a:ext cx="3000000" cy="3000000"/>
        </p:xfrm>
        <a:graphic>
          <a:graphicData uri="http://schemas.openxmlformats.org/drawingml/2006/table">
            <a:tbl>
              <a:tblPr bandRow="1" firstRow="1">
                <a:noFill/>
                <a:tableStyleId>{C2A155F9-E990-4902-A656-67BAC96EC387}</a:tableStyleId>
              </a:tblPr>
              <a:tblGrid>
                <a:gridCol w="1371025"/>
              </a:tblGrid>
              <a:tr h="338825">
                <a:tc>
                  <a:txBody>
                    <a:bodyPr/>
                    <a:lstStyle/>
                    <a:p>
                      <a:pPr indent="0" lvl="0" marL="0" marR="0" rtl="0" algn="ctr">
                        <a:lnSpc>
                          <a:spcPct val="100000"/>
                        </a:lnSpc>
                        <a:spcBef>
                          <a:spcPts val="0"/>
                        </a:spcBef>
                        <a:spcAft>
                          <a:spcPts val="0"/>
                        </a:spcAft>
                        <a:buNone/>
                      </a:pPr>
                      <a:r>
                        <a:rPr b="1" lang="en" sz="1100" u="none" cap="none" strike="noStrike"/>
                        <a:t>Legend</a:t>
                      </a:r>
                      <a:endParaRPr/>
                    </a:p>
                  </a:txBody>
                  <a:tcPr marT="45725" marB="45725" marR="91450" marL="91450" anchor="ctr">
                    <a:solidFill>
                      <a:srgbClr val="BBAFB6"/>
                    </a:solidFill>
                  </a:tcPr>
                </a:tc>
              </a:tr>
              <a:tr h="338825">
                <a:tc>
                  <a:txBody>
                    <a:bodyPr/>
                    <a:lstStyle/>
                    <a:p>
                      <a:pPr indent="0" lvl="0" marL="0" marR="0" rtl="0" algn="l">
                        <a:lnSpc>
                          <a:spcPct val="100000"/>
                        </a:lnSpc>
                        <a:spcBef>
                          <a:spcPts val="0"/>
                        </a:spcBef>
                        <a:spcAft>
                          <a:spcPts val="0"/>
                        </a:spcAft>
                        <a:buClr>
                          <a:srgbClr val="000000"/>
                        </a:buClr>
                        <a:buSzPts val="1050"/>
                        <a:buFont typeface="Arial"/>
                        <a:buNone/>
                      </a:pPr>
                      <a:r>
                        <a:rPr lang="en" sz="1050" u="none" cap="none" strike="noStrike"/>
                        <a:t>Additional Research Required</a:t>
                      </a:r>
                      <a:endParaRPr/>
                    </a:p>
                  </a:txBody>
                  <a:tcPr marT="45725" marB="45725" marR="91450" marL="91450" anchor="ctr">
                    <a:solidFill>
                      <a:srgbClr val="FFF8AC"/>
                    </a:solidFill>
                  </a:tcPr>
                </a:tc>
              </a:tr>
              <a:tr h="338825">
                <a:tc>
                  <a:txBody>
                    <a:bodyPr/>
                    <a:lstStyle/>
                    <a:p>
                      <a:pPr indent="0" lvl="0" marL="0" marR="0" rtl="0" algn="l">
                        <a:lnSpc>
                          <a:spcPct val="100000"/>
                        </a:lnSpc>
                        <a:spcBef>
                          <a:spcPts val="0"/>
                        </a:spcBef>
                        <a:spcAft>
                          <a:spcPts val="0"/>
                        </a:spcAft>
                        <a:buClr>
                          <a:srgbClr val="000000"/>
                        </a:buClr>
                        <a:buSzPts val="1050"/>
                        <a:buFont typeface="Arial"/>
                        <a:buNone/>
                      </a:pPr>
                      <a:r>
                        <a:rPr lang="en" sz="1050" u="none" cap="none" strike="noStrike"/>
                        <a:t>Eliminated</a:t>
                      </a:r>
                      <a:endParaRPr/>
                    </a:p>
                  </a:txBody>
                  <a:tcPr marT="45725" marB="45725" marR="91450" marL="91450" anchor="ctr">
                    <a:solidFill>
                      <a:srgbClr val="F89695"/>
                    </a:solidFill>
                  </a:tcPr>
                </a:tc>
              </a:tr>
            </a:tbl>
          </a:graphicData>
        </a:graphic>
      </p:graphicFrame>
      <p:sp>
        <p:nvSpPr>
          <p:cNvPr id="745" name="Google Shape;745;p35"/>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746" name="Google Shape;746;p35"/>
          <p:cNvSpPr/>
          <p:nvPr/>
        </p:nvSpPr>
        <p:spPr>
          <a:xfrm>
            <a:off x="5742783" y="4636725"/>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747" name="Google Shape;747;p35"/>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748" name="Google Shape;748;p35"/>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749" name="Google Shape;749;p35"/>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750" name="Google Shape;750;p35"/>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751" name="Google Shape;751;p35"/>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36"/>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Subsystem Dependencies</a:t>
            </a:r>
            <a:endParaRPr/>
          </a:p>
        </p:txBody>
      </p:sp>
      <p:sp>
        <p:nvSpPr>
          <p:cNvPr id="757" name="Google Shape;757;p3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758" name="Google Shape;758;p36"/>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759" name="Google Shape;759;p36"/>
          <p:cNvSpPr/>
          <p:nvPr/>
        </p:nvSpPr>
        <p:spPr>
          <a:xfrm>
            <a:off x="5742783" y="4636725"/>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760" name="Google Shape;760;p36"/>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761" name="Google Shape;761;p36"/>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762" name="Google Shape;762;p36"/>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763" name="Google Shape;763;p36"/>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764" name="Google Shape;764;p36"/>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graphicFrame>
        <p:nvGraphicFramePr>
          <p:cNvPr id="765" name="Google Shape;765;p36"/>
          <p:cNvGraphicFramePr/>
          <p:nvPr/>
        </p:nvGraphicFramePr>
        <p:xfrm>
          <a:off x="1149804" y="1013732"/>
          <a:ext cx="3000000" cy="3000000"/>
        </p:xfrm>
        <a:graphic>
          <a:graphicData uri="http://schemas.openxmlformats.org/drawingml/2006/table">
            <a:tbl>
              <a:tblPr bandRow="1" firstRow="1">
                <a:noFill/>
                <a:tableStyleId>{C2A155F9-E990-4902-A656-67BAC96EC387}</a:tableStyleId>
              </a:tblPr>
              <a:tblGrid>
                <a:gridCol w="2814700"/>
              </a:tblGrid>
              <a:tr h="875575">
                <a:tc>
                  <a:txBody>
                    <a:bodyPr/>
                    <a:lstStyle/>
                    <a:p>
                      <a:pPr indent="0" lvl="0" marL="0" marR="0" rtl="0" algn="ctr">
                        <a:lnSpc>
                          <a:spcPct val="100000"/>
                        </a:lnSpc>
                        <a:spcBef>
                          <a:spcPts val="0"/>
                        </a:spcBef>
                        <a:spcAft>
                          <a:spcPts val="0"/>
                        </a:spcAft>
                        <a:buNone/>
                      </a:pPr>
                      <a:r>
                        <a:rPr b="1" lang="en" sz="1800" u="none" cap="none" strike="noStrike">
                          <a:latin typeface="PT Serif"/>
                          <a:ea typeface="PT Serif"/>
                          <a:cs typeface="PT Serif"/>
                          <a:sym typeface="PT Serif"/>
                        </a:rPr>
                        <a:t>Physical Dependencies </a:t>
                      </a:r>
                      <a:endParaRPr/>
                    </a:p>
                  </a:txBody>
                  <a:tcPr marT="45725" marB="45725" marR="91450" marL="91450" anchor="ctr">
                    <a:solidFill>
                      <a:schemeClr val="accent4"/>
                    </a:solidFill>
                  </a:tcPr>
                </a:tc>
              </a:tr>
              <a:tr h="7218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1. Rover Battery</a:t>
                      </a:r>
                      <a:endParaRPr/>
                    </a:p>
                  </a:txBody>
                  <a:tcPr marT="45725" marB="45725" marR="91450" marL="91450" anchor="ctr"/>
                </a:tc>
              </a:tr>
              <a:tr h="7218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2. On Board Automation</a:t>
                      </a:r>
                      <a:endParaRPr/>
                    </a:p>
                  </a:txBody>
                  <a:tcPr marT="45725" marB="45725" marR="91450" marL="91450" anchor="ctr"/>
                </a:tc>
              </a:tr>
              <a:tr h="7218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3. Communication System</a:t>
                      </a:r>
                      <a:endParaRPr sz="1400" u="none" cap="none" strike="noStrike"/>
                    </a:p>
                  </a:txBody>
                  <a:tcPr marT="45725" marB="45725" marR="91450" marL="91450" anchor="ctr"/>
                </a:tc>
              </a:tr>
            </a:tbl>
          </a:graphicData>
        </a:graphic>
      </p:graphicFrame>
      <p:graphicFrame>
        <p:nvGraphicFramePr>
          <p:cNvPr id="766" name="Google Shape;766;p36"/>
          <p:cNvGraphicFramePr/>
          <p:nvPr/>
        </p:nvGraphicFramePr>
        <p:xfrm>
          <a:off x="5129893" y="986517"/>
          <a:ext cx="3000000" cy="3000000"/>
        </p:xfrm>
        <a:graphic>
          <a:graphicData uri="http://schemas.openxmlformats.org/drawingml/2006/table">
            <a:tbl>
              <a:tblPr bandRow="1" firstRow="1">
                <a:noFill/>
                <a:tableStyleId>{C2A155F9-E990-4902-A656-67BAC96EC387}</a:tableStyleId>
              </a:tblPr>
              <a:tblGrid>
                <a:gridCol w="2807900"/>
              </a:tblGrid>
              <a:tr h="849325">
                <a:tc>
                  <a:txBody>
                    <a:bodyPr/>
                    <a:lstStyle/>
                    <a:p>
                      <a:pPr indent="0" lvl="0" marL="0" marR="0" rtl="0" algn="ctr">
                        <a:lnSpc>
                          <a:spcPct val="100000"/>
                        </a:lnSpc>
                        <a:spcBef>
                          <a:spcPts val="0"/>
                        </a:spcBef>
                        <a:spcAft>
                          <a:spcPts val="0"/>
                        </a:spcAft>
                        <a:buNone/>
                      </a:pPr>
                      <a:r>
                        <a:rPr b="1" lang="en" sz="1800" u="none" cap="none" strike="noStrike">
                          <a:latin typeface="PT Serif"/>
                          <a:ea typeface="PT Serif"/>
                          <a:cs typeface="PT Serif"/>
                          <a:sym typeface="PT Serif"/>
                        </a:rPr>
                        <a:t>Computing / Communication Dependencies </a:t>
                      </a:r>
                      <a:endParaRPr/>
                    </a:p>
                  </a:txBody>
                  <a:tcPr marT="45725" marB="45725" marR="91450" marL="91450" anchor="ctr">
                    <a:solidFill>
                      <a:schemeClr val="accent4"/>
                    </a:solidFill>
                  </a:tcPr>
                </a:tc>
              </a:tr>
              <a:tr h="4341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1. Remote Sensing</a:t>
                      </a:r>
                      <a:endParaRPr/>
                    </a:p>
                  </a:txBody>
                  <a:tcPr marT="45725" marB="45725" marR="91450" marL="91450" anchor="ctr"/>
                </a:tc>
              </a:tr>
              <a:tr h="4341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2. On Board Computing</a:t>
                      </a:r>
                      <a:endParaRPr/>
                    </a:p>
                  </a:txBody>
                  <a:tcPr marT="45725" marB="45725" marR="91450" marL="91450" anchor="ctr"/>
                </a:tc>
              </a:tr>
              <a:tr h="4341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3. Video and Imaging</a:t>
                      </a:r>
                      <a:endParaRPr sz="1400" u="none" cap="none" strike="noStrike"/>
                    </a:p>
                  </a:txBody>
                  <a:tcPr marT="45725" marB="45725" marR="91450" marL="91450" anchor="ctr"/>
                </a:tc>
              </a:tr>
              <a:tr h="4341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4. User Commands</a:t>
                      </a:r>
                      <a:endParaRPr/>
                    </a:p>
                  </a:txBody>
                  <a:tcPr marT="45725" marB="45725" marR="91450" marL="91450" anchor="ctr"/>
                </a:tc>
              </a:tr>
              <a:tr h="4341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PT Serif"/>
                          <a:ea typeface="PT Serif"/>
                          <a:cs typeface="PT Serif"/>
                          <a:sym typeface="PT Serif"/>
                        </a:rPr>
                        <a:t>5. Rover Controller</a:t>
                      </a:r>
                      <a:endParaRPr/>
                    </a:p>
                  </a:txBody>
                  <a:tcPr marT="45725" marB="45725" marR="91450" marL="91450" anchor="ctr"/>
                </a:tc>
              </a:tr>
            </a:tbl>
          </a:graphicData>
        </a:graphic>
      </p:graphicFrame>
      <p:sp>
        <p:nvSpPr>
          <p:cNvPr id="767" name="Google Shape;767;p36"/>
          <p:cNvSpPr txBox="1"/>
          <p:nvPr/>
        </p:nvSpPr>
        <p:spPr>
          <a:xfrm>
            <a:off x="4279446" y="2217964"/>
            <a:ext cx="59871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4000" u="none" cap="none" strike="noStrike">
                <a:solidFill>
                  <a:srgbClr val="000000"/>
                </a:solidFill>
                <a:latin typeface="Arial"/>
                <a:ea typeface="Arial"/>
                <a:cs typeface="Arial"/>
                <a:sym typeface="Arial"/>
              </a:rPr>
              <a:t>&amp;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37"/>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Models &amp; Prototyping</a:t>
            </a:r>
            <a:endParaRPr/>
          </a:p>
        </p:txBody>
      </p:sp>
      <p:sp>
        <p:nvSpPr>
          <p:cNvPr id="773" name="Google Shape;773;p3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774" name="Google Shape;774;p37"/>
          <p:cNvGraphicFramePr/>
          <p:nvPr/>
        </p:nvGraphicFramePr>
        <p:xfrm>
          <a:off x="779318" y="1188459"/>
          <a:ext cx="3000000" cy="3000000"/>
        </p:xfrm>
        <a:graphic>
          <a:graphicData uri="http://schemas.openxmlformats.org/drawingml/2006/table">
            <a:tbl>
              <a:tblPr bandRow="1" firstRow="1">
                <a:noFill/>
                <a:tableStyleId>{C2A155F9-E990-4902-A656-67BAC96EC387}</a:tableStyleId>
              </a:tblPr>
              <a:tblGrid>
                <a:gridCol w="2584700"/>
                <a:gridCol w="2584700"/>
                <a:gridCol w="2207525"/>
              </a:tblGrid>
              <a:tr h="561925">
                <a:tc>
                  <a:txBody>
                    <a:bodyPr/>
                    <a:lstStyle/>
                    <a:p>
                      <a:pPr indent="0" lvl="0" marL="0" marR="0" rtl="0" algn="ctr">
                        <a:lnSpc>
                          <a:spcPct val="150000"/>
                        </a:lnSpc>
                        <a:spcBef>
                          <a:spcPts val="0"/>
                        </a:spcBef>
                        <a:spcAft>
                          <a:spcPts val="0"/>
                        </a:spcAft>
                        <a:buNone/>
                      </a:pPr>
                      <a:r>
                        <a:t/>
                      </a:r>
                      <a:endParaRPr sz="1400" u="none" cap="none" strike="noStrike">
                        <a:latin typeface="PT Serif"/>
                        <a:ea typeface="PT Serif"/>
                        <a:cs typeface="PT Serif"/>
                        <a:sym typeface="PT Serif"/>
                      </a:endParaRPr>
                    </a:p>
                  </a:txBody>
                  <a:tcPr marT="45725" marB="45725" marR="91450" marL="91450" anchor="ctr">
                    <a:lnR cap="flat" cmpd="sng" w="9525">
                      <a:solidFill>
                        <a:srgbClr val="000000">
                          <a:alpha val="0"/>
                        </a:srgbClr>
                      </a:solidFill>
                      <a:prstDash val="solid"/>
                      <a:round/>
                      <a:headEnd len="sm" w="sm" type="none"/>
                      <a:tailEnd len="sm" w="sm" type="none"/>
                    </a:lnR>
                    <a:solidFill>
                      <a:srgbClr val="BBAFB6"/>
                    </a:solidFill>
                  </a:tcPr>
                </a:tc>
                <a:tc>
                  <a:txBody>
                    <a:bodyPr/>
                    <a:lstStyle/>
                    <a:p>
                      <a:pPr indent="0" lvl="0" marL="0" marR="0" rtl="0" algn="ctr">
                        <a:lnSpc>
                          <a:spcPct val="150000"/>
                        </a:lnSpc>
                        <a:spcBef>
                          <a:spcPts val="0"/>
                        </a:spcBef>
                        <a:spcAft>
                          <a:spcPts val="0"/>
                        </a:spcAft>
                        <a:buNone/>
                      </a:pPr>
                      <a:r>
                        <a:rPr b="1" lang="en" sz="2000" u="none" cap="none" strike="noStrike">
                          <a:latin typeface="PT Serif"/>
                          <a:ea typeface="PT Serif"/>
                          <a:cs typeface="PT Serif"/>
                          <a:sym typeface="PT Serif"/>
                        </a:rPr>
                        <a:t>Modeling</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BBAFB6"/>
                    </a:solidFill>
                  </a:tcPr>
                </a:tc>
                <a:tc>
                  <a:txBody>
                    <a:bodyPr/>
                    <a:lstStyle/>
                    <a:p>
                      <a:pPr indent="0" lvl="0" marL="0" marR="0" rtl="0" algn="ctr">
                        <a:lnSpc>
                          <a:spcPct val="150000"/>
                        </a:lnSpc>
                        <a:spcBef>
                          <a:spcPts val="0"/>
                        </a:spcBef>
                        <a:spcAft>
                          <a:spcPts val="0"/>
                        </a:spcAft>
                        <a:buNone/>
                      </a:pPr>
                      <a:r>
                        <a:t/>
                      </a:r>
                      <a:endParaRPr sz="1400" u="none" cap="none" strike="noStrike">
                        <a:latin typeface="PT Serif"/>
                        <a:ea typeface="PT Serif"/>
                        <a:cs typeface="PT Serif"/>
                        <a:sym typeface="PT Serif"/>
                      </a:endParaRPr>
                    </a:p>
                  </a:txBody>
                  <a:tcPr marT="45725" marB="45725" marR="91450" marL="91450" anchor="ctr">
                    <a:lnL cap="flat" cmpd="sng" w="9525">
                      <a:solidFill>
                        <a:srgbClr val="000000">
                          <a:alpha val="0"/>
                        </a:srgbClr>
                      </a:solidFill>
                      <a:prstDash val="solid"/>
                      <a:round/>
                      <a:headEnd len="sm" w="sm" type="none"/>
                      <a:tailEnd len="sm" w="sm" type="none"/>
                    </a:lnL>
                    <a:solidFill>
                      <a:srgbClr val="BBAFB6"/>
                    </a:solidFill>
                  </a:tcPr>
                </a:tc>
              </a:tr>
              <a:tr h="469225">
                <a:tc>
                  <a:txBody>
                    <a:bodyPr/>
                    <a:lstStyle/>
                    <a:p>
                      <a:pPr indent="0" lvl="0" marL="0" marR="0" rtl="0" algn="ctr">
                        <a:lnSpc>
                          <a:spcPct val="150000"/>
                        </a:lnSpc>
                        <a:spcBef>
                          <a:spcPts val="0"/>
                        </a:spcBef>
                        <a:spcAft>
                          <a:spcPts val="0"/>
                        </a:spcAft>
                        <a:buNone/>
                      </a:pPr>
                      <a:r>
                        <a:rPr lang="en" sz="1600" u="none" cap="none" strike="noStrike">
                          <a:latin typeface="PT Serif"/>
                          <a:ea typeface="PT Serif"/>
                          <a:cs typeface="PT Serif"/>
                          <a:sym typeface="PT Serif"/>
                        </a:rPr>
                        <a:t>1. Communication</a:t>
                      </a:r>
                      <a:endParaRPr/>
                    </a:p>
                  </a:txBody>
                  <a:tcPr marT="45725" marB="45725" marR="91450" marL="91450" anchor="ctr">
                    <a:solidFill>
                      <a:schemeClr val="accent5"/>
                    </a:solidFill>
                  </a:tcPr>
                </a:tc>
                <a:tc>
                  <a:txBody>
                    <a:bodyPr/>
                    <a:lstStyle/>
                    <a:p>
                      <a:pPr indent="0" lvl="0" marL="0" marR="0" rtl="0" algn="ctr">
                        <a:lnSpc>
                          <a:spcPct val="150000"/>
                        </a:lnSpc>
                        <a:spcBef>
                          <a:spcPts val="0"/>
                        </a:spcBef>
                        <a:spcAft>
                          <a:spcPts val="0"/>
                        </a:spcAft>
                        <a:buNone/>
                      </a:pPr>
                      <a:r>
                        <a:rPr lang="en" sz="1600" u="none" cap="none" strike="noStrike">
                          <a:latin typeface="PT Serif"/>
                          <a:ea typeface="PT Serif"/>
                          <a:cs typeface="PT Serif"/>
                          <a:sym typeface="PT Serif"/>
                        </a:rPr>
                        <a:t>2. Automation</a:t>
                      </a:r>
                      <a:endParaRPr/>
                    </a:p>
                  </a:txBody>
                  <a:tcPr marT="45725" marB="45725" marR="91450" marL="91450" anchor="ctr">
                    <a:solidFill>
                      <a:schemeClr val="accent5"/>
                    </a:solidFill>
                  </a:tcPr>
                </a:tc>
                <a:tc>
                  <a:txBody>
                    <a:bodyPr/>
                    <a:lstStyle/>
                    <a:p>
                      <a:pPr indent="0" lvl="0" marL="0" marR="0" rtl="0" algn="ctr">
                        <a:lnSpc>
                          <a:spcPct val="150000"/>
                        </a:lnSpc>
                        <a:spcBef>
                          <a:spcPts val="0"/>
                        </a:spcBef>
                        <a:spcAft>
                          <a:spcPts val="0"/>
                        </a:spcAft>
                        <a:buNone/>
                      </a:pPr>
                      <a:r>
                        <a:rPr lang="en" sz="1600" u="none" cap="none" strike="noStrike">
                          <a:latin typeface="PT Serif"/>
                          <a:ea typeface="PT Serif"/>
                          <a:cs typeface="PT Serif"/>
                          <a:sym typeface="PT Serif"/>
                        </a:rPr>
                        <a:t>3. Rover Motion</a:t>
                      </a:r>
                      <a:endParaRPr/>
                    </a:p>
                  </a:txBody>
                  <a:tcPr marT="45725" marB="45725" marR="91450" marL="91450" anchor="ctr">
                    <a:solidFill>
                      <a:schemeClr val="accent5"/>
                    </a:solidFill>
                  </a:tcPr>
                </a:tc>
              </a:tr>
              <a:tr h="1650975">
                <a:tc>
                  <a:txBody>
                    <a:bodyPr/>
                    <a:lstStyle/>
                    <a:p>
                      <a:pPr indent="-285750" lvl="0" marL="285750" marR="0" rtl="0" algn="l">
                        <a:lnSpc>
                          <a:spcPct val="150000"/>
                        </a:lnSpc>
                        <a:spcBef>
                          <a:spcPts val="0"/>
                        </a:spcBef>
                        <a:spcAft>
                          <a:spcPts val="0"/>
                        </a:spcAft>
                        <a:buClr>
                          <a:srgbClr val="000000"/>
                        </a:buClr>
                        <a:buSzPts val="1400"/>
                        <a:buFont typeface="Arial"/>
                        <a:buChar char="•"/>
                      </a:pPr>
                      <a:r>
                        <a:rPr lang="en" sz="1400" u="none" cap="none" strike="noStrike">
                          <a:latin typeface="PT Serif"/>
                          <a:ea typeface="PT Serif"/>
                          <a:cs typeface="PT Serif"/>
                          <a:sym typeface="PT Serif"/>
                        </a:rPr>
                        <a:t>Send video and images to ground station</a:t>
                      </a:r>
                      <a:endParaRPr/>
                    </a:p>
                    <a:p>
                      <a:pPr indent="-285750" lvl="0" marL="285750" marR="0" rtl="0" algn="l">
                        <a:lnSpc>
                          <a:spcPct val="150000"/>
                        </a:lnSpc>
                        <a:spcBef>
                          <a:spcPts val="0"/>
                        </a:spcBef>
                        <a:spcAft>
                          <a:spcPts val="0"/>
                        </a:spcAft>
                        <a:buClr>
                          <a:srgbClr val="000000"/>
                        </a:buClr>
                        <a:buSzPts val="1400"/>
                        <a:buFont typeface="Arial"/>
                        <a:buChar char="•"/>
                      </a:pPr>
                      <a:r>
                        <a:rPr lang="en" sz="1400" u="none" cap="none" strike="noStrike">
                          <a:latin typeface="PT Serif"/>
                          <a:ea typeface="PT Serif"/>
                          <a:cs typeface="PT Serif"/>
                          <a:sym typeface="PT Serif"/>
                        </a:rPr>
                        <a:t>Send user control to rover</a:t>
                      </a:r>
                      <a:endParaRPr/>
                    </a:p>
                  </a:txBody>
                  <a:tcPr marT="45725" marB="45725" marR="91450" marL="91450"/>
                </a:tc>
                <a:tc>
                  <a:txBody>
                    <a:bodyPr/>
                    <a:lstStyle/>
                    <a:p>
                      <a:pPr indent="-285750" lvl="0" marL="285750" marR="0" rtl="0" algn="l">
                        <a:lnSpc>
                          <a:spcPct val="150000"/>
                        </a:lnSpc>
                        <a:spcBef>
                          <a:spcPts val="0"/>
                        </a:spcBef>
                        <a:spcAft>
                          <a:spcPts val="0"/>
                        </a:spcAft>
                        <a:buClr>
                          <a:srgbClr val="000000"/>
                        </a:buClr>
                        <a:buSzPts val="1400"/>
                        <a:buFont typeface="Arial"/>
                        <a:buChar char="•"/>
                      </a:pPr>
                      <a:r>
                        <a:rPr lang="en" sz="1400" u="none" cap="none" strike="noStrike">
                          <a:latin typeface="PT Serif"/>
                          <a:ea typeface="PT Serif"/>
                          <a:cs typeface="PT Serif"/>
                          <a:sym typeface="PT Serif"/>
                        </a:rPr>
                        <a:t>Sensing of virtual environment</a:t>
                      </a:r>
                      <a:endParaRPr/>
                    </a:p>
                    <a:p>
                      <a:pPr indent="-285750" lvl="0" marL="285750" marR="0" rtl="0" algn="l">
                        <a:lnSpc>
                          <a:spcPct val="150000"/>
                        </a:lnSpc>
                        <a:spcBef>
                          <a:spcPts val="0"/>
                        </a:spcBef>
                        <a:spcAft>
                          <a:spcPts val="0"/>
                        </a:spcAft>
                        <a:buClr>
                          <a:srgbClr val="000000"/>
                        </a:buClr>
                        <a:buSzPts val="1400"/>
                        <a:buFont typeface="Arial"/>
                        <a:buChar char="•"/>
                      </a:pPr>
                      <a:r>
                        <a:rPr lang="en" sz="1400" u="none" cap="none" strike="noStrike">
                          <a:latin typeface="PT Serif"/>
                          <a:ea typeface="PT Serif"/>
                          <a:cs typeface="PT Serif"/>
                          <a:sym typeface="PT Serif"/>
                        </a:rPr>
                        <a:t>Response to virtual environment and commands</a:t>
                      </a:r>
                      <a:endParaRPr/>
                    </a:p>
                  </a:txBody>
                  <a:tcPr marT="45725" marB="45725" marR="91450" marL="91450"/>
                </a:tc>
                <a:tc>
                  <a:txBody>
                    <a:bodyPr/>
                    <a:lstStyle/>
                    <a:p>
                      <a:pPr indent="-285750" lvl="0" marL="285750" marR="0" rtl="0" algn="l">
                        <a:lnSpc>
                          <a:spcPct val="150000"/>
                        </a:lnSpc>
                        <a:spcBef>
                          <a:spcPts val="0"/>
                        </a:spcBef>
                        <a:spcAft>
                          <a:spcPts val="0"/>
                        </a:spcAft>
                        <a:buClr>
                          <a:srgbClr val="000000"/>
                        </a:buClr>
                        <a:buSzPts val="1400"/>
                        <a:buFont typeface="Arial"/>
                        <a:buChar char="•"/>
                      </a:pPr>
                      <a:r>
                        <a:rPr lang="en" sz="1400" u="none" cap="none" strike="noStrike">
                          <a:latin typeface="PT Serif"/>
                          <a:ea typeface="PT Serif"/>
                          <a:cs typeface="PT Serif"/>
                          <a:sym typeface="PT Serif"/>
                        </a:rPr>
                        <a:t>Rover motion given commands from user or automation</a:t>
                      </a:r>
                      <a:endParaRPr/>
                    </a:p>
                  </a:txBody>
                  <a:tcPr marT="45725" marB="45725" marR="91450" marL="91450"/>
                </a:tc>
              </a:tr>
            </a:tbl>
          </a:graphicData>
        </a:graphic>
      </p:graphicFrame>
      <p:sp>
        <p:nvSpPr>
          <p:cNvPr id="775" name="Google Shape;775;p37"/>
          <p:cNvSpPr/>
          <p:nvPr/>
        </p:nvSpPr>
        <p:spPr>
          <a:xfrm>
            <a:off x="6801307" y="4636725"/>
            <a:ext cx="1274109"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776" name="Google Shape;776;p37"/>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777" name="Google Shape;777;p37"/>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778" name="Google Shape;778;p37"/>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779" name="Google Shape;779;p37"/>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780" name="Google Shape;780;p37"/>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781" name="Google Shape;781;p37"/>
          <p:cNvSpPr/>
          <p:nvPr/>
        </p:nvSpPr>
        <p:spPr>
          <a:xfrm>
            <a:off x="1108547" y="4638211"/>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38"/>
          <p:cNvSpPr txBox="1"/>
          <p:nvPr>
            <p:ph type="ctrTitle"/>
          </p:nvPr>
        </p:nvSpPr>
        <p:spPr>
          <a:xfrm>
            <a:off x="2635334" y="2354051"/>
            <a:ext cx="5777146" cy="115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5400"/>
              <a:t>Questions? </a:t>
            </a:r>
            <a:endParaRPr/>
          </a:p>
        </p:txBody>
      </p:sp>
      <p:sp>
        <p:nvSpPr>
          <p:cNvPr id="787" name="Google Shape;787;p3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9"/>
          <p:cNvSpPr txBox="1"/>
          <p:nvPr>
            <p:ph type="ctrTitle"/>
          </p:nvPr>
        </p:nvSpPr>
        <p:spPr>
          <a:xfrm>
            <a:off x="2600500" y="2040544"/>
            <a:ext cx="585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Back Up</a:t>
            </a:r>
            <a:endParaRPr/>
          </a:p>
        </p:txBody>
      </p:sp>
      <p:sp>
        <p:nvSpPr>
          <p:cNvPr id="793" name="Google Shape;793;p39"/>
          <p:cNvSpPr txBox="1"/>
          <p:nvPr>
            <p:ph idx="1" type="subTitle"/>
          </p:nvPr>
        </p:nvSpPr>
        <p:spPr>
          <a:xfrm>
            <a:off x="2600400" y="3182963"/>
            <a:ext cx="5857800" cy="107063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accent1"/>
              </a:buClr>
              <a:buSzPts val="2400"/>
              <a:buNone/>
            </a:pPr>
            <a:r>
              <a:rPr lang="en"/>
              <a:t>Completed trades, design space, risk matrix, G</a:t>
            </a:r>
            <a:r>
              <a:rPr baseline="-25000" lang="en"/>
              <a:t>max</a:t>
            </a:r>
            <a:r>
              <a:rPr lang="en"/>
              <a:t> comparison, resources </a:t>
            </a:r>
            <a:endParaRPr/>
          </a:p>
        </p:txBody>
      </p:sp>
      <p:sp>
        <p:nvSpPr>
          <p:cNvPr id="794" name="Google Shape;794;p3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Mission Statement</a:t>
            </a:r>
            <a:endParaRPr/>
          </a:p>
        </p:txBody>
      </p:sp>
      <p:sp>
        <p:nvSpPr>
          <p:cNvPr id="124" name="Google Shape;124;p4"/>
          <p:cNvSpPr txBox="1"/>
          <p:nvPr>
            <p:ph idx="1" type="body"/>
          </p:nvPr>
        </p:nvSpPr>
        <p:spPr>
          <a:xfrm>
            <a:off x="897812" y="989070"/>
            <a:ext cx="7348376" cy="3172377"/>
          </a:xfrm>
          <a:prstGeom prst="rect">
            <a:avLst/>
          </a:prstGeom>
          <a:noFill/>
          <a:ln>
            <a:noFill/>
          </a:ln>
        </p:spPr>
        <p:txBody>
          <a:bodyPr anchorCtr="0" anchor="ctr" bIns="91425" lIns="91425" spcFirstLastPara="1" rIns="91425" wrap="square" tIns="91425">
            <a:noAutofit/>
          </a:bodyPr>
          <a:lstStyle/>
          <a:p>
            <a:pPr indent="0" lvl="0" marL="76200" rtl="0" algn="ctr">
              <a:lnSpc>
                <a:spcPct val="115000"/>
              </a:lnSpc>
              <a:spcBef>
                <a:spcPts val="600"/>
              </a:spcBef>
              <a:spcAft>
                <a:spcPts val="0"/>
              </a:spcAft>
              <a:buSzPts val="2400"/>
              <a:buNone/>
            </a:pPr>
            <a:r>
              <a:rPr lang="en"/>
              <a:t>The Semi-Autonomous Imaging Land Rover (SAILR) team will design, integrate, and test a compact rover capable of autonomously navigating and imaging a predetermined location of interest. The rover will proceed to a secondary location if defined by the user or return to the ground station to complete the mission.</a:t>
            </a:r>
            <a:endParaRPr/>
          </a:p>
        </p:txBody>
      </p:sp>
      <p:sp>
        <p:nvSpPr>
          <p:cNvPr id="125" name="Google Shape;125;p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26" name="Google Shape;126;p4"/>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127" name="Google Shape;127;p4"/>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128" name="Google Shape;128;p4"/>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129" name="Google Shape;129;p4"/>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130" name="Google Shape;130;p4"/>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131" name="Google Shape;131;p4"/>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132" name="Google Shape;132;p4"/>
          <p:cNvSpPr/>
          <p:nvPr/>
        </p:nvSpPr>
        <p:spPr>
          <a:xfrm>
            <a:off x="1108547" y="4638211"/>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40"/>
          <p:cNvSpPr txBox="1"/>
          <p:nvPr>
            <p:ph type="ctrTitle"/>
          </p:nvPr>
        </p:nvSpPr>
        <p:spPr>
          <a:xfrm>
            <a:off x="2600499" y="779296"/>
            <a:ext cx="6404707"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Remote Sensing Methods</a:t>
            </a:r>
            <a:endParaRPr/>
          </a:p>
        </p:txBody>
      </p:sp>
      <p:sp>
        <p:nvSpPr>
          <p:cNvPr id="800" name="Google Shape;800;p40"/>
          <p:cNvSpPr txBox="1"/>
          <p:nvPr>
            <p:ph idx="1" type="subTitle"/>
          </p:nvPr>
        </p:nvSpPr>
        <p:spPr>
          <a:xfrm>
            <a:off x="3196491" y="1937569"/>
            <a:ext cx="5212721" cy="1017428"/>
          </a:xfrm>
          <a:prstGeom prst="rect">
            <a:avLst/>
          </a:prstGeom>
          <a:noFill/>
          <a:ln>
            <a:noFill/>
          </a:ln>
        </p:spPr>
        <p:txBody>
          <a:bodyPr anchorCtr="0" anchor="t" bIns="91425" lIns="91425" spcFirstLastPara="1" rIns="91425" wrap="square" tIns="91425">
            <a:noAutofit/>
          </a:bodyPr>
          <a:lstStyle/>
          <a:p>
            <a:pPr indent="-381000" lvl="0" marL="457200" rtl="0" algn="ctr">
              <a:lnSpc>
                <a:spcPct val="115000"/>
              </a:lnSpc>
              <a:spcBef>
                <a:spcPts val="0"/>
              </a:spcBef>
              <a:spcAft>
                <a:spcPts val="0"/>
              </a:spcAft>
              <a:buSzPts val="2400"/>
              <a:buNone/>
            </a:pPr>
            <a:r>
              <a:rPr lang="en"/>
              <a:t>Analysis of various sensors for remote sensing and autonomous control</a:t>
            </a:r>
            <a:endParaRPr/>
          </a:p>
        </p:txBody>
      </p:sp>
      <p:sp>
        <p:nvSpPr>
          <p:cNvPr id="801" name="Google Shape;801;p40"/>
          <p:cNvSpPr/>
          <p:nvPr/>
        </p:nvSpPr>
        <p:spPr>
          <a:xfrm>
            <a:off x="2935236" y="3205932"/>
            <a:ext cx="5857800" cy="712926"/>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FR.4: </a:t>
            </a:r>
            <a:r>
              <a:rPr b="0" i="0" lang="en" sz="1400" u="none" cap="none" strike="noStrike">
                <a:solidFill>
                  <a:srgbClr val="000000"/>
                </a:solidFill>
                <a:latin typeface="PT Serif"/>
                <a:ea typeface="PT Serif"/>
                <a:cs typeface="PT Serif"/>
                <a:sym typeface="PT Serif"/>
              </a:rPr>
              <a:t>The automation subsystem shall be able to utilize remote sensing and video and imaging subsystems to path plan to a location of interest.</a:t>
            </a:r>
            <a:endParaRPr b="0" i="0" sz="1400" u="none" cap="none" strike="noStrike">
              <a:solidFill>
                <a:schemeClr val="lt1"/>
              </a:solidFill>
              <a:latin typeface="Arial"/>
              <a:ea typeface="Arial"/>
              <a:cs typeface="Arial"/>
              <a:sym typeface="Arial"/>
            </a:endParaRPr>
          </a:p>
        </p:txBody>
      </p:sp>
      <p:sp>
        <p:nvSpPr>
          <p:cNvPr id="802" name="Google Shape;802;p4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41"/>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Remote Sensing Methods</a:t>
            </a:r>
            <a:endParaRPr/>
          </a:p>
        </p:txBody>
      </p:sp>
      <p:sp>
        <p:nvSpPr>
          <p:cNvPr id="808" name="Google Shape;808;p41"/>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09" name="Google Shape;809;p41"/>
          <p:cNvSpPr txBox="1"/>
          <p:nvPr>
            <p:ph idx="1" type="body"/>
          </p:nvPr>
        </p:nvSpPr>
        <p:spPr>
          <a:xfrm>
            <a:off x="133725" y="794308"/>
            <a:ext cx="8876552" cy="491391"/>
          </a:xfrm>
          <a:prstGeom prst="rect">
            <a:avLst/>
          </a:prstGeom>
          <a:noFill/>
          <a:ln>
            <a:noFill/>
          </a:ln>
        </p:spPr>
        <p:txBody>
          <a:bodyPr anchorCtr="0" anchor="t" bIns="91425" lIns="91425" spcFirstLastPara="1" rIns="91425" wrap="square" tIns="91425">
            <a:noAutofit/>
          </a:bodyPr>
          <a:lstStyle/>
          <a:p>
            <a:pPr indent="0" lvl="0" marL="76200" rtl="0" algn="ctr">
              <a:lnSpc>
                <a:spcPct val="115000"/>
              </a:lnSpc>
              <a:spcBef>
                <a:spcPts val="600"/>
              </a:spcBef>
              <a:spcAft>
                <a:spcPts val="0"/>
              </a:spcAft>
              <a:buSzPts val="2400"/>
              <a:buNone/>
            </a:pPr>
            <a:r>
              <a:rPr i="1" lang="en" sz="2000" u="sng"/>
              <a:t>Options Considered:</a:t>
            </a:r>
            <a:r>
              <a:rPr lang="en" sz="2000"/>
              <a:t> LiDAR, Ultrasonic, IR Distance, Computer Vision</a:t>
            </a:r>
            <a:endParaRPr/>
          </a:p>
        </p:txBody>
      </p:sp>
      <p:graphicFrame>
        <p:nvGraphicFramePr>
          <p:cNvPr id="810" name="Google Shape;810;p41"/>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Sensing Distance</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Touching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10m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Accuracy/Overall Object detection 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No data related to obstruction size can be inferred </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Sensor can sense an object is in its sensing area but does not know its distance.</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obstruction is known to +/- 0.5 m,  direction +/- 10 deg</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Distance to object is returned within +/- 25cm, direction to object is +/- 5 deg</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object is returned within +/- 10cm, direction to object is +/- 1 deg</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Ease of Implementation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and protocol would require significant research and man hours in order to implement, and/or hard to mechanically implement</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returned would be moderately complex to interpret, but very difficult to mechanically  implement </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 algorithmic complexity for processing data, and/or moderate difficulty in mechanical implementation</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is easily interpreted but moderate difficulty regarding mechanical implementation</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is in an easily usable format and communicates over popular protocol (UART, I2C, SPI, etc.). Easily mechanically implemented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811" name="Google Shape;811;p41"/>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42"/>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Remote Sensing Continue</a:t>
            </a:r>
            <a:r>
              <a:rPr lang="en" sz="2000"/>
              <a:t>d</a:t>
            </a:r>
            <a:br>
              <a:rPr lang="en" sz="2000"/>
            </a:br>
            <a:r>
              <a:rPr lang="en" sz="2400"/>
              <a:t>LiDAR</a:t>
            </a:r>
            <a:endParaRPr/>
          </a:p>
        </p:txBody>
      </p:sp>
      <p:sp>
        <p:nvSpPr>
          <p:cNvPr id="817" name="Google Shape;817;p42"/>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18" name="Google Shape;818;p42"/>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19" name="Google Shape;819;p42"/>
          <p:cNvSpPr txBox="1"/>
          <p:nvPr/>
        </p:nvSpPr>
        <p:spPr>
          <a:xfrm>
            <a:off x="507817" y="1019102"/>
            <a:ext cx="841014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Emits laser pulse and measures the time it takes for the laser pulse to reflect off an object and return to its receiver. </a:t>
            </a:r>
            <a:endParaRPr/>
          </a:p>
        </p:txBody>
      </p:sp>
      <p:graphicFrame>
        <p:nvGraphicFramePr>
          <p:cNvPr id="820" name="Google Shape;820;p42"/>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Sensing Distance</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Touching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10m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Accuracy/Overall Object detection 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No data related to obstruction size can be inferred </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Sensor can sense an object is in its sensing area but does not know its distance.</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obstruction is known to +/- 0.5 m,  direction +/- 10 deg</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Distance to object is returned within +/- 25cm, direction to object is +/- 5 deg</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object is returned within +/- 10cm, direction to object is +/- 1 deg</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Ease of Implementation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and protocol would require significant research and man hours in order to implement, and/or hard to mechanically implement</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returned would be moderately complex to interpret, but very difficult to mechanically  implement </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 algorithmic complexity for processing data, and/or moderate difficulty in mechanical implementation</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is easily interpreted but moderate difficulty regarding mechanical implementation</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is in an easily usable format and communicates over popular protocol (UART, I2C, SPI, etc.). Easily mechanically implemented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43"/>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Remote Sensing Continue</a:t>
            </a:r>
            <a:r>
              <a:rPr lang="en" sz="2000"/>
              <a:t>d</a:t>
            </a:r>
            <a:br>
              <a:rPr lang="en" sz="2000"/>
            </a:br>
            <a:r>
              <a:rPr lang="en" sz="2400"/>
              <a:t>Ultrasonic</a:t>
            </a:r>
            <a:endParaRPr/>
          </a:p>
        </p:txBody>
      </p:sp>
      <p:sp>
        <p:nvSpPr>
          <p:cNvPr id="826" name="Google Shape;826;p43"/>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27" name="Google Shape;827;p43"/>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28" name="Google Shape;828;p43"/>
          <p:cNvSpPr txBox="1"/>
          <p:nvPr/>
        </p:nvSpPr>
        <p:spPr>
          <a:xfrm>
            <a:off x="333374" y="1021970"/>
            <a:ext cx="863744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PT Serif"/>
                <a:ea typeface="PT Serif"/>
                <a:cs typeface="PT Serif"/>
                <a:sym typeface="PT Serif"/>
              </a:rPr>
              <a:t>Emits a sound greater than 20kHz and measures the time it takes the sound to reflect off an object and return to the sensor.</a:t>
            </a:r>
            <a:endParaRPr b="0" i="0" sz="1200" u="none" cap="none" strike="noStrike">
              <a:solidFill>
                <a:schemeClr val="dk1"/>
              </a:solidFill>
              <a:latin typeface="PT Serif"/>
              <a:ea typeface="PT Serif"/>
              <a:cs typeface="PT Serif"/>
              <a:sym typeface="PT Serif"/>
            </a:endParaRPr>
          </a:p>
        </p:txBody>
      </p:sp>
      <p:graphicFrame>
        <p:nvGraphicFramePr>
          <p:cNvPr id="829" name="Google Shape;829;p43"/>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Sensing Distance</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Touching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10m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Accuracy/Overall Object detection 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No data related to obstruction size can be inferred </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Sensor can sense an object is in its sensing area but does not know its distance.</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obstruction is known to +/- 0.5 m,  direction +/- 10 deg</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Distance to object is returned within +/- 25cm, direction to object is +/- 5 deg</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object is returned within +/- 10cm, direction to object is +/- 1 deg</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Ease of Implementation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and protocol would require significant research and man hours in order to implement, and/or hard to mechanically implement</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returned would be moderately complex to interpret, but very difficult to mechanically  implement </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 algorithmic complexity for processing data, and/or moderate difficulty in mechanical implementation</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is easily interpreted but moderate difficulty regarding mechanical implementation</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is in an easily usable format and communicates over popular protocol (UART, I2C, SPI, etc.). Easily mechanically implemented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50196"/>
                      </a:srgbClr>
                    </a:solidFill>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44"/>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Remote Sensing Continue</a:t>
            </a:r>
            <a:r>
              <a:rPr lang="en" sz="2000"/>
              <a:t>d</a:t>
            </a:r>
            <a:br>
              <a:rPr lang="en" sz="2000"/>
            </a:br>
            <a:r>
              <a:rPr lang="en" sz="2400"/>
              <a:t>Infrared</a:t>
            </a:r>
            <a:endParaRPr/>
          </a:p>
        </p:txBody>
      </p:sp>
      <p:sp>
        <p:nvSpPr>
          <p:cNvPr id="835" name="Google Shape;835;p4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36" name="Google Shape;836;p44"/>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37" name="Google Shape;837;p44"/>
          <p:cNvSpPr txBox="1"/>
          <p:nvPr/>
        </p:nvSpPr>
        <p:spPr>
          <a:xfrm>
            <a:off x="1469880" y="1027569"/>
            <a:ext cx="62064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PT Serif"/>
                <a:ea typeface="PT Serif"/>
                <a:cs typeface="PT Serif"/>
                <a:sym typeface="PT Serif"/>
              </a:rPr>
              <a:t>Emits an IR signal then measures the angle of the reflected signal to determine distance. </a:t>
            </a:r>
            <a:endParaRPr b="0" i="0" sz="1200" u="none" cap="none" strike="noStrike">
              <a:solidFill>
                <a:schemeClr val="dk1"/>
              </a:solidFill>
              <a:latin typeface="PT Serif"/>
              <a:ea typeface="PT Serif"/>
              <a:cs typeface="PT Serif"/>
              <a:sym typeface="PT Serif"/>
            </a:endParaRPr>
          </a:p>
        </p:txBody>
      </p:sp>
      <p:graphicFrame>
        <p:nvGraphicFramePr>
          <p:cNvPr id="838" name="Google Shape;838;p44"/>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Sensing Distance</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Touching</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10m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Accuracy/Overall Object detection 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No data related to obstruction size can be inferred </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Sensor can sense an object is in its sensing area but does not know its distance.</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obstruction is known to +/- 0.5 m,  direction +/- 10 deg</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Distance to object is returned within +/- 25cm, direction to object is +/- 5 deg</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object is returned within +/- 10cm, direction to object is +/- 1 deg</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Ease of Implementation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and protocol would require significant research and man hours in order to implement, and/or hard to mechanically implement</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returned would be moderately complex to interpret, but very difficult to mechanically  implement </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 algorithmic complexity for processing data, and/or moderate difficulty in mechanical implementation</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is easily interpreted but moderate difficulty regarding mechanical implementation</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is in an easily usable format and communicates over popular protocol (UART, I2C, SPI, etc.). Easily mechanically implemented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45"/>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1800"/>
              <a:t>Remote Sensing Continue</a:t>
            </a:r>
            <a:r>
              <a:rPr lang="en" sz="2000"/>
              <a:t>d</a:t>
            </a:r>
            <a:br>
              <a:rPr lang="en" sz="2000"/>
            </a:br>
            <a:r>
              <a:rPr lang="en" sz="2400"/>
              <a:t>Computer Vision</a:t>
            </a:r>
            <a:endParaRPr/>
          </a:p>
        </p:txBody>
      </p:sp>
      <p:sp>
        <p:nvSpPr>
          <p:cNvPr id="844" name="Google Shape;844;p4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45" name="Google Shape;845;p45"/>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46" name="Google Shape;846;p45"/>
          <p:cNvSpPr txBox="1"/>
          <p:nvPr/>
        </p:nvSpPr>
        <p:spPr>
          <a:xfrm>
            <a:off x="1255568" y="1027569"/>
            <a:ext cx="663502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PT Serif"/>
                <a:ea typeface="PT Serif"/>
                <a:cs typeface="PT Serif"/>
                <a:sym typeface="PT Serif"/>
              </a:rPr>
              <a:t>Uses imagery from the onboard imagery to identify obstacles using various AI algorithms.</a:t>
            </a:r>
            <a:endParaRPr/>
          </a:p>
        </p:txBody>
      </p:sp>
      <p:graphicFrame>
        <p:nvGraphicFramePr>
          <p:cNvPr id="847" name="Google Shape;847;p45"/>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489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Sensing Distance</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Touching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2m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10m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Up to 50m</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Accuracy/Overall Object detection 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No data related to obstruction size can be inferred </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Sensor can sense an object is in its sensing area but does not know its distance.</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obstruction is known to +/- 0.5 m,  direction +/- 10 deg</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Distance to object is returned within +/- 25cm, direction to object is +/- 5 deg</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Distance to object is returned within +/- 10cm, direction to object is +/- 1 deg</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Ease of Implementation</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and protocol would require significant research and man hours in order to implement, and/or hard to mechanically implement</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returned would be moderately complex to interpret, but very difficult to mechanically  implement </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Moderate algorithmic complexity for processing data, and/or moderate difficulty in mechanical implementation</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Data is easily interpreted but moderate difficulty regarding mechanical implementation</a:t>
                      </a:r>
                      <a:endParaRPr b="0" i="0" sz="8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Data returned is in an easily usable format and communicates over popular protocol (UART, I2C, SPI, etc.). Easily mechanically implemented</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Cost</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&gt;$150</a:t>
                      </a:r>
                      <a:endParaRPr/>
                    </a:p>
                    <a:p>
                      <a:pPr indent="0" lvl="0" marL="0" marR="0" rtl="0" algn="ctr">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$50-$100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&lt;$15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46"/>
          <p:cNvSpPr txBox="1"/>
          <p:nvPr>
            <p:ph type="title"/>
          </p:nvPr>
        </p:nvSpPr>
        <p:spPr>
          <a:xfrm>
            <a:off x="2318100" y="13023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Remote Sensing Trade Comparison</a:t>
            </a:r>
            <a:endParaRPr/>
          </a:p>
        </p:txBody>
      </p:sp>
      <p:sp>
        <p:nvSpPr>
          <p:cNvPr id="853" name="Google Shape;853;p4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854" name="Google Shape;854;p46"/>
          <p:cNvGraphicFramePr/>
          <p:nvPr/>
        </p:nvGraphicFramePr>
        <p:xfrm>
          <a:off x="888318" y="1331631"/>
          <a:ext cx="3000000" cy="3000000"/>
        </p:xfrm>
        <a:graphic>
          <a:graphicData uri="http://schemas.openxmlformats.org/drawingml/2006/table">
            <a:tbl>
              <a:tblPr>
                <a:noFill/>
                <a:tableStyleId>{C2A155F9-E990-4902-A656-67BAC96EC387}</a:tableStyleId>
              </a:tblPr>
              <a:tblGrid>
                <a:gridCol w="1518575"/>
                <a:gridCol w="684925"/>
                <a:gridCol w="1313375"/>
                <a:gridCol w="1313375"/>
                <a:gridCol w="1268550"/>
                <a:gridCol w="1268550"/>
              </a:tblGrid>
              <a:tr h="4031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LiDAR</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Ultrasonic</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Infrared</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Computer </a:t>
                      </a:r>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Vision</a:t>
                      </a:r>
                      <a:endParaRPr b="1" sz="1200" u="none" cap="none" strike="noStrike">
                        <a:solidFill>
                          <a:schemeClr val="dk1"/>
                        </a:solidFill>
                        <a:latin typeface="PT Serif"/>
                        <a:ea typeface="PT Serif"/>
                        <a:cs typeface="PT Serif"/>
                        <a:sym typeface="PT Serif"/>
                      </a:endParaRPr>
                    </a:p>
                  </a:txBody>
                  <a:tcPr marT="68575" marB="68575" marR="91425" marL="91425">
                    <a:lnL cap="flat" cmpd="sng" w="9525">
                      <a:solidFill>
                        <a:schemeClr val="accen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572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Sensing Distance</a:t>
                      </a:r>
                      <a:endParaRPr b="1" sz="1200" u="none" cap="none" strike="noStrike"/>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r>
              <a:tr h="54915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Accuracy/Overall Object Detection Ability</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b="0" i="0" sz="1200" u="none" cap="none" strike="noStrike">
                        <a:solidFill>
                          <a:srgbClr val="1D1D1B"/>
                        </a:solidFill>
                        <a:latin typeface="PT Serif"/>
                        <a:ea typeface="PT Serif"/>
                        <a:cs typeface="PT Serif"/>
                        <a:sym typeface="PT Serif"/>
                      </a:endParaRPr>
                    </a:p>
                  </a:txBody>
                  <a:tcPr marT="68575" marB="68575" marR="91425" marL="91425">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40317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Ease of Implementation</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b="0" i="0" sz="1200" u="none" cap="none" strike="noStrike">
                        <a:solidFill>
                          <a:srgbClr val="1D1D1B"/>
                        </a:solidFill>
                        <a:latin typeface="PT Serif"/>
                        <a:ea typeface="PT Serif"/>
                        <a:cs typeface="PT Serif"/>
                        <a:sym typeface="PT Serif"/>
                      </a:endParaRPr>
                    </a:p>
                  </a:txBody>
                  <a:tcPr marT="68575" marB="68575" marR="91425" marL="91425">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2572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Cost</a:t>
                      </a:r>
                      <a:endParaRPr b="1" sz="1200" u="none" cap="none" strike="noStrike"/>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33650">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4.3</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3.7</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3.1</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2.1</a:t>
                      </a:r>
                      <a:endParaRPr b="1" sz="1400" u="none" cap="none" strike="noStrike">
                        <a:solidFill>
                          <a:schemeClr val="dk1"/>
                        </a:solidFill>
                        <a:latin typeface="PT Serif"/>
                        <a:ea typeface="PT Serif"/>
                        <a:cs typeface="PT Serif"/>
                        <a:sym typeface="PT Serif"/>
                      </a:endParaRPr>
                    </a:p>
                  </a:txBody>
                  <a:tcPr marT="68575" marB="68575" marR="91425" marL="91425">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855" name="Google Shape;855;p46"/>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47"/>
          <p:cNvSpPr txBox="1"/>
          <p:nvPr>
            <p:ph type="ctrTitle"/>
          </p:nvPr>
        </p:nvSpPr>
        <p:spPr>
          <a:xfrm>
            <a:off x="2600499" y="779296"/>
            <a:ext cx="6404707"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Rover State Determination Sensors</a:t>
            </a:r>
            <a:endParaRPr/>
          </a:p>
        </p:txBody>
      </p:sp>
      <p:sp>
        <p:nvSpPr>
          <p:cNvPr id="861" name="Google Shape;861;p47"/>
          <p:cNvSpPr txBox="1"/>
          <p:nvPr>
            <p:ph idx="1" type="subTitle"/>
          </p:nvPr>
        </p:nvSpPr>
        <p:spPr>
          <a:xfrm>
            <a:off x="2702378" y="1937569"/>
            <a:ext cx="6302827" cy="1826153"/>
          </a:xfrm>
          <a:prstGeom prst="rect">
            <a:avLst/>
          </a:prstGeom>
          <a:noFill/>
          <a:ln>
            <a:noFill/>
          </a:ln>
        </p:spPr>
        <p:txBody>
          <a:bodyPr anchorCtr="0" anchor="t" bIns="91425" lIns="91425" spcFirstLastPara="1" rIns="91425" wrap="square" tIns="91425">
            <a:noAutofit/>
          </a:bodyPr>
          <a:lstStyle/>
          <a:p>
            <a:pPr indent="-381000" lvl="0" marL="457200" rtl="0" algn="ctr">
              <a:lnSpc>
                <a:spcPct val="115000"/>
              </a:lnSpc>
              <a:spcBef>
                <a:spcPts val="0"/>
              </a:spcBef>
              <a:spcAft>
                <a:spcPts val="0"/>
              </a:spcAft>
              <a:buSzPts val="2400"/>
              <a:buNone/>
            </a:pPr>
            <a:r>
              <a:rPr lang="en"/>
              <a:t>Analysis of various sensor combinations  for determining the state of the rover in its environment such as position and orientation</a:t>
            </a:r>
            <a:endParaRPr/>
          </a:p>
        </p:txBody>
      </p:sp>
      <p:sp>
        <p:nvSpPr>
          <p:cNvPr id="862" name="Google Shape;862;p47"/>
          <p:cNvSpPr/>
          <p:nvPr/>
        </p:nvSpPr>
        <p:spPr>
          <a:xfrm>
            <a:off x="2600499" y="3900709"/>
            <a:ext cx="5857800" cy="712926"/>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FR.4: </a:t>
            </a:r>
            <a:r>
              <a:rPr b="0" i="0" lang="en" sz="1400" u="none" cap="none" strike="noStrike">
                <a:solidFill>
                  <a:srgbClr val="000000"/>
                </a:solidFill>
                <a:latin typeface="PT Serif"/>
                <a:ea typeface="PT Serif"/>
                <a:cs typeface="PT Serif"/>
                <a:sym typeface="PT Serif"/>
              </a:rPr>
              <a:t>The automation subsystem shall be able to utilize remote sensing and video and imaging subsystems to path plan to a location of interest.</a:t>
            </a:r>
            <a:endParaRPr b="0" i="0" sz="1400" u="none" cap="none" strike="noStrike">
              <a:solidFill>
                <a:schemeClr val="lt1"/>
              </a:solidFill>
              <a:latin typeface="Arial"/>
              <a:ea typeface="Arial"/>
              <a:cs typeface="Arial"/>
              <a:sym typeface="Arial"/>
            </a:endParaRPr>
          </a:p>
        </p:txBody>
      </p:sp>
      <p:sp>
        <p:nvSpPr>
          <p:cNvPr id="863" name="Google Shape;863;p4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48"/>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Rover State Determination Sensors</a:t>
            </a:r>
            <a:endParaRPr/>
          </a:p>
        </p:txBody>
      </p:sp>
      <p:sp>
        <p:nvSpPr>
          <p:cNvPr id="869" name="Google Shape;869;p4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70" name="Google Shape;870;p48"/>
          <p:cNvSpPr txBox="1"/>
          <p:nvPr>
            <p:ph idx="1" type="body"/>
          </p:nvPr>
        </p:nvSpPr>
        <p:spPr>
          <a:xfrm>
            <a:off x="133725" y="737160"/>
            <a:ext cx="8876552" cy="708613"/>
          </a:xfrm>
          <a:prstGeom prst="rect">
            <a:avLst/>
          </a:prstGeom>
          <a:noFill/>
          <a:ln>
            <a:noFill/>
          </a:ln>
        </p:spPr>
        <p:txBody>
          <a:bodyPr anchorCtr="0" anchor="t" bIns="91425" lIns="91425" spcFirstLastPara="1" rIns="91425" wrap="square" tIns="91425">
            <a:noAutofit/>
          </a:bodyPr>
          <a:lstStyle/>
          <a:p>
            <a:pPr indent="0" lvl="0" marL="76200" rtl="0" algn="ctr">
              <a:lnSpc>
                <a:spcPct val="115000"/>
              </a:lnSpc>
              <a:spcBef>
                <a:spcPts val="600"/>
              </a:spcBef>
              <a:spcAft>
                <a:spcPts val="0"/>
              </a:spcAft>
              <a:buSzPts val="2400"/>
              <a:buNone/>
            </a:pPr>
            <a:r>
              <a:rPr i="1" lang="en" sz="1600" u="sng"/>
              <a:t>Options Considered:</a:t>
            </a:r>
            <a:r>
              <a:rPr lang="en" sz="1600"/>
              <a:t> GNSS*+Acc+Gyro+Mag+Alt, GNSS+Acc+Gyro+Mag, GNSS+Acc+Gyro, GNSS+Mag, GNSS only</a:t>
            </a:r>
            <a:endParaRPr/>
          </a:p>
        </p:txBody>
      </p:sp>
      <p:graphicFrame>
        <p:nvGraphicFramePr>
          <p:cNvPr id="871" name="Google Shape;871;p48"/>
          <p:cNvGraphicFramePr/>
          <p:nvPr/>
        </p:nvGraphicFramePr>
        <p:xfrm>
          <a:off x="125036" y="1502921"/>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242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54945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Degrees of Freedom</a:t>
                      </a:r>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(Number of independent data points)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2-4</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5- 6</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7- 9</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84100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Types of States That can be determined</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Change of state is redundantly calculated through integration.</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Altitude is redundant. </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718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Mass**</a:t>
                      </a:r>
                      <a:endParaRPr sz="14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20 – 25 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15 – 20 g</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10 –15 g</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10 g</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&lt;5g</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139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Cost***</a:t>
                      </a:r>
                      <a:endParaRPr b="1" i="0" sz="10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$175 - $200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$175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$125 - $150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$100 - $125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872" name="Google Shape;872;p48"/>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73" name="Google Shape;873;p48"/>
          <p:cNvSpPr txBox="1"/>
          <p:nvPr/>
        </p:nvSpPr>
        <p:spPr>
          <a:xfrm>
            <a:off x="892969" y="4564243"/>
            <a:ext cx="735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700" u="none" cap="none" strike="noStrike">
                <a:solidFill>
                  <a:srgbClr val="000000"/>
                </a:solidFill>
                <a:latin typeface="PT Serif"/>
                <a:ea typeface="PT Serif"/>
                <a:cs typeface="PT Serif"/>
                <a:sym typeface="PT Serif"/>
              </a:rPr>
              <a:t>*</a:t>
            </a:r>
            <a:r>
              <a:rPr b="0" i="0" lang="en" sz="700" u="none" cap="none" strike="noStrike">
                <a:solidFill>
                  <a:srgbClr val="000000"/>
                </a:solidFill>
                <a:latin typeface="PT Serif"/>
                <a:ea typeface="PT Serif"/>
                <a:cs typeface="PT Serif"/>
                <a:sym typeface="PT Serif"/>
              </a:rPr>
              <a:t>GNSS is included in every option because GNSS is a customer requirement</a:t>
            </a:r>
            <a:endParaRPr/>
          </a:p>
          <a:p>
            <a:pPr indent="0" lvl="0" marL="0" marR="0" rtl="0" algn="l">
              <a:lnSpc>
                <a:spcPct val="100000"/>
              </a:lnSpc>
              <a:spcBef>
                <a:spcPts val="0"/>
              </a:spcBef>
              <a:spcAft>
                <a:spcPts val="0"/>
              </a:spcAft>
              <a:buNone/>
            </a:pPr>
            <a:r>
              <a:rPr b="1" i="0" lang="en" sz="700" u="none" cap="none" strike="noStrike">
                <a:solidFill>
                  <a:srgbClr val="000000"/>
                </a:solidFill>
                <a:latin typeface="PT Serif"/>
                <a:ea typeface="PT Serif"/>
                <a:cs typeface="PT Serif"/>
                <a:sym typeface="PT Serif"/>
              </a:rPr>
              <a:t>**</a:t>
            </a:r>
            <a:r>
              <a:rPr b="0" i="0" lang="en" sz="700" u="none" cap="none" strike="noStrike">
                <a:solidFill>
                  <a:srgbClr val="000000"/>
                </a:solidFill>
                <a:latin typeface="PT Serif"/>
                <a:ea typeface="PT Serif"/>
                <a:cs typeface="PT Serif"/>
                <a:sym typeface="PT Serif"/>
              </a:rPr>
              <a:t>Mass was estimated using 2.8E-4kg/cm^2 for FR4, Upper bound for each components weight was estimated to be ~5g (</a:t>
            </a:r>
            <a:r>
              <a:rPr b="0" i="0" lang="en" sz="700" u="sng" cap="none" strike="noStrike">
                <a:solidFill>
                  <a:srgbClr val="000000"/>
                </a:solidFill>
                <a:latin typeface="PT Serif"/>
                <a:ea typeface="PT Serif"/>
                <a:cs typeface="PT Serif"/>
                <a:sym typeface="PT Serif"/>
                <a:hlinkClick r:id="rId3">
                  <a:extLst>
                    <a:ext uri="{A12FA001-AC4F-418D-AE19-62706E023703}">
                      <ahyp:hlinkClr val="tx"/>
                    </a:ext>
                  </a:extLst>
                </a:hlinkClick>
              </a:rPr>
              <a:t>custompcb.org</a:t>
            </a:r>
            <a:r>
              <a:rPr b="0" i="0" lang="en" sz="700" u="none" cap="none" strike="noStrike">
                <a:solidFill>
                  <a:srgbClr val="000000"/>
                </a:solidFill>
                <a:latin typeface="PT Serif"/>
                <a:ea typeface="PT Serif"/>
                <a:cs typeface="PT Serif"/>
                <a:sym typeface="PT Serif"/>
              </a:rPr>
              <a:t>)</a:t>
            </a:r>
            <a:endParaRPr/>
          </a:p>
          <a:p>
            <a:pPr indent="0" lvl="0" marL="0" marR="0" rtl="0" algn="l">
              <a:lnSpc>
                <a:spcPct val="100000"/>
              </a:lnSpc>
              <a:spcBef>
                <a:spcPts val="0"/>
              </a:spcBef>
              <a:spcAft>
                <a:spcPts val="0"/>
              </a:spcAft>
              <a:buNone/>
            </a:pPr>
            <a:r>
              <a:rPr b="1" i="0" lang="en" sz="700" u="none" cap="none" strike="noStrike">
                <a:solidFill>
                  <a:srgbClr val="000000"/>
                </a:solidFill>
                <a:latin typeface="PT Serif"/>
                <a:ea typeface="PT Serif"/>
                <a:cs typeface="PT Serif"/>
                <a:sym typeface="PT Serif"/>
              </a:rPr>
              <a:t>***</a:t>
            </a:r>
            <a:r>
              <a:rPr b="0" i="0" lang="en" sz="700" u="none" cap="none" strike="noStrike">
                <a:solidFill>
                  <a:srgbClr val="000000"/>
                </a:solidFill>
                <a:latin typeface="PT Serif"/>
                <a:ea typeface="PT Serif"/>
                <a:cs typeface="PT Serif"/>
                <a:sym typeface="PT Serif"/>
              </a:rPr>
              <a:t>These sensors and associated breakout boards have a wide variations in price. After looking through sparkfun.com, it was estimated that the lower bound for GNSS boards was $100 and boards for other sensors would cost around $25 each. Often accelerometers and gyros are combined onto one breakout board.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49"/>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State Determination</a:t>
            </a:r>
            <a:br>
              <a:rPr lang="en" sz="2000"/>
            </a:br>
            <a:r>
              <a:rPr lang="en" sz="2000"/>
              <a:t>GNSS+Acc+Gyro+Mag+Alt</a:t>
            </a:r>
            <a:endParaRPr sz="2400"/>
          </a:p>
        </p:txBody>
      </p:sp>
      <p:sp>
        <p:nvSpPr>
          <p:cNvPr id="879" name="Google Shape;879;p4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80" name="Google Shape;880;p49"/>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81" name="Google Shape;881;p49"/>
          <p:cNvSpPr txBox="1"/>
          <p:nvPr/>
        </p:nvSpPr>
        <p:spPr>
          <a:xfrm>
            <a:off x="507817" y="1019102"/>
            <a:ext cx="841014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This configuration is the most complete set of sensors with the capability to directly measure acceleration, angular velocity, magnetic field direction, atmospheric pressure (altitude), as well as position using GNSS. </a:t>
            </a:r>
            <a:endParaRPr/>
          </a:p>
        </p:txBody>
      </p:sp>
      <p:graphicFrame>
        <p:nvGraphicFramePr>
          <p:cNvPr id="882" name="Google Shape;882;p49"/>
          <p:cNvGraphicFramePr/>
          <p:nvPr/>
        </p:nvGraphicFramePr>
        <p:xfrm>
          <a:off x="222451" y="152240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242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54945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Degrees of Freedom</a:t>
                      </a:r>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(Number of independent data points)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2-4</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5- 6</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7- 9</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84100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Types of Measurable States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Change of state is redundantly calculated through integration.</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Altitude is redundant. </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5718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Mass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20 – 25 g</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15 – 20 g</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10 –15 g</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10 g</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&lt;5g</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3139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Cost</a:t>
                      </a:r>
                      <a:endParaRPr b="1" i="0" sz="10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$175 - $200</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$175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$125 - $150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$100 - $125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Relevant Definitions</a:t>
            </a:r>
            <a:endParaRPr/>
          </a:p>
        </p:txBody>
      </p:sp>
      <p:sp>
        <p:nvSpPr>
          <p:cNvPr id="138" name="Google Shape;138;p5"/>
          <p:cNvSpPr txBox="1"/>
          <p:nvPr>
            <p:ph idx="1" type="body"/>
          </p:nvPr>
        </p:nvSpPr>
        <p:spPr>
          <a:xfrm>
            <a:off x="302844" y="775360"/>
            <a:ext cx="8538312" cy="3592780"/>
          </a:xfrm>
          <a:prstGeom prst="rect">
            <a:avLst/>
          </a:prstGeom>
          <a:noFill/>
          <a:ln>
            <a:noFill/>
          </a:ln>
        </p:spPr>
        <p:txBody>
          <a:bodyPr anchorCtr="0" anchor="t" bIns="91425" lIns="91425" spcFirstLastPara="1" rIns="91425" wrap="square" tIns="91425">
            <a:noAutofit/>
          </a:bodyPr>
          <a:lstStyle/>
          <a:p>
            <a:pPr indent="-381000" lvl="0" marL="457200" rtl="0" algn="l">
              <a:lnSpc>
                <a:spcPct val="114999"/>
              </a:lnSpc>
              <a:spcBef>
                <a:spcPts val="600"/>
              </a:spcBef>
              <a:spcAft>
                <a:spcPts val="0"/>
              </a:spcAft>
              <a:buSzPts val="2400"/>
              <a:buChar char="○"/>
            </a:pPr>
            <a:r>
              <a:rPr b="1" lang="en" sz="1800">
                <a:solidFill>
                  <a:srgbClr val="6B5B65"/>
                </a:solidFill>
              </a:rPr>
              <a:t>Typical Mission Environment: </a:t>
            </a:r>
            <a:endParaRPr/>
          </a:p>
          <a:p>
            <a:pPr indent="-381000" lvl="1" marL="914400" rtl="0" algn="l">
              <a:lnSpc>
                <a:spcPct val="114999"/>
              </a:lnSpc>
              <a:spcBef>
                <a:spcPts val="0"/>
              </a:spcBef>
              <a:spcAft>
                <a:spcPts val="0"/>
              </a:spcAft>
              <a:buSzPts val="2400"/>
              <a:buChar char="□"/>
            </a:pPr>
            <a:r>
              <a:rPr b="1" lang="en" sz="1800">
                <a:solidFill>
                  <a:schemeClr val="dk2"/>
                </a:solidFill>
              </a:rPr>
              <a:t>Indoor:</a:t>
            </a:r>
            <a:r>
              <a:rPr lang="en" sz="1800"/>
              <a:t> </a:t>
            </a:r>
            <a:r>
              <a:rPr lang="en" sz="1600"/>
              <a:t>consist of hard wood or rough carpet &amp; will include obstructions</a:t>
            </a:r>
            <a:endParaRPr/>
          </a:p>
          <a:p>
            <a:pPr indent="-381000" lvl="1" marL="914400" rtl="0" algn="l">
              <a:lnSpc>
                <a:spcPct val="114999"/>
              </a:lnSpc>
              <a:spcBef>
                <a:spcPts val="0"/>
              </a:spcBef>
              <a:spcAft>
                <a:spcPts val="0"/>
              </a:spcAft>
              <a:buSzPts val="2400"/>
              <a:buChar char="□"/>
            </a:pPr>
            <a:r>
              <a:rPr b="1" lang="en" sz="1600">
                <a:solidFill>
                  <a:schemeClr val="dk2"/>
                </a:solidFill>
              </a:rPr>
              <a:t>Outdoor:</a:t>
            </a:r>
            <a:r>
              <a:rPr lang="en" sz="1600"/>
              <a:t> consists of flat, hard-packed ground (defined by Gmax) with natural obstacles</a:t>
            </a:r>
            <a:endParaRPr/>
          </a:p>
          <a:p>
            <a:pPr indent="-381000" lvl="0" marL="457200" rtl="0" algn="l">
              <a:lnSpc>
                <a:spcPct val="114999"/>
              </a:lnSpc>
              <a:spcBef>
                <a:spcPts val="600"/>
              </a:spcBef>
              <a:spcAft>
                <a:spcPts val="0"/>
              </a:spcAft>
              <a:buSzPts val="2400"/>
              <a:buChar char="○"/>
            </a:pPr>
            <a:r>
              <a:rPr b="1" lang="en" sz="1800">
                <a:solidFill>
                  <a:srgbClr val="6B5B65"/>
                </a:solidFill>
              </a:rPr>
              <a:t>Underbrush:</a:t>
            </a:r>
            <a:r>
              <a:rPr lang="en" sz="1800">
                <a:solidFill>
                  <a:srgbClr val="6B5B65"/>
                </a:solidFill>
              </a:rPr>
              <a:t> </a:t>
            </a:r>
            <a:r>
              <a:rPr lang="en" sz="1600">
                <a:solidFill>
                  <a:schemeClr val="dk1"/>
                </a:solidFill>
              </a:rPr>
              <a:t>all naturally occurring, rigid objects less than 3 cm in height</a:t>
            </a:r>
            <a:endParaRPr sz="1800">
              <a:solidFill>
                <a:schemeClr val="dk1"/>
              </a:solidFill>
            </a:endParaRPr>
          </a:p>
          <a:p>
            <a:pPr indent="-381000" lvl="0" marL="457200" rtl="0" algn="l">
              <a:lnSpc>
                <a:spcPct val="114999"/>
              </a:lnSpc>
              <a:spcBef>
                <a:spcPts val="600"/>
              </a:spcBef>
              <a:spcAft>
                <a:spcPts val="0"/>
              </a:spcAft>
              <a:buSzPts val="2400"/>
              <a:buChar char="○"/>
            </a:pPr>
            <a:r>
              <a:rPr lang="en" sz="1600"/>
              <a:t> </a:t>
            </a:r>
            <a:r>
              <a:rPr b="1" lang="en" sz="1800">
                <a:solidFill>
                  <a:srgbClr val="6B5B65"/>
                </a:solidFill>
              </a:rPr>
              <a:t>Obstacles:</a:t>
            </a:r>
            <a:r>
              <a:rPr lang="en" sz="1800">
                <a:solidFill>
                  <a:srgbClr val="6B5B65"/>
                </a:solidFill>
              </a:rPr>
              <a:t> </a:t>
            </a:r>
            <a:r>
              <a:rPr lang="en" sz="1600"/>
              <a:t>capable of recognition by the autonomous system and avoided as necessary for navigation to the location of interest</a:t>
            </a:r>
            <a:endParaRPr/>
          </a:p>
          <a:p>
            <a:pPr indent="-381000" lvl="0" marL="457200" rtl="0" algn="l">
              <a:lnSpc>
                <a:spcPct val="114999"/>
              </a:lnSpc>
              <a:spcBef>
                <a:spcPts val="600"/>
              </a:spcBef>
              <a:spcAft>
                <a:spcPts val="0"/>
              </a:spcAft>
              <a:buSzPts val="2400"/>
              <a:buChar char="○"/>
            </a:pPr>
            <a:r>
              <a:rPr b="1" lang="en" sz="1800">
                <a:solidFill>
                  <a:srgbClr val="6B5B65"/>
                </a:solidFill>
              </a:rPr>
              <a:t>Location of Interest:</a:t>
            </a:r>
            <a:r>
              <a:rPr lang="en" sz="1800"/>
              <a:t> </a:t>
            </a:r>
            <a:r>
              <a:rPr lang="en" sz="1600"/>
              <a:t>set of GPS coordinates that are provided to the rover by the operator</a:t>
            </a:r>
            <a:endParaRPr/>
          </a:p>
          <a:p>
            <a:pPr indent="-381000" lvl="0" marL="457200" rtl="0" algn="l">
              <a:lnSpc>
                <a:spcPct val="114999"/>
              </a:lnSpc>
              <a:spcBef>
                <a:spcPts val="600"/>
              </a:spcBef>
              <a:spcAft>
                <a:spcPts val="0"/>
              </a:spcAft>
              <a:buSzPts val="2400"/>
              <a:buChar char="○"/>
            </a:pPr>
            <a:r>
              <a:rPr b="1" lang="en" sz="1800">
                <a:solidFill>
                  <a:srgbClr val="6B5B65"/>
                </a:solidFill>
              </a:rPr>
              <a:t>Ground Station:</a:t>
            </a:r>
            <a:r>
              <a:rPr lang="en" sz="1800"/>
              <a:t> </a:t>
            </a:r>
            <a:r>
              <a:rPr lang="en" sz="1600"/>
              <a:t>the point of contact between the rover and the operator</a:t>
            </a:r>
            <a:endParaRPr/>
          </a:p>
        </p:txBody>
      </p:sp>
      <p:sp>
        <p:nvSpPr>
          <p:cNvPr id="139" name="Google Shape;139;p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40" name="Google Shape;140;p5"/>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141" name="Google Shape;141;p5"/>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142" name="Google Shape;142;p5"/>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143" name="Google Shape;143;p5"/>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144" name="Google Shape;144;p5"/>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145" name="Google Shape;145;p5"/>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146" name="Google Shape;146;p5"/>
          <p:cNvSpPr/>
          <p:nvPr/>
        </p:nvSpPr>
        <p:spPr>
          <a:xfrm>
            <a:off x="1108547" y="4638211"/>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0"/>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State Determination</a:t>
            </a:r>
            <a:br>
              <a:rPr lang="en" sz="2000"/>
            </a:br>
            <a:r>
              <a:rPr lang="en" sz="2000"/>
              <a:t>GNSS+Acc+Gyro+Mag</a:t>
            </a:r>
            <a:endParaRPr sz="2400"/>
          </a:p>
        </p:txBody>
      </p:sp>
      <p:sp>
        <p:nvSpPr>
          <p:cNvPr id="888" name="Google Shape;888;p5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89" name="Google Shape;889;p50"/>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90" name="Google Shape;890;p50"/>
          <p:cNvSpPr txBox="1"/>
          <p:nvPr/>
        </p:nvSpPr>
        <p:spPr>
          <a:xfrm>
            <a:off x="507817" y="1019102"/>
            <a:ext cx="841014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This configuration has the capability to directly measure acceleration, angular velocity, magnetic field direction, as well as position using GNSS. </a:t>
            </a:r>
            <a:endParaRPr/>
          </a:p>
        </p:txBody>
      </p:sp>
      <p:graphicFrame>
        <p:nvGraphicFramePr>
          <p:cNvPr id="891" name="Google Shape;891;p50"/>
          <p:cNvGraphicFramePr/>
          <p:nvPr/>
        </p:nvGraphicFramePr>
        <p:xfrm>
          <a:off x="222451" y="152240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242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54945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Degrees of Freedom</a:t>
                      </a:r>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(Number of independent data points)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2-4</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5- 6</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7- 9</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84100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Types of Measurable States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Change of state is redundantly calculated through integration.</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Altitude is redundant. </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5718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Mass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20 – 25 g</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15 – 20 g</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10 –15 g</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10 g</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&lt;5g</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139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Cost</a:t>
                      </a:r>
                      <a:endParaRPr b="1" i="0" sz="10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$175 - $200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$175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$125 - $150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$100 - $125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51"/>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State Determination</a:t>
            </a:r>
            <a:br>
              <a:rPr lang="en" sz="2000"/>
            </a:br>
            <a:r>
              <a:rPr lang="en" sz="2000"/>
              <a:t>GNSS+Acc+Gyro</a:t>
            </a:r>
            <a:endParaRPr sz="2400"/>
          </a:p>
        </p:txBody>
      </p:sp>
      <p:sp>
        <p:nvSpPr>
          <p:cNvPr id="897" name="Google Shape;897;p51"/>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898" name="Google Shape;898;p51"/>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899" name="Google Shape;899;p51"/>
          <p:cNvSpPr txBox="1"/>
          <p:nvPr/>
        </p:nvSpPr>
        <p:spPr>
          <a:xfrm>
            <a:off x="507817" y="1019102"/>
            <a:ext cx="841014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This configuration has the capability to directly measure acceleration, angular velocity, as well as position using GNSS. </a:t>
            </a:r>
            <a:endParaRPr/>
          </a:p>
        </p:txBody>
      </p:sp>
      <p:graphicFrame>
        <p:nvGraphicFramePr>
          <p:cNvPr id="900" name="Google Shape;900;p51"/>
          <p:cNvGraphicFramePr/>
          <p:nvPr/>
        </p:nvGraphicFramePr>
        <p:xfrm>
          <a:off x="222451" y="152240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242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54945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Degrees of Freedom</a:t>
                      </a:r>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(Number of independent data points)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2-4</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5- 6</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7- 9</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84100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Types of Measurable States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Change of state is redundantly calculated through integration.</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a:t>
                      </a:r>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Altitude is redundant. </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718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Mass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20 – 25 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15 – 20 g</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10 –15 g</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10 g</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&lt;5g</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139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Cost</a:t>
                      </a:r>
                      <a:endParaRPr b="1" i="0" sz="10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$175 - $200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$175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$125 - $150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$100 - $125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52"/>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State Determination</a:t>
            </a:r>
            <a:br>
              <a:rPr lang="en" sz="2000"/>
            </a:br>
            <a:r>
              <a:rPr lang="en" sz="2000"/>
              <a:t>GNSS+Mag</a:t>
            </a:r>
            <a:endParaRPr sz="2400"/>
          </a:p>
        </p:txBody>
      </p:sp>
      <p:sp>
        <p:nvSpPr>
          <p:cNvPr id="906" name="Google Shape;906;p52"/>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07" name="Google Shape;907;p52"/>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908" name="Google Shape;908;p52"/>
          <p:cNvSpPr txBox="1"/>
          <p:nvPr/>
        </p:nvSpPr>
        <p:spPr>
          <a:xfrm>
            <a:off x="507817" y="1019102"/>
            <a:ext cx="841014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This configuration has the capability to directly measure magnetic field direction, as well as position using GNSS. </a:t>
            </a:r>
            <a:endParaRPr/>
          </a:p>
        </p:txBody>
      </p:sp>
      <p:graphicFrame>
        <p:nvGraphicFramePr>
          <p:cNvPr id="909" name="Google Shape;909;p52"/>
          <p:cNvGraphicFramePr/>
          <p:nvPr/>
        </p:nvGraphicFramePr>
        <p:xfrm>
          <a:off x="222451" y="152240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242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54945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Degrees of Freedom</a:t>
                      </a:r>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(Number of independent data points)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2-4</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5- 6</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7- 9</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84100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Types of Measurable States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Change of state is redundantly calculated through integration.</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Altitude is redundant. </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718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Mass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20 – 25 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15 – 20 g</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10 –15 g</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10 g</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&lt;5g</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139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Cost</a:t>
                      </a:r>
                      <a:endParaRPr b="1" i="0" sz="10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$175 - $200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$175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$125 - $150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$100 - $125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53"/>
          <p:cNvSpPr txBox="1"/>
          <p:nvPr>
            <p:ph type="title"/>
          </p:nvPr>
        </p:nvSpPr>
        <p:spPr>
          <a:xfrm>
            <a:off x="2255529" y="175749"/>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State Determination</a:t>
            </a:r>
            <a:br>
              <a:rPr lang="en" sz="2000"/>
            </a:br>
            <a:r>
              <a:rPr lang="en" sz="2000"/>
              <a:t>GNSS only</a:t>
            </a:r>
            <a:endParaRPr sz="2400"/>
          </a:p>
        </p:txBody>
      </p:sp>
      <p:sp>
        <p:nvSpPr>
          <p:cNvPr id="915" name="Google Shape;915;p53"/>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16" name="Google Shape;916;p53"/>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917" name="Google Shape;917;p53"/>
          <p:cNvSpPr txBox="1"/>
          <p:nvPr/>
        </p:nvSpPr>
        <p:spPr>
          <a:xfrm>
            <a:off x="507817" y="1019102"/>
            <a:ext cx="841014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This configuration is only capable of measuring position using GNSS. </a:t>
            </a:r>
            <a:endParaRPr/>
          </a:p>
        </p:txBody>
      </p:sp>
      <p:graphicFrame>
        <p:nvGraphicFramePr>
          <p:cNvPr id="918" name="Google Shape;918;p53"/>
          <p:cNvGraphicFramePr/>
          <p:nvPr/>
        </p:nvGraphicFramePr>
        <p:xfrm>
          <a:off x="222451" y="152240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242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54945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Degrees of Freedom</a:t>
                      </a:r>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(Number of independent data points)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.4</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2-4</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5- 6</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7- 9</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a:t>
                      </a:r>
                      <a:r>
                        <a:rPr b="0" lang="en" sz="800" u="none" cap="none" strike="noStrike">
                          <a:solidFill>
                            <a:schemeClr val="dk1"/>
                          </a:solidFill>
                          <a:latin typeface="PT Serif"/>
                          <a:ea typeface="PT Serif"/>
                          <a:cs typeface="PT Serif"/>
                          <a:sym typeface="PT Serif"/>
                        </a:rPr>
                        <a:t>10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841000">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Types of measurable States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Change of state is redundantly calculated through integration.</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Latitude, Longitude, Altitude, Orientation relative to Earth's magnetic field. Change of state is redundantly calculated through integration. Altitude is redundant. </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718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Mass</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20 – 25 g</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PT Serif"/>
                          <a:ea typeface="PT Serif"/>
                          <a:cs typeface="PT Serif"/>
                          <a:sym typeface="PT Serif"/>
                        </a:rPr>
                        <a:t>15 – 20 g</a:t>
                      </a:r>
                      <a:endParaRPr b="0" i="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10 –15 g</a:t>
                      </a:r>
                      <a:endParaRPr b="0" i="0" sz="8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 – 10 g</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&lt;5g</a:t>
                      </a:r>
                      <a:endParaRPr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3139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D1D1B"/>
                          </a:solidFill>
                          <a:latin typeface="PT Serif"/>
                          <a:ea typeface="PT Serif"/>
                          <a:cs typeface="PT Serif"/>
                          <a:sym typeface="PT Serif"/>
                        </a:rPr>
                        <a:t>Cost</a:t>
                      </a:r>
                      <a:endParaRPr b="1" i="0" sz="10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.05</a:t>
                      </a:r>
                      <a:endParaRPr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$175 - $200</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$150 - $175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$125 - $150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$100 - $125</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&lt; $100</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54"/>
          <p:cNvSpPr txBox="1"/>
          <p:nvPr>
            <p:ph type="title"/>
          </p:nvPr>
        </p:nvSpPr>
        <p:spPr>
          <a:xfrm>
            <a:off x="2318100" y="130235"/>
            <a:ext cx="4499079"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Rover State Determination Comparison</a:t>
            </a:r>
            <a:endParaRPr/>
          </a:p>
        </p:txBody>
      </p:sp>
      <p:sp>
        <p:nvSpPr>
          <p:cNvPr id="924" name="Google Shape;924;p5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925" name="Google Shape;925;p54"/>
          <p:cNvGraphicFramePr/>
          <p:nvPr/>
        </p:nvGraphicFramePr>
        <p:xfrm>
          <a:off x="888324" y="1124449"/>
          <a:ext cx="3000000" cy="3000000"/>
        </p:xfrm>
        <a:graphic>
          <a:graphicData uri="http://schemas.openxmlformats.org/drawingml/2006/table">
            <a:tbl>
              <a:tblPr>
                <a:noFill/>
                <a:tableStyleId>{C2A155F9-E990-4902-A656-67BAC96EC387}</a:tableStyleId>
              </a:tblPr>
              <a:tblGrid>
                <a:gridCol w="1143000"/>
                <a:gridCol w="814925"/>
                <a:gridCol w="1042325"/>
                <a:gridCol w="1120450"/>
                <a:gridCol w="1082225"/>
                <a:gridCol w="1082225"/>
                <a:gridCol w="1082225"/>
              </a:tblGrid>
              <a:tr h="4031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GNSS+Acc+Gyro+Mag+Alt</a:t>
                      </a:r>
                      <a:endParaRPr b="1" sz="1200" u="none" cap="none" strike="noStrike">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GNSS+Acc+</a:t>
                      </a:r>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Gyro+Mag</a:t>
                      </a:r>
                      <a:endParaRPr b="1" i="0" sz="1200" u="none" cap="none" strike="noStrike">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GNSS+Acc+</a:t>
                      </a:r>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Gyro</a:t>
                      </a:r>
                      <a:endParaRPr b="1" i="0" sz="1200" u="none" cap="none" strike="noStrike">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GNSS+Mag</a:t>
                      </a:r>
                      <a:endParaRPr b="1" i="0" sz="1200" u="none" cap="none" strike="noStrike">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latin typeface="PT Serif"/>
                          <a:ea typeface="PT Serif"/>
                          <a:cs typeface="PT Serif"/>
                          <a:sym typeface="PT Serif"/>
                        </a:rPr>
                        <a:t>GNSS only</a:t>
                      </a:r>
                      <a:endParaRPr b="1" i="0" sz="1200" u="none" cap="none" strike="noStrike">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572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Degrees of Freedom</a:t>
                      </a:r>
                      <a:endParaRPr b="1" i="0" sz="12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5</a:t>
                      </a:r>
                      <a:endParaRPr b="0" i="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r>
              <a:tr h="54915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Types of measurable States</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4</a:t>
                      </a:r>
                      <a:endParaRPr b="0" i="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40317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Mass</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.05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2</a:t>
                      </a:r>
                      <a:endParaRPr b="0" i="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2572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Cost</a:t>
                      </a:r>
                      <a:endParaRPr b="1" sz="1200" u="none" cap="none" strike="noStrike"/>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.05</a:t>
                      </a:r>
                      <a:endParaRPr sz="1400" u="none" cap="none" strike="noStrike">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3</a:t>
                      </a:r>
                      <a:endParaRPr b="0" i="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33650">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PT Serif"/>
                          <a:ea typeface="PT Serif"/>
                          <a:cs typeface="PT Serif"/>
                          <a:sym typeface="PT Serif"/>
                        </a:rPr>
                        <a:t>4</a:t>
                      </a:r>
                      <a:endParaRPr b="1" i="0"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2.6</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2.2</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1.3</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926" name="Google Shape;926;p54"/>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
        <p:nvSpPr>
          <p:cNvPr id="927" name="Google Shape;927;p54"/>
          <p:cNvSpPr txBox="1"/>
          <p:nvPr/>
        </p:nvSpPr>
        <p:spPr>
          <a:xfrm>
            <a:off x="1523010" y="4483779"/>
            <a:ext cx="6097979"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700" u="none" cap="none" strike="noStrike">
                <a:solidFill>
                  <a:srgbClr val="000000"/>
                </a:solidFill>
                <a:latin typeface="PT Serif"/>
                <a:ea typeface="PT Serif"/>
                <a:cs typeface="PT Serif"/>
                <a:sym typeface="PT Serif"/>
              </a:rPr>
              <a:t>GNSS+Acc+Gyro+Mag+Alt and GNSS+Acc+Gyro+Mag have the largest scores with GNSS+Acc+Gyro+Mag+Alt coming half a point ahead. While the altimeter would provide another data point for determining state, the rover will not have significant changes in altitude in its operational environments so the SAILR team may elect to forgo the altimeter.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55"/>
          <p:cNvSpPr txBox="1"/>
          <p:nvPr>
            <p:ph type="ctrTitle"/>
          </p:nvPr>
        </p:nvSpPr>
        <p:spPr>
          <a:xfrm>
            <a:off x="2600499" y="779296"/>
            <a:ext cx="6404707"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On Board Computation Methods</a:t>
            </a:r>
            <a:endParaRPr b="0">
              <a:solidFill>
                <a:srgbClr val="000000"/>
              </a:solidFill>
            </a:endParaRPr>
          </a:p>
        </p:txBody>
      </p:sp>
      <p:sp>
        <p:nvSpPr>
          <p:cNvPr id="933" name="Google Shape;933;p55"/>
          <p:cNvSpPr txBox="1"/>
          <p:nvPr>
            <p:ph idx="1" type="subTitle"/>
          </p:nvPr>
        </p:nvSpPr>
        <p:spPr>
          <a:xfrm>
            <a:off x="2794408" y="1939096"/>
            <a:ext cx="6016887" cy="1017428"/>
          </a:xfrm>
          <a:prstGeom prst="rect">
            <a:avLst/>
          </a:prstGeom>
          <a:noFill/>
          <a:ln>
            <a:noFill/>
          </a:ln>
        </p:spPr>
        <p:txBody>
          <a:bodyPr anchorCtr="0" anchor="t" bIns="91425" lIns="91425" spcFirstLastPara="1" rIns="91425" wrap="square" tIns="91425">
            <a:noAutofit/>
          </a:bodyPr>
          <a:lstStyle/>
          <a:p>
            <a:pPr indent="-381000" lvl="0" marL="457200" rtl="0" algn="ctr">
              <a:lnSpc>
                <a:spcPct val="115000"/>
              </a:lnSpc>
              <a:spcBef>
                <a:spcPts val="0"/>
              </a:spcBef>
              <a:spcAft>
                <a:spcPts val="0"/>
              </a:spcAft>
              <a:buSzPts val="2400"/>
              <a:buNone/>
            </a:pPr>
            <a:r>
              <a:rPr lang="en"/>
              <a:t>Analysis of various types of microcontrollers to be used on rover</a:t>
            </a:r>
            <a:endParaRPr/>
          </a:p>
        </p:txBody>
      </p:sp>
      <p:sp>
        <p:nvSpPr>
          <p:cNvPr id="934" name="Google Shape;934;p5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35" name="Google Shape;935;p55"/>
          <p:cNvSpPr/>
          <p:nvPr/>
        </p:nvSpPr>
        <p:spPr>
          <a:xfrm>
            <a:off x="2600499" y="3403398"/>
            <a:ext cx="5857800" cy="712926"/>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FR.4: </a:t>
            </a:r>
            <a:r>
              <a:rPr b="0" i="0" lang="en" sz="1400" u="none" cap="none" strike="noStrike">
                <a:solidFill>
                  <a:srgbClr val="000000"/>
                </a:solidFill>
                <a:latin typeface="PT Serif"/>
                <a:ea typeface="PT Serif"/>
                <a:cs typeface="PT Serif"/>
                <a:sym typeface="PT Serif"/>
              </a:rPr>
              <a:t>The automation subsystem shall be able to utilize remote sensing and video and imaging subsystems to path plan to a location of interest.</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56"/>
          <p:cNvSpPr txBox="1"/>
          <p:nvPr>
            <p:ph type="title"/>
          </p:nvPr>
        </p:nvSpPr>
        <p:spPr>
          <a:xfrm>
            <a:off x="2250237" y="260416"/>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sz="2400"/>
              <a:t>On Board Computation Method</a:t>
            </a:r>
            <a:endParaRPr/>
          </a:p>
        </p:txBody>
      </p:sp>
      <p:sp>
        <p:nvSpPr>
          <p:cNvPr id="941" name="Google Shape;941;p5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42" name="Google Shape;942;p56"/>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graphicFrame>
        <p:nvGraphicFramePr>
          <p:cNvPr id="943" name="Google Shape;943;p56"/>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 Consumption</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10mWatt</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7.5-10mWatt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5-7.5mWatt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2.5-5mWatt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0-2.5mWatt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East of Use, Compatibility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 limited operating system, not suitable for the project</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Some resources available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Resources available, wide community</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resources, easy to learn, compatible with most operating system</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Memory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20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20-40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40-60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60-80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80 KB</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Processing Power</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10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10-20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20-50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50-100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944" name="Google Shape;944;p56"/>
          <p:cNvSpPr txBox="1"/>
          <p:nvPr>
            <p:ph idx="1" type="body"/>
          </p:nvPr>
        </p:nvSpPr>
        <p:spPr>
          <a:xfrm>
            <a:off x="-74093" y="956666"/>
            <a:ext cx="8876552" cy="491391"/>
          </a:xfrm>
          <a:prstGeom prst="rect">
            <a:avLst/>
          </a:prstGeom>
          <a:noFill/>
          <a:ln>
            <a:noFill/>
          </a:ln>
        </p:spPr>
        <p:txBody>
          <a:bodyPr anchorCtr="0" anchor="t" bIns="91425" lIns="91425" spcFirstLastPara="1" rIns="91425" wrap="square" tIns="91425">
            <a:noAutofit/>
          </a:bodyPr>
          <a:lstStyle/>
          <a:p>
            <a:pPr indent="0" lvl="0" marL="76200" rtl="0" algn="ctr">
              <a:lnSpc>
                <a:spcPct val="115000"/>
              </a:lnSpc>
              <a:spcBef>
                <a:spcPts val="600"/>
              </a:spcBef>
              <a:spcAft>
                <a:spcPts val="0"/>
              </a:spcAft>
              <a:buSzPts val="2400"/>
              <a:buNone/>
            </a:pPr>
            <a:r>
              <a:rPr i="1" lang="en" sz="1600" u="sng"/>
              <a:t>Options Considered:</a:t>
            </a:r>
            <a:r>
              <a:rPr lang="en" sz="1600"/>
              <a:t> PIC, ARM, 8051, AVR, MSP</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57"/>
          <p:cNvSpPr txBox="1"/>
          <p:nvPr>
            <p:ph type="title"/>
          </p:nvPr>
        </p:nvSpPr>
        <p:spPr>
          <a:xfrm>
            <a:off x="2250237" y="260416"/>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On Board Computation Method</a:t>
            </a:r>
            <a:br>
              <a:rPr lang="en" sz="2400"/>
            </a:br>
            <a:r>
              <a:rPr lang="en" sz="2400"/>
              <a:t>PIC</a:t>
            </a:r>
            <a:endParaRPr/>
          </a:p>
        </p:txBody>
      </p:sp>
      <p:sp>
        <p:nvSpPr>
          <p:cNvPr id="950" name="Google Shape;950;p5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51" name="Google Shape;951;p57"/>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graphicFrame>
        <p:nvGraphicFramePr>
          <p:cNvPr id="952" name="Google Shape;952;p57"/>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 Consumption</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10mWatt</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7.5-10mWatt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5-7.5mWatt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2.5-5mWatt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0-2.5mWatt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East of Use, Compatibility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 limited operating system, not suitable for the project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Some resources available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Resources available, wide community</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resources, easy to learn, compatible with most operating system</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Memory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20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20-40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40-60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60-80 KB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80 KB</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Processing Power</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10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10-20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20-50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50-100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58"/>
          <p:cNvSpPr txBox="1"/>
          <p:nvPr>
            <p:ph type="title"/>
          </p:nvPr>
        </p:nvSpPr>
        <p:spPr>
          <a:xfrm>
            <a:off x="2250237" y="260416"/>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On Board Computation Method</a:t>
            </a:r>
            <a:br>
              <a:rPr lang="en" sz="2400"/>
            </a:br>
            <a:r>
              <a:rPr lang="en" sz="2400"/>
              <a:t>ARM</a:t>
            </a:r>
            <a:endParaRPr/>
          </a:p>
        </p:txBody>
      </p:sp>
      <p:sp>
        <p:nvSpPr>
          <p:cNvPr id="958" name="Google Shape;958;p5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59" name="Google Shape;959;p58"/>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graphicFrame>
        <p:nvGraphicFramePr>
          <p:cNvPr id="960" name="Google Shape;960;p58"/>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 Consumption</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10mWatt</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7.5-10mWatt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5-7.5mWatt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2.5-5mWatt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0-2.5mWatt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East of Use, Compatibility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 limited operating system, not suitable for the project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Some resources available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Resources available, wide community</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resources, easy to learn, compatible with most operating system</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Memory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20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20-40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40-60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60-80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80 KB</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Processing Power</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10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10-20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20-50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50-100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100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59"/>
          <p:cNvSpPr txBox="1"/>
          <p:nvPr>
            <p:ph type="title"/>
          </p:nvPr>
        </p:nvSpPr>
        <p:spPr>
          <a:xfrm>
            <a:off x="2250237" y="260416"/>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On Board Computation Method</a:t>
            </a:r>
            <a:br>
              <a:rPr lang="en" sz="2400"/>
            </a:br>
            <a:r>
              <a:rPr lang="en" sz="2400"/>
              <a:t>8051</a:t>
            </a:r>
            <a:endParaRPr/>
          </a:p>
        </p:txBody>
      </p:sp>
      <p:sp>
        <p:nvSpPr>
          <p:cNvPr id="966" name="Google Shape;966;p5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67" name="Google Shape;967;p59"/>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graphicFrame>
        <p:nvGraphicFramePr>
          <p:cNvPr id="968" name="Google Shape;968;p59"/>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 Consumption</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10mWatt</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7.5-10mWatt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5-7.5mWatt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2.5-5mWatt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0-2.5mWatt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East of Use, Compatibility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 limited operating system, not suitable for the project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Some resources available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Resources available, wide community</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resources, easy to learn, compatible with most operating system</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Memory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20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20-40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40-60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60-80 KB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80 KB</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Processing Power</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10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10-20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20-50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50-100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aphicFrame>
        <p:nvGraphicFramePr>
          <p:cNvPr id="151" name="Google Shape;151;p6"/>
          <p:cNvGraphicFramePr/>
          <p:nvPr/>
        </p:nvGraphicFramePr>
        <p:xfrm>
          <a:off x="157106" y="870335"/>
          <a:ext cx="3000000" cy="3000000"/>
        </p:xfrm>
        <a:graphic>
          <a:graphicData uri="http://schemas.openxmlformats.org/drawingml/2006/table">
            <a:tbl>
              <a:tblPr bandRow="1" firstRow="1">
                <a:noFill/>
                <a:tableStyleId>{C2A155F9-E990-4902-A656-67BAC96EC387}</a:tableStyleId>
              </a:tblPr>
              <a:tblGrid>
                <a:gridCol w="1650525"/>
                <a:gridCol w="1548175"/>
                <a:gridCol w="1216200"/>
                <a:gridCol w="1471625"/>
                <a:gridCol w="1471625"/>
                <a:gridCol w="1471625"/>
              </a:tblGrid>
              <a:tr h="2079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89525">
                <a:tc>
                  <a:txBody>
                    <a:bodyPr/>
                    <a:lstStyle/>
                    <a:p>
                      <a:pPr indent="0" lvl="0" marL="0" marR="0" rtl="0" algn="ctr">
                        <a:lnSpc>
                          <a:spcPct val="100000"/>
                        </a:lnSpc>
                        <a:spcBef>
                          <a:spcPts val="0"/>
                        </a:spcBef>
                        <a:spcAft>
                          <a:spcPts val="0"/>
                        </a:spcAft>
                        <a:buNone/>
                      </a:pPr>
                      <a:r>
                        <a:rPr lang="en" sz="1300" u="sng" cap="none" strike="noStrike">
                          <a:latin typeface="PT Serif"/>
                          <a:ea typeface="PT Serif"/>
                          <a:cs typeface="PT Serif"/>
                          <a:sym typeface="PT Serif"/>
                        </a:rPr>
                        <a:t>Initiate Rover</a:t>
                      </a:r>
                      <a:endParaRPr/>
                    </a:p>
                    <a:p>
                      <a:pPr indent="0" lvl="0" marL="0" marR="0" rtl="0" algn="ctr">
                        <a:lnSpc>
                          <a:spcPct val="100000"/>
                        </a:lnSpc>
                        <a:spcBef>
                          <a:spcPts val="0"/>
                        </a:spcBef>
                        <a:spcAft>
                          <a:spcPts val="0"/>
                        </a:spcAft>
                        <a:buClr>
                          <a:srgbClr val="000000"/>
                        </a:buClr>
                        <a:buSzPts val="600"/>
                        <a:buFont typeface="Arial"/>
                        <a:buNone/>
                      </a:pPr>
                      <a:r>
                        <a:t/>
                      </a:r>
                      <a:endParaRPr sz="600" u="sng"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1. Setup ground station</a:t>
                      </a:r>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2. Initialize rover and ground station communication</a:t>
                      </a:r>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3. User sends location of interest through ground station to rover</a:t>
                      </a:r>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4. Initiate rover video streaming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300" u="sng" cap="none" strike="noStrike">
                          <a:latin typeface="PT Serif"/>
                          <a:ea typeface="PT Serif"/>
                          <a:cs typeface="PT Serif"/>
                          <a:sym typeface="PT Serif"/>
                        </a:rPr>
                        <a:t>Automated Navigation</a:t>
                      </a:r>
                      <a:endParaRPr/>
                    </a:p>
                    <a:p>
                      <a:pPr indent="0" lvl="0" marL="0" marR="0" rtl="0" algn="ctr">
                        <a:lnSpc>
                          <a:spcPct val="100000"/>
                        </a:lnSpc>
                        <a:spcBef>
                          <a:spcPts val="0"/>
                        </a:spcBef>
                        <a:spcAft>
                          <a:spcPts val="0"/>
                        </a:spcAft>
                        <a:buNone/>
                      </a:pPr>
                      <a:r>
                        <a:t/>
                      </a:r>
                      <a:endParaRPr sz="600" u="sng"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5. Rover navigates over underbrush autonomously</a:t>
                      </a:r>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latin typeface="PT Serif"/>
                          <a:ea typeface="PT Serif"/>
                          <a:cs typeface="PT Serif"/>
                          <a:sym typeface="PT Serif"/>
                        </a:rPr>
                        <a:t>6. Rover navigates around obstacles autonomously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 sz="1300" u="sng" cap="none" strike="noStrike">
                          <a:latin typeface="PT Serif"/>
                          <a:ea typeface="PT Serif"/>
                          <a:cs typeface="PT Serif"/>
                          <a:sym typeface="PT Serif"/>
                        </a:rPr>
                        <a:t>Reach Location of Interest</a:t>
                      </a:r>
                      <a:endParaRPr b="0" i="0" sz="13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latin typeface="PT Serif"/>
                          <a:ea typeface="PT Serif"/>
                          <a:cs typeface="PT Serif"/>
                          <a:sym typeface="PT Serif"/>
                        </a:rPr>
                        <a:t>7. Rover reaches location of interest (up to 100m away from ground station)</a:t>
                      </a:r>
                      <a:endParaRPr sz="900" u="none" cap="none" strike="noStrike">
                        <a:latin typeface="PT Serif"/>
                        <a:ea typeface="PT Serif"/>
                        <a:cs typeface="PT Serif"/>
                        <a:sym typeface="PT Serif"/>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 sz="1300" u="sng" cap="none" strike="noStrike">
                          <a:latin typeface="PT Serif"/>
                          <a:ea typeface="PT Serif"/>
                          <a:cs typeface="PT Serif"/>
                          <a:sym typeface="PT Serif"/>
                        </a:rPr>
                        <a:t>Image Location of Interest</a:t>
                      </a:r>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latin typeface="PT Serif"/>
                          <a:ea typeface="PT Serif"/>
                          <a:cs typeface="PT Serif"/>
                          <a:sym typeface="PT Serif"/>
                        </a:rPr>
                        <a:t>8. Rover captures images of location of interest given user input</a:t>
                      </a:r>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latin typeface="PT Serif"/>
                          <a:ea typeface="PT Serif"/>
                          <a:cs typeface="PT Serif"/>
                          <a:sym typeface="PT Serif"/>
                        </a:rPr>
                        <a:t>9. Rover transfers images to the ground station</a:t>
                      </a:r>
                      <a:endParaRPr b="0" i="0" sz="900" u="sng" cap="none" strike="noStrike">
                        <a:latin typeface="PT Serif"/>
                        <a:ea typeface="PT Serif"/>
                        <a:cs typeface="PT Serif"/>
                        <a:sym typeface="PT Serif"/>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300" u="sng" cap="none" strike="noStrike">
                          <a:latin typeface="PT Serif"/>
                          <a:ea typeface="PT Serif"/>
                          <a:cs typeface="PT Serif"/>
                          <a:sym typeface="PT Serif"/>
                        </a:rPr>
                        <a:t>Secondary Location</a:t>
                      </a:r>
                      <a:endParaRPr/>
                    </a:p>
                    <a:p>
                      <a:pPr indent="0" lvl="0" marL="0" marR="0" rtl="0" algn="ctr">
                        <a:lnSpc>
                          <a:spcPct val="100000"/>
                        </a:lnSpc>
                        <a:spcBef>
                          <a:spcPts val="0"/>
                        </a:spcBef>
                        <a:spcAft>
                          <a:spcPts val="0"/>
                        </a:spcAft>
                        <a:buNone/>
                      </a:pPr>
                      <a:r>
                        <a:t/>
                      </a:r>
                      <a:endParaRPr sz="600" u="sng"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10. If defined, rover moves to next location of interest or if not defined, rover transitions into next phase (steps 11-12).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300" u="sng" cap="none" strike="noStrike">
                          <a:latin typeface="PT Serif"/>
                          <a:ea typeface="PT Serif"/>
                          <a:cs typeface="PT Serif"/>
                          <a:sym typeface="PT Serif"/>
                        </a:rPr>
                        <a:t>Return to Ground Station</a:t>
                      </a:r>
                      <a:endParaRPr/>
                    </a:p>
                    <a:p>
                      <a:pPr indent="0" lvl="0" marL="0" marR="0" rtl="0" algn="ctr">
                        <a:lnSpc>
                          <a:spcPct val="100000"/>
                        </a:lnSpc>
                        <a:spcBef>
                          <a:spcPts val="0"/>
                        </a:spcBef>
                        <a:spcAft>
                          <a:spcPts val="0"/>
                        </a:spcAft>
                        <a:buNone/>
                      </a:pPr>
                      <a:r>
                        <a:t/>
                      </a:r>
                      <a:endParaRPr sz="600" u="none"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11.Rover autonomously navigates to ground station</a:t>
                      </a:r>
                      <a:endParaRPr sz="900" u="sng" cap="none" strike="noStrike">
                        <a:latin typeface="PT Serif"/>
                        <a:ea typeface="PT Serif"/>
                        <a:cs typeface="PT Serif"/>
                        <a:sym typeface="PT Serif"/>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PT Serif"/>
                          <a:ea typeface="PT Serif"/>
                          <a:cs typeface="PT Serif"/>
                          <a:sym typeface="PT Serif"/>
                        </a:rPr>
                        <a:t>12. Rover is collected and prepared for next mission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Deciduous tree outline" id="152" name="Google Shape;152;p6"/>
          <p:cNvPicPr preferRelativeResize="0"/>
          <p:nvPr/>
        </p:nvPicPr>
        <p:blipFill rotWithShape="1">
          <a:blip r:embed="rId3">
            <a:alphaModFix/>
          </a:blip>
          <a:srcRect b="0" l="0" r="0" t="0"/>
          <a:stretch/>
        </p:blipFill>
        <p:spPr>
          <a:xfrm>
            <a:off x="2181477" y="1336496"/>
            <a:ext cx="1141126" cy="1141126"/>
          </a:xfrm>
          <a:prstGeom prst="rect">
            <a:avLst/>
          </a:prstGeom>
          <a:noFill/>
          <a:ln>
            <a:noFill/>
          </a:ln>
        </p:spPr>
      </p:pic>
      <p:pic>
        <p:nvPicPr>
          <p:cNvPr descr="Car outline" id="153" name="Google Shape;153;p6"/>
          <p:cNvPicPr preferRelativeResize="0"/>
          <p:nvPr/>
        </p:nvPicPr>
        <p:blipFill rotWithShape="1">
          <a:blip r:embed="rId4">
            <a:alphaModFix/>
          </a:blip>
          <a:srcRect b="0" l="0" r="0" t="0"/>
          <a:stretch/>
        </p:blipFill>
        <p:spPr>
          <a:xfrm rot="1080000">
            <a:off x="2988963" y="2145240"/>
            <a:ext cx="407844" cy="401349"/>
          </a:xfrm>
          <a:prstGeom prst="rect">
            <a:avLst/>
          </a:prstGeom>
          <a:noFill/>
          <a:ln>
            <a:noFill/>
          </a:ln>
        </p:spPr>
      </p:pic>
      <p:sp>
        <p:nvSpPr>
          <p:cNvPr id="154" name="Google Shape;154;p6"/>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CONOPS</a:t>
            </a:r>
            <a:endParaRPr/>
          </a:p>
        </p:txBody>
      </p:sp>
      <p:sp>
        <p:nvSpPr>
          <p:cNvPr id="155" name="Google Shape;155;p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Car outline" id="156" name="Google Shape;156;p6"/>
          <p:cNvPicPr preferRelativeResize="0"/>
          <p:nvPr/>
        </p:nvPicPr>
        <p:blipFill rotWithShape="1">
          <a:blip r:embed="rId4">
            <a:alphaModFix/>
          </a:blip>
          <a:srcRect b="0" l="0" r="0" t="0"/>
          <a:stretch/>
        </p:blipFill>
        <p:spPr>
          <a:xfrm>
            <a:off x="1015324" y="1662267"/>
            <a:ext cx="407844" cy="401349"/>
          </a:xfrm>
          <a:prstGeom prst="rect">
            <a:avLst/>
          </a:prstGeom>
          <a:noFill/>
          <a:ln>
            <a:noFill/>
          </a:ln>
        </p:spPr>
      </p:pic>
      <p:pic>
        <p:nvPicPr>
          <p:cNvPr descr="Wi-Fi outline" id="157" name="Google Shape;157;p6"/>
          <p:cNvPicPr preferRelativeResize="0"/>
          <p:nvPr/>
        </p:nvPicPr>
        <p:blipFill rotWithShape="1">
          <a:blip r:embed="rId5">
            <a:alphaModFix/>
          </a:blip>
          <a:srcRect b="0" l="0" r="0" t="0"/>
          <a:stretch/>
        </p:blipFill>
        <p:spPr>
          <a:xfrm rot="-2760000">
            <a:off x="821467" y="1505464"/>
            <a:ext cx="388362" cy="388362"/>
          </a:xfrm>
          <a:prstGeom prst="rect">
            <a:avLst/>
          </a:prstGeom>
          <a:noFill/>
          <a:ln>
            <a:noFill/>
          </a:ln>
        </p:spPr>
      </p:pic>
      <p:pic>
        <p:nvPicPr>
          <p:cNvPr descr="Satellite dish outline" id="158" name="Google Shape;158;p6"/>
          <p:cNvPicPr preferRelativeResize="0"/>
          <p:nvPr/>
        </p:nvPicPr>
        <p:blipFill rotWithShape="1">
          <a:blip r:embed="rId6">
            <a:alphaModFix/>
          </a:blip>
          <a:srcRect b="0" l="0" r="0" t="0"/>
          <a:stretch/>
        </p:blipFill>
        <p:spPr>
          <a:xfrm>
            <a:off x="254792" y="2194373"/>
            <a:ext cx="681215" cy="707659"/>
          </a:xfrm>
          <a:prstGeom prst="rect">
            <a:avLst/>
          </a:prstGeom>
          <a:noFill/>
          <a:ln>
            <a:noFill/>
          </a:ln>
        </p:spPr>
      </p:pic>
      <p:cxnSp>
        <p:nvCxnSpPr>
          <p:cNvPr id="159" name="Google Shape;159;p6"/>
          <p:cNvCxnSpPr/>
          <p:nvPr/>
        </p:nvCxnSpPr>
        <p:spPr>
          <a:xfrm>
            <a:off x="619173" y="1970375"/>
            <a:ext cx="865258" cy="0"/>
          </a:xfrm>
          <a:prstGeom prst="straightConnector1">
            <a:avLst/>
          </a:prstGeom>
          <a:noFill/>
          <a:ln cap="flat" cmpd="sng" w="9525">
            <a:solidFill>
              <a:schemeClr val="dk1"/>
            </a:solidFill>
            <a:prstDash val="solid"/>
            <a:round/>
            <a:headEnd len="sm" w="sm" type="none"/>
            <a:tailEnd len="sm" w="sm" type="none"/>
          </a:ln>
        </p:spPr>
      </p:cxnSp>
      <p:pic>
        <p:nvPicPr>
          <p:cNvPr descr="Stacked Rocks outline" id="160" name="Google Shape;160;p6"/>
          <p:cNvPicPr preferRelativeResize="0"/>
          <p:nvPr/>
        </p:nvPicPr>
        <p:blipFill rotWithShape="1">
          <a:blip r:embed="rId7">
            <a:alphaModFix/>
          </a:blip>
          <a:srcRect b="0" l="0" r="0" t="0"/>
          <a:stretch/>
        </p:blipFill>
        <p:spPr>
          <a:xfrm rot="7740000">
            <a:off x="2088559" y="2122419"/>
            <a:ext cx="174542" cy="177849"/>
          </a:xfrm>
          <a:prstGeom prst="rect">
            <a:avLst/>
          </a:prstGeom>
          <a:noFill/>
          <a:ln>
            <a:noFill/>
          </a:ln>
        </p:spPr>
      </p:pic>
      <p:pic>
        <p:nvPicPr>
          <p:cNvPr descr="Map with pin outline" id="161" name="Google Shape;161;p6"/>
          <p:cNvPicPr preferRelativeResize="0"/>
          <p:nvPr/>
        </p:nvPicPr>
        <p:blipFill rotWithShape="1">
          <a:blip r:embed="rId8">
            <a:alphaModFix/>
          </a:blip>
          <a:srcRect b="0" l="0" r="0" t="0"/>
          <a:stretch/>
        </p:blipFill>
        <p:spPr>
          <a:xfrm>
            <a:off x="378881" y="1006342"/>
            <a:ext cx="485775" cy="485775"/>
          </a:xfrm>
          <a:prstGeom prst="rect">
            <a:avLst/>
          </a:prstGeom>
          <a:noFill/>
          <a:ln>
            <a:noFill/>
          </a:ln>
        </p:spPr>
      </p:pic>
      <p:cxnSp>
        <p:nvCxnSpPr>
          <p:cNvPr id="162" name="Google Shape;162;p6"/>
          <p:cNvCxnSpPr/>
          <p:nvPr/>
        </p:nvCxnSpPr>
        <p:spPr>
          <a:xfrm flipH="1">
            <a:off x="612678" y="1428473"/>
            <a:ext cx="12990" cy="889720"/>
          </a:xfrm>
          <a:prstGeom prst="straightConnector1">
            <a:avLst/>
          </a:prstGeom>
          <a:noFill/>
          <a:ln cap="flat" cmpd="sng" w="9525">
            <a:solidFill>
              <a:schemeClr val="dk1"/>
            </a:solidFill>
            <a:prstDash val="solid"/>
            <a:round/>
            <a:headEnd len="sm" w="sm" type="none"/>
            <a:tailEnd len="sm" w="sm" type="none"/>
          </a:ln>
        </p:spPr>
      </p:cxnSp>
      <p:cxnSp>
        <p:nvCxnSpPr>
          <p:cNvPr id="163" name="Google Shape;163;p6"/>
          <p:cNvCxnSpPr/>
          <p:nvPr/>
        </p:nvCxnSpPr>
        <p:spPr>
          <a:xfrm>
            <a:off x="826992" y="1266115"/>
            <a:ext cx="389657" cy="0"/>
          </a:xfrm>
          <a:prstGeom prst="straightConnector1">
            <a:avLst/>
          </a:prstGeom>
          <a:noFill/>
          <a:ln cap="flat" cmpd="sng" w="9525">
            <a:solidFill>
              <a:schemeClr val="dk1"/>
            </a:solidFill>
            <a:prstDash val="solid"/>
            <a:round/>
            <a:headEnd len="sm" w="sm" type="none"/>
            <a:tailEnd len="sm" w="sm" type="none"/>
          </a:ln>
        </p:spPr>
      </p:cxnSp>
      <p:cxnSp>
        <p:nvCxnSpPr>
          <p:cNvPr id="164" name="Google Shape;164;p6"/>
          <p:cNvCxnSpPr/>
          <p:nvPr/>
        </p:nvCxnSpPr>
        <p:spPr>
          <a:xfrm flipH="1">
            <a:off x="1208858" y="1266115"/>
            <a:ext cx="1298" cy="472785"/>
          </a:xfrm>
          <a:prstGeom prst="straightConnector1">
            <a:avLst/>
          </a:prstGeom>
          <a:noFill/>
          <a:ln cap="flat" cmpd="sng" w="9525">
            <a:solidFill>
              <a:schemeClr val="dk1"/>
            </a:solidFill>
            <a:prstDash val="solid"/>
            <a:round/>
            <a:headEnd len="sm" w="sm" type="none"/>
            <a:tailEnd len="med" w="med" type="triangle"/>
          </a:ln>
        </p:spPr>
      </p:cxnSp>
      <p:pic>
        <p:nvPicPr>
          <p:cNvPr descr="Car outline" id="165" name="Google Shape;165;p6"/>
          <p:cNvPicPr preferRelativeResize="0"/>
          <p:nvPr/>
        </p:nvPicPr>
        <p:blipFill rotWithShape="1">
          <a:blip r:embed="rId4">
            <a:alphaModFix/>
          </a:blip>
          <a:srcRect b="0" l="0" r="0" t="0"/>
          <a:stretch/>
        </p:blipFill>
        <p:spPr>
          <a:xfrm rot="-420000">
            <a:off x="1847701" y="1848518"/>
            <a:ext cx="407844" cy="401349"/>
          </a:xfrm>
          <a:prstGeom prst="rect">
            <a:avLst/>
          </a:prstGeom>
          <a:noFill/>
          <a:ln>
            <a:noFill/>
          </a:ln>
        </p:spPr>
      </p:pic>
      <p:pic>
        <p:nvPicPr>
          <p:cNvPr descr="Wi-Fi outline" id="166" name="Google Shape;166;p6"/>
          <p:cNvPicPr preferRelativeResize="0"/>
          <p:nvPr/>
        </p:nvPicPr>
        <p:blipFill rotWithShape="1">
          <a:blip r:embed="rId5">
            <a:alphaModFix/>
          </a:blip>
          <a:srcRect b="0" l="0" r="0" t="0"/>
          <a:stretch/>
        </p:blipFill>
        <p:spPr>
          <a:xfrm rot="-300000">
            <a:off x="1841075" y="1643560"/>
            <a:ext cx="388362" cy="388362"/>
          </a:xfrm>
          <a:prstGeom prst="rect">
            <a:avLst/>
          </a:prstGeom>
          <a:noFill/>
          <a:ln>
            <a:noFill/>
          </a:ln>
        </p:spPr>
      </p:pic>
      <p:cxnSp>
        <p:nvCxnSpPr>
          <p:cNvPr id="167" name="Google Shape;167;p6"/>
          <p:cNvCxnSpPr/>
          <p:nvPr/>
        </p:nvCxnSpPr>
        <p:spPr>
          <a:xfrm>
            <a:off x="1483134" y="1970375"/>
            <a:ext cx="1096219" cy="459325"/>
          </a:xfrm>
          <a:prstGeom prst="straightConnector1">
            <a:avLst/>
          </a:prstGeom>
          <a:noFill/>
          <a:ln cap="flat" cmpd="sng" w="9525">
            <a:solidFill>
              <a:schemeClr val="dk1"/>
            </a:solidFill>
            <a:prstDash val="solid"/>
            <a:round/>
            <a:headEnd len="sm" w="sm" type="none"/>
            <a:tailEnd len="sm" w="sm" type="none"/>
          </a:ln>
        </p:spPr>
      </p:cxnSp>
      <p:cxnSp>
        <p:nvCxnSpPr>
          <p:cNvPr id="168" name="Google Shape;168;p6"/>
          <p:cNvCxnSpPr/>
          <p:nvPr/>
        </p:nvCxnSpPr>
        <p:spPr>
          <a:xfrm flipH="1" rot="10800000">
            <a:off x="2579353" y="2426558"/>
            <a:ext cx="552071" cy="1802"/>
          </a:xfrm>
          <a:prstGeom prst="straightConnector1">
            <a:avLst/>
          </a:prstGeom>
          <a:noFill/>
          <a:ln cap="flat" cmpd="sng" w="9525">
            <a:solidFill>
              <a:schemeClr val="dk1"/>
            </a:solidFill>
            <a:prstDash val="solid"/>
            <a:round/>
            <a:headEnd len="sm" w="sm" type="none"/>
            <a:tailEnd len="sm" w="sm" type="none"/>
          </a:ln>
        </p:spPr>
      </p:cxnSp>
      <p:pic>
        <p:nvPicPr>
          <p:cNvPr descr="Video camera outline" id="169" name="Google Shape;169;p6"/>
          <p:cNvPicPr preferRelativeResize="0"/>
          <p:nvPr/>
        </p:nvPicPr>
        <p:blipFill rotWithShape="1">
          <a:blip r:embed="rId9">
            <a:alphaModFix/>
          </a:blip>
          <a:srcRect b="0" l="0" r="0" t="0"/>
          <a:stretch/>
        </p:blipFill>
        <p:spPr>
          <a:xfrm>
            <a:off x="1324277" y="1312655"/>
            <a:ext cx="498764" cy="498763"/>
          </a:xfrm>
          <a:prstGeom prst="rect">
            <a:avLst/>
          </a:prstGeom>
          <a:noFill/>
          <a:ln>
            <a:noFill/>
          </a:ln>
        </p:spPr>
      </p:pic>
      <p:pic>
        <p:nvPicPr>
          <p:cNvPr descr="Camera outline" id="170" name="Google Shape;170;p6"/>
          <p:cNvPicPr preferRelativeResize="0"/>
          <p:nvPr/>
        </p:nvPicPr>
        <p:blipFill rotWithShape="1">
          <a:blip r:embed="rId10">
            <a:alphaModFix/>
          </a:blip>
          <a:srcRect b="0" l="0" r="0" t="0"/>
          <a:stretch/>
        </p:blipFill>
        <p:spPr>
          <a:xfrm>
            <a:off x="5100912" y="1125622"/>
            <a:ext cx="637567" cy="678214"/>
          </a:xfrm>
          <a:prstGeom prst="rect">
            <a:avLst/>
          </a:prstGeom>
          <a:noFill/>
          <a:ln>
            <a:noFill/>
          </a:ln>
        </p:spPr>
      </p:pic>
      <p:pic>
        <p:nvPicPr>
          <p:cNvPr descr="Car outline" id="171" name="Google Shape;171;p6"/>
          <p:cNvPicPr preferRelativeResize="0"/>
          <p:nvPr/>
        </p:nvPicPr>
        <p:blipFill rotWithShape="1">
          <a:blip r:embed="rId4">
            <a:alphaModFix/>
          </a:blip>
          <a:srcRect b="0" l="0" r="0" t="0"/>
          <a:stretch/>
        </p:blipFill>
        <p:spPr>
          <a:xfrm>
            <a:off x="5248497" y="2334924"/>
            <a:ext cx="407844" cy="401349"/>
          </a:xfrm>
          <a:prstGeom prst="rect">
            <a:avLst/>
          </a:prstGeom>
          <a:noFill/>
          <a:ln>
            <a:noFill/>
          </a:ln>
        </p:spPr>
      </p:pic>
      <p:pic>
        <p:nvPicPr>
          <p:cNvPr descr="Store outline" id="172" name="Google Shape;172;p6"/>
          <p:cNvPicPr preferRelativeResize="0"/>
          <p:nvPr/>
        </p:nvPicPr>
        <p:blipFill rotWithShape="1">
          <a:blip r:embed="rId11">
            <a:alphaModFix/>
          </a:blip>
          <a:srcRect b="0" l="0" r="0" t="0"/>
          <a:stretch/>
        </p:blipFill>
        <p:spPr>
          <a:xfrm>
            <a:off x="3569421" y="1793979"/>
            <a:ext cx="952242" cy="975783"/>
          </a:xfrm>
          <a:prstGeom prst="rect">
            <a:avLst/>
          </a:prstGeom>
          <a:noFill/>
          <a:ln>
            <a:noFill/>
          </a:ln>
        </p:spPr>
      </p:pic>
      <p:pic>
        <p:nvPicPr>
          <p:cNvPr descr="Wi-Fi outline" id="173" name="Google Shape;173;p6"/>
          <p:cNvPicPr preferRelativeResize="0"/>
          <p:nvPr/>
        </p:nvPicPr>
        <p:blipFill rotWithShape="1">
          <a:blip r:embed="rId5">
            <a:alphaModFix/>
          </a:blip>
          <a:srcRect b="0" l="0" r="0" t="0"/>
          <a:stretch/>
        </p:blipFill>
        <p:spPr>
          <a:xfrm rot="1440000">
            <a:off x="5457288" y="2230076"/>
            <a:ext cx="388362" cy="388362"/>
          </a:xfrm>
          <a:prstGeom prst="rect">
            <a:avLst/>
          </a:prstGeom>
          <a:noFill/>
          <a:ln>
            <a:noFill/>
          </a:ln>
        </p:spPr>
      </p:pic>
      <p:cxnSp>
        <p:nvCxnSpPr>
          <p:cNvPr id="174" name="Google Shape;174;p6"/>
          <p:cNvCxnSpPr/>
          <p:nvPr/>
        </p:nvCxnSpPr>
        <p:spPr>
          <a:xfrm>
            <a:off x="3611933" y="2636736"/>
            <a:ext cx="5294072" cy="7193"/>
          </a:xfrm>
          <a:prstGeom prst="straightConnector1">
            <a:avLst/>
          </a:prstGeom>
          <a:noFill/>
          <a:ln cap="flat" cmpd="sng" w="9525">
            <a:solidFill>
              <a:schemeClr val="dk1"/>
            </a:solidFill>
            <a:prstDash val="solid"/>
            <a:round/>
            <a:headEnd len="sm" w="sm" type="none"/>
            <a:tailEnd len="sm" w="sm" type="none"/>
          </a:ln>
        </p:spPr>
      </p:cxnSp>
      <p:cxnSp>
        <p:nvCxnSpPr>
          <p:cNvPr id="175" name="Google Shape;175;p6"/>
          <p:cNvCxnSpPr/>
          <p:nvPr/>
        </p:nvCxnSpPr>
        <p:spPr>
          <a:xfrm rot="10800000">
            <a:off x="5417351" y="1698481"/>
            <a:ext cx="6495" cy="746848"/>
          </a:xfrm>
          <a:prstGeom prst="straightConnector1">
            <a:avLst/>
          </a:prstGeom>
          <a:noFill/>
          <a:ln cap="flat" cmpd="sng" w="9525">
            <a:solidFill>
              <a:schemeClr val="dk1"/>
            </a:solidFill>
            <a:prstDash val="solid"/>
            <a:round/>
            <a:headEnd len="sm" w="sm" type="none"/>
            <a:tailEnd len="sm" w="sm" type="none"/>
          </a:ln>
        </p:spPr>
      </p:cxnSp>
      <p:sp>
        <p:nvSpPr>
          <p:cNvPr id="176" name="Google Shape;176;p6"/>
          <p:cNvSpPr txBox="1"/>
          <p:nvPr/>
        </p:nvSpPr>
        <p:spPr>
          <a:xfrm>
            <a:off x="2683201" y="907610"/>
            <a:ext cx="366221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000000"/>
                </a:solidFill>
                <a:latin typeface="PT Serif"/>
                <a:ea typeface="PT Serif"/>
                <a:cs typeface="PT Serif"/>
                <a:sym typeface="PT Serif"/>
              </a:rPr>
              <a:t>Rover Continuously Communicating with Ground Station</a:t>
            </a:r>
            <a:endParaRPr/>
          </a:p>
        </p:txBody>
      </p:sp>
      <p:cxnSp>
        <p:nvCxnSpPr>
          <p:cNvPr id="177" name="Google Shape;177;p6"/>
          <p:cNvCxnSpPr/>
          <p:nvPr/>
        </p:nvCxnSpPr>
        <p:spPr>
          <a:xfrm rot="10800000">
            <a:off x="997277" y="1033948"/>
            <a:ext cx="1754763" cy="1300"/>
          </a:xfrm>
          <a:prstGeom prst="straightConnector1">
            <a:avLst/>
          </a:prstGeom>
          <a:noFill/>
          <a:ln cap="flat" cmpd="sng" w="9525">
            <a:solidFill>
              <a:schemeClr val="dk1"/>
            </a:solidFill>
            <a:prstDash val="solid"/>
            <a:round/>
            <a:headEnd len="sm" w="sm" type="none"/>
            <a:tailEnd len="med" w="med" type="triangle"/>
          </a:ln>
        </p:spPr>
      </p:cxnSp>
      <p:cxnSp>
        <p:nvCxnSpPr>
          <p:cNvPr id="178" name="Google Shape;178;p6"/>
          <p:cNvCxnSpPr/>
          <p:nvPr/>
        </p:nvCxnSpPr>
        <p:spPr>
          <a:xfrm flipH="1" rot="10800000">
            <a:off x="6156655" y="1037371"/>
            <a:ext cx="2033137" cy="1300"/>
          </a:xfrm>
          <a:prstGeom prst="straightConnector1">
            <a:avLst/>
          </a:prstGeom>
          <a:noFill/>
          <a:ln cap="flat" cmpd="sng" w="9525">
            <a:solidFill>
              <a:schemeClr val="dk1"/>
            </a:solidFill>
            <a:prstDash val="solid"/>
            <a:round/>
            <a:headEnd len="sm" w="sm" type="none"/>
            <a:tailEnd len="med" w="med" type="triangle"/>
          </a:ln>
        </p:spPr>
      </p:cxnSp>
      <p:pic>
        <p:nvPicPr>
          <p:cNvPr descr="Car outline" id="179" name="Google Shape;179;p6"/>
          <p:cNvPicPr preferRelativeResize="0"/>
          <p:nvPr/>
        </p:nvPicPr>
        <p:blipFill rotWithShape="1">
          <a:blip r:embed="rId4">
            <a:alphaModFix/>
          </a:blip>
          <a:srcRect b="0" l="0" r="0" t="0"/>
          <a:stretch/>
        </p:blipFill>
        <p:spPr>
          <a:xfrm>
            <a:off x="7872038" y="2336430"/>
            <a:ext cx="407844" cy="401349"/>
          </a:xfrm>
          <a:prstGeom prst="rect">
            <a:avLst/>
          </a:prstGeom>
          <a:noFill/>
          <a:ln>
            <a:noFill/>
          </a:ln>
        </p:spPr>
      </p:pic>
      <p:pic>
        <p:nvPicPr>
          <p:cNvPr descr="Wi-Fi outline" id="180" name="Google Shape;180;p6"/>
          <p:cNvPicPr preferRelativeResize="0"/>
          <p:nvPr/>
        </p:nvPicPr>
        <p:blipFill rotWithShape="1">
          <a:blip r:embed="rId5">
            <a:alphaModFix/>
          </a:blip>
          <a:srcRect b="0" l="0" r="0" t="0"/>
          <a:stretch/>
        </p:blipFill>
        <p:spPr>
          <a:xfrm rot="240000">
            <a:off x="7840538" y="2127674"/>
            <a:ext cx="388362" cy="388362"/>
          </a:xfrm>
          <a:prstGeom prst="rect">
            <a:avLst/>
          </a:prstGeom>
          <a:noFill/>
          <a:ln>
            <a:noFill/>
          </a:ln>
        </p:spPr>
      </p:pic>
      <p:cxnSp>
        <p:nvCxnSpPr>
          <p:cNvPr id="181" name="Google Shape;181;p6"/>
          <p:cNvCxnSpPr/>
          <p:nvPr/>
        </p:nvCxnSpPr>
        <p:spPr>
          <a:xfrm flipH="1" rot="10800000">
            <a:off x="307444" y="2825053"/>
            <a:ext cx="980641" cy="6495"/>
          </a:xfrm>
          <a:prstGeom prst="straightConnector1">
            <a:avLst/>
          </a:prstGeom>
          <a:noFill/>
          <a:ln cap="flat" cmpd="sng" w="9525">
            <a:solidFill>
              <a:schemeClr val="dk1"/>
            </a:solidFill>
            <a:prstDash val="solid"/>
            <a:round/>
            <a:headEnd len="sm" w="sm" type="none"/>
            <a:tailEnd len="sm" w="sm" type="none"/>
          </a:ln>
        </p:spPr>
      </p:cxnSp>
      <p:pic>
        <p:nvPicPr>
          <p:cNvPr descr="Man with solid fill" id="182" name="Google Shape;182;p6"/>
          <p:cNvPicPr preferRelativeResize="0"/>
          <p:nvPr/>
        </p:nvPicPr>
        <p:blipFill rotWithShape="1">
          <a:blip r:embed="rId12">
            <a:alphaModFix/>
          </a:blip>
          <a:srcRect b="0" l="0" r="0" t="0"/>
          <a:stretch/>
        </p:blipFill>
        <p:spPr>
          <a:xfrm>
            <a:off x="741055" y="2236679"/>
            <a:ext cx="612105" cy="607564"/>
          </a:xfrm>
          <a:prstGeom prst="rect">
            <a:avLst/>
          </a:prstGeom>
          <a:noFill/>
          <a:ln>
            <a:noFill/>
          </a:ln>
        </p:spPr>
      </p:pic>
      <p:cxnSp>
        <p:nvCxnSpPr>
          <p:cNvPr id="183" name="Google Shape;183;p6"/>
          <p:cNvCxnSpPr/>
          <p:nvPr/>
        </p:nvCxnSpPr>
        <p:spPr>
          <a:xfrm flipH="1" rot="10800000">
            <a:off x="7717993" y="1746016"/>
            <a:ext cx="811789" cy="1"/>
          </a:xfrm>
          <a:prstGeom prst="straightConnector1">
            <a:avLst/>
          </a:prstGeom>
          <a:noFill/>
          <a:ln cap="flat" cmpd="sng" w="9525">
            <a:solidFill>
              <a:schemeClr val="dk1"/>
            </a:solidFill>
            <a:prstDash val="solid"/>
            <a:round/>
            <a:headEnd len="sm" w="sm" type="none"/>
            <a:tailEnd len="sm" w="sm" type="none"/>
          </a:ln>
        </p:spPr>
      </p:cxnSp>
      <p:cxnSp>
        <p:nvCxnSpPr>
          <p:cNvPr id="184" name="Google Shape;184;p6"/>
          <p:cNvCxnSpPr/>
          <p:nvPr/>
        </p:nvCxnSpPr>
        <p:spPr>
          <a:xfrm flipH="1" rot="10800000">
            <a:off x="3825584" y="1415239"/>
            <a:ext cx="1268835" cy="380656"/>
          </a:xfrm>
          <a:prstGeom prst="straightConnector1">
            <a:avLst/>
          </a:prstGeom>
          <a:noFill/>
          <a:ln cap="flat" cmpd="sng" w="9525">
            <a:solidFill>
              <a:srgbClr val="1DB2CC"/>
            </a:solidFill>
            <a:prstDash val="solid"/>
            <a:round/>
            <a:headEnd len="sm" w="sm" type="none"/>
            <a:tailEnd len="sm" w="sm" type="none"/>
          </a:ln>
        </p:spPr>
      </p:cxnSp>
      <p:cxnSp>
        <p:nvCxnSpPr>
          <p:cNvPr id="185" name="Google Shape;185;p6"/>
          <p:cNvCxnSpPr/>
          <p:nvPr/>
        </p:nvCxnSpPr>
        <p:spPr>
          <a:xfrm flipH="1" rot="10800000">
            <a:off x="4492477" y="1770617"/>
            <a:ext cx="612916" cy="732031"/>
          </a:xfrm>
          <a:prstGeom prst="straightConnector1">
            <a:avLst/>
          </a:prstGeom>
          <a:noFill/>
          <a:ln cap="flat" cmpd="sng" w="9525">
            <a:solidFill>
              <a:srgbClr val="1DB2CC"/>
            </a:solidFill>
            <a:prstDash val="solid"/>
            <a:round/>
            <a:headEnd len="sm" w="sm" type="none"/>
            <a:tailEnd len="sm" w="sm" type="none"/>
          </a:ln>
        </p:spPr>
      </p:cxnSp>
      <p:sp>
        <p:nvSpPr>
          <p:cNvPr id="186" name="Google Shape;186;p6"/>
          <p:cNvSpPr/>
          <p:nvPr/>
        </p:nvSpPr>
        <p:spPr>
          <a:xfrm>
            <a:off x="2477806" y="2268676"/>
            <a:ext cx="493323" cy="115081"/>
          </a:xfrm>
          <a:prstGeom prst="curvedUpArrow">
            <a:avLst>
              <a:gd fmla="val 25000" name="adj1"/>
              <a:gd fmla="val 50000" name="adj2"/>
              <a:gd fmla="val 25000" name="adj3"/>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House outline" id="187" name="Google Shape;187;p6"/>
          <p:cNvPicPr preferRelativeResize="0"/>
          <p:nvPr/>
        </p:nvPicPr>
        <p:blipFill rotWithShape="1">
          <a:blip r:embed="rId13">
            <a:alphaModFix/>
          </a:blip>
          <a:srcRect b="0" l="0" r="0" t="0"/>
          <a:stretch/>
        </p:blipFill>
        <p:spPr>
          <a:xfrm>
            <a:off x="6351306" y="1755213"/>
            <a:ext cx="1009256" cy="1004753"/>
          </a:xfrm>
          <a:prstGeom prst="rect">
            <a:avLst/>
          </a:prstGeom>
          <a:noFill/>
          <a:ln>
            <a:noFill/>
          </a:ln>
        </p:spPr>
      </p:pic>
      <p:cxnSp>
        <p:nvCxnSpPr>
          <p:cNvPr id="188" name="Google Shape;188;p6"/>
          <p:cNvCxnSpPr/>
          <p:nvPr/>
        </p:nvCxnSpPr>
        <p:spPr>
          <a:xfrm>
            <a:off x="5809079" y="1401326"/>
            <a:ext cx="1212235" cy="301187"/>
          </a:xfrm>
          <a:prstGeom prst="straightConnector1">
            <a:avLst/>
          </a:prstGeom>
          <a:noFill/>
          <a:ln cap="flat" cmpd="sng" w="9525">
            <a:solidFill>
              <a:srgbClr val="1DB2CC"/>
            </a:solidFill>
            <a:prstDash val="solid"/>
            <a:round/>
            <a:headEnd len="sm" w="sm" type="none"/>
            <a:tailEnd len="sm" w="sm" type="none"/>
          </a:ln>
        </p:spPr>
      </p:cxnSp>
      <p:cxnSp>
        <p:nvCxnSpPr>
          <p:cNvPr id="189" name="Google Shape;189;p6"/>
          <p:cNvCxnSpPr/>
          <p:nvPr/>
        </p:nvCxnSpPr>
        <p:spPr>
          <a:xfrm>
            <a:off x="5730183" y="1755213"/>
            <a:ext cx="684313" cy="543756"/>
          </a:xfrm>
          <a:prstGeom prst="straightConnector1">
            <a:avLst/>
          </a:prstGeom>
          <a:noFill/>
          <a:ln cap="flat" cmpd="sng" w="9525">
            <a:solidFill>
              <a:srgbClr val="1DB2CC"/>
            </a:solidFill>
            <a:prstDash val="solid"/>
            <a:round/>
            <a:headEnd len="sm" w="sm" type="none"/>
            <a:tailEnd len="sm" w="sm" type="none"/>
          </a:ln>
        </p:spPr>
      </p:cxnSp>
      <p:pic>
        <p:nvPicPr>
          <p:cNvPr descr="Wi-Fi outline" id="190" name="Google Shape;190;p6"/>
          <p:cNvPicPr preferRelativeResize="0"/>
          <p:nvPr/>
        </p:nvPicPr>
        <p:blipFill rotWithShape="1">
          <a:blip r:embed="rId5">
            <a:alphaModFix/>
          </a:blip>
          <a:srcRect b="0" l="0" r="0" t="0"/>
          <a:stretch/>
        </p:blipFill>
        <p:spPr>
          <a:xfrm rot="1620000">
            <a:off x="3158313" y="2040564"/>
            <a:ext cx="388362" cy="388362"/>
          </a:xfrm>
          <a:prstGeom prst="rect">
            <a:avLst/>
          </a:prstGeom>
          <a:noFill/>
          <a:ln>
            <a:noFill/>
          </a:ln>
        </p:spPr>
      </p:pic>
      <p:cxnSp>
        <p:nvCxnSpPr>
          <p:cNvPr id="191" name="Google Shape;191;p6"/>
          <p:cNvCxnSpPr/>
          <p:nvPr/>
        </p:nvCxnSpPr>
        <p:spPr>
          <a:xfrm>
            <a:off x="3131424" y="2426558"/>
            <a:ext cx="480509" cy="210178"/>
          </a:xfrm>
          <a:prstGeom prst="straightConnector1">
            <a:avLst/>
          </a:prstGeom>
          <a:noFill/>
          <a:ln cap="flat" cmpd="sng" w="9525">
            <a:solidFill>
              <a:schemeClr val="dk1"/>
            </a:solidFill>
            <a:prstDash val="solid"/>
            <a:round/>
            <a:headEnd len="sm" w="sm" type="none"/>
            <a:tailEnd len="sm" w="sm" type="none"/>
          </a:ln>
        </p:spPr>
      </p:cxnSp>
      <p:cxnSp>
        <p:nvCxnSpPr>
          <p:cNvPr id="192" name="Google Shape;192;p6"/>
          <p:cNvCxnSpPr/>
          <p:nvPr/>
        </p:nvCxnSpPr>
        <p:spPr>
          <a:xfrm flipH="1">
            <a:off x="8417551" y="2648998"/>
            <a:ext cx="4526" cy="126341"/>
          </a:xfrm>
          <a:prstGeom prst="straightConnector1">
            <a:avLst/>
          </a:prstGeom>
          <a:noFill/>
          <a:ln cap="flat" cmpd="sng" w="12700">
            <a:solidFill>
              <a:srgbClr val="002060"/>
            </a:solidFill>
            <a:prstDash val="solid"/>
            <a:round/>
            <a:headEnd len="sm" w="sm" type="none"/>
            <a:tailEnd len="sm" w="sm" type="none"/>
          </a:ln>
        </p:spPr>
      </p:cxnSp>
      <p:cxnSp>
        <p:nvCxnSpPr>
          <p:cNvPr id="193" name="Google Shape;193;p6"/>
          <p:cNvCxnSpPr/>
          <p:nvPr/>
        </p:nvCxnSpPr>
        <p:spPr>
          <a:xfrm flipH="1">
            <a:off x="1485368" y="2769762"/>
            <a:ext cx="6927101" cy="34878"/>
          </a:xfrm>
          <a:prstGeom prst="straightConnector1">
            <a:avLst/>
          </a:prstGeom>
          <a:noFill/>
          <a:ln cap="flat" cmpd="sng" w="12700">
            <a:solidFill>
              <a:srgbClr val="002060"/>
            </a:solidFill>
            <a:prstDash val="solid"/>
            <a:round/>
            <a:headEnd len="sm" w="sm" type="none"/>
            <a:tailEnd len="med" w="med" type="triangle"/>
          </a:ln>
        </p:spPr>
      </p:cxnSp>
      <p:sp>
        <p:nvSpPr>
          <p:cNvPr id="194" name="Google Shape;194;p6"/>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195" name="Google Shape;195;p6"/>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196" name="Google Shape;196;p6"/>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197" name="Google Shape;197;p6"/>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198" name="Google Shape;198;p6"/>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199" name="Google Shape;199;p6"/>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200" name="Google Shape;200;p6"/>
          <p:cNvSpPr/>
          <p:nvPr/>
        </p:nvSpPr>
        <p:spPr>
          <a:xfrm>
            <a:off x="1108547" y="4638211"/>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pic>
        <p:nvPicPr>
          <p:cNvPr descr="Satellite dish outline" id="201" name="Google Shape;201;p6"/>
          <p:cNvPicPr preferRelativeResize="0"/>
          <p:nvPr/>
        </p:nvPicPr>
        <p:blipFill rotWithShape="1">
          <a:blip r:embed="rId6">
            <a:alphaModFix/>
          </a:blip>
          <a:srcRect b="0" l="0" r="0" t="0"/>
          <a:stretch/>
        </p:blipFill>
        <p:spPr>
          <a:xfrm>
            <a:off x="7788593" y="1110900"/>
            <a:ext cx="681215" cy="707659"/>
          </a:xfrm>
          <a:prstGeom prst="rect">
            <a:avLst/>
          </a:prstGeom>
          <a:noFill/>
          <a:ln>
            <a:noFill/>
          </a:ln>
        </p:spPr>
      </p:pic>
      <p:pic>
        <p:nvPicPr>
          <p:cNvPr descr="Man with solid fill" id="202" name="Google Shape;202;p6"/>
          <p:cNvPicPr preferRelativeResize="0"/>
          <p:nvPr/>
        </p:nvPicPr>
        <p:blipFill rotWithShape="1">
          <a:blip r:embed="rId12">
            <a:alphaModFix/>
          </a:blip>
          <a:srcRect b="0" l="0" r="0" t="0"/>
          <a:stretch/>
        </p:blipFill>
        <p:spPr>
          <a:xfrm>
            <a:off x="8373039" y="1942373"/>
            <a:ext cx="612105" cy="60756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60"/>
          <p:cNvSpPr txBox="1"/>
          <p:nvPr>
            <p:ph type="title"/>
          </p:nvPr>
        </p:nvSpPr>
        <p:spPr>
          <a:xfrm>
            <a:off x="2250237" y="260416"/>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On Board Computation Method</a:t>
            </a:r>
            <a:br>
              <a:rPr lang="en" sz="2400"/>
            </a:br>
            <a:r>
              <a:rPr lang="en" sz="2400"/>
              <a:t>AVR</a:t>
            </a:r>
            <a:endParaRPr/>
          </a:p>
        </p:txBody>
      </p:sp>
      <p:sp>
        <p:nvSpPr>
          <p:cNvPr id="974" name="Google Shape;974;p6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75" name="Google Shape;975;p60"/>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graphicFrame>
        <p:nvGraphicFramePr>
          <p:cNvPr id="976" name="Google Shape;976;p60"/>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 Consumption</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10mWatt</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7.5-10mWatt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5-7.5mWatt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2.5-5mWatt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0-2.5mWatt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East of Use, Compatibility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 limited operating system, not suitable for the project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Some resources available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Resources available, wide community</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resources, easy to learn, compatible with most operating system</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Memory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20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20-40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40-60 KB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60-80 KB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80 KB</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Processing Power</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10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10-20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20-50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50-100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61"/>
          <p:cNvSpPr txBox="1"/>
          <p:nvPr>
            <p:ph type="title"/>
          </p:nvPr>
        </p:nvSpPr>
        <p:spPr>
          <a:xfrm>
            <a:off x="2250237" y="260416"/>
            <a:ext cx="4641288" cy="74059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00"/>
              </a:spcBef>
              <a:spcAft>
                <a:spcPts val="100"/>
              </a:spcAft>
              <a:buSzPts val="1600"/>
              <a:buNone/>
            </a:pPr>
            <a:r>
              <a:rPr lang="en"/>
              <a:t>On Board Computation Method</a:t>
            </a:r>
            <a:br>
              <a:rPr lang="en" sz="2400"/>
            </a:br>
            <a:r>
              <a:rPr lang="en" sz="2400"/>
              <a:t>MSP</a:t>
            </a:r>
            <a:endParaRPr/>
          </a:p>
        </p:txBody>
      </p:sp>
      <p:sp>
        <p:nvSpPr>
          <p:cNvPr id="982" name="Google Shape;982;p61"/>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983" name="Google Shape;983;p61"/>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graphicFrame>
        <p:nvGraphicFramePr>
          <p:cNvPr id="984" name="Google Shape;984;p61"/>
          <p:cNvGraphicFramePr/>
          <p:nvPr/>
        </p:nvGraphicFramePr>
        <p:xfrm>
          <a:off x="168168" y="1490544"/>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 Consumption</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&gt; 10mWatt</a:t>
                      </a:r>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7.5-10mWatt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5-7.5mWatt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2.5-5mWatt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0-2.5mWatt</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East of Use, Compatibility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 limited operating system, not suitable for the project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Limited information, hard to understand datasheet</a:t>
                      </a:r>
                      <a:endParaRPr sz="8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Some resources available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Resources available, wide community</a:t>
                      </a:r>
                      <a:endParaRPr sz="8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Multiple resources, easy to learn, compatible with most operating system</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Memory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20 KB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20-40 KB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40-60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60-80 KB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80 KB</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Processing Power</a:t>
                      </a:r>
                      <a:endParaRPr b="1" sz="800" u="none" cap="none" strike="noStrike"/>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&lt; 10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10-20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20-50 MHz </a:t>
                      </a:r>
                      <a:endParaRPr sz="1400" u="none" cap="none" strike="noStrike">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50-100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PT Serif"/>
                          <a:ea typeface="PT Serif"/>
                          <a:cs typeface="PT Serif"/>
                          <a:sym typeface="PT Serif"/>
                        </a:rPr>
                        <a:t>&gt; 100 MHz </a:t>
                      </a:r>
                      <a:endParaRPr sz="14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62"/>
          <p:cNvSpPr txBox="1"/>
          <p:nvPr>
            <p:ph type="title"/>
          </p:nvPr>
        </p:nvSpPr>
        <p:spPr>
          <a:xfrm>
            <a:off x="2318100" y="13023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On Board Computation Method Trade Comparison</a:t>
            </a:r>
            <a:endParaRPr/>
          </a:p>
        </p:txBody>
      </p:sp>
      <p:sp>
        <p:nvSpPr>
          <p:cNvPr id="990" name="Google Shape;990;p62"/>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991" name="Google Shape;991;p62"/>
          <p:cNvGraphicFramePr/>
          <p:nvPr/>
        </p:nvGraphicFramePr>
        <p:xfrm>
          <a:off x="778111" y="1258152"/>
          <a:ext cx="3000000" cy="3000000"/>
        </p:xfrm>
        <a:graphic>
          <a:graphicData uri="http://schemas.openxmlformats.org/drawingml/2006/table">
            <a:tbl>
              <a:tblPr>
                <a:noFill/>
                <a:tableStyleId>{C2A155F9-E990-4902-A656-67BAC96EC387}</a:tableStyleId>
              </a:tblPr>
              <a:tblGrid>
                <a:gridCol w="1295500"/>
                <a:gridCol w="740825"/>
                <a:gridCol w="1121825"/>
                <a:gridCol w="1143000"/>
                <a:gridCol w="1164175"/>
                <a:gridCol w="1016000"/>
                <a:gridCol w="886000"/>
              </a:tblGrid>
              <a:tr h="5461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PIC</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ARM</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8051</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AVR</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MSP</a:t>
                      </a:r>
                      <a:endParaRPr/>
                    </a:p>
                  </a:txBody>
                  <a:tcPr marT="68575" marB="68575" marR="91425" marL="91425" anchor="ctr">
                    <a:lnL cap="flat" cmpd="sng" w="9525">
                      <a:solidFill>
                        <a:schemeClr val="accen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3484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Power Consumption</a:t>
                      </a:r>
                      <a:endParaRPr b="1" i="0" sz="12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1</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1</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r>
              <a:tr h="7439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Ease of Use, Compatibility</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54617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Memory</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.25</a:t>
                      </a:r>
                      <a:endParaRPr sz="1400" u="none" cap="none" strike="noStrike"/>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484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Processing Power</a:t>
                      </a:r>
                      <a:endParaRPr b="1" sz="1200" u="none" cap="none" strike="noStrike"/>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.25</a:t>
                      </a:r>
                      <a:endParaRPr sz="1400" u="none" cap="none" strike="noStrike"/>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629950">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3.15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4.3</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2.6</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3.8</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1.85</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992" name="Google Shape;992;p62"/>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Automation</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63"/>
          <p:cNvSpPr txBox="1"/>
          <p:nvPr>
            <p:ph type="ctrTitle"/>
          </p:nvPr>
        </p:nvSpPr>
        <p:spPr>
          <a:xfrm>
            <a:off x="2600500" y="779296"/>
            <a:ext cx="585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Power Storage</a:t>
            </a:r>
            <a:endParaRPr/>
          </a:p>
        </p:txBody>
      </p:sp>
      <p:sp>
        <p:nvSpPr>
          <p:cNvPr id="998" name="Google Shape;998;p63"/>
          <p:cNvSpPr txBox="1"/>
          <p:nvPr>
            <p:ph idx="1" type="subTitle"/>
          </p:nvPr>
        </p:nvSpPr>
        <p:spPr>
          <a:xfrm>
            <a:off x="2600400" y="1921715"/>
            <a:ext cx="5857800" cy="784800"/>
          </a:xfrm>
          <a:prstGeom prst="rect">
            <a:avLst/>
          </a:prstGeom>
          <a:noFill/>
          <a:ln>
            <a:noFill/>
          </a:ln>
        </p:spPr>
        <p:txBody>
          <a:bodyPr anchorCtr="0" anchor="t" bIns="91425" lIns="91425" spcFirstLastPara="1" rIns="91425" wrap="square" tIns="91425">
            <a:noAutofit/>
          </a:bodyPr>
          <a:lstStyle/>
          <a:p>
            <a:pPr indent="-381000" lvl="0" marL="457200" rtl="0" algn="ctr">
              <a:lnSpc>
                <a:spcPct val="114999"/>
              </a:lnSpc>
              <a:spcBef>
                <a:spcPts val="0"/>
              </a:spcBef>
              <a:spcAft>
                <a:spcPts val="0"/>
              </a:spcAft>
              <a:buSzPts val="2400"/>
              <a:buNone/>
            </a:pPr>
            <a:r>
              <a:rPr lang="en"/>
              <a:t>Analysis of various types of batteries to be used on rover</a:t>
            </a:r>
            <a:endParaRPr i="0"/>
          </a:p>
          <a:p>
            <a:pPr indent="-381000" lvl="0" marL="457200" rtl="0" algn="l">
              <a:lnSpc>
                <a:spcPct val="114999"/>
              </a:lnSpc>
              <a:spcBef>
                <a:spcPts val="0"/>
              </a:spcBef>
              <a:spcAft>
                <a:spcPts val="0"/>
              </a:spcAft>
              <a:buSzPts val="2400"/>
              <a:buNone/>
            </a:pPr>
            <a:r>
              <a:t/>
            </a:r>
            <a:endParaRPr/>
          </a:p>
        </p:txBody>
      </p:sp>
      <p:sp>
        <p:nvSpPr>
          <p:cNvPr id="999" name="Google Shape;999;p63"/>
          <p:cNvSpPr/>
          <p:nvPr/>
        </p:nvSpPr>
        <p:spPr>
          <a:xfrm>
            <a:off x="2935236" y="3205932"/>
            <a:ext cx="5857800" cy="712926"/>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FR.5: The power delivery system shall be able to sustain the rover for the duration of the mission utilizing battery power.</a:t>
            </a:r>
            <a:endParaRPr b="0" i="0" sz="1400" u="none" cap="none" strike="noStrike">
              <a:solidFill>
                <a:srgbClr val="000000"/>
              </a:solidFill>
              <a:latin typeface="PT Serif"/>
              <a:ea typeface="PT Serif"/>
              <a:cs typeface="PT Serif"/>
              <a:sym typeface="PT Serif"/>
            </a:endParaRPr>
          </a:p>
        </p:txBody>
      </p:sp>
      <p:sp>
        <p:nvSpPr>
          <p:cNvPr id="1000" name="Google Shape;1000;p63"/>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64"/>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Power Storage</a:t>
            </a:r>
            <a:br>
              <a:rPr lang="en"/>
            </a:br>
            <a:r>
              <a:rPr lang="en" sz="2000"/>
              <a:t>NiMH - Nickel Metal Hydride </a:t>
            </a:r>
            <a:endParaRPr/>
          </a:p>
        </p:txBody>
      </p:sp>
      <p:sp>
        <p:nvSpPr>
          <p:cNvPr id="1006" name="Google Shape;1006;p6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07" name="Google Shape;1007;p64"/>
          <p:cNvGraphicFramePr/>
          <p:nvPr/>
        </p:nvGraphicFramePr>
        <p:xfrm>
          <a:off x="178425" y="1221127"/>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 Rate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0.35</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0C-0.7C Discharge: 0C-0.7C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0.7C-1C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1C-2C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2C-5C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C</a:t>
                      </a:r>
                      <a:r>
                        <a:rPr b="0" i="0" lang="en" sz="800" u="none" cap="none" strike="noStrike"/>
                        <a:t>harge: &gt;0.7C Discharge: &gt;5C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Specific Energy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50Wh/kg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50-100 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100-150 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150-200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&gt; 200Wh/kg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Durability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700 cycles, prone to explode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700-1000 cycles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1000-1500 cycles </a:t>
                      </a:r>
                      <a:br>
                        <a:rPr b="0" i="0" lang="en" sz="800" u="none" cap="none" strike="noStrike"/>
                      </a:br>
                      <a:br>
                        <a:rPr b="0" i="0" lang="en" sz="800" u="none" cap="none" strike="noStrike"/>
                      </a:br>
                      <a:r>
                        <a:rPr b="0" i="0" lang="en" sz="800" u="none" cap="none" strike="noStrike"/>
                        <a:t>Faily stable and safe under normal operating conditions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1500-2000 cycles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2000+ cycles </a:t>
                      </a:r>
                      <a:br>
                        <a:rPr b="0" i="0" lang="en" sz="800" u="none" cap="none" strike="noStrike"/>
                      </a:br>
                      <a:br>
                        <a:rPr b="0" i="0" lang="en" sz="800" u="none" cap="none" strike="noStrike"/>
                      </a:br>
                      <a:r>
                        <a:rPr b="0" i="0" lang="en" sz="800" u="none" cap="none" strike="noStrike"/>
                        <a:t>Very stable and resistant to temperature/ charging variables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Availability</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0.15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Cannot find used, not manufactured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Able to find new/used with reasonable shipping (&lt;1 month)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 find many specs online (highly manufactured) </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Custom orderable for reasonable price/ time (&gt;1.5 months)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Highly manufactured and able to order custom specs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008" name="Google Shape;1008;p64"/>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Electrical</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65"/>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Power Storage</a:t>
            </a:r>
            <a:br>
              <a:rPr lang="en"/>
            </a:br>
            <a:r>
              <a:rPr lang="en" sz="2000"/>
              <a:t>LCO - Lithium Cobalt Oxide</a:t>
            </a:r>
            <a:endParaRPr/>
          </a:p>
        </p:txBody>
      </p:sp>
      <p:sp>
        <p:nvSpPr>
          <p:cNvPr id="1014" name="Google Shape;1014;p6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15" name="Google Shape;1015;p65"/>
          <p:cNvGraphicFramePr/>
          <p:nvPr/>
        </p:nvGraphicFramePr>
        <p:xfrm>
          <a:off x="178425" y="1221123"/>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 Rate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0C-0.7C Discharge: 0C-0.7C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0.7C-1C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1C-2C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2C-5C </a:t>
                      </a:r>
                      <a:endParaRPr sz="1400" u="none" cap="none" strike="noStrike"/>
                    </a:p>
                  </a:txBody>
                  <a:tcPr marT="68575" marB="68575" marR="91425" marL="91425" anchor="ctr">
                    <a:lnL cap="flat" cmpd="sng" w="9525">
                      <a:solidFill>
                        <a:srgbClr val="000000">
                          <a:alpha val="0"/>
                        </a:srgbClr>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C</a:t>
                      </a:r>
                      <a:r>
                        <a:rPr b="0" i="0" lang="en" sz="800" u="none" cap="none" strike="noStrike"/>
                        <a:t>harge: &gt;0.7C Discharge: &gt;5C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Specific Energy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50Wh/kg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50-100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100-150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150-200 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&gt; 200Wh/kg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Durability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700 cycles, prone to explode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700-1000 cycles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1000-1500 cycles </a:t>
                      </a:r>
                      <a:br>
                        <a:rPr b="0" i="0" lang="en" sz="800" u="none" cap="none" strike="noStrike"/>
                      </a:br>
                      <a:br>
                        <a:rPr b="0" i="0" lang="en" sz="800" u="none" cap="none" strike="noStrike"/>
                      </a:br>
                      <a:r>
                        <a:rPr b="0" i="0" lang="en" sz="800" u="none" cap="none" strike="noStrike"/>
                        <a:t>Faily stable and safe under normal operating conditions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1500-2000 cycles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2000+ cycles </a:t>
                      </a:r>
                      <a:br>
                        <a:rPr b="0" i="0" lang="en" sz="800" u="none" cap="none" strike="noStrike"/>
                      </a:br>
                      <a:br>
                        <a:rPr b="0" i="0" lang="en" sz="800" u="none" cap="none" strike="noStrike"/>
                      </a:br>
                      <a:r>
                        <a:rPr b="0" i="0" lang="en" sz="800" u="none" cap="none" strike="noStrike"/>
                        <a:t>Very stable and resistant to temperature/ charging variables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Availability</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0.15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Cannot find used, not manufactured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Able to find new/used with reasonable shipping (&lt;1 month)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 find many specs online (highly manufactured) </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Custom orderable for reasonable price/ time (&gt;1.5 months)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Highly manufactured and able to order custom specs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bl>
          </a:graphicData>
        </a:graphic>
      </p:graphicFrame>
      <p:sp>
        <p:nvSpPr>
          <p:cNvPr id="1016" name="Google Shape;1016;p65"/>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Electrical</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66"/>
          <p:cNvSpPr txBox="1"/>
          <p:nvPr>
            <p:ph type="title"/>
          </p:nvPr>
        </p:nvSpPr>
        <p:spPr>
          <a:xfrm>
            <a:off x="2318100" y="152504"/>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Power Storage</a:t>
            </a:r>
            <a:br>
              <a:rPr lang="en"/>
            </a:br>
            <a:r>
              <a:rPr lang="en" sz="2000"/>
              <a:t>LMO - Lithium Manganese Oxide</a:t>
            </a:r>
            <a:endParaRPr/>
          </a:p>
        </p:txBody>
      </p:sp>
      <p:sp>
        <p:nvSpPr>
          <p:cNvPr id="1022" name="Google Shape;1022;p6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23" name="Google Shape;1023;p66"/>
          <p:cNvGraphicFramePr/>
          <p:nvPr/>
        </p:nvGraphicFramePr>
        <p:xfrm>
          <a:off x="178425" y="1217441"/>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 Rate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0C-0.7C Discharge: 0C-0.7C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0.7C-1C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1C-2C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2C-5C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C</a:t>
                      </a:r>
                      <a:r>
                        <a:rPr b="0" i="0" lang="en" sz="800" u="none" cap="none" strike="noStrike"/>
                        <a:t>harge: &gt;0.7C Discharge: &gt;5C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Specific Energy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50Wh/kg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50-100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100-150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150-200 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&gt; 200Wh/kg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Durability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a:t>
                      </a:r>
                      <a:endParaRPr/>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700 cycles, prone to explode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700-1000 cycles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1000-1500 cycles </a:t>
                      </a:r>
                      <a:br>
                        <a:rPr b="0" i="0" lang="en" sz="800" u="none" cap="none" strike="noStrike"/>
                      </a:br>
                      <a:br>
                        <a:rPr b="0" i="0" lang="en" sz="800" u="none" cap="none" strike="noStrike"/>
                      </a:br>
                      <a:r>
                        <a:rPr b="0" i="0" lang="en" sz="800" u="none" cap="none" strike="noStrike"/>
                        <a:t>Faily stable and safe under normal operating conditions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1500-2000 cycles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2000+ cycles </a:t>
                      </a:r>
                      <a:br>
                        <a:rPr b="0" i="0" lang="en" sz="800" u="none" cap="none" strike="noStrike"/>
                      </a:br>
                      <a:br>
                        <a:rPr b="0" i="0" lang="en" sz="800" u="none" cap="none" strike="noStrike"/>
                      </a:br>
                      <a:r>
                        <a:rPr b="0" i="0" lang="en" sz="800" u="none" cap="none" strike="noStrike"/>
                        <a:t>Very stable and resistant to temperature/ charging variables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Availability</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0.15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Cannot find used, not manufactured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Able to find new/used with reasonable shipping (&lt;1 month)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 find many specs online (highly manufactured) </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Custom orderable for reasonable price/ time (&gt;1.5 months)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Highly manufactured and able to order custom specs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024" name="Google Shape;1024;p66"/>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Electrical</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67"/>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Power Storage</a:t>
            </a:r>
            <a:br>
              <a:rPr lang="en"/>
            </a:br>
            <a:r>
              <a:rPr lang="en" sz="2000"/>
              <a:t>NMC - Lithium Nickel Manganese Cobalt Oxide</a:t>
            </a:r>
            <a:endParaRPr/>
          </a:p>
        </p:txBody>
      </p:sp>
      <p:sp>
        <p:nvSpPr>
          <p:cNvPr id="1030" name="Google Shape;1030;p6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31" name="Google Shape;1031;p67"/>
          <p:cNvGraphicFramePr/>
          <p:nvPr/>
        </p:nvGraphicFramePr>
        <p:xfrm>
          <a:off x="178425" y="1221122"/>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 Rate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0C-0.7C Discharge: 0C-0.7C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0.7C-1C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1C-2C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2C-5C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C</a:t>
                      </a:r>
                      <a:r>
                        <a:rPr b="0" i="0" lang="en" sz="800" u="none" cap="none" strike="noStrike"/>
                        <a:t>harge: &gt;0.7C Discharge: &gt;5C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Specific Energy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50Wh/kg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50-100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100-150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150-200 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&gt; 200Wh/kg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Durability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700 cycles, prone to explode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700-1000 cycles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1000-1500 cycles </a:t>
                      </a:r>
                      <a:br>
                        <a:rPr b="0" i="0" lang="en" sz="800" u="none" cap="none" strike="noStrike"/>
                      </a:br>
                      <a:br>
                        <a:rPr b="0" i="0" lang="en" sz="800" u="none" cap="none" strike="noStrike"/>
                      </a:br>
                      <a:r>
                        <a:rPr b="0" i="0" lang="en" sz="800" u="none" cap="none" strike="noStrike"/>
                        <a:t>Faily stable and safe under normal operating conditions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1500-2000 cycles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2000+ cycles </a:t>
                      </a:r>
                      <a:br>
                        <a:rPr b="0" i="0" lang="en" sz="800" u="none" cap="none" strike="noStrike"/>
                      </a:br>
                      <a:br>
                        <a:rPr b="0" i="0" lang="en" sz="800" u="none" cap="none" strike="noStrike"/>
                      </a:br>
                      <a:r>
                        <a:rPr b="0" i="0" lang="en" sz="800" u="none" cap="none" strike="noStrike"/>
                        <a:t>Very stable and resistant to temperature/ charging variables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Availability</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0.15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Cannot find used, not manufactured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Able to find new/used with reasonable shipping (&lt;1 month)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 find many specs online (highly manufactured) </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Custom orderable for reasonable price/ time (&gt;1.5 months)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Highly manufactured and able to order custom specs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032" name="Google Shape;1032;p67"/>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Electrical</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68"/>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Power Storage</a:t>
            </a:r>
            <a:br>
              <a:rPr lang="en"/>
            </a:br>
            <a:r>
              <a:rPr lang="en" sz="2000"/>
              <a:t>LFP - Lithium Iron Phosphate</a:t>
            </a:r>
            <a:endParaRPr/>
          </a:p>
        </p:txBody>
      </p:sp>
      <p:sp>
        <p:nvSpPr>
          <p:cNvPr id="1038" name="Google Shape;1038;p6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39" name="Google Shape;1039;p68"/>
          <p:cNvGraphicFramePr/>
          <p:nvPr/>
        </p:nvGraphicFramePr>
        <p:xfrm>
          <a:off x="178425" y="1221129"/>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C- Rate</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0C-0.7C Discharge: 0C-0.7C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0.7C-1C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1C-2C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Charge: &gt;0.7C Discharge: 2C-5C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lang="en" sz="800" u="none" cap="none" strike="noStrike">
                          <a:solidFill>
                            <a:schemeClr val="dk1"/>
                          </a:solidFill>
                          <a:latin typeface="PT Serif"/>
                          <a:ea typeface="PT Serif"/>
                          <a:cs typeface="PT Serif"/>
                          <a:sym typeface="PT Serif"/>
                        </a:rPr>
                        <a:t>C</a:t>
                      </a:r>
                      <a:r>
                        <a:rPr b="0" i="0" lang="en" sz="800" u="none" cap="none" strike="noStrike"/>
                        <a:t>harge: &gt;0.7C Discharge: &gt;5C </a:t>
                      </a:r>
                      <a:endParaRPr b="0" sz="800" u="none" cap="none" strike="noStrike">
                        <a:solidFill>
                          <a:schemeClr val="dk1"/>
                        </a:solidFill>
                        <a:latin typeface="PT Serif"/>
                        <a:ea typeface="PT Serif"/>
                        <a:cs typeface="PT Serif"/>
                        <a:sym typeface="PT Serif"/>
                      </a:endParaRPr>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Specific Energy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0.25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50Wh/kg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50-100 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100-150 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150-200 Wh/kg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&gt; 200Wh/kg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Durability</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&lt; 700 cycles, prone to explode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700-1000 cycles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1000-1500 cycles </a:t>
                      </a:r>
                      <a:br>
                        <a:rPr b="0" i="0" lang="en" sz="800" u="none" cap="none" strike="noStrike"/>
                      </a:br>
                      <a:br>
                        <a:rPr b="0" i="0" lang="en" sz="800" u="none" cap="none" strike="noStrike"/>
                      </a:br>
                      <a:r>
                        <a:rPr b="0" i="0" lang="en" sz="800" u="none" cap="none" strike="noStrike"/>
                        <a:t>Faily stable and safe under normal operating conditions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1500-2000 cycles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2000+ cycles </a:t>
                      </a:r>
                      <a:br>
                        <a:rPr b="0" i="0" lang="en" sz="800" u="none" cap="none" strike="noStrike"/>
                      </a:br>
                      <a:br>
                        <a:rPr b="0" i="0" lang="en" sz="800" u="none" cap="none" strike="noStrike"/>
                      </a:br>
                      <a:r>
                        <a:rPr b="0" i="0" lang="en" sz="800" u="none" cap="none" strike="noStrike"/>
                        <a:t>Very stable and resistant to temperature/ charging variables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r>
              <a:tr h="36515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Availability</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0.15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Cannot find used, not manufactured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Able to find new/used with reasonable shipping (&lt;1 month)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Can find many specs online (highly manufactured) </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Custom orderable for reasonable price/ time (&gt;1.5 months)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Highly manufactured and able to order custom specs </a:t>
                      </a:r>
                      <a:endParaRPr sz="14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040" name="Google Shape;1040;p68"/>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Electrical</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69"/>
          <p:cNvSpPr txBox="1"/>
          <p:nvPr>
            <p:ph type="title"/>
          </p:nvPr>
        </p:nvSpPr>
        <p:spPr>
          <a:xfrm>
            <a:off x="2318100" y="13023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Power Storage Comparison</a:t>
            </a:r>
            <a:endParaRPr/>
          </a:p>
        </p:txBody>
      </p:sp>
      <p:sp>
        <p:nvSpPr>
          <p:cNvPr id="1046" name="Google Shape;1046;p6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47" name="Google Shape;1047;p69"/>
          <p:cNvGraphicFramePr/>
          <p:nvPr/>
        </p:nvGraphicFramePr>
        <p:xfrm>
          <a:off x="778111" y="1258152"/>
          <a:ext cx="3000000" cy="3000000"/>
        </p:xfrm>
        <a:graphic>
          <a:graphicData uri="http://schemas.openxmlformats.org/drawingml/2006/table">
            <a:tbl>
              <a:tblPr>
                <a:noFill/>
                <a:tableStyleId>{C2A155F9-E990-4902-A656-67BAC96EC387}</a:tableStyleId>
              </a:tblPr>
              <a:tblGrid>
                <a:gridCol w="1295500"/>
                <a:gridCol w="740825"/>
                <a:gridCol w="1121825"/>
                <a:gridCol w="1143000"/>
                <a:gridCol w="1164175"/>
                <a:gridCol w="1016000"/>
                <a:gridCol w="886000"/>
              </a:tblGrid>
              <a:tr h="5461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NiMH</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LCO</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LMO</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NMC</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LFP</a:t>
                      </a:r>
                      <a:endParaRPr/>
                    </a:p>
                  </a:txBody>
                  <a:tcPr marT="68575" marB="68575" marR="91425" marL="91425" anchor="ctr">
                    <a:lnL cap="flat" cmpd="sng" w="9525">
                      <a:solidFill>
                        <a:schemeClr val="accen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3484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C-Rate</a:t>
                      </a:r>
                      <a:endParaRPr b="1" i="0" sz="12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0.35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1</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r>
              <a:tr h="7439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Specific Energy</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0.25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r>
              <a:tr h="54617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Durability</a:t>
                      </a:r>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sz="1400" u="none" cap="none" strike="noStrike"/>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b="0" i="0" sz="12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r>
              <a:tr h="3484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Availability</a:t>
                      </a:r>
                      <a:endParaRPr b="1" i="0" sz="12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.15</a:t>
                      </a:r>
                      <a:endParaRPr sz="1400" u="none" cap="none" strike="noStrike"/>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5</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b="0"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7E7"/>
                    </a:solidFill>
                  </a:tcPr>
                </a:tc>
              </a:tr>
              <a:tr h="629950">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2.04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3.03</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3.45</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4.16</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7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4.55</a:t>
                      </a:r>
                      <a:endParaRPr b="1" sz="14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3"/>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9050">
                      <a:solidFill>
                        <a:schemeClr val="dk1"/>
                      </a:solidFill>
                      <a:prstDash val="solid"/>
                      <a:round/>
                      <a:headEnd len="sm" w="sm" type="none"/>
                      <a:tailEnd len="sm" w="sm" type="none"/>
                    </a:lnB>
                    <a:solidFill>
                      <a:srgbClr val="E7E7E7"/>
                    </a:solidFill>
                  </a:tcPr>
                </a:tc>
              </a:tr>
            </a:tbl>
          </a:graphicData>
        </a:graphic>
      </p:graphicFrame>
      <p:sp>
        <p:nvSpPr>
          <p:cNvPr id="1048" name="Google Shape;1048;p69"/>
          <p:cNvSpPr txBox="1"/>
          <p:nvPr/>
        </p:nvSpPr>
        <p:spPr>
          <a:xfrm>
            <a:off x="6890821" y="231446"/>
            <a:ext cx="1439340" cy="310804"/>
          </a:xfrm>
          <a:prstGeom prst="rect">
            <a:avLst/>
          </a:prstGeom>
          <a:noFill/>
          <a:ln>
            <a:noFill/>
          </a:ln>
        </p:spPr>
        <p:txBody>
          <a:bodyPr anchorCtr="0" anchor="ctr" bIns="91425" lIns="91425" spcFirstLastPara="1" rIns="91425" wrap="square" tIns="91425">
            <a:noAutofit/>
          </a:bodyPr>
          <a:lstStyle/>
          <a:p>
            <a:pPr indent="0" lvl="0" marL="76200" marR="0" rtl="0" algn="ctr">
              <a:lnSpc>
                <a:spcPct val="114999"/>
              </a:lnSpc>
              <a:spcBef>
                <a:spcPts val="600"/>
              </a:spcBef>
              <a:spcAft>
                <a:spcPts val="0"/>
              </a:spcAft>
              <a:buClr>
                <a:schemeClr val="accent3"/>
              </a:buClr>
              <a:buSzPts val="2400"/>
              <a:buFont typeface="PT Serif"/>
              <a:buNone/>
            </a:pPr>
            <a:r>
              <a:rPr b="0" i="1" lang="en" sz="1800" u="none" cap="none" strike="noStrike">
                <a:solidFill>
                  <a:srgbClr val="8F7B87"/>
                </a:solidFill>
                <a:latin typeface="PT Serif"/>
                <a:ea typeface="PT Serif"/>
                <a:cs typeface="PT Serif"/>
                <a:sym typeface="PT Serif"/>
              </a:rPr>
              <a:t>Electrical</a:t>
            </a:r>
            <a:endParaRPr b="0" i="0" sz="1800" u="none" cap="none" strike="noStrike">
              <a:solidFill>
                <a:schemeClr val="dk1"/>
              </a:solidFill>
              <a:latin typeface="PT Serif"/>
              <a:ea typeface="PT Serif"/>
              <a:cs typeface="PT Serif"/>
              <a:sym typeface="PT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Functional Requirements</a:t>
            </a:r>
            <a:endParaRPr/>
          </a:p>
        </p:txBody>
      </p:sp>
      <p:sp>
        <p:nvSpPr>
          <p:cNvPr id="208" name="Google Shape;208;p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209" name="Google Shape;209;p7"/>
          <p:cNvGraphicFramePr/>
          <p:nvPr/>
        </p:nvGraphicFramePr>
        <p:xfrm>
          <a:off x="744418" y="848111"/>
          <a:ext cx="3000000" cy="3000000"/>
        </p:xfrm>
        <a:graphic>
          <a:graphicData uri="http://schemas.openxmlformats.org/drawingml/2006/table">
            <a:tbl>
              <a:tblPr>
                <a:noFill/>
                <a:tableStyleId>{C2A155F9-E990-4902-A656-67BAC96EC387}</a:tableStyleId>
              </a:tblPr>
              <a:tblGrid>
                <a:gridCol w="949850"/>
                <a:gridCol w="6705300"/>
              </a:tblGrid>
              <a:tr h="2125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Req. # </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Requirements</a:t>
                      </a:r>
                      <a:endParaRPr sz="12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342125">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FR.1</a:t>
                      </a:r>
                      <a:endParaRPr sz="1200" u="none" cap="none" strike="noStrike"/>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The drivetrain shall enable the rover to move forwards, backwards and turn in any direction.</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r>
              <a:tr h="342125">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FR.2</a:t>
                      </a:r>
                      <a:endParaRPr b="0" i="0" sz="1200" u="none" cap="none" strike="noStrike"/>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The communications subsystem shall provide a means for data transmission and reception capabilities between the on-board computer and the ground station.</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r>
              <a:tr h="212550">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FR.3</a:t>
                      </a:r>
                      <a:endParaRPr b="0" i="0" sz="1200" u="none" cap="none" strike="noStrike"/>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The communications subsystem shall be able to transmit live video to the ground station.</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r>
              <a:tr h="212550">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FR.3a</a:t>
                      </a:r>
                      <a:endParaRPr b="0" i="0" sz="1200" u="none" cap="none" strike="noStrike"/>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The communications subsystem shall be able to transmit images to the ground station.</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solidFill>
                      <a:srgbClr val="D5FFD7">
                        <a:alpha val="49803"/>
                      </a:srgbClr>
                    </a:solidFill>
                  </a:tcPr>
                </a:tc>
              </a:tr>
              <a:tr h="342125">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FR.4</a:t>
                      </a:r>
                      <a:endParaRPr b="0" i="0" sz="1200" u="none" cap="none" strike="noStrike"/>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The automation subsystem shall be able to utilize remote sensing and video and imaging subsystems to path plan to a location of interest.</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42125">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FR.4a</a:t>
                      </a:r>
                      <a:endParaRPr/>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The automation subsystem shall be able to utilize the drivetrain subsystem to navigate to the specified location of interest. </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47325">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FR.5</a:t>
                      </a:r>
                      <a:endParaRPr/>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The power delivery system shall be able to sustain the rover for the duration of the mission utilizing battery power.</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12550">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PT Serif"/>
                          <a:ea typeface="PT Serif"/>
                          <a:cs typeface="PT Serif"/>
                          <a:sym typeface="PT Serif"/>
                        </a:rPr>
                        <a:t>FR.6</a:t>
                      </a:r>
                      <a:endParaRPr/>
                    </a:p>
                  </a:txBody>
                  <a:tcPr marT="68575" marB="68575" marR="91425" marL="91425" anchor="ctr">
                    <a:lnL cap="flat" cmpd="sng" w="1270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T Serif"/>
                          <a:ea typeface="PT Serif"/>
                          <a:cs typeface="PT Serif"/>
                          <a:sym typeface="PT Serif"/>
                        </a:rPr>
                        <a:t>Rover shall have a footprint no larger than 1’ x 1’.</a:t>
                      </a:r>
                      <a:endParaRPr sz="1200" u="none" cap="none" strike="noStrike"/>
                    </a:p>
                  </a:txBody>
                  <a:tcPr marT="68575" marB="68575" marR="91425" marL="91425">
                    <a:lnL cap="flat" cmpd="sng" w="12700">
                      <a:solidFill>
                        <a:srgbClr val="D0C3CA"/>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10" name="Google Shape;210;p7"/>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211" name="Google Shape;211;p7"/>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212" name="Google Shape;212;p7"/>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213" name="Google Shape;213;p7"/>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214" name="Google Shape;214;p7"/>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215" name="Google Shape;215;p7"/>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216" name="Google Shape;216;p7"/>
          <p:cNvSpPr/>
          <p:nvPr/>
        </p:nvSpPr>
        <p:spPr>
          <a:xfrm>
            <a:off x="1108547" y="4638211"/>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70"/>
          <p:cNvSpPr txBox="1"/>
          <p:nvPr>
            <p:ph type="ctrTitle"/>
          </p:nvPr>
        </p:nvSpPr>
        <p:spPr>
          <a:xfrm>
            <a:off x="2600500" y="779296"/>
            <a:ext cx="5857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Control System Architecture</a:t>
            </a:r>
            <a:endParaRPr/>
          </a:p>
        </p:txBody>
      </p:sp>
      <p:sp>
        <p:nvSpPr>
          <p:cNvPr id="1054" name="Google Shape;1054;p70"/>
          <p:cNvSpPr txBox="1"/>
          <p:nvPr>
            <p:ph idx="1" type="subTitle"/>
          </p:nvPr>
        </p:nvSpPr>
        <p:spPr>
          <a:xfrm>
            <a:off x="2600400" y="1921715"/>
            <a:ext cx="5857800" cy="7848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accent1"/>
              </a:buClr>
              <a:buSzPts val="2400"/>
              <a:buNone/>
            </a:pPr>
            <a:r>
              <a:rPr lang="en"/>
              <a:t>Feasibility of separate vs combined control systems</a:t>
            </a:r>
            <a:endParaRPr/>
          </a:p>
        </p:txBody>
      </p:sp>
      <p:sp>
        <p:nvSpPr>
          <p:cNvPr id="1055" name="Google Shape;1055;p7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056" name="Google Shape;1056;p70"/>
          <p:cNvSpPr/>
          <p:nvPr/>
        </p:nvSpPr>
        <p:spPr>
          <a:xfrm>
            <a:off x="2935236" y="3205931"/>
            <a:ext cx="5857800" cy="511312"/>
          </a:xfrm>
          <a:prstGeom prst="roundRect">
            <a:avLst>
              <a:gd fmla="val 16667" name="adj"/>
            </a:avLst>
          </a:prstGeom>
          <a:solidFill>
            <a:srgbClr val="D0C3CA"/>
          </a:solidFill>
          <a:ln cap="flat" cmpd="sng" w="25400">
            <a:solidFill>
              <a:srgbClr val="6859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PT Serif"/>
                <a:ea typeface="PT Serif"/>
                <a:cs typeface="PT Serif"/>
                <a:sym typeface="PT Serif"/>
              </a:rPr>
              <a:t> FR.1: </a:t>
            </a:r>
            <a:r>
              <a:rPr b="0" i="0" lang="en" sz="1400" u="none" cap="none" strike="noStrike">
                <a:solidFill>
                  <a:srgbClr val="000000"/>
                </a:solidFill>
                <a:latin typeface="PT Serif"/>
                <a:ea typeface="PT Serif"/>
                <a:cs typeface="PT Serif"/>
                <a:sym typeface="PT Serif"/>
              </a:rPr>
              <a:t>The drivetrain shall enable the rover to move forwards, backwards and turn in any direction.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71"/>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Control System</a:t>
            </a:r>
            <a:br>
              <a:rPr lang="en"/>
            </a:br>
            <a:r>
              <a:rPr lang="en" sz="2000"/>
              <a:t>Separate Control Systems for Manual and Automated Inputs</a:t>
            </a:r>
            <a:endParaRPr/>
          </a:p>
        </p:txBody>
      </p:sp>
      <p:sp>
        <p:nvSpPr>
          <p:cNvPr id="1062" name="Google Shape;1062;p71"/>
          <p:cNvSpPr txBox="1"/>
          <p:nvPr>
            <p:ph idx="12" type="sldNum"/>
          </p:nvPr>
        </p:nvSpPr>
        <p:spPr>
          <a:xfrm>
            <a:off x="17291"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63" name="Google Shape;1063;p71"/>
          <p:cNvGraphicFramePr/>
          <p:nvPr/>
        </p:nvGraphicFramePr>
        <p:xfrm>
          <a:off x="178425" y="1248343"/>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Ease of Implementation</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design is physically impossible or cannot be completed by year end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development can be completed by year end, but will require an excessive amount of research and development</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development can be completed by year end and has some design heritage to reference</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Arial"/>
                          <a:ea typeface="Arial"/>
                          <a:cs typeface="Arial"/>
                          <a:sym typeface="Arial"/>
                        </a:rPr>
                        <a:t>Control system can be developed rapidly with assistance of software programs, and has design heritage to reference</a:t>
                      </a:r>
                      <a:endParaRPr b="0" i="0" sz="800" u="none" cap="none" strike="noStrike"/>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developed rapidly with high level software programs available to CU students, and has ample design heritage</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Performance</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is unable to manipulate drivetrain</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is capable of manipulating drivetrain, but not to an acceptable extent</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fully manipulate drivetrain, but may not meet all performance requirements</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fully manipulate drivetrain to extent specified by performance requirements</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fully manipulate drivetrain to extent specified by requirements and beyond</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requires too much computing and electrical power for rover OBC/battery to handle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implemented onto OBC, but may require a separate microcontroller to process commands</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implemented onto OBC alone, but may draw processing power away from other tasks</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implemented onto OBC with little to no processing performance loss</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requires negligible computing and electrical power relative to other subsystems</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72"/>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Control System</a:t>
            </a:r>
            <a:br>
              <a:rPr lang="en"/>
            </a:br>
            <a:r>
              <a:rPr lang="en" sz="2000"/>
              <a:t>Combined Control System for Manual and Automatic Inputs</a:t>
            </a:r>
            <a:endParaRPr/>
          </a:p>
        </p:txBody>
      </p:sp>
      <p:sp>
        <p:nvSpPr>
          <p:cNvPr id="1069" name="Google Shape;1069;p72"/>
          <p:cNvSpPr txBox="1"/>
          <p:nvPr>
            <p:ph idx="12" type="sldNum"/>
          </p:nvPr>
        </p:nvSpPr>
        <p:spPr>
          <a:xfrm>
            <a:off x="17291"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70" name="Google Shape;1070;p72"/>
          <p:cNvGraphicFramePr/>
          <p:nvPr/>
        </p:nvGraphicFramePr>
        <p:xfrm>
          <a:off x="178425" y="1248343"/>
          <a:ext cx="3000000" cy="3000000"/>
        </p:xfrm>
        <a:graphic>
          <a:graphicData uri="http://schemas.openxmlformats.org/drawingml/2006/table">
            <a:tbl>
              <a:tblPr>
                <a:noFill/>
                <a:tableStyleId>{C2A155F9-E990-4902-A656-67BAC96EC387}</a:tableStyleId>
              </a:tblPr>
              <a:tblGrid>
                <a:gridCol w="1541325"/>
                <a:gridCol w="580075"/>
                <a:gridCol w="1392175"/>
                <a:gridCol w="1334175"/>
                <a:gridCol w="1342450"/>
                <a:gridCol w="1267875"/>
                <a:gridCol w="1329075"/>
              </a:tblGrid>
              <a:tr h="264575">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Metric Description</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Weight</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1</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2</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3</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4</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dk1"/>
                          </a:solidFill>
                          <a:latin typeface="PT Serif"/>
                          <a:ea typeface="PT Serif"/>
                          <a:cs typeface="PT Serif"/>
                          <a:sym typeface="PT Serif"/>
                        </a:rPr>
                        <a:t>5</a:t>
                      </a:r>
                      <a:endParaRPr b="1" sz="8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24897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Ease of Implementation</a:t>
                      </a:r>
                      <a:endParaRPr b="1" i="0" sz="800" u="none" cap="none" strike="noStrike">
                        <a:solidFill>
                          <a:srgbClr val="1D1D1B"/>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.3</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design is physically impossible or cannot be completed by year end </a:t>
                      </a:r>
                      <a:endParaRPr sz="14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development can be completed by year end, but will require an excessive amount of research and development</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development can be completed by year end and has some design heritage to reference</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latin typeface="Arial"/>
                          <a:ea typeface="Arial"/>
                          <a:cs typeface="Arial"/>
                          <a:sym typeface="Arial"/>
                        </a:rPr>
                        <a:t>Control system can be developed rapidly with assistance of software programs, and has design heritage to reference</a:t>
                      </a:r>
                      <a:endParaRPr b="0" i="0" sz="800" u="none" cap="none" strike="noStrike"/>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developed rapidly with high level software programs available to CU students, and has ample design heritage</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713700">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Performance</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.5</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is unable to manipulate drivetrain</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is capable of manipulating drivetrain, but not to an acceptable extent</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fully manipulate drivetrain, but may not meet all performance requirements</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fully manipulate drivetrain to extent specified by performance requirements</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28575">
                      <a:solidFill>
                        <a:srgbClr val="00B05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fully manipulate drivetrain to extent specified by requirements and beyond</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1178425">
                <a:tc>
                  <a:txBody>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D1D1B"/>
                          </a:solidFill>
                          <a:latin typeface="PT Serif"/>
                          <a:ea typeface="PT Serif"/>
                          <a:cs typeface="PT Serif"/>
                          <a:sym typeface="PT Serif"/>
                        </a:rPr>
                        <a:t>Power</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D1D1B"/>
                          </a:solidFill>
                          <a:latin typeface="PT Serif"/>
                          <a:ea typeface="PT Serif"/>
                          <a:cs typeface="PT Serif"/>
                          <a:sym typeface="PT Serif"/>
                        </a:rPr>
                        <a:t>.2</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requires too much computing and electrical power for rover OBC/battery to handle</a:t>
                      </a:r>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implemented onto OBC, but may require a separate microcontroller to process commands</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implemented onto OBC alone, but may draw processing power away from other tasks</a:t>
                      </a:r>
                      <a:endParaRPr b="0" i="0" sz="800" u="none" cap="none" strike="noStrike"/>
                    </a:p>
                  </a:txBody>
                  <a:tcPr marT="68575" marB="68575" marR="91425" marL="91425" anchor="ctr">
                    <a:lnL cap="flat" cmpd="sng" w="12700">
                      <a:solidFill>
                        <a:srgbClr val="D0C3CA"/>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can be implemented onto OBC with little to no processing performance loss</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28575">
                      <a:solidFill>
                        <a:srgbClr val="00B050"/>
                      </a:solidFill>
                      <a:prstDash val="solid"/>
                      <a:round/>
                      <a:headEnd len="sm" w="sm" type="none"/>
                      <a:tailEnd len="sm" w="sm" type="none"/>
                    </a:lnR>
                    <a:lnT cap="flat" cmpd="sng" w="28575">
                      <a:solidFill>
                        <a:srgbClr val="00B050"/>
                      </a:solidFill>
                      <a:prstDash val="solid"/>
                      <a:round/>
                      <a:headEnd len="sm" w="sm" type="none"/>
                      <a:tailEnd len="sm" w="sm" type="none"/>
                    </a:lnT>
                    <a:lnB cap="flat" cmpd="sng" w="28575">
                      <a:solidFill>
                        <a:srgbClr val="00B050"/>
                      </a:solidFill>
                      <a:prstDash val="solid"/>
                      <a:round/>
                      <a:headEnd len="sm" w="sm" type="none"/>
                      <a:tailEnd len="sm" w="sm" type="none"/>
                    </a:lnB>
                    <a:solidFill>
                      <a:srgbClr val="D5FFD7">
                        <a:alpha val="49803"/>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t>Control system requires negligible computing and electrical power relative to other subsystems</a:t>
                      </a:r>
                      <a:endParaRPr b="0" i="0" sz="800" u="none" cap="none" strike="noStrike"/>
                    </a:p>
                  </a:txBody>
                  <a:tcPr marT="68575" marB="68575" marR="91425" marL="91425" anchor="ctr">
                    <a:lnL cap="flat" cmpd="sng" w="28575">
                      <a:solidFill>
                        <a:srgbClr val="00B050"/>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73"/>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000"/>
              <a:t>Control System Architecture Trade Comparison</a:t>
            </a:r>
            <a:endParaRPr/>
          </a:p>
        </p:txBody>
      </p:sp>
      <p:sp>
        <p:nvSpPr>
          <p:cNvPr id="1076" name="Google Shape;1076;p73"/>
          <p:cNvSpPr txBox="1"/>
          <p:nvPr>
            <p:ph idx="12" type="sldNum"/>
          </p:nvPr>
        </p:nvSpPr>
        <p:spPr>
          <a:xfrm>
            <a:off x="17291"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77" name="Google Shape;1077;p73"/>
          <p:cNvGraphicFramePr/>
          <p:nvPr/>
        </p:nvGraphicFramePr>
        <p:xfrm>
          <a:off x="1395989" y="1253404"/>
          <a:ext cx="3000000" cy="3000000"/>
        </p:xfrm>
        <a:graphic>
          <a:graphicData uri="http://schemas.openxmlformats.org/drawingml/2006/table">
            <a:tbl>
              <a:tblPr>
                <a:noFill/>
                <a:tableStyleId>{C2A155F9-E990-4902-A656-67BAC96EC387}</a:tableStyleId>
              </a:tblPr>
              <a:tblGrid>
                <a:gridCol w="2155375"/>
                <a:gridCol w="1167500"/>
                <a:gridCol w="1494075"/>
                <a:gridCol w="1535100"/>
              </a:tblGrid>
              <a:tr h="5461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Metric Description</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2700">
                      <a:solidFill>
                        <a:schemeClr val="dk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Weight</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Separate Systems</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Combined System</a:t>
                      </a:r>
                      <a:endParaRPr/>
                    </a:p>
                  </a:txBody>
                  <a:tcPr marT="68575" marB="68575" marR="91425" marL="91425" anchor="ctr">
                    <a:lnL cap="flat" cmpd="sng" w="9525">
                      <a:solidFill>
                        <a:schemeClr val="accen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3484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Ease of Implementation</a:t>
                      </a:r>
                      <a:endParaRPr b="1" i="0" sz="12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accent3"/>
                      </a:solidFill>
                      <a:prstDash val="solid"/>
                      <a:round/>
                      <a:headEnd len="sm" w="sm" type="none"/>
                      <a:tailEnd len="sm" w="sm" type="none"/>
                    </a:lnB>
                  </a:tcPr>
                </a:tc>
              </a:tr>
              <a:tr h="74392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Performance</a:t>
                      </a:r>
                      <a:endParaRPr/>
                    </a:p>
                  </a:txBody>
                  <a:tcPr marT="68575" marB="68575" marR="91425" marL="91425" anchor="ctr">
                    <a:lnL cap="flat" cmpd="sng" w="1270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.5</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3</a:t>
                      </a:r>
                      <a:endParaRPr/>
                    </a:p>
                  </a:txBody>
                  <a:tcPr marT="68575" marB="68575" marR="91425" marL="91425" anchor="ctr">
                    <a:lnL cap="flat" cmpd="sng" w="9525">
                      <a:solidFill>
                        <a:schemeClr val="accent3"/>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54617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D1D1B"/>
                          </a:solidFill>
                          <a:latin typeface="PT Serif"/>
                          <a:ea typeface="PT Serif"/>
                          <a:cs typeface="PT Serif"/>
                          <a:sym typeface="PT Serif"/>
                        </a:rPr>
                        <a:t>Power</a:t>
                      </a:r>
                      <a:endParaRPr/>
                    </a:p>
                  </a:txBody>
                  <a:tcPr marT="68575" marB="68575" marR="91425" marL="91425" anchor="ctr">
                    <a:lnL cap="flat" cmpd="sng" w="12700">
                      <a:solidFill>
                        <a:schemeClr val="dk1"/>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.2</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D1D1B"/>
                          </a:solidFill>
                          <a:latin typeface="PT Serif"/>
                          <a:ea typeface="PT Serif"/>
                          <a:cs typeface="PT Serif"/>
                          <a:sym typeface="PT Serif"/>
                        </a:rPr>
                        <a:t>3</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en" sz="1200" u="none" cap="none" strike="noStrike">
                          <a:solidFill>
                            <a:schemeClr val="dk1"/>
                          </a:solidFill>
                          <a:latin typeface="PT Serif"/>
                          <a:ea typeface="PT Serif"/>
                          <a:cs typeface="PT Serif"/>
                          <a:sym typeface="PT Serif"/>
                        </a:rPr>
                        <a:t>4</a:t>
                      </a:r>
                      <a:endParaRPr/>
                    </a:p>
                  </a:txBody>
                  <a:tcPr marT="68575" marB="68575" marR="91425" marL="91425" anchor="ctr">
                    <a:lnL cap="flat" cmpd="sng" w="9525">
                      <a:solidFill>
                        <a:schemeClr val="accent3"/>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452000">
                <a:tc>
                  <a:txBody>
                    <a:bodyPr/>
                    <a:lstStyle/>
                    <a:p>
                      <a:pPr indent="0" lvl="1"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1D1D1B"/>
                          </a:solidFill>
                          <a:latin typeface="PT Serif"/>
                          <a:ea typeface="PT Serif"/>
                          <a:cs typeface="PT Serif"/>
                          <a:sym typeface="PT Serif"/>
                        </a:rPr>
                        <a:t>Total Score: </a:t>
                      </a:r>
                      <a:endParaRPr b="1" i="0" sz="1600" u="none" cap="none" strike="noStrike">
                        <a:solidFill>
                          <a:srgbClr val="1D1D1B"/>
                        </a:solidFill>
                        <a:latin typeface="PT Serif"/>
                        <a:ea typeface="PT Serif"/>
                        <a:cs typeface="PT Serif"/>
                        <a:sym typeface="PT Serif"/>
                      </a:endParaRPr>
                    </a:p>
                  </a:txBody>
                  <a:tcPr marT="68575" marB="68575" marR="91425" marL="914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1D1D1B"/>
                        </a:solidFill>
                        <a:latin typeface="PT Serif"/>
                        <a:ea typeface="PT Serif"/>
                        <a:cs typeface="PT Serif"/>
                        <a:sym typeface="PT Serif"/>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3.8</a:t>
                      </a:r>
                      <a:endParaRPr/>
                    </a:p>
                  </a:txBody>
                  <a:tcPr marT="68575" marB="6857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solidFill>
                      <a:srgbClr val="E7E4E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T Serif"/>
                          <a:ea typeface="PT Serif"/>
                          <a:cs typeface="PT Serif"/>
                          <a:sym typeface="PT Serif"/>
                        </a:rPr>
                        <a:t>2.9</a:t>
                      </a:r>
                      <a:endParaRPr/>
                    </a:p>
                  </a:txBody>
                  <a:tcPr marT="68575" marB="68575" marR="91425" marL="91425" anchor="ctr">
                    <a:lnL cap="flat" cmpd="sng" w="9525">
                      <a:solidFill>
                        <a:schemeClr val="accent3"/>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accent3"/>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74"/>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Current Design Space </a:t>
            </a:r>
            <a:endParaRPr/>
          </a:p>
        </p:txBody>
      </p:sp>
      <p:sp>
        <p:nvSpPr>
          <p:cNvPr id="1083" name="Google Shape;1083;p74"/>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84" name="Google Shape;1084;p74"/>
          <p:cNvGraphicFramePr/>
          <p:nvPr/>
        </p:nvGraphicFramePr>
        <p:xfrm>
          <a:off x="4787518" y="1106750"/>
          <a:ext cx="3000000" cy="3000000"/>
        </p:xfrm>
        <a:graphic>
          <a:graphicData uri="http://schemas.openxmlformats.org/drawingml/2006/table">
            <a:tbl>
              <a:tblPr bandRow="1" firstRow="1">
                <a:noFill/>
                <a:tableStyleId>{C2A155F9-E990-4902-A656-67BAC96EC387}</a:tableStyleId>
              </a:tblPr>
              <a:tblGrid>
                <a:gridCol w="1663775"/>
              </a:tblGrid>
              <a:tr h="358475">
                <a:tc>
                  <a:txBody>
                    <a:bodyPr/>
                    <a:lstStyle/>
                    <a:p>
                      <a:pPr indent="0" lvl="0" marL="0" marR="0" rtl="0" algn="l">
                        <a:lnSpc>
                          <a:spcPct val="100000"/>
                        </a:lnSpc>
                        <a:spcBef>
                          <a:spcPts val="0"/>
                        </a:spcBef>
                        <a:spcAft>
                          <a:spcPts val="0"/>
                        </a:spcAft>
                        <a:buNone/>
                      </a:pPr>
                      <a:r>
                        <a:rPr lang="en" sz="1400" u="none" cap="none" strike="noStrike"/>
                        <a:t>On Board Computation Method</a:t>
                      </a:r>
                      <a:endParaRPr/>
                    </a:p>
                  </a:txBody>
                  <a:tcPr marT="45725" marB="45725" marR="91450" marL="91450">
                    <a:solidFill>
                      <a:srgbClr val="BBAFB6"/>
                    </a:solidFill>
                  </a:tcPr>
                </a:tc>
              </a:tr>
              <a:tr h="358475">
                <a:tc>
                  <a:txBody>
                    <a:bodyPr/>
                    <a:lstStyle/>
                    <a:p>
                      <a:pPr indent="0" lvl="0" marL="0" marR="0" rtl="0" algn="l">
                        <a:lnSpc>
                          <a:spcPct val="100000"/>
                        </a:lnSpc>
                        <a:spcBef>
                          <a:spcPts val="0"/>
                        </a:spcBef>
                        <a:spcAft>
                          <a:spcPts val="0"/>
                        </a:spcAft>
                        <a:buNone/>
                      </a:pPr>
                      <a:r>
                        <a:rPr lang="en" sz="1400" u="none" cap="none" strike="noStrike"/>
                        <a:t>​ARM</a:t>
                      </a:r>
                      <a:endParaRPr sz="1400" u="none" cap="none" strike="noStrike">
                        <a:solidFill>
                          <a:srgbClr val="000000"/>
                        </a:solidFill>
                        <a:latin typeface="Arial"/>
                        <a:ea typeface="Arial"/>
                        <a:cs typeface="Arial"/>
                        <a:sym typeface="Arial"/>
                      </a:endParaRPr>
                    </a:p>
                  </a:txBody>
                  <a:tcPr marT="45725" marB="45725" marR="91450" marL="91450">
                    <a:solidFill>
                      <a:srgbClr val="FFF8AC"/>
                    </a:solidFill>
                  </a:tcPr>
                </a:tc>
              </a:tr>
              <a:tr h="358475">
                <a:tc>
                  <a:txBody>
                    <a:bodyPr/>
                    <a:lstStyle/>
                    <a:p>
                      <a:pPr indent="0" lvl="0" marL="0" marR="0" rtl="0" algn="l">
                        <a:lnSpc>
                          <a:spcPct val="100000"/>
                        </a:lnSpc>
                        <a:spcBef>
                          <a:spcPts val="0"/>
                        </a:spcBef>
                        <a:spcAft>
                          <a:spcPts val="0"/>
                        </a:spcAft>
                        <a:buNone/>
                      </a:pPr>
                      <a:r>
                        <a:rPr lang="en" sz="1400" u="none" cap="none" strike="noStrike"/>
                        <a:t>​AVR</a:t>
                      </a:r>
                      <a:endParaRPr sz="1400" u="none" cap="none" strike="noStrike">
                        <a:solidFill>
                          <a:srgbClr val="000000"/>
                        </a:solidFill>
                        <a:latin typeface="Arial"/>
                        <a:ea typeface="Arial"/>
                        <a:cs typeface="Arial"/>
                        <a:sym typeface="Arial"/>
                      </a:endParaRPr>
                    </a:p>
                  </a:txBody>
                  <a:tcPr marT="45725" marB="45725" marR="91450" marL="91450">
                    <a:solidFill>
                      <a:srgbClr val="FFF8AC"/>
                    </a:solidFill>
                  </a:tcPr>
                </a:tc>
              </a:tr>
              <a:tr h="358475">
                <a:tc>
                  <a:txBody>
                    <a:bodyPr/>
                    <a:lstStyle/>
                    <a:p>
                      <a:pPr indent="0" lvl="0" marL="0" marR="0" rtl="0" algn="l">
                        <a:lnSpc>
                          <a:spcPct val="100000"/>
                        </a:lnSpc>
                        <a:spcBef>
                          <a:spcPts val="0"/>
                        </a:spcBef>
                        <a:spcAft>
                          <a:spcPts val="0"/>
                        </a:spcAft>
                        <a:buNone/>
                      </a:pPr>
                      <a:r>
                        <a:rPr lang="en" sz="1400" u="none" cap="none" strike="noStrike"/>
                        <a:t>​8052</a:t>
                      </a:r>
                      <a:endParaRPr sz="1400" u="none" cap="none" strike="noStrike">
                        <a:solidFill>
                          <a:srgbClr val="000000"/>
                        </a:solidFill>
                        <a:latin typeface="Arial"/>
                        <a:ea typeface="Arial"/>
                        <a:cs typeface="Arial"/>
                        <a:sym typeface="Arial"/>
                      </a:endParaRPr>
                    </a:p>
                  </a:txBody>
                  <a:tcPr marT="45725" marB="45725" marR="91450" marL="91450">
                    <a:solidFill>
                      <a:srgbClr val="F89695"/>
                    </a:solidFill>
                  </a:tcPr>
                </a:tc>
              </a:tr>
              <a:tr h="358475">
                <a:tc>
                  <a:txBody>
                    <a:bodyPr/>
                    <a:lstStyle/>
                    <a:p>
                      <a:pPr indent="0" lvl="0" marL="0" marR="0" rtl="0" algn="l">
                        <a:lnSpc>
                          <a:spcPct val="100000"/>
                        </a:lnSpc>
                        <a:spcBef>
                          <a:spcPts val="0"/>
                        </a:spcBef>
                        <a:spcAft>
                          <a:spcPts val="0"/>
                        </a:spcAft>
                        <a:buNone/>
                      </a:pPr>
                      <a:r>
                        <a:rPr lang="en" sz="1400" u="none" cap="none" strike="noStrike"/>
                        <a:t>​MSP</a:t>
                      </a:r>
                      <a:endParaRPr sz="1400" u="none" cap="none" strike="noStrike">
                        <a:solidFill>
                          <a:srgbClr val="000000"/>
                        </a:solidFill>
                        <a:latin typeface="Arial"/>
                        <a:ea typeface="Arial"/>
                        <a:cs typeface="Arial"/>
                        <a:sym typeface="Arial"/>
                      </a:endParaRPr>
                    </a:p>
                  </a:txBody>
                  <a:tcPr marT="45725" marB="45725" marR="91450" marL="91450">
                    <a:solidFill>
                      <a:srgbClr val="F89695"/>
                    </a:solidFill>
                  </a:tcPr>
                </a:tc>
              </a:tr>
            </a:tbl>
          </a:graphicData>
        </a:graphic>
      </p:graphicFrame>
      <p:graphicFrame>
        <p:nvGraphicFramePr>
          <p:cNvPr id="1085" name="Google Shape;1085;p74"/>
          <p:cNvGraphicFramePr/>
          <p:nvPr/>
        </p:nvGraphicFramePr>
        <p:xfrm>
          <a:off x="6629337" y="1104593"/>
          <a:ext cx="3000000" cy="3000000"/>
        </p:xfrm>
        <a:graphic>
          <a:graphicData uri="http://schemas.openxmlformats.org/drawingml/2006/table">
            <a:tbl>
              <a:tblPr bandRow="1" firstRow="1">
                <a:noFill/>
                <a:tableStyleId>{C2A155F9-E990-4902-A656-67BAC96EC387}</a:tableStyleId>
              </a:tblPr>
              <a:tblGrid>
                <a:gridCol w="1663775"/>
              </a:tblGrid>
              <a:tr h="358475">
                <a:tc>
                  <a:txBody>
                    <a:bodyPr/>
                    <a:lstStyle/>
                    <a:p>
                      <a:pPr indent="0" lvl="0" marL="0" marR="0" rtl="0" algn="l">
                        <a:lnSpc>
                          <a:spcPct val="100000"/>
                        </a:lnSpc>
                        <a:spcBef>
                          <a:spcPts val="0"/>
                        </a:spcBef>
                        <a:spcAft>
                          <a:spcPts val="0"/>
                        </a:spcAft>
                        <a:buNone/>
                      </a:pPr>
                      <a:r>
                        <a:rPr lang="en" sz="1400" u="none" cap="none" strike="noStrike"/>
                        <a:t>Power Storage</a:t>
                      </a:r>
                      <a:endParaRPr/>
                    </a:p>
                  </a:txBody>
                  <a:tcPr marT="45725" marB="45725" marR="91450" marL="91450">
                    <a:solidFill>
                      <a:srgbClr val="BBAFB6"/>
                    </a:solidFill>
                  </a:tcPr>
                </a:tc>
              </a:tr>
              <a:tr h="358475">
                <a:tc>
                  <a:txBody>
                    <a:bodyPr/>
                    <a:lstStyle/>
                    <a:p>
                      <a:pPr indent="0" lvl="0" marL="0" marR="0" rtl="0" algn="l">
                        <a:lnSpc>
                          <a:spcPct val="100000"/>
                        </a:lnSpc>
                        <a:spcBef>
                          <a:spcPts val="0"/>
                        </a:spcBef>
                        <a:spcAft>
                          <a:spcPts val="0"/>
                        </a:spcAft>
                        <a:buNone/>
                      </a:pPr>
                      <a:r>
                        <a:rPr lang="en" sz="1400" u="none" cap="none" strike="noStrike"/>
                        <a:t>​NiMH</a:t>
                      </a:r>
                      <a:endParaRPr sz="1400" u="none" cap="none" strike="noStrike">
                        <a:solidFill>
                          <a:srgbClr val="000000"/>
                        </a:solidFill>
                        <a:latin typeface="Arial"/>
                        <a:ea typeface="Arial"/>
                        <a:cs typeface="Arial"/>
                        <a:sym typeface="Arial"/>
                      </a:endParaRPr>
                    </a:p>
                  </a:txBody>
                  <a:tcPr marT="45725" marB="45725" marR="91450" marL="91450">
                    <a:solidFill>
                      <a:srgbClr val="F89695"/>
                    </a:solidFill>
                  </a:tcPr>
                </a:tc>
              </a:tr>
              <a:tr h="358475">
                <a:tc>
                  <a:txBody>
                    <a:bodyPr/>
                    <a:lstStyle/>
                    <a:p>
                      <a:pPr indent="0" lvl="0" marL="0" marR="0" rtl="0" algn="l">
                        <a:lnSpc>
                          <a:spcPct val="100000"/>
                        </a:lnSpc>
                        <a:spcBef>
                          <a:spcPts val="0"/>
                        </a:spcBef>
                        <a:spcAft>
                          <a:spcPts val="0"/>
                        </a:spcAft>
                        <a:buNone/>
                      </a:pPr>
                      <a:r>
                        <a:rPr lang="en" sz="1400" u="none" cap="none" strike="noStrike"/>
                        <a:t>​LCO</a:t>
                      </a:r>
                      <a:endParaRPr sz="1400" u="none" cap="none" strike="noStrike">
                        <a:solidFill>
                          <a:srgbClr val="000000"/>
                        </a:solidFill>
                        <a:latin typeface="Arial"/>
                        <a:ea typeface="Arial"/>
                        <a:cs typeface="Arial"/>
                        <a:sym typeface="Arial"/>
                      </a:endParaRPr>
                    </a:p>
                  </a:txBody>
                  <a:tcPr marT="45725" marB="45725" marR="91450" marL="91450">
                    <a:solidFill>
                      <a:srgbClr val="F89695"/>
                    </a:solidFill>
                  </a:tcPr>
                </a:tc>
              </a:tr>
              <a:tr h="358475">
                <a:tc>
                  <a:txBody>
                    <a:bodyPr/>
                    <a:lstStyle/>
                    <a:p>
                      <a:pPr indent="0" lvl="0" marL="0" marR="0" rtl="0" algn="l">
                        <a:lnSpc>
                          <a:spcPct val="100000"/>
                        </a:lnSpc>
                        <a:spcBef>
                          <a:spcPts val="0"/>
                        </a:spcBef>
                        <a:spcAft>
                          <a:spcPts val="0"/>
                        </a:spcAft>
                        <a:buNone/>
                      </a:pPr>
                      <a:r>
                        <a:rPr lang="en" sz="1400" u="none" cap="none" strike="noStrike"/>
                        <a:t>​LMO</a:t>
                      </a:r>
                      <a:endParaRPr sz="1400" u="none" cap="none" strike="noStrike">
                        <a:solidFill>
                          <a:srgbClr val="000000"/>
                        </a:solidFill>
                        <a:latin typeface="Arial"/>
                        <a:ea typeface="Arial"/>
                        <a:cs typeface="Arial"/>
                        <a:sym typeface="Arial"/>
                      </a:endParaRPr>
                    </a:p>
                  </a:txBody>
                  <a:tcPr marT="45725" marB="45725" marR="91450" marL="91450">
                    <a:solidFill>
                      <a:srgbClr val="F89695"/>
                    </a:solidFill>
                  </a:tcPr>
                </a:tc>
              </a:tr>
              <a:tr h="358475">
                <a:tc>
                  <a:txBody>
                    <a:bodyPr/>
                    <a:lstStyle/>
                    <a:p>
                      <a:pPr indent="0" lvl="0" marL="0" marR="0" rtl="0" algn="l">
                        <a:lnSpc>
                          <a:spcPct val="100000"/>
                        </a:lnSpc>
                        <a:spcBef>
                          <a:spcPts val="0"/>
                        </a:spcBef>
                        <a:spcAft>
                          <a:spcPts val="0"/>
                        </a:spcAft>
                        <a:buNone/>
                      </a:pPr>
                      <a:r>
                        <a:rPr lang="en" sz="1400" u="none" cap="none" strike="noStrike"/>
                        <a:t>​NMC</a:t>
                      </a:r>
                      <a:endParaRPr sz="1400" u="none" cap="none" strike="noStrike">
                        <a:solidFill>
                          <a:srgbClr val="000000"/>
                        </a:solidFill>
                        <a:latin typeface="Arial"/>
                        <a:ea typeface="Arial"/>
                        <a:cs typeface="Arial"/>
                        <a:sym typeface="Arial"/>
                      </a:endParaRPr>
                    </a:p>
                  </a:txBody>
                  <a:tcPr marT="45725" marB="45725" marR="91450" marL="91450">
                    <a:solidFill>
                      <a:srgbClr val="FFF8AC"/>
                    </a:solidFill>
                  </a:tcPr>
                </a:tc>
              </a:tr>
              <a:tr h="3584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LFP</a:t>
                      </a:r>
                      <a:endParaRPr/>
                    </a:p>
                  </a:txBody>
                  <a:tcPr marT="45725" marB="45725" marR="91450" marL="91450">
                    <a:solidFill>
                      <a:srgbClr val="FFF8AC"/>
                    </a:solidFill>
                  </a:tcPr>
                </a:tc>
              </a:tr>
            </a:tbl>
          </a:graphicData>
        </a:graphic>
      </p:graphicFrame>
      <p:graphicFrame>
        <p:nvGraphicFramePr>
          <p:cNvPr id="1086" name="Google Shape;1086;p74"/>
          <p:cNvGraphicFramePr/>
          <p:nvPr/>
        </p:nvGraphicFramePr>
        <p:xfrm>
          <a:off x="735721" y="1104593"/>
          <a:ext cx="3000000" cy="3000000"/>
        </p:xfrm>
        <a:graphic>
          <a:graphicData uri="http://schemas.openxmlformats.org/drawingml/2006/table">
            <a:tbl>
              <a:tblPr bandRow="1" firstRow="1">
                <a:noFill/>
                <a:tableStyleId>{C2A155F9-E990-4902-A656-67BAC96EC387}</a:tableStyleId>
              </a:tblPr>
              <a:tblGrid>
                <a:gridCol w="1847850"/>
              </a:tblGrid>
              <a:tr h="514350">
                <a:tc>
                  <a:txBody>
                    <a:bodyPr/>
                    <a:lstStyle/>
                    <a:p>
                      <a:pPr indent="0" lvl="0" marL="0" marR="0" rtl="0" algn="ctr">
                        <a:lnSpc>
                          <a:spcPct val="100000"/>
                        </a:lnSpc>
                        <a:spcBef>
                          <a:spcPts val="0"/>
                        </a:spcBef>
                        <a:spcAft>
                          <a:spcPts val="0"/>
                        </a:spcAft>
                        <a:buNone/>
                      </a:pPr>
                      <a:r>
                        <a:rPr lang="en" sz="1400" u="none" cap="none" strike="noStrike"/>
                        <a:t>Remote Sensing​​</a:t>
                      </a:r>
                      <a:endParaRPr sz="1400" u="none" cap="none" strike="noStrike"/>
                    </a:p>
                  </a:txBody>
                  <a:tcPr marT="45725" marB="45725" marR="91450" marL="91450" anchor="ctr">
                    <a:solidFill>
                      <a:srgbClr val="BBAFB6"/>
                    </a:solidFill>
                  </a:tcPr>
                </a:tc>
              </a:tr>
              <a:tr h="600075">
                <a:tc>
                  <a:txBody>
                    <a:bodyPr/>
                    <a:lstStyle/>
                    <a:p>
                      <a:pPr indent="0" lvl="0" marL="0" marR="0" rtl="0" algn="l">
                        <a:lnSpc>
                          <a:spcPct val="100000"/>
                        </a:lnSpc>
                        <a:spcBef>
                          <a:spcPts val="0"/>
                        </a:spcBef>
                        <a:spcAft>
                          <a:spcPts val="0"/>
                        </a:spcAft>
                        <a:buNone/>
                      </a:pPr>
                      <a:r>
                        <a:rPr lang="en" sz="1400" u="none" cap="none" strike="noStrike"/>
                        <a:t>LiDar​​</a:t>
                      </a:r>
                      <a:endParaRPr sz="1400" u="none" cap="none" strike="noStrike"/>
                    </a:p>
                  </a:txBody>
                  <a:tcPr marT="45725" marB="45725" marR="91450" marL="91450" anchor="ctr">
                    <a:solidFill>
                      <a:srgbClr val="FFF8AC"/>
                    </a:solidFill>
                  </a:tcPr>
                </a:tc>
              </a:tr>
              <a:tr h="600075">
                <a:tc>
                  <a:txBody>
                    <a:bodyPr/>
                    <a:lstStyle/>
                    <a:p>
                      <a:pPr indent="0" lvl="0" marL="0" marR="0" rtl="0" algn="l">
                        <a:lnSpc>
                          <a:spcPct val="100000"/>
                        </a:lnSpc>
                        <a:spcBef>
                          <a:spcPts val="0"/>
                        </a:spcBef>
                        <a:spcAft>
                          <a:spcPts val="0"/>
                        </a:spcAft>
                        <a:buNone/>
                      </a:pPr>
                      <a:r>
                        <a:rPr lang="en" sz="1400" u="none" cap="none" strike="noStrike"/>
                        <a:t>Ultrasonic​​</a:t>
                      </a:r>
                      <a:endParaRPr sz="1400" u="none" cap="none" strike="noStrike"/>
                    </a:p>
                  </a:txBody>
                  <a:tcPr marT="45725" marB="45725" marR="91450" marL="91450" anchor="ctr">
                    <a:solidFill>
                      <a:srgbClr val="FFF8AC"/>
                    </a:solidFill>
                  </a:tcPr>
                </a:tc>
              </a:tr>
              <a:tr h="600075">
                <a:tc>
                  <a:txBody>
                    <a:bodyPr/>
                    <a:lstStyle/>
                    <a:p>
                      <a:pPr indent="0" lvl="0" marL="0" marR="0" rtl="0" algn="l">
                        <a:lnSpc>
                          <a:spcPct val="100000"/>
                        </a:lnSpc>
                        <a:spcBef>
                          <a:spcPts val="0"/>
                        </a:spcBef>
                        <a:spcAft>
                          <a:spcPts val="0"/>
                        </a:spcAft>
                        <a:buNone/>
                      </a:pPr>
                      <a:r>
                        <a:rPr lang="en" sz="1400" u="none" cap="none" strike="noStrike"/>
                        <a:t>Infrared​​</a:t>
                      </a:r>
                      <a:endParaRPr sz="1400" u="none" cap="none" strike="noStrike"/>
                    </a:p>
                  </a:txBody>
                  <a:tcPr marT="45725" marB="45725" marR="91450" marL="91450" anchor="ctr">
                    <a:solidFill>
                      <a:srgbClr val="F89695"/>
                    </a:solidFill>
                  </a:tcPr>
                </a:tc>
              </a:tr>
              <a:tr h="600075">
                <a:tc>
                  <a:txBody>
                    <a:bodyPr/>
                    <a:lstStyle/>
                    <a:p>
                      <a:pPr indent="0" lvl="0" marL="0" marR="0" rtl="0" algn="l">
                        <a:lnSpc>
                          <a:spcPct val="100000"/>
                        </a:lnSpc>
                        <a:spcBef>
                          <a:spcPts val="0"/>
                        </a:spcBef>
                        <a:spcAft>
                          <a:spcPts val="0"/>
                        </a:spcAft>
                        <a:buNone/>
                      </a:pPr>
                      <a:r>
                        <a:rPr lang="en" sz="1400" u="none" cap="none" strike="noStrike"/>
                        <a:t>Computer Vision Object Identification​​</a:t>
                      </a:r>
                      <a:endParaRPr sz="1400" u="none" cap="none" strike="noStrike"/>
                    </a:p>
                  </a:txBody>
                  <a:tcPr marT="45725" marB="45725" marR="91450" marL="91450" anchor="ctr">
                    <a:solidFill>
                      <a:srgbClr val="F89695"/>
                    </a:solidFill>
                  </a:tcPr>
                </a:tc>
              </a:tr>
            </a:tbl>
          </a:graphicData>
        </a:graphic>
      </p:graphicFrame>
      <p:graphicFrame>
        <p:nvGraphicFramePr>
          <p:cNvPr id="1087" name="Google Shape;1087;p74"/>
          <p:cNvGraphicFramePr/>
          <p:nvPr/>
        </p:nvGraphicFramePr>
        <p:xfrm>
          <a:off x="2761620" y="1104593"/>
          <a:ext cx="3000000" cy="3000000"/>
        </p:xfrm>
        <a:graphic>
          <a:graphicData uri="http://schemas.openxmlformats.org/drawingml/2006/table">
            <a:tbl>
              <a:tblPr bandRow="1" firstRow="1">
                <a:noFill/>
                <a:tableStyleId>{C2A155F9-E990-4902-A656-67BAC96EC387}</a:tableStyleId>
              </a:tblPr>
              <a:tblGrid>
                <a:gridCol w="1847850"/>
              </a:tblGrid>
              <a:tr h="51435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Rover State Determination Sensors</a:t>
                      </a:r>
                      <a:endParaRPr sz="1400" u="none" cap="none" strike="noStrike"/>
                    </a:p>
                  </a:txBody>
                  <a:tcPr marT="45725" marB="45725" marR="91450" marL="91450" anchor="ctr">
                    <a:solidFill>
                      <a:srgbClr val="BBAFB6"/>
                    </a:solidFill>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latin typeface="Arial"/>
                          <a:ea typeface="Arial"/>
                          <a:cs typeface="Arial"/>
                          <a:sym typeface="Arial"/>
                        </a:rPr>
                        <a:t>GNSS+Acc+Gyro+Mag+Alt</a:t>
                      </a:r>
                      <a:endParaRPr sz="1400" u="none" cap="none" strike="noStrike"/>
                    </a:p>
                  </a:txBody>
                  <a:tcPr marT="45725" marB="45725" marR="91450" marL="91450" anchor="ctr">
                    <a:solidFill>
                      <a:srgbClr val="F89695"/>
                    </a:solidFill>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latin typeface="Arial"/>
                          <a:ea typeface="Arial"/>
                          <a:cs typeface="Arial"/>
                          <a:sym typeface="Arial"/>
                        </a:rPr>
                        <a:t>GNSS+Acc+Gyro+Mag</a:t>
                      </a:r>
                      <a:endParaRPr sz="1400" u="none" cap="none" strike="noStrike"/>
                    </a:p>
                  </a:txBody>
                  <a:tcPr marT="45725" marB="45725" marR="91450" marL="91450" anchor="ctr">
                    <a:solidFill>
                      <a:srgbClr val="BFFFC2"/>
                    </a:solidFill>
                  </a:tcPr>
                </a:tc>
              </a:tr>
              <a:tr h="600075">
                <a:tc>
                  <a:txBody>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GNSS*+Acc+Gyro</a:t>
                      </a:r>
                      <a:endParaRPr/>
                    </a:p>
                  </a:txBody>
                  <a:tcPr marT="45725" marB="45725" marR="91450" marL="91450" anchor="ctr">
                    <a:solidFill>
                      <a:srgbClr val="F89695"/>
                    </a:solidFill>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latin typeface="Arial"/>
                          <a:ea typeface="Arial"/>
                          <a:cs typeface="Arial"/>
                          <a:sym typeface="Arial"/>
                        </a:rPr>
                        <a:t>GNSS+Mag</a:t>
                      </a:r>
                      <a:endParaRPr sz="1400" u="none" cap="none" strike="noStrike"/>
                    </a:p>
                  </a:txBody>
                  <a:tcPr marT="45725" marB="45725" marR="91450" marL="91450" anchor="ctr">
                    <a:solidFill>
                      <a:srgbClr val="F89695"/>
                    </a:solidFill>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t>GNSS only</a:t>
                      </a:r>
                      <a:endParaRPr sz="1400" u="none" cap="none" strike="noStrike"/>
                    </a:p>
                  </a:txBody>
                  <a:tcPr marT="45725" marB="45725" marR="91450" marL="91450">
                    <a:solidFill>
                      <a:srgbClr val="F89695"/>
                    </a:solidFil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75"/>
          <p:cNvSpPr txBox="1"/>
          <p:nvPr>
            <p:ph type="title"/>
          </p:nvPr>
        </p:nvSpPr>
        <p:spPr>
          <a:xfrm>
            <a:off x="2318100" y="57271"/>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Risk Matrix</a:t>
            </a:r>
            <a:endParaRPr/>
          </a:p>
        </p:txBody>
      </p:sp>
      <p:sp>
        <p:nvSpPr>
          <p:cNvPr id="1093" name="Google Shape;1093;p75"/>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094" name="Google Shape;1094;p75"/>
          <p:cNvGraphicFramePr/>
          <p:nvPr/>
        </p:nvGraphicFramePr>
        <p:xfrm>
          <a:off x="1006906" y="1049957"/>
          <a:ext cx="3000000" cy="3000000"/>
        </p:xfrm>
        <a:graphic>
          <a:graphicData uri="http://schemas.openxmlformats.org/drawingml/2006/table">
            <a:tbl>
              <a:tblPr bandRow="1" firstRow="1">
                <a:noFill/>
                <a:tableStyleId>{C2A155F9-E990-4902-A656-67BAC96EC387}</a:tableStyleId>
              </a:tblPr>
              <a:tblGrid>
                <a:gridCol w="1149075"/>
                <a:gridCol w="1037175"/>
                <a:gridCol w="888025"/>
                <a:gridCol w="1522025"/>
                <a:gridCol w="1149075"/>
                <a:gridCol w="1149075"/>
              </a:tblGrid>
              <a:tr h="553825">
                <a:tc>
                  <a:txBody>
                    <a:bodyPr/>
                    <a:lstStyle/>
                    <a:p>
                      <a:pPr indent="0" lvl="0" marL="0" marR="0" rtl="0" algn="l">
                        <a:lnSpc>
                          <a:spcPct val="100000"/>
                        </a:lnSpc>
                        <a:spcBef>
                          <a:spcPts val="0"/>
                        </a:spcBef>
                        <a:spcAft>
                          <a:spcPts val="0"/>
                        </a:spcAft>
                        <a:buNone/>
                      </a:pPr>
                      <a:r>
                        <a:rPr lang="en" sz="1400" u="none" cap="none" strike="noStrike"/>
                        <a:t>Very Likely</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FF00"/>
                    </a:solidFill>
                  </a:tcPr>
                </a:tc>
                <a:tc>
                  <a:txBody>
                    <a:bodyPr/>
                    <a:lstStyle/>
                    <a:p>
                      <a:pPr indent="0" lvl="0" marL="0" marR="0" rtl="0" algn="ctr">
                        <a:lnSpc>
                          <a:spcPct val="100000"/>
                        </a:lnSpc>
                        <a:spcBef>
                          <a:spcPts val="0"/>
                        </a:spcBef>
                        <a:spcAft>
                          <a:spcPts val="0"/>
                        </a:spcAft>
                        <a:buNone/>
                      </a:pPr>
                      <a:r>
                        <a:rPr lang="en" sz="1000" u="none" cap="none" strike="noStrike"/>
                        <a:t>-Rover loses communication behind obstacle</a:t>
                      </a:r>
                      <a:endParaRPr/>
                    </a:p>
                  </a:txBody>
                  <a:tcPr marT="45725" marB="45725" marR="91450" marL="91450">
                    <a:solidFill>
                      <a:srgbClr val="FF000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000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0000"/>
                    </a:solidFill>
                  </a:tcPr>
                </a:tc>
              </a:tr>
              <a:tr h="389000">
                <a:tc>
                  <a:txBody>
                    <a:bodyPr/>
                    <a:lstStyle/>
                    <a:p>
                      <a:pPr indent="0" lvl="0" marL="0" marR="0" rtl="0" algn="l">
                        <a:lnSpc>
                          <a:spcPct val="100000"/>
                        </a:lnSpc>
                        <a:spcBef>
                          <a:spcPts val="0"/>
                        </a:spcBef>
                        <a:spcAft>
                          <a:spcPts val="0"/>
                        </a:spcAft>
                        <a:buNone/>
                      </a:pPr>
                      <a:r>
                        <a:rPr lang="en" sz="1400" u="none" cap="none" strike="noStrike"/>
                        <a:t>Likely</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FF0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FF00"/>
                    </a:solidFill>
                  </a:tcPr>
                </a:tc>
                <a:tc>
                  <a:txBody>
                    <a:bodyPr/>
                    <a:lstStyle/>
                    <a:p>
                      <a:pPr indent="0" lvl="0" marL="0" marR="0" rtl="0" algn="ctr">
                        <a:lnSpc>
                          <a:spcPct val="100000"/>
                        </a:lnSpc>
                        <a:spcBef>
                          <a:spcPts val="0"/>
                        </a:spcBef>
                        <a:spcAft>
                          <a:spcPts val="0"/>
                        </a:spcAft>
                        <a:buNone/>
                      </a:pPr>
                      <a:r>
                        <a:rPr lang="en" sz="1000" u="none" cap="none" strike="noStrike"/>
                        <a:t>-Insufficient Rover Sensing Capability</a:t>
                      </a:r>
                      <a:endParaRPr/>
                    </a:p>
                  </a:txBody>
                  <a:tcPr marT="45725" marB="45725" marR="91450" marL="91450">
                    <a:solidFill>
                      <a:srgbClr val="FF0000"/>
                    </a:solidFill>
                  </a:tcPr>
                </a:tc>
                <a:tc>
                  <a:txBody>
                    <a:bodyPr/>
                    <a:lstStyle/>
                    <a:p>
                      <a:pPr indent="0" lvl="0" marL="0" marR="0" rtl="0" algn="ctr">
                        <a:lnSpc>
                          <a:spcPct val="100000"/>
                        </a:lnSpc>
                        <a:spcBef>
                          <a:spcPts val="0"/>
                        </a:spcBef>
                        <a:spcAft>
                          <a:spcPts val="0"/>
                        </a:spcAft>
                        <a:buNone/>
                      </a:pPr>
                      <a:r>
                        <a:rPr lang="en" sz="1000" u="none" cap="none" strike="noStrike"/>
                        <a:t>-Rover gets stuck in environment</a:t>
                      </a:r>
                      <a:endParaRPr/>
                    </a:p>
                  </a:txBody>
                  <a:tcPr marT="45725" marB="45725" marR="91450" marL="91450">
                    <a:solidFill>
                      <a:srgbClr val="FF0000"/>
                    </a:solidFill>
                  </a:tcPr>
                </a:tc>
              </a:tr>
              <a:tr h="547250">
                <a:tc>
                  <a:txBody>
                    <a:bodyPr/>
                    <a:lstStyle/>
                    <a:p>
                      <a:pPr indent="0" lvl="0" marL="0" marR="0" rtl="0" algn="l">
                        <a:lnSpc>
                          <a:spcPct val="100000"/>
                        </a:lnSpc>
                        <a:spcBef>
                          <a:spcPts val="0"/>
                        </a:spcBef>
                        <a:spcAft>
                          <a:spcPts val="0"/>
                        </a:spcAft>
                        <a:buNone/>
                      </a:pPr>
                      <a:r>
                        <a:rPr lang="en" sz="1400" u="none" cap="none" strike="noStrike"/>
                        <a:t>Possible</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rPr lang="en" sz="1000" u="none" cap="none" strike="noStrike"/>
                        <a:t>-Rover automation failure</a:t>
                      </a:r>
                      <a:endParaRPr/>
                    </a:p>
                  </a:txBody>
                  <a:tcPr marT="45725" marB="45725" marR="91450" marL="91450">
                    <a:solidFill>
                      <a:srgbClr val="FFFF0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FF0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FF0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FF0000"/>
                    </a:solidFill>
                  </a:tcPr>
                </a:tc>
              </a:tr>
              <a:tr h="627950">
                <a:tc>
                  <a:txBody>
                    <a:bodyPr/>
                    <a:lstStyle/>
                    <a:p>
                      <a:pPr indent="0" lvl="0" marL="0" marR="0" rtl="0" algn="l">
                        <a:lnSpc>
                          <a:spcPct val="100000"/>
                        </a:lnSpc>
                        <a:spcBef>
                          <a:spcPts val="0"/>
                        </a:spcBef>
                        <a:spcAft>
                          <a:spcPts val="0"/>
                        </a:spcAft>
                        <a:buNone/>
                      </a:pPr>
                      <a:r>
                        <a:rPr lang="en" sz="1400" u="none" cap="none" strike="noStrike"/>
                        <a:t>Unlikely</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rPr lang="en" sz="1000" u="none" cap="none" strike="noStrike"/>
                        <a:t>-Rover battery insufficient for mission time</a:t>
                      </a:r>
                      <a:endParaRPr/>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rPr lang="en" sz="1000" u="none" cap="none" strike="noStrike"/>
                        <a:t>- Rover can't navigate around obstacles</a:t>
                      </a:r>
                      <a:endParaRPr/>
                    </a:p>
                  </a:txBody>
                  <a:tcPr marT="45725" marB="45725" marR="91450" marL="91450">
                    <a:solidFill>
                      <a:srgbClr val="FFFF00"/>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-Rover size greater than 1ft by 1ft</a:t>
                      </a:r>
                      <a:endParaRPr sz="1000" u="none" cap="none" strike="noStrike"/>
                    </a:p>
                  </a:txBody>
                  <a:tcPr marT="45725" marB="45725" marR="91450" marL="91450">
                    <a:solidFill>
                      <a:srgbClr val="FFFF00"/>
                    </a:solidFill>
                  </a:tcPr>
                </a:tc>
              </a:tr>
              <a:tr h="553825">
                <a:tc>
                  <a:txBody>
                    <a:bodyPr/>
                    <a:lstStyle/>
                    <a:p>
                      <a:pPr indent="0" lvl="0" marL="0" marR="0" rtl="0" algn="l">
                        <a:lnSpc>
                          <a:spcPct val="100000"/>
                        </a:lnSpc>
                        <a:spcBef>
                          <a:spcPts val="0"/>
                        </a:spcBef>
                        <a:spcAft>
                          <a:spcPts val="0"/>
                        </a:spcAft>
                        <a:buNone/>
                      </a:pPr>
                      <a:r>
                        <a:rPr lang="en" sz="1400" u="none" cap="none" strike="noStrike"/>
                        <a:t>Very Unlikely</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-Communication failure causes loss of rover control</a:t>
                      </a:r>
                      <a:endParaRPr/>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t/>
                      </a:r>
                      <a:endParaRPr sz="10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None/>
                      </a:pPr>
                      <a:r>
                        <a:rPr lang="en" sz="1000" u="none" cap="none" strike="noStrike"/>
                        <a:t>-Rover video/imaging failure</a:t>
                      </a:r>
                      <a:endParaRPr/>
                    </a:p>
                  </a:txBody>
                  <a:tcPr marT="45725" marB="45725" marR="91450" marL="91450">
                    <a:solidFill>
                      <a:srgbClr val="FFFF00"/>
                    </a:solidFill>
                  </a:tcPr>
                </a:tc>
              </a:tr>
              <a:tr h="389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Negligible</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Minor</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Moderate</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Significant</a:t>
                      </a:r>
                      <a:endParaRPr/>
                    </a:p>
                  </a:txBody>
                  <a:tcPr marT="45725" marB="45725" marR="91450" marL="91450">
                    <a:solidFill>
                      <a:srgbClr val="DBD3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Severe</a:t>
                      </a:r>
                      <a:endParaRPr/>
                    </a:p>
                  </a:txBody>
                  <a:tcPr marT="45725" marB="45725" marR="91450" marL="91450">
                    <a:solidFill>
                      <a:srgbClr val="DBD3D8"/>
                    </a:solidFill>
                  </a:tcPr>
                </a:tc>
              </a:tr>
            </a:tbl>
          </a:graphicData>
        </a:graphic>
      </p:graphicFrame>
      <p:sp>
        <p:nvSpPr>
          <p:cNvPr id="1095" name="Google Shape;1095;p75"/>
          <p:cNvSpPr txBox="1"/>
          <p:nvPr/>
        </p:nvSpPr>
        <p:spPr>
          <a:xfrm>
            <a:off x="4180054" y="4349752"/>
            <a:ext cx="950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Impact</a:t>
            </a:r>
            <a:endParaRPr/>
          </a:p>
        </p:txBody>
      </p:sp>
      <p:graphicFrame>
        <p:nvGraphicFramePr>
          <p:cNvPr id="1096" name="Google Shape;1096;p75"/>
          <p:cNvGraphicFramePr/>
          <p:nvPr/>
        </p:nvGraphicFramePr>
        <p:xfrm>
          <a:off x="2284139" y="4724275"/>
          <a:ext cx="3000000" cy="3000000"/>
        </p:xfrm>
        <a:graphic>
          <a:graphicData uri="http://schemas.openxmlformats.org/drawingml/2006/table">
            <a:tbl>
              <a:tblPr bandRow="1" firstRow="1">
                <a:noFill/>
                <a:tableStyleId>{C2A155F9-E990-4902-A656-67BAC96EC387}</a:tableStyleId>
              </a:tblPr>
              <a:tblGrid>
                <a:gridCol w="1216475"/>
                <a:gridCol w="1161800"/>
                <a:gridCol w="733775"/>
                <a:gridCol w="1414600"/>
              </a:tblGrid>
              <a:tr h="314050">
                <a:tc>
                  <a:txBody>
                    <a:bodyPr/>
                    <a:lstStyle/>
                    <a:p>
                      <a:pPr indent="0" lvl="0" marL="0" marR="0" rtl="0" algn="l">
                        <a:lnSpc>
                          <a:spcPct val="100000"/>
                        </a:lnSpc>
                        <a:spcBef>
                          <a:spcPts val="0"/>
                        </a:spcBef>
                        <a:spcAft>
                          <a:spcPts val="0"/>
                        </a:spcAft>
                        <a:buNone/>
                      </a:pPr>
                      <a:r>
                        <a:rPr b="1" lang="en" sz="1400" u="none" cap="none" strike="noStrike"/>
                        <a:t>Risk Level:</a:t>
                      </a:r>
                      <a:endParaRPr/>
                    </a:p>
                  </a:txBody>
                  <a:tcPr marT="45725" marB="45725" marR="91450" marL="91450">
                    <a:solidFill>
                      <a:srgbClr val="DBD3D8"/>
                    </a:solidFill>
                  </a:tcPr>
                </a:tc>
                <a:tc>
                  <a:txBody>
                    <a:bodyPr/>
                    <a:lstStyle/>
                    <a:p>
                      <a:pPr indent="0" lvl="0" marL="0" marR="0" rtl="0" algn="l">
                        <a:lnSpc>
                          <a:spcPct val="100000"/>
                        </a:lnSpc>
                        <a:spcBef>
                          <a:spcPts val="0"/>
                        </a:spcBef>
                        <a:spcAft>
                          <a:spcPts val="0"/>
                        </a:spcAft>
                        <a:buNone/>
                      </a:pPr>
                      <a:r>
                        <a:rPr lang="en" sz="1400" u="none" cap="none" strike="noStrike"/>
                        <a:t>Acceptable</a:t>
                      </a:r>
                      <a:endParaRPr/>
                    </a:p>
                  </a:txBody>
                  <a:tcPr marT="45725" marB="45725" marR="91450" marL="91450">
                    <a:solidFill>
                      <a:srgbClr val="00B050"/>
                    </a:solidFill>
                  </a:tcPr>
                </a:tc>
                <a:tc>
                  <a:txBody>
                    <a:bodyPr/>
                    <a:lstStyle/>
                    <a:p>
                      <a:pPr indent="0" lvl="0" marL="0" marR="0" rtl="0" algn="l">
                        <a:lnSpc>
                          <a:spcPct val="100000"/>
                        </a:lnSpc>
                        <a:spcBef>
                          <a:spcPts val="0"/>
                        </a:spcBef>
                        <a:spcAft>
                          <a:spcPts val="0"/>
                        </a:spcAft>
                        <a:buNone/>
                      </a:pPr>
                      <a:r>
                        <a:rPr lang="en" sz="1400" u="none" cap="none" strike="noStrike"/>
                        <a:t>Watch</a:t>
                      </a:r>
                      <a:endParaRPr/>
                    </a:p>
                  </a:txBody>
                  <a:tcPr marT="45725" marB="45725" marR="91450" marL="91450">
                    <a:solidFill>
                      <a:srgbClr val="FFFF00"/>
                    </a:solidFill>
                  </a:tcPr>
                </a:tc>
                <a:tc>
                  <a:txBody>
                    <a:bodyPr/>
                    <a:lstStyle/>
                    <a:p>
                      <a:pPr indent="0" lvl="0" marL="0" marR="0" rtl="0" algn="l">
                        <a:lnSpc>
                          <a:spcPct val="100000"/>
                        </a:lnSpc>
                        <a:spcBef>
                          <a:spcPts val="0"/>
                        </a:spcBef>
                        <a:spcAft>
                          <a:spcPts val="0"/>
                        </a:spcAft>
                        <a:buNone/>
                      </a:pPr>
                      <a:r>
                        <a:rPr lang="en" sz="1400" u="none" cap="none" strike="noStrike"/>
                        <a:t>Unacceptable</a:t>
                      </a:r>
                      <a:endParaRPr/>
                    </a:p>
                  </a:txBody>
                  <a:tcPr marT="45725" marB="45725" marR="91450" marL="91450">
                    <a:solidFill>
                      <a:srgbClr val="FF0000"/>
                    </a:solidFill>
                  </a:tcPr>
                </a:tc>
              </a:tr>
            </a:tbl>
          </a:graphicData>
        </a:graphic>
      </p:graphicFrame>
      <p:sp>
        <p:nvSpPr>
          <p:cNvPr id="1097" name="Google Shape;1097;p75"/>
          <p:cNvSpPr txBox="1"/>
          <p:nvPr/>
        </p:nvSpPr>
        <p:spPr>
          <a:xfrm rot="-5400000">
            <a:off x="160371" y="2282254"/>
            <a:ext cx="12144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Probability</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76"/>
          <p:cNvSpPr txBox="1"/>
          <p:nvPr>
            <p:ph type="title"/>
          </p:nvPr>
        </p:nvSpPr>
        <p:spPr>
          <a:xfrm>
            <a:off x="2318100" y="25158"/>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Typical G</a:t>
            </a:r>
            <a:r>
              <a:rPr baseline="-25000" lang="en" sz="2400"/>
              <a:t>max</a:t>
            </a:r>
            <a:endParaRPr sz="2400"/>
          </a:p>
        </p:txBody>
      </p:sp>
      <p:sp>
        <p:nvSpPr>
          <p:cNvPr id="1103" name="Google Shape;1103;p76"/>
          <p:cNvSpPr txBox="1"/>
          <p:nvPr>
            <p:ph idx="1" type="body"/>
          </p:nvPr>
        </p:nvSpPr>
        <p:spPr>
          <a:xfrm>
            <a:off x="617100" y="1269863"/>
            <a:ext cx="7909800" cy="3215400"/>
          </a:xfrm>
          <a:prstGeom prst="rect">
            <a:avLst/>
          </a:prstGeom>
          <a:noFill/>
          <a:ln>
            <a:noFill/>
          </a:ln>
        </p:spPr>
        <p:txBody>
          <a:bodyPr anchorCtr="0" anchor="t" bIns="91425" lIns="91425" spcFirstLastPara="1" rIns="91425" wrap="square" tIns="91425">
            <a:noAutofit/>
          </a:bodyPr>
          <a:lstStyle/>
          <a:p>
            <a:pPr indent="0" lvl="0" marL="76200" rtl="0" algn="l">
              <a:lnSpc>
                <a:spcPct val="115000"/>
              </a:lnSpc>
              <a:spcBef>
                <a:spcPts val="600"/>
              </a:spcBef>
              <a:spcAft>
                <a:spcPts val="0"/>
              </a:spcAft>
              <a:buSzPts val="2400"/>
              <a:buNone/>
            </a:pPr>
            <a:r>
              <a:t/>
            </a:r>
            <a:endParaRPr/>
          </a:p>
        </p:txBody>
      </p:sp>
      <p:sp>
        <p:nvSpPr>
          <p:cNvPr id="1104" name="Google Shape;1104;p76"/>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Table&#10;&#10;Description automatically generated" id="1105" name="Google Shape;1105;p76"/>
          <p:cNvPicPr preferRelativeResize="0"/>
          <p:nvPr/>
        </p:nvPicPr>
        <p:blipFill rotWithShape="1">
          <a:blip r:embed="rId3">
            <a:alphaModFix/>
          </a:blip>
          <a:srcRect b="0" l="0" r="0" t="0"/>
          <a:stretch/>
        </p:blipFill>
        <p:spPr>
          <a:xfrm>
            <a:off x="541380" y="972135"/>
            <a:ext cx="8061239" cy="3513128"/>
          </a:xfrm>
          <a:prstGeom prst="rect">
            <a:avLst/>
          </a:prstGeom>
          <a:noFill/>
          <a:ln>
            <a:noFill/>
          </a:ln>
        </p:spPr>
      </p:pic>
      <p:sp>
        <p:nvSpPr>
          <p:cNvPr id="1106" name="Google Shape;1106;p76"/>
          <p:cNvSpPr txBox="1"/>
          <p:nvPr/>
        </p:nvSpPr>
        <p:spPr>
          <a:xfrm>
            <a:off x="558107" y="4524319"/>
            <a:ext cx="8044511"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PT Serif"/>
                <a:ea typeface="PT Serif"/>
                <a:cs typeface="PT Serif"/>
                <a:sym typeface="PT Serif"/>
              </a:rPr>
              <a:t>Surface Hardness (G</a:t>
            </a:r>
            <a:r>
              <a:rPr b="1" baseline="-25000" i="0" lang="en" sz="900" u="none" cap="none" strike="noStrike">
                <a:solidFill>
                  <a:srgbClr val="000000"/>
                </a:solidFill>
                <a:latin typeface="PT Serif"/>
                <a:ea typeface="PT Serif"/>
                <a:cs typeface="PT Serif"/>
                <a:sym typeface="PT Serif"/>
              </a:rPr>
              <a:t>Max</a:t>
            </a:r>
            <a:r>
              <a:rPr b="1" i="0" lang="en" sz="900" u="none" cap="none" strike="noStrike">
                <a:solidFill>
                  <a:srgbClr val="000000"/>
                </a:solidFill>
                <a:latin typeface="PT Serif"/>
                <a:ea typeface="PT Serif"/>
                <a:cs typeface="PT Serif"/>
                <a:sym typeface="PT Serif"/>
              </a:rPr>
              <a:t>) For Various Surfaces</a:t>
            </a:r>
            <a:endParaRPr/>
          </a:p>
          <a:p>
            <a:pPr indent="0" lvl="0" marL="0" marR="0" rtl="0" algn="ctr">
              <a:lnSpc>
                <a:spcPct val="100000"/>
              </a:lnSpc>
              <a:spcBef>
                <a:spcPts val="0"/>
              </a:spcBef>
              <a:spcAft>
                <a:spcPts val="0"/>
              </a:spcAft>
              <a:buNone/>
            </a:pPr>
            <a:r>
              <a:rPr b="0" i="0" lang="en" sz="800" u="none" cap="none" strike="noStrike">
                <a:solidFill>
                  <a:srgbClr val="000000"/>
                </a:solidFill>
                <a:latin typeface="PT Serif"/>
                <a:ea typeface="PT Serif"/>
                <a:cs typeface="PT Serif"/>
                <a:sym typeface="PT Serif"/>
              </a:rPr>
              <a:t>Image Source: Penn State College of Agricultural Sciences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77"/>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Resources</a:t>
            </a:r>
            <a:endParaRPr/>
          </a:p>
        </p:txBody>
      </p:sp>
      <p:sp>
        <p:nvSpPr>
          <p:cNvPr id="1112" name="Google Shape;1112;p77"/>
          <p:cNvSpPr txBox="1"/>
          <p:nvPr>
            <p:ph idx="1" type="body"/>
          </p:nvPr>
        </p:nvSpPr>
        <p:spPr>
          <a:xfrm>
            <a:off x="617100" y="970575"/>
            <a:ext cx="7909800" cy="4128357"/>
          </a:xfrm>
          <a:prstGeom prst="rect">
            <a:avLst/>
          </a:prstGeom>
          <a:noFill/>
          <a:ln>
            <a:noFill/>
          </a:ln>
        </p:spPr>
        <p:txBody>
          <a:bodyPr anchorCtr="0" anchor="t" bIns="91425" lIns="91425" spcFirstLastPara="1" rIns="91425" wrap="square" tIns="91425">
            <a:noAutofit/>
          </a:bodyPr>
          <a:lstStyle/>
          <a:p>
            <a:pPr indent="-381000" lvl="0" marL="457200" rtl="0" algn="l">
              <a:lnSpc>
                <a:spcPct val="114999"/>
              </a:lnSpc>
              <a:spcBef>
                <a:spcPts val="600"/>
              </a:spcBef>
              <a:spcAft>
                <a:spcPts val="0"/>
              </a:spcAft>
              <a:buSzPts val="2400"/>
              <a:buChar char="○"/>
            </a:pPr>
            <a:r>
              <a:rPr lang="en" sz="1000" u="sng">
                <a:solidFill>
                  <a:schemeClr val="hlink"/>
                </a:solidFill>
                <a:latin typeface="PT Serif"/>
                <a:ea typeface="PT Serif"/>
                <a:cs typeface="PT Serif"/>
                <a:sym typeface="PT Serif"/>
                <a:hlinkClick r:id="rId3"/>
              </a:rPr>
              <a:t>https://www.nasa.gov/image-feature/jpl/curiosity-s-selfie-at-mont-mercou</a:t>
            </a:r>
            <a:endParaRPr sz="1000">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Kruijff, G. J. M., Kruijff-Korbayová, I., Keshavdas, S., Larochelle, B., Janíček, M., Colas, F., Liu, M., Pomerleau, F., Siegwart, R., Neerincx, M. A., Looije, R., Smets, N. J. J. M., Mioch, T., van Diggelen, J., Pirri, F., Gianni, M., Ferri, F., Menna, M., Worst, R., … Hlaváč, V. (2014). Designing, developing, and deploying systems to support human–robot teams in disaster response. </a:t>
            </a:r>
            <a:r>
              <a:rPr i="1" lang="en" sz="1000">
                <a:latin typeface="PT Serif"/>
                <a:ea typeface="PT Serif"/>
                <a:cs typeface="PT Serif"/>
                <a:sym typeface="PT Serif"/>
              </a:rPr>
              <a:t>Advanced Robotics</a:t>
            </a:r>
            <a:r>
              <a:rPr lang="en" sz="1000">
                <a:latin typeface="PT Serif"/>
                <a:ea typeface="PT Serif"/>
                <a:cs typeface="PT Serif"/>
                <a:sym typeface="PT Serif"/>
              </a:rPr>
              <a:t>, </a:t>
            </a:r>
            <a:r>
              <a:rPr i="1" lang="en" sz="1000">
                <a:latin typeface="PT Serif"/>
                <a:ea typeface="PT Serif"/>
                <a:cs typeface="PT Serif"/>
                <a:sym typeface="PT Serif"/>
              </a:rPr>
              <a:t>28</a:t>
            </a:r>
            <a:r>
              <a:rPr lang="en" sz="1000">
                <a:latin typeface="PT Serif"/>
                <a:ea typeface="PT Serif"/>
                <a:cs typeface="PT Serif"/>
                <a:sym typeface="PT Serif"/>
              </a:rPr>
              <a:t>(23), 1547–1570. https://doi.org/10.1080/01691864.2014.985335 </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lang="en" sz="1000" u="sng">
                <a:solidFill>
                  <a:schemeClr val="hlink"/>
                </a:solidFill>
                <a:latin typeface="PT Serif"/>
                <a:ea typeface="PT Serif"/>
                <a:cs typeface="PT Serif"/>
                <a:sym typeface="PT Serif"/>
                <a:hlinkClick r:id="rId4"/>
              </a:rPr>
              <a:t>https://www.intorobotics.com/wheels-vs-continuous-tracks-advantages-disadvantages/</a:t>
            </a:r>
            <a:r>
              <a:rPr lang="en" sz="1000">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lang="en" sz="1000" u="sng">
                <a:solidFill>
                  <a:schemeClr val="hlink"/>
                </a:solidFill>
                <a:latin typeface="PT Serif"/>
                <a:ea typeface="PT Serif"/>
                <a:cs typeface="PT Serif"/>
                <a:sym typeface="PT Serif"/>
                <a:hlinkClick r:id="rId5"/>
              </a:rPr>
              <a:t>https://www.macallisterrentals.com/track-vs-wheeled-equipment-type-machine-rent/​</a:t>
            </a:r>
            <a:endParaRPr sz="1000">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lang="en" sz="1000" u="sng">
                <a:solidFill>
                  <a:schemeClr val="hlink"/>
                </a:solidFill>
                <a:latin typeface="PT Serif"/>
                <a:ea typeface="PT Serif"/>
                <a:cs typeface="PT Serif"/>
                <a:sym typeface="PT Serif"/>
                <a:hlinkClick r:id="rId6"/>
              </a:rPr>
              <a:t>https://en.wikipedia.org/wiki/Sojourner_(rover)</a:t>
            </a:r>
            <a:endParaRPr sz="1000">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b="0" i="0" lang="en" sz="1000" u="sng" strike="noStrike">
                <a:solidFill>
                  <a:srgbClr val="0563C1"/>
                </a:solidFill>
                <a:latin typeface="PT Serif"/>
                <a:ea typeface="PT Serif"/>
                <a:cs typeface="PT Serif"/>
                <a:sym typeface="PT Serif"/>
                <a:hlinkClick r:id="rId7">
                  <a:extLst>
                    <a:ext uri="{A12FA001-AC4F-418D-AE19-62706E023703}">
                      <ahyp:hlinkClr val="tx"/>
                    </a:ext>
                  </a:extLst>
                </a:hlinkClick>
              </a:rPr>
              <a:t>https://www.intorobotics.com/wheels-vs-continuous-tracks-advantages-disadvantages/</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b="0" i="0" lang="en" sz="1000" u="sng" strike="noStrike">
                <a:solidFill>
                  <a:srgbClr val="000000"/>
                </a:solidFill>
                <a:latin typeface="PT Serif"/>
                <a:ea typeface="PT Serif"/>
                <a:cs typeface="PT Serif"/>
                <a:sym typeface="PT Serif"/>
                <a:hlinkClick r:id="rId8">
                  <a:extLst>
                    <a:ext uri="{A12FA001-AC4F-418D-AE19-62706E023703}">
                      <ahyp:hlinkClr val="tx"/>
                    </a:ext>
                  </a:extLst>
                </a:hlinkClick>
              </a:rPr>
              <a:t>https://www.macallisterrentals.com/track-vs-wheeled-equipment-type-machine-rent/</a:t>
            </a:r>
            <a:endParaRPr sz="1000">
              <a:solidFill>
                <a:srgbClr val="000000"/>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b="0" i="0" lang="en" sz="1000" u="sng" strike="noStrike">
                <a:solidFill>
                  <a:srgbClr val="0563C1"/>
                </a:solidFill>
                <a:latin typeface="PT Serif"/>
                <a:ea typeface="PT Serif"/>
                <a:cs typeface="PT Serif"/>
                <a:sym typeface="PT Serif"/>
                <a:hlinkClick r:id="rId9">
                  <a:extLst>
                    <a:ext uri="{A12FA001-AC4F-418D-AE19-62706E023703}">
                      <ahyp:hlinkClr val="tx"/>
                    </a:ext>
                  </a:extLst>
                </a:hlinkClick>
              </a:rPr>
              <a:t>https://ijisrt.com/wp-content/uploads/2017/05/Design-of-Rocker-Bogie-Mechanism-1.pdf</a:t>
            </a:r>
            <a:r>
              <a:rPr b="0" i="0" lang="en" sz="1000">
                <a:solidFill>
                  <a:srgbClr val="000000"/>
                </a:solidFill>
                <a:latin typeface="PT Serif"/>
                <a:ea typeface="PT Serif"/>
                <a:cs typeface="PT Serif"/>
                <a:sym typeface="PT Serif"/>
              </a:rPr>
              <a:t>​</a:t>
            </a:r>
            <a:endParaRPr sz="1000">
              <a:solidFill>
                <a:srgbClr val="000000"/>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b="0" i="0" lang="en" sz="1000" u="sng" strike="noStrike">
                <a:solidFill>
                  <a:srgbClr val="0563C1"/>
                </a:solidFill>
                <a:latin typeface="PT Serif"/>
                <a:ea typeface="PT Serif"/>
                <a:cs typeface="PT Serif"/>
                <a:sym typeface="PT Serif"/>
                <a:hlinkClick r:id="rId10">
                  <a:extLst>
                    <a:ext uri="{A12FA001-AC4F-418D-AE19-62706E023703}">
                      <ahyp:hlinkClr val="tx"/>
                    </a:ext>
                  </a:extLst>
                </a:hlinkClick>
              </a:rPr>
              <a:t>https://en.wikipedia.org/wiki/Rocker-bogie</a:t>
            </a:r>
            <a:r>
              <a:rPr b="0" i="0" lang="en" sz="1000">
                <a:solidFill>
                  <a:srgbClr val="000000"/>
                </a:solidFill>
                <a:latin typeface="PT Serif"/>
                <a:ea typeface="PT Serif"/>
                <a:cs typeface="PT Serif"/>
                <a:sym typeface="PT Serif"/>
              </a:rPr>
              <a:t>​</a:t>
            </a:r>
            <a:endParaRPr sz="1000">
              <a:solidFill>
                <a:srgbClr val="000000"/>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(Vehicle Propulsion) </a:t>
            </a:r>
            <a:r>
              <a:rPr b="0" i="0" lang="en" sz="1000" u="sng" strike="noStrike">
                <a:solidFill>
                  <a:srgbClr val="0563C1"/>
                </a:solidFill>
                <a:latin typeface="PT Serif"/>
                <a:ea typeface="PT Serif"/>
                <a:cs typeface="PT Serif"/>
                <a:sym typeface="PT Serif"/>
                <a:hlinkClick r:id="rId11">
                  <a:extLst>
                    <a:ext uri="{A12FA001-AC4F-418D-AE19-62706E023703}">
                      <ahyp:hlinkClr val="tx"/>
                    </a:ext>
                  </a:extLst>
                </a:hlinkClick>
              </a:rPr>
              <a:t>https://medium.com/@haikalfouzi/rocker-bogie-robot-autonomous-search-and-rescue-robot-8e049e5c47c4</a:t>
            </a:r>
            <a:endParaRPr sz="1000" u="sng">
              <a:solidFill>
                <a:srgbClr val="0563C1"/>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12">
                  <a:extLst>
                    <a:ext uri="{A12FA001-AC4F-418D-AE19-62706E023703}">
                      <ahyp:hlinkClr val="tx"/>
                    </a:ext>
                  </a:extLst>
                </a:hlinkClick>
              </a:rPr>
              <a:t>https://mars.nasa.gov/msl/mission/communications/#:~:text=The%20rover%20communicates%20with%20the,waves%20used%20for%20FM%20stations</a:t>
            </a:r>
            <a:r>
              <a:rPr b="0" i="0" lang="en" sz="1000" u="none" strike="noStrike">
                <a:solidFill>
                  <a:srgbClr val="000000"/>
                </a:solidFill>
                <a:latin typeface="PT Serif"/>
                <a:ea typeface="PT Serif"/>
                <a:cs typeface="PT Serif"/>
                <a:sym typeface="PT Serif"/>
              </a:rPr>
              <a:t>.</a:t>
            </a:r>
            <a:r>
              <a:rPr b="0" i="0" lang="en" sz="1000">
                <a:solidFill>
                  <a:srgbClr val="000000"/>
                </a:solidFill>
                <a:latin typeface="PT Serif"/>
                <a:ea typeface="PT Serif"/>
                <a:cs typeface="PT Serif"/>
                <a:sym typeface="PT Serif"/>
              </a:rPr>
              <a:t>​</a:t>
            </a:r>
            <a:endParaRPr sz="1000">
              <a:solidFill>
                <a:srgbClr val="000000"/>
              </a:solidFill>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p:txBody>
      </p:sp>
      <p:sp>
        <p:nvSpPr>
          <p:cNvPr id="1113" name="Google Shape;1113;p77"/>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78"/>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Resources</a:t>
            </a:r>
            <a:endParaRPr/>
          </a:p>
        </p:txBody>
      </p:sp>
      <p:sp>
        <p:nvSpPr>
          <p:cNvPr id="1119" name="Google Shape;1119;p78"/>
          <p:cNvSpPr txBox="1"/>
          <p:nvPr>
            <p:ph idx="1" type="body"/>
          </p:nvPr>
        </p:nvSpPr>
        <p:spPr>
          <a:xfrm>
            <a:off x="617100" y="970575"/>
            <a:ext cx="7909800" cy="3731978"/>
          </a:xfrm>
          <a:prstGeom prst="rect">
            <a:avLst/>
          </a:prstGeom>
          <a:noFill/>
          <a:ln>
            <a:noFill/>
          </a:ln>
        </p:spPr>
        <p:txBody>
          <a:bodyPr anchorCtr="0" anchor="t" bIns="91425" lIns="91425" spcFirstLastPara="1" rIns="91425" wrap="square" tIns="91425">
            <a:noAutofit/>
          </a:bodyPr>
          <a:lstStyle/>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3">
                  <a:extLst>
                    <a:ext uri="{A12FA001-AC4F-418D-AE19-62706E023703}">
                      <ahyp:hlinkClr val="tx"/>
                    </a:ext>
                  </a:extLst>
                </a:hlinkClick>
              </a:rPr>
              <a:t>https://www.britannica.com/science/electromagnetic-radiation/Radio-waves</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4">
                  <a:extLst>
                    <a:ext uri="{A12FA001-AC4F-418D-AE19-62706E023703}">
                      <ahyp:hlinkClr val="tx"/>
                    </a:ext>
                  </a:extLst>
                </a:hlinkClick>
              </a:rPr>
              <a:t>https://support.huawei.com/enterprise/en/doc/EDOC1000113315/b4231b86/signal-attenuation-and-interference</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5">
                  <a:extLst>
                    <a:ext uri="{A12FA001-AC4F-418D-AE19-62706E023703}">
                      <ahyp:hlinkClr val="tx"/>
                    </a:ext>
                  </a:extLst>
                </a:hlinkClick>
              </a:rPr>
              <a:t>https://ourpastimes.com/disadvantages-radio-communication-6181295.html</a:t>
            </a:r>
            <a:endParaRPr sz="1000" u="sng" strike="noStrike">
              <a:solidFill>
                <a:srgbClr val="000000"/>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6">
                  <a:extLst>
                    <a:ext uri="{A12FA001-AC4F-418D-AE19-62706E023703}">
                      <ahyp:hlinkClr val="tx"/>
                    </a:ext>
                  </a:extLst>
                </a:hlinkClick>
              </a:rPr>
              <a:t>https://www.amazon.com/GPRS-GSM-Shield-Arduino-GPS/dp/B01HNV3ZXC</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7">
                  <a:extLst>
                    <a:ext uri="{A12FA001-AC4F-418D-AE19-62706E023703}">
                      <ahyp:hlinkClr val="tx"/>
                    </a:ext>
                  </a:extLst>
                </a:hlinkClick>
              </a:rPr>
              <a:t>https://www.lifewire.com/how-fast-are-4g-and-3g-internet-speeds-3974470#:~:text=3G%20networks%20have%20speeds%20of,similar%20to%20cable%20modem%20speeds</a:t>
            </a:r>
            <a:r>
              <a:rPr b="0" i="0" lang="en" sz="1000" u="none" strike="noStrike">
                <a:solidFill>
                  <a:srgbClr val="000000"/>
                </a:solidFill>
                <a:latin typeface="PT Serif"/>
                <a:ea typeface="PT Serif"/>
                <a:cs typeface="PT Serif"/>
                <a:sym typeface="PT Serif"/>
              </a:rPr>
              <a:t>.</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8">
                  <a:extLst>
                    <a:ext uri="{A12FA001-AC4F-418D-AE19-62706E023703}">
                      <ahyp:hlinkClr val="tx"/>
                    </a:ext>
                  </a:extLst>
                </a:hlinkClick>
              </a:rPr>
              <a:t>https://www.dacast.com/blog/video-bandwidth/</a:t>
            </a:r>
            <a:endParaRPr sz="1000" u="sng" strike="noStrike">
              <a:solidFill>
                <a:srgbClr val="000000"/>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9">
                  <a:extLst>
                    <a:ext uri="{A12FA001-AC4F-418D-AE19-62706E023703}">
                      <ahyp:hlinkClr val="tx"/>
                    </a:ext>
                  </a:extLst>
                </a:hlinkClick>
              </a:rPr>
              <a:t>https://www.sciencedirect.com/science/article/abs/pii/S2214209619302323</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10">
                  <a:extLst>
                    <a:ext uri="{A12FA001-AC4F-418D-AE19-62706E023703}">
                      <ahyp:hlinkClr val="tx"/>
                    </a:ext>
                  </a:extLst>
                </a:hlinkClick>
              </a:rPr>
              <a:t>https://wonderfulengineering.com/10-best-raspberry-pi-wifi-adapters/</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11">
                  <a:extLst>
                    <a:ext uri="{A12FA001-AC4F-418D-AE19-62706E023703}">
                      <ahyp:hlinkClr val="tx"/>
                    </a:ext>
                  </a:extLst>
                </a:hlinkClick>
              </a:rPr>
              <a:t>https://raspberrypihq.com/how-to-add-wifi-to-the-raspberry-pi/</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12">
                  <a:extLst>
                    <a:ext uri="{A12FA001-AC4F-418D-AE19-62706E023703}">
                      <ahyp:hlinkClr val="tx"/>
                    </a:ext>
                  </a:extLst>
                </a:hlinkClick>
              </a:rPr>
              <a:t>https://www.lifewire.com/what-is-an-ad-hoc-wireless-network-2377409</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13">
                  <a:extLst>
                    <a:ext uri="{A12FA001-AC4F-418D-AE19-62706E023703}">
                      <ahyp:hlinkClr val="tx"/>
                    </a:ext>
                  </a:extLst>
                </a:hlinkClick>
              </a:rPr>
              <a:t>https://www.techtarget.com/searchmobilecomputing/definition/ad-hoc-network</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14">
                  <a:extLst>
                    <a:ext uri="{A12FA001-AC4F-418D-AE19-62706E023703}">
                      <ahyp:hlinkClr val="tx"/>
                    </a:ext>
                  </a:extLst>
                </a:hlinkClick>
              </a:rPr>
              <a:t>https://www.fastmetrics.com/blog/wifi/factors-affecting-wifi-performance/</a:t>
            </a:r>
            <a:endParaRPr b="0" i="0" sz="1000" u="sng" strike="noStrike">
              <a:solidFill>
                <a:srgbClr val="0563C1"/>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Controls) </a:t>
            </a:r>
            <a:r>
              <a:rPr b="0" i="0" lang="en" sz="1000" u="sng" strike="noStrike">
                <a:solidFill>
                  <a:srgbClr val="0563C1"/>
                </a:solidFill>
                <a:latin typeface="PT Serif"/>
                <a:ea typeface="PT Serif"/>
                <a:cs typeface="PT Serif"/>
                <a:sym typeface="PT Serif"/>
                <a:hlinkClick r:id="rId15">
                  <a:extLst>
                    <a:ext uri="{A12FA001-AC4F-418D-AE19-62706E023703}">
                      <ahyp:hlinkClr val="tx"/>
                    </a:ext>
                  </a:extLst>
                </a:hlinkClick>
              </a:rPr>
              <a:t>https://cds.cern.ch/record/1100534/files/p73.pdf</a:t>
            </a:r>
            <a:r>
              <a:rPr b="0" i="0" lang="en" sz="1000" u="none" strike="noStrike">
                <a:solidFill>
                  <a:srgbClr val="000000"/>
                </a:solidFill>
                <a:latin typeface="PT Serif"/>
                <a:ea typeface="PT Serif"/>
                <a:cs typeface="PT Serif"/>
                <a:sym typeface="PT Serif"/>
              </a:rPr>
              <a:t> </a:t>
            </a:r>
            <a:endParaRPr b="0" i="0" sz="1000">
              <a:solidFill>
                <a:srgbClr val="000000"/>
              </a:solidFill>
              <a:latin typeface="PT Serif"/>
              <a:ea typeface="PT Serif"/>
              <a:cs typeface="PT Serif"/>
              <a:sym typeface="PT Serif"/>
            </a:endParaRPr>
          </a:p>
          <a:p>
            <a:pPr indent="0" lvl="0" marL="76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u="sng">
              <a:solidFill>
                <a:schemeClr val="hlink"/>
              </a:solidFill>
              <a:latin typeface="PT Serif"/>
              <a:ea typeface="PT Serif"/>
              <a:cs typeface="PT Serif"/>
              <a:sym typeface="PT Serif"/>
              <a:hlinkClick r:id="rId16"/>
            </a:endParaRPr>
          </a:p>
          <a:p>
            <a:pPr indent="0" lvl="0" marL="76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p:txBody>
      </p:sp>
      <p:sp>
        <p:nvSpPr>
          <p:cNvPr id="1120" name="Google Shape;1120;p7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79"/>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Resources</a:t>
            </a:r>
            <a:endParaRPr/>
          </a:p>
        </p:txBody>
      </p:sp>
      <p:sp>
        <p:nvSpPr>
          <p:cNvPr id="1126" name="Google Shape;1126;p79"/>
          <p:cNvSpPr txBox="1"/>
          <p:nvPr>
            <p:ph idx="1" type="body"/>
          </p:nvPr>
        </p:nvSpPr>
        <p:spPr>
          <a:xfrm>
            <a:off x="617100" y="970575"/>
            <a:ext cx="7909800" cy="405975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3">
                  <a:extLst>
                    <a:ext uri="{A12FA001-AC4F-418D-AE19-62706E023703}">
                      <ahyp:hlinkClr val="tx"/>
                    </a:ext>
                  </a:extLst>
                </a:hlinkClick>
              </a:rPr>
              <a:t>https://linuxhint.com/interface-infrared-ir-sensor-raspberry-pi/</a:t>
            </a:r>
            <a:r>
              <a:rPr b="0" i="0" lang="en" sz="1000">
                <a:solidFill>
                  <a:srgbClr val="000000"/>
                </a:solidFill>
                <a:latin typeface="PT Serif"/>
                <a:ea typeface="PT Serif"/>
                <a:cs typeface="PT Serif"/>
                <a:sym typeface="PT Serif"/>
              </a:rPr>
              <a:t>​</a:t>
            </a:r>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(Method of Comms) </a:t>
            </a:r>
            <a:r>
              <a:rPr b="0" i="0" lang="en" sz="1000" u="sng" strike="noStrike">
                <a:solidFill>
                  <a:srgbClr val="0563C1"/>
                </a:solidFill>
                <a:latin typeface="PT Serif"/>
                <a:ea typeface="PT Serif"/>
                <a:cs typeface="PT Serif"/>
                <a:sym typeface="PT Serif"/>
                <a:hlinkClick r:id="rId4">
                  <a:extLst>
                    <a:ext uri="{A12FA001-AC4F-418D-AE19-62706E023703}">
                      <ahyp:hlinkClr val="tx"/>
                    </a:ext>
                  </a:extLst>
                </a:hlinkClick>
              </a:rPr>
              <a:t>https://www.amazon.com/Gikfun-Digital-Receiver-Transmitter-Arduino/dp/B0816P2545/ref=sr_1_6?keywords=infrared+transmitter+and+receiver&amp;qid=1663972073&amp;sr=8-6</a:t>
            </a:r>
            <a:r>
              <a:rPr b="0" i="0" lang="en" sz="1000">
                <a:solidFill>
                  <a:srgbClr val="000000"/>
                </a:solidFill>
                <a:latin typeface="PT Serif"/>
                <a:ea typeface="PT Serif"/>
                <a:cs typeface="PT Serif"/>
                <a:sym typeface="PT Serif"/>
              </a:rPr>
              <a:t>​</a:t>
            </a:r>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(Method of Comms)</a:t>
            </a:r>
            <a:r>
              <a:rPr b="0" i="0" lang="en" sz="1000" u="sng" strike="noStrike">
                <a:solidFill>
                  <a:srgbClr val="0563C1"/>
                </a:solidFill>
                <a:latin typeface="PT Serif"/>
                <a:ea typeface="PT Serif"/>
                <a:cs typeface="PT Serif"/>
                <a:sym typeface="PT Serif"/>
                <a:hlinkClick r:id="rId5">
                  <a:extLst>
                    <a:ext uri="{A12FA001-AC4F-418D-AE19-62706E023703}">
                      <ahyp:hlinkClr val="tx"/>
                    </a:ext>
                  </a:extLst>
                </a:hlinkClick>
              </a:rPr>
              <a:t> https://t4tutorials.com/bluetooth-vs-infrared-comparison-of-range-and-transmission-speed/</a:t>
            </a:r>
            <a:endParaRPr b="0" i="0" sz="1000" u="sng" strike="noStrike">
              <a:solidFill>
                <a:srgbClr val="0563C1"/>
              </a:solidFill>
              <a:latin typeface="PT Serif"/>
              <a:ea typeface="PT Serif"/>
              <a:cs typeface="PT Serif"/>
              <a:sym typeface="PT Serif"/>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(Method of Comms)</a:t>
            </a:r>
            <a:r>
              <a:rPr b="0" i="0" lang="en" sz="1000" u="sng" strike="noStrike">
                <a:solidFill>
                  <a:srgbClr val="0563C1"/>
                </a:solidFill>
                <a:latin typeface="PT Serif"/>
                <a:ea typeface="PT Serif"/>
                <a:cs typeface="PT Serif"/>
                <a:sym typeface="PT Serif"/>
                <a:hlinkClick r:id="rId6">
                  <a:extLst>
                    <a:ext uri="{A12FA001-AC4F-418D-AE19-62706E023703}">
                      <ahyp:hlinkClr val="tx"/>
                    </a:ext>
                  </a:extLst>
                </a:hlinkClick>
              </a:rPr>
              <a:t> </a:t>
            </a:r>
            <a:r>
              <a:rPr b="0" i="0" lang="en" sz="1000" u="sng" strike="noStrike">
                <a:solidFill>
                  <a:srgbClr val="0563C1"/>
                </a:solidFill>
                <a:latin typeface="PT Serif"/>
                <a:ea typeface="PT Serif"/>
                <a:cs typeface="PT Serif"/>
                <a:sym typeface="PT Serif"/>
                <a:hlinkClick r:id="rId7">
                  <a:extLst>
                    <a:ext uri="{A12FA001-AC4F-418D-AE19-62706E023703}">
                      <ahyp:hlinkClr val="tx"/>
                    </a:ext>
                  </a:extLst>
                </a:hlinkClick>
              </a:rPr>
              <a:t>https://www.headphonesty.com/2021/01/bluetooth-versions/#:~:text=Bluetooth%204%20has%20a%20range,and%20with%20fewer%20audio%20dropouts</a:t>
            </a:r>
            <a:r>
              <a:rPr b="0" i="0" lang="en" sz="1000" u="none" strike="noStrike">
                <a:solidFill>
                  <a:srgbClr val="000000"/>
                </a:solidFill>
                <a:latin typeface="PT Serif"/>
                <a:ea typeface="PT Serif"/>
                <a:cs typeface="PT Serif"/>
                <a:sym typeface="PT Serif"/>
              </a:rPr>
              <a:t>. </a:t>
            </a:r>
            <a:r>
              <a:rPr b="0" i="0" lang="en" sz="1000">
                <a:solidFill>
                  <a:srgbClr val="000000"/>
                </a:solidFill>
                <a:latin typeface="PT Serif"/>
                <a:ea typeface="PT Serif"/>
                <a:cs typeface="PT Serif"/>
                <a:sym typeface="PT Serif"/>
              </a:rPr>
              <a:t>​</a:t>
            </a:r>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(Method of Comms)</a:t>
            </a:r>
            <a:r>
              <a:rPr b="0" i="0" lang="en" sz="1000" u="sng" strike="noStrike">
                <a:solidFill>
                  <a:srgbClr val="0563C1"/>
                </a:solidFill>
                <a:latin typeface="PT Serif"/>
                <a:ea typeface="PT Serif"/>
                <a:cs typeface="PT Serif"/>
                <a:sym typeface="PT Serif"/>
                <a:hlinkClick r:id="rId8">
                  <a:extLst>
                    <a:ext uri="{A12FA001-AC4F-418D-AE19-62706E023703}">
                      <ahyp:hlinkClr val="tx"/>
                    </a:ext>
                  </a:extLst>
                </a:hlinkClick>
              </a:rPr>
              <a:t> </a:t>
            </a:r>
            <a:r>
              <a:rPr b="0" i="0" lang="en" sz="1000" u="sng" strike="noStrike">
                <a:solidFill>
                  <a:srgbClr val="0563C1"/>
                </a:solidFill>
                <a:latin typeface="PT Serif"/>
                <a:ea typeface="PT Serif"/>
                <a:cs typeface="PT Serif"/>
                <a:sym typeface="PT Serif"/>
                <a:hlinkClick r:id="rId9">
                  <a:extLst>
                    <a:ext uri="{A12FA001-AC4F-418D-AE19-62706E023703}">
                      <ahyp:hlinkClr val="tx"/>
                    </a:ext>
                  </a:extLst>
                </a:hlinkClick>
              </a:rPr>
              <a:t>https://www.digikey.com/en/products/filter/rf-transceiver-ics/879</a:t>
            </a:r>
            <a:r>
              <a:rPr b="0" i="0" lang="en" sz="1000" u="none" strike="noStrike">
                <a:solidFill>
                  <a:srgbClr val="000000"/>
                </a:solidFill>
                <a:latin typeface="PT Serif"/>
                <a:ea typeface="PT Serif"/>
                <a:cs typeface="PT Serif"/>
                <a:sym typeface="PT Serif"/>
              </a:rPr>
              <a:t> </a:t>
            </a:r>
            <a:r>
              <a:rPr b="0" i="0" lang="en" sz="1000">
                <a:solidFill>
                  <a:srgbClr val="000000"/>
                </a:solidFill>
                <a:latin typeface="PT Serif"/>
                <a:ea typeface="PT Serif"/>
                <a:cs typeface="PT Serif"/>
                <a:sym typeface="PT Serif"/>
              </a:rPr>
              <a:t>​</a:t>
            </a:r>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(Method of Comms)</a:t>
            </a:r>
            <a:r>
              <a:rPr b="0" i="0" lang="en" sz="1000" u="sng" strike="noStrike">
                <a:solidFill>
                  <a:srgbClr val="0563C1"/>
                </a:solidFill>
                <a:latin typeface="PT Serif"/>
                <a:ea typeface="PT Serif"/>
                <a:cs typeface="PT Serif"/>
                <a:sym typeface="PT Serif"/>
                <a:hlinkClick r:id="rId10">
                  <a:extLst>
                    <a:ext uri="{A12FA001-AC4F-418D-AE19-62706E023703}">
                      <ahyp:hlinkClr val="tx"/>
                    </a:ext>
                  </a:extLst>
                </a:hlinkClick>
              </a:rPr>
              <a:t> </a:t>
            </a:r>
            <a:r>
              <a:rPr b="0" i="0" lang="en" sz="1000" u="sng" strike="noStrike">
                <a:solidFill>
                  <a:srgbClr val="0563C1"/>
                </a:solidFill>
                <a:latin typeface="PT Serif"/>
                <a:ea typeface="PT Serif"/>
                <a:cs typeface="PT Serif"/>
                <a:sym typeface="PT Serif"/>
                <a:hlinkClick r:id="rId11">
                  <a:extLst>
                    <a:ext uri="{A12FA001-AC4F-418D-AE19-62706E023703}">
                      <ahyp:hlinkClr val="tx"/>
                    </a:ext>
                  </a:extLst>
                </a:hlinkClick>
              </a:rPr>
              <a:t>https://vinnter.se/whats-new-with-ble5-and-how-does-it-compare-to-ble4/#:~:text=Bluetooth%205.0%20has%20a%20bandwidth,you%20ignore%20overheads%20like%20addressing</a:t>
            </a:r>
            <a:r>
              <a:rPr b="0" i="0" lang="en" sz="1000" u="none" strike="noStrike">
                <a:solidFill>
                  <a:srgbClr val="000000"/>
                </a:solidFill>
                <a:latin typeface="PT Serif"/>
                <a:ea typeface="PT Serif"/>
                <a:cs typeface="PT Serif"/>
                <a:sym typeface="PT Serif"/>
              </a:rPr>
              <a:t>. </a:t>
            </a:r>
            <a:r>
              <a:rPr b="0" i="0" lang="en" sz="1000">
                <a:solidFill>
                  <a:srgbClr val="000000"/>
                </a:solidFill>
                <a:latin typeface="PT Serif"/>
                <a:ea typeface="PT Serif"/>
                <a:cs typeface="PT Serif"/>
                <a:sym typeface="PT Serif"/>
              </a:rPr>
              <a:t>​</a:t>
            </a:r>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(Method of Comms)</a:t>
            </a:r>
            <a:r>
              <a:rPr b="0" i="0" lang="en" sz="1000" u="sng" strike="noStrike">
                <a:solidFill>
                  <a:srgbClr val="0563C1"/>
                </a:solidFill>
                <a:latin typeface="PT Serif"/>
                <a:ea typeface="PT Serif"/>
                <a:cs typeface="PT Serif"/>
                <a:sym typeface="PT Serif"/>
                <a:hlinkClick r:id="rId12">
                  <a:extLst>
                    <a:ext uri="{A12FA001-AC4F-418D-AE19-62706E023703}">
                      <ahyp:hlinkClr val="tx"/>
                    </a:ext>
                  </a:extLst>
                </a:hlinkClick>
              </a:rPr>
              <a:t> </a:t>
            </a:r>
            <a:r>
              <a:rPr b="0" i="0" lang="en" sz="1000" u="sng" strike="noStrike">
                <a:solidFill>
                  <a:srgbClr val="0563C1"/>
                </a:solidFill>
                <a:latin typeface="PT Serif"/>
                <a:ea typeface="PT Serif"/>
                <a:cs typeface="PT Serif"/>
                <a:sym typeface="PT Serif"/>
                <a:hlinkClick r:id="rId13">
                  <a:extLst>
                    <a:ext uri="{A12FA001-AC4F-418D-AE19-62706E023703}">
                      <ahyp:hlinkClr val="tx"/>
                    </a:ext>
                  </a:extLst>
                </a:hlinkClick>
              </a:rPr>
              <a:t>https://www.audio-technica.com/en-us/support/audio-solutions-question-of-the-week-what-causes-bluetooth-interference/</a:t>
            </a:r>
            <a:r>
              <a:rPr b="0" i="0" lang="en" sz="1000" u="none" strike="noStrike">
                <a:solidFill>
                  <a:srgbClr val="000000"/>
                </a:solidFill>
                <a:latin typeface="PT Serif"/>
                <a:ea typeface="PT Serif"/>
                <a:cs typeface="PT Serif"/>
                <a:sym typeface="PT Serif"/>
              </a:rPr>
              <a:t> </a:t>
            </a:r>
            <a:endParaRPr sz="1000">
              <a:solidFill>
                <a:srgbClr val="000000"/>
              </a:solidFill>
              <a:latin typeface="PT Serif"/>
              <a:ea typeface="PT Serif"/>
              <a:cs typeface="PT Serif"/>
              <a:sym typeface="PT Serif"/>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(Video &amp; Imaging) </a:t>
            </a:r>
            <a:r>
              <a:rPr b="0" i="0" lang="en" sz="1000" u="sng" strike="noStrike">
                <a:solidFill>
                  <a:srgbClr val="0563C1"/>
                </a:solidFill>
                <a:latin typeface="PT Serif"/>
                <a:ea typeface="PT Serif"/>
                <a:cs typeface="PT Serif"/>
                <a:sym typeface="PT Serif"/>
                <a:hlinkClick r:id="rId14">
                  <a:extLst>
                    <a:ext uri="{A12FA001-AC4F-418D-AE19-62706E023703}">
                      <ahyp:hlinkClr val="tx"/>
                    </a:ext>
                  </a:extLst>
                </a:hlinkClick>
              </a:rPr>
              <a:t>https://www.amazon.com/Ricoh-Theta-SC2-White-Camera/dp/B0815KT8WC/ref=sr_1_4?gclid=Cj0KCQjwj7CZBhDHARIsAPPWv3f6ULq-jlhHZ5vl1GGgnaRNDpqckqwSRt_mEXNd-MmVyuZzef68iTIaAq0cEALw_wcB&amp;hvadid=224064081276&amp;hvdev=c&amp;hvlocphy=1014448&amp;hvnetw=g&amp;hvqmt=b&amp;hvrand=12658977248659934215&amp;hvtargid=kwd-319986051544&amp;hydadcr=18503_9834403&amp;keywords=ricoh+theta+s+360+degree+camera&amp;qid=1663872932&amp;sr=8-4&amp;ufe=app_do%3Aamzn1.fos.ac2169a1-b668-44b9-8bd0-5ec63b24bcb5</a:t>
            </a:r>
            <a:endParaRPr sz="1000" u="sng" strike="noStrike">
              <a:solidFill>
                <a:srgbClr val="000000"/>
              </a:solidFill>
              <a:latin typeface="PT Serif"/>
              <a:ea typeface="PT Serif"/>
              <a:cs typeface="PT Serif"/>
              <a:sym typeface="PT Serif"/>
            </a:endParaRPr>
          </a:p>
          <a:p>
            <a:pPr indent="-228600" lvl="0" marL="457200" rtl="0" algn="l">
              <a:lnSpc>
                <a:spcPct val="115000"/>
              </a:lnSpc>
              <a:spcBef>
                <a:spcPts val="600"/>
              </a:spcBef>
              <a:spcAft>
                <a:spcPts val="0"/>
              </a:spcAft>
              <a:buSzPts val="2400"/>
              <a:buFont typeface="Courier New"/>
              <a:buNone/>
            </a:pPr>
            <a:r>
              <a:t/>
            </a:r>
            <a:endParaRPr sz="1000" u="sng">
              <a:solidFill>
                <a:schemeClr val="hlink"/>
              </a:solidFill>
              <a:latin typeface="PT Serif"/>
              <a:ea typeface="PT Serif"/>
              <a:cs typeface="PT Serif"/>
              <a:sym typeface="PT Serif"/>
              <a:hlinkClick r:id="rId15"/>
            </a:endParaRPr>
          </a:p>
          <a:p>
            <a:pPr indent="0" lvl="0" marL="76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p:txBody>
      </p:sp>
      <p:sp>
        <p:nvSpPr>
          <p:cNvPr id="1127" name="Google Shape;1127;p7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Functional Block Diagram</a:t>
            </a:r>
            <a:endParaRPr/>
          </a:p>
        </p:txBody>
      </p:sp>
      <p:sp>
        <p:nvSpPr>
          <p:cNvPr id="222" name="Google Shape;222;p8"/>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Timeline&#10;&#10;Description automatically generated" id="223" name="Google Shape;223;p8"/>
          <p:cNvPicPr preferRelativeResize="0"/>
          <p:nvPr/>
        </p:nvPicPr>
        <p:blipFill rotWithShape="1">
          <a:blip r:embed="rId3">
            <a:alphaModFix/>
          </a:blip>
          <a:srcRect b="0" l="0" r="0" t="0"/>
          <a:stretch/>
        </p:blipFill>
        <p:spPr>
          <a:xfrm>
            <a:off x="563373" y="1025548"/>
            <a:ext cx="8017253" cy="3552439"/>
          </a:xfrm>
          <a:prstGeom prst="rect">
            <a:avLst/>
          </a:prstGeom>
          <a:noFill/>
          <a:ln>
            <a:noFill/>
          </a:ln>
        </p:spPr>
      </p:pic>
      <p:sp>
        <p:nvSpPr>
          <p:cNvPr id="224" name="Google Shape;224;p8"/>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225" name="Google Shape;225;p8"/>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226" name="Google Shape;226;p8"/>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227" name="Google Shape;227;p8"/>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228" name="Google Shape;228;p8"/>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229" name="Google Shape;229;p8"/>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230" name="Google Shape;230;p8"/>
          <p:cNvSpPr/>
          <p:nvPr/>
        </p:nvSpPr>
        <p:spPr>
          <a:xfrm>
            <a:off x="1108547" y="4638211"/>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80"/>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Resources</a:t>
            </a:r>
            <a:endParaRPr/>
          </a:p>
        </p:txBody>
      </p:sp>
      <p:sp>
        <p:nvSpPr>
          <p:cNvPr id="1133" name="Google Shape;1133;p80"/>
          <p:cNvSpPr txBox="1"/>
          <p:nvPr>
            <p:ph idx="1" type="body"/>
          </p:nvPr>
        </p:nvSpPr>
        <p:spPr>
          <a:xfrm>
            <a:off x="617100" y="970575"/>
            <a:ext cx="7909800" cy="388656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(Video &amp; Imaging) </a:t>
            </a:r>
            <a:r>
              <a:rPr b="0" i="0" lang="en" sz="1000" u="sng" strike="noStrike">
                <a:solidFill>
                  <a:srgbClr val="0563C1"/>
                </a:solidFill>
                <a:latin typeface="PT Serif"/>
                <a:ea typeface="PT Serif"/>
                <a:cs typeface="PT Serif"/>
                <a:sym typeface="PT Serif"/>
                <a:hlinkClick r:id="rId3">
                  <a:extLst>
                    <a:ext uri="{A12FA001-AC4F-418D-AE19-62706E023703}">
                      <ahyp:hlinkClr val="tx"/>
                    </a:ext>
                  </a:extLst>
                </a:hlinkClick>
              </a:rPr>
              <a:t>https://www.amazon.com/GoPro-Session-CHDHS-101-Waterproof-Camera/dp/B010H05JMQ</a:t>
            </a:r>
            <a:endParaRPr sz="1000">
              <a:latin typeface="PT Serif"/>
              <a:ea typeface="PT Serif"/>
              <a:cs typeface="PT Serif"/>
              <a:sym typeface="PT Serif"/>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(Video &amp; Imaging) </a:t>
            </a:r>
            <a:r>
              <a:rPr b="0" i="0" lang="en" sz="1000" u="sng" strike="noStrike">
                <a:solidFill>
                  <a:srgbClr val="0563C1"/>
                </a:solidFill>
                <a:latin typeface="PT Serif"/>
                <a:ea typeface="PT Serif"/>
                <a:cs typeface="PT Serif"/>
                <a:sym typeface="PT Serif"/>
                <a:hlinkClick r:id="rId4">
                  <a:extLst>
                    <a:ext uri="{A12FA001-AC4F-418D-AE19-62706E023703}">
                      <ahyp:hlinkClr val="tx"/>
                    </a:ext>
                  </a:extLst>
                </a:hlinkClick>
              </a:rPr>
              <a:t>https://gopro.com/en/us/shop/cameras/max/CHDHZ-202-master.html?clickId=4109675502&amp;utm_campaign=101987&amp;utm_content=8-12501&amp;utm_medium=affiliate&amp;utm_source=pepperjam</a:t>
            </a:r>
            <a:endParaRPr b="0" i="0" sz="1000" u="sng" strike="noStrike">
              <a:solidFill>
                <a:srgbClr val="0563C1"/>
              </a:solidFill>
              <a:latin typeface="PT Serif"/>
              <a:ea typeface="PT Serif"/>
              <a:cs typeface="PT Serif"/>
              <a:sym typeface="PT Serif"/>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(Video &amp; Imaging) </a:t>
            </a:r>
            <a:r>
              <a:rPr b="0" i="0" lang="en" sz="1000" u="sng" strike="noStrike">
                <a:solidFill>
                  <a:srgbClr val="0563C1"/>
                </a:solidFill>
                <a:latin typeface="PT Serif"/>
                <a:ea typeface="PT Serif"/>
                <a:cs typeface="PT Serif"/>
                <a:sym typeface="PT Serif"/>
                <a:hlinkClick r:id="rId5">
                  <a:extLst>
                    <a:ext uri="{A12FA001-AC4F-418D-AE19-62706E023703}">
                      <ahyp:hlinkClr val="tx"/>
                    </a:ext>
                  </a:extLst>
                </a:hlinkClick>
              </a:rPr>
              <a:t>https://www.amazon.com/GoPro-Session-CHDHS-101-Waterproof-Camera/dp/B010H05JMQ</a:t>
            </a:r>
            <a:endParaRPr b="0" i="0" sz="1000" u="sng" strike="noStrike">
              <a:solidFill>
                <a:srgbClr val="0563C1"/>
              </a:solidFill>
              <a:latin typeface="PT Serif"/>
              <a:ea typeface="PT Serif"/>
              <a:cs typeface="PT Serif"/>
              <a:sym typeface="PT Serif"/>
            </a:endParaRPr>
          </a:p>
          <a:p>
            <a:pPr indent="-381000" lvl="0" marL="457200" rtl="0" algn="l">
              <a:lnSpc>
                <a:spcPct val="115000"/>
              </a:lnSpc>
              <a:spcBef>
                <a:spcPts val="600"/>
              </a:spcBef>
              <a:spcAft>
                <a:spcPts val="0"/>
              </a:spcAft>
              <a:buSzPts val="2400"/>
              <a:buFont typeface="Courier New"/>
              <a:buChar char="o"/>
            </a:pPr>
            <a:r>
              <a:rPr lang="en" sz="1000">
                <a:latin typeface="PT Serif"/>
                <a:ea typeface="PT Serif"/>
                <a:cs typeface="PT Serif"/>
                <a:sym typeface="PT Serif"/>
              </a:rPr>
              <a:t>(Video &amp; Imaging) </a:t>
            </a:r>
            <a:r>
              <a:rPr b="0" i="0" lang="en" sz="1000" u="sng" strike="noStrike">
                <a:solidFill>
                  <a:srgbClr val="0563C1"/>
                </a:solidFill>
                <a:latin typeface="PT Serif"/>
                <a:ea typeface="PT Serif"/>
                <a:cs typeface="PT Serif"/>
                <a:sym typeface="PT Serif"/>
                <a:hlinkClick r:id="rId6">
                  <a:extLst>
                    <a:ext uri="{A12FA001-AC4F-418D-AE19-62706E023703}">
                      <ahyp:hlinkClr val="tx"/>
                    </a:ext>
                  </a:extLst>
                </a:hlinkClick>
              </a:rPr>
              <a:t>https://www.amazon.com/GoPro-Session-CHDHS-101-Waterproof-Camera/dp/B010H05JMQ</a:t>
            </a:r>
            <a:endParaRPr sz="1000">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(Remote Sensing) </a:t>
            </a:r>
            <a:r>
              <a:rPr lang="en" sz="1000" u="sng">
                <a:solidFill>
                  <a:schemeClr val="hlink"/>
                </a:solidFill>
                <a:latin typeface="PT Serif"/>
                <a:ea typeface="PT Serif"/>
                <a:cs typeface="PT Serif"/>
                <a:sym typeface="PT Serif"/>
                <a:hlinkClick r:id="rId7"/>
              </a:rPr>
              <a:t>https://www.ibm.com/topics/computer-vision</a:t>
            </a:r>
            <a:endParaRPr sz="1000">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(Remote Sensing) </a:t>
            </a:r>
            <a:r>
              <a:rPr lang="en" sz="1000" u="sng">
                <a:solidFill>
                  <a:schemeClr val="hlink"/>
                </a:solidFill>
                <a:latin typeface="PT Serif"/>
                <a:ea typeface="PT Serif"/>
                <a:cs typeface="PT Serif"/>
                <a:sym typeface="PT Serif"/>
                <a:hlinkClick r:id="rId8"/>
              </a:rPr>
              <a:t>https://www.seeedstudio.com/blog/2019/12/23/distance-sensors-types-and-selection-guide/</a:t>
            </a:r>
            <a:r>
              <a:rPr lang="en" sz="1000">
                <a:latin typeface="PT Serif"/>
                <a:ea typeface="PT Serif"/>
                <a:cs typeface="PT Serif"/>
                <a:sym typeface="PT Serif"/>
              </a:rPr>
              <a:t> </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(State Determination) </a:t>
            </a:r>
            <a:r>
              <a:rPr lang="en" sz="1000" u="sng">
                <a:solidFill>
                  <a:schemeClr val="hlink"/>
                </a:solidFill>
                <a:latin typeface="PT Serif"/>
                <a:ea typeface="PT Serif"/>
                <a:cs typeface="PT Serif"/>
                <a:sym typeface="PT Serif"/>
                <a:hlinkClick r:id="rId9"/>
              </a:rPr>
              <a:t>https://www.engineersgarage.com/what-are-inertial-sensors/</a:t>
            </a:r>
            <a:r>
              <a:rPr lang="en" sz="1000">
                <a:latin typeface="PT Serif"/>
                <a:ea typeface="PT Serif"/>
                <a:cs typeface="PT Serif"/>
                <a:sym typeface="PT Serif"/>
              </a:rPr>
              <a:t> </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(State Determination) </a:t>
            </a:r>
            <a:r>
              <a:rPr lang="en" sz="1000" u="sng">
                <a:solidFill>
                  <a:schemeClr val="hlink"/>
                </a:solidFill>
                <a:latin typeface="PT Serif"/>
                <a:ea typeface="PT Serif"/>
                <a:cs typeface="PT Serif"/>
                <a:sym typeface="PT Serif"/>
                <a:hlinkClick r:id="rId10"/>
              </a:rPr>
              <a:t>https://www.sciencedirect.com/topics/engineering/magnetometer</a:t>
            </a:r>
            <a:r>
              <a:rPr lang="en" sz="1000">
                <a:latin typeface="PT Serif"/>
                <a:ea typeface="PT Serif"/>
                <a:cs typeface="PT Serif"/>
                <a:sym typeface="PT Serif"/>
              </a:rPr>
              <a:t> </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Comp) </a:t>
            </a:r>
            <a:r>
              <a:rPr lang="en" sz="1000" u="sng">
                <a:solidFill>
                  <a:schemeClr val="hlink"/>
                </a:solidFill>
                <a:latin typeface="PT Serif"/>
                <a:ea typeface="PT Serif"/>
                <a:cs typeface="PT Serif"/>
                <a:sym typeface="PT Serif"/>
                <a:hlinkClick r:id="rId11"/>
              </a:rPr>
              <a:t>https://www.pjrc.com/store/teensy41.html#power</a:t>
            </a:r>
            <a:r>
              <a:rPr lang="en" sz="1000">
                <a:latin typeface="PT Serif"/>
                <a:ea typeface="PT Serif"/>
                <a:cs typeface="PT Serif"/>
                <a:sym typeface="PT Serif"/>
              </a:rPr>
              <a:t> </a:t>
            </a:r>
            <a:endParaRPr/>
          </a:p>
          <a:p>
            <a:pPr indent="-381000" lvl="0" marL="457200" rtl="0" algn="l">
              <a:lnSpc>
                <a:spcPct val="114999"/>
              </a:lnSpc>
              <a:spcBef>
                <a:spcPts val="600"/>
              </a:spcBef>
              <a:spcAft>
                <a:spcPts val="0"/>
              </a:spcAft>
              <a:buSzPts val="2400"/>
              <a:buChar char="○"/>
            </a:pPr>
            <a:r>
              <a:rPr lang="en" sz="1000" u="sng">
                <a:solidFill>
                  <a:srgbClr val="6611CC"/>
                </a:solidFill>
                <a:latin typeface="PT Serif"/>
                <a:ea typeface="PT Serif"/>
                <a:cs typeface="PT Serif"/>
                <a:sym typeface="PT Serif"/>
                <a:hlinkClick r:id="rId12">
                  <a:extLst>
                    <a:ext uri="{A12FA001-AC4F-418D-AE19-62706E023703}">
                      <ahyp:hlinkClr val="tx"/>
                    </a:ext>
                  </a:extLst>
                </a:hlinkClick>
              </a:rPr>
              <a:t>https://plantscience.psu.edu/research/centers/ssrc/research/infill/surface-hardness-gmax</a:t>
            </a:r>
            <a:endParaRPr sz="1000">
              <a:solidFill>
                <a:srgbClr val="6611CC"/>
              </a:solidFill>
              <a:latin typeface="PT Serif"/>
              <a:ea typeface="PT Serif"/>
              <a:cs typeface="PT Serif"/>
              <a:sym typeface="PT Serif"/>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Controls) </a:t>
            </a:r>
            <a:r>
              <a:rPr b="0" i="0" lang="en" sz="1000" u="sng" strike="noStrike">
                <a:solidFill>
                  <a:srgbClr val="0563C1"/>
                </a:solidFill>
                <a:latin typeface="PT Serif"/>
                <a:ea typeface="PT Serif"/>
                <a:cs typeface="PT Serif"/>
                <a:sym typeface="PT Serif"/>
                <a:hlinkClick r:id="rId13">
                  <a:extLst>
                    <a:ext uri="{A12FA001-AC4F-418D-AE19-62706E023703}">
                      <ahyp:hlinkClr val="tx"/>
                    </a:ext>
                  </a:extLst>
                </a:hlinkClick>
              </a:rPr>
              <a:t>https://www.electronics-tutorials.ws/systems/open-loop-system.html</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Controls) </a:t>
            </a:r>
            <a:r>
              <a:rPr b="0" i="0" lang="en" sz="1000" u="sng" strike="noStrike">
                <a:solidFill>
                  <a:srgbClr val="0563C1"/>
                </a:solidFill>
                <a:latin typeface="PT Serif"/>
                <a:ea typeface="PT Serif"/>
                <a:cs typeface="PT Serif"/>
                <a:sym typeface="PT Serif"/>
                <a:hlinkClick r:id="rId14">
                  <a:extLst>
                    <a:ext uri="{A12FA001-AC4F-418D-AE19-62706E023703}">
                      <ahyp:hlinkClr val="tx"/>
                    </a:ext>
                  </a:extLst>
                </a:hlinkClick>
              </a:rPr>
              <a:t>https://www.electronics-tutorials.ws/systems/closed-loop-system.html</a:t>
            </a:r>
            <a:r>
              <a:rPr b="0" i="0" lang="en" sz="1000">
                <a:solidFill>
                  <a:srgbClr val="000000"/>
                </a:solidFill>
                <a:latin typeface="PT Serif"/>
                <a:ea typeface="PT Serif"/>
                <a:cs typeface="PT Serif"/>
                <a:sym typeface="PT Serif"/>
              </a:rPr>
              <a:t>​</a:t>
            </a:r>
            <a:endParaRPr/>
          </a:p>
          <a:p>
            <a:pPr indent="-381000" lvl="0" marL="457200" rtl="0" algn="l">
              <a:lnSpc>
                <a:spcPct val="114999"/>
              </a:lnSpc>
              <a:spcBef>
                <a:spcPts val="600"/>
              </a:spcBef>
              <a:spcAft>
                <a:spcPts val="0"/>
              </a:spcAft>
              <a:buSzPts val="2400"/>
              <a:buChar char="○"/>
            </a:pPr>
            <a:r>
              <a:rPr lang="en" sz="1000">
                <a:latin typeface="PT Serif"/>
                <a:ea typeface="PT Serif"/>
                <a:cs typeface="PT Serif"/>
                <a:sym typeface="PT Serif"/>
              </a:rPr>
              <a:t>(Method of Controls) </a:t>
            </a:r>
            <a:r>
              <a:rPr b="0" i="0" lang="en" sz="1000" u="sng" strike="noStrike">
                <a:solidFill>
                  <a:srgbClr val="0563C1"/>
                </a:solidFill>
                <a:latin typeface="PT Serif"/>
                <a:ea typeface="PT Serif"/>
                <a:cs typeface="PT Serif"/>
                <a:sym typeface="PT Serif"/>
                <a:hlinkClick r:id="rId15">
                  <a:extLst>
                    <a:ext uri="{A12FA001-AC4F-418D-AE19-62706E023703}">
                      <ahyp:hlinkClr val="tx"/>
                    </a:ext>
                  </a:extLst>
                </a:hlinkClick>
              </a:rPr>
              <a:t>https://cds.cern.ch/record/1100534/files/p73.pdf</a:t>
            </a:r>
            <a:r>
              <a:rPr b="0" i="0" lang="en" sz="1000" u="none" strike="noStrike">
                <a:solidFill>
                  <a:srgbClr val="000000"/>
                </a:solidFill>
                <a:latin typeface="PT Serif"/>
                <a:ea typeface="PT Serif"/>
                <a:cs typeface="PT Serif"/>
                <a:sym typeface="PT Serif"/>
              </a:rPr>
              <a:t> </a:t>
            </a:r>
            <a:endParaRPr sz="1000" u="sng">
              <a:solidFill>
                <a:schemeClr val="dk1"/>
              </a:solidFill>
              <a:latin typeface="PT Serif"/>
              <a:ea typeface="PT Serif"/>
              <a:cs typeface="PT Serif"/>
              <a:sym typeface="PT Serif"/>
              <a:hlinkClick r:id="rId16">
                <a:extLst>
                  <a:ext uri="{A12FA001-AC4F-418D-AE19-62706E023703}">
                    <ahyp:hlinkClr val="tx"/>
                  </a:ext>
                </a:extLst>
              </a:hlinkClick>
            </a:endParaRPr>
          </a:p>
          <a:p>
            <a:pPr indent="0" lvl="0" marL="76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a:p>
            <a:pPr indent="-228600" lvl="0" marL="457200" rtl="0" algn="l">
              <a:lnSpc>
                <a:spcPct val="114999"/>
              </a:lnSpc>
              <a:spcBef>
                <a:spcPts val="600"/>
              </a:spcBef>
              <a:spcAft>
                <a:spcPts val="0"/>
              </a:spcAft>
              <a:buSzPts val="2400"/>
              <a:buNone/>
            </a:pPr>
            <a:r>
              <a:t/>
            </a:r>
            <a:endParaRPr sz="1000">
              <a:latin typeface="PT Serif"/>
              <a:ea typeface="PT Serif"/>
              <a:cs typeface="PT Serif"/>
              <a:sym typeface="PT Serif"/>
            </a:endParaRPr>
          </a:p>
        </p:txBody>
      </p:sp>
      <p:sp>
        <p:nvSpPr>
          <p:cNvPr id="1134" name="Google Shape;1134;p80"/>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idx="12" type="sldNum"/>
          </p:nvPr>
        </p:nvSpPr>
        <p:spPr>
          <a:xfrm>
            <a:off x="9407" y="4702553"/>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236" name="Google Shape;236;p9"/>
          <p:cNvSpPr txBox="1"/>
          <p:nvPr>
            <p:ph type="title"/>
          </p:nvPr>
        </p:nvSpPr>
        <p:spPr>
          <a:xfrm>
            <a:off x="2318100" y="113175"/>
            <a:ext cx="45078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sz="2400"/>
              <a:t>Critical Project Elements</a:t>
            </a:r>
            <a:endParaRPr/>
          </a:p>
        </p:txBody>
      </p:sp>
      <p:graphicFrame>
        <p:nvGraphicFramePr>
          <p:cNvPr id="237" name="Google Shape;237;p9"/>
          <p:cNvGraphicFramePr/>
          <p:nvPr/>
        </p:nvGraphicFramePr>
        <p:xfrm>
          <a:off x="720865" y="804608"/>
          <a:ext cx="3000000" cy="3000000"/>
        </p:xfrm>
        <a:graphic>
          <a:graphicData uri="http://schemas.openxmlformats.org/drawingml/2006/table">
            <a:tbl>
              <a:tblPr>
                <a:noFill/>
                <a:tableStyleId>{C2A155F9-E990-4902-A656-67BAC96EC387}</a:tableStyleId>
              </a:tblPr>
              <a:tblGrid>
                <a:gridCol w="671725"/>
                <a:gridCol w="1763675"/>
                <a:gridCol w="5266875"/>
              </a:tblGrid>
              <a:tr h="2818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CPE #</a:t>
                      </a:r>
                      <a:endParaRPr b="1" sz="1200" u="none" cap="none" strike="noStrike">
                        <a:solidFill>
                          <a:schemeClr val="dk1"/>
                        </a:solidFill>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Subsystem</a:t>
                      </a:r>
                      <a:endParaRPr sz="12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Critical Project Element (CPE) Description</a:t>
                      </a:r>
                      <a:endParaRPr sz="1200" u="none" cap="none" strike="noStrike">
                        <a:latin typeface="PT Serif"/>
                        <a:ea typeface="PT Serif"/>
                        <a:cs typeface="PT Serif"/>
                        <a:sym typeface="PT Serif"/>
                      </a:endParaRPr>
                    </a:p>
                  </a:txBody>
                  <a:tcPr marT="68575" marB="68575" marR="91425" marL="91425" anchor="ctr">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BAFB6"/>
                    </a:solidFill>
                  </a:tcPr>
                </a:tc>
              </a:tr>
              <a:tr h="4167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PT Serif"/>
                          <a:ea typeface="PT Serif"/>
                          <a:cs typeface="PT Serif"/>
                          <a:sym typeface="PT Serif"/>
                        </a:rPr>
                        <a:t>1</a:t>
                      </a:r>
                      <a:endParaRPr b="1" sz="12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Locomotion</a:t>
                      </a:r>
                      <a:endParaRPr sz="1400" u="none" cap="none" strike="noStrike">
                        <a:latin typeface="PT Serif"/>
                        <a:ea typeface="PT Serif"/>
                        <a:cs typeface="PT Serif"/>
                        <a:sym typeface="PT Serif"/>
                      </a:endParaRPr>
                    </a:p>
                  </a:txBody>
                  <a:tcPr marT="63500" marB="63500" marR="63500" marL="63500"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 sz="900" u="none" cap="none" strike="noStrike">
                          <a:solidFill>
                            <a:srgbClr val="000000"/>
                          </a:solidFill>
                          <a:latin typeface="PT Serif"/>
                          <a:ea typeface="PT Serif"/>
                          <a:cs typeface="PT Serif"/>
                          <a:sym typeface="PT Serif"/>
                        </a:rPr>
                        <a:t>The rover needs a method of locomotion which allows it to successfully navigate in the typical mission environment to reach the location of interest. If the rover cannot successfully reach the location of interest, it cannot satisfy its mission.</a:t>
                      </a:r>
                      <a:endParaRPr/>
                    </a:p>
                  </a:txBody>
                  <a:tcPr marT="63500" marB="63500" marR="63500" marL="63500">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rgbClr val="D0C3CA"/>
                      </a:solidFill>
                      <a:prstDash val="solid"/>
                      <a:round/>
                      <a:headEnd len="sm" w="sm" type="none"/>
                      <a:tailEnd len="sm" w="sm" type="none"/>
                    </a:lnB>
                  </a:tcPr>
                </a:tc>
              </a:tr>
              <a:tr h="41675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PT Serif"/>
                          <a:ea typeface="PT Serif"/>
                          <a:cs typeface="PT Serif"/>
                          <a:sym typeface="PT Serif"/>
                        </a:rPr>
                        <a:t>2</a:t>
                      </a:r>
                      <a:endParaRPr b="1" i="0" sz="12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Command and Control - Manual</a:t>
                      </a:r>
                      <a:endParaRPr sz="1400" u="none" cap="none" strike="noStrike">
                        <a:latin typeface="PT Serif"/>
                        <a:ea typeface="PT Serif"/>
                        <a:cs typeface="PT Serif"/>
                        <a:sym typeface="PT Serif"/>
                      </a:endParaRPr>
                    </a:p>
                  </a:txBody>
                  <a:tcPr marT="63500" marB="63500" marR="63500" marL="63500"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 sz="900" u="none" cap="none" strike="noStrike">
                          <a:solidFill>
                            <a:srgbClr val="000000"/>
                          </a:solidFill>
                          <a:latin typeface="PT Serif"/>
                          <a:ea typeface="PT Serif"/>
                          <a:cs typeface="PT Serif"/>
                          <a:sym typeface="PT Serif"/>
                        </a:rPr>
                        <a:t>A backup manual control system will be implemented as a safeguard in the event that the autonomous control of the rover fails. This element of manual control is necessary in the case of automation failure or required operator interaction.</a:t>
                      </a:r>
                      <a:endParaRPr sz="900" u="none" cap="none" strike="noStrike">
                        <a:latin typeface="PT Serif"/>
                        <a:ea typeface="PT Serif"/>
                        <a:cs typeface="PT Serif"/>
                        <a:sym typeface="PT Serif"/>
                      </a:endParaRPr>
                    </a:p>
                  </a:txBody>
                  <a:tcPr marT="63500" marB="63500" marR="63500" marL="63500">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5229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PT Serif"/>
                          <a:ea typeface="PT Serif"/>
                          <a:cs typeface="PT Serif"/>
                          <a:sym typeface="PT Serif"/>
                        </a:rPr>
                        <a:t>3</a:t>
                      </a:r>
                      <a:endParaRPr b="1" i="0" sz="12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Command and Control - Automated</a:t>
                      </a:r>
                      <a:endParaRPr sz="1400" u="none" cap="none" strike="noStrike">
                        <a:latin typeface="PT Serif"/>
                        <a:ea typeface="PT Serif"/>
                        <a:cs typeface="PT Serif"/>
                        <a:sym typeface="PT Serif"/>
                      </a:endParaRPr>
                    </a:p>
                  </a:txBody>
                  <a:tcPr marT="63500" marB="63500" marR="63500" marL="63500"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 sz="900" u="none" cap="none" strike="noStrike">
                          <a:solidFill>
                            <a:srgbClr val="000000"/>
                          </a:solidFill>
                          <a:latin typeface="PT Serif"/>
                          <a:ea typeface="PT Serif"/>
                          <a:cs typeface="PT Serif"/>
                          <a:sym typeface="PT Serif"/>
                        </a:rPr>
                        <a:t>The rover must be able to use automation to navigate itself to the location of interest. This involves sensing its environment, making path planning decisions to define its next motion, and then controlling that motion to make progress towards the location. The rover must also be able to use automated control to navigate back into range of communication.</a:t>
                      </a:r>
                      <a:endParaRPr/>
                    </a:p>
                  </a:txBody>
                  <a:tcPr marT="63500" marB="63500" marR="63500" marL="63500">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41675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PT Serif"/>
                          <a:ea typeface="PT Serif"/>
                          <a:cs typeface="PT Serif"/>
                          <a:sym typeface="PT Serif"/>
                        </a:rPr>
                        <a:t>4</a:t>
                      </a:r>
                      <a:endParaRPr b="1" i="0" sz="12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Video and Imaging</a:t>
                      </a:r>
                      <a:endParaRPr sz="1400" u="none" cap="none" strike="noStrike">
                        <a:latin typeface="PT Serif"/>
                        <a:ea typeface="PT Serif"/>
                        <a:cs typeface="PT Serif"/>
                        <a:sym typeface="PT Serif"/>
                      </a:endParaRPr>
                    </a:p>
                  </a:txBody>
                  <a:tcPr marT="63500" marB="63500" marR="63500" marL="63500"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 sz="900" u="none" cap="none" strike="noStrike">
                          <a:solidFill>
                            <a:srgbClr val="000000"/>
                          </a:solidFill>
                          <a:latin typeface="PT Serif"/>
                          <a:ea typeface="PT Serif"/>
                          <a:cs typeface="PT Serif"/>
                          <a:sym typeface="PT Serif"/>
                        </a:rPr>
                        <a:t>Streaming live video to the operator is essential for manual control of the rover, when the rover is not in line of sight of the operator. The rover's mission is also to collect images of a location of interest, making imaging an essential function of the rover.</a:t>
                      </a:r>
                      <a:endParaRPr/>
                    </a:p>
                  </a:txBody>
                  <a:tcPr marT="63500" marB="63500" marR="63500" marL="63500">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106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PT Serif"/>
                          <a:ea typeface="PT Serif"/>
                          <a:cs typeface="PT Serif"/>
                          <a:sym typeface="PT Serif"/>
                        </a:rPr>
                        <a:t>5</a:t>
                      </a:r>
                      <a:endParaRPr b="1" i="0" sz="1200" u="none" cap="none" strike="noStrike">
                        <a:latin typeface="PT Serif"/>
                        <a:ea typeface="PT Serif"/>
                        <a:cs typeface="PT Serif"/>
                        <a:sym typeface="PT Serif"/>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Ground Station</a:t>
                      </a:r>
                      <a:endParaRPr sz="1400" u="none" cap="none" strike="noStrike">
                        <a:latin typeface="PT Serif"/>
                        <a:ea typeface="PT Serif"/>
                        <a:cs typeface="PT Serif"/>
                        <a:sym typeface="PT Serif"/>
                      </a:endParaRPr>
                    </a:p>
                  </a:txBody>
                  <a:tcPr marT="63500" marB="63500" marR="63500" marL="63500"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 sz="900" u="none" cap="none" strike="noStrike">
                          <a:solidFill>
                            <a:srgbClr val="000000"/>
                          </a:solidFill>
                          <a:latin typeface="PT Serif"/>
                          <a:ea typeface="PT Serif"/>
                          <a:cs typeface="PT Serif"/>
                          <a:sym typeface="PT Serif"/>
                        </a:rPr>
                        <a:t>The ground station shall provide a method of communication between the operator and the rover. The ground station will allow the exchange of video, images, and manual control.</a:t>
                      </a:r>
                      <a:endParaRPr/>
                    </a:p>
                  </a:txBody>
                  <a:tcPr marT="63500" marB="63500" marR="63500" marL="63500">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247675">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PT Serif"/>
                          <a:ea typeface="PT Serif"/>
                          <a:cs typeface="PT Serif"/>
                          <a:sym typeface="PT Serif"/>
                        </a:rPr>
                        <a:t>6</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Power/Endurance</a:t>
                      </a:r>
                      <a:endParaRPr sz="1400" u="none" cap="none" strike="noStrike">
                        <a:latin typeface="PT Serif"/>
                        <a:ea typeface="PT Serif"/>
                        <a:cs typeface="PT Serif"/>
                        <a:sym typeface="PT Serif"/>
                      </a:endParaRPr>
                    </a:p>
                  </a:txBody>
                  <a:tcPr marT="63500" marB="63500" marR="63500" marL="63500"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 sz="900" u="none" cap="none" strike="noStrike">
                          <a:solidFill>
                            <a:srgbClr val="000000"/>
                          </a:solidFill>
                          <a:latin typeface="PT Serif"/>
                          <a:ea typeface="PT Serif"/>
                          <a:cs typeface="PT Serif"/>
                          <a:sym typeface="PT Serif"/>
                        </a:rPr>
                        <a:t>The battery must be capable of powering all systems for the duration of a typical mission.</a:t>
                      </a:r>
                      <a:endParaRPr/>
                    </a:p>
                  </a:txBody>
                  <a:tcPr marT="63500" marB="63500" marR="63500" marL="63500">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2700">
                      <a:solidFill>
                        <a:srgbClr val="D0C3CA"/>
                      </a:solidFill>
                      <a:prstDash val="solid"/>
                      <a:round/>
                      <a:headEnd len="sm" w="sm" type="none"/>
                      <a:tailEnd len="sm" w="sm" type="none"/>
                    </a:lnB>
                  </a:tcPr>
                </a:tc>
              </a:tr>
              <a:tr h="310600">
                <a:tc>
                  <a:txBody>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PT Serif"/>
                          <a:ea typeface="PT Serif"/>
                          <a:cs typeface="PT Serif"/>
                          <a:sym typeface="PT Serif"/>
                        </a:rPr>
                        <a:t>7</a:t>
                      </a:r>
                      <a:endParaRPr/>
                    </a:p>
                  </a:txBody>
                  <a:tcPr marT="68575" marB="68575" marR="91425" marL="91425" anchor="ctr">
                    <a:lnL cap="flat" cmpd="sng" w="19050">
                      <a:solidFill>
                        <a:schemeClr val="dk1"/>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PT Serif"/>
                          <a:ea typeface="PT Serif"/>
                          <a:cs typeface="PT Serif"/>
                          <a:sym typeface="PT Serif"/>
                        </a:rPr>
                        <a:t>Integration into Rover</a:t>
                      </a:r>
                      <a:endParaRPr sz="1400" u="none" cap="none" strike="noStrike">
                        <a:latin typeface="PT Serif"/>
                        <a:ea typeface="PT Serif"/>
                        <a:cs typeface="PT Serif"/>
                        <a:sym typeface="PT Serif"/>
                      </a:endParaRPr>
                    </a:p>
                  </a:txBody>
                  <a:tcPr marT="63500" marB="63500" marR="63500" marL="63500" anchor="ctr">
                    <a:lnL cap="flat" cmpd="sng" w="12700">
                      <a:solidFill>
                        <a:srgbClr val="D0C3CA"/>
                      </a:solidFill>
                      <a:prstDash val="solid"/>
                      <a:round/>
                      <a:headEnd len="sm" w="sm" type="none"/>
                      <a:tailEnd len="sm" w="sm" type="none"/>
                    </a:lnL>
                    <a:lnR cap="flat" cmpd="sng" w="12700">
                      <a:solidFill>
                        <a:srgbClr val="D0C3CA"/>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 sz="900" u="none" cap="none" strike="noStrike">
                          <a:solidFill>
                            <a:srgbClr val="000000"/>
                          </a:solidFill>
                          <a:latin typeface="PT Serif"/>
                          <a:ea typeface="PT Serif"/>
                          <a:cs typeface="PT Serif"/>
                          <a:sym typeface="PT Serif"/>
                        </a:rPr>
                        <a:t>Integration pertains to integrating all of the previous critical project elements into a single rover, and the successful interaction of the elements.</a:t>
                      </a:r>
                      <a:endParaRPr sz="900" u="none" cap="none" strike="noStrike">
                        <a:latin typeface="PT Serif"/>
                        <a:ea typeface="PT Serif"/>
                        <a:cs typeface="PT Serif"/>
                        <a:sym typeface="PT Serif"/>
                      </a:endParaRPr>
                    </a:p>
                  </a:txBody>
                  <a:tcPr marT="63500" marB="63500" marR="63500" marL="63500">
                    <a:lnL cap="flat" cmpd="sng" w="12700">
                      <a:solidFill>
                        <a:srgbClr val="D0C3CA"/>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D0C3CA"/>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238" name="Google Shape;238;p9"/>
          <p:cNvSpPr/>
          <p:nvPr/>
        </p:nvSpPr>
        <p:spPr>
          <a:xfrm>
            <a:off x="6801307" y="4636725"/>
            <a:ext cx="127410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Modeling &amp; Prototyping</a:t>
            </a:r>
            <a:endParaRPr b="0" i="0" sz="1000" u="none" cap="none" strike="noStrike">
              <a:solidFill>
                <a:schemeClr val="lt1"/>
              </a:solidFill>
              <a:latin typeface="PT Serif"/>
              <a:ea typeface="PT Serif"/>
              <a:cs typeface="PT Serif"/>
              <a:sym typeface="PT Serif"/>
            </a:endParaRPr>
          </a:p>
        </p:txBody>
      </p:sp>
      <p:sp>
        <p:nvSpPr>
          <p:cNvPr id="239" name="Google Shape;239;p9"/>
          <p:cNvSpPr/>
          <p:nvPr/>
        </p:nvSpPr>
        <p:spPr>
          <a:xfrm>
            <a:off x="5742783" y="4636725"/>
            <a:ext cx="1237926"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Design Space</a:t>
            </a:r>
            <a:endParaRPr b="0" i="0" sz="1000" u="none" cap="none" strike="noStrike">
              <a:solidFill>
                <a:schemeClr val="lt1"/>
              </a:solidFill>
              <a:latin typeface="PT Serif"/>
              <a:ea typeface="PT Serif"/>
              <a:cs typeface="PT Serif"/>
              <a:sym typeface="PT Serif"/>
            </a:endParaRPr>
          </a:p>
        </p:txBody>
      </p:sp>
      <p:sp>
        <p:nvSpPr>
          <p:cNvPr id="240" name="Google Shape;240;p9"/>
          <p:cNvSpPr/>
          <p:nvPr/>
        </p:nvSpPr>
        <p:spPr>
          <a:xfrm>
            <a:off x="487534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#3</a:t>
            </a:r>
            <a:endParaRPr b="0" i="0" sz="1000" u="none" cap="none" strike="noStrike">
              <a:solidFill>
                <a:schemeClr val="lt1"/>
              </a:solidFill>
              <a:latin typeface="PT Serif"/>
              <a:ea typeface="PT Serif"/>
              <a:cs typeface="PT Serif"/>
              <a:sym typeface="PT Serif"/>
            </a:endParaRPr>
          </a:p>
        </p:txBody>
      </p:sp>
      <p:sp>
        <p:nvSpPr>
          <p:cNvPr id="241" name="Google Shape;241;p9"/>
          <p:cNvSpPr/>
          <p:nvPr/>
        </p:nvSpPr>
        <p:spPr>
          <a:xfrm>
            <a:off x="3994555"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#2</a:t>
            </a:r>
            <a:endParaRPr b="0" i="0" sz="1000" u="none" cap="none" strike="noStrike">
              <a:solidFill>
                <a:schemeClr val="lt1"/>
              </a:solidFill>
              <a:latin typeface="PT Serif"/>
              <a:ea typeface="PT Serif"/>
              <a:cs typeface="PT Serif"/>
              <a:sym typeface="PT Serif"/>
            </a:endParaRPr>
          </a:p>
        </p:txBody>
      </p:sp>
      <p:sp>
        <p:nvSpPr>
          <p:cNvPr id="242" name="Google Shape;242;p9"/>
          <p:cNvSpPr/>
          <p:nvPr/>
        </p:nvSpPr>
        <p:spPr>
          <a:xfrm>
            <a:off x="3123962" y="4636725"/>
            <a:ext cx="1046839"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 #1</a:t>
            </a:r>
            <a:endParaRPr b="0" i="0" sz="1000" u="none" cap="none" strike="noStrike">
              <a:solidFill>
                <a:schemeClr val="lt1"/>
              </a:solidFill>
              <a:latin typeface="PT Serif"/>
              <a:ea typeface="PT Serif"/>
              <a:cs typeface="PT Serif"/>
              <a:sym typeface="PT Serif"/>
            </a:endParaRPr>
          </a:p>
        </p:txBody>
      </p:sp>
      <p:sp>
        <p:nvSpPr>
          <p:cNvPr id="243" name="Google Shape;243;p9"/>
          <p:cNvSpPr/>
          <p:nvPr/>
        </p:nvSpPr>
        <p:spPr>
          <a:xfrm>
            <a:off x="2101722" y="4636725"/>
            <a:ext cx="1244874" cy="393600"/>
          </a:xfrm>
          <a:prstGeom prst="homePlate">
            <a:avLst>
              <a:gd fmla="val 32030" name="adj"/>
            </a:avLst>
          </a:prstGeom>
          <a:solidFill>
            <a:srgbClr val="BBAFB6"/>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Trades Overview</a:t>
            </a:r>
            <a:endParaRPr b="0" i="0" sz="1000" u="none" cap="none" strike="noStrike">
              <a:solidFill>
                <a:schemeClr val="lt1"/>
              </a:solidFill>
              <a:latin typeface="PT Serif"/>
              <a:ea typeface="PT Serif"/>
              <a:cs typeface="PT Serif"/>
              <a:sym typeface="PT Serif"/>
            </a:endParaRPr>
          </a:p>
        </p:txBody>
      </p:sp>
      <p:sp>
        <p:nvSpPr>
          <p:cNvPr id="244" name="Google Shape;244;p9"/>
          <p:cNvSpPr/>
          <p:nvPr/>
        </p:nvSpPr>
        <p:spPr>
          <a:xfrm>
            <a:off x="1108547" y="4638211"/>
            <a:ext cx="1237926" cy="393600"/>
          </a:xfrm>
          <a:prstGeom prst="homePlate">
            <a:avLst>
              <a:gd fmla="val 32030" name="adj"/>
            </a:avLst>
          </a:prstGeom>
          <a:solidFill>
            <a:srgbClr val="6B5B65"/>
          </a:solidFill>
          <a:ln cap="flat" cmpd="sng" w="9525">
            <a:solidFill>
              <a:srgbClr val="3E3139"/>
            </a:solidFill>
            <a:prstDash val="solid"/>
            <a:round/>
            <a:headEnd len="sm" w="sm" type="none"/>
            <a:tailEnd len="sm" w="sm" type="none"/>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PT Serif"/>
                <a:ea typeface="PT Serif"/>
                <a:cs typeface="PT Serif"/>
                <a:sym typeface="PT Serif"/>
              </a:rPr>
              <a:t>Project Description</a:t>
            </a:r>
            <a:endParaRPr b="0" i="0" sz="1000" u="none" cap="none" strike="noStrike">
              <a:solidFill>
                <a:schemeClr val="lt1"/>
              </a:solidFill>
              <a:latin typeface="PT Serif"/>
              <a:ea typeface="PT Serif"/>
              <a:cs typeface="PT Serif"/>
              <a:sym typeface="PT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trice template">
  <a:themeElements>
    <a:clrScheme name="Custom 347">
      <a:dk1>
        <a:srgbClr val="1D1D1B"/>
      </a:dk1>
      <a:lt1>
        <a:srgbClr val="F3EFEA"/>
      </a:lt1>
      <a:dk2>
        <a:srgbClr val="434343"/>
      </a:dk2>
      <a:lt2>
        <a:srgbClr val="FFFFFF"/>
      </a:lt2>
      <a:accent1>
        <a:srgbClr val="8F7B87"/>
      </a:accent1>
      <a:accent2>
        <a:srgbClr val="A797A1"/>
      </a:accent2>
      <a:accent3>
        <a:srgbClr val="C0B5BC"/>
      </a:accent3>
      <a:accent4>
        <a:srgbClr val="E4DDE1"/>
      </a:accent4>
      <a:accent5>
        <a:srgbClr val="EFECED"/>
      </a:accent5>
      <a:accent6>
        <a:srgbClr val="F3EFEA"/>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BEC339-117A-4DB8-A6F2-92B64AA5F15F}"/>
</file>

<file path=customXml/itemProps2.xml><?xml version="1.0" encoding="utf-8"?>
<ds:datastoreItem xmlns:ds="http://schemas.openxmlformats.org/officeDocument/2006/customXml" ds:itemID="{43F54B47-0077-43A3-83F1-8A1433AD6097}"/>
</file>

<file path=customXml/itemProps3.xml><?xml version="1.0" encoding="utf-8"?>
<ds:datastoreItem xmlns:ds="http://schemas.openxmlformats.org/officeDocument/2006/customXml" ds:itemID="{171B82F3-FFD4-4C47-8828-300EE9E866B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y fmtid="{D5CDD505-2E9C-101B-9397-08002B2CF9AE}" pid="3" name="MediaServiceImageTags">
    <vt:lpwstr/>
  </property>
</Properties>
</file>