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Lst>
  <p:sldSz cy="6858000" cx="12192000"/>
  <p:notesSz cx="6858000" cy="9144000"/>
  <p:embeddedFontLst>
    <p:embeddedFont>
      <p:font typeface="Raleway"/>
      <p:regular r:id="rId88"/>
      <p:bold r:id="rId89"/>
      <p:italic r:id="rId90"/>
      <p:boldItalic r:id="rId91"/>
    </p:embeddedFont>
    <p:embeddedFont>
      <p:font typeface="Roboto"/>
      <p:regular r:id="rId92"/>
      <p:bold r:id="rId93"/>
      <p:italic r:id="rId94"/>
      <p:boldItalic r:id="rId95"/>
    </p:embeddedFont>
    <p:embeddedFont>
      <p:font typeface="Lato"/>
      <p:regular r:id="rId96"/>
      <p:bold r:id="rId97"/>
      <p:italic r:id="rId98"/>
      <p:boldItalic r:id="rId9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00" roundtripDataSignature="AMtx7mg4xRswM70PGenxA17RLUJPADJyb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08EAE97-7E05-4080-96DE-8253E9141DF7}">
  <a:tblStyle styleId="{D08EAE97-7E05-4080-96DE-8253E9141DF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C290CCDA-0C62-4F4D-84F7-8CBBFD1784C3}"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8ADC85C1-02E5-4A90-AC77-2783FAA5E287}" styleName="Table_2">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42" Type="http://schemas.openxmlformats.org/officeDocument/2006/relationships/slide" Target="slides/slide37.xml"/><Relationship Id="rId47" Type="http://schemas.openxmlformats.org/officeDocument/2006/relationships/slide" Target="slides/slide42.xml"/><Relationship Id="rId21" Type="http://schemas.openxmlformats.org/officeDocument/2006/relationships/slide" Target="slides/slide16.xml"/><Relationship Id="rId84" Type="http://schemas.openxmlformats.org/officeDocument/2006/relationships/slide" Target="slides/slide79.xml"/><Relationship Id="rId89" Type="http://schemas.openxmlformats.org/officeDocument/2006/relationships/font" Target="fonts/Raleway-bold.fntdata"/><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32" Type="http://schemas.openxmlformats.org/officeDocument/2006/relationships/slide" Target="slides/slide27.xml"/><Relationship Id="rId37" Type="http://schemas.openxmlformats.org/officeDocument/2006/relationships/slide" Target="slides/slide32.xml"/><Relationship Id="rId11" Type="http://schemas.openxmlformats.org/officeDocument/2006/relationships/slide" Target="slides/slide6.xml"/><Relationship Id="rId74" Type="http://schemas.openxmlformats.org/officeDocument/2006/relationships/slide" Target="slides/slide69.xml"/><Relationship Id="rId79" Type="http://schemas.openxmlformats.org/officeDocument/2006/relationships/slide" Target="slides/slide74.xml"/><Relationship Id="rId53" Type="http://schemas.openxmlformats.org/officeDocument/2006/relationships/slide" Target="slides/slide48.xml"/><Relationship Id="rId58" Type="http://schemas.openxmlformats.org/officeDocument/2006/relationships/slide" Target="slides/slide53.xml"/><Relationship Id="rId102" Type="http://schemas.openxmlformats.org/officeDocument/2006/relationships/customXml" Target="../customXml/item2.xml"/><Relationship Id="rId95" Type="http://schemas.openxmlformats.org/officeDocument/2006/relationships/font" Target="fonts/Roboto-boldItalic.fntdata"/><Relationship Id="rId90" Type="http://schemas.openxmlformats.org/officeDocument/2006/relationships/font" Target="fonts/Raleway-italic.fntdata"/><Relationship Id="rId5" Type="http://schemas.openxmlformats.org/officeDocument/2006/relationships/notesMaster" Target="notesMasters/notesMaster1.xml"/><Relationship Id="rId43" Type="http://schemas.openxmlformats.org/officeDocument/2006/relationships/slide" Target="slides/slide38.xml"/><Relationship Id="rId48" Type="http://schemas.openxmlformats.org/officeDocument/2006/relationships/slide" Target="slides/slide43.xml"/><Relationship Id="rId22" Type="http://schemas.openxmlformats.org/officeDocument/2006/relationships/slide" Target="slides/slide17.xml"/><Relationship Id="rId27" Type="http://schemas.openxmlformats.org/officeDocument/2006/relationships/slide" Target="slides/slide22.xml"/><Relationship Id="rId64" Type="http://schemas.openxmlformats.org/officeDocument/2006/relationships/slide" Target="slides/slide59.xml"/><Relationship Id="rId69" Type="http://schemas.openxmlformats.org/officeDocument/2006/relationships/slide" Target="slides/slide64.xml"/><Relationship Id="rId85" Type="http://schemas.openxmlformats.org/officeDocument/2006/relationships/slide" Target="slides/slide80.xml"/><Relationship Id="rId80" Type="http://schemas.openxmlformats.org/officeDocument/2006/relationships/slide" Target="slides/slide75.xml"/><Relationship Id="rId46" Type="http://schemas.openxmlformats.org/officeDocument/2006/relationships/slide" Target="slides/slide41.xml"/><Relationship Id="rId33" Type="http://schemas.openxmlformats.org/officeDocument/2006/relationships/slide" Target="slides/slide28.xml"/><Relationship Id="rId38" Type="http://schemas.openxmlformats.org/officeDocument/2006/relationships/slide" Target="slides/slide33.xml"/><Relationship Id="rId25" Type="http://schemas.openxmlformats.org/officeDocument/2006/relationships/slide" Target="slides/slide20.xml"/><Relationship Id="rId12" Type="http://schemas.openxmlformats.org/officeDocument/2006/relationships/slide" Target="slides/slide7.xml"/><Relationship Id="rId17" Type="http://schemas.openxmlformats.org/officeDocument/2006/relationships/slide" Target="slides/slide12.xml"/><Relationship Id="rId67" Type="http://schemas.openxmlformats.org/officeDocument/2006/relationships/slide" Target="slides/slide62.xml"/><Relationship Id="rId59" Type="http://schemas.openxmlformats.org/officeDocument/2006/relationships/slide" Target="slides/slide54.xml"/><Relationship Id="rId103" Type="http://schemas.openxmlformats.org/officeDocument/2006/relationships/customXml" Target="../customXml/item3.xml"/><Relationship Id="rId41" Type="http://schemas.openxmlformats.org/officeDocument/2006/relationships/slide" Target="slides/slide36.xml"/><Relationship Id="rId20" Type="http://schemas.openxmlformats.org/officeDocument/2006/relationships/slide" Target="slides/slide15.xml"/><Relationship Id="rId96" Type="http://schemas.openxmlformats.org/officeDocument/2006/relationships/font" Target="fonts/Lato-regular.fntdata"/><Relationship Id="rId91" Type="http://schemas.openxmlformats.org/officeDocument/2006/relationships/font" Target="fonts/Raleway-boldItalic.fntdata"/><Relationship Id="rId83" Type="http://schemas.openxmlformats.org/officeDocument/2006/relationships/slide" Target="slides/slide78.xml"/><Relationship Id="rId88" Type="http://schemas.openxmlformats.org/officeDocument/2006/relationships/font" Target="fonts/Raleway-regular.fntdata"/><Relationship Id="rId75" Type="http://schemas.openxmlformats.org/officeDocument/2006/relationships/slide" Target="slides/slide70.xml"/><Relationship Id="rId70" Type="http://schemas.openxmlformats.org/officeDocument/2006/relationships/slide" Target="slides/slide65.xml"/><Relationship Id="rId62" Type="http://schemas.openxmlformats.org/officeDocument/2006/relationships/slide" Target="slides/slide57.xml"/><Relationship Id="rId54" Type="http://schemas.openxmlformats.org/officeDocument/2006/relationships/slide" Target="slides/slide49.xml"/><Relationship Id="rId1" Type="http://schemas.openxmlformats.org/officeDocument/2006/relationships/theme" Target="theme/theme1.xml"/><Relationship Id="rId6" Type="http://schemas.openxmlformats.org/officeDocument/2006/relationships/slide" Target="slides/slide1.xml"/><Relationship Id="rId49" Type="http://schemas.openxmlformats.org/officeDocument/2006/relationships/slide" Target="slides/slide44.xml"/><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15" Type="http://schemas.openxmlformats.org/officeDocument/2006/relationships/slide" Target="slides/slide10.xml"/><Relationship Id="rId57" Type="http://schemas.openxmlformats.org/officeDocument/2006/relationships/slide" Target="slides/slide52.xml"/><Relationship Id="rId44" Type="http://schemas.openxmlformats.org/officeDocument/2006/relationships/slide" Target="slides/slide39.xml"/><Relationship Id="rId31" Type="http://schemas.openxmlformats.org/officeDocument/2006/relationships/slide" Target="slides/slide26.xml"/><Relationship Id="rId94" Type="http://schemas.openxmlformats.org/officeDocument/2006/relationships/font" Target="fonts/Roboto-italic.fntdata"/><Relationship Id="rId99" Type="http://schemas.openxmlformats.org/officeDocument/2006/relationships/font" Target="fonts/Lato-boldItalic.fntdata"/><Relationship Id="rId10" Type="http://schemas.openxmlformats.org/officeDocument/2006/relationships/slide" Target="slides/slide5.xml"/><Relationship Id="rId86" Type="http://schemas.openxmlformats.org/officeDocument/2006/relationships/slide" Target="slides/slide81.xml"/><Relationship Id="rId81" Type="http://schemas.openxmlformats.org/officeDocument/2006/relationships/slide" Target="slides/slide76.xml"/><Relationship Id="rId73" Type="http://schemas.openxmlformats.org/officeDocument/2006/relationships/slide" Target="slides/slide68.xml"/><Relationship Id="rId78" Type="http://schemas.openxmlformats.org/officeDocument/2006/relationships/slide" Target="slides/slide73.xml"/><Relationship Id="rId65" Type="http://schemas.openxmlformats.org/officeDocument/2006/relationships/slide" Target="slides/slide60.xml"/><Relationship Id="rId60" Type="http://schemas.openxmlformats.org/officeDocument/2006/relationships/slide" Target="slides/slide55.xml"/><Relationship Id="rId52" Type="http://schemas.openxmlformats.org/officeDocument/2006/relationships/slide" Target="slides/slide47.xml"/><Relationship Id="rId101" Type="http://schemas.openxmlformats.org/officeDocument/2006/relationships/customXml" Target="../customXml/item1.xml"/><Relationship Id="rId4" Type="http://schemas.openxmlformats.org/officeDocument/2006/relationships/slideMaster" Target="slideMasters/slideMaster1.xml"/><Relationship Id="rId9" Type="http://schemas.openxmlformats.org/officeDocument/2006/relationships/slide" Target="slides/slide4.xml"/><Relationship Id="rId39" Type="http://schemas.openxmlformats.org/officeDocument/2006/relationships/slide" Target="slides/slide34.xml"/><Relationship Id="rId13" Type="http://schemas.openxmlformats.org/officeDocument/2006/relationships/slide" Target="slides/slide8.xml"/><Relationship Id="rId18" Type="http://schemas.openxmlformats.org/officeDocument/2006/relationships/slide" Target="slides/slide13.xml"/><Relationship Id="rId34" Type="http://schemas.openxmlformats.org/officeDocument/2006/relationships/slide" Target="slides/slide29.xml"/><Relationship Id="rId97" Type="http://schemas.openxmlformats.org/officeDocument/2006/relationships/font" Target="fonts/Lato-bold.fntdata"/><Relationship Id="rId76" Type="http://schemas.openxmlformats.org/officeDocument/2006/relationships/slide" Target="slides/slide71.xml"/><Relationship Id="rId50" Type="http://schemas.openxmlformats.org/officeDocument/2006/relationships/slide" Target="slides/slide45.xml"/><Relationship Id="rId55" Type="http://schemas.openxmlformats.org/officeDocument/2006/relationships/slide" Target="slides/slide50.xml"/><Relationship Id="rId92" Type="http://schemas.openxmlformats.org/officeDocument/2006/relationships/font" Target="fonts/Roboto-regular.fntdata"/><Relationship Id="rId7" Type="http://schemas.openxmlformats.org/officeDocument/2006/relationships/slide" Target="slides/slide2.xml"/><Relationship Id="rId71" Type="http://schemas.openxmlformats.org/officeDocument/2006/relationships/slide" Target="slides/slide66.xml"/><Relationship Id="rId29" Type="http://schemas.openxmlformats.org/officeDocument/2006/relationships/slide" Target="slides/slide24.xml"/><Relationship Id="rId2" Type="http://schemas.openxmlformats.org/officeDocument/2006/relationships/presProps" Target="presProps.xml"/><Relationship Id="rId40" Type="http://schemas.openxmlformats.org/officeDocument/2006/relationships/slide" Target="slides/slide35.xml"/><Relationship Id="rId45" Type="http://schemas.openxmlformats.org/officeDocument/2006/relationships/slide" Target="slides/slide40.xml"/><Relationship Id="rId24" Type="http://schemas.openxmlformats.org/officeDocument/2006/relationships/slide" Target="slides/slide19.xml"/><Relationship Id="rId87" Type="http://schemas.openxmlformats.org/officeDocument/2006/relationships/slide" Target="slides/slide82.xml"/><Relationship Id="rId66" Type="http://schemas.openxmlformats.org/officeDocument/2006/relationships/slide" Target="slides/slide61.xml"/><Relationship Id="rId82" Type="http://schemas.openxmlformats.org/officeDocument/2006/relationships/slide" Target="slides/slide77.xml"/><Relationship Id="rId61" Type="http://schemas.openxmlformats.org/officeDocument/2006/relationships/slide" Target="slides/slide56.xml"/><Relationship Id="rId19" Type="http://schemas.openxmlformats.org/officeDocument/2006/relationships/slide" Target="slides/slide14.xml"/><Relationship Id="rId100" Type="http://customschemas.google.com/relationships/presentationmetadata" Target="metadata"/><Relationship Id="rId30" Type="http://schemas.openxmlformats.org/officeDocument/2006/relationships/slide" Target="slides/slide25.xml"/><Relationship Id="rId35" Type="http://schemas.openxmlformats.org/officeDocument/2006/relationships/slide" Target="slides/slide30.xml"/><Relationship Id="rId14" Type="http://schemas.openxmlformats.org/officeDocument/2006/relationships/slide" Target="slides/slide9.xml"/><Relationship Id="rId77" Type="http://schemas.openxmlformats.org/officeDocument/2006/relationships/slide" Target="slides/slide72.xml"/><Relationship Id="rId56" Type="http://schemas.openxmlformats.org/officeDocument/2006/relationships/slide" Target="slides/slide51.xml"/><Relationship Id="rId98" Type="http://schemas.openxmlformats.org/officeDocument/2006/relationships/font" Target="fonts/Lato-italic.fntdata"/><Relationship Id="rId93" Type="http://schemas.openxmlformats.org/officeDocument/2006/relationships/font" Target="fonts/Roboto-bold.fntdata"/><Relationship Id="rId8" Type="http://schemas.openxmlformats.org/officeDocument/2006/relationships/slide" Target="slides/slide3.xml"/><Relationship Id="rId72" Type="http://schemas.openxmlformats.org/officeDocument/2006/relationships/slide" Target="slides/slide67.xml"/><Relationship Id="rId51" Type="http://schemas.openxmlformats.org/officeDocument/2006/relationships/slide" Target="slides/slide46.xml"/><Relationship Id="rId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 name="Google Shape;12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5fa510cbc5_1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g15fa510cbc5_1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5fa510cbc5_1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15fa510cbc5_1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5fa510cbc5_1_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15fa510cbc5_1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5fa510cbc5_1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15fa510cbc5_1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5fa510cbc5_1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g15fa510cbc5_1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5fdffbdbe7_6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15fdffbdbe7_6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5fa510cbc5_1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g15fa510cbc5_1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5fa510cbc5_1_1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g15fa510cbc5_1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5fa510cbc5_1_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g15fa510cbc5_1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5fa510cbc5_1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g15fa510cbc5_1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 name="Google Shape;12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5fa510cbc5_1_1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g15fa510cbc5_1_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5fa510cbc5_1_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g15fa510cbc5_1_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5fa510cbc5_1_1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g15fa510cbc5_1_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1200"/>
              </a:spcBef>
              <a:spcAft>
                <a:spcPts val="0"/>
              </a:spcAft>
              <a:buClr>
                <a:schemeClr val="dk1"/>
              </a:buClr>
              <a:buSzPts val="1500"/>
              <a:buFont typeface="Lato"/>
              <a:buChar char="●"/>
            </a:pPr>
            <a:r>
              <a:rPr b="1" lang="en-US" sz="1500">
                <a:solidFill>
                  <a:schemeClr val="dk1"/>
                </a:solidFill>
                <a:latin typeface="Lato"/>
                <a:ea typeface="Lato"/>
                <a:cs typeface="Lato"/>
                <a:sym typeface="Lato"/>
              </a:rPr>
              <a:t>Aluminum Alloy 6061</a:t>
            </a:r>
            <a:endParaRPr b="1" sz="1500">
              <a:solidFill>
                <a:schemeClr val="dk1"/>
              </a:solidFill>
              <a:latin typeface="Lato"/>
              <a:ea typeface="Lato"/>
              <a:cs typeface="Lato"/>
              <a:sym typeface="Lato"/>
            </a:endParaRPr>
          </a:p>
          <a:p>
            <a:pPr indent="-323850" lvl="0" marL="457200" rtl="0" algn="l">
              <a:lnSpc>
                <a:spcPct val="115000"/>
              </a:lnSpc>
              <a:spcBef>
                <a:spcPts val="0"/>
              </a:spcBef>
              <a:spcAft>
                <a:spcPts val="0"/>
              </a:spcAft>
              <a:buClr>
                <a:schemeClr val="dk1"/>
              </a:buClr>
              <a:buSzPts val="1500"/>
              <a:buFont typeface="Lato"/>
              <a:buChar char="●"/>
            </a:pPr>
            <a:r>
              <a:rPr b="1" lang="en-US" sz="1500">
                <a:solidFill>
                  <a:schemeClr val="dk1"/>
                </a:solidFill>
                <a:latin typeface="Lato"/>
                <a:ea typeface="Lato"/>
                <a:cs typeface="Lato"/>
                <a:sym typeface="Lato"/>
              </a:rPr>
              <a:t>Boron Fiber</a:t>
            </a:r>
            <a:endParaRPr b="1" sz="1500">
              <a:solidFill>
                <a:schemeClr val="dk1"/>
              </a:solidFill>
              <a:latin typeface="Lato"/>
              <a:ea typeface="Lato"/>
              <a:cs typeface="Lato"/>
              <a:sym typeface="Lato"/>
            </a:endParaRPr>
          </a:p>
          <a:p>
            <a:pPr indent="-323850" lvl="0" marL="457200" rtl="0" algn="l">
              <a:lnSpc>
                <a:spcPct val="115000"/>
              </a:lnSpc>
              <a:spcBef>
                <a:spcPts val="0"/>
              </a:spcBef>
              <a:spcAft>
                <a:spcPts val="0"/>
              </a:spcAft>
              <a:buClr>
                <a:schemeClr val="dk1"/>
              </a:buClr>
              <a:buSzPts val="1500"/>
              <a:buFont typeface="Lato"/>
              <a:buChar char="●"/>
            </a:pPr>
            <a:r>
              <a:rPr b="1" lang="en-US" sz="1500">
                <a:solidFill>
                  <a:schemeClr val="dk1"/>
                </a:solidFill>
                <a:latin typeface="Lato"/>
                <a:ea typeface="Lato"/>
                <a:cs typeface="Lato"/>
                <a:sym typeface="Lato"/>
              </a:rPr>
              <a:t>Carbon Fiber</a:t>
            </a:r>
            <a:endParaRPr b="1" sz="1500">
              <a:solidFill>
                <a:schemeClr val="dk1"/>
              </a:solidFill>
              <a:latin typeface="Lato"/>
              <a:ea typeface="Lato"/>
              <a:cs typeface="Lato"/>
              <a:sym typeface="Lato"/>
            </a:endParaRPr>
          </a:p>
          <a:p>
            <a:pPr indent="-323850" lvl="0" marL="457200" rtl="0" algn="l">
              <a:lnSpc>
                <a:spcPct val="115000"/>
              </a:lnSpc>
              <a:spcBef>
                <a:spcPts val="0"/>
              </a:spcBef>
              <a:spcAft>
                <a:spcPts val="0"/>
              </a:spcAft>
              <a:buClr>
                <a:schemeClr val="dk1"/>
              </a:buClr>
              <a:buSzPts val="1500"/>
              <a:buFont typeface="Lato"/>
              <a:buChar char="●"/>
            </a:pPr>
            <a:r>
              <a:rPr b="1" lang="en-US" sz="1500">
                <a:solidFill>
                  <a:schemeClr val="dk1"/>
                </a:solidFill>
                <a:latin typeface="Lato"/>
                <a:ea typeface="Lato"/>
                <a:cs typeface="Lato"/>
                <a:sym typeface="Lato"/>
              </a:rPr>
              <a:t>Foam</a:t>
            </a:r>
            <a:endParaRPr b="1" sz="1500">
              <a:solidFill>
                <a:schemeClr val="dk1"/>
              </a:solidFill>
              <a:latin typeface="Lato"/>
              <a:ea typeface="Lato"/>
              <a:cs typeface="Lato"/>
              <a:sym typeface="Lato"/>
            </a:endParaRPr>
          </a:p>
          <a:p>
            <a:pPr indent="-323850" lvl="0" marL="457200" rtl="0" algn="l">
              <a:lnSpc>
                <a:spcPct val="115000"/>
              </a:lnSpc>
              <a:spcBef>
                <a:spcPts val="0"/>
              </a:spcBef>
              <a:spcAft>
                <a:spcPts val="0"/>
              </a:spcAft>
              <a:buClr>
                <a:schemeClr val="dk1"/>
              </a:buClr>
              <a:buSzPts val="1500"/>
              <a:buFont typeface="Lato"/>
              <a:buChar char="●"/>
            </a:pPr>
            <a:r>
              <a:rPr b="1" lang="en-US" sz="1500">
                <a:solidFill>
                  <a:schemeClr val="dk1"/>
                </a:solidFill>
                <a:latin typeface="Lato"/>
                <a:ea typeface="Lato"/>
                <a:cs typeface="Lato"/>
                <a:sym typeface="Lato"/>
              </a:rPr>
              <a:t>Thermoplastics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5fa510cbc5_1_2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g15fa510cbc5_1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5fa510cbc5_1_2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g15fa510cbc5_1_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5fdffbdbe7_6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g15fdffbdbe7_6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5fdffb7b39_1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g15fdffb7b39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5fa510cbc5_1_2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g15fa510cbc5_1_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5fa510cbc5_1_2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g15fa510cbc5_1_2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5fdffbdbe7_3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g15fdffbdbe7_3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5fa510cbc5_1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g15fa510cbc5_1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15fdffbdbe7_3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g15fdffbdbe7_3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5fa510cbc5_1_2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g15fa510cbc5_1_2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5fa510cbc5_1_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2" name="Google Shape;542;g15fa510cbc5_1_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15fa510cbc5_1_3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g15fa510cbc5_1_3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5fa510cbc5_1_3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 name="Google Shape;566;g15fa510cbc5_1_3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5fa510cbc5_1_2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0" name="Google Shape;590;g15fa510cbc5_1_2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15fa510cbc5_1_3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g15fa510cbc5_1_3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15fa510cbc5_1_3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g15fa510cbc5_1_3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15d26cef0f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3" name="Google Shape;643;g15d26cef0fd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15d2c868794_1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g15d2c868794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5fa510cbc5_1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15fa510cbc5_1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15fdffbdbe7_3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6" name="Google Shape;656;g15fdffbdbe7_3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15fdffbdbe7_6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3" name="Google Shape;663;g15fdffbdbe7_6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5fdffbdbe7_6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1" name="Google Shape;671;g15fdffbdbe7_6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15d26cef0fd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8" name="Google Shape;678;g15d26cef0fd_2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15fdffb7b39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8" name="Google Shape;688;g15fdffb7b39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15d26cef0fd_2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8" name="Google Shape;698;g15d26cef0fd_2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15d26cef0fd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5" name="Google Shape;705;g15d26cef0fd_2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15fa510cbc5_1_1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0" name="Google Shape;710;g15fa510cbc5_1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15fdffbdbe7_16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1" name="Google Shape;721;g15fdffbdbe7_16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15d26cef0fd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 name="Google Shape;728;g15d26cef0fd_2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5fa510cbc5_1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g15fa510cbc5_1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15d26cef0fd_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3" name="Google Shape;733;g15d26cef0fd_2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On slide - Ideal design space would equally be able to satisfy each of endurance, weight, and size.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On click - However, Airframe design mechanics made it so each of these aspects was in direct conflict with the other two and we could not get a good design space to satisfy all 3</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On click - The reason for this is due to the Aspect Ratio.  As you can see from the endurance calculation, there is a Factor of CL over CD.  Each of these parameters is in part calculated by the Aspect Ratio.  This parameter of the span^2 over the planform area makes the endurance very sensitive to it’s changes as it is directly correlated.</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15d26cef0fd_2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7" name="Google Shape;747;g15d26cef0fd_2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15d26cef0fd_2_3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g15d26cef0fd_2_3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15d26cef0fd_2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g15d26cef0fd_2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15d26cef0fd_2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0" name="Google Shape;780;g15d26cef0fd_2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15d26cef0fd_2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7" name="Google Shape;787;g15d26cef0fd_2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15d26cef0fd_2_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4" name="Google Shape;794;g15d26cef0fd_2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15d26cef0fd_2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1" name="Google Shape;801;g15d26cef0fd_2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15d26cef0fd_2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8" name="Google Shape;808;g15d26cef0fd_2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15d26cef0fd_2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5" name="Google Shape;815;g15d26cef0fd_2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5fa510cbc5_1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15fa510cbc5_1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15d26cef0fd_2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2" name="Google Shape;822;g15d26cef0fd_2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15d26cef0fd_2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9" name="Google Shape;829;g15d26cef0fd_2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15d26cef0fd_2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6" name="Google Shape;836;g15d26cef0fd_2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15d26cef0fd_2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3" name="Google Shape;843;g15d26cef0fd_2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15d26cef0fd_2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1" name="Google Shape;851;g15d26cef0fd_2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15d26cef0fd_2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9" name="Google Shape;859;g15d26cef0fd_2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 key Take aways from this trade study show that either route is a good fit for a prototype. However given that the customer will have to assemble and a custom battery this adds complexity and requires specialized training of the end user. Therefore, given power and energy requirements of the airframe design COTS will be prioritzed. If there is not a suitable COTS option a design study will be done to create a custom battery pack with work instructions that minimize the level of training required of the end user.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15d26cef0fd_2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5" name="Google Shape;865;g15d26cef0fd_2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 Primary criteria for batteries that are likely to meet the customers design requirements is Specific Energy and Specific power, Measured in Wh/Kg and W/Kg Respectively. Secondary to these are Energy density and  and Cost. As the other criteria meet and exceed the operational requirements set by the customer theses criteria are of secondary concern.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15d26cef0fd_2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 name="Google Shape;871;g15d26cef0fd_2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 key take away from this qualitative trade study are that the 3 lithium ion battery chemestris chosen are relatively matched. When conducting energy studies and modeling based off predicted flight regime power requirements these 3 chemistries will be consider in a flow done manor. Ultimately cost and availability constraints will likely be a deciding factor.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15d26cef0fd_2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7" name="Google Shape;877;g15d26cef0fd_2_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15d26cef0fd_2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3" name="Google Shape;883;g15d26cef0fd_2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Three main categories: Fuel, Hybrid, and Electric</a:t>
            </a:r>
            <a:endParaRPr/>
          </a:p>
          <a:p>
            <a:pPr indent="-228600" lvl="0" marL="45720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5fa510cbc5_1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15fa510cbc5_1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15d26cef0fd_2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1" name="Google Shape;891;g15d26cef0fd_2_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15d26cef0fd_2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9" name="Google Shape;899;g15d26cef0fd_2_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15d26cef0fd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7" name="Google Shape;907;g15d26cef0fd_2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15d26cef0fd_2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6" name="Google Shape;916;g15d26cef0fd_2_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15d26cef0fd_2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2" name="Google Shape;922;g15d26cef0fd_2_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Before avionics trade studies can be done, need to outline what avionics will be necessary. Separated into 3 Levels of peripheral hardware options: one for basic (no autopilot) flight, one for adding autopilot options, and one for potential/discussed customer additions.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15d26cef0fd_2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9" name="Google Shape;929;g15d26cef0fd_2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Software study conducted first- staying solution agnostic for as long as possible. 4 main criteria developed after research into autopilot software and differences between them.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15d26cef0fd_2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6" name="Google Shape;936;g15d26cef0fd_2_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Weighting developed with requirements in mind: two criteria with direct relation to functional requirements are weighted the highest. Most autopilot software has similar capabilities, so the main difference is how easy it is for us and the customer to interact with-hence high weighting on Ease of use and documentation. Ardupilot and PX4 are very similar systems and could potentially be interchangeable. Main limiting factor for PX4 is being specific to Pixhawk hardware and lack of mode switching through RC hand controller, allowing different autopilot rules for different phases of flight without creating a mission plan. Specific notes on each system is in the avionics trade study sheet</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15d26cef0fd_2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4" name="Google Shape;944;g15d26cef0fd_2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15d26cef0fd_2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1" name="Google Shape;951;g15d26cef0fd_2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Two main driving criteria are cost and peripheral hardware. Costs can easily exceed $500 for a highly capable flight controller, but some cheaper options are not capable of supporting complex systems (high numbers of servos, multiple serial inputs/outputs for GPS and airspeed sensing). SWaP listed as lowest due to small size of systems relative to total size of A/C- limited power draw and weight expected. All three controllers are compatible with each of the softwares in the trade space in order to remain solution-agnostic until both trades completed. Systems are somewhat comparable based on trade study, but cost is limiting factor to Cube and ease of use/documentation for BeagleBone. Further breakdown of each criteria in trade study sheet.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15d26cef0fd_2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0" name="Google Shape;960;g15d26cef0fd_2_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5fa510cbc5_1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g15fa510cbc5_1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15d26cef0fd_2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6" name="Google Shape;966;g15d26cef0fd_2_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15d26cef0fd_2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2" name="Google Shape;972;g15d26cef0fd_2_2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15d26cef0fd_2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9" name="Google Shape;979;g15d26cef0fd_2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5fdffbdbe7_6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g15fdffbdbe7_6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g15d2c868794_0_12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g15d2c868794_0_12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g15d2c868794_0_12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g15d2c868794_0_1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g15d2c868794_0_1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sign&#10;&#10;Description automatically generated" id="21" name="Google Shape;21;g15d2c868794_0_123"/>
          <p:cNvPicPr preferRelativeResize="0"/>
          <p:nvPr/>
        </p:nvPicPr>
        <p:blipFill rotWithShape="1">
          <a:blip r:embed="rId2">
            <a:alphaModFix/>
          </a:blip>
          <a:srcRect b="0" l="0" r="0" t="0"/>
          <a:stretch/>
        </p:blipFill>
        <p:spPr>
          <a:xfrm>
            <a:off x="10465727" y="-59520"/>
            <a:ext cx="1784762" cy="179551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 name="Shape 83"/>
        <p:cNvGrpSpPr/>
        <p:nvPr/>
      </p:nvGrpSpPr>
      <p:grpSpPr>
        <a:xfrm>
          <a:off x="0" y="0"/>
          <a:ext cx="0" cy="0"/>
          <a:chOff x="0" y="0"/>
          <a:chExt cx="0" cy="0"/>
        </a:xfrm>
      </p:grpSpPr>
      <p:sp>
        <p:nvSpPr>
          <p:cNvPr id="84" name="Google Shape;84;g15d2c868794_0_16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g15d2c868794_0_16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g15d2c868794_0_1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sign&#10;&#10;Description automatically generated" id="87" name="Google Shape;87;g15d2c868794_0_168"/>
          <p:cNvPicPr preferRelativeResize="0"/>
          <p:nvPr/>
        </p:nvPicPr>
        <p:blipFill rotWithShape="1">
          <a:blip r:embed="rId2">
            <a:alphaModFix/>
          </a:blip>
          <a:srcRect b="0" l="0" r="0" t="0"/>
          <a:stretch/>
        </p:blipFill>
        <p:spPr>
          <a:xfrm>
            <a:off x="10465727" y="-59520"/>
            <a:ext cx="1784762" cy="179551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8" name="Shape 88"/>
        <p:cNvGrpSpPr/>
        <p:nvPr/>
      </p:nvGrpSpPr>
      <p:grpSpPr>
        <a:xfrm>
          <a:off x="0" y="0"/>
          <a:ext cx="0" cy="0"/>
          <a:chOff x="0" y="0"/>
          <a:chExt cx="0" cy="0"/>
        </a:xfrm>
      </p:grpSpPr>
      <p:sp>
        <p:nvSpPr>
          <p:cNvPr id="89" name="Google Shape;89;g15d2c868794_0_17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g15d2c868794_0_173"/>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1" name="Google Shape;91;g15d2c868794_0_173"/>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2" name="Google Shape;92;g15d2c868794_0_17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g15d2c868794_0_17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g15d2c868794_0_17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sign&#10;&#10;Description automatically generated" id="95" name="Google Shape;95;g15d2c868794_0_173"/>
          <p:cNvPicPr preferRelativeResize="0"/>
          <p:nvPr/>
        </p:nvPicPr>
        <p:blipFill rotWithShape="1">
          <a:blip r:embed="rId2">
            <a:alphaModFix/>
          </a:blip>
          <a:srcRect b="0" l="0" r="0" t="0"/>
          <a:stretch/>
        </p:blipFill>
        <p:spPr>
          <a:xfrm>
            <a:off x="10465727" y="-59520"/>
            <a:ext cx="1784762" cy="179551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6" name="Shape 96"/>
        <p:cNvGrpSpPr/>
        <p:nvPr/>
      </p:nvGrpSpPr>
      <p:grpSpPr>
        <a:xfrm>
          <a:off x="0" y="0"/>
          <a:ext cx="0" cy="0"/>
          <a:chOff x="0" y="0"/>
          <a:chExt cx="0" cy="0"/>
        </a:xfrm>
      </p:grpSpPr>
      <p:sp>
        <p:nvSpPr>
          <p:cNvPr id="97" name="Google Shape;97;g15d2c868794_0_18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g15d2c868794_0_181"/>
          <p:cNvSpPr/>
          <p:nvPr>
            <p:ph idx="2" type="pic"/>
          </p:nvPr>
        </p:nvSpPr>
        <p:spPr>
          <a:xfrm>
            <a:off x="5183188" y="987425"/>
            <a:ext cx="6172200" cy="4873500"/>
          </a:xfrm>
          <a:prstGeom prst="rect">
            <a:avLst/>
          </a:prstGeom>
          <a:noFill/>
          <a:ln>
            <a:noFill/>
          </a:ln>
        </p:spPr>
      </p:sp>
      <p:sp>
        <p:nvSpPr>
          <p:cNvPr id="99" name="Google Shape;99;g15d2c868794_0_181"/>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0" name="Google Shape;100;g15d2c868794_0_18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g15d2c868794_0_18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g15d2c868794_0_18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sign&#10;&#10;Description automatically generated" id="103" name="Google Shape;103;g15d2c868794_0_181"/>
          <p:cNvPicPr preferRelativeResize="0"/>
          <p:nvPr/>
        </p:nvPicPr>
        <p:blipFill rotWithShape="1">
          <a:blip r:embed="rId2">
            <a:alphaModFix/>
          </a:blip>
          <a:srcRect b="0" l="0" r="0" t="0"/>
          <a:stretch/>
        </p:blipFill>
        <p:spPr>
          <a:xfrm>
            <a:off x="10465727" y="-59520"/>
            <a:ext cx="1784762" cy="179551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4" name="Shape 104"/>
        <p:cNvGrpSpPr/>
        <p:nvPr/>
      </p:nvGrpSpPr>
      <p:grpSpPr>
        <a:xfrm>
          <a:off x="0" y="0"/>
          <a:ext cx="0" cy="0"/>
          <a:chOff x="0" y="0"/>
          <a:chExt cx="0" cy="0"/>
        </a:xfrm>
      </p:grpSpPr>
      <p:sp>
        <p:nvSpPr>
          <p:cNvPr id="105" name="Google Shape;105;g15d2c868794_0_189"/>
          <p:cNvSpPr txBox="1"/>
          <p:nvPr>
            <p:ph type="title"/>
          </p:nvPr>
        </p:nvSpPr>
        <p:spPr>
          <a:xfrm>
            <a:off x="56802" y="1362653"/>
            <a:ext cx="10408800" cy="549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15d2c868794_0_189"/>
          <p:cNvSpPr txBox="1"/>
          <p:nvPr>
            <p:ph idx="1" type="body"/>
          </p:nvPr>
        </p:nvSpPr>
        <p:spPr>
          <a:xfrm rot="5400000">
            <a:off x="3089126" y="-1148509"/>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g15d2c868794_0_18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15d2c868794_0_18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g15d2c868794_0_18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sign&#10;&#10;Description automatically generated" id="110" name="Google Shape;110;g15d2c868794_0_189"/>
          <p:cNvPicPr preferRelativeResize="0"/>
          <p:nvPr/>
        </p:nvPicPr>
        <p:blipFill rotWithShape="1">
          <a:blip r:embed="rId2">
            <a:alphaModFix/>
          </a:blip>
          <a:srcRect b="0" l="0" r="0" t="0"/>
          <a:stretch/>
        </p:blipFill>
        <p:spPr>
          <a:xfrm>
            <a:off x="10465727" y="-59520"/>
            <a:ext cx="1784762" cy="179551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1" name="Shape 111"/>
        <p:cNvGrpSpPr/>
        <p:nvPr/>
      </p:nvGrpSpPr>
      <p:grpSpPr>
        <a:xfrm>
          <a:off x="0" y="0"/>
          <a:ext cx="0" cy="0"/>
          <a:chOff x="0" y="0"/>
          <a:chExt cx="0" cy="0"/>
        </a:xfrm>
      </p:grpSpPr>
      <p:sp>
        <p:nvSpPr>
          <p:cNvPr id="112" name="Google Shape;112;g15d2c868794_0_196"/>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g15d2c868794_0_196"/>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g15d2c868794_0_19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g15d2c868794_0_19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g15d2c868794_0_19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sign&#10;&#10;Description automatically generated" id="117" name="Google Shape;117;g15d2c868794_0_196"/>
          <p:cNvPicPr preferRelativeResize="0"/>
          <p:nvPr/>
        </p:nvPicPr>
        <p:blipFill rotWithShape="1">
          <a:blip r:embed="rId2">
            <a:alphaModFix/>
          </a:blip>
          <a:srcRect b="0" l="0" r="0" t="0"/>
          <a:stretch/>
        </p:blipFill>
        <p:spPr>
          <a:xfrm>
            <a:off x="10465727" y="-59520"/>
            <a:ext cx="1784762" cy="179551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g15d2c868794_0_130"/>
          <p:cNvSpPr txBox="1"/>
          <p:nvPr>
            <p:ph type="title"/>
          </p:nvPr>
        </p:nvSpPr>
        <p:spPr>
          <a:xfrm>
            <a:off x="56802" y="1362653"/>
            <a:ext cx="10408800" cy="549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g15d2c868794_0_130"/>
          <p:cNvSpPr txBox="1"/>
          <p:nvPr>
            <p:ph idx="1" type="body"/>
          </p:nvPr>
        </p:nvSpPr>
        <p:spPr>
          <a:xfrm>
            <a:off x="6926" y="1933691"/>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g15d2c868794_0_13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g15d2c868794_0_13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g15d2c868794_0_1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sign&#10;&#10;Description automatically generated" id="28" name="Google Shape;28;g15d2c868794_0_130"/>
          <p:cNvPicPr preferRelativeResize="0"/>
          <p:nvPr/>
        </p:nvPicPr>
        <p:blipFill rotWithShape="1">
          <a:blip r:embed="rId2">
            <a:alphaModFix/>
          </a:blip>
          <a:srcRect b="0" l="0" r="0" t="0"/>
          <a:stretch/>
        </p:blipFill>
        <p:spPr>
          <a:xfrm>
            <a:off x="10465727" y="-59520"/>
            <a:ext cx="1784762" cy="179551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g15d2c868794_0_137"/>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15d2c868794_0_137"/>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2" name="Google Shape;32;g15d2c868794_0_13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g15d2c868794_0_13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g15d2c868794_0_1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sign&#10;&#10;Description automatically generated" id="35" name="Google Shape;35;g15d2c868794_0_137"/>
          <p:cNvPicPr preferRelativeResize="0"/>
          <p:nvPr/>
        </p:nvPicPr>
        <p:blipFill rotWithShape="1">
          <a:blip r:embed="rId2">
            <a:alphaModFix/>
          </a:blip>
          <a:srcRect b="0" l="0" r="0" t="0"/>
          <a:stretch/>
        </p:blipFill>
        <p:spPr>
          <a:xfrm>
            <a:off x="10465727" y="-59520"/>
            <a:ext cx="1784762" cy="179551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bg>
      <p:bgPr>
        <a:solidFill>
          <a:schemeClr val="dk1"/>
        </a:solidFill>
      </p:bgPr>
    </p:bg>
    <p:spTree>
      <p:nvGrpSpPr>
        <p:cNvPr id="36" name="Shape 36"/>
        <p:cNvGrpSpPr/>
        <p:nvPr/>
      </p:nvGrpSpPr>
      <p:grpSpPr>
        <a:xfrm>
          <a:off x="0" y="0"/>
          <a:ext cx="0" cy="0"/>
          <a:chOff x="0" y="0"/>
          <a:chExt cx="0" cy="0"/>
        </a:xfrm>
      </p:grpSpPr>
      <p:grpSp>
        <p:nvGrpSpPr>
          <p:cNvPr id="37" name="Google Shape;37;g15d2c868794_0_203"/>
          <p:cNvGrpSpPr/>
          <p:nvPr/>
        </p:nvGrpSpPr>
        <p:grpSpPr>
          <a:xfrm>
            <a:off x="1107035" y="1588472"/>
            <a:ext cx="994316" cy="61102"/>
            <a:chOff x="4580561" y="2589004"/>
            <a:chExt cx="1064464" cy="25200"/>
          </a:xfrm>
        </p:grpSpPr>
        <p:sp>
          <p:nvSpPr>
            <p:cNvPr id="38" name="Google Shape;38;g15d2c868794_0_203"/>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g15d2c868794_0_203"/>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 name="Google Shape;40;g15d2c868794_0_203"/>
          <p:cNvSpPr txBox="1"/>
          <p:nvPr>
            <p:ph type="title"/>
          </p:nvPr>
        </p:nvSpPr>
        <p:spPr>
          <a:xfrm>
            <a:off x="972600" y="1763267"/>
            <a:ext cx="10251300" cy="2024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41" name="Google Shape;41;g15d2c868794_0_203"/>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 name="Shape 42"/>
        <p:cNvGrpSpPr/>
        <p:nvPr/>
      </p:nvGrpSpPr>
      <p:grpSpPr>
        <a:xfrm>
          <a:off x="0" y="0"/>
          <a:ext cx="0" cy="0"/>
          <a:chOff x="0" y="0"/>
          <a:chExt cx="0" cy="0"/>
        </a:xfrm>
      </p:grpSpPr>
      <p:sp>
        <p:nvSpPr>
          <p:cNvPr id="43" name="Google Shape;43;g15d2c868794_0_209"/>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 name="Google Shape;44;g15d2c868794_0_209"/>
          <p:cNvGrpSpPr/>
          <p:nvPr/>
        </p:nvGrpSpPr>
        <p:grpSpPr>
          <a:xfrm>
            <a:off x="1107035" y="1588472"/>
            <a:ext cx="994316" cy="61102"/>
            <a:chOff x="4580561" y="2589004"/>
            <a:chExt cx="1064464" cy="25200"/>
          </a:xfrm>
        </p:grpSpPr>
        <p:sp>
          <p:nvSpPr>
            <p:cNvPr id="45" name="Google Shape;45;g15d2c868794_0_209"/>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g15d2c868794_0_209"/>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 name="Google Shape;47;g15d2c868794_0_209"/>
          <p:cNvSpPr txBox="1"/>
          <p:nvPr>
            <p:ph type="title"/>
          </p:nvPr>
        </p:nvSpPr>
        <p:spPr>
          <a:xfrm>
            <a:off x="972600" y="1758200"/>
            <a:ext cx="10251300" cy="713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48" name="Google Shape;48;g15d2c868794_0_209"/>
          <p:cNvSpPr txBox="1"/>
          <p:nvPr>
            <p:ph idx="1" type="body"/>
          </p:nvPr>
        </p:nvSpPr>
        <p:spPr>
          <a:xfrm>
            <a:off x="972434" y="2771833"/>
            <a:ext cx="5032500" cy="30147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49" name="Google Shape;49;g15d2c868794_0_209"/>
          <p:cNvSpPr txBox="1"/>
          <p:nvPr>
            <p:ph idx="2" type="body"/>
          </p:nvPr>
        </p:nvSpPr>
        <p:spPr>
          <a:xfrm>
            <a:off x="6191471" y="2771833"/>
            <a:ext cx="5032500" cy="30147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50" name="Google Shape;50;g15d2c868794_0_209"/>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1" name="Shape 51"/>
        <p:cNvGrpSpPr/>
        <p:nvPr/>
      </p:nvGrpSpPr>
      <p:grpSpPr>
        <a:xfrm>
          <a:off x="0" y="0"/>
          <a:ext cx="0" cy="0"/>
          <a:chOff x="0" y="0"/>
          <a:chExt cx="0" cy="0"/>
        </a:xfrm>
      </p:grpSpPr>
      <p:sp>
        <p:nvSpPr>
          <p:cNvPr id="52" name="Google Shape;52;g15d2c868794_0_218"/>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3" name="Google Shape;53;g15d2c868794_0_218"/>
          <p:cNvGrpSpPr/>
          <p:nvPr/>
        </p:nvGrpSpPr>
        <p:grpSpPr>
          <a:xfrm>
            <a:off x="1107035" y="1588472"/>
            <a:ext cx="994316" cy="61102"/>
            <a:chOff x="4580561" y="2589004"/>
            <a:chExt cx="1064464" cy="25200"/>
          </a:xfrm>
        </p:grpSpPr>
        <p:sp>
          <p:nvSpPr>
            <p:cNvPr id="54" name="Google Shape;54;g15d2c868794_0_218"/>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g15d2c868794_0_218"/>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 name="Google Shape;56;g15d2c868794_0_218"/>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57" name="Google Shape;57;g15d2c868794_0_218"/>
          <p:cNvSpPr txBox="1"/>
          <p:nvPr>
            <p:ph idx="1" type="body"/>
          </p:nvPr>
        </p:nvSpPr>
        <p:spPr>
          <a:xfrm>
            <a:off x="972600" y="2771833"/>
            <a:ext cx="10251600" cy="30147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58" name="Google Shape;58;g15d2c868794_0_218"/>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9" name="Shape 59"/>
        <p:cNvGrpSpPr/>
        <p:nvPr/>
      </p:nvGrpSpPr>
      <p:grpSpPr>
        <a:xfrm>
          <a:off x="0" y="0"/>
          <a:ext cx="0" cy="0"/>
          <a:chOff x="0" y="0"/>
          <a:chExt cx="0" cy="0"/>
        </a:xfrm>
      </p:grpSpPr>
      <p:sp>
        <p:nvSpPr>
          <p:cNvPr id="60" name="Google Shape;60;g15d2c868794_0_144"/>
          <p:cNvSpPr txBox="1"/>
          <p:nvPr>
            <p:ph type="title"/>
          </p:nvPr>
        </p:nvSpPr>
        <p:spPr>
          <a:xfrm>
            <a:off x="56802" y="1362653"/>
            <a:ext cx="10408800" cy="549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g15d2c868794_0_144"/>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g15d2c868794_0_144"/>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g15d2c868794_0_14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g15d2c868794_0_14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g15d2c868794_0_14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sign&#10;&#10;Description automatically generated" id="66" name="Google Shape;66;g15d2c868794_0_144"/>
          <p:cNvPicPr preferRelativeResize="0"/>
          <p:nvPr/>
        </p:nvPicPr>
        <p:blipFill rotWithShape="1">
          <a:blip r:embed="rId2">
            <a:alphaModFix/>
          </a:blip>
          <a:srcRect b="0" l="0" r="0" t="0"/>
          <a:stretch/>
        </p:blipFill>
        <p:spPr>
          <a:xfrm>
            <a:off x="10465727" y="-59520"/>
            <a:ext cx="1784762" cy="179551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7" name="Shape 67"/>
        <p:cNvGrpSpPr/>
        <p:nvPr/>
      </p:nvGrpSpPr>
      <p:grpSpPr>
        <a:xfrm>
          <a:off x="0" y="0"/>
          <a:ext cx="0" cy="0"/>
          <a:chOff x="0" y="0"/>
          <a:chExt cx="0" cy="0"/>
        </a:xfrm>
      </p:grpSpPr>
      <p:sp>
        <p:nvSpPr>
          <p:cNvPr id="68" name="Google Shape;68;g15d2c868794_0_152"/>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g15d2c868794_0_152"/>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0" name="Google Shape;70;g15d2c868794_0_152"/>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g15d2c868794_0_152"/>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2" name="Google Shape;72;g15d2c868794_0_152"/>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g15d2c868794_0_15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g15d2c868794_0_15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g15d2c868794_0_15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sign&#10;&#10;Description automatically generated" id="76" name="Google Shape;76;g15d2c868794_0_152"/>
          <p:cNvPicPr preferRelativeResize="0"/>
          <p:nvPr/>
        </p:nvPicPr>
        <p:blipFill rotWithShape="1">
          <a:blip r:embed="rId2">
            <a:alphaModFix/>
          </a:blip>
          <a:srcRect b="0" l="0" r="0" t="0"/>
          <a:stretch/>
        </p:blipFill>
        <p:spPr>
          <a:xfrm>
            <a:off x="10465727" y="-59520"/>
            <a:ext cx="1784762" cy="179551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g15d2c868794_0_162"/>
          <p:cNvSpPr txBox="1"/>
          <p:nvPr>
            <p:ph type="title"/>
          </p:nvPr>
        </p:nvSpPr>
        <p:spPr>
          <a:xfrm>
            <a:off x="56802" y="1362653"/>
            <a:ext cx="10408800" cy="549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g15d2c868794_0_16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g15d2c868794_0_16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g15d2c868794_0_16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sign&#10;&#10;Description automatically generated" id="82" name="Google Shape;82;g15d2c868794_0_162"/>
          <p:cNvPicPr preferRelativeResize="0"/>
          <p:nvPr/>
        </p:nvPicPr>
        <p:blipFill rotWithShape="1">
          <a:blip r:embed="rId2">
            <a:alphaModFix/>
          </a:blip>
          <a:srcRect b="0" l="0" r="0" t="0"/>
          <a:stretch/>
        </p:blipFill>
        <p:spPr>
          <a:xfrm>
            <a:off x="10465727" y="-59520"/>
            <a:ext cx="1784762" cy="179551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5.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theme" Target="../theme/theme1.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A5A5A5"/>
            </a:gs>
            <a:gs pos="23000">
              <a:srgbClr val="A5A5A5"/>
            </a:gs>
            <a:gs pos="100000">
              <a:srgbClr val="FEE599"/>
            </a:gs>
          </a:gsLst>
          <a:lin ang="5400000" scaled="0"/>
        </a:gradFill>
      </p:bgPr>
    </p:bg>
    <p:spTree>
      <p:nvGrpSpPr>
        <p:cNvPr id="5" name="Shape 5"/>
        <p:cNvGrpSpPr/>
        <p:nvPr/>
      </p:nvGrpSpPr>
      <p:grpSpPr>
        <a:xfrm>
          <a:off x="0" y="0"/>
          <a:ext cx="0" cy="0"/>
          <a:chOff x="0" y="0"/>
          <a:chExt cx="0" cy="0"/>
        </a:xfrm>
      </p:grpSpPr>
      <p:sp>
        <p:nvSpPr>
          <p:cNvPr id="6" name="Google Shape;6;g15d2c868794_0_113"/>
          <p:cNvSpPr txBox="1"/>
          <p:nvPr>
            <p:ph type="title"/>
          </p:nvPr>
        </p:nvSpPr>
        <p:spPr>
          <a:xfrm>
            <a:off x="56802" y="1362653"/>
            <a:ext cx="10408800" cy="5493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g15d2c868794_0_113"/>
          <p:cNvSpPr txBox="1"/>
          <p:nvPr>
            <p:ph idx="1" type="body"/>
          </p:nvPr>
        </p:nvSpPr>
        <p:spPr>
          <a:xfrm>
            <a:off x="6926" y="1933691"/>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g15d2c868794_0_1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g15d2c868794_0_1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g15d2c868794_0_1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sign&#10;&#10;Description automatically generated" id="11" name="Google Shape;11;g15d2c868794_0_113"/>
          <p:cNvPicPr preferRelativeResize="0"/>
          <p:nvPr/>
        </p:nvPicPr>
        <p:blipFill rotWithShape="1">
          <a:blip r:embed="rId1">
            <a:alphaModFix/>
          </a:blip>
          <a:srcRect b="0" l="0" r="0" t="0"/>
          <a:stretch/>
        </p:blipFill>
        <p:spPr>
          <a:xfrm>
            <a:off x="10465727" y="-59520"/>
            <a:ext cx="1784762" cy="1795514"/>
          </a:xfrm>
          <a:prstGeom prst="rect">
            <a:avLst/>
          </a:prstGeom>
          <a:noFill/>
          <a:ln>
            <a:noFill/>
          </a:ln>
        </p:spPr>
      </p:pic>
      <p:pic>
        <p:nvPicPr>
          <p:cNvPr id="12" name="Google Shape;12;g15d2c868794_0_113"/>
          <p:cNvPicPr preferRelativeResize="0"/>
          <p:nvPr/>
        </p:nvPicPr>
        <p:blipFill rotWithShape="1">
          <a:blip r:embed="rId2">
            <a:alphaModFix/>
          </a:blip>
          <a:srcRect b="0" l="0" r="0" t="0"/>
          <a:stretch/>
        </p:blipFill>
        <p:spPr>
          <a:xfrm>
            <a:off x="-9698" y="0"/>
            <a:ext cx="3338417" cy="681037"/>
          </a:xfrm>
          <a:prstGeom prst="rect">
            <a:avLst/>
          </a:prstGeom>
          <a:noFill/>
          <a:ln>
            <a:noFill/>
          </a:ln>
        </p:spPr>
      </p:pic>
      <p:sp>
        <p:nvSpPr>
          <p:cNvPr id="13" name="Google Shape;13;g15d2c868794_0_113"/>
          <p:cNvSpPr/>
          <p:nvPr/>
        </p:nvSpPr>
        <p:spPr>
          <a:xfrm>
            <a:off x="56802" y="980902"/>
            <a:ext cx="940800" cy="582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 name="Google Shape;14;g15d2c868794_0_113"/>
          <p:cNvSpPr/>
          <p:nvPr/>
        </p:nvSpPr>
        <p:spPr>
          <a:xfrm>
            <a:off x="982286" y="983669"/>
            <a:ext cx="940800" cy="58200"/>
          </a:xfrm>
          <a:prstGeom prst="rect">
            <a:avLst/>
          </a:prstGeom>
          <a:solidFill>
            <a:srgbClr val="BF9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35.png"/><Relationship Id="rId7"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docs.google.com/spreadsheets/d/1lwKjWWqE7FqymEOZwox2sgnIHUSwiKAGSlOTPlgU-p8/edit#gid=0" TargetMode="Externa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23.png"/><Relationship Id="rId6" Type="http://schemas.openxmlformats.org/officeDocument/2006/relationships/image" Target="../media/image28.png"/><Relationship Id="rId7"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hyperlink" Target="https://docs.google.com/spreadsheets/d/1rn4abRGGw6lgFSvo2Dt2P-iOTyrvx07bpd858ohmWHE/edit#gid=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43.png"/><Relationship Id="rId6" Type="http://schemas.openxmlformats.org/officeDocument/2006/relationships/image" Target="../media/image40.png"/><Relationship Id="rId7"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slide" Target="/ppt/slides/slide8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1" Type="http://schemas.openxmlformats.org/officeDocument/2006/relationships/hyperlink" Target="https://uavsystemsinternational.com/products/aurelia-x6-standard" TargetMode="External"/><Relationship Id="rId10" Type="http://schemas.openxmlformats.org/officeDocument/2006/relationships/hyperlink" Target="https://www.c-astral.com/" TargetMode="External"/><Relationship Id="rId13" Type="http://schemas.openxmlformats.org/officeDocument/2006/relationships/hyperlink" Target="https://www.aerosystemswest.com/product-page/heavy-lift-multirotor-hexacopter" TargetMode="External"/><Relationship Id="rId12" Type="http://schemas.openxmlformats.org/officeDocument/2006/relationships/hyperlink" Target="https://inspiredflight.com/if-1200-heavy-lift-drone/" TargetMode="External"/><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www.elevonx.com/" TargetMode="External"/><Relationship Id="rId4" Type="http://schemas.openxmlformats.org/officeDocument/2006/relationships/hyperlink" Target="https://censystech.com/sentaerobvlos/?utm_term=&amp;utm_campaign=Censys+Website+Industry+Traffic&amp;utm_source=adwords&amp;utm_medium=ppc&amp;hsa_acc=7383768994&amp;hsa_cam=12470352944&amp;hsa_grp=120477520446&amp;hsa_ad=518426425868&amp;hsa_src=g&amp;hsa_tgt=dsa-1245958251531&amp;hsa_kw=&amp;hsa_mt=&amp;hsa_net=adwords&amp;hsa_ver=3&amp;gclid=CjwKCAjw7eSZBhB8EiwA60kCW8uWrgTjfMrojGg3pMfPcLyKZdWt9FUt4WGzNVLJfnX4wy7913Vb5xoCLPAQAvD_BwE" TargetMode="External"/><Relationship Id="rId9" Type="http://schemas.openxmlformats.org/officeDocument/2006/relationships/hyperlink" Target="https://volatusaerospace.com/vedette/" TargetMode="External"/><Relationship Id="rId5" Type="http://schemas.openxmlformats.org/officeDocument/2006/relationships/hyperlink" Target="https://www.unmannedsystemstechnology.com/company/elevonx/" TargetMode="External"/><Relationship Id="rId6" Type="http://schemas.openxmlformats.org/officeDocument/2006/relationships/hyperlink" Target="https://www.avfoil.com/drones/eagle-vtol-uas-system/" TargetMode="External"/><Relationship Id="rId7" Type="http://schemas.openxmlformats.org/officeDocument/2006/relationships/hyperlink" Target="https://www.uavos.com/products/fixed-wing-uavs/borey-10/" TargetMode="External"/><Relationship Id="rId8" Type="http://schemas.openxmlformats.org/officeDocument/2006/relationships/hyperlink" Target="https://a-techsyn.com/uavs/cng-v-ua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0" Type="http://schemas.openxmlformats.org/officeDocument/2006/relationships/hyperlink" Target="https://challengeraerospace.com/innovations/unmanned-airship-systems-uas-2/" TargetMode="External"/><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www.avinc.com/uas/vapor" TargetMode="External"/><Relationship Id="rId4" Type="http://schemas.openxmlformats.org/officeDocument/2006/relationships/hyperlink" Target="https://www.velosuav.com/velosv3/" TargetMode="External"/><Relationship Id="rId9" Type="http://schemas.openxmlformats.org/officeDocument/2006/relationships/hyperlink" Target="https://www.instructables.com/Miniature-Autonomous-Blimp/" TargetMode="External"/><Relationship Id="rId5" Type="http://schemas.openxmlformats.org/officeDocument/2006/relationships/hyperlink" Target="https://www.unmannedsystemstechnology.com/company/swissdrones/" TargetMode="External"/><Relationship Id="rId6" Type="http://schemas.openxmlformats.org/officeDocument/2006/relationships/hyperlink" Target="https://www.uavos.com/products/vtols/uvh-25el-helicopter/" TargetMode="External"/><Relationship Id="rId7" Type="http://schemas.openxmlformats.org/officeDocument/2006/relationships/hyperlink" Target="https://www.unmannedsystemstechnology.com/company/missiongo-unmanned-systems/" TargetMode="External"/><Relationship Id="rId8" Type="http://schemas.openxmlformats.org/officeDocument/2006/relationships/hyperlink" Target="https://www.rc-zeppelin.com/indoor-rc-blimps.htm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s://matmatch.com/resources/blog/what-are-drones-made-o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s://doi.org/10.3390/en15020455" TargetMode="External"/><Relationship Id="rId4" Type="http://schemas.openxmlformats.org/officeDocument/2006/relationships/hyperlink" Target="https://commons.erau.edu/publication/72"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33.png"/><Relationship Id="rId4" Type="http://schemas.openxmlformats.org/officeDocument/2006/relationships/image" Target="../media/image39.png"/><Relationship Id="rId5" Type="http://schemas.openxmlformats.org/officeDocument/2006/relationships/image" Target="../media/image36.png"/><Relationship Id="rId6"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42.jpg"/><Relationship Id="rId4" Type="http://schemas.openxmlformats.org/officeDocument/2006/relationships/image" Target="../media/image41.jpg"/><Relationship Id="rId5" Type="http://schemas.openxmlformats.org/officeDocument/2006/relationships/image" Target="../media/image46.jpg"/><Relationship Id="rId6"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s://mechanicalc.com/reference/trade-study#:~:text=Trade%20studies%20are%20an%20important%20tool%20within%20systems,criteria;%20Assign%20criteria%20weights;%20Rate%20performance;%20Calculate%20result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47.png"/><Relationship Id="rId4" Type="http://schemas.openxmlformats.org/officeDocument/2006/relationships/image" Target="../media/image51.png"/><Relationship Id="rId9" Type="http://schemas.openxmlformats.org/officeDocument/2006/relationships/image" Target="../media/image40.png"/><Relationship Id="rId5" Type="http://schemas.openxmlformats.org/officeDocument/2006/relationships/image" Target="../media/image50.png"/><Relationship Id="rId6" Type="http://schemas.openxmlformats.org/officeDocument/2006/relationships/image" Target="../media/image31.png"/><Relationship Id="rId7" Type="http://schemas.openxmlformats.org/officeDocument/2006/relationships/image" Target="../media/image34.png"/><Relationship Id="rId8"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55.png"/><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6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F7F7F"/>
            </a:gs>
            <a:gs pos="42000">
              <a:srgbClr val="7F7F7F"/>
            </a:gs>
            <a:gs pos="100000">
              <a:srgbClr val="FEE599"/>
            </a:gs>
          </a:gsLst>
          <a:lin ang="5400700" scaled="0"/>
        </a:gradFill>
      </p:bgPr>
    </p:bg>
    <p:spTree>
      <p:nvGrpSpPr>
        <p:cNvPr id="121" name="Shape 121"/>
        <p:cNvGrpSpPr/>
        <p:nvPr/>
      </p:nvGrpSpPr>
      <p:grpSpPr>
        <a:xfrm>
          <a:off x="0" y="0"/>
          <a:ext cx="0" cy="0"/>
          <a:chOff x="0" y="0"/>
          <a:chExt cx="0" cy="0"/>
        </a:xfrm>
      </p:grpSpPr>
      <p:sp>
        <p:nvSpPr>
          <p:cNvPr id="122" name="Google Shape;122;p1"/>
          <p:cNvSpPr txBox="1"/>
          <p:nvPr/>
        </p:nvSpPr>
        <p:spPr>
          <a:xfrm>
            <a:off x="1296088" y="1703100"/>
            <a:ext cx="9070800" cy="18129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chemeClr val="dk1"/>
              </a:buClr>
              <a:buSzPts val="3500"/>
              <a:buFont typeface="Arial"/>
              <a:buNone/>
            </a:pPr>
            <a:r>
              <a:rPr b="1" i="0" lang="en-US" sz="3900" u="none" cap="none" strike="noStrike">
                <a:solidFill>
                  <a:srgbClr val="1A1A1A"/>
                </a:solidFill>
                <a:latin typeface="Times New Roman"/>
                <a:ea typeface="Times New Roman"/>
                <a:cs typeface="Times New Roman"/>
                <a:sym typeface="Times New Roman"/>
              </a:rPr>
              <a:t>Preliminary Design Review</a:t>
            </a:r>
            <a:endParaRPr b="1" i="0" sz="3900" u="none" cap="none" strike="noStrike">
              <a:solidFill>
                <a:srgbClr val="1A1A1A"/>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3500"/>
              <a:buFont typeface="Arial"/>
              <a:buNone/>
            </a:pPr>
            <a:r>
              <a:rPr b="1" i="0" lang="en-US" sz="3900" u="none" cap="none" strike="noStrike">
                <a:solidFill>
                  <a:srgbClr val="1A1A1A"/>
                </a:solidFill>
                <a:latin typeface="Times New Roman"/>
                <a:ea typeface="Times New Roman"/>
                <a:cs typeface="Times New Roman"/>
                <a:sym typeface="Times New Roman"/>
              </a:rPr>
              <a:t>Team CARROT </a:t>
            </a:r>
            <a:r>
              <a:rPr b="1" i="0" lang="en-US" sz="3900" u="none" cap="none" strike="noStrike">
                <a:solidFill>
                  <a:srgbClr val="1A1A1A"/>
                </a:solidFill>
                <a:latin typeface="Raleway"/>
                <a:ea typeface="Raleway"/>
                <a:cs typeface="Raleway"/>
                <a:sym typeface="Raleway"/>
              </a:rPr>
              <a:t> </a:t>
            </a:r>
            <a:endParaRPr b="1" i="0" sz="3900" u="none" cap="none" strike="noStrike">
              <a:solidFill>
                <a:srgbClr val="1A1A1A"/>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200"/>
              <a:buFont typeface="Arial"/>
              <a:buNone/>
            </a:pPr>
            <a:r>
              <a:rPr b="0" i="0" lang="en-US" sz="2600" u="none" cap="none" strike="noStrike">
                <a:solidFill>
                  <a:schemeClr val="dk1"/>
                </a:solidFill>
                <a:latin typeface="Times New Roman"/>
                <a:ea typeface="Times New Roman"/>
                <a:cs typeface="Times New Roman"/>
                <a:sym typeface="Times New Roman"/>
              </a:rPr>
              <a:t>October 12, 2022</a:t>
            </a:r>
            <a:endParaRPr b="0" i="0" sz="2600" u="none" cap="none" strike="noStrike">
              <a:solidFill>
                <a:schemeClr val="dk1"/>
              </a:solidFill>
              <a:latin typeface="Times New Roman"/>
              <a:ea typeface="Times New Roman"/>
              <a:cs typeface="Times New Roman"/>
              <a:sym typeface="Times New Roman"/>
            </a:endParaRPr>
          </a:p>
        </p:txBody>
      </p:sp>
      <p:sp>
        <p:nvSpPr>
          <p:cNvPr id="123" name="Google Shape;123;p1"/>
          <p:cNvSpPr txBox="1"/>
          <p:nvPr/>
        </p:nvSpPr>
        <p:spPr>
          <a:xfrm>
            <a:off x="909238" y="4001700"/>
            <a:ext cx="9844500" cy="748800"/>
          </a:xfrm>
          <a:prstGeom prst="rect">
            <a:avLst/>
          </a:prstGeom>
          <a:noFill/>
          <a:ln>
            <a:noFill/>
          </a:ln>
        </p:spPr>
        <p:txBody>
          <a:bodyPr anchorCtr="0" anchor="t" bIns="91425" lIns="91425" spcFirstLastPara="1" rIns="91425" wrap="square" tIns="91425">
            <a:normAutofit fontScale="70000" lnSpcReduction="20000"/>
          </a:bodyPr>
          <a:lstStyle/>
          <a:p>
            <a:pPr indent="0" lvl="0" marL="0" marR="0" rtl="0" algn="ctr">
              <a:lnSpc>
                <a:spcPct val="100000"/>
              </a:lnSpc>
              <a:spcBef>
                <a:spcPts val="0"/>
              </a:spcBef>
              <a:spcAft>
                <a:spcPts val="0"/>
              </a:spcAft>
              <a:buClr>
                <a:srgbClr val="000000"/>
              </a:buClr>
              <a:buSzPct val="56910"/>
              <a:buFont typeface="Arial"/>
              <a:buNone/>
            </a:pPr>
            <a:r>
              <a:rPr b="1" i="0" lang="en-US" sz="3514" u="none" cap="none" strike="noStrike">
                <a:solidFill>
                  <a:schemeClr val="dk1"/>
                </a:solidFill>
                <a:latin typeface="Lato"/>
                <a:ea typeface="Lato"/>
                <a:cs typeface="Lato"/>
                <a:sym typeface="Lato"/>
              </a:rPr>
              <a:t>Jared Seefried</a:t>
            </a:r>
            <a:r>
              <a:rPr b="0" i="0" lang="en-US" sz="3514" u="none" cap="none" strike="noStrike">
                <a:solidFill>
                  <a:schemeClr val="dk1"/>
                </a:solidFill>
                <a:latin typeface="Lato"/>
                <a:ea typeface="Lato"/>
                <a:cs typeface="Lato"/>
                <a:sym typeface="Lato"/>
              </a:rPr>
              <a:t> </a:t>
            </a:r>
            <a:r>
              <a:rPr b="0" i="1" lang="en-US" sz="3332" u="none" cap="none" strike="noStrike">
                <a:solidFill>
                  <a:schemeClr val="dk1"/>
                </a:solidFill>
                <a:latin typeface="Lato"/>
                <a:ea typeface="Lato"/>
                <a:cs typeface="Lato"/>
                <a:sym typeface="Lato"/>
              </a:rPr>
              <a:t>(Project Manager)</a:t>
            </a:r>
            <a:r>
              <a:rPr b="1" i="0" lang="en-US" sz="3514" u="none" cap="none" strike="noStrike">
                <a:solidFill>
                  <a:schemeClr val="dk1"/>
                </a:solidFill>
                <a:latin typeface="Lato"/>
                <a:ea typeface="Lato"/>
                <a:cs typeface="Lato"/>
                <a:sym typeface="Lato"/>
              </a:rPr>
              <a:t> 	 	Elena Bauer </a:t>
            </a:r>
            <a:r>
              <a:rPr b="0" i="1" lang="en-US" sz="3332" u="none" cap="none" strike="noStrike">
                <a:solidFill>
                  <a:schemeClr val="dk1"/>
                </a:solidFill>
                <a:latin typeface="Lato"/>
                <a:ea typeface="Lato"/>
                <a:cs typeface="Lato"/>
                <a:sym typeface="Lato"/>
              </a:rPr>
              <a:t>(Systems Engineer)</a:t>
            </a:r>
            <a:endParaRPr b="0" i="1" sz="3332"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ct val="100000"/>
              <a:buFont typeface="Arial"/>
              <a:buNone/>
            </a:pPr>
            <a:r>
              <a:t/>
            </a:r>
            <a:endParaRPr b="1"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ct val="100000"/>
              <a:buFont typeface="Arial"/>
              <a:buNone/>
            </a:pPr>
            <a:r>
              <a:t/>
            </a:r>
            <a:endParaRPr b="0" i="0" sz="2000" u="none" cap="none" strike="noStrike">
              <a:solidFill>
                <a:schemeClr val="dk1"/>
              </a:solidFill>
              <a:latin typeface="Lato"/>
              <a:ea typeface="Lato"/>
              <a:cs typeface="Lato"/>
              <a:sym typeface="Lato"/>
            </a:endParaRPr>
          </a:p>
        </p:txBody>
      </p:sp>
      <p:sp>
        <p:nvSpPr>
          <p:cNvPr id="124" name="Google Shape;124;p1"/>
          <p:cNvSpPr txBox="1"/>
          <p:nvPr/>
        </p:nvSpPr>
        <p:spPr>
          <a:xfrm>
            <a:off x="2522675" y="4485675"/>
            <a:ext cx="2706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5" name="Google Shape;125;p1"/>
          <p:cNvSpPr txBox="1"/>
          <p:nvPr/>
        </p:nvSpPr>
        <p:spPr>
          <a:xfrm>
            <a:off x="2940325" y="4677800"/>
            <a:ext cx="1938000" cy="184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Lato"/>
                <a:ea typeface="Lato"/>
                <a:cs typeface="Lato"/>
                <a:sym typeface="Lato"/>
              </a:rPr>
              <a:t>Tyler Mckay</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Lato"/>
                <a:ea typeface="Lato"/>
                <a:cs typeface="Lato"/>
                <a:sym typeface="Lato"/>
              </a:rPr>
              <a:t>Lucas Pereira</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Lato"/>
                <a:ea typeface="Lato"/>
                <a:cs typeface="Lato"/>
                <a:sym typeface="Lato"/>
              </a:rPr>
              <a:t>Eric Lozano</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Lato"/>
                <a:ea typeface="Lato"/>
                <a:cs typeface="Lato"/>
                <a:sym typeface="Lato"/>
              </a:rPr>
              <a:t>Luis Alvidrez</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Lato"/>
                <a:ea typeface="Lato"/>
                <a:cs typeface="Lato"/>
                <a:sym typeface="Lato"/>
              </a:rPr>
              <a:t>Kushal Kedia</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chemeClr val="dk1"/>
              </a:buClr>
              <a:buSzPts val="2000"/>
              <a:buFont typeface="Arial"/>
              <a:buNone/>
            </a:pPr>
            <a:r>
              <a:t/>
            </a:r>
            <a:endParaRPr b="0" i="0" sz="1800" u="none" cap="none" strike="noStrike">
              <a:solidFill>
                <a:srgbClr val="000000"/>
              </a:solidFill>
              <a:latin typeface="Lato"/>
              <a:ea typeface="Lato"/>
              <a:cs typeface="Lato"/>
              <a:sym typeface="Lato"/>
            </a:endParaRPr>
          </a:p>
        </p:txBody>
      </p:sp>
      <p:sp>
        <p:nvSpPr>
          <p:cNvPr id="126" name="Google Shape;126;p1"/>
          <p:cNvSpPr txBox="1"/>
          <p:nvPr/>
        </p:nvSpPr>
        <p:spPr>
          <a:xfrm>
            <a:off x="6729275" y="4677800"/>
            <a:ext cx="2157600" cy="184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Lato"/>
                <a:ea typeface="Lato"/>
                <a:cs typeface="Lato"/>
                <a:sym typeface="Lato"/>
              </a:rPr>
              <a:t>Talen Fischer</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Lato"/>
                <a:ea typeface="Lato"/>
                <a:cs typeface="Lato"/>
                <a:sym typeface="Lato"/>
              </a:rPr>
              <a:t>Chris Lolkema </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Lato"/>
                <a:ea typeface="Lato"/>
                <a:cs typeface="Lato"/>
                <a:sym typeface="Lato"/>
              </a:rPr>
              <a:t>Abigail Moonan</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Lato"/>
                <a:ea typeface="Lato"/>
                <a:cs typeface="Lato"/>
                <a:sym typeface="Lato"/>
              </a:rPr>
              <a:t>Carson Sexton</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Lato"/>
                <a:ea typeface="Lato"/>
                <a:cs typeface="Lato"/>
                <a:sym typeface="Lato"/>
              </a:rPr>
              <a:t>Marguerite Adwan</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15fa510cbc5_1_6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24" name="Google Shape;224;g15fa510cbc5_1_60"/>
          <p:cNvSpPr txBox="1"/>
          <p:nvPr/>
        </p:nvSpPr>
        <p:spPr>
          <a:xfrm>
            <a:off x="729450" y="1318650"/>
            <a:ext cx="97932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Graded Airframes</a:t>
            </a:r>
            <a:endParaRPr b="1" i="0" sz="2800" u="sng" cap="none" strike="noStrike">
              <a:solidFill>
                <a:schemeClr val="dk1"/>
              </a:solidFill>
              <a:latin typeface="Times New Roman"/>
              <a:ea typeface="Times New Roman"/>
              <a:cs typeface="Times New Roman"/>
              <a:sym typeface="Times New Roman"/>
            </a:endParaRPr>
          </a:p>
        </p:txBody>
      </p:sp>
      <p:sp>
        <p:nvSpPr>
          <p:cNvPr id="225" name="Google Shape;225;g15fa510cbc5_1_60"/>
          <p:cNvSpPr txBox="1"/>
          <p:nvPr/>
        </p:nvSpPr>
        <p:spPr>
          <a:xfrm>
            <a:off x="729450" y="2013446"/>
            <a:ext cx="9793200" cy="3979200"/>
          </a:xfrm>
          <a:prstGeom prst="rect">
            <a:avLst/>
          </a:prstGeom>
          <a:noFill/>
          <a:ln>
            <a:noFill/>
          </a:ln>
        </p:spPr>
        <p:txBody>
          <a:bodyPr anchorCtr="0" anchor="t" bIns="91425" lIns="91425" spcFirstLastPara="1" rIns="91425" wrap="square" tIns="91425">
            <a:normAutofit lnSpcReduction="10000"/>
          </a:bodyPr>
          <a:lstStyle/>
          <a:p>
            <a:pPr indent="-349250" lvl="0" marL="457200" marR="0" rtl="0" algn="l">
              <a:lnSpc>
                <a:spcPct val="115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Airframes Compared </a:t>
            </a:r>
            <a:endParaRPr b="0" i="0" sz="1900" u="none" cap="none" strike="noStrike">
              <a:solidFill>
                <a:schemeClr val="dk1"/>
              </a:solidFill>
              <a:latin typeface="Lato"/>
              <a:ea typeface="Lato"/>
              <a:cs typeface="Lato"/>
              <a:sym typeface="Lato"/>
            </a:endParaRPr>
          </a:p>
          <a:p>
            <a:pPr indent="-336550" lvl="1" marL="9144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Fixed Wing</a:t>
            </a:r>
            <a:endParaRPr b="0" i="0" sz="1700" u="none" cap="none" strike="noStrike">
              <a:solidFill>
                <a:schemeClr val="dk1"/>
              </a:solidFill>
              <a:latin typeface="Lato"/>
              <a:ea typeface="Lato"/>
              <a:cs typeface="Lato"/>
              <a:sym typeface="Lato"/>
            </a:endParaRPr>
          </a:p>
          <a:p>
            <a:pPr indent="-336550" lvl="1" marL="9144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Fixed Wing Hybrid -Vertical Take Off and Landing (</a:t>
            </a:r>
            <a:r>
              <a:rPr b="0" i="0" lang="en-US" sz="1700" u="none" cap="none" strike="noStrike">
                <a:solidFill>
                  <a:schemeClr val="dk1"/>
                </a:solidFill>
                <a:latin typeface="Lato"/>
                <a:ea typeface="Lato"/>
                <a:cs typeface="Lato"/>
                <a:sym typeface="Lato"/>
                <a:extLst>
                  <a:ext uri="http://customooxmlschemas.google.com/">
                    <go:slidesCustomData xmlns:go="http://customooxmlschemas.google.com/" textRoundtripDataId="3"/>
                  </a:ext>
                </a:extLst>
              </a:rPr>
              <a:t>VTOL</a:t>
            </a:r>
            <a:r>
              <a:rPr b="0" i="0" lang="en-US" sz="1700" u="none" cap="none" strike="noStrike">
                <a:solidFill>
                  <a:schemeClr val="dk1"/>
                </a:solidFill>
                <a:latin typeface="Lato"/>
                <a:ea typeface="Lato"/>
                <a:cs typeface="Lato"/>
                <a:sym typeface="Lato"/>
              </a:rPr>
              <a:t>)</a:t>
            </a:r>
            <a:endParaRPr b="0" i="0" sz="1700" u="none" cap="none" strike="noStrike">
              <a:solidFill>
                <a:schemeClr val="dk1"/>
              </a:solidFill>
              <a:latin typeface="Lato"/>
              <a:ea typeface="Lato"/>
              <a:cs typeface="Lato"/>
              <a:sym typeface="Lato"/>
            </a:endParaRPr>
          </a:p>
          <a:p>
            <a:pPr indent="-336550" lvl="1" marL="9144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Multi-rotor</a:t>
            </a:r>
            <a:endParaRPr b="0" i="0" sz="1700" u="none" cap="none" strike="noStrike">
              <a:solidFill>
                <a:schemeClr val="dk1"/>
              </a:solidFill>
              <a:latin typeface="Lato"/>
              <a:ea typeface="Lato"/>
              <a:cs typeface="Lato"/>
              <a:sym typeface="Lato"/>
            </a:endParaRPr>
          </a:p>
          <a:p>
            <a:pPr indent="-336550" lvl="1" marL="9144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Single rotor</a:t>
            </a:r>
            <a:endParaRPr b="0" i="0" sz="1700" u="none" cap="none" strike="noStrike">
              <a:solidFill>
                <a:schemeClr val="dk1"/>
              </a:solidFill>
              <a:latin typeface="Lato"/>
              <a:ea typeface="Lato"/>
              <a:cs typeface="Lato"/>
              <a:sym typeface="Lato"/>
            </a:endParaRPr>
          </a:p>
          <a:p>
            <a:pPr indent="-349250" lvl="1" marL="914400" marR="0" rtl="0" algn="l">
              <a:lnSpc>
                <a:spcPct val="115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5 Models of each were chosen and parameters averaged</a:t>
            </a:r>
            <a:endParaRPr b="0" i="0" sz="1900" u="none" cap="none" strike="noStrike">
              <a:solidFill>
                <a:schemeClr val="dk1"/>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900"/>
              <a:buFont typeface="Arial"/>
              <a:buNone/>
            </a:pPr>
            <a:r>
              <a:t/>
            </a:r>
            <a:endParaRPr b="0" i="0" sz="1900" u="none" cap="none" strike="noStrike">
              <a:solidFill>
                <a:schemeClr val="dk1"/>
              </a:solidFill>
              <a:latin typeface="Lato"/>
              <a:ea typeface="Lato"/>
              <a:cs typeface="Lato"/>
              <a:sym typeface="Lato"/>
            </a:endParaRPr>
          </a:p>
          <a:p>
            <a:pPr indent="-349250" lvl="0" marL="457200" marR="0" rtl="0" algn="l">
              <a:lnSpc>
                <a:spcPct val="115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Several styles of UAS were evaluated based on several criteria from requirements</a:t>
            </a:r>
            <a:endParaRPr b="0" i="0" sz="1900" u="none" cap="none" strike="noStrike">
              <a:solidFill>
                <a:schemeClr val="dk1"/>
              </a:solidFill>
              <a:latin typeface="Lato"/>
              <a:ea typeface="Lato"/>
              <a:cs typeface="Lato"/>
              <a:sym typeface="Lato"/>
            </a:endParaRPr>
          </a:p>
          <a:p>
            <a:pPr indent="-336550" lvl="1" marL="9144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Endurance</a:t>
            </a:r>
            <a:endParaRPr b="0" i="0" sz="1700" u="none" cap="none" strike="noStrike">
              <a:solidFill>
                <a:schemeClr val="dk1"/>
              </a:solidFill>
              <a:latin typeface="Lato"/>
              <a:ea typeface="Lato"/>
              <a:cs typeface="Lato"/>
              <a:sym typeface="Lato"/>
            </a:endParaRPr>
          </a:p>
          <a:p>
            <a:pPr indent="-336550" lvl="1" marL="9144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Weight</a:t>
            </a:r>
            <a:endParaRPr b="0" i="0" sz="1700" u="none" cap="none" strike="noStrike">
              <a:solidFill>
                <a:schemeClr val="dk1"/>
              </a:solidFill>
              <a:latin typeface="Lato"/>
              <a:ea typeface="Lato"/>
              <a:cs typeface="Lato"/>
              <a:sym typeface="Lato"/>
            </a:endParaRPr>
          </a:p>
          <a:p>
            <a:pPr indent="-336550" lvl="1" marL="9144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Payload capacity</a:t>
            </a:r>
            <a:endParaRPr b="0" i="0" sz="1700" u="none" cap="none" strike="noStrike">
              <a:solidFill>
                <a:schemeClr val="dk1"/>
              </a:solidFill>
              <a:latin typeface="Lato"/>
              <a:ea typeface="Lato"/>
              <a:cs typeface="Lato"/>
              <a:sym typeface="Lato"/>
            </a:endParaRPr>
          </a:p>
          <a:p>
            <a:pPr indent="-336550" lvl="1" marL="9144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Distance required for take off</a:t>
            </a:r>
            <a:endParaRPr b="0" i="0" sz="1700" u="none" cap="none" strike="noStrike">
              <a:solidFill>
                <a:schemeClr val="dk1"/>
              </a:solidFill>
              <a:latin typeface="Lato"/>
              <a:ea typeface="Lato"/>
              <a:cs typeface="Lato"/>
              <a:sym typeface="Lato"/>
            </a:endParaRPr>
          </a:p>
          <a:p>
            <a:pPr indent="-336550" lvl="1" marL="9144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Longest dimension</a:t>
            </a:r>
            <a:endParaRPr b="0" i="0" sz="1900" u="none" cap="none" strike="noStrike">
              <a:solidFill>
                <a:schemeClr val="dk1"/>
              </a:solidFill>
              <a:latin typeface="Lato"/>
              <a:ea typeface="Lato"/>
              <a:cs typeface="Lato"/>
              <a:sym typeface="Lato"/>
            </a:endParaRPr>
          </a:p>
        </p:txBody>
      </p:sp>
      <p:sp>
        <p:nvSpPr>
          <p:cNvPr id="226" name="Google Shape;226;g15fa510cbc5_1_60"/>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227" name="Google Shape;227;g15fa510cbc5_1_60"/>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228" name="Google Shape;228;g15fa510cbc5_1_60"/>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229" name="Google Shape;229;g15fa510cbc5_1_60"/>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15fa510cbc5_1_68"/>
          <p:cNvSpPr txBox="1"/>
          <p:nvPr>
            <p:ph idx="12" type="sldNum"/>
          </p:nvPr>
        </p:nvSpPr>
        <p:spPr>
          <a:xfrm>
            <a:off x="8649475" y="5896925"/>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235" name="Google Shape;235;g15fa510cbc5_1_68"/>
          <p:cNvGraphicFramePr/>
          <p:nvPr/>
        </p:nvGraphicFramePr>
        <p:xfrm>
          <a:off x="729438" y="1875920"/>
          <a:ext cx="3000000" cy="3000000"/>
        </p:xfrm>
        <a:graphic>
          <a:graphicData uri="http://schemas.openxmlformats.org/drawingml/2006/table">
            <a:tbl>
              <a:tblPr>
                <a:noFill/>
                <a:tableStyleId>{C290CCDA-0C62-4F4D-84F7-8CBBFD1784C3}</a:tableStyleId>
              </a:tblPr>
              <a:tblGrid>
                <a:gridCol w="2160075"/>
                <a:gridCol w="1606750"/>
                <a:gridCol w="1606750"/>
                <a:gridCol w="1606750"/>
                <a:gridCol w="1606750"/>
                <a:gridCol w="1606750"/>
              </a:tblGrid>
              <a:tr h="3439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solidFill>
                      <a:srgbClr val="5891AD"/>
                    </a:solidFill>
                    <a:extLst>
                      <a:ext uri="http://customooxmlschemas.google.com/">
                        <go:slidesCustomData xmlns:go="http://customooxmlschemas.google.com/" cellId="235:0:0"/>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Endurance</a:t>
                      </a:r>
                      <a:endParaRPr sz="1000" u="none" cap="none" strike="noStrike"/>
                    </a:p>
                  </a:txBody>
                  <a:tcPr marT="19050" marB="19050" marR="28575" marL="28575" anchor="b">
                    <a:solidFill>
                      <a:srgbClr val="5891AD"/>
                    </a:solidFill>
                    <a:extLst>
                      <a:ext uri="http://customooxmlschemas.google.com/">
                        <go:slidesCustomData xmlns:go="http://customooxmlschemas.google.com/" cellId="235:0:1"/>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Weight</a:t>
                      </a:r>
                      <a:endParaRPr sz="1000" u="none" cap="none" strike="noStrike"/>
                    </a:p>
                  </a:txBody>
                  <a:tcPr marT="19050" marB="19050" marR="28575" marL="28575" anchor="b">
                    <a:solidFill>
                      <a:srgbClr val="5891AD"/>
                    </a:solidFill>
                    <a:extLst>
                      <a:ext uri="http://customooxmlschemas.google.com/">
                        <go:slidesCustomData xmlns:go="http://customooxmlschemas.google.com/" cellId="235:0:2"/>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Payload Capacity</a:t>
                      </a:r>
                      <a:endParaRPr sz="1000" u="none" cap="none" strike="noStrike"/>
                    </a:p>
                  </a:txBody>
                  <a:tcPr marT="19050" marB="19050" marR="28575" marL="28575" anchor="b">
                    <a:solidFill>
                      <a:srgbClr val="5891AD"/>
                    </a:solidFill>
                    <a:extLst>
                      <a:ext uri="http://customooxmlschemas.google.com/">
                        <go:slidesCustomData xmlns:go="http://customooxmlschemas.google.com/" cellId="235:0:3"/>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TakeOff Distance</a:t>
                      </a:r>
                      <a:endParaRPr sz="1000" u="none" cap="none" strike="noStrike"/>
                    </a:p>
                  </a:txBody>
                  <a:tcPr marT="19050" marB="19050" marR="28575" marL="28575" anchor="b">
                    <a:solidFill>
                      <a:srgbClr val="5891AD"/>
                    </a:solidFill>
                    <a:extLst>
                      <a:ext uri="http://customooxmlschemas.google.com/">
                        <go:slidesCustomData xmlns:go="http://customooxmlschemas.google.com/" cellId="235:0:4"/>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Longest Dimension</a:t>
                      </a:r>
                      <a:endParaRPr sz="1000" u="none" cap="none" strike="noStrike"/>
                    </a:p>
                  </a:txBody>
                  <a:tcPr marT="19050" marB="19050" marR="28575" marL="28575" anchor="b">
                    <a:solidFill>
                      <a:srgbClr val="5891AD"/>
                    </a:solidFill>
                    <a:extLst>
                      <a:ext uri="http://customooxmlschemas.google.com/">
                        <go:slidesCustomData xmlns:go="http://customooxmlschemas.google.com/" cellId="235:0:5"/>
                      </a:ext>
                    </a:extLst>
                  </a:tcPr>
                </a:tc>
              </a:tr>
              <a:tr h="819800">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Endurance</a:t>
                      </a:r>
                      <a:endParaRPr sz="1000" u="none" cap="none" strike="noStrike"/>
                    </a:p>
                  </a:txBody>
                  <a:tcPr marT="19050" marB="19050" marR="28575" marL="28575" anchor="b">
                    <a:solidFill>
                      <a:srgbClr val="5891AD"/>
                    </a:solidFill>
                    <a:extLst>
                      <a:ext uri="http://customooxmlschemas.google.com/">
                        <go:slidesCustomData xmlns:go="http://customooxmlschemas.google.com/" cellId="235:1:0"/>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1.00</a:t>
                      </a:r>
                      <a:endParaRPr sz="1000" u="none" cap="none" strike="noStrike"/>
                    </a:p>
                  </a:txBody>
                  <a:tcPr marT="19050" marB="19050" marR="28575" marL="28575" anchor="b">
                    <a:solidFill>
                      <a:srgbClr val="4CDC8B"/>
                    </a:solidFill>
                    <a:extLst>
                      <a:ext uri="http://customooxmlschemas.google.com/">
                        <go:slidesCustomData xmlns:go="http://customooxmlschemas.google.com/" cellId="235:1:1"/>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0.20</a:t>
                      </a:r>
                      <a:endParaRPr sz="1000" u="none" cap="none" strike="noStrike"/>
                    </a:p>
                  </a:txBody>
                  <a:tcPr marT="19050" marB="19050" marR="28575" marL="28575" anchor="b">
                    <a:solidFill>
                      <a:srgbClr val="4CDC8B"/>
                    </a:solidFill>
                    <a:extLst>
                      <a:ext uri="http://customooxmlschemas.google.com/">
                        <go:slidesCustomData xmlns:go="http://customooxmlschemas.google.com/" cellId="235:1:2"/>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0.25</a:t>
                      </a:r>
                      <a:endParaRPr sz="1000" u="none" cap="none" strike="noStrike"/>
                    </a:p>
                  </a:txBody>
                  <a:tcPr marT="19050" marB="19050" marR="28575" marL="28575" anchor="b">
                    <a:solidFill>
                      <a:srgbClr val="4CDC8B"/>
                    </a:solidFill>
                    <a:extLst>
                      <a:ext uri="http://customooxmlschemas.google.com/">
                        <go:slidesCustomData xmlns:go="http://customooxmlschemas.google.com/" cellId="235:1:3"/>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0.33</a:t>
                      </a:r>
                      <a:endParaRPr sz="1000" u="none" cap="none" strike="noStrike"/>
                    </a:p>
                  </a:txBody>
                  <a:tcPr marT="19050" marB="19050" marR="28575" marL="28575" anchor="b">
                    <a:solidFill>
                      <a:srgbClr val="4CDC8B"/>
                    </a:solidFill>
                    <a:extLst>
                      <a:ext uri="http://customooxmlschemas.google.com/">
                        <go:slidesCustomData xmlns:go="http://customooxmlschemas.google.com/" cellId="235:1:4"/>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0.25</a:t>
                      </a:r>
                      <a:endParaRPr sz="1000" u="none" cap="none" strike="noStrike"/>
                    </a:p>
                  </a:txBody>
                  <a:tcPr marT="19050" marB="19050" marR="28575" marL="28575" anchor="b">
                    <a:solidFill>
                      <a:srgbClr val="4CDC8B"/>
                    </a:solidFill>
                    <a:extLst>
                      <a:ext uri="http://customooxmlschemas.google.com/">
                        <go:slidesCustomData xmlns:go="http://customooxmlschemas.google.com/" cellId="235:1:5"/>
                      </a:ext>
                    </a:extLst>
                  </a:tcPr>
                </a:tc>
              </a:tr>
              <a:tr h="767750">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Weight</a:t>
                      </a:r>
                      <a:endParaRPr sz="1000" u="none" cap="none" strike="noStrike"/>
                    </a:p>
                  </a:txBody>
                  <a:tcPr marT="19050" marB="19050" marR="28575" marL="28575" anchor="b">
                    <a:solidFill>
                      <a:srgbClr val="5891AD"/>
                    </a:solidFill>
                    <a:extLst>
                      <a:ext uri="http://customooxmlschemas.google.com/">
                        <go:slidesCustomData xmlns:go="http://customooxmlschemas.google.com/" cellId="235:2:0"/>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5.00</a:t>
                      </a:r>
                      <a:endParaRPr sz="1000" u="none" cap="none" strike="noStrike"/>
                    </a:p>
                  </a:txBody>
                  <a:tcPr marT="19050" marB="19050" marR="28575" marL="28575" anchor="b">
                    <a:solidFill>
                      <a:srgbClr val="FF6F31"/>
                    </a:solidFill>
                    <a:extLst>
                      <a:ext uri="http://customooxmlschemas.google.com/">
                        <go:slidesCustomData xmlns:go="http://customooxmlschemas.google.com/" cellId="235:2:1"/>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1.00</a:t>
                      </a:r>
                      <a:endParaRPr sz="1000" u="none" cap="none" strike="noStrike"/>
                    </a:p>
                  </a:txBody>
                  <a:tcPr marT="19050" marB="19050" marR="28575" marL="28575" anchor="b">
                    <a:solidFill>
                      <a:srgbClr val="4CDC8B"/>
                    </a:solidFill>
                    <a:extLst>
                      <a:ext uri="http://customooxmlschemas.google.com/">
                        <go:slidesCustomData xmlns:go="http://customooxmlschemas.google.com/" cellId="235:2:2"/>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2.00</a:t>
                      </a:r>
                      <a:endParaRPr sz="1000" u="none" cap="none" strike="noStrike"/>
                    </a:p>
                  </a:txBody>
                  <a:tcPr marT="19050" marB="19050" marR="28575" marL="28575" anchor="b">
                    <a:solidFill>
                      <a:srgbClr val="4CDC8B"/>
                    </a:solidFill>
                    <a:extLst>
                      <a:ext uri="http://customooxmlschemas.google.com/">
                        <go:slidesCustomData xmlns:go="http://customooxmlschemas.google.com/" cellId="235:2:3"/>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7.00</a:t>
                      </a:r>
                      <a:endParaRPr sz="1000" u="none" cap="none" strike="noStrike"/>
                    </a:p>
                  </a:txBody>
                  <a:tcPr marT="19050" marB="19050" marR="28575" marL="28575" anchor="b">
                    <a:solidFill>
                      <a:srgbClr val="4CDC8B"/>
                    </a:solidFill>
                    <a:extLst>
                      <a:ext uri="http://customooxmlschemas.google.com/">
                        <go:slidesCustomData xmlns:go="http://customooxmlschemas.google.com/" cellId="235:2:4"/>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2.00</a:t>
                      </a:r>
                      <a:endParaRPr sz="1000" u="none" cap="none" strike="noStrike"/>
                    </a:p>
                  </a:txBody>
                  <a:tcPr marT="19050" marB="19050" marR="28575" marL="28575" anchor="b">
                    <a:solidFill>
                      <a:srgbClr val="4CDC8B"/>
                    </a:solidFill>
                    <a:extLst>
                      <a:ext uri="http://customooxmlschemas.google.com/">
                        <go:slidesCustomData xmlns:go="http://customooxmlschemas.google.com/" cellId="235:2:5"/>
                      </a:ext>
                    </a:extLst>
                  </a:tcPr>
                </a:tc>
              </a:tr>
              <a:tr h="767750">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Payload Capacity</a:t>
                      </a:r>
                      <a:endParaRPr sz="1000" u="none" cap="none" strike="noStrike"/>
                    </a:p>
                  </a:txBody>
                  <a:tcPr marT="19050" marB="19050" marR="28575" marL="28575" anchor="b">
                    <a:solidFill>
                      <a:srgbClr val="5891AD"/>
                    </a:solidFill>
                    <a:extLst>
                      <a:ext uri="http://customooxmlschemas.google.com/">
                        <go:slidesCustomData xmlns:go="http://customooxmlschemas.google.com/" cellId="235:3:0"/>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4.00</a:t>
                      </a:r>
                      <a:endParaRPr sz="1000" u="none" cap="none" strike="noStrike"/>
                    </a:p>
                  </a:txBody>
                  <a:tcPr marT="19050" marB="19050" marR="28575" marL="28575" anchor="b">
                    <a:solidFill>
                      <a:srgbClr val="FF6F31"/>
                    </a:solidFill>
                    <a:extLst>
                      <a:ext uri="http://customooxmlschemas.google.com/">
                        <go:slidesCustomData xmlns:go="http://customooxmlschemas.google.com/" cellId="235:3:1"/>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0.50</a:t>
                      </a:r>
                      <a:endParaRPr sz="1000" u="none" cap="none" strike="noStrike"/>
                    </a:p>
                  </a:txBody>
                  <a:tcPr marT="19050" marB="19050" marR="28575" marL="28575" anchor="b">
                    <a:solidFill>
                      <a:srgbClr val="FF6F31"/>
                    </a:solidFill>
                    <a:extLst>
                      <a:ext uri="http://customooxmlschemas.google.com/">
                        <go:slidesCustomData xmlns:go="http://customooxmlschemas.google.com/" cellId="235:3:2"/>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1.00</a:t>
                      </a:r>
                      <a:endParaRPr sz="1000" u="none" cap="none" strike="noStrike"/>
                    </a:p>
                  </a:txBody>
                  <a:tcPr marT="19050" marB="19050" marR="28575" marL="28575" anchor="b">
                    <a:solidFill>
                      <a:srgbClr val="4CDC8B"/>
                    </a:solidFill>
                    <a:extLst>
                      <a:ext uri="http://customooxmlschemas.google.com/">
                        <go:slidesCustomData xmlns:go="http://customooxmlschemas.google.com/" cellId="235:3:3"/>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7.00</a:t>
                      </a:r>
                      <a:endParaRPr sz="1000" u="none" cap="none" strike="noStrike"/>
                    </a:p>
                  </a:txBody>
                  <a:tcPr marT="19050" marB="19050" marR="28575" marL="28575" anchor="b">
                    <a:solidFill>
                      <a:srgbClr val="4CDC8B"/>
                    </a:solidFill>
                    <a:extLst>
                      <a:ext uri="http://customooxmlschemas.google.com/">
                        <go:slidesCustomData xmlns:go="http://customooxmlschemas.google.com/" cellId="235:3:4"/>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3.00</a:t>
                      </a:r>
                      <a:endParaRPr sz="1000" u="none" cap="none" strike="noStrike"/>
                    </a:p>
                  </a:txBody>
                  <a:tcPr marT="19050" marB="19050" marR="28575" marL="28575" anchor="b">
                    <a:solidFill>
                      <a:srgbClr val="4CDC8B"/>
                    </a:solidFill>
                    <a:extLst>
                      <a:ext uri="http://customooxmlschemas.google.com/">
                        <go:slidesCustomData xmlns:go="http://customooxmlschemas.google.com/" cellId="235:3:5"/>
                      </a:ext>
                    </a:extLst>
                  </a:tcPr>
                </a:tc>
              </a:tr>
              <a:tr h="845825">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TakeOff Distance</a:t>
                      </a:r>
                      <a:endParaRPr sz="1000" u="none" cap="none" strike="noStrike"/>
                    </a:p>
                  </a:txBody>
                  <a:tcPr marT="19050" marB="19050" marR="28575" marL="28575" anchor="b">
                    <a:solidFill>
                      <a:srgbClr val="5891AD"/>
                    </a:solidFill>
                    <a:extLst>
                      <a:ext uri="http://customooxmlschemas.google.com/">
                        <go:slidesCustomData xmlns:go="http://customooxmlschemas.google.com/" cellId="235:4:0"/>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3.00</a:t>
                      </a:r>
                      <a:endParaRPr sz="1000" u="none" cap="none" strike="noStrike"/>
                    </a:p>
                  </a:txBody>
                  <a:tcPr marT="19050" marB="19050" marR="28575" marL="28575" anchor="b">
                    <a:solidFill>
                      <a:srgbClr val="FF6F31"/>
                    </a:solidFill>
                    <a:extLst>
                      <a:ext uri="http://customooxmlschemas.google.com/">
                        <go:slidesCustomData xmlns:go="http://customooxmlschemas.google.com/" cellId="235:4:1"/>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0.14</a:t>
                      </a:r>
                      <a:endParaRPr sz="1000" u="none" cap="none" strike="noStrike"/>
                    </a:p>
                  </a:txBody>
                  <a:tcPr marT="19050" marB="19050" marR="28575" marL="28575" anchor="b">
                    <a:solidFill>
                      <a:srgbClr val="FF6F31"/>
                    </a:solidFill>
                    <a:extLst>
                      <a:ext uri="http://customooxmlschemas.google.com/">
                        <go:slidesCustomData xmlns:go="http://customooxmlschemas.google.com/" cellId="235:4:2"/>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0.14</a:t>
                      </a:r>
                      <a:endParaRPr sz="1000" u="none" cap="none" strike="noStrike"/>
                    </a:p>
                  </a:txBody>
                  <a:tcPr marT="19050" marB="19050" marR="28575" marL="28575" anchor="b">
                    <a:solidFill>
                      <a:srgbClr val="FF6F31"/>
                    </a:solidFill>
                    <a:extLst>
                      <a:ext uri="http://customooxmlschemas.google.com/">
                        <go:slidesCustomData xmlns:go="http://customooxmlschemas.google.com/" cellId="235:4:3"/>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1.00</a:t>
                      </a:r>
                      <a:endParaRPr sz="1000" u="none" cap="none" strike="noStrike"/>
                    </a:p>
                  </a:txBody>
                  <a:tcPr marT="19050" marB="19050" marR="28575" marL="28575" anchor="b">
                    <a:solidFill>
                      <a:srgbClr val="4CDC8B"/>
                    </a:solidFill>
                    <a:extLst>
                      <a:ext uri="http://customooxmlschemas.google.com/">
                        <go:slidesCustomData xmlns:go="http://customooxmlschemas.google.com/" cellId="235:4:4"/>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3.00</a:t>
                      </a:r>
                      <a:endParaRPr sz="1000" u="none" cap="none" strike="noStrike"/>
                    </a:p>
                  </a:txBody>
                  <a:tcPr marT="19050" marB="19050" marR="28575" marL="28575" anchor="b">
                    <a:solidFill>
                      <a:srgbClr val="4CDC8B"/>
                    </a:solidFill>
                    <a:extLst>
                      <a:ext uri="http://customooxmlschemas.google.com/">
                        <go:slidesCustomData xmlns:go="http://customooxmlschemas.google.com/" cellId="235:4:5"/>
                      </a:ext>
                    </a:extLst>
                  </a:tcPr>
                </a:tc>
              </a:tr>
              <a:tr h="767750">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Longest Dimension</a:t>
                      </a:r>
                      <a:endParaRPr sz="1000" u="none" cap="none" strike="noStrike"/>
                    </a:p>
                  </a:txBody>
                  <a:tcPr marT="19050" marB="19050" marR="28575" marL="28575" anchor="b">
                    <a:solidFill>
                      <a:srgbClr val="5891AD"/>
                    </a:solidFill>
                    <a:extLst>
                      <a:ext uri="http://customooxmlschemas.google.com/">
                        <go:slidesCustomData xmlns:go="http://customooxmlschemas.google.com/" cellId="235:5:0"/>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4.00</a:t>
                      </a:r>
                      <a:endParaRPr sz="1000" u="none" cap="none" strike="noStrike"/>
                    </a:p>
                  </a:txBody>
                  <a:tcPr marT="19050" marB="19050" marR="28575" marL="28575" anchor="b">
                    <a:solidFill>
                      <a:srgbClr val="FF6F31"/>
                    </a:solidFill>
                    <a:extLst>
                      <a:ext uri="http://customooxmlschemas.google.com/">
                        <go:slidesCustomData xmlns:go="http://customooxmlschemas.google.com/" cellId="235:5:1"/>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0.50</a:t>
                      </a:r>
                      <a:endParaRPr sz="1000" u="none" cap="none" strike="noStrike"/>
                    </a:p>
                  </a:txBody>
                  <a:tcPr marT="19050" marB="19050" marR="28575" marL="28575" anchor="b">
                    <a:solidFill>
                      <a:srgbClr val="FF6F31"/>
                    </a:solidFill>
                    <a:extLst>
                      <a:ext uri="http://customooxmlschemas.google.com/">
                        <go:slidesCustomData xmlns:go="http://customooxmlschemas.google.com/" cellId="235:5:2"/>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0.33</a:t>
                      </a:r>
                      <a:endParaRPr sz="1000" u="none" cap="none" strike="noStrike"/>
                    </a:p>
                  </a:txBody>
                  <a:tcPr marT="19050" marB="19050" marR="28575" marL="28575" anchor="b">
                    <a:solidFill>
                      <a:srgbClr val="FF6F31"/>
                    </a:solidFill>
                    <a:extLst>
                      <a:ext uri="http://customooxmlschemas.google.com/">
                        <go:slidesCustomData xmlns:go="http://customooxmlschemas.google.com/" cellId="235:5:3"/>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0.33</a:t>
                      </a:r>
                      <a:endParaRPr sz="1000" u="none" cap="none" strike="noStrike"/>
                    </a:p>
                  </a:txBody>
                  <a:tcPr marT="19050" marB="19050" marR="28575" marL="28575" anchor="b">
                    <a:solidFill>
                      <a:srgbClr val="FF6F31"/>
                    </a:solidFill>
                    <a:extLst>
                      <a:ext uri="http://customooxmlschemas.google.com/">
                        <go:slidesCustomData xmlns:go="http://customooxmlschemas.google.com/" cellId="235:5:4"/>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1.00</a:t>
                      </a:r>
                      <a:endParaRPr sz="1000" u="none" cap="none" strike="noStrike"/>
                    </a:p>
                  </a:txBody>
                  <a:tcPr marT="19050" marB="19050" marR="28575" marL="28575" anchor="b">
                    <a:solidFill>
                      <a:srgbClr val="4CDC8B"/>
                    </a:solidFill>
                    <a:extLst>
                      <a:ext uri="http://customooxmlschemas.google.com/">
                        <go:slidesCustomData xmlns:go="http://customooxmlschemas.google.com/" cellId="235:5:5"/>
                      </a:ext>
                    </a:extLst>
                  </a:tcPr>
                </a:tc>
              </a:tr>
            </a:tbl>
          </a:graphicData>
        </a:graphic>
      </p:graphicFrame>
      <p:sp>
        <p:nvSpPr>
          <p:cNvPr id="236" name="Google Shape;236;g15fa510cbc5_1_68"/>
          <p:cNvSpPr txBox="1"/>
          <p:nvPr/>
        </p:nvSpPr>
        <p:spPr>
          <a:xfrm>
            <a:off x="729450" y="1318650"/>
            <a:ext cx="37668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dk1"/>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Graded Airframes</a:t>
            </a:r>
            <a:endParaRPr b="1" i="0" sz="2600" u="none" cap="none" strike="noStrike">
              <a:solidFill>
                <a:schemeClr val="dk1"/>
              </a:solidFill>
              <a:latin typeface="Times New Roman"/>
              <a:ea typeface="Times New Roman"/>
              <a:cs typeface="Times New Roman"/>
              <a:sym typeface="Times New Roman"/>
            </a:endParaRPr>
          </a:p>
        </p:txBody>
      </p:sp>
      <p:sp>
        <p:nvSpPr>
          <p:cNvPr id="237" name="Google Shape;237;g15fa510cbc5_1_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38" name="Google Shape;238;g15fa510cbc5_1_68"/>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239" name="Google Shape;239;g15fa510cbc5_1_68"/>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240" name="Google Shape;240;g15fa510cbc5_1_68"/>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241" name="Google Shape;241;g15fa510cbc5_1_68"/>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15fa510cbc5_1_7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247" name="Google Shape;247;g15fa510cbc5_1_78"/>
          <p:cNvGraphicFramePr/>
          <p:nvPr/>
        </p:nvGraphicFramePr>
        <p:xfrm>
          <a:off x="729400" y="1990375"/>
          <a:ext cx="3000000" cy="3000000"/>
        </p:xfrm>
        <a:graphic>
          <a:graphicData uri="http://schemas.openxmlformats.org/drawingml/2006/table">
            <a:tbl>
              <a:tblPr>
                <a:noFill/>
                <a:tableStyleId>{C290CCDA-0C62-4F4D-84F7-8CBBFD1784C3}</a:tableStyleId>
              </a:tblPr>
              <a:tblGrid>
                <a:gridCol w="2166225"/>
                <a:gridCol w="1611350"/>
                <a:gridCol w="1611350"/>
                <a:gridCol w="1611350"/>
                <a:gridCol w="1611350"/>
                <a:gridCol w="1611350"/>
              </a:tblGrid>
              <a:tr h="328525">
                <a:tc>
                  <a:txBody>
                    <a:bodyPr/>
                    <a:lstStyle/>
                    <a:p>
                      <a:pPr indent="0" lvl="0" marL="0" marR="0" rtl="0" algn="l">
                        <a:lnSpc>
                          <a:spcPct val="115000"/>
                        </a:lnSpc>
                        <a:spcBef>
                          <a:spcPts val="0"/>
                        </a:spcBef>
                        <a:spcAft>
                          <a:spcPts val="0"/>
                        </a:spcAft>
                        <a:buClr>
                          <a:srgbClr val="000000"/>
                        </a:buClr>
                        <a:buSzPts val="1000"/>
                        <a:buFont typeface="Arial"/>
                        <a:buNone/>
                      </a:pPr>
                      <a:r>
                        <a:rPr b="1" lang="en-US" sz="1000" u="none" cap="none" strike="noStrike"/>
                        <a:t>Criteria [units] (requirement)</a:t>
                      </a:r>
                      <a:endParaRPr b="1" sz="1000" u="none" cap="none" strike="noStrike"/>
                    </a:p>
                  </a:txBody>
                  <a:tcPr marT="19050" marB="19050" marR="28575" marL="28575" anchor="b">
                    <a:solidFill>
                      <a:srgbClr val="5891AD"/>
                    </a:solidFill>
                    <a:extLst>
                      <a:ext uri="http://customooxmlschemas.google.com/">
                        <go:slidesCustomData xmlns:go="http://customooxmlschemas.google.com/" cellId="247:0:0"/>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b="1" lang="en-US" sz="1000" u="none" cap="none" strike="noStrike"/>
                        <a:t>Criteria Weight</a:t>
                      </a:r>
                      <a:endParaRPr b="1" sz="1000" u="none" cap="none" strike="noStrike"/>
                    </a:p>
                  </a:txBody>
                  <a:tcPr marT="19050" marB="19050" marR="28575" marL="28575" anchor="b">
                    <a:solidFill>
                      <a:srgbClr val="5891AD"/>
                    </a:solidFill>
                    <a:extLst>
                      <a:ext uri="http://customooxmlschemas.google.com/">
                        <go:slidesCustomData xmlns:go="http://customooxmlschemas.google.com/" cellId="247:0:1"/>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Fixed Wing</a:t>
                      </a:r>
                      <a:endParaRPr sz="1000" u="none" cap="none" strike="noStrike"/>
                    </a:p>
                  </a:txBody>
                  <a:tcPr marT="19050" marB="19050" marR="28575" marL="28575" anchor="b">
                    <a:solidFill>
                      <a:srgbClr val="5891AD"/>
                    </a:solidFill>
                    <a:extLst>
                      <a:ext uri="http://customooxmlschemas.google.com/">
                        <go:slidesCustomData xmlns:go="http://customooxmlschemas.google.com/" cellId="247:0:2"/>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Hybrid Fixed Wing</a:t>
                      </a:r>
                      <a:endParaRPr sz="1000" u="none" cap="none" strike="noStrike"/>
                    </a:p>
                  </a:txBody>
                  <a:tcPr marT="19050" marB="19050" marR="28575" marL="28575" anchor="b">
                    <a:solidFill>
                      <a:srgbClr val="5891AD"/>
                    </a:solidFill>
                    <a:extLst>
                      <a:ext uri="http://customooxmlschemas.google.com/">
                        <go:slidesCustomData xmlns:go="http://customooxmlschemas.google.com/" cellId="247:0:3"/>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Single Rotor</a:t>
                      </a:r>
                      <a:endParaRPr sz="1000" u="none" cap="none" strike="noStrike"/>
                    </a:p>
                  </a:txBody>
                  <a:tcPr marT="19050" marB="19050" marR="28575" marL="28575" anchor="b">
                    <a:solidFill>
                      <a:srgbClr val="5891AD"/>
                    </a:solidFill>
                    <a:extLst>
                      <a:ext uri="http://customooxmlschemas.google.com/">
                        <go:slidesCustomData xmlns:go="http://customooxmlschemas.google.com/" cellId="247:0:4"/>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Multirotor</a:t>
                      </a:r>
                      <a:endParaRPr sz="1000" u="none" cap="none" strike="noStrike"/>
                    </a:p>
                  </a:txBody>
                  <a:tcPr marT="19050" marB="19050" marR="28575" marL="28575" anchor="b">
                    <a:solidFill>
                      <a:srgbClr val="5891AD"/>
                    </a:solidFill>
                    <a:extLst>
                      <a:ext uri="http://customooxmlschemas.google.com/">
                        <go:slidesCustomData xmlns:go="http://customooxmlschemas.google.com/" cellId="247:0:5"/>
                      </a:ext>
                    </a:extLst>
                  </a:tcPr>
                </a:tc>
              </a:tr>
              <a:tr h="328525">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Endurance [min] (3) (5) (8)</a:t>
                      </a:r>
                      <a:endParaRPr sz="1000" u="none" cap="none" strike="noStrike"/>
                    </a:p>
                  </a:txBody>
                  <a:tcPr marT="19050" marB="19050" marR="28575" marL="28575" anchor="b">
                    <a:solidFill>
                      <a:srgbClr val="5891AD"/>
                    </a:solidFill>
                    <a:extLst>
                      <a:ext uri="http://customooxmlschemas.google.com/">
                        <go:slidesCustomData xmlns:go="http://customooxmlschemas.google.com/" cellId="247:1:0"/>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0.05</a:t>
                      </a:r>
                      <a:endParaRPr sz="1000" u="none" cap="none" strike="noStrike"/>
                    </a:p>
                  </a:txBody>
                  <a:tcPr marT="19050" marB="19050" marR="28575" marL="28575" anchor="b">
                    <a:solidFill>
                      <a:srgbClr val="FFF2CC"/>
                    </a:solidFill>
                    <a:extLst>
                      <a:ext uri="http://customooxmlschemas.google.com/">
                        <go:slidesCustomData xmlns:go="http://customooxmlschemas.google.com/" cellId="247:1:1"/>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210</a:t>
                      </a:r>
                      <a:endParaRPr sz="1000" u="none" cap="none" strike="noStrike"/>
                    </a:p>
                  </a:txBody>
                  <a:tcPr marT="19050" marB="19050" marR="28575" marL="28575" anchor="b">
                    <a:solidFill>
                      <a:srgbClr val="FF6F31"/>
                    </a:solidFill>
                    <a:extLst>
                      <a:ext uri="http://customooxmlschemas.google.com/">
                        <go:slidesCustomData xmlns:go="http://customooxmlschemas.google.com/" cellId="247:1:2"/>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120</a:t>
                      </a:r>
                      <a:endParaRPr sz="1000" u="none" cap="none" strike="noStrike"/>
                    </a:p>
                  </a:txBody>
                  <a:tcPr marT="19050" marB="19050" marR="28575" marL="28575" anchor="b">
                    <a:solidFill>
                      <a:srgbClr val="FF6F31"/>
                    </a:solidFill>
                    <a:extLst>
                      <a:ext uri="http://customooxmlschemas.google.com/">
                        <go:slidesCustomData xmlns:go="http://customooxmlschemas.google.com/" cellId="247:1:3"/>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64</a:t>
                      </a:r>
                      <a:endParaRPr sz="1000" u="none" cap="none" strike="noStrike"/>
                    </a:p>
                  </a:txBody>
                  <a:tcPr marT="19050" marB="19050" marR="28575" marL="28575" anchor="b">
                    <a:solidFill>
                      <a:srgbClr val="FF6F31"/>
                    </a:solidFill>
                    <a:extLst>
                      <a:ext uri="http://customooxmlschemas.google.com/">
                        <go:slidesCustomData xmlns:go="http://customooxmlschemas.google.com/" cellId="247:1:4"/>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41.6</a:t>
                      </a:r>
                      <a:endParaRPr sz="1000" u="none" cap="none" strike="noStrike"/>
                    </a:p>
                  </a:txBody>
                  <a:tcPr marT="19050" marB="19050" marR="28575" marL="28575" anchor="b">
                    <a:solidFill>
                      <a:srgbClr val="FF6F31"/>
                    </a:solidFill>
                    <a:extLst>
                      <a:ext uri="http://customooxmlschemas.google.com/">
                        <go:slidesCustomData xmlns:go="http://customooxmlschemas.google.com/" cellId="247:1:5"/>
                      </a:ext>
                    </a:extLst>
                  </a:tcPr>
                </a:tc>
              </a:tr>
              <a:tr h="328525">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Weight [kg] (1) (2) (5)</a:t>
                      </a:r>
                      <a:endParaRPr sz="1000" u="none" cap="none" strike="noStrike"/>
                    </a:p>
                  </a:txBody>
                  <a:tcPr marT="19050" marB="19050" marR="28575" marL="28575" anchor="b">
                    <a:solidFill>
                      <a:srgbClr val="5891AD"/>
                    </a:solidFill>
                    <a:extLst>
                      <a:ext uri="http://customooxmlschemas.google.com/">
                        <go:slidesCustomData xmlns:go="http://customooxmlschemas.google.com/" cellId="247:2:0"/>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0.41</a:t>
                      </a:r>
                      <a:endParaRPr sz="1000" u="none" cap="none" strike="noStrike"/>
                    </a:p>
                  </a:txBody>
                  <a:tcPr marT="19050" marB="19050" marR="28575" marL="28575" anchor="b">
                    <a:solidFill>
                      <a:srgbClr val="FFF2CC"/>
                    </a:solidFill>
                    <a:extLst>
                      <a:ext uri="http://customooxmlschemas.google.com/">
                        <go:slidesCustomData xmlns:go="http://customooxmlschemas.google.com/" cellId="247:2:1"/>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13.3</a:t>
                      </a:r>
                      <a:endParaRPr sz="1000" u="none" cap="none" strike="noStrike"/>
                    </a:p>
                  </a:txBody>
                  <a:tcPr marT="19050" marB="19050" marR="28575" marL="28575" anchor="b">
                    <a:solidFill>
                      <a:srgbClr val="FF6F31"/>
                    </a:solidFill>
                    <a:extLst>
                      <a:ext uri="http://customooxmlschemas.google.com/">
                        <go:slidesCustomData xmlns:go="http://customooxmlschemas.google.com/" cellId="247:2:2"/>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11.3</a:t>
                      </a:r>
                      <a:endParaRPr sz="1000" u="none" cap="none" strike="noStrike"/>
                    </a:p>
                  </a:txBody>
                  <a:tcPr marT="19050" marB="19050" marR="28575" marL="28575" anchor="b">
                    <a:solidFill>
                      <a:srgbClr val="FF6F31"/>
                    </a:solidFill>
                    <a:extLst>
                      <a:ext uri="http://customooxmlschemas.google.com/">
                        <go:slidesCustomData xmlns:go="http://customooxmlschemas.google.com/" cellId="247:2:3"/>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21.6</a:t>
                      </a:r>
                      <a:endParaRPr sz="1000" u="none" cap="none" strike="noStrike"/>
                    </a:p>
                  </a:txBody>
                  <a:tcPr marT="19050" marB="19050" marR="28575" marL="28575" anchor="b">
                    <a:solidFill>
                      <a:srgbClr val="FF6F31"/>
                    </a:solidFill>
                    <a:extLst>
                      <a:ext uri="http://customooxmlschemas.google.com/">
                        <go:slidesCustomData xmlns:go="http://customooxmlschemas.google.com/" cellId="247:2:4"/>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9.3</a:t>
                      </a:r>
                      <a:endParaRPr sz="1000" u="none" cap="none" strike="noStrike"/>
                    </a:p>
                  </a:txBody>
                  <a:tcPr marT="19050" marB="19050" marR="28575" marL="28575" anchor="b">
                    <a:solidFill>
                      <a:srgbClr val="FF6F31"/>
                    </a:solidFill>
                    <a:extLst>
                      <a:ext uri="http://customooxmlschemas.google.com/">
                        <go:slidesCustomData xmlns:go="http://customooxmlschemas.google.com/" cellId="247:2:5"/>
                      </a:ext>
                    </a:extLst>
                  </a:tcPr>
                </a:tc>
              </a:tr>
              <a:tr h="328525">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Payload Capacity [kg] (5) (6)</a:t>
                      </a:r>
                      <a:endParaRPr sz="1000" u="none" cap="none" strike="noStrike"/>
                    </a:p>
                  </a:txBody>
                  <a:tcPr marT="19050" marB="19050" marR="28575" marL="28575" anchor="b">
                    <a:solidFill>
                      <a:srgbClr val="5891AD"/>
                    </a:solidFill>
                    <a:extLst>
                      <a:ext uri="http://customooxmlschemas.google.com/">
                        <go:slidesCustomData xmlns:go="http://customooxmlschemas.google.com/" cellId="247:3:0"/>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0.32</a:t>
                      </a:r>
                      <a:endParaRPr sz="1000" u="none" cap="none" strike="noStrike"/>
                    </a:p>
                  </a:txBody>
                  <a:tcPr marT="19050" marB="19050" marR="28575" marL="28575" anchor="b">
                    <a:solidFill>
                      <a:srgbClr val="FFF2CC"/>
                    </a:solidFill>
                    <a:extLst>
                      <a:ext uri="http://customooxmlschemas.google.com/">
                        <go:slidesCustomData xmlns:go="http://customooxmlschemas.google.com/" cellId="247:3:1"/>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4.1</a:t>
                      </a:r>
                      <a:endParaRPr sz="1000" u="none" cap="none" strike="noStrike"/>
                    </a:p>
                  </a:txBody>
                  <a:tcPr marT="19050" marB="19050" marR="28575" marL="28575" anchor="b">
                    <a:solidFill>
                      <a:srgbClr val="FF6F31"/>
                    </a:solidFill>
                    <a:extLst>
                      <a:ext uri="http://customooxmlschemas.google.com/">
                        <go:slidesCustomData xmlns:go="http://customooxmlschemas.google.com/" cellId="247:3:2"/>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3.8</a:t>
                      </a:r>
                      <a:endParaRPr sz="1000" u="none" cap="none" strike="noStrike"/>
                    </a:p>
                  </a:txBody>
                  <a:tcPr marT="19050" marB="19050" marR="28575" marL="28575" anchor="b">
                    <a:solidFill>
                      <a:srgbClr val="FF6F31"/>
                    </a:solidFill>
                    <a:extLst>
                      <a:ext uri="http://customooxmlschemas.google.com/">
                        <go:slidesCustomData xmlns:go="http://customooxmlschemas.google.com/" cellId="247:3:3"/>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16</a:t>
                      </a:r>
                      <a:endParaRPr sz="1000" u="none" cap="none" strike="noStrike"/>
                    </a:p>
                  </a:txBody>
                  <a:tcPr marT="19050" marB="19050" marR="28575" marL="28575" anchor="b">
                    <a:solidFill>
                      <a:srgbClr val="FF6F31"/>
                    </a:solidFill>
                    <a:extLst>
                      <a:ext uri="http://customooxmlschemas.google.com/">
                        <go:slidesCustomData xmlns:go="http://customooxmlschemas.google.com/" cellId="247:3:4"/>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11.2</a:t>
                      </a:r>
                      <a:endParaRPr sz="1000" u="none" cap="none" strike="noStrike"/>
                    </a:p>
                  </a:txBody>
                  <a:tcPr marT="19050" marB="19050" marR="28575" marL="28575" anchor="b">
                    <a:solidFill>
                      <a:srgbClr val="FF6F31"/>
                    </a:solidFill>
                    <a:extLst>
                      <a:ext uri="http://customooxmlschemas.google.com/">
                        <go:slidesCustomData xmlns:go="http://customooxmlschemas.google.com/" cellId="247:3:5"/>
                      </a:ext>
                    </a:extLst>
                  </a:tcPr>
                </a:tc>
              </a:tr>
              <a:tr h="597300">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TakeOff Area [m^2] Approximate Value (1)</a:t>
                      </a:r>
                      <a:endParaRPr sz="1000" u="none" cap="none" strike="noStrike"/>
                    </a:p>
                  </a:txBody>
                  <a:tcPr marT="19050" marB="19050" marR="28575" marL="28575" anchor="b">
                    <a:solidFill>
                      <a:srgbClr val="5891AD"/>
                    </a:solidFill>
                    <a:extLst>
                      <a:ext uri="http://customooxmlschemas.google.com/">
                        <go:slidesCustomData xmlns:go="http://customooxmlschemas.google.com/" cellId="247:4:0"/>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0.11</a:t>
                      </a:r>
                      <a:endParaRPr sz="1000" u="none" cap="none" strike="noStrike"/>
                    </a:p>
                  </a:txBody>
                  <a:tcPr marT="19050" marB="19050" marR="28575" marL="28575" anchor="b">
                    <a:solidFill>
                      <a:srgbClr val="FFF2CC"/>
                    </a:solidFill>
                    <a:extLst>
                      <a:ext uri="http://customooxmlschemas.google.com/">
                        <go:slidesCustomData xmlns:go="http://customooxmlschemas.google.com/" cellId="247:4:1"/>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30</a:t>
                      </a:r>
                      <a:endParaRPr sz="1000" u="none" cap="none" strike="noStrike"/>
                    </a:p>
                  </a:txBody>
                  <a:tcPr marT="19050" marB="19050" marR="28575" marL="28575" anchor="b">
                    <a:solidFill>
                      <a:srgbClr val="FF6F31"/>
                    </a:solidFill>
                    <a:extLst>
                      <a:ext uri="http://customooxmlschemas.google.com/">
                        <go:slidesCustomData xmlns:go="http://customooxmlschemas.google.com/" cellId="247:4:2"/>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5.6</a:t>
                      </a:r>
                      <a:endParaRPr sz="1000" u="none" cap="none" strike="noStrike"/>
                    </a:p>
                  </a:txBody>
                  <a:tcPr marT="19050" marB="19050" marR="28575" marL="28575" anchor="b">
                    <a:solidFill>
                      <a:srgbClr val="FF6F31"/>
                    </a:solidFill>
                    <a:extLst>
                      <a:ext uri="http://customooxmlschemas.google.com/">
                        <go:slidesCustomData xmlns:go="http://customooxmlschemas.google.com/" cellId="247:4:3"/>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4.088</a:t>
                      </a:r>
                      <a:endParaRPr sz="1000" u="none" cap="none" strike="noStrike"/>
                    </a:p>
                  </a:txBody>
                  <a:tcPr marT="19050" marB="19050" marR="28575" marL="28575" anchor="b">
                    <a:solidFill>
                      <a:srgbClr val="FF6F31"/>
                    </a:solidFill>
                    <a:extLst>
                      <a:ext uri="http://customooxmlschemas.google.com/">
                        <go:slidesCustomData xmlns:go="http://customooxmlschemas.google.com/" cellId="247:4:4"/>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2.68</a:t>
                      </a:r>
                      <a:endParaRPr sz="1000" u="none" cap="none" strike="noStrike"/>
                    </a:p>
                  </a:txBody>
                  <a:tcPr marT="19050" marB="19050" marR="28575" marL="28575" anchor="b">
                    <a:solidFill>
                      <a:srgbClr val="FF6F31"/>
                    </a:solidFill>
                    <a:extLst>
                      <a:ext uri="http://customooxmlschemas.google.com/">
                        <go:slidesCustomData xmlns:go="http://customooxmlschemas.google.com/" cellId="247:4:5"/>
                      </a:ext>
                    </a:extLst>
                  </a:tcPr>
                </a:tc>
              </a:tr>
              <a:tr h="328525">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Longest Dimension [m] (2) (3)</a:t>
                      </a:r>
                      <a:endParaRPr sz="1000" u="none" cap="none" strike="noStrike"/>
                    </a:p>
                  </a:txBody>
                  <a:tcPr marT="19050" marB="19050" marR="28575" marL="28575" anchor="b">
                    <a:solidFill>
                      <a:srgbClr val="5891AD"/>
                    </a:solidFill>
                    <a:extLst>
                      <a:ext uri="http://customooxmlschemas.google.com/">
                        <go:slidesCustomData xmlns:go="http://customooxmlschemas.google.com/" cellId="247:5:0"/>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0.11</a:t>
                      </a:r>
                      <a:endParaRPr sz="1000" u="none" cap="none" strike="noStrike"/>
                    </a:p>
                  </a:txBody>
                  <a:tcPr marT="19050" marB="19050" marR="28575" marL="28575" anchor="b">
                    <a:solidFill>
                      <a:srgbClr val="FFF2CC"/>
                    </a:solidFill>
                    <a:extLst>
                      <a:ext uri="http://customooxmlschemas.google.com/">
                        <go:slidesCustomData xmlns:go="http://customooxmlschemas.google.com/" cellId="247:5:1"/>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3.28</a:t>
                      </a:r>
                      <a:endParaRPr sz="1000" u="none" cap="none" strike="noStrike"/>
                    </a:p>
                  </a:txBody>
                  <a:tcPr marT="19050" marB="19050" marR="28575" marL="28575" anchor="b">
                    <a:solidFill>
                      <a:srgbClr val="FF6F31"/>
                    </a:solidFill>
                    <a:extLst>
                      <a:ext uri="http://customooxmlschemas.google.com/">
                        <go:slidesCustomData xmlns:go="http://customooxmlschemas.google.com/" cellId="247:5:2"/>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2.8</a:t>
                      </a:r>
                      <a:endParaRPr sz="1000" u="none" cap="none" strike="noStrike"/>
                    </a:p>
                  </a:txBody>
                  <a:tcPr marT="19050" marB="19050" marR="28575" marL="28575" anchor="b">
                    <a:solidFill>
                      <a:srgbClr val="FF6F31"/>
                    </a:solidFill>
                    <a:extLst>
                      <a:ext uri="http://customooxmlschemas.google.com/">
                        <go:slidesCustomData xmlns:go="http://customooxmlschemas.google.com/" cellId="247:5:3"/>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2.044</a:t>
                      </a:r>
                      <a:endParaRPr sz="1000" u="none" cap="none" strike="noStrike"/>
                    </a:p>
                  </a:txBody>
                  <a:tcPr marT="19050" marB="19050" marR="28575" marL="28575" anchor="b">
                    <a:solidFill>
                      <a:srgbClr val="FF6F31"/>
                    </a:solidFill>
                    <a:extLst>
                      <a:ext uri="http://customooxmlschemas.google.com/">
                        <go:slidesCustomData xmlns:go="http://customooxmlschemas.google.com/" cellId="247:5:4"/>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1.34</a:t>
                      </a:r>
                      <a:endParaRPr sz="1000" u="none" cap="none" strike="noStrike"/>
                    </a:p>
                  </a:txBody>
                  <a:tcPr marT="19050" marB="19050" marR="28575" marL="28575" anchor="b">
                    <a:solidFill>
                      <a:srgbClr val="FF6F31"/>
                    </a:solidFill>
                    <a:extLst>
                      <a:ext uri="http://customooxmlschemas.google.com/">
                        <go:slidesCustomData xmlns:go="http://customooxmlschemas.google.com/" cellId="247:5:5"/>
                      </a:ext>
                    </a:extLst>
                  </a:tcPr>
                </a:tc>
              </a:tr>
              <a:tr h="3942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solidFill>
                      <a:srgbClr val="0F45A8"/>
                    </a:solidFill>
                    <a:extLst>
                      <a:ext uri="http://customooxmlschemas.google.com/">
                        <go:slidesCustomData xmlns:go="http://customooxmlschemas.google.com/" cellId="247:6:0"/>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solidFill>
                      <a:srgbClr val="0F45A8"/>
                    </a:solidFill>
                    <a:extLst>
                      <a:ext uri="http://customooxmlschemas.google.com/">
                        <go:slidesCustomData xmlns:go="http://customooxmlschemas.google.com/" cellId="247:6:1"/>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solidFill>
                      <a:srgbClr val="0F45A8"/>
                    </a:solidFill>
                    <a:extLst>
                      <a:ext uri="http://customooxmlschemas.google.com/">
                        <go:slidesCustomData xmlns:go="http://customooxmlschemas.google.com/" cellId="247:6:2"/>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solidFill>
                      <a:srgbClr val="0F45A8"/>
                    </a:solidFill>
                    <a:extLst>
                      <a:ext uri="http://customooxmlschemas.google.com/">
                        <go:slidesCustomData xmlns:go="http://customooxmlschemas.google.com/" cellId="247:6:3"/>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solidFill>
                      <a:srgbClr val="0F45A8"/>
                    </a:solidFill>
                    <a:extLst>
                      <a:ext uri="http://customooxmlschemas.google.com/">
                        <go:slidesCustomData xmlns:go="http://customooxmlschemas.google.com/" cellId="247:6:4"/>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solidFill>
                      <a:srgbClr val="0F45A8"/>
                    </a:solidFill>
                    <a:extLst>
                      <a:ext uri="http://customooxmlschemas.google.com/">
                        <go:slidesCustomData xmlns:go="http://customooxmlschemas.google.com/" cellId="247:6:5"/>
                      </a:ext>
                    </a:extLst>
                  </a:tcPr>
                </a:tc>
              </a:tr>
              <a:tr h="3942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solidFill>
                      <a:srgbClr val="0F45A8"/>
                    </a:solidFill>
                    <a:extLst>
                      <a:ext uri="http://customooxmlschemas.google.com/">
                        <go:slidesCustomData xmlns:go="http://customooxmlschemas.google.com/" cellId="247:7:0"/>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solidFill>
                      <a:srgbClr val="0F45A8"/>
                    </a:solidFill>
                    <a:extLst>
                      <a:ext uri="http://customooxmlschemas.google.com/">
                        <go:slidesCustomData xmlns:go="http://customooxmlschemas.google.com/" cellId="247:7:1"/>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solidFill>
                      <a:srgbClr val="0F45A8"/>
                    </a:solidFill>
                    <a:extLst>
                      <a:ext uri="http://customooxmlschemas.google.com/">
                        <go:slidesCustomData xmlns:go="http://customooxmlschemas.google.com/" cellId="247:7:2"/>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solidFill>
                      <a:srgbClr val="0F45A8"/>
                    </a:solidFill>
                    <a:extLst>
                      <a:ext uri="http://customooxmlschemas.google.com/">
                        <go:slidesCustomData xmlns:go="http://customooxmlschemas.google.com/" cellId="247:7:3"/>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solidFill>
                      <a:srgbClr val="0F45A8"/>
                    </a:solidFill>
                    <a:extLst>
                      <a:ext uri="http://customooxmlschemas.google.com/">
                        <go:slidesCustomData xmlns:go="http://customooxmlschemas.google.com/" cellId="247:7:4"/>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solidFill>
                      <a:srgbClr val="0F45A8"/>
                    </a:solidFill>
                    <a:extLst>
                      <a:ext uri="http://customooxmlschemas.google.com/">
                        <go:slidesCustomData xmlns:go="http://customooxmlschemas.google.com/" cellId="247:7:5"/>
                      </a:ext>
                    </a:extLst>
                  </a:tcPr>
                </a:tc>
              </a:tr>
              <a:tr h="3942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solidFill>
                      <a:srgbClr val="0F45A8"/>
                    </a:solidFill>
                    <a:extLst>
                      <a:ext uri="http://customooxmlschemas.google.com/">
                        <go:slidesCustomData xmlns:go="http://customooxmlschemas.google.com/" cellId="247:8:0"/>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Weighted Total</a:t>
                      </a:r>
                      <a:endParaRPr sz="1000" u="none" cap="none" strike="noStrike"/>
                    </a:p>
                  </a:txBody>
                  <a:tcPr marT="19050" marB="19050" marR="28575" marL="28575" anchor="b">
                    <a:solidFill>
                      <a:srgbClr val="5891AD"/>
                    </a:solidFill>
                    <a:extLst>
                      <a:ext uri="http://customooxmlschemas.google.com/">
                        <go:slidesCustomData xmlns:go="http://customooxmlschemas.google.com/" cellId="247:8:1"/>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0.19</a:t>
                      </a:r>
                      <a:endParaRPr sz="1000" u="none" cap="none" strike="noStrike"/>
                    </a:p>
                  </a:txBody>
                  <a:tcPr marT="19050" marB="19050" marR="28575" marL="28575" anchor="b">
                    <a:solidFill>
                      <a:srgbClr val="FFF2CC"/>
                    </a:solidFill>
                    <a:extLst>
                      <a:ext uri="http://customooxmlschemas.google.com/">
                        <go:slidesCustomData xmlns:go="http://customooxmlschemas.google.com/" cellId="247:8:2"/>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0.22</a:t>
                      </a:r>
                      <a:endParaRPr sz="1000" u="none" cap="none" strike="noStrike"/>
                    </a:p>
                  </a:txBody>
                  <a:tcPr marT="19050" marB="19050" marR="28575" marL="28575" anchor="b">
                    <a:solidFill>
                      <a:srgbClr val="FFF2CC"/>
                    </a:solidFill>
                    <a:extLst>
                      <a:ext uri="http://customooxmlschemas.google.com/">
                        <go:slidesCustomData xmlns:go="http://customooxmlschemas.google.com/" cellId="247:8:3"/>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0.28</a:t>
                      </a:r>
                      <a:endParaRPr sz="1000" u="none" cap="none" strike="noStrike"/>
                    </a:p>
                  </a:txBody>
                  <a:tcPr marT="19050" marB="19050" marR="28575" marL="28575" anchor="b">
                    <a:solidFill>
                      <a:srgbClr val="FFF2CC"/>
                    </a:solidFill>
                    <a:extLst>
                      <a:ext uri="http://customooxmlschemas.google.com/">
                        <go:slidesCustomData xmlns:go="http://customooxmlschemas.google.com/" cellId="247:8:4"/>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0.31</a:t>
                      </a:r>
                      <a:endParaRPr sz="1000" u="none" cap="none" strike="noStrike"/>
                    </a:p>
                  </a:txBody>
                  <a:tcPr marT="19050" marB="19050" marR="28575" marL="28575" anchor="b">
                    <a:solidFill>
                      <a:srgbClr val="FFF2CC"/>
                    </a:solidFill>
                    <a:extLst>
                      <a:ext uri="http://customooxmlschemas.google.com/">
                        <go:slidesCustomData xmlns:go="http://customooxmlschemas.google.com/" cellId="247:8:5"/>
                      </a:ext>
                    </a:extLst>
                  </a:tcPr>
                </a:tc>
              </a:tr>
              <a:tr h="3942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solidFill>
                      <a:srgbClr val="0F45A8"/>
                    </a:solidFill>
                    <a:extLst>
                      <a:ext uri="http://customooxmlschemas.google.com/">
                        <go:slidesCustomData xmlns:go="http://customooxmlschemas.google.com/" cellId="247:9:0"/>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Normalized Total</a:t>
                      </a:r>
                      <a:endParaRPr sz="1000" u="none" cap="none" strike="noStrike"/>
                    </a:p>
                  </a:txBody>
                  <a:tcPr marT="19050" marB="19050" marR="28575" marL="28575" anchor="b">
                    <a:solidFill>
                      <a:srgbClr val="5891AD"/>
                    </a:solidFill>
                    <a:extLst>
                      <a:ext uri="http://customooxmlschemas.google.com/">
                        <go:slidesCustomData xmlns:go="http://customooxmlschemas.google.com/" cellId="247:9:1"/>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0.19</a:t>
                      </a:r>
                      <a:endParaRPr sz="1000" u="none" cap="none" strike="noStrike"/>
                    </a:p>
                  </a:txBody>
                  <a:tcPr marT="19050" marB="19050" marR="28575" marL="28575" anchor="b">
                    <a:solidFill>
                      <a:srgbClr val="FFF2CC"/>
                    </a:solidFill>
                    <a:extLst>
                      <a:ext uri="http://customooxmlschemas.google.com/">
                        <go:slidesCustomData xmlns:go="http://customooxmlschemas.google.com/" cellId="247:9:2"/>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0.22</a:t>
                      </a:r>
                      <a:endParaRPr sz="1000" u="none" cap="none" strike="noStrike"/>
                    </a:p>
                  </a:txBody>
                  <a:tcPr marT="19050" marB="19050" marR="28575" marL="28575" anchor="b">
                    <a:solidFill>
                      <a:srgbClr val="FFF2CC"/>
                    </a:solidFill>
                    <a:extLst>
                      <a:ext uri="http://customooxmlschemas.google.com/">
                        <go:slidesCustomData xmlns:go="http://customooxmlschemas.google.com/" cellId="247:9:3"/>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0.28</a:t>
                      </a:r>
                      <a:endParaRPr sz="1000" u="none" cap="none" strike="noStrike"/>
                    </a:p>
                  </a:txBody>
                  <a:tcPr marT="19050" marB="19050" marR="28575" marL="28575" anchor="b">
                    <a:solidFill>
                      <a:srgbClr val="FFF2CC"/>
                    </a:solidFill>
                    <a:extLst>
                      <a:ext uri="http://customooxmlschemas.google.com/">
                        <go:slidesCustomData xmlns:go="http://customooxmlschemas.google.com/" cellId="247:9:4"/>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0.31</a:t>
                      </a:r>
                      <a:endParaRPr sz="1000" u="none" cap="none" strike="noStrike"/>
                    </a:p>
                  </a:txBody>
                  <a:tcPr marT="19050" marB="19050" marR="28575" marL="28575" anchor="b">
                    <a:solidFill>
                      <a:srgbClr val="FFF2CC"/>
                    </a:solidFill>
                    <a:extLst>
                      <a:ext uri="http://customooxmlschemas.google.com/">
                        <go:slidesCustomData xmlns:go="http://customooxmlschemas.google.com/" cellId="247:9:5"/>
                      </a:ext>
                    </a:extLst>
                  </a:tcPr>
                </a:tc>
              </a:tr>
              <a:tr h="3942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9050" marB="19050" marR="28575" marL="28575" anchor="b">
                    <a:solidFill>
                      <a:srgbClr val="0F45A8"/>
                    </a:solidFill>
                    <a:extLst>
                      <a:ext uri="http://customooxmlschemas.google.com/">
                        <go:slidesCustomData xmlns:go="http://customooxmlschemas.google.com/" cellId="247:10:0"/>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Final Score</a:t>
                      </a:r>
                      <a:endParaRPr sz="1000" u="none" cap="none" strike="noStrike"/>
                    </a:p>
                  </a:txBody>
                  <a:tcPr marT="19050" marB="19050" marR="28575" marL="28575" anchor="b">
                    <a:solidFill>
                      <a:srgbClr val="5891AD"/>
                    </a:solidFill>
                    <a:extLst>
                      <a:ext uri="http://customooxmlschemas.google.com/">
                        <go:slidesCustomData xmlns:go="http://customooxmlschemas.google.com/" cellId="247:10:1"/>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b="1" lang="en-US" sz="1000" u="none" cap="none" strike="noStrike"/>
                        <a:t>59.63</a:t>
                      </a:r>
                      <a:endParaRPr b="1" sz="1000" u="none" cap="none" strike="noStrike"/>
                    </a:p>
                  </a:txBody>
                  <a:tcPr marT="19050" marB="19050" marR="28575" marL="28575" anchor="b">
                    <a:solidFill>
                      <a:srgbClr val="F1C232"/>
                    </a:solidFill>
                    <a:extLst>
                      <a:ext uri="http://customooxmlschemas.google.com/">
                        <go:slidesCustomData xmlns:go="http://customooxmlschemas.google.com/" cellId="247:10:2"/>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b="1" lang="en-US" sz="1000" u="none" cap="none" strike="noStrike"/>
                        <a:t>70.65</a:t>
                      </a:r>
                      <a:endParaRPr b="1" sz="1000" u="none" cap="none" strike="noStrike"/>
                    </a:p>
                  </a:txBody>
                  <a:tcPr marT="19050" marB="19050" marR="28575" marL="28575" anchor="b">
                    <a:solidFill>
                      <a:srgbClr val="F1C232"/>
                    </a:solidFill>
                    <a:extLst>
                      <a:ext uri="http://customooxmlschemas.google.com/">
                        <go:slidesCustomData xmlns:go="http://customooxmlschemas.google.com/" cellId="247:10:3"/>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b="1" lang="en-US" sz="1000" u="none" cap="none" strike="noStrike"/>
                        <a:t>87.99</a:t>
                      </a:r>
                      <a:endParaRPr b="1" sz="1000" u="none" cap="none" strike="noStrike"/>
                    </a:p>
                  </a:txBody>
                  <a:tcPr marT="19050" marB="19050" marR="28575" marL="28575" anchor="b">
                    <a:solidFill>
                      <a:srgbClr val="F1C232"/>
                    </a:solidFill>
                    <a:extLst>
                      <a:ext uri="http://customooxmlschemas.google.com/">
                        <go:slidesCustomData xmlns:go="http://customooxmlschemas.google.com/" cellId="247:10:4"/>
                      </a:ext>
                    </a:extLst>
                  </a:tcPr>
                </a:tc>
                <a:tc>
                  <a:txBody>
                    <a:bodyPr/>
                    <a:lstStyle/>
                    <a:p>
                      <a:pPr indent="0" lvl="0" marL="0" marR="0" rtl="0" algn="ctr">
                        <a:lnSpc>
                          <a:spcPct val="115000"/>
                        </a:lnSpc>
                        <a:spcBef>
                          <a:spcPts val="0"/>
                        </a:spcBef>
                        <a:spcAft>
                          <a:spcPts val="0"/>
                        </a:spcAft>
                        <a:buClr>
                          <a:srgbClr val="000000"/>
                        </a:buClr>
                        <a:buSzPts val="1000"/>
                        <a:buFont typeface="Arial"/>
                        <a:buNone/>
                      </a:pPr>
                      <a:r>
                        <a:rPr b="1" lang="en-US" sz="1000" u="none" cap="none" strike="noStrike"/>
                        <a:t>100.00</a:t>
                      </a:r>
                      <a:endParaRPr b="1" sz="1000" u="none" cap="none" strike="noStrike"/>
                    </a:p>
                  </a:txBody>
                  <a:tcPr marT="19050" marB="19050" marR="28575" marL="28575" anchor="b">
                    <a:solidFill>
                      <a:srgbClr val="F1C232"/>
                    </a:solidFill>
                    <a:extLst>
                      <a:ext uri="http://customooxmlschemas.google.com/">
                        <go:slidesCustomData xmlns:go="http://customooxmlschemas.google.com/" cellId="247:10:5"/>
                      </a:ext>
                    </a:extLst>
                  </a:tcPr>
                </a:tc>
              </a:tr>
            </a:tbl>
          </a:graphicData>
        </a:graphic>
      </p:graphicFrame>
      <p:sp>
        <p:nvSpPr>
          <p:cNvPr id="248" name="Google Shape;248;g15fa510cbc5_1_78"/>
          <p:cNvSpPr txBox="1"/>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US" sz="1000" u="none" cap="none" strike="noStrike">
                <a:solidFill>
                  <a:srgbClr val="595959"/>
                </a:solidFill>
                <a:latin typeface="Lato"/>
                <a:ea typeface="Lato"/>
                <a:cs typeface="Lato"/>
                <a:sym typeface="Lato"/>
              </a:rPr>
              <a:t>‹#›</a:t>
            </a:fld>
            <a:endParaRPr b="0" i="0" sz="1000" u="none" cap="none" strike="noStrike">
              <a:solidFill>
                <a:srgbClr val="595959"/>
              </a:solidFill>
              <a:latin typeface="Lato"/>
              <a:ea typeface="Lato"/>
              <a:cs typeface="Lato"/>
              <a:sym typeface="Lato"/>
            </a:endParaRPr>
          </a:p>
        </p:txBody>
      </p:sp>
      <p:sp>
        <p:nvSpPr>
          <p:cNvPr id="249" name="Google Shape;249;g15fa510cbc5_1_78"/>
          <p:cNvSpPr txBox="1"/>
          <p:nvPr/>
        </p:nvSpPr>
        <p:spPr>
          <a:xfrm>
            <a:off x="729400" y="1318600"/>
            <a:ext cx="97932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Graded Airframes</a:t>
            </a:r>
            <a:endParaRPr b="1" i="0" sz="2800" u="sng" cap="none" strike="noStrike">
              <a:solidFill>
                <a:schemeClr val="dk1"/>
              </a:solidFill>
              <a:latin typeface="Times New Roman"/>
              <a:ea typeface="Times New Roman"/>
              <a:cs typeface="Times New Roman"/>
              <a:sym typeface="Times New Roman"/>
            </a:endParaRPr>
          </a:p>
        </p:txBody>
      </p:sp>
      <p:sp>
        <p:nvSpPr>
          <p:cNvPr id="250" name="Google Shape;250;g15fa510cbc5_1_7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51" name="Google Shape;251;g15fa510cbc5_1_78"/>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252" name="Google Shape;252;g15fa510cbc5_1_78"/>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253" name="Google Shape;253;g15fa510cbc5_1_78"/>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254" name="Google Shape;254;g15fa510cbc5_1_78"/>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15fa510cbc5_1_8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60" name="Google Shape;260;g15fa510cbc5_1_88"/>
          <p:cNvSpPr txBox="1"/>
          <p:nvPr/>
        </p:nvSpPr>
        <p:spPr>
          <a:xfrm>
            <a:off x="729450" y="2111053"/>
            <a:ext cx="9793200" cy="2357100"/>
          </a:xfrm>
          <a:prstGeom prst="rect">
            <a:avLst/>
          </a:prstGeom>
          <a:noFill/>
          <a:ln>
            <a:noFill/>
          </a:ln>
        </p:spPr>
        <p:txBody>
          <a:bodyPr anchorCtr="0" anchor="t" bIns="91425" lIns="91425" spcFirstLastPara="1" rIns="91425" wrap="square" tIns="91425">
            <a:normAutofit/>
          </a:bodyPr>
          <a:lstStyle/>
          <a:p>
            <a:pPr indent="-361950" lvl="0" marL="457200" marR="0" rtl="0" algn="l">
              <a:lnSpc>
                <a:spcPct val="115000"/>
              </a:lnSpc>
              <a:spcBef>
                <a:spcPts val="0"/>
              </a:spcBef>
              <a:spcAft>
                <a:spcPts val="0"/>
              </a:spcAft>
              <a:buClr>
                <a:schemeClr val="dk1"/>
              </a:buClr>
              <a:buSzPts val="2100"/>
              <a:buFont typeface="Lato"/>
              <a:buChar char="●"/>
            </a:pPr>
            <a:r>
              <a:rPr b="0" i="0" lang="en-US" sz="2100" u="none" cap="none" strike="noStrike">
                <a:solidFill>
                  <a:schemeClr val="dk1"/>
                </a:solidFill>
                <a:latin typeface="Lato"/>
                <a:ea typeface="Lato"/>
                <a:cs typeface="Lato"/>
                <a:sym typeface="Lato"/>
              </a:rPr>
              <a:t>While endurance was prioritized less, a multi-rotor was determined to be undesirable for two reasons</a:t>
            </a:r>
            <a:endParaRPr b="0" i="0" sz="2100" u="none" cap="none" strike="noStrike">
              <a:solidFill>
                <a:schemeClr val="dk1"/>
              </a:solidFill>
              <a:latin typeface="Lato"/>
              <a:ea typeface="Lato"/>
              <a:cs typeface="Lato"/>
              <a:sym typeface="Lato"/>
            </a:endParaRPr>
          </a:p>
          <a:p>
            <a:pPr indent="-349250" lvl="1" marL="914400" marR="0" rtl="0" algn="l">
              <a:lnSpc>
                <a:spcPct val="115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Multi-rotor already in use by Boulder ES</a:t>
            </a:r>
            <a:endParaRPr b="0" i="0" sz="1900" u="none" cap="none" strike="noStrike">
              <a:solidFill>
                <a:schemeClr val="dk1"/>
              </a:solidFill>
              <a:latin typeface="Lato"/>
              <a:ea typeface="Lato"/>
              <a:cs typeface="Lato"/>
              <a:sym typeface="Lato"/>
            </a:endParaRPr>
          </a:p>
          <a:p>
            <a:pPr indent="-349250" lvl="1" marL="914400" marR="0" rtl="0" algn="l">
              <a:lnSpc>
                <a:spcPct val="115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The loss in endurance was deemed to great to pursue (40 min max)</a:t>
            </a:r>
            <a:endParaRPr b="0" i="0" sz="1900" u="none" cap="none" strike="noStrike">
              <a:solidFill>
                <a:schemeClr val="dk1"/>
              </a:solidFill>
              <a:latin typeface="Lato"/>
              <a:ea typeface="Lato"/>
              <a:cs typeface="Lato"/>
              <a:sym typeface="Lato"/>
            </a:endParaRPr>
          </a:p>
          <a:p>
            <a:pPr indent="-361950" lvl="0" marL="457200" marR="0" rtl="0" algn="l">
              <a:lnSpc>
                <a:spcPct val="115000"/>
              </a:lnSpc>
              <a:spcBef>
                <a:spcPts val="0"/>
              </a:spcBef>
              <a:spcAft>
                <a:spcPts val="0"/>
              </a:spcAft>
              <a:buClr>
                <a:schemeClr val="dk1"/>
              </a:buClr>
              <a:buSzPts val="2100"/>
              <a:buFont typeface="Lato"/>
              <a:buChar char="●"/>
            </a:pPr>
            <a:r>
              <a:rPr b="0" i="0" lang="en-US" sz="2100" u="none" cap="none" strike="noStrike">
                <a:solidFill>
                  <a:schemeClr val="dk1"/>
                </a:solidFill>
                <a:latin typeface="Lato"/>
                <a:ea typeface="Lato"/>
                <a:cs typeface="Lato"/>
                <a:sym typeface="Lato"/>
              </a:rPr>
              <a:t>A sensitivity analysis was conducted to see how prioritizing various elements would change the grading</a:t>
            </a:r>
            <a:endParaRPr b="0" i="0" sz="2100" u="none" cap="none" strike="noStrike">
              <a:solidFill>
                <a:schemeClr val="dk1"/>
              </a:solidFill>
              <a:latin typeface="Lato"/>
              <a:ea typeface="Lato"/>
              <a:cs typeface="Lato"/>
              <a:sym typeface="Lato"/>
            </a:endParaRPr>
          </a:p>
        </p:txBody>
      </p:sp>
      <p:sp>
        <p:nvSpPr>
          <p:cNvPr id="261" name="Google Shape;261;g15fa510cbc5_1_88"/>
          <p:cNvSpPr txBox="1"/>
          <p:nvPr/>
        </p:nvSpPr>
        <p:spPr>
          <a:xfrm>
            <a:off x="729450" y="1318650"/>
            <a:ext cx="97932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Graded Airframes - Results</a:t>
            </a:r>
            <a:endParaRPr b="1" i="0" sz="2800" u="sng" cap="none" strike="noStrike">
              <a:solidFill>
                <a:schemeClr val="dk1"/>
              </a:solidFill>
              <a:latin typeface="Times New Roman"/>
              <a:ea typeface="Times New Roman"/>
              <a:cs typeface="Times New Roman"/>
              <a:sym typeface="Times New Roman"/>
            </a:endParaRPr>
          </a:p>
        </p:txBody>
      </p:sp>
      <p:sp>
        <p:nvSpPr>
          <p:cNvPr id="262" name="Google Shape;262;g15fa510cbc5_1_88"/>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263" name="Google Shape;263;g15fa510cbc5_1_88"/>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264" name="Google Shape;264;g15fa510cbc5_1_88"/>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265" name="Google Shape;265;g15fa510cbc5_1_88"/>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15fa510cbc5_1_96"/>
          <p:cNvSpPr txBox="1"/>
          <p:nvPr/>
        </p:nvSpPr>
        <p:spPr>
          <a:xfrm>
            <a:off x="5952687" y="2305752"/>
            <a:ext cx="6246300" cy="3978900"/>
          </a:xfrm>
          <a:prstGeom prst="rect">
            <a:avLst/>
          </a:prstGeom>
          <a:noFill/>
          <a:ln>
            <a:noFill/>
          </a:ln>
        </p:spPr>
        <p:txBody>
          <a:bodyPr anchorCtr="0" anchor="t" bIns="91425" lIns="91425" spcFirstLastPara="1" rIns="91425" wrap="square" tIns="91425">
            <a:normAutofit/>
          </a:bodyPr>
          <a:lstStyle/>
          <a:p>
            <a:pPr indent="-336550" lvl="0" marL="9144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Sensitivity Analysis Results for Fixed-Wing hybrid (Percent of Max)</a:t>
            </a:r>
            <a:endParaRPr b="0" i="0" sz="1700" u="none" cap="none" strike="noStrike">
              <a:solidFill>
                <a:schemeClr val="dk1"/>
              </a:solidFill>
              <a:latin typeface="Lato"/>
              <a:ea typeface="Lato"/>
              <a:cs typeface="Lato"/>
              <a:sym typeface="Lato"/>
            </a:endParaRPr>
          </a:p>
          <a:p>
            <a:pPr indent="-323850" lvl="1" marL="1371600" marR="0" rtl="0" algn="l">
              <a:lnSpc>
                <a:spcPct val="115000"/>
              </a:lnSpc>
              <a:spcBef>
                <a:spcPts val="0"/>
              </a:spcBef>
              <a:spcAft>
                <a:spcPts val="0"/>
              </a:spcAft>
              <a:buClr>
                <a:schemeClr val="dk1"/>
              </a:buClr>
              <a:buSzPts val="1500"/>
              <a:buFont typeface="Lato"/>
              <a:buChar char="○"/>
            </a:pPr>
            <a:r>
              <a:rPr b="0" i="0" lang="en-US" sz="1500" u="none" cap="none" strike="noStrike">
                <a:solidFill>
                  <a:schemeClr val="dk1"/>
                </a:solidFill>
                <a:latin typeface="Lato"/>
                <a:ea typeface="Lato"/>
                <a:cs typeface="Lato"/>
                <a:sym typeface="Lato"/>
              </a:rPr>
              <a:t>Standard - 70.6%</a:t>
            </a:r>
            <a:endParaRPr b="0" i="0" sz="1500" u="none" cap="none" strike="noStrike">
              <a:solidFill>
                <a:schemeClr val="dk1"/>
              </a:solidFill>
              <a:latin typeface="Lato"/>
              <a:ea typeface="Lato"/>
              <a:cs typeface="Lato"/>
              <a:sym typeface="Lato"/>
            </a:endParaRPr>
          </a:p>
          <a:p>
            <a:pPr indent="-323850" lvl="1" marL="1371600" marR="0" rtl="0" algn="l">
              <a:lnSpc>
                <a:spcPct val="115000"/>
              </a:lnSpc>
              <a:spcBef>
                <a:spcPts val="0"/>
              </a:spcBef>
              <a:spcAft>
                <a:spcPts val="0"/>
              </a:spcAft>
              <a:buClr>
                <a:schemeClr val="dk1"/>
              </a:buClr>
              <a:buSzPts val="1500"/>
              <a:buFont typeface="Lato"/>
              <a:buChar char="○"/>
            </a:pPr>
            <a:r>
              <a:rPr b="0" i="0" lang="en-US" sz="1500" u="none" cap="none" strike="noStrike">
                <a:solidFill>
                  <a:schemeClr val="dk1"/>
                </a:solidFill>
                <a:latin typeface="Lato"/>
                <a:ea typeface="Lato"/>
                <a:cs typeface="Lato"/>
                <a:sym typeface="Lato"/>
              </a:rPr>
              <a:t>Endurance - 68.2 %</a:t>
            </a:r>
            <a:endParaRPr b="0" i="0" sz="1500" u="none" cap="none" strike="noStrike">
              <a:solidFill>
                <a:schemeClr val="dk1"/>
              </a:solidFill>
              <a:latin typeface="Lato"/>
              <a:ea typeface="Lato"/>
              <a:cs typeface="Lato"/>
              <a:sym typeface="Lato"/>
            </a:endParaRPr>
          </a:p>
          <a:p>
            <a:pPr indent="-323850" lvl="1" marL="1371600" marR="0" rtl="0" algn="l">
              <a:lnSpc>
                <a:spcPct val="115000"/>
              </a:lnSpc>
              <a:spcBef>
                <a:spcPts val="0"/>
              </a:spcBef>
              <a:spcAft>
                <a:spcPts val="0"/>
              </a:spcAft>
              <a:buClr>
                <a:schemeClr val="dk1"/>
              </a:buClr>
              <a:buSzPts val="1500"/>
              <a:buFont typeface="Lato"/>
              <a:buChar char="○"/>
            </a:pPr>
            <a:r>
              <a:rPr b="0" i="0" lang="en-US" sz="1500" u="none" cap="none" strike="noStrike">
                <a:solidFill>
                  <a:schemeClr val="dk1"/>
                </a:solidFill>
                <a:latin typeface="Lato"/>
                <a:ea typeface="Lato"/>
                <a:cs typeface="Lato"/>
                <a:sym typeface="Lato"/>
              </a:rPr>
              <a:t>Weight - 80 %</a:t>
            </a:r>
            <a:endParaRPr b="0" i="0" sz="1500" u="none" cap="none" strike="noStrike">
              <a:solidFill>
                <a:schemeClr val="dk1"/>
              </a:solidFill>
              <a:latin typeface="Lato"/>
              <a:ea typeface="Lato"/>
              <a:cs typeface="Lato"/>
              <a:sym typeface="Lato"/>
            </a:endParaRPr>
          </a:p>
          <a:p>
            <a:pPr indent="-323850" lvl="1" marL="1371600" marR="0" rtl="0" algn="l">
              <a:lnSpc>
                <a:spcPct val="115000"/>
              </a:lnSpc>
              <a:spcBef>
                <a:spcPts val="0"/>
              </a:spcBef>
              <a:spcAft>
                <a:spcPts val="0"/>
              </a:spcAft>
              <a:buClr>
                <a:schemeClr val="dk1"/>
              </a:buClr>
              <a:buSzPts val="1500"/>
              <a:buFont typeface="Lato"/>
              <a:buChar char="○"/>
            </a:pPr>
            <a:r>
              <a:rPr b="0" i="0" lang="en-US" sz="1500" u="none" cap="none" strike="noStrike">
                <a:solidFill>
                  <a:schemeClr val="dk1"/>
                </a:solidFill>
                <a:latin typeface="Lato"/>
                <a:ea typeface="Lato"/>
                <a:cs typeface="Lato"/>
                <a:sym typeface="Lato"/>
              </a:rPr>
              <a:t>Payload Capacity - 44.7 % (Still capable of 3kg payload)</a:t>
            </a:r>
            <a:endParaRPr b="0" i="0" sz="1500" u="none" cap="none" strike="noStrike">
              <a:solidFill>
                <a:schemeClr val="dk1"/>
              </a:solidFill>
              <a:latin typeface="Lato"/>
              <a:ea typeface="Lato"/>
              <a:cs typeface="Lato"/>
              <a:sym typeface="Lato"/>
            </a:endParaRPr>
          </a:p>
          <a:p>
            <a:pPr indent="-323850" lvl="1" marL="1371600" marR="0" rtl="0" algn="l">
              <a:lnSpc>
                <a:spcPct val="115000"/>
              </a:lnSpc>
              <a:spcBef>
                <a:spcPts val="0"/>
              </a:spcBef>
              <a:spcAft>
                <a:spcPts val="0"/>
              </a:spcAft>
              <a:buClr>
                <a:schemeClr val="dk1"/>
              </a:buClr>
              <a:buSzPts val="1500"/>
              <a:buFont typeface="Lato"/>
              <a:buChar char="○"/>
            </a:pPr>
            <a:r>
              <a:rPr b="0" i="0" lang="en-US" sz="1500" u="none" cap="none" strike="noStrike">
                <a:solidFill>
                  <a:schemeClr val="dk1"/>
                </a:solidFill>
                <a:latin typeface="Lato"/>
                <a:ea typeface="Lato"/>
                <a:cs typeface="Lato"/>
                <a:sym typeface="Lato"/>
              </a:rPr>
              <a:t>TakeOff Area - 83.7 %</a:t>
            </a:r>
            <a:endParaRPr b="0" i="0" sz="1500" u="none" cap="none" strike="noStrike">
              <a:solidFill>
                <a:schemeClr val="dk1"/>
              </a:solidFill>
              <a:latin typeface="Lato"/>
              <a:ea typeface="Lato"/>
              <a:cs typeface="Lato"/>
              <a:sym typeface="Lato"/>
            </a:endParaRPr>
          </a:p>
          <a:p>
            <a:pPr indent="-323850" lvl="1" marL="1371600" marR="0" rtl="0" algn="l">
              <a:lnSpc>
                <a:spcPct val="115000"/>
              </a:lnSpc>
              <a:spcBef>
                <a:spcPts val="0"/>
              </a:spcBef>
              <a:spcAft>
                <a:spcPts val="0"/>
              </a:spcAft>
              <a:buClr>
                <a:schemeClr val="dk1"/>
              </a:buClr>
              <a:buSzPts val="1500"/>
              <a:buFont typeface="Lato"/>
              <a:buChar char="○"/>
            </a:pPr>
            <a:r>
              <a:rPr b="0" i="0" lang="en-US" sz="1500" u="none" cap="none" strike="noStrike">
                <a:solidFill>
                  <a:schemeClr val="dk1"/>
                </a:solidFill>
                <a:latin typeface="Lato"/>
                <a:ea typeface="Lato"/>
                <a:cs typeface="Lato"/>
                <a:sym typeface="Lato"/>
              </a:rPr>
              <a:t>Largest Dimension - 61.9 %</a:t>
            </a:r>
            <a:endParaRPr b="0" i="0" sz="1500" u="none" cap="none" strike="noStrike">
              <a:solidFill>
                <a:schemeClr val="dk1"/>
              </a:solidFill>
              <a:latin typeface="Lato"/>
              <a:ea typeface="Lato"/>
              <a:cs typeface="Lato"/>
              <a:sym typeface="Lato"/>
            </a:endParaRPr>
          </a:p>
          <a:p>
            <a:pPr indent="-336550" lvl="0" marL="9144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Analysis of CONOPS determined that airframe not only improved current endurance capabilities by 3x-6x but also would provide VTOL capability</a:t>
            </a:r>
            <a:endParaRPr b="0" i="0" sz="1700" u="none" cap="none" strike="noStrike">
              <a:solidFill>
                <a:schemeClr val="dk1"/>
              </a:solidFill>
              <a:latin typeface="Lato"/>
              <a:ea typeface="Lato"/>
              <a:cs typeface="Lato"/>
              <a:sym typeface="Lato"/>
            </a:endParaRPr>
          </a:p>
        </p:txBody>
      </p:sp>
      <p:sp>
        <p:nvSpPr>
          <p:cNvPr id="271" name="Google Shape;271;g15fa510cbc5_1_9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72" name="Google Shape;272;g15fa510cbc5_1_96"/>
          <p:cNvSpPr txBox="1"/>
          <p:nvPr/>
        </p:nvSpPr>
        <p:spPr>
          <a:xfrm>
            <a:off x="422850" y="2305850"/>
            <a:ext cx="5987100" cy="3978900"/>
          </a:xfrm>
          <a:prstGeom prst="rect">
            <a:avLst/>
          </a:prstGeom>
          <a:noFill/>
          <a:ln>
            <a:noFill/>
          </a:ln>
        </p:spPr>
        <p:txBody>
          <a:bodyPr anchorCtr="0" anchor="t" bIns="91425" lIns="91425" spcFirstLastPara="1" rIns="91425" wrap="square" tIns="91425">
            <a:normAutofit/>
          </a:bodyPr>
          <a:lstStyle/>
          <a:p>
            <a:pPr indent="-336550" lvl="0" marL="4572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extLst>
                  <a:ext uri="http://customooxmlschemas.google.com/">
                    <go:slidesCustomData xmlns:go="http://customooxmlschemas.google.com/" textRoundtripDataId="4"/>
                  </a:ext>
                </a:extLst>
              </a:rPr>
              <a:t>Results of Sensitivity analysis</a:t>
            </a:r>
            <a:endParaRPr b="0" i="0" sz="1700" u="none" cap="none" strike="noStrike">
              <a:solidFill>
                <a:schemeClr val="dk1"/>
              </a:solidFill>
              <a:latin typeface="Lato"/>
              <a:ea typeface="Lato"/>
              <a:cs typeface="Lato"/>
              <a:sym typeface="Lato"/>
              <a:extLst>
                <a:ext uri="http://customooxmlschemas.google.com/">
                  <go:slidesCustomData xmlns:go="http://customooxmlschemas.google.com/" textRoundtripDataId="5"/>
                </a:ext>
              </a:extLst>
            </a:endParaRPr>
          </a:p>
          <a:p>
            <a:pPr indent="-323850" lvl="1" marL="914400" marR="0" rtl="0" algn="l">
              <a:lnSpc>
                <a:spcPct val="115000"/>
              </a:lnSpc>
              <a:spcBef>
                <a:spcPts val="0"/>
              </a:spcBef>
              <a:spcAft>
                <a:spcPts val="0"/>
              </a:spcAft>
              <a:buClr>
                <a:schemeClr val="dk1"/>
              </a:buClr>
              <a:buSzPts val="1500"/>
              <a:buFont typeface="Lato"/>
              <a:buChar char="○"/>
            </a:pPr>
            <a:r>
              <a:rPr b="0" i="0" lang="en-US" sz="1500" u="none" cap="none" strike="noStrike">
                <a:solidFill>
                  <a:schemeClr val="dk1"/>
                </a:solidFill>
                <a:latin typeface="Lato"/>
                <a:ea typeface="Lato"/>
                <a:cs typeface="Lato"/>
                <a:sym typeface="Lato"/>
                <a:extLst>
                  <a:ext uri="http://customooxmlschemas.google.com/">
                    <go:slidesCustomData xmlns:go="http://customooxmlschemas.google.com/" textRoundtripDataId="6"/>
                  </a:ext>
                </a:extLst>
              </a:rPr>
              <a:t>Endurance: Fixed Wing</a:t>
            </a:r>
            <a:endParaRPr b="0" i="0" sz="1500" u="none" cap="none" strike="noStrike">
              <a:solidFill>
                <a:schemeClr val="dk1"/>
              </a:solidFill>
              <a:latin typeface="Lato"/>
              <a:ea typeface="Lato"/>
              <a:cs typeface="Lato"/>
              <a:sym typeface="Lato"/>
              <a:extLst>
                <a:ext uri="http://customooxmlschemas.google.com/">
                  <go:slidesCustomData xmlns:go="http://customooxmlschemas.google.com/" textRoundtripDataId="7"/>
                </a:ext>
              </a:extLst>
            </a:endParaRPr>
          </a:p>
          <a:p>
            <a:pPr indent="-323850" lvl="1" marL="914400" marR="0" rtl="0" algn="l">
              <a:lnSpc>
                <a:spcPct val="115000"/>
              </a:lnSpc>
              <a:spcBef>
                <a:spcPts val="0"/>
              </a:spcBef>
              <a:spcAft>
                <a:spcPts val="0"/>
              </a:spcAft>
              <a:buClr>
                <a:schemeClr val="dk1"/>
              </a:buClr>
              <a:buSzPts val="1500"/>
              <a:buFont typeface="Lato"/>
              <a:buChar char="○"/>
            </a:pPr>
            <a:r>
              <a:rPr b="0" i="0" lang="en-US" sz="1500" u="none" cap="none" strike="noStrike">
                <a:solidFill>
                  <a:schemeClr val="dk1"/>
                </a:solidFill>
                <a:latin typeface="Lato"/>
                <a:ea typeface="Lato"/>
                <a:cs typeface="Lato"/>
                <a:sym typeface="Lato"/>
                <a:extLst>
                  <a:ext uri="http://customooxmlschemas.google.com/">
                    <go:slidesCustomData xmlns:go="http://customooxmlschemas.google.com/" textRoundtripDataId="8"/>
                  </a:ext>
                </a:extLst>
              </a:rPr>
              <a:t>Weight: Multi-rotor</a:t>
            </a:r>
            <a:endParaRPr b="0" i="0" sz="1500" u="none" cap="none" strike="noStrike">
              <a:solidFill>
                <a:schemeClr val="dk1"/>
              </a:solidFill>
              <a:latin typeface="Lato"/>
              <a:ea typeface="Lato"/>
              <a:cs typeface="Lato"/>
              <a:sym typeface="Lato"/>
              <a:extLst>
                <a:ext uri="http://customooxmlschemas.google.com/">
                  <go:slidesCustomData xmlns:go="http://customooxmlschemas.google.com/" textRoundtripDataId="9"/>
                </a:ext>
              </a:extLst>
            </a:endParaRPr>
          </a:p>
          <a:p>
            <a:pPr indent="-323850" lvl="1" marL="914400" marR="0" rtl="0" algn="l">
              <a:lnSpc>
                <a:spcPct val="115000"/>
              </a:lnSpc>
              <a:spcBef>
                <a:spcPts val="0"/>
              </a:spcBef>
              <a:spcAft>
                <a:spcPts val="0"/>
              </a:spcAft>
              <a:buClr>
                <a:schemeClr val="dk1"/>
              </a:buClr>
              <a:buSzPts val="1500"/>
              <a:buFont typeface="Lato"/>
              <a:buChar char="○"/>
            </a:pPr>
            <a:r>
              <a:rPr b="0" i="0" lang="en-US" sz="1500" u="none" cap="none" strike="noStrike">
                <a:solidFill>
                  <a:schemeClr val="dk1"/>
                </a:solidFill>
                <a:latin typeface="Lato"/>
                <a:ea typeface="Lato"/>
                <a:cs typeface="Lato"/>
                <a:sym typeface="Lato"/>
                <a:extLst>
                  <a:ext uri="http://customooxmlschemas.google.com/">
                    <go:slidesCustomData xmlns:go="http://customooxmlschemas.google.com/" textRoundtripDataId="10"/>
                  </a:ext>
                </a:extLst>
              </a:rPr>
              <a:t>Payload Capacity: Single Rotor</a:t>
            </a:r>
            <a:endParaRPr b="0" i="0" sz="1500" u="none" cap="none" strike="noStrike">
              <a:solidFill>
                <a:schemeClr val="dk1"/>
              </a:solidFill>
              <a:latin typeface="Lato"/>
              <a:ea typeface="Lato"/>
              <a:cs typeface="Lato"/>
              <a:sym typeface="Lato"/>
              <a:extLst>
                <a:ext uri="http://customooxmlschemas.google.com/">
                  <go:slidesCustomData xmlns:go="http://customooxmlschemas.google.com/" textRoundtripDataId="11"/>
                </a:ext>
              </a:extLst>
            </a:endParaRPr>
          </a:p>
          <a:p>
            <a:pPr indent="-323850" lvl="1" marL="914400" marR="0" rtl="0" algn="l">
              <a:lnSpc>
                <a:spcPct val="115000"/>
              </a:lnSpc>
              <a:spcBef>
                <a:spcPts val="0"/>
              </a:spcBef>
              <a:spcAft>
                <a:spcPts val="0"/>
              </a:spcAft>
              <a:buClr>
                <a:schemeClr val="dk1"/>
              </a:buClr>
              <a:buSzPts val="1500"/>
              <a:buFont typeface="Lato"/>
              <a:buChar char="○"/>
            </a:pPr>
            <a:r>
              <a:rPr b="0" i="0" lang="en-US" sz="1500" u="none" cap="none" strike="noStrike">
                <a:solidFill>
                  <a:schemeClr val="dk1"/>
                </a:solidFill>
                <a:latin typeface="Lato"/>
                <a:ea typeface="Lato"/>
                <a:cs typeface="Lato"/>
                <a:sym typeface="Lato"/>
                <a:extLst>
                  <a:ext uri="http://customooxmlschemas.google.com/">
                    <go:slidesCustomData xmlns:go="http://customooxmlschemas.google.com/" textRoundtripDataId="12"/>
                  </a:ext>
                </a:extLst>
              </a:rPr>
              <a:t>TakeOff Area: Multi-rotor</a:t>
            </a:r>
            <a:endParaRPr b="0" i="0" sz="1500" u="none" cap="none" strike="noStrike">
              <a:solidFill>
                <a:schemeClr val="dk1"/>
              </a:solidFill>
              <a:latin typeface="Lato"/>
              <a:ea typeface="Lato"/>
              <a:cs typeface="Lato"/>
              <a:sym typeface="Lato"/>
              <a:extLst>
                <a:ext uri="http://customooxmlschemas.google.com/">
                  <go:slidesCustomData xmlns:go="http://customooxmlschemas.google.com/" textRoundtripDataId="13"/>
                </a:ext>
              </a:extLst>
            </a:endParaRPr>
          </a:p>
          <a:p>
            <a:pPr indent="-323850" lvl="1" marL="914400" marR="0" rtl="0" algn="l">
              <a:lnSpc>
                <a:spcPct val="115000"/>
              </a:lnSpc>
              <a:spcBef>
                <a:spcPts val="0"/>
              </a:spcBef>
              <a:spcAft>
                <a:spcPts val="0"/>
              </a:spcAft>
              <a:buClr>
                <a:schemeClr val="dk1"/>
              </a:buClr>
              <a:buSzPts val="1500"/>
              <a:buFont typeface="Lato"/>
              <a:buChar char="○"/>
            </a:pPr>
            <a:r>
              <a:rPr b="0" i="0" lang="en-US" sz="1500" u="none" cap="none" strike="noStrike">
                <a:solidFill>
                  <a:schemeClr val="dk1"/>
                </a:solidFill>
                <a:latin typeface="Lato"/>
                <a:ea typeface="Lato"/>
                <a:cs typeface="Lato"/>
                <a:sym typeface="Lato"/>
                <a:extLst>
                  <a:ext uri="http://customooxmlschemas.google.com/">
                    <go:slidesCustomData xmlns:go="http://customooxmlschemas.google.com/" textRoundtripDataId="14"/>
                  </a:ext>
                </a:extLst>
              </a:rPr>
              <a:t>Dimension: Multi-rotor</a:t>
            </a:r>
            <a:endParaRPr b="0" i="0" sz="1500" u="none" cap="none" strike="noStrike">
              <a:solidFill>
                <a:schemeClr val="dk1"/>
              </a:solidFill>
              <a:latin typeface="Lato"/>
              <a:ea typeface="Lato"/>
              <a:cs typeface="Lato"/>
              <a:sym typeface="Lato"/>
              <a:extLst>
                <a:ext uri="http://customooxmlschemas.google.com/">
                  <go:slidesCustomData xmlns:go="http://customooxmlschemas.google.com/" textRoundtripDataId="15"/>
                </a:ext>
              </a:extLst>
            </a:endParaRPr>
          </a:p>
          <a:p>
            <a:pPr indent="-336550" lvl="0" marL="4572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extLst>
                  <a:ext uri="http://customooxmlschemas.google.com/">
                    <go:slidesCustomData xmlns:go="http://customooxmlschemas.google.com/" textRoundtripDataId="16"/>
                  </a:ext>
                </a:extLst>
              </a:rPr>
              <a:t>Lack of significant endurance a concern for Multi-rotor</a:t>
            </a:r>
            <a:endParaRPr b="0" i="0" sz="1700" u="none" cap="none" strike="noStrike">
              <a:solidFill>
                <a:schemeClr val="dk1"/>
              </a:solidFill>
              <a:latin typeface="Lato"/>
              <a:ea typeface="Lato"/>
              <a:cs typeface="Lato"/>
              <a:sym typeface="Lato"/>
              <a:extLst>
                <a:ext uri="http://customooxmlschemas.google.com/">
                  <go:slidesCustomData xmlns:go="http://customooxmlschemas.google.com/" textRoundtripDataId="17"/>
                </a:ext>
              </a:extLst>
            </a:endParaRPr>
          </a:p>
          <a:p>
            <a:pPr indent="-336550" lvl="0" marL="4572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extLst>
                  <a:ext uri="http://customooxmlschemas.google.com/">
                    <go:slidesCustomData xmlns:go="http://customooxmlschemas.google.com/" textRoundtripDataId="18"/>
                  </a:ext>
                </a:extLst>
              </a:rPr>
              <a:t>Lack of collective single-rotor knowledge a concern for next highest graded ai</a:t>
            </a:r>
            <a:r>
              <a:rPr b="0" i="0" lang="en-US" sz="1700" u="none" cap="none" strike="noStrike">
                <a:solidFill>
                  <a:schemeClr val="dk1"/>
                </a:solidFill>
                <a:latin typeface="Lato"/>
                <a:ea typeface="Lato"/>
                <a:cs typeface="Lato"/>
                <a:sym typeface="Lato"/>
              </a:rPr>
              <a:t>rframe</a:t>
            </a:r>
            <a:endParaRPr b="0" i="0" sz="1700" u="none" cap="none" strike="noStrike">
              <a:solidFill>
                <a:schemeClr val="dk1"/>
              </a:solidFill>
              <a:latin typeface="Lato"/>
              <a:ea typeface="Lato"/>
              <a:cs typeface="Lato"/>
              <a:sym typeface="Lato"/>
            </a:endParaRPr>
          </a:p>
          <a:p>
            <a:pPr indent="0" lvl="0" marL="457200" marR="0" rtl="0" algn="l">
              <a:lnSpc>
                <a:spcPct val="115000"/>
              </a:lnSpc>
              <a:spcBef>
                <a:spcPts val="1200"/>
              </a:spcBef>
              <a:spcAft>
                <a:spcPts val="1200"/>
              </a:spcAft>
              <a:buClr>
                <a:srgbClr val="000000"/>
              </a:buClr>
              <a:buSzPts val="1700"/>
              <a:buFont typeface="Arial"/>
              <a:buNone/>
            </a:pPr>
            <a:r>
              <a:t/>
            </a:r>
            <a:endParaRPr b="0" i="0" sz="1700" u="none" cap="none" strike="noStrike">
              <a:solidFill>
                <a:schemeClr val="dk1"/>
              </a:solidFill>
              <a:latin typeface="Lato"/>
              <a:ea typeface="Lato"/>
              <a:cs typeface="Lato"/>
              <a:sym typeface="Lato"/>
            </a:endParaRPr>
          </a:p>
        </p:txBody>
      </p:sp>
      <p:sp>
        <p:nvSpPr>
          <p:cNvPr id="273" name="Google Shape;273;g15fa510cbc5_1_96"/>
          <p:cNvSpPr txBox="1"/>
          <p:nvPr/>
        </p:nvSpPr>
        <p:spPr>
          <a:xfrm>
            <a:off x="729450" y="1318650"/>
            <a:ext cx="97932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Graded Airframes - Results</a:t>
            </a:r>
            <a:endParaRPr b="1" i="0" sz="2800" u="sng" cap="none" strike="noStrike">
              <a:solidFill>
                <a:schemeClr val="dk1"/>
              </a:solidFill>
              <a:latin typeface="Times New Roman"/>
              <a:ea typeface="Times New Roman"/>
              <a:cs typeface="Times New Roman"/>
              <a:sym typeface="Times New Roman"/>
            </a:endParaRPr>
          </a:p>
        </p:txBody>
      </p:sp>
      <p:sp>
        <p:nvSpPr>
          <p:cNvPr id="274" name="Google Shape;274;g15fa510cbc5_1_96"/>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275" name="Google Shape;275;g15fa510cbc5_1_96"/>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276" name="Google Shape;276;g15fa510cbc5_1_96"/>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277" name="Google Shape;277;g15fa510cbc5_1_96"/>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15fdffbdbe7_6_48"/>
          <p:cNvSpPr txBox="1"/>
          <p:nvPr>
            <p:ph type="title"/>
          </p:nvPr>
        </p:nvSpPr>
        <p:spPr>
          <a:xfrm>
            <a:off x="577050" y="3041375"/>
            <a:ext cx="7993200" cy="1128300"/>
          </a:xfrm>
          <a:prstGeom prst="rect">
            <a:avLst/>
          </a:prstGeom>
          <a:noFill/>
          <a:ln>
            <a:noFill/>
          </a:ln>
          <a:effectLst>
            <a:outerShdw blurRad="57150" rotWithShape="0" algn="bl" dir="5400000" dist="19050">
              <a:srgbClr val="BF9000">
                <a:alpha val="49803"/>
              </a:srgbClr>
            </a:outerShdw>
          </a:effectLst>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6000"/>
              <a:buNone/>
            </a:pPr>
            <a:r>
              <a:rPr b="1" lang="en-US" sz="4000" u="sng">
                <a:latin typeface="Times New Roman"/>
                <a:ea typeface="Times New Roman"/>
                <a:cs typeface="Times New Roman"/>
                <a:sym typeface="Times New Roman"/>
              </a:rPr>
              <a:t>Manufacturing Trades</a:t>
            </a:r>
            <a:endParaRPr b="1" sz="4000" u="sng">
              <a:latin typeface="Times New Roman"/>
              <a:ea typeface="Times New Roman"/>
              <a:cs typeface="Times New Roman"/>
              <a:sym typeface="Times New Roman"/>
            </a:endParaRPr>
          </a:p>
        </p:txBody>
      </p:sp>
      <p:sp>
        <p:nvSpPr>
          <p:cNvPr id="283" name="Google Shape;283;g15fdffbdbe7_6_4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84" name="Google Shape;284;g15fdffbdbe7_6_4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85" name="Google Shape;285;g15fdffbdbe7_6_48"/>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286" name="Google Shape;286;g15fdffbdbe7_6_48"/>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287" name="Google Shape;287;g15fdffbdbe7_6_48"/>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288" name="Google Shape;288;g15fdffbdbe7_6_48"/>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graphicFrame>
        <p:nvGraphicFramePr>
          <p:cNvPr id="289" name="Google Shape;289;g15fdffbdbe7_6_48"/>
          <p:cNvGraphicFramePr/>
          <p:nvPr/>
        </p:nvGraphicFramePr>
        <p:xfrm>
          <a:off x="694725" y="4645160"/>
          <a:ext cx="3000000" cy="3000000"/>
        </p:xfrm>
        <a:graphic>
          <a:graphicData uri="http://schemas.openxmlformats.org/drawingml/2006/table">
            <a:tbl>
              <a:tblPr>
                <a:noFill/>
                <a:tableStyleId>{D08EAE97-7E05-4080-96DE-8253E9141DF7}</a:tableStyleId>
              </a:tblPr>
              <a:tblGrid>
                <a:gridCol w="1967750"/>
                <a:gridCol w="1750475"/>
                <a:gridCol w="2138925"/>
                <a:gridCol w="1898125"/>
                <a:gridCol w="1867075"/>
              </a:tblGrid>
              <a:tr h="481650">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Sub-Team</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Team Leader</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 Team Member</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rPr>
                        <a:t>Team Member</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dk1"/>
                          </a:solidFill>
                        </a:rPr>
                        <a:t>Team Member</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r>
              <a:tr h="561250">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Manufacturing</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Luis Alvidrez</a:t>
                      </a:r>
                      <a:endParaRPr sz="16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B7B7B7"/>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Marguerite Adwan</a:t>
                      </a:r>
                      <a:endParaRPr sz="16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B7B7B7"/>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Kushal Kedia</a:t>
                      </a:r>
                      <a:endParaRPr sz="16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B7B7B7"/>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Abigail Moonan</a:t>
                      </a:r>
                      <a:endParaRPr sz="16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B7B7B7"/>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15fa510cbc5_1_108"/>
          <p:cNvSpPr txBox="1"/>
          <p:nvPr/>
        </p:nvSpPr>
        <p:spPr>
          <a:xfrm>
            <a:off x="348450" y="1242450"/>
            <a:ext cx="97932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Most Common Manufacturing Processes</a:t>
            </a:r>
            <a:endParaRPr b="1" i="0" sz="2800" u="sng" cap="none" strike="noStrike">
              <a:solidFill>
                <a:schemeClr val="dk1"/>
              </a:solidFill>
              <a:latin typeface="Times New Roman"/>
              <a:ea typeface="Times New Roman"/>
              <a:cs typeface="Times New Roman"/>
              <a:sym typeface="Times New Roman"/>
            </a:endParaRPr>
          </a:p>
        </p:txBody>
      </p:sp>
      <p:sp>
        <p:nvSpPr>
          <p:cNvPr id="295" name="Google Shape;295;g15fa510cbc5_1_10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296" name="Google Shape;296;g15fa510cbc5_1_108"/>
          <p:cNvPicPr preferRelativeResize="0"/>
          <p:nvPr/>
        </p:nvPicPr>
        <p:blipFill rotWithShape="1">
          <a:blip r:embed="rId3">
            <a:alphaModFix/>
          </a:blip>
          <a:srcRect b="0" l="0" r="0" t="0"/>
          <a:stretch/>
        </p:blipFill>
        <p:spPr>
          <a:xfrm>
            <a:off x="4157237" y="1908161"/>
            <a:ext cx="2359824" cy="2195981"/>
          </a:xfrm>
          <a:prstGeom prst="rect">
            <a:avLst/>
          </a:prstGeom>
          <a:noFill/>
          <a:ln>
            <a:noFill/>
          </a:ln>
        </p:spPr>
      </p:pic>
      <p:pic>
        <p:nvPicPr>
          <p:cNvPr id="297" name="Google Shape;297;g15fa510cbc5_1_108"/>
          <p:cNvPicPr preferRelativeResize="0"/>
          <p:nvPr/>
        </p:nvPicPr>
        <p:blipFill rotWithShape="1">
          <a:blip r:embed="rId4">
            <a:alphaModFix/>
          </a:blip>
          <a:srcRect b="0" l="0" r="0" t="0"/>
          <a:stretch/>
        </p:blipFill>
        <p:spPr>
          <a:xfrm>
            <a:off x="6517185" y="1908160"/>
            <a:ext cx="2002731" cy="2195980"/>
          </a:xfrm>
          <a:prstGeom prst="rect">
            <a:avLst/>
          </a:prstGeom>
          <a:noFill/>
          <a:ln>
            <a:noFill/>
          </a:ln>
        </p:spPr>
      </p:pic>
      <p:pic>
        <p:nvPicPr>
          <p:cNvPr id="298" name="Google Shape;298;g15fa510cbc5_1_108"/>
          <p:cNvPicPr preferRelativeResize="0"/>
          <p:nvPr/>
        </p:nvPicPr>
        <p:blipFill rotWithShape="1">
          <a:blip r:embed="rId5">
            <a:alphaModFix/>
          </a:blip>
          <a:srcRect b="0" l="0" r="0" t="0"/>
          <a:stretch/>
        </p:blipFill>
        <p:spPr>
          <a:xfrm>
            <a:off x="4157237" y="4085689"/>
            <a:ext cx="2359823" cy="2005260"/>
          </a:xfrm>
          <a:prstGeom prst="rect">
            <a:avLst/>
          </a:prstGeom>
          <a:noFill/>
          <a:ln>
            <a:noFill/>
          </a:ln>
        </p:spPr>
      </p:pic>
      <p:pic>
        <p:nvPicPr>
          <p:cNvPr id="299" name="Google Shape;299;g15fa510cbc5_1_108"/>
          <p:cNvPicPr preferRelativeResize="0"/>
          <p:nvPr/>
        </p:nvPicPr>
        <p:blipFill rotWithShape="1">
          <a:blip r:embed="rId6">
            <a:alphaModFix/>
          </a:blip>
          <a:srcRect b="0" l="0" r="0" t="0"/>
          <a:stretch/>
        </p:blipFill>
        <p:spPr>
          <a:xfrm>
            <a:off x="6517184" y="4085689"/>
            <a:ext cx="2002733" cy="2005259"/>
          </a:xfrm>
          <a:prstGeom prst="rect">
            <a:avLst/>
          </a:prstGeom>
          <a:noFill/>
          <a:ln>
            <a:noFill/>
          </a:ln>
        </p:spPr>
      </p:pic>
      <p:pic>
        <p:nvPicPr>
          <p:cNvPr id="300" name="Google Shape;300;g15fa510cbc5_1_108"/>
          <p:cNvPicPr preferRelativeResize="0"/>
          <p:nvPr/>
        </p:nvPicPr>
        <p:blipFill rotWithShape="1">
          <a:blip r:embed="rId7">
            <a:alphaModFix/>
          </a:blip>
          <a:srcRect b="0" l="0" r="0" t="0"/>
          <a:stretch/>
        </p:blipFill>
        <p:spPr>
          <a:xfrm>
            <a:off x="8519800" y="1908150"/>
            <a:ext cx="2002723" cy="4182799"/>
          </a:xfrm>
          <a:prstGeom prst="rect">
            <a:avLst/>
          </a:prstGeom>
          <a:noFill/>
          <a:ln>
            <a:noFill/>
          </a:ln>
        </p:spPr>
      </p:pic>
      <p:sp>
        <p:nvSpPr>
          <p:cNvPr id="301" name="Google Shape;301;g15fa510cbc5_1_108"/>
          <p:cNvSpPr txBox="1"/>
          <p:nvPr/>
        </p:nvSpPr>
        <p:spPr>
          <a:xfrm>
            <a:off x="540300" y="3552307"/>
            <a:ext cx="3845400" cy="7572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1200"/>
              </a:spcAft>
              <a:buClr>
                <a:srgbClr val="000000"/>
              </a:buClr>
              <a:buSzPts val="1300"/>
              <a:buFont typeface="Arial"/>
              <a:buNone/>
            </a:pPr>
            <a:r>
              <a:rPr b="1" i="0" lang="en-US" sz="2000" u="none" cap="none" strike="noStrike">
                <a:solidFill>
                  <a:schemeClr val="dk1"/>
                </a:solidFill>
                <a:latin typeface="Times New Roman"/>
                <a:ea typeface="Times New Roman"/>
                <a:cs typeface="Times New Roman"/>
                <a:sym typeface="Times New Roman"/>
              </a:rPr>
              <a:t>3.            Joining</a:t>
            </a:r>
            <a:endParaRPr b="1" i="0" sz="2000" u="none" cap="none" strike="noStrike">
              <a:solidFill>
                <a:schemeClr val="dk1"/>
              </a:solidFill>
              <a:latin typeface="Times New Roman"/>
              <a:ea typeface="Times New Roman"/>
              <a:cs typeface="Times New Roman"/>
              <a:sym typeface="Times New Roman"/>
            </a:endParaRPr>
          </a:p>
        </p:txBody>
      </p:sp>
      <p:sp>
        <p:nvSpPr>
          <p:cNvPr id="302" name="Google Shape;302;g15fa510cbc5_1_108"/>
          <p:cNvSpPr txBox="1"/>
          <p:nvPr/>
        </p:nvSpPr>
        <p:spPr>
          <a:xfrm>
            <a:off x="540300" y="4236897"/>
            <a:ext cx="3845400" cy="7572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1200"/>
              </a:spcAft>
              <a:buClr>
                <a:srgbClr val="000000"/>
              </a:buClr>
              <a:buSzPts val="1300"/>
              <a:buFont typeface="Arial"/>
              <a:buNone/>
            </a:pPr>
            <a:r>
              <a:rPr b="1" i="0" lang="en-US" sz="2000" u="none" cap="none" strike="noStrike">
                <a:solidFill>
                  <a:schemeClr val="dk1"/>
                </a:solidFill>
                <a:latin typeface="Times New Roman"/>
                <a:ea typeface="Times New Roman"/>
                <a:cs typeface="Times New Roman"/>
                <a:sym typeface="Times New Roman"/>
              </a:rPr>
              <a:t>4. 	Machining</a:t>
            </a:r>
            <a:endParaRPr b="1" i="0" sz="2000" u="none" cap="none" strike="noStrike">
              <a:solidFill>
                <a:schemeClr val="dk1"/>
              </a:solidFill>
              <a:latin typeface="Times New Roman"/>
              <a:ea typeface="Times New Roman"/>
              <a:cs typeface="Times New Roman"/>
              <a:sym typeface="Times New Roman"/>
            </a:endParaRPr>
          </a:p>
        </p:txBody>
      </p:sp>
      <p:sp>
        <p:nvSpPr>
          <p:cNvPr id="303" name="Google Shape;303;g15fa510cbc5_1_108"/>
          <p:cNvSpPr txBox="1"/>
          <p:nvPr/>
        </p:nvSpPr>
        <p:spPr>
          <a:xfrm>
            <a:off x="540300" y="4994198"/>
            <a:ext cx="3845400" cy="7572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1200"/>
              </a:spcAft>
              <a:buClr>
                <a:srgbClr val="000000"/>
              </a:buClr>
              <a:buSzPts val="1300"/>
              <a:buFont typeface="Arial"/>
              <a:buNone/>
            </a:pPr>
            <a:r>
              <a:rPr b="1" i="0" lang="en-US" sz="2000" u="none" cap="none" strike="noStrike">
                <a:solidFill>
                  <a:schemeClr val="dk1"/>
                </a:solidFill>
                <a:latin typeface="Times New Roman"/>
                <a:ea typeface="Times New Roman"/>
                <a:cs typeface="Times New Roman"/>
                <a:sym typeface="Times New Roman"/>
              </a:rPr>
              <a:t>5. 	Shearing and Forming</a:t>
            </a:r>
            <a:endParaRPr b="1" i="0" sz="2000" u="none" cap="none" strike="noStrike">
              <a:solidFill>
                <a:schemeClr val="dk1"/>
              </a:solidFill>
              <a:latin typeface="Times New Roman"/>
              <a:ea typeface="Times New Roman"/>
              <a:cs typeface="Times New Roman"/>
              <a:sym typeface="Times New Roman"/>
            </a:endParaRPr>
          </a:p>
        </p:txBody>
      </p:sp>
      <p:sp>
        <p:nvSpPr>
          <p:cNvPr id="304" name="Google Shape;304;g15fa510cbc5_1_108"/>
          <p:cNvSpPr txBox="1"/>
          <p:nvPr/>
        </p:nvSpPr>
        <p:spPr>
          <a:xfrm>
            <a:off x="540300" y="2246554"/>
            <a:ext cx="3366116" cy="757200"/>
          </a:xfrm>
          <a:prstGeom prst="rect">
            <a:avLst/>
          </a:prstGeom>
          <a:noFill/>
          <a:ln>
            <a:noFill/>
          </a:ln>
        </p:spPr>
        <p:txBody>
          <a:bodyPr anchorCtr="0" anchor="t" bIns="91425" lIns="91425" spcFirstLastPara="1" rIns="91425" wrap="square" tIns="91425">
            <a:noAutofit/>
          </a:bodyPr>
          <a:lstStyle/>
          <a:p>
            <a:pPr indent="-412750" lvl="0" marL="457200" marR="0" rtl="0" algn="l">
              <a:lnSpc>
                <a:spcPct val="115000"/>
              </a:lnSpc>
              <a:spcBef>
                <a:spcPts val="0"/>
              </a:spcBef>
              <a:spcAft>
                <a:spcPts val="0"/>
              </a:spcAft>
              <a:buClr>
                <a:schemeClr val="dk1"/>
              </a:buClr>
              <a:buSzPts val="2000"/>
              <a:buFont typeface="Times New Roman"/>
              <a:buAutoNum type="arabicPeriod"/>
            </a:pPr>
            <a:r>
              <a:rPr b="1" i="0" lang="en-US" sz="2000" u="none" cap="none" strike="noStrike">
                <a:solidFill>
                  <a:schemeClr val="dk1"/>
                </a:solidFill>
                <a:latin typeface="Times New Roman"/>
                <a:ea typeface="Times New Roman"/>
                <a:cs typeface="Times New Roman"/>
                <a:sym typeface="Times New Roman"/>
              </a:rPr>
              <a:t>        3D Printing</a:t>
            </a:r>
            <a:endParaRPr b="1" i="0" sz="2000" u="none" cap="none" strike="noStrike">
              <a:solidFill>
                <a:schemeClr val="dk1"/>
              </a:solidFill>
              <a:latin typeface="Times New Roman"/>
              <a:ea typeface="Times New Roman"/>
              <a:cs typeface="Times New Roman"/>
              <a:sym typeface="Times New Roman"/>
            </a:endParaRPr>
          </a:p>
        </p:txBody>
      </p:sp>
      <p:sp>
        <p:nvSpPr>
          <p:cNvPr id="305" name="Google Shape;305;g15fa510cbc5_1_108"/>
          <p:cNvSpPr txBox="1"/>
          <p:nvPr/>
        </p:nvSpPr>
        <p:spPr>
          <a:xfrm>
            <a:off x="540300" y="2893559"/>
            <a:ext cx="3845400" cy="7572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1200"/>
              </a:spcAft>
              <a:buClr>
                <a:srgbClr val="000000"/>
              </a:buClr>
              <a:buSzPts val="1300"/>
              <a:buFont typeface="Arial"/>
              <a:buNone/>
            </a:pPr>
            <a:r>
              <a:rPr b="1" i="0" lang="en-US" sz="2000" u="none" cap="none" strike="noStrike">
                <a:solidFill>
                  <a:schemeClr val="dk1"/>
                </a:solidFill>
                <a:latin typeface="Times New Roman"/>
                <a:ea typeface="Times New Roman"/>
                <a:cs typeface="Times New Roman"/>
                <a:sym typeface="Times New Roman"/>
              </a:rPr>
              <a:t>2. 	 Casting and Molding</a:t>
            </a:r>
            <a:endParaRPr b="1" i="0" sz="2000" u="none" cap="none" strike="noStrike">
              <a:solidFill>
                <a:schemeClr val="dk1"/>
              </a:solidFill>
              <a:latin typeface="Times New Roman"/>
              <a:ea typeface="Times New Roman"/>
              <a:cs typeface="Times New Roman"/>
              <a:sym typeface="Times New Roman"/>
            </a:endParaRPr>
          </a:p>
        </p:txBody>
      </p:sp>
      <p:sp>
        <p:nvSpPr>
          <p:cNvPr id="306" name="Google Shape;306;g15fa510cbc5_1_108"/>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307" name="Google Shape;307;g15fa510cbc5_1_108"/>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308" name="Google Shape;308;g15fa510cbc5_1_108"/>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309" name="Google Shape;309;g15fa510cbc5_1_108"/>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15fa510cbc5_1_1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15" name="Google Shape;315;g15fa510cbc5_1_126"/>
          <p:cNvSpPr txBox="1"/>
          <p:nvPr/>
        </p:nvSpPr>
        <p:spPr>
          <a:xfrm>
            <a:off x="311700" y="5213569"/>
            <a:ext cx="99150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800"/>
              <a:buFont typeface="Arial"/>
              <a:buNone/>
            </a:pPr>
            <a:r>
              <a:rPr b="0" i="0" lang="en-US" sz="1800" u="none" cap="none" strike="noStrike">
                <a:solidFill>
                  <a:schemeClr val="dk1"/>
                </a:solidFill>
                <a:latin typeface="Roboto"/>
                <a:ea typeface="Roboto"/>
                <a:cs typeface="Roboto"/>
                <a:sym typeface="Roboto"/>
              </a:rPr>
              <a:t>3. 	</a:t>
            </a:r>
            <a:r>
              <a:rPr b="1" i="0" lang="en-US" sz="1800" u="none" cap="none" strike="noStrike">
                <a:solidFill>
                  <a:schemeClr val="dk1"/>
                </a:solidFill>
                <a:latin typeface="Roboto"/>
                <a:ea typeface="Roboto"/>
                <a:cs typeface="Roboto"/>
                <a:sym typeface="Roboto"/>
              </a:rPr>
              <a:t>Analyze</a:t>
            </a:r>
            <a:r>
              <a:rPr b="0" i="0" lang="en-US" sz="1800" u="none" cap="none" strike="noStrike">
                <a:solidFill>
                  <a:schemeClr val="dk1"/>
                </a:solidFill>
                <a:latin typeface="Roboto"/>
                <a:ea typeface="Roboto"/>
                <a:cs typeface="Roboto"/>
                <a:sym typeface="Roboto"/>
              </a:rPr>
              <a:t>, </a:t>
            </a:r>
            <a:r>
              <a:rPr b="1" i="0" lang="en-US" sz="1800" u="none" cap="none" strike="noStrike">
                <a:solidFill>
                  <a:schemeClr val="dk1"/>
                </a:solidFill>
                <a:latin typeface="Roboto"/>
                <a:ea typeface="Roboto"/>
                <a:cs typeface="Roboto"/>
                <a:sym typeface="Roboto"/>
              </a:rPr>
              <a:t>grade</a:t>
            </a:r>
            <a:r>
              <a:rPr b="0" i="0" lang="en-US" sz="1800" u="none" cap="none" strike="noStrike">
                <a:solidFill>
                  <a:schemeClr val="dk1"/>
                </a:solidFill>
                <a:latin typeface="Roboto"/>
                <a:ea typeface="Roboto"/>
                <a:cs typeface="Roboto"/>
                <a:sym typeface="Roboto"/>
              </a:rPr>
              <a:t>, and </a:t>
            </a:r>
            <a:r>
              <a:rPr b="1" i="0" lang="en-US" sz="1800" u="none" cap="none" strike="noStrike">
                <a:solidFill>
                  <a:schemeClr val="dk1"/>
                </a:solidFill>
                <a:latin typeface="Roboto"/>
                <a:ea typeface="Roboto"/>
                <a:cs typeface="Roboto"/>
                <a:sym typeface="Roboto"/>
              </a:rPr>
              <a:t>determine</a:t>
            </a:r>
            <a:r>
              <a:rPr b="0" i="0" lang="en-US" sz="1800" u="none" cap="none" strike="noStrike">
                <a:solidFill>
                  <a:schemeClr val="dk1"/>
                </a:solidFill>
                <a:latin typeface="Roboto"/>
                <a:ea typeface="Roboto"/>
                <a:cs typeface="Roboto"/>
                <a:sym typeface="Roboto"/>
              </a:rPr>
              <a:t> which process or processes are best suited for your needs based   on the total scoring.  </a:t>
            </a:r>
            <a:endParaRPr b="0" i="0" sz="1400" u="none" cap="none" strike="noStrike">
              <a:solidFill>
                <a:schemeClr val="dk1"/>
              </a:solidFill>
              <a:latin typeface="Roboto"/>
              <a:ea typeface="Roboto"/>
              <a:cs typeface="Roboto"/>
              <a:sym typeface="Roboto"/>
            </a:endParaRPr>
          </a:p>
        </p:txBody>
      </p:sp>
      <p:sp>
        <p:nvSpPr>
          <p:cNvPr id="316" name="Google Shape;316;g15fa510cbc5_1_126"/>
          <p:cNvSpPr txBox="1"/>
          <p:nvPr/>
        </p:nvSpPr>
        <p:spPr>
          <a:xfrm>
            <a:off x="311700" y="4354771"/>
            <a:ext cx="99150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800"/>
              <a:buFont typeface="Arial"/>
              <a:buNone/>
            </a:pPr>
            <a:r>
              <a:rPr b="0" i="0" lang="en-US" sz="1800" u="none" cap="none" strike="noStrike">
                <a:solidFill>
                  <a:schemeClr val="dk1"/>
                </a:solidFill>
                <a:latin typeface="Roboto"/>
                <a:ea typeface="Roboto"/>
                <a:cs typeface="Roboto"/>
                <a:sym typeface="Roboto"/>
              </a:rPr>
              <a:t>2. 	</a:t>
            </a:r>
            <a:r>
              <a:rPr b="0" i="1" lang="en-US" sz="1800" u="none" cap="none" strike="noStrike">
                <a:solidFill>
                  <a:schemeClr val="dk1"/>
                </a:solidFill>
                <a:latin typeface="Roboto"/>
                <a:ea typeface="Roboto"/>
                <a:cs typeface="Roboto"/>
                <a:sym typeface="Roboto"/>
              </a:rPr>
              <a:t>Define </a:t>
            </a:r>
            <a:r>
              <a:rPr b="1" i="1" lang="en-US" sz="1800" u="none" cap="none" strike="noStrike">
                <a:solidFill>
                  <a:schemeClr val="dk1"/>
                </a:solidFill>
                <a:latin typeface="Roboto"/>
                <a:ea typeface="Roboto"/>
                <a:cs typeface="Roboto"/>
                <a:sym typeface="Roboto"/>
              </a:rPr>
              <a:t>criteria</a:t>
            </a:r>
            <a:r>
              <a:rPr b="0" i="0" lang="en-US" sz="1800" u="none" cap="none" strike="noStrike">
                <a:solidFill>
                  <a:schemeClr val="dk1"/>
                </a:solidFill>
                <a:latin typeface="Roboto"/>
                <a:ea typeface="Roboto"/>
                <a:cs typeface="Roboto"/>
                <a:sym typeface="Roboto"/>
              </a:rPr>
              <a:t> in which the manufacturing processes can be given points depending on how well each process meets the requirements and budgets of your design. </a:t>
            </a:r>
            <a:endParaRPr b="0" i="0" sz="1400" u="none" cap="none" strike="noStrike">
              <a:solidFill>
                <a:schemeClr val="dk1"/>
              </a:solidFill>
              <a:latin typeface="Roboto"/>
              <a:ea typeface="Roboto"/>
              <a:cs typeface="Roboto"/>
              <a:sym typeface="Roboto"/>
            </a:endParaRPr>
          </a:p>
        </p:txBody>
      </p:sp>
      <p:sp>
        <p:nvSpPr>
          <p:cNvPr id="317" name="Google Shape;317;g15fa510cbc5_1_126"/>
          <p:cNvSpPr txBox="1"/>
          <p:nvPr/>
        </p:nvSpPr>
        <p:spPr>
          <a:xfrm>
            <a:off x="311700" y="3835982"/>
            <a:ext cx="10210800" cy="872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Roboto"/>
                <a:ea typeface="Roboto"/>
                <a:cs typeface="Roboto"/>
                <a:sym typeface="Roboto"/>
              </a:rPr>
              <a:t>1.	Define and </a:t>
            </a:r>
            <a:r>
              <a:rPr b="0" i="1" lang="en-US" sz="1800" u="none" cap="none" strike="noStrike">
                <a:solidFill>
                  <a:schemeClr val="dk1"/>
                </a:solidFill>
                <a:latin typeface="Roboto"/>
                <a:ea typeface="Roboto"/>
                <a:cs typeface="Roboto"/>
                <a:sym typeface="Roboto"/>
              </a:rPr>
              <a:t>understand your mission’s </a:t>
            </a:r>
            <a:r>
              <a:rPr b="1" i="1" lang="en-US" sz="1800" u="none" cap="none" strike="noStrike">
                <a:solidFill>
                  <a:schemeClr val="dk1"/>
                </a:solidFill>
                <a:latin typeface="Roboto"/>
                <a:ea typeface="Roboto"/>
                <a:cs typeface="Roboto"/>
                <a:sym typeface="Roboto"/>
              </a:rPr>
              <a:t>requirements</a:t>
            </a:r>
            <a:r>
              <a:rPr b="0" i="0" lang="en-US" sz="1800" u="none" cap="none" strike="noStrike">
                <a:solidFill>
                  <a:schemeClr val="dk1"/>
                </a:solidFill>
                <a:latin typeface="Roboto"/>
                <a:ea typeface="Roboto"/>
                <a:cs typeface="Roboto"/>
                <a:sym typeface="Roboto"/>
              </a:rPr>
              <a:t>. What is most important?</a:t>
            </a:r>
            <a:endParaRPr b="0" i="0" sz="1800" u="none" cap="none" strike="noStrike">
              <a:solidFill>
                <a:schemeClr val="dk1"/>
              </a:solidFill>
              <a:latin typeface="Roboto"/>
              <a:ea typeface="Roboto"/>
              <a:cs typeface="Roboto"/>
              <a:sym typeface="Roboto"/>
            </a:endParaRPr>
          </a:p>
          <a:p>
            <a:pPr indent="0" lvl="0" marL="0" marR="0" rtl="0" algn="l">
              <a:lnSpc>
                <a:spcPct val="115000"/>
              </a:lnSpc>
              <a:spcBef>
                <a:spcPts val="1200"/>
              </a:spcBef>
              <a:spcAft>
                <a:spcPts val="1200"/>
              </a:spcAft>
              <a:buClr>
                <a:srgbClr val="000000"/>
              </a:buClr>
              <a:buSzPts val="1400"/>
              <a:buFont typeface="Arial"/>
              <a:buNone/>
            </a:pPr>
            <a:r>
              <a:t/>
            </a:r>
            <a:endParaRPr b="0" i="0" sz="1400" u="none" cap="none" strike="noStrike">
              <a:solidFill>
                <a:schemeClr val="dk1"/>
              </a:solidFill>
              <a:latin typeface="Roboto"/>
              <a:ea typeface="Roboto"/>
              <a:cs typeface="Roboto"/>
              <a:sym typeface="Roboto"/>
            </a:endParaRPr>
          </a:p>
        </p:txBody>
      </p:sp>
      <p:sp>
        <p:nvSpPr>
          <p:cNvPr id="318" name="Google Shape;318;g15fa510cbc5_1_126"/>
          <p:cNvSpPr txBox="1"/>
          <p:nvPr/>
        </p:nvSpPr>
        <p:spPr>
          <a:xfrm>
            <a:off x="424650" y="1242450"/>
            <a:ext cx="68652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2800" u="sng" cap="none" strike="noStrike">
                <a:solidFill>
                  <a:schemeClr val="dk1"/>
                </a:solidFill>
                <a:latin typeface="Times New Roman"/>
                <a:ea typeface="Times New Roman"/>
                <a:cs typeface="Times New Roman"/>
                <a:sym typeface="Times New Roman"/>
              </a:rPr>
              <a:t>How can we Rank These Processes?</a:t>
            </a:r>
            <a:endParaRPr b="1" i="0" sz="2800" u="sng" cap="none" strike="noStrike">
              <a:solidFill>
                <a:schemeClr val="dk1"/>
              </a:solidFill>
              <a:latin typeface="Times New Roman"/>
              <a:ea typeface="Times New Roman"/>
              <a:cs typeface="Times New Roman"/>
              <a:sym typeface="Times New Roman"/>
            </a:endParaRPr>
          </a:p>
        </p:txBody>
      </p:sp>
      <p:sp>
        <p:nvSpPr>
          <p:cNvPr id="319" name="Google Shape;319;g15fa510cbc5_1_126"/>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320" name="Google Shape;320;g15fa510cbc5_1_126"/>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321" name="Google Shape;321;g15fa510cbc5_1_126"/>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322" name="Google Shape;322;g15fa510cbc5_1_126"/>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pic>
        <p:nvPicPr>
          <p:cNvPr id="323" name="Google Shape;323;g15fa510cbc5_1_126"/>
          <p:cNvPicPr preferRelativeResize="0"/>
          <p:nvPr/>
        </p:nvPicPr>
        <p:blipFill rotWithShape="1">
          <a:blip r:embed="rId3">
            <a:alphaModFix/>
          </a:blip>
          <a:srcRect b="0" l="0" r="0" t="0"/>
          <a:stretch/>
        </p:blipFill>
        <p:spPr>
          <a:xfrm>
            <a:off x="2998175" y="1846650"/>
            <a:ext cx="5766725" cy="1833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15fa510cbc5_1_1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29" name="Google Shape;329;g15fa510cbc5_1_137"/>
          <p:cNvSpPr txBox="1"/>
          <p:nvPr/>
        </p:nvSpPr>
        <p:spPr>
          <a:xfrm>
            <a:off x="424650" y="1242450"/>
            <a:ext cx="40332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Mission Main Objectives</a:t>
            </a:r>
            <a:endParaRPr b="1" i="0" sz="2800" u="sng" cap="none" strike="noStrike">
              <a:solidFill>
                <a:schemeClr val="dk1"/>
              </a:solidFill>
              <a:latin typeface="Times New Roman"/>
              <a:ea typeface="Times New Roman"/>
              <a:cs typeface="Times New Roman"/>
              <a:sym typeface="Times New Roman"/>
            </a:endParaRPr>
          </a:p>
        </p:txBody>
      </p:sp>
      <p:sp>
        <p:nvSpPr>
          <p:cNvPr id="330" name="Google Shape;330;g15fa510cbc5_1_137"/>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331" name="Google Shape;331;g15fa510cbc5_1_137"/>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332" name="Google Shape;332;g15fa510cbc5_1_137"/>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333" name="Google Shape;333;g15fa510cbc5_1_137"/>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
        <p:nvSpPr>
          <p:cNvPr id="334" name="Google Shape;334;g15fa510cbc5_1_137"/>
          <p:cNvSpPr txBox="1"/>
          <p:nvPr/>
        </p:nvSpPr>
        <p:spPr>
          <a:xfrm>
            <a:off x="838200" y="1981200"/>
            <a:ext cx="10562100" cy="3848100"/>
          </a:xfrm>
          <a:prstGeom prst="rect">
            <a:avLst/>
          </a:prstGeom>
          <a:noFill/>
          <a:ln>
            <a:noFill/>
          </a:ln>
        </p:spPr>
        <p:txBody>
          <a:bodyPr anchorCtr="0" anchor="t" bIns="91425" lIns="91425" spcFirstLastPara="1" rIns="91425" wrap="square" tIns="91425">
            <a:spAutoFit/>
          </a:bodyPr>
          <a:lstStyle/>
          <a:p>
            <a:pPr indent="0" lvl="0" marL="4814"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Times"/>
                <a:ea typeface="Times"/>
                <a:cs typeface="Times"/>
                <a:sym typeface="Times"/>
              </a:rPr>
              <a:t>Requirement 1:</a:t>
            </a:r>
            <a:r>
              <a:rPr b="0" i="0" lang="en-US" sz="1400" u="none" cap="none" strike="noStrike">
                <a:solidFill>
                  <a:schemeClr val="dk1"/>
                </a:solidFill>
                <a:latin typeface="Times"/>
                <a:ea typeface="Times"/>
                <a:cs typeface="Times"/>
                <a:sym typeface="Times"/>
              </a:rPr>
              <a:t>  UAS will not weigh more than 55 lbs, and shall have short takeoff and landing capabilities to deploy in areas with </a:t>
            </a:r>
            <a:r>
              <a:rPr b="0" i="0" lang="en-US" sz="1400" u="none" cap="none" strike="noStrike">
                <a:solidFill>
                  <a:schemeClr val="dk1"/>
                </a:solidFill>
                <a:latin typeface="Times"/>
                <a:ea typeface="Times"/>
                <a:cs typeface="Times"/>
                <a:sym typeface="Times"/>
                <a:extLst>
                  <a:ext uri="http://customooxmlschemas.google.com/">
                    <go:slidesCustomData xmlns:go="http://customooxmlschemas.google.com/" textRoundtripDataId="19"/>
                  </a:ext>
                </a:extLst>
              </a:rPr>
              <a:t>unprepared launch surfaces and obstructed climb windows</a:t>
            </a:r>
            <a:r>
              <a:rPr b="0" i="0" lang="en-US" sz="1400" u="none" cap="none" strike="noStrike">
                <a:solidFill>
                  <a:schemeClr val="dk1"/>
                </a:solidFill>
                <a:latin typeface="Times"/>
                <a:ea typeface="Times"/>
                <a:cs typeface="Times"/>
                <a:sym typeface="Times"/>
              </a:rPr>
              <a:t> </a:t>
            </a:r>
            <a:endParaRPr b="0" i="0" sz="1400" u="none" cap="none" strike="noStrike">
              <a:solidFill>
                <a:schemeClr val="dk1"/>
              </a:solidFill>
              <a:latin typeface="Times"/>
              <a:ea typeface="Times"/>
              <a:cs typeface="Times"/>
              <a:sym typeface="Times"/>
            </a:endParaRPr>
          </a:p>
          <a:p>
            <a:pPr indent="0" lvl="0" marL="4814"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Times"/>
              <a:ea typeface="Times"/>
              <a:cs typeface="Times"/>
              <a:sym typeface="Times"/>
            </a:endParaRPr>
          </a:p>
          <a:p>
            <a:pPr indent="0" lvl="0" marL="4814"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Times"/>
                <a:ea typeface="Times"/>
                <a:cs typeface="Times"/>
                <a:sym typeface="Times"/>
              </a:rPr>
              <a:t>Requirement 2</a:t>
            </a:r>
            <a:r>
              <a:rPr b="1" i="0" lang="en-US" sz="1400" u="none" cap="none" strike="noStrike">
                <a:solidFill>
                  <a:schemeClr val="dk1"/>
                </a:solidFill>
                <a:latin typeface="Times"/>
                <a:ea typeface="Times"/>
                <a:cs typeface="Times"/>
                <a:sym typeface="Times"/>
              </a:rPr>
              <a:t>: </a:t>
            </a:r>
            <a:r>
              <a:rPr b="0" i="0" lang="en-US" sz="1400" u="none" cap="none" strike="noStrike">
                <a:solidFill>
                  <a:schemeClr val="dk1"/>
                </a:solidFill>
                <a:latin typeface="Times"/>
                <a:ea typeface="Times"/>
                <a:cs typeface="Times"/>
                <a:sym typeface="Times"/>
              </a:rPr>
              <a:t>UAS will be able to fit within the Boulder Emergency Service Vehicle for transport</a:t>
            </a:r>
            <a:endParaRPr b="0" i="0" sz="1400" u="none" cap="none" strike="noStrike">
              <a:solidFill>
                <a:schemeClr val="dk1"/>
              </a:solidFill>
              <a:latin typeface="Times"/>
              <a:ea typeface="Times"/>
              <a:cs typeface="Times"/>
              <a:sym typeface="Times"/>
            </a:endParaRPr>
          </a:p>
          <a:p>
            <a:pPr indent="0" lvl="0" marL="4814"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Times"/>
              <a:ea typeface="Times"/>
              <a:cs typeface="Times"/>
              <a:sym typeface="Times"/>
            </a:endParaRPr>
          </a:p>
          <a:p>
            <a:pPr indent="0" lvl="0" marL="4814"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Times"/>
                <a:ea typeface="Times"/>
                <a:cs typeface="Times"/>
                <a:sym typeface="Times"/>
              </a:rPr>
              <a:t>Requirement 3: UAS shall adhere to FAA 14 CFR Part 107, SMALL UNMANNED AIRCRAFT SYSTEMS, contingent on waivers.</a:t>
            </a:r>
            <a:endParaRPr b="0" i="0" sz="1400" u="none" cap="none" strike="noStrike">
              <a:solidFill>
                <a:schemeClr val="dk1"/>
              </a:solidFill>
              <a:latin typeface="Times"/>
              <a:ea typeface="Times"/>
              <a:cs typeface="Times"/>
              <a:sym typeface="Times"/>
            </a:endParaRPr>
          </a:p>
          <a:p>
            <a:pPr indent="0" lvl="0" marL="4814"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Times"/>
              <a:ea typeface="Times"/>
              <a:cs typeface="Times"/>
              <a:sym typeface="Times"/>
            </a:endParaRPr>
          </a:p>
          <a:p>
            <a:pPr indent="0" lvl="0" marL="4814"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Times"/>
                <a:ea typeface="Times"/>
                <a:cs typeface="Times"/>
                <a:sym typeface="Times"/>
              </a:rPr>
              <a:t>Requirement 4: </a:t>
            </a:r>
            <a:r>
              <a:rPr b="0" i="0" lang="en-US" sz="1400" u="none" cap="none" strike="noStrike">
                <a:solidFill>
                  <a:schemeClr val="dk1"/>
                </a:solidFill>
                <a:latin typeface="Times"/>
                <a:ea typeface="Times"/>
                <a:cs typeface="Times"/>
                <a:sym typeface="Times"/>
              </a:rPr>
              <a:t>UAS total flyaway cost shall not exceed 4,000 USD for 2 amount of air vehicles </a:t>
            </a:r>
            <a:endParaRPr b="0" i="0" sz="1400" u="none" cap="none" strike="noStrike">
              <a:solidFill>
                <a:schemeClr val="dk1"/>
              </a:solidFill>
              <a:latin typeface="Times"/>
              <a:ea typeface="Times"/>
              <a:cs typeface="Times"/>
              <a:sym typeface="Times"/>
            </a:endParaRPr>
          </a:p>
          <a:p>
            <a:pPr indent="0" lvl="0" marL="4814"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Times"/>
              <a:ea typeface="Times"/>
              <a:cs typeface="Times"/>
              <a:sym typeface="Times"/>
            </a:endParaRPr>
          </a:p>
          <a:p>
            <a:pPr indent="0" lvl="0" marL="4814"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Times"/>
                <a:ea typeface="Times"/>
                <a:cs typeface="Times"/>
                <a:sym typeface="Times"/>
              </a:rPr>
              <a:t>Requirement 5: UAS shall operate in the altitude range of 6,000 ft - 10,000 ft. MSL.</a:t>
            </a:r>
            <a:endParaRPr b="0" i="0" sz="1400" u="none" cap="none" strike="noStrike">
              <a:solidFill>
                <a:schemeClr val="dk1"/>
              </a:solidFill>
              <a:latin typeface="Times"/>
              <a:ea typeface="Times"/>
              <a:cs typeface="Times"/>
              <a:sym typeface="Times"/>
            </a:endParaRPr>
          </a:p>
          <a:p>
            <a:pPr indent="0" lvl="0" marL="4814"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Times"/>
              <a:ea typeface="Times"/>
              <a:cs typeface="Times"/>
              <a:sym typeface="Times"/>
            </a:endParaRPr>
          </a:p>
          <a:p>
            <a:pPr indent="0" lvl="0" marL="4814"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Times"/>
                <a:ea typeface="Times"/>
                <a:cs typeface="Times"/>
                <a:sym typeface="Times"/>
              </a:rPr>
              <a:t>Requirement 6: UAS shall house a payload with a weight ranging from 1.5-3 kg.</a:t>
            </a:r>
            <a:endParaRPr b="0" i="0" sz="1400" u="none" cap="none" strike="noStrike">
              <a:solidFill>
                <a:schemeClr val="dk1"/>
              </a:solidFill>
              <a:latin typeface="Times"/>
              <a:ea typeface="Times"/>
              <a:cs typeface="Times"/>
              <a:sym typeface="Times"/>
            </a:endParaRPr>
          </a:p>
          <a:p>
            <a:pPr indent="0" lvl="0" marL="4814"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Times"/>
              <a:ea typeface="Times"/>
              <a:cs typeface="Times"/>
              <a:sym typeface="Times"/>
            </a:endParaRPr>
          </a:p>
          <a:p>
            <a:pPr indent="0" lvl="0" marL="4814" marR="0" rtl="0" algn="l">
              <a:lnSpc>
                <a:spcPct val="100000"/>
              </a:lnSpc>
              <a:spcBef>
                <a:spcPts val="0"/>
              </a:spcBef>
              <a:spcAft>
                <a:spcPts val="0"/>
              </a:spcAft>
              <a:buClr>
                <a:srgbClr val="000000"/>
              </a:buClr>
              <a:buSzPts val="1400"/>
              <a:buFont typeface="Arial"/>
              <a:buNone/>
            </a:pPr>
            <a:r>
              <a:rPr b="1" i="0" lang="en-US" sz="1400" u="none" cap="none" strike="noStrike">
                <a:solidFill>
                  <a:srgbClr val="111111"/>
                </a:solidFill>
                <a:latin typeface="Times New Roman"/>
                <a:ea typeface="Times New Roman"/>
                <a:cs typeface="Times New Roman"/>
                <a:sym typeface="Times New Roman"/>
              </a:rPr>
              <a:t>Requirement 7: </a:t>
            </a:r>
            <a:r>
              <a:rPr b="0" i="0" lang="en-US" sz="1400" u="none" cap="none" strike="noStrike">
                <a:solidFill>
                  <a:srgbClr val="111111"/>
                </a:solidFill>
                <a:latin typeface="Times New Roman"/>
                <a:ea typeface="Times New Roman"/>
                <a:cs typeface="Times New Roman"/>
                <a:sym typeface="Times New Roman"/>
              </a:rPr>
              <a:t>90% of UAS airframe structural components shall be easily manufacturable, replaceable, or repairable by the end user.</a:t>
            </a:r>
            <a:endParaRPr b="0" i="0" sz="1400" u="none" cap="none" strike="noStrike">
              <a:solidFill>
                <a:srgbClr val="111111"/>
              </a:solidFill>
              <a:latin typeface="Times New Roman"/>
              <a:ea typeface="Times New Roman"/>
              <a:cs typeface="Times New Roman"/>
              <a:sym typeface="Times New Roman"/>
            </a:endParaRPr>
          </a:p>
          <a:p>
            <a:pPr indent="0" lvl="0" marL="4814"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1111"/>
              </a:solidFill>
              <a:latin typeface="Times New Roman"/>
              <a:ea typeface="Times New Roman"/>
              <a:cs typeface="Times New Roman"/>
              <a:sym typeface="Times New Roman"/>
            </a:endParaRPr>
          </a:p>
          <a:p>
            <a:pPr indent="0" lvl="0" marL="4814"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Times"/>
                <a:ea typeface="Times"/>
                <a:cs typeface="Times"/>
                <a:sym typeface="Times"/>
              </a:rPr>
              <a:t>Requirement 8: Over the course of a single deployment, UAS shall provide continuous coverage of an area for TBD consecutive hours, and two drones must be able to provide coverage of an area for TBD consecutive hours without any interruption</a:t>
            </a:r>
            <a:endParaRPr b="0" i="0" sz="1400" u="none" cap="none" strike="noStrike">
              <a:solidFill>
                <a:srgbClr val="000000"/>
              </a:solidFill>
              <a:latin typeface="Arial"/>
              <a:ea typeface="Arial"/>
              <a:cs typeface="Arial"/>
              <a:sym typeface="Arial"/>
            </a:endParaRPr>
          </a:p>
        </p:txBody>
      </p:sp>
      <p:sp>
        <p:nvSpPr>
          <p:cNvPr id="335" name="Google Shape;335;g15fa510cbc5_1_137"/>
          <p:cNvSpPr txBox="1"/>
          <p:nvPr/>
        </p:nvSpPr>
        <p:spPr>
          <a:xfrm>
            <a:off x="846550" y="1979450"/>
            <a:ext cx="9846000" cy="1908600"/>
          </a:xfrm>
          <a:prstGeom prst="rect">
            <a:avLst/>
          </a:prstGeom>
          <a:noFill/>
          <a:ln>
            <a:noFill/>
          </a:ln>
        </p:spPr>
        <p:txBody>
          <a:bodyPr anchorCtr="0" anchor="t" bIns="91425" lIns="91425" spcFirstLastPara="1" rIns="91425" wrap="square" tIns="91425">
            <a:spAutoFit/>
          </a:bodyPr>
          <a:lstStyle/>
          <a:p>
            <a:pPr indent="0" lvl="0" marL="4814"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Times"/>
                <a:ea typeface="Times"/>
                <a:cs typeface="Times"/>
                <a:sym typeface="Times"/>
              </a:rPr>
              <a:t>Requirement 1:</a:t>
            </a:r>
            <a:r>
              <a:rPr b="0" i="0" lang="en-US" sz="1400" u="none" cap="none" strike="noStrike">
                <a:solidFill>
                  <a:schemeClr val="dk1"/>
                </a:solidFill>
                <a:latin typeface="Times"/>
                <a:ea typeface="Times"/>
                <a:cs typeface="Times"/>
                <a:sym typeface="Times"/>
              </a:rPr>
              <a:t>  UAS will not </a:t>
            </a:r>
            <a:r>
              <a:rPr b="1" i="0" lang="en-US" sz="1400" u="none" cap="none" strike="noStrike">
                <a:solidFill>
                  <a:schemeClr val="dk1"/>
                </a:solidFill>
                <a:highlight>
                  <a:srgbClr val="EA9999"/>
                </a:highlight>
                <a:latin typeface="Times"/>
                <a:ea typeface="Times"/>
                <a:cs typeface="Times"/>
                <a:sym typeface="Times"/>
              </a:rPr>
              <a:t>weigh</a:t>
            </a:r>
            <a:r>
              <a:rPr b="0" i="0" lang="en-US" sz="1400" u="none" cap="none" strike="noStrike">
                <a:solidFill>
                  <a:schemeClr val="dk1"/>
                </a:solidFill>
                <a:latin typeface="Times"/>
                <a:ea typeface="Times"/>
                <a:cs typeface="Times"/>
                <a:sym typeface="Times"/>
              </a:rPr>
              <a:t> more than 55 lbs, and shall have short takeoff and landing capabilities to deploy in areas with </a:t>
            </a:r>
            <a:r>
              <a:rPr b="0" i="0" lang="en-US" sz="1400" u="none" cap="none" strike="noStrike">
                <a:solidFill>
                  <a:schemeClr val="dk1"/>
                </a:solidFill>
                <a:latin typeface="Times"/>
                <a:ea typeface="Times"/>
                <a:cs typeface="Times"/>
                <a:sym typeface="Times"/>
                <a:extLst>
                  <a:ext uri="http://customooxmlschemas.google.com/">
                    <go:slidesCustomData xmlns:go="http://customooxmlschemas.google.com/" textRoundtripDataId="20"/>
                  </a:ext>
                </a:extLst>
              </a:rPr>
              <a:t>unprepared launch surfaces and obstructed climb windows</a:t>
            </a:r>
            <a:r>
              <a:rPr b="0" i="0" lang="en-US" sz="1400" u="none" cap="none" strike="noStrike">
                <a:solidFill>
                  <a:schemeClr val="dk1"/>
                </a:solidFill>
                <a:latin typeface="Times"/>
                <a:ea typeface="Times"/>
                <a:cs typeface="Times"/>
                <a:sym typeface="Times"/>
              </a:rPr>
              <a:t> </a:t>
            </a:r>
            <a:endParaRPr b="0" i="0" sz="1400" u="none" cap="none" strike="noStrike">
              <a:solidFill>
                <a:schemeClr val="dk1"/>
              </a:solidFill>
              <a:latin typeface="Times"/>
              <a:ea typeface="Times"/>
              <a:cs typeface="Times"/>
              <a:sym typeface="Times"/>
            </a:endParaRPr>
          </a:p>
          <a:p>
            <a:pPr indent="0" lvl="0" marL="4814"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Times"/>
              <a:ea typeface="Times"/>
              <a:cs typeface="Times"/>
              <a:sym typeface="Times"/>
            </a:endParaRPr>
          </a:p>
          <a:p>
            <a:pPr indent="0" lvl="0" marL="4814" marR="0" rtl="0" algn="l">
              <a:lnSpc>
                <a:spcPct val="100000"/>
              </a:lnSpc>
              <a:spcBef>
                <a:spcPts val="0"/>
              </a:spcBef>
              <a:spcAft>
                <a:spcPts val="0"/>
              </a:spcAft>
              <a:buClr>
                <a:schemeClr val="dk1"/>
              </a:buClr>
              <a:buSzPts val="1100"/>
              <a:buFont typeface="Arial"/>
              <a:buNone/>
            </a:pPr>
            <a:r>
              <a:rPr b="1" i="0" lang="en-US" sz="1400" u="none" cap="none" strike="noStrike">
                <a:solidFill>
                  <a:schemeClr val="dk1"/>
                </a:solidFill>
                <a:latin typeface="Times"/>
                <a:ea typeface="Times"/>
                <a:cs typeface="Times"/>
                <a:sym typeface="Times"/>
              </a:rPr>
              <a:t>Requirement 4: </a:t>
            </a:r>
            <a:r>
              <a:rPr b="0" i="0" lang="en-US" sz="1400" u="none" cap="none" strike="noStrike">
                <a:solidFill>
                  <a:schemeClr val="dk1"/>
                </a:solidFill>
                <a:latin typeface="Times"/>
                <a:ea typeface="Times"/>
                <a:cs typeface="Times"/>
                <a:sym typeface="Times"/>
              </a:rPr>
              <a:t>UAS total flyaway </a:t>
            </a:r>
            <a:r>
              <a:rPr b="1" i="0" lang="en-US" sz="1400" u="none" cap="none" strike="noStrike">
                <a:solidFill>
                  <a:schemeClr val="dk1"/>
                </a:solidFill>
                <a:highlight>
                  <a:srgbClr val="FFD966"/>
                </a:highlight>
                <a:latin typeface="Times"/>
                <a:ea typeface="Times"/>
                <a:cs typeface="Times"/>
                <a:sym typeface="Times"/>
              </a:rPr>
              <a:t>cost</a:t>
            </a:r>
            <a:r>
              <a:rPr b="0" i="0" lang="en-US" sz="1400" u="none" cap="none" strike="noStrike">
                <a:solidFill>
                  <a:schemeClr val="dk1"/>
                </a:solidFill>
                <a:latin typeface="Times"/>
                <a:ea typeface="Times"/>
                <a:cs typeface="Times"/>
                <a:sym typeface="Times"/>
              </a:rPr>
              <a:t> shall not exceed 4,000 USD for 2 amount of air vehicles </a:t>
            </a:r>
            <a:endParaRPr b="0" i="0" sz="1400" u="none" cap="none" strike="noStrike">
              <a:solidFill>
                <a:schemeClr val="dk1"/>
              </a:solidFill>
              <a:latin typeface="Times"/>
              <a:ea typeface="Times"/>
              <a:cs typeface="Times"/>
              <a:sym typeface="Times"/>
            </a:endParaRPr>
          </a:p>
          <a:p>
            <a:pPr indent="0" lvl="0" marL="4814"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Times"/>
              <a:ea typeface="Times"/>
              <a:cs typeface="Times"/>
              <a:sym typeface="Times"/>
            </a:endParaRPr>
          </a:p>
          <a:p>
            <a:pPr indent="0" lvl="0" marL="4814" marR="0" rtl="0" algn="l">
              <a:lnSpc>
                <a:spcPct val="100000"/>
              </a:lnSpc>
              <a:spcBef>
                <a:spcPts val="0"/>
              </a:spcBef>
              <a:spcAft>
                <a:spcPts val="0"/>
              </a:spcAft>
              <a:buClr>
                <a:srgbClr val="000000"/>
              </a:buClr>
              <a:buSzPts val="1400"/>
              <a:buFont typeface="Arial"/>
              <a:buNone/>
            </a:pPr>
            <a:r>
              <a:rPr b="1" i="0" lang="en-US" sz="1400" u="none" cap="none" strike="noStrike">
                <a:solidFill>
                  <a:srgbClr val="111111"/>
                </a:solidFill>
                <a:latin typeface="Times New Roman"/>
                <a:ea typeface="Times New Roman"/>
                <a:cs typeface="Times New Roman"/>
                <a:sym typeface="Times New Roman"/>
              </a:rPr>
              <a:t>Requirement 7: </a:t>
            </a:r>
            <a:r>
              <a:rPr b="0" i="0" lang="en-US" sz="1400" u="none" cap="none" strike="noStrike">
                <a:solidFill>
                  <a:srgbClr val="111111"/>
                </a:solidFill>
                <a:latin typeface="Times New Roman"/>
                <a:ea typeface="Times New Roman"/>
                <a:cs typeface="Times New Roman"/>
                <a:sym typeface="Times New Roman"/>
              </a:rPr>
              <a:t>90% of UAS airframe structural components shall be easily </a:t>
            </a:r>
            <a:r>
              <a:rPr b="1" i="0" lang="en-US" sz="1400" u="none" cap="none" strike="noStrike">
                <a:solidFill>
                  <a:srgbClr val="111111"/>
                </a:solidFill>
                <a:highlight>
                  <a:srgbClr val="6D9EEB"/>
                </a:highlight>
                <a:latin typeface="Times New Roman"/>
                <a:ea typeface="Times New Roman"/>
                <a:cs typeface="Times New Roman"/>
                <a:sym typeface="Times New Roman"/>
              </a:rPr>
              <a:t>manufacturable</a:t>
            </a:r>
            <a:r>
              <a:rPr b="0" i="0" lang="en-US" sz="1400" u="none" cap="none" strike="noStrike">
                <a:solidFill>
                  <a:srgbClr val="111111"/>
                </a:solidFill>
                <a:latin typeface="Times New Roman"/>
                <a:ea typeface="Times New Roman"/>
                <a:cs typeface="Times New Roman"/>
                <a:sym typeface="Times New Roman"/>
              </a:rPr>
              <a:t>, </a:t>
            </a:r>
            <a:r>
              <a:rPr b="1" i="0" lang="en-US" sz="1400" u="none" cap="none" strike="noStrike">
                <a:solidFill>
                  <a:srgbClr val="111111"/>
                </a:solidFill>
                <a:highlight>
                  <a:srgbClr val="EA9999"/>
                </a:highlight>
                <a:latin typeface="Times New Roman"/>
                <a:ea typeface="Times New Roman"/>
                <a:cs typeface="Times New Roman"/>
                <a:sym typeface="Times New Roman"/>
              </a:rPr>
              <a:t>replaceable</a:t>
            </a:r>
            <a:r>
              <a:rPr b="0" i="0" lang="en-US" sz="1400" u="none" cap="none" strike="noStrike">
                <a:solidFill>
                  <a:srgbClr val="111111"/>
                </a:solidFill>
                <a:latin typeface="Times New Roman"/>
                <a:ea typeface="Times New Roman"/>
                <a:cs typeface="Times New Roman"/>
                <a:sym typeface="Times New Roman"/>
              </a:rPr>
              <a:t>, or </a:t>
            </a:r>
            <a:r>
              <a:rPr b="1" i="0" lang="en-US" sz="1400" u="none" cap="none" strike="noStrike">
                <a:solidFill>
                  <a:srgbClr val="111111"/>
                </a:solidFill>
                <a:highlight>
                  <a:srgbClr val="EA9999"/>
                </a:highlight>
                <a:latin typeface="Times New Roman"/>
                <a:ea typeface="Times New Roman"/>
                <a:cs typeface="Times New Roman"/>
                <a:sym typeface="Times New Roman"/>
              </a:rPr>
              <a:t>repairable</a:t>
            </a:r>
            <a:r>
              <a:rPr b="0" i="0" lang="en-US" sz="1400" u="none" cap="none" strike="noStrike">
                <a:solidFill>
                  <a:srgbClr val="111111"/>
                </a:solidFill>
                <a:latin typeface="Times New Roman"/>
                <a:ea typeface="Times New Roman"/>
                <a:cs typeface="Times New Roman"/>
                <a:sym typeface="Times New Roman"/>
              </a:rPr>
              <a:t> by the end user.</a:t>
            </a:r>
            <a:endParaRPr b="0" i="0" sz="1400" u="none" cap="none" strike="noStrike">
              <a:solidFill>
                <a:srgbClr val="11111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g15fa510cbc5_1_137"/>
          <p:cNvSpPr txBox="1"/>
          <p:nvPr/>
        </p:nvSpPr>
        <p:spPr>
          <a:xfrm>
            <a:off x="3331225" y="3886200"/>
            <a:ext cx="38400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Calibri"/>
                <a:ea typeface="Calibri"/>
                <a:cs typeface="Calibri"/>
                <a:sym typeface="Calibri"/>
              </a:rPr>
              <a:t>Legend:</a:t>
            </a:r>
            <a:r>
              <a:rPr b="0" i="0" lang="en-US" sz="1700" u="none" cap="none" strike="noStrike">
                <a:solidFill>
                  <a:srgbClr val="000000"/>
                </a:solidFill>
                <a:latin typeface="Calibri"/>
                <a:ea typeface="Calibri"/>
                <a:cs typeface="Calibri"/>
                <a:sym typeface="Calibri"/>
              </a:rPr>
              <a:t> </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1" i="1" lang="en-US" sz="1500" u="none" cap="none" strike="noStrike">
                <a:solidFill>
                  <a:srgbClr val="000000"/>
                </a:solidFill>
                <a:highlight>
                  <a:srgbClr val="EA9999"/>
                </a:highlight>
                <a:latin typeface="Calibri"/>
                <a:ea typeface="Calibri"/>
                <a:cs typeface="Calibri"/>
                <a:sym typeface="Calibri"/>
              </a:rPr>
              <a:t>Materials Trade </a:t>
            </a:r>
            <a:r>
              <a:rPr b="1" i="1" lang="en-US" sz="1500" u="none" cap="none" strike="noStrike">
                <a:solidFill>
                  <a:srgbClr val="000000"/>
                </a:solidFill>
                <a:highlight>
                  <a:srgbClr val="FFD966"/>
                </a:highlight>
                <a:latin typeface="Calibri"/>
                <a:ea typeface="Calibri"/>
                <a:cs typeface="Calibri"/>
                <a:sym typeface="Calibri"/>
              </a:rPr>
              <a:t> Overlap Trade </a:t>
            </a:r>
            <a:r>
              <a:rPr b="1" i="1" lang="en-US" sz="1500" u="none" cap="none" strike="noStrike">
                <a:solidFill>
                  <a:srgbClr val="000000"/>
                </a:solidFill>
                <a:highlight>
                  <a:srgbClr val="6D9EEB"/>
                </a:highlight>
                <a:latin typeface="Calibri"/>
                <a:ea typeface="Calibri"/>
                <a:cs typeface="Calibri"/>
                <a:sym typeface="Calibri"/>
              </a:rPr>
              <a:t>Process trade</a:t>
            </a:r>
            <a:endParaRPr b="1" i="1" sz="1500" u="none" cap="none" strike="noStrike">
              <a:solidFill>
                <a:srgbClr val="000000"/>
              </a:solidFill>
              <a:highlight>
                <a:srgbClr val="6D9EEB"/>
              </a:highlight>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3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15fa510cbc5_1_14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42" name="Google Shape;342;g15fa510cbc5_1_149"/>
          <p:cNvSpPr txBox="1"/>
          <p:nvPr/>
        </p:nvSpPr>
        <p:spPr>
          <a:xfrm>
            <a:off x="754774" y="2194800"/>
            <a:ext cx="2743200" cy="4617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rgbClr val="1A1A1A"/>
              </a:buClr>
              <a:buSzPts val="1800"/>
              <a:buFont typeface="Roboto"/>
              <a:buAutoNum type="arabicPeriod"/>
            </a:pPr>
            <a:r>
              <a:rPr b="1" i="0" lang="en-US" sz="1800" u="none" cap="none" strike="noStrike">
                <a:solidFill>
                  <a:srgbClr val="1A1A1A"/>
                </a:solidFill>
                <a:latin typeface="Roboto"/>
                <a:ea typeface="Roboto"/>
                <a:cs typeface="Roboto"/>
                <a:sym typeface="Roboto"/>
              </a:rPr>
              <a:t>Accessibility</a:t>
            </a:r>
            <a:endParaRPr b="1" i="0" sz="1800" u="none" cap="none" strike="noStrike">
              <a:solidFill>
                <a:srgbClr val="1A1A1A"/>
              </a:solidFill>
              <a:latin typeface="Roboto"/>
              <a:ea typeface="Roboto"/>
              <a:cs typeface="Roboto"/>
              <a:sym typeface="Roboto"/>
            </a:endParaRPr>
          </a:p>
        </p:txBody>
      </p:sp>
      <p:sp>
        <p:nvSpPr>
          <p:cNvPr id="343" name="Google Shape;343;g15fa510cbc5_1_149"/>
          <p:cNvSpPr txBox="1"/>
          <p:nvPr/>
        </p:nvSpPr>
        <p:spPr>
          <a:xfrm>
            <a:off x="754773" y="2685450"/>
            <a:ext cx="24684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800"/>
              <a:buFont typeface="Arial"/>
              <a:buNone/>
            </a:pPr>
            <a:r>
              <a:rPr b="1" i="0" lang="en-US" sz="1800" u="none" cap="none" strike="noStrike">
                <a:solidFill>
                  <a:srgbClr val="1A1A1A"/>
                </a:solidFill>
                <a:latin typeface="Roboto"/>
                <a:ea typeface="Roboto"/>
                <a:cs typeface="Roboto"/>
                <a:sym typeface="Roboto"/>
              </a:rPr>
              <a:t> 2.    Cost </a:t>
            </a:r>
            <a:endParaRPr b="1" i="0" sz="1800" u="none" cap="none" strike="noStrike">
              <a:solidFill>
                <a:srgbClr val="1A1A1A"/>
              </a:solidFill>
              <a:latin typeface="Roboto"/>
              <a:ea typeface="Roboto"/>
              <a:cs typeface="Roboto"/>
              <a:sym typeface="Roboto"/>
            </a:endParaRPr>
          </a:p>
        </p:txBody>
      </p:sp>
      <p:sp>
        <p:nvSpPr>
          <p:cNvPr id="344" name="Google Shape;344;g15fa510cbc5_1_149"/>
          <p:cNvSpPr txBox="1"/>
          <p:nvPr/>
        </p:nvSpPr>
        <p:spPr>
          <a:xfrm>
            <a:off x="754773" y="3176100"/>
            <a:ext cx="2468400" cy="461700"/>
          </a:xfrm>
          <a:prstGeom prst="rect">
            <a:avLst/>
          </a:prstGeom>
          <a:noFill/>
          <a:ln>
            <a:noFill/>
          </a:ln>
        </p:spPr>
        <p:txBody>
          <a:bodyPr anchorCtr="0" anchor="t" bIns="91425" lIns="91425" spcFirstLastPara="1" rIns="91425" wrap="square" tIns="91425">
            <a:spAutoFit/>
          </a:bodyPr>
          <a:lstStyle/>
          <a:p>
            <a:pPr indent="0" lvl="0" marL="36576" marR="0" rtl="0" algn="l">
              <a:lnSpc>
                <a:spcPct val="115000"/>
              </a:lnSpc>
              <a:spcBef>
                <a:spcPts val="0"/>
              </a:spcBef>
              <a:spcAft>
                <a:spcPts val="1200"/>
              </a:spcAft>
              <a:buClr>
                <a:srgbClr val="000000"/>
              </a:buClr>
              <a:buSzPts val="1800"/>
              <a:buFont typeface="Arial"/>
              <a:buNone/>
            </a:pPr>
            <a:r>
              <a:rPr b="1" i="0" lang="en-US" sz="1800" u="none" cap="none" strike="noStrike">
                <a:solidFill>
                  <a:srgbClr val="1A1A1A"/>
                </a:solidFill>
                <a:latin typeface="Roboto"/>
                <a:ea typeface="Roboto"/>
                <a:cs typeface="Roboto"/>
                <a:sym typeface="Roboto"/>
              </a:rPr>
              <a:t>3.    Skill to Operate</a:t>
            </a:r>
            <a:endParaRPr b="1" i="0" sz="1800" u="none" cap="none" strike="noStrike">
              <a:solidFill>
                <a:srgbClr val="1A1A1A"/>
              </a:solidFill>
              <a:latin typeface="Roboto"/>
              <a:ea typeface="Roboto"/>
              <a:cs typeface="Roboto"/>
              <a:sym typeface="Roboto"/>
            </a:endParaRPr>
          </a:p>
        </p:txBody>
      </p:sp>
      <p:sp>
        <p:nvSpPr>
          <p:cNvPr id="345" name="Google Shape;345;g15fa510cbc5_1_149"/>
          <p:cNvSpPr txBox="1"/>
          <p:nvPr/>
        </p:nvSpPr>
        <p:spPr>
          <a:xfrm>
            <a:off x="685800" y="3619975"/>
            <a:ext cx="2468400" cy="461700"/>
          </a:xfrm>
          <a:prstGeom prst="rect">
            <a:avLst/>
          </a:prstGeom>
          <a:noFill/>
          <a:ln>
            <a:noFill/>
          </a:ln>
        </p:spPr>
        <p:txBody>
          <a:bodyPr anchorCtr="0" anchor="t" bIns="91425" lIns="91425" spcFirstLastPara="1" rIns="91425" wrap="square" tIns="91425">
            <a:spAutoFit/>
          </a:bodyPr>
          <a:lstStyle/>
          <a:p>
            <a:pPr indent="0" lvl="0" marL="36576" marR="0" rtl="0" algn="l">
              <a:lnSpc>
                <a:spcPct val="115000"/>
              </a:lnSpc>
              <a:spcBef>
                <a:spcPts val="0"/>
              </a:spcBef>
              <a:spcAft>
                <a:spcPts val="1200"/>
              </a:spcAft>
              <a:buClr>
                <a:srgbClr val="000000"/>
              </a:buClr>
              <a:buSzPts val="1800"/>
              <a:buFont typeface="Arial"/>
              <a:buNone/>
            </a:pPr>
            <a:r>
              <a:rPr b="1" i="0" lang="en-US" sz="1800" u="none" cap="none" strike="noStrike">
                <a:solidFill>
                  <a:srgbClr val="1A1A1A"/>
                </a:solidFill>
                <a:latin typeface="Roboto"/>
                <a:ea typeface="Roboto"/>
                <a:cs typeface="Roboto"/>
                <a:sym typeface="Roboto"/>
              </a:rPr>
              <a:t> 4.    Precision </a:t>
            </a:r>
            <a:endParaRPr b="1" i="0" sz="1800" u="none" cap="none" strike="noStrike">
              <a:solidFill>
                <a:srgbClr val="1A1A1A"/>
              </a:solidFill>
              <a:latin typeface="Roboto"/>
              <a:ea typeface="Roboto"/>
              <a:cs typeface="Roboto"/>
              <a:sym typeface="Roboto"/>
            </a:endParaRPr>
          </a:p>
        </p:txBody>
      </p:sp>
      <p:sp>
        <p:nvSpPr>
          <p:cNvPr id="346" name="Google Shape;346;g15fa510cbc5_1_149"/>
          <p:cNvSpPr txBox="1"/>
          <p:nvPr/>
        </p:nvSpPr>
        <p:spPr>
          <a:xfrm>
            <a:off x="685800" y="4088600"/>
            <a:ext cx="2812200" cy="461700"/>
          </a:xfrm>
          <a:prstGeom prst="rect">
            <a:avLst/>
          </a:prstGeom>
          <a:noFill/>
          <a:ln>
            <a:noFill/>
          </a:ln>
        </p:spPr>
        <p:txBody>
          <a:bodyPr anchorCtr="0" anchor="t" bIns="91425" lIns="91425" spcFirstLastPara="1" rIns="91425" wrap="square" tIns="91425">
            <a:spAutoFit/>
          </a:bodyPr>
          <a:lstStyle/>
          <a:p>
            <a:pPr indent="0" lvl="0" marL="36576" marR="0" rtl="0" algn="l">
              <a:lnSpc>
                <a:spcPct val="115000"/>
              </a:lnSpc>
              <a:spcBef>
                <a:spcPts val="0"/>
              </a:spcBef>
              <a:spcAft>
                <a:spcPts val="1200"/>
              </a:spcAft>
              <a:buClr>
                <a:srgbClr val="000000"/>
              </a:buClr>
              <a:buSzPts val="1800"/>
              <a:buFont typeface="Arial"/>
              <a:buNone/>
            </a:pPr>
            <a:r>
              <a:rPr b="1" i="0" lang="en-US" sz="1800" u="none" cap="none" strike="noStrike">
                <a:solidFill>
                  <a:srgbClr val="1A1A1A"/>
                </a:solidFill>
                <a:latin typeface="Roboto"/>
                <a:ea typeface="Roboto"/>
                <a:cs typeface="Roboto"/>
                <a:sym typeface="Roboto"/>
              </a:rPr>
              <a:t> 5.    Processing Time</a:t>
            </a:r>
            <a:endParaRPr b="1" i="0" sz="1800" u="none" cap="none" strike="noStrike">
              <a:solidFill>
                <a:srgbClr val="1A1A1A"/>
              </a:solidFill>
              <a:latin typeface="Roboto"/>
              <a:ea typeface="Roboto"/>
              <a:cs typeface="Roboto"/>
              <a:sym typeface="Roboto"/>
            </a:endParaRPr>
          </a:p>
        </p:txBody>
      </p:sp>
      <p:sp>
        <p:nvSpPr>
          <p:cNvPr id="347" name="Google Shape;347;g15fa510cbc5_1_149"/>
          <p:cNvSpPr txBox="1"/>
          <p:nvPr/>
        </p:nvSpPr>
        <p:spPr>
          <a:xfrm>
            <a:off x="685800" y="4579250"/>
            <a:ext cx="2812200" cy="461700"/>
          </a:xfrm>
          <a:prstGeom prst="rect">
            <a:avLst/>
          </a:prstGeom>
          <a:noFill/>
          <a:ln>
            <a:noFill/>
          </a:ln>
        </p:spPr>
        <p:txBody>
          <a:bodyPr anchorCtr="0" anchor="t" bIns="91425" lIns="91425" spcFirstLastPara="1" rIns="91425" wrap="square" tIns="91425">
            <a:spAutoFit/>
          </a:bodyPr>
          <a:lstStyle/>
          <a:p>
            <a:pPr indent="0" lvl="0" marL="36576" marR="0" rtl="0" algn="l">
              <a:lnSpc>
                <a:spcPct val="115000"/>
              </a:lnSpc>
              <a:spcBef>
                <a:spcPts val="0"/>
              </a:spcBef>
              <a:spcAft>
                <a:spcPts val="1200"/>
              </a:spcAft>
              <a:buClr>
                <a:srgbClr val="000000"/>
              </a:buClr>
              <a:buSzPts val="1800"/>
              <a:buFont typeface="Arial"/>
              <a:buNone/>
            </a:pPr>
            <a:r>
              <a:rPr b="1" i="0" lang="en-US" sz="1800" u="none" cap="none" strike="noStrike">
                <a:solidFill>
                  <a:srgbClr val="1A1A1A"/>
                </a:solidFill>
                <a:latin typeface="Roboto"/>
                <a:ea typeface="Roboto"/>
                <a:cs typeface="Roboto"/>
                <a:sym typeface="Roboto"/>
              </a:rPr>
              <a:t> 6.    Safety</a:t>
            </a:r>
            <a:endParaRPr b="1" i="0" sz="1800" u="none" cap="none" strike="noStrike">
              <a:solidFill>
                <a:srgbClr val="1A1A1A"/>
              </a:solidFill>
              <a:latin typeface="Roboto"/>
              <a:ea typeface="Roboto"/>
              <a:cs typeface="Roboto"/>
              <a:sym typeface="Roboto"/>
            </a:endParaRPr>
          </a:p>
        </p:txBody>
      </p:sp>
      <p:sp>
        <p:nvSpPr>
          <p:cNvPr id="348" name="Google Shape;348;g15fa510cbc5_1_149"/>
          <p:cNvSpPr txBox="1"/>
          <p:nvPr/>
        </p:nvSpPr>
        <p:spPr>
          <a:xfrm>
            <a:off x="424650" y="1242450"/>
            <a:ext cx="6725700" cy="694800"/>
          </a:xfrm>
          <a:prstGeom prst="rect">
            <a:avLst/>
          </a:prstGeom>
          <a:noFill/>
          <a:ln>
            <a:noFill/>
          </a:ln>
          <a:effectLst>
            <a:outerShdw blurRad="42863"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Criteria - Based on Mission Requirements</a:t>
            </a:r>
            <a:endParaRPr b="1" i="0" sz="2800" u="sng" cap="none" strike="noStrike">
              <a:solidFill>
                <a:schemeClr val="dk1"/>
              </a:solidFill>
              <a:latin typeface="Times New Roman"/>
              <a:ea typeface="Times New Roman"/>
              <a:cs typeface="Times New Roman"/>
              <a:sym typeface="Times New Roman"/>
            </a:endParaRPr>
          </a:p>
        </p:txBody>
      </p:sp>
      <p:sp>
        <p:nvSpPr>
          <p:cNvPr id="349" name="Google Shape;349;g15fa510cbc5_1_149"/>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350" name="Google Shape;350;g15fa510cbc5_1_149"/>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351" name="Google Shape;351;g15fa510cbc5_1_149"/>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352" name="Google Shape;352;g15fa510cbc5_1_149"/>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pic>
        <p:nvPicPr>
          <p:cNvPr id="353" name="Google Shape;353;g15fa510cbc5_1_149"/>
          <p:cNvPicPr preferRelativeResize="0"/>
          <p:nvPr/>
        </p:nvPicPr>
        <p:blipFill rotWithShape="1">
          <a:blip r:embed="rId3">
            <a:alphaModFix/>
          </a:blip>
          <a:srcRect b="0" l="0" r="0" t="0"/>
          <a:stretch/>
        </p:blipFill>
        <p:spPr>
          <a:xfrm>
            <a:off x="3892125" y="2042075"/>
            <a:ext cx="2468401" cy="3075075"/>
          </a:xfrm>
          <a:prstGeom prst="rect">
            <a:avLst/>
          </a:prstGeom>
          <a:noFill/>
          <a:ln>
            <a:noFill/>
          </a:ln>
        </p:spPr>
      </p:pic>
      <p:sp>
        <p:nvSpPr>
          <p:cNvPr id="354" name="Google Shape;354;g15fa510cbc5_1_149"/>
          <p:cNvSpPr txBox="1"/>
          <p:nvPr/>
        </p:nvSpPr>
        <p:spPr>
          <a:xfrm>
            <a:off x="7231525" y="1887750"/>
            <a:ext cx="3891000" cy="4617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00FF00"/>
              </a:buClr>
              <a:buSzPts val="1800"/>
              <a:buFont typeface="Calibri"/>
              <a:buChar char="✓"/>
            </a:pPr>
            <a:r>
              <a:rPr b="0" i="0" lang="en-US" sz="1800" u="none" cap="none" strike="noStrike">
                <a:solidFill>
                  <a:srgbClr val="000000"/>
                </a:solidFill>
                <a:latin typeface="Calibri"/>
                <a:ea typeface="Calibri"/>
                <a:cs typeface="Calibri"/>
                <a:sym typeface="Calibri"/>
              </a:rPr>
              <a:t>Step 1 - Understand Requirements</a:t>
            </a:r>
            <a:endParaRPr b="0" i="0" sz="1800" u="none" cap="none" strike="noStrike">
              <a:solidFill>
                <a:srgbClr val="000000"/>
              </a:solidFill>
              <a:latin typeface="Calibri"/>
              <a:ea typeface="Calibri"/>
              <a:cs typeface="Calibri"/>
              <a:sym typeface="Calibri"/>
            </a:endParaRPr>
          </a:p>
        </p:txBody>
      </p:sp>
      <p:sp>
        <p:nvSpPr>
          <p:cNvPr id="355" name="Google Shape;355;g15fa510cbc5_1_149"/>
          <p:cNvSpPr txBox="1"/>
          <p:nvPr/>
        </p:nvSpPr>
        <p:spPr>
          <a:xfrm>
            <a:off x="7231525" y="2440350"/>
            <a:ext cx="3568500" cy="4617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00FF00"/>
              </a:buClr>
              <a:buSzPts val="1800"/>
              <a:buFont typeface="Calibri"/>
              <a:buChar char="✓"/>
            </a:pPr>
            <a:r>
              <a:rPr b="0" i="0" lang="en-US" sz="1800" u="none" cap="none" strike="noStrike">
                <a:solidFill>
                  <a:srgbClr val="000000"/>
                </a:solidFill>
                <a:latin typeface="Calibri"/>
                <a:ea typeface="Calibri"/>
                <a:cs typeface="Calibri"/>
                <a:sym typeface="Calibri"/>
              </a:rPr>
              <a:t>Step 2 - Define Criteria</a:t>
            </a:r>
            <a:endParaRPr b="0" i="0" sz="1800" u="none" cap="none" strike="noStrike">
              <a:solidFill>
                <a:srgbClr val="000000"/>
              </a:solidFill>
              <a:latin typeface="Calibri"/>
              <a:ea typeface="Calibri"/>
              <a:cs typeface="Calibri"/>
              <a:sym typeface="Calibri"/>
            </a:endParaRPr>
          </a:p>
        </p:txBody>
      </p:sp>
      <p:sp>
        <p:nvSpPr>
          <p:cNvPr id="356" name="Google Shape;356;g15fa510cbc5_1_149"/>
          <p:cNvSpPr txBox="1"/>
          <p:nvPr/>
        </p:nvSpPr>
        <p:spPr>
          <a:xfrm>
            <a:off x="7231525" y="3057450"/>
            <a:ext cx="3485700" cy="7389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FF0000"/>
              </a:buClr>
              <a:buSzPts val="1800"/>
              <a:buFont typeface="Calibri"/>
              <a:buChar char="✗"/>
            </a:pPr>
            <a:r>
              <a:rPr b="0" i="0" lang="en-US" sz="1800" u="none" cap="none" strike="noStrike">
                <a:solidFill>
                  <a:srgbClr val="000000"/>
                </a:solidFill>
                <a:latin typeface="Calibri"/>
                <a:ea typeface="Calibri"/>
                <a:cs typeface="Calibri"/>
                <a:sym typeface="Calibri"/>
              </a:rPr>
              <a:t>Step 3 - Grade, Analyze,  and determine best process. </a:t>
            </a:r>
            <a:endParaRPr b="0" i="0" sz="1800" u="none" cap="none" strike="noStrike">
              <a:solidFill>
                <a:srgbClr val="000000"/>
              </a:solidFill>
              <a:latin typeface="Calibri"/>
              <a:ea typeface="Calibri"/>
              <a:cs typeface="Calibri"/>
              <a:sym typeface="Calibri"/>
            </a:endParaRPr>
          </a:p>
        </p:txBody>
      </p:sp>
      <p:sp>
        <p:nvSpPr>
          <p:cNvPr id="357" name="Google Shape;357;g15fa510cbc5_1_149"/>
          <p:cNvSpPr txBox="1"/>
          <p:nvPr/>
        </p:nvSpPr>
        <p:spPr>
          <a:xfrm>
            <a:off x="8206325" y="3778275"/>
            <a:ext cx="2812200" cy="6465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rgbClr val="000000"/>
              </a:buClr>
              <a:buSzPts val="1500"/>
              <a:buFont typeface="Calibri"/>
              <a:buChar char="-"/>
            </a:pPr>
            <a:r>
              <a:rPr b="0" i="0" lang="en-US" sz="1500" u="none" cap="none" strike="noStrike">
                <a:solidFill>
                  <a:srgbClr val="000000"/>
                </a:solidFill>
                <a:latin typeface="Calibri"/>
                <a:ea typeface="Calibri"/>
                <a:cs typeface="Calibri"/>
                <a:sym typeface="Calibri"/>
              </a:rPr>
              <a:t>Create a </a:t>
            </a:r>
            <a:r>
              <a:rPr b="1" i="0" lang="en-US" sz="1500" u="none" cap="none" strike="noStrike">
                <a:solidFill>
                  <a:srgbClr val="000000"/>
                </a:solidFill>
                <a:latin typeface="Calibri"/>
                <a:ea typeface="Calibri"/>
                <a:cs typeface="Calibri"/>
                <a:sym typeface="Calibri"/>
              </a:rPr>
              <a:t>Table</a:t>
            </a:r>
            <a:r>
              <a:rPr b="0" i="0" lang="en-US" sz="1500" u="none" cap="none" strike="noStrike">
                <a:solidFill>
                  <a:srgbClr val="000000"/>
                </a:solidFill>
                <a:latin typeface="Calibri"/>
                <a:ea typeface="Calibri"/>
                <a:cs typeface="Calibri"/>
                <a:sym typeface="Calibri"/>
              </a:rPr>
              <a:t> to reduce subjectivity </a:t>
            </a:r>
            <a:endParaRPr b="0" i="0" sz="1500" u="none" cap="none" strike="noStrike">
              <a:solidFill>
                <a:srgbClr val="000000"/>
              </a:solidFill>
              <a:latin typeface="Calibri"/>
              <a:ea typeface="Calibri"/>
              <a:cs typeface="Calibri"/>
              <a:sym typeface="Calibri"/>
            </a:endParaRPr>
          </a:p>
        </p:txBody>
      </p:sp>
      <p:sp>
        <p:nvSpPr>
          <p:cNvPr id="358" name="Google Shape;358;g15fa510cbc5_1_149"/>
          <p:cNvSpPr txBox="1"/>
          <p:nvPr/>
        </p:nvSpPr>
        <p:spPr>
          <a:xfrm>
            <a:off x="8201400" y="4317675"/>
            <a:ext cx="3000000" cy="4155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Plug </a:t>
            </a:r>
            <a:r>
              <a:rPr b="1" i="0" lang="en-US" sz="1500" u="none" cap="none" strike="noStrike">
                <a:solidFill>
                  <a:schemeClr val="dk1"/>
                </a:solidFill>
                <a:latin typeface="Calibri"/>
                <a:ea typeface="Calibri"/>
                <a:cs typeface="Calibri"/>
                <a:sym typeface="Calibri"/>
              </a:rPr>
              <a:t>scores</a:t>
            </a:r>
            <a:r>
              <a:rPr b="0" i="0" lang="en-US" sz="1500" u="none" cap="none" strike="noStrike">
                <a:solidFill>
                  <a:schemeClr val="dk1"/>
                </a:solidFill>
                <a:latin typeface="Calibri"/>
                <a:ea typeface="Calibri"/>
                <a:cs typeface="Calibri"/>
                <a:sym typeface="Calibri"/>
              </a:rPr>
              <a:t> into Trade Matrix</a:t>
            </a:r>
            <a:endParaRPr b="0" i="0" sz="1500" u="none" cap="none" strike="noStrike">
              <a:solidFill>
                <a:schemeClr val="dk1"/>
              </a:solidFill>
              <a:latin typeface="Calibri"/>
              <a:ea typeface="Calibri"/>
              <a:cs typeface="Calibri"/>
              <a:sym typeface="Calibri"/>
            </a:endParaRPr>
          </a:p>
        </p:txBody>
      </p:sp>
      <p:sp>
        <p:nvSpPr>
          <p:cNvPr id="359" name="Google Shape;359;g15fa510cbc5_1_149"/>
          <p:cNvSpPr txBox="1"/>
          <p:nvPr/>
        </p:nvSpPr>
        <p:spPr>
          <a:xfrm>
            <a:off x="8201400" y="4698200"/>
            <a:ext cx="3000000" cy="4155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Determine </a:t>
            </a:r>
            <a:r>
              <a:rPr b="1" i="0" lang="en-US" sz="1500" u="none" cap="none" strike="noStrike">
                <a:solidFill>
                  <a:schemeClr val="dk1"/>
                </a:solidFill>
                <a:latin typeface="Calibri"/>
                <a:ea typeface="Calibri"/>
                <a:cs typeface="Calibri"/>
                <a:sym typeface="Calibri"/>
              </a:rPr>
              <a:t>Best Candidate(s)</a:t>
            </a:r>
            <a:endParaRPr b="1" i="0" sz="15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
          <p:cNvSpPr txBox="1"/>
          <p:nvPr/>
        </p:nvSpPr>
        <p:spPr>
          <a:xfrm>
            <a:off x="1032600" y="1155575"/>
            <a:ext cx="3669300" cy="610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20"/>
              <a:buFont typeface="Arial"/>
              <a:buNone/>
            </a:pPr>
            <a:r>
              <a:rPr b="1" i="0" lang="en-US" sz="2320" u="sng" cap="none" strike="noStrike">
                <a:solidFill>
                  <a:schemeClr val="dk1"/>
                </a:solidFill>
                <a:latin typeface="Times New Roman"/>
                <a:ea typeface="Times New Roman"/>
                <a:cs typeface="Times New Roman"/>
                <a:sym typeface="Times New Roman"/>
              </a:rPr>
              <a:t>T a b l e   o f   C o n t e n t s</a:t>
            </a:r>
            <a:endParaRPr b="1" i="0" sz="2320" u="sng" cap="none" strike="noStrike">
              <a:solidFill>
                <a:schemeClr val="dk1"/>
              </a:solidFill>
              <a:latin typeface="Times New Roman"/>
              <a:ea typeface="Times New Roman"/>
              <a:cs typeface="Times New Roman"/>
              <a:sym typeface="Times New Roman"/>
            </a:endParaRPr>
          </a:p>
        </p:txBody>
      </p:sp>
      <p:sp>
        <p:nvSpPr>
          <p:cNvPr id="132" name="Google Shape;132;p2"/>
          <p:cNvSpPr txBox="1"/>
          <p:nvPr/>
        </p:nvSpPr>
        <p:spPr>
          <a:xfrm>
            <a:off x="152400" y="1673975"/>
            <a:ext cx="38247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700"/>
              <a:buFont typeface="Arial"/>
              <a:buNone/>
            </a:pPr>
            <a:r>
              <a:rPr b="1" i="0" lang="en-US" sz="1700" u="none" cap="none" strike="noStrike">
                <a:solidFill>
                  <a:schemeClr val="dk1"/>
                </a:solidFill>
                <a:latin typeface="Lato"/>
                <a:ea typeface="Lato"/>
                <a:cs typeface="Lato"/>
                <a:sym typeface="Lato"/>
              </a:rPr>
              <a:t>1.  Project Overview</a:t>
            </a:r>
            <a:endParaRPr b="1" i="0" sz="1400" u="none" cap="none" strike="noStrike">
              <a:solidFill>
                <a:srgbClr val="000000"/>
              </a:solidFill>
              <a:latin typeface="Calibri"/>
              <a:ea typeface="Calibri"/>
              <a:cs typeface="Calibri"/>
              <a:sym typeface="Calibri"/>
            </a:endParaRPr>
          </a:p>
        </p:txBody>
      </p:sp>
      <p:sp>
        <p:nvSpPr>
          <p:cNvPr id="133" name="Google Shape;133;p2"/>
          <p:cNvSpPr txBox="1"/>
          <p:nvPr/>
        </p:nvSpPr>
        <p:spPr>
          <a:xfrm>
            <a:off x="492525" y="1984650"/>
            <a:ext cx="4683300" cy="940227"/>
          </a:xfrm>
          <a:prstGeom prst="rect">
            <a:avLst/>
          </a:prstGeom>
          <a:noFill/>
          <a:ln>
            <a:noFill/>
          </a:ln>
        </p:spPr>
        <p:txBody>
          <a:bodyPr anchorCtr="0" anchor="t" bIns="91425" lIns="91425" spcFirstLastPara="1" rIns="91425" wrap="square" tIns="91425">
            <a:spAutoFit/>
          </a:bodyPr>
          <a:lstStyle/>
          <a:p>
            <a:pPr indent="-336550" lvl="0" marL="457200" marR="0" rtl="0" algn="l">
              <a:lnSpc>
                <a:spcPct val="115000"/>
              </a:lnSpc>
              <a:spcBef>
                <a:spcPts val="120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Project definition,  Concept of  Operations (CONOPS), Functional Block Diagram  </a:t>
            </a:r>
            <a:endParaRPr b="0" i="0" sz="1700" u="none" cap="none" strike="noStrike">
              <a:solidFill>
                <a:schemeClr val="dk1"/>
              </a:solidFill>
              <a:latin typeface="Lato"/>
              <a:ea typeface="Lato"/>
              <a:cs typeface="Lato"/>
              <a:sym typeface="Lato"/>
            </a:endParaRPr>
          </a:p>
        </p:txBody>
      </p:sp>
      <p:sp>
        <p:nvSpPr>
          <p:cNvPr id="134" name="Google Shape;134;p2"/>
          <p:cNvSpPr txBox="1"/>
          <p:nvPr/>
        </p:nvSpPr>
        <p:spPr>
          <a:xfrm>
            <a:off x="466150" y="2855450"/>
            <a:ext cx="4592400" cy="4464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Critical project feasibility elements (CPEs)</a:t>
            </a:r>
            <a:endParaRPr b="0" i="0" sz="1400" u="none" cap="none" strike="noStrike">
              <a:solidFill>
                <a:srgbClr val="000000"/>
              </a:solidFill>
              <a:latin typeface="Calibri"/>
              <a:ea typeface="Calibri"/>
              <a:cs typeface="Calibri"/>
              <a:sym typeface="Calibri"/>
            </a:endParaRPr>
          </a:p>
        </p:txBody>
      </p:sp>
      <p:sp>
        <p:nvSpPr>
          <p:cNvPr id="135" name="Google Shape;135;p2"/>
          <p:cNvSpPr txBox="1"/>
          <p:nvPr/>
        </p:nvSpPr>
        <p:spPr>
          <a:xfrm>
            <a:off x="449200" y="3200387"/>
            <a:ext cx="4138200" cy="4464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Trades to be performed</a:t>
            </a:r>
            <a:endParaRPr b="0" i="0" sz="1700" u="none" cap="none" strike="noStrike">
              <a:solidFill>
                <a:schemeClr val="dk1"/>
              </a:solidFill>
              <a:latin typeface="Lato"/>
              <a:ea typeface="Lato"/>
              <a:cs typeface="Lato"/>
              <a:sym typeface="Lato"/>
            </a:endParaRPr>
          </a:p>
        </p:txBody>
      </p:sp>
      <p:sp>
        <p:nvSpPr>
          <p:cNvPr id="136" name="Google Shape;136;p2"/>
          <p:cNvSpPr txBox="1"/>
          <p:nvPr/>
        </p:nvSpPr>
        <p:spPr>
          <a:xfrm>
            <a:off x="219800" y="3725000"/>
            <a:ext cx="30000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Lato"/>
                <a:ea typeface="Lato"/>
                <a:cs typeface="Lato"/>
                <a:sym typeface="Lato"/>
              </a:rPr>
              <a:t>2. Trades</a:t>
            </a:r>
            <a:endParaRPr b="1" i="0" sz="1700" u="none" cap="none" strike="noStrike">
              <a:solidFill>
                <a:schemeClr val="dk1"/>
              </a:solidFill>
              <a:latin typeface="Lato"/>
              <a:ea typeface="Lato"/>
              <a:cs typeface="Lato"/>
              <a:sym typeface="Lato"/>
            </a:endParaRPr>
          </a:p>
        </p:txBody>
      </p:sp>
      <p:sp>
        <p:nvSpPr>
          <p:cNvPr id="137" name="Google Shape;137;p2"/>
          <p:cNvSpPr txBox="1"/>
          <p:nvPr/>
        </p:nvSpPr>
        <p:spPr>
          <a:xfrm>
            <a:off x="564750" y="4056575"/>
            <a:ext cx="3000000" cy="4464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Aerodynamics/Structure</a:t>
            </a:r>
            <a:endParaRPr b="0" i="0" sz="1700" u="none" cap="none" strike="noStrike">
              <a:solidFill>
                <a:schemeClr val="dk1"/>
              </a:solidFill>
              <a:latin typeface="Lato"/>
              <a:ea typeface="Lato"/>
              <a:cs typeface="Lato"/>
              <a:sym typeface="Lato"/>
            </a:endParaRPr>
          </a:p>
        </p:txBody>
      </p:sp>
      <p:sp>
        <p:nvSpPr>
          <p:cNvPr id="138" name="Google Shape;138;p2"/>
          <p:cNvSpPr txBox="1"/>
          <p:nvPr/>
        </p:nvSpPr>
        <p:spPr>
          <a:xfrm>
            <a:off x="564750" y="4331675"/>
            <a:ext cx="3000000" cy="4464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Manufacturing</a:t>
            </a:r>
            <a:endParaRPr b="0" i="0" sz="1700" u="none" cap="none" strike="noStrike">
              <a:solidFill>
                <a:schemeClr val="dk1"/>
              </a:solidFill>
              <a:latin typeface="Lato"/>
              <a:ea typeface="Lato"/>
              <a:cs typeface="Lato"/>
              <a:sym typeface="Lato"/>
            </a:endParaRPr>
          </a:p>
        </p:txBody>
      </p:sp>
      <p:sp>
        <p:nvSpPr>
          <p:cNvPr id="139" name="Google Shape;139;p2"/>
          <p:cNvSpPr txBox="1"/>
          <p:nvPr/>
        </p:nvSpPr>
        <p:spPr>
          <a:xfrm>
            <a:off x="564750" y="4638875"/>
            <a:ext cx="3000000" cy="4464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Electromechanical</a:t>
            </a:r>
            <a:endParaRPr b="0" i="0" sz="1700" u="none" cap="none" strike="noStrike">
              <a:solidFill>
                <a:schemeClr val="dk1"/>
              </a:solidFill>
              <a:latin typeface="Lato"/>
              <a:ea typeface="Lato"/>
              <a:cs typeface="Lato"/>
              <a:sym typeface="Lato"/>
            </a:endParaRPr>
          </a:p>
        </p:txBody>
      </p:sp>
      <p:sp>
        <p:nvSpPr>
          <p:cNvPr id="140" name="Google Shape;140;p2"/>
          <p:cNvSpPr txBox="1"/>
          <p:nvPr/>
        </p:nvSpPr>
        <p:spPr>
          <a:xfrm>
            <a:off x="219800" y="5221175"/>
            <a:ext cx="30000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700"/>
              <a:buFont typeface="Arial"/>
              <a:buNone/>
            </a:pPr>
            <a:r>
              <a:rPr b="1" i="0" lang="en-US" sz="1700" u="none" cap="none" strike="noStrike">
                <a:solidFill>
                  <a:schemeClr val="dk1"/>
                </a:solidFill>
                <a:latin typeface="Lato"/>
                <a:ea typeface="Lato"/>
                <a:cs typeface="Lato"/>
                <a:sym typeface="Lato"/>
              </a:rPr>
              <a:t>3. Current Design Space</a:t>
            </a:r>
            <a:endParaRPr b="1" i="0" sz="1700" u="none" cap="none" strike="noStrike">
              <a:solidFill>
                <a:schemeClr val="dk1"/>
              </a:solidFill>
              <a:latin typeface="Lato"/>
              <a:ea typeface="Lato"/>
              <a:cs typeface="Lato"/>
              <a:sym typeface="Lato"/>
            </a:endParaRPr>
          </a:p>
        </p:txBody>
      </p:sp>
      <p:sp>
        <p:nvSpPr>
          <p:cNvPr id="141" name="Google Shape;141;p2"/>
          <p:cNvSpPr txBox="1"/>
          <p:nvPr/>
        </p:nvSpPr>
        <p:spPr>
          <a:xfrm>
            <a:off x="219800" y="5803475"/>
            <a:ext cx="38247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700"/>
              <a:buFont typeface="Arial"/>
              <a:buNone/>
            </a:pPr>
            <a:r>
              <a:rPr b="1" i="0" lang="en-US" sz="1700" u="none" cap="none" strike="noStrike">
                <a:solidFill>
                  <a:schemeClr val="dk1"/>
                </a:solidFill>
                <a:latin typeface="Lato"/>
                <a:ea typeface="Lato"/>
                <a:cs typeface="Lato"/>
                <a:sym typeface="Lato"/>
              </a:rPr>
              <a:t>4. Modeling and Prototyping Plans</a:t>
            </a:r>
            <a:endParaRPr b="1" i="0" sz="1700" u="none" cap="none" strike="noStrike">
              <a:solidFill>
                <a:schemeClr val="dk1"/>
              </a:solidFill>
              <a:latin typeface="Lato"/>
              <a:ea typeface="Lato"/>
              <a:cs typeface="Lato"/>
              <a:sym typeface="Lato"/>
            </a:endParaRPr>
          </a:p>
        </p:txBody>
      </p:sp>
      <p:pic>
        <p:nvPicPr>
          <p:cNvPr id="142" name="Google Shape;142;p2"/>
          <p:cNvPicPr preferRelativeResize="0"/>
          <p:nvPr/>
        </p:nvPicPr>
        <p:blipFill rotWithShape="1">
          <a:blip r:embed="rId3">
            <a:alphaModFix/>
          </a:blip>
          <a:srcRect b="0" l="0" r="0" t="23599"/>
          <a:stretch/>
        </p:blipFill>
        <p:spPr>
          <a:xfrm>
            <a:off x="5626524" y="1613975"/>
            <a:ext cx="2690274" cy="1586400"/>
          </a:xfrm>
          <a:prstGeom prst="rect">
            <a:avLst/>
          </a:prstGeom>
          <a:noFill/>
          <a:ln cap="flat" cmpd="sng" w="19050">
            <a:solidFill>
              <a:srgbClr val="595959"/>
            </a:solidFill>
            <a:prstDash val="solid"/>
            <a:round/>
            <a:headEnd len="sm" w="sm" type="none"/>
            <a:tailEnd len="sm" w="sm" type="none"/>
          </a:ln>
        </p:spPr>
      </p:pic>
      <p:pic>
        <p:nvPicPr>
          <p:cNvPr id="143" name="Google Shape;143;p2"/>
          <p:cNvPicPr preferRelativeResize="0"/>
          <p:nvPr/>
        </p:nvPicPr>
        <p:blipFill rotWithShape="1">
          <a:blip r:embed="rId4">
            <a:alphaModFix/>
          </a:blip>
          <a:srcRect b="0" l="0" r="0" t="0"/>
          <a:stretch/>
        </p:blipFill>
        <p:spPr>
          <a:xfrm>
            <a:off x="8316800" y="1613975"/>
            <a:ext cx="2574100" cy="1586400"/>
          </a:xfrm>
          <a:prstGeom prst="rect">
            <a:avLst/>
          </a:prstGeom>
          <a:noFill/>
          <a:ln cap="flat" cmpd="sng" w="19050">
            <a:solidFill>
              <a:srgbClr val="595959"/>
            </a:solidFill>
            <a:prstDash val="solid"/>
            <a:round/>
            <a:headEnd len="sm" w="sm" type="none"/>
            <a:tailEnd len="sm" w="sm" type="none"/>
          </a:ln>
        </p:spPr>
      </p:pic>
      <p:pic>
        <p:nvPicPr>
          <p:cNvPr id="144" name="Google Shape;144;p2"/>
          <p:cNvPicPr preferRelativeResize="0"/>
          <p:nvPr/>
        </p:nvPicPr>
        <p:blipFill rotWithShape="1">
          <a:blip r:embed="rId5">
            <a:alphaModFix/>
          </a:blip>
          <a:srcRect b="0" l="0" r="0" t="0"/>
          <a:stretch/>
        </p:blipFill>
        <p:spPr>
          <a:xfrm>
            <a:off x="5670925" y="3570550"/>
            <a:ext cx="1550500" cy="1862750"/>
          </a:xfrm>
          <a:prstGeom prst="rect">
            <a:avLst/>
          </a:prstGeom>
          <a:noFill/>
          <a:ln>
            <a:noFill/>
          </a:ln>
        </p:spPr>
      </p:pic>
      <p:pic>
        <p:nvPicPr>
          <p:cNvPr id="145" name="Google Shape;145;p2"/>
          <p:cNvPicPr preferRelativeResize="0"/>
          <p:nvPr/>
        </p:nvPicPr>
        <p:blipFill rotWithShape="1">
          <a:blip r:embed="rId6">
            <a:alphaModFix/>
          </a:blip>
          <a:srcRect b="0" l="0" r="0" t="0"/>
          <a:stretch/>
        </p:blipFill>
        <p:spPr>
          <a:xfrm>
            <a:off x="7265575" y="3530450"/>
            <a:ext cx="3549125" cy="1862750"/>
          </a:xfrm>
          <a:prstGeom prst="rect">
            <a:avLst/>
          </a:prstGeom>
          <a:noFill/>
          <a:ln>
            <a:noFill/>
          </a:ln>
        </p:spPr>
      </p:pic>
      <p:pic>
        <p:nvPicPr>
          <p:cNvPr id="146" name="Google Shape;146;p2"/>
          <p:cNvPicPr preferRelativeResize="0"/>
          <p:nvPr/>
        </p:nvPicPr>
        <p:blipFill rotWithShape="1">
          <a:blip r:embed="rId7">
            <a:alphaModFix/>
          </a:blip>
          <a:srcRect b="0" l="0" r="0" t="0"/>
          <a:stretch/>
        </p:blipFill>
        <p:spPr>
          <a:xfrm>
            <a:off x="6127925" y="5357100"/>
            <a:ext cx="4022474" cy="1228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15fa510cbc5_1_1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365" name="Google Shape;365;g15fa510cbc5_1_174"/>
          <p:cNvPicPr preferRelativeResize="0"/>
          <p:nvPr/>
        </p:nvPicPr>
        <p:blipFill rotWithShape="1">
          <a:blip r:embed="rId3">
            <a:alphaModFix/>
          </a:blip>
          <a:srcRect b="4209" l="0" r="0" t="2645"/>
          <a:stretch/>
        </p:blipFill>
        <p:spPr>
          <a:xfrm>
            <a:off x="381000" y="1925150"/>
            <a:ext cx="10489426" cy="2037725"/>
          </a:xfrm>
          <a:prstGeom prst="rect">
            <a:avLst/>
          </a:prstGeom>
          <a:noFill/>
          <a:ln>
            <a:noFill/>
          </a:ln>
        </p:spPr>
      </p:pic>
      <p:pic>
        <p:nvPicPr>
          <p:cNvPr id="366" name="Google Shape;366;g15fa510cbc5_1_174"/>
          <p:cNvPicPr preferRelativeResize="0"/>
          <p:nvPr/>
        </p:nvPicPr>
        <p:blipFill rotWithShape="1">
          <a:blip r:embed="rId4">
            <a:alphaModFix/>
          </a:blip>
          <a:srcRect b="0" l="0" r="0" t="3540"/>
          <a:stretch/>
        </p:blipFill>
        <p:spPr>
          <a:xfrm>
            <a:off x="381000" y="4297025"/>
            <a:ext cx="6333049" cy="1829400"/>
          </a:xfrm>
          <a:prstGeom prst="rect">
            <a:avLst/>
          </a:prstGeom>
          <a:noFill/>
          <a:ln>
            <a:noFill/>
          </a:ln>
        </p:spPr>
      </p:pic>
      <p:sp>
        <p:nvSpPr>
          <p:cNvPr id="367" name="Google Shape;367;g15fa510cbc5_1_174"/>
          <p:cNvSpPr txBox="1"/>
          <p:nvPr/>
        </p:nvSpPr>
        <p:spPr>
          <a:xfrm>
            <a:off x="3574222" y="883702"/>
            <a:ext cx="717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a:ea typeface="Roboto"/>
                <a:cs typeface="Roboto"/>
                <a:sym typeface="Roboto"/>
              </a:rPr>
              <a:t>                                                    </a:t>
            </a:r>
            <a:endParaRPr b="0" i="0" sz="1400" u="none" cap="none" strike="noStrike">
              <a:solidFill>
                <a:srgbClr val="000000"/>
              </a:solidFill>
              <a:latin typeface="Roboto"/>
              <a:ea typeface="Roboto"/>
              <a:cs typeface="Roboto"/>
              <a:sym typeface="Roboto"/>
            </a:endParaRPr>
          </a:p>
        </p:txBody>
      </p:sp>
      <p:sp>
        <p:nvSpPr>
          <p:cNvPr id="368" name="Google Shape;368;g15fa510cbc5_1_174"/>
          <p:cNvSpPr txBox="1"/>
          <p:nvPr/>
        </p:nvSpPr>
        <p:spPr>
          <a:xfrm>
            <a:off x="424300" y="1230350"/>
            <a:ext cx="97932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Manufacturing Trade Studies</a:t>
            </a:r>
            <a:endParaRPr b="1" i="0" sz="2800" u="sng" cap="none" strike="noStrike">
              <a:solidFill>
                <a:schemeClr val="dk1"/>
              </a:solidFill>
              <a:latin typeface="Times New Roman"/>
              <a:ea typeface="Times New Roman"/>
              <a:cs typeface="Times New Roman"/>
              <a:sym typeface="Times New Roman"/>
            </a:endParaRPr>
          </a:p>
        </p:txBody>
      </p:sp>
      <p:sp>
        <p:nvSpPr>
          <p:cNvPr id="369" name="Google Shape;369;g15fa510cbc5_1_174"/>
          <p:cNvSpPr txBox="1"/>
          <p:nvPr>
            <p:ph idx="12" type="sldNum"/>
          </p:nvPr>
        </p:nvSpPr>
        <p:spPr>
          <a:xfrm>
            <a:off x="8763000" y="65087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70" name="Google Shape;370;g15fa510cbc5_1_174"/>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371" name="Google Shape;371;g15fa510cbc5_1_174"/>
          <p:cNvSpPr/>
          <p:nvPr/>
        </p:nvSpPr>
        <p:spPr>
          <a:xfrm>
            <a:off x="3056425" y="63157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372" name="Google Shape;372;g15fa510cbc5_1_174"/>
          <p:cNvSpPr/>
          <p:nvPr/>
        </p:nvSpPr>
        <p:spPr>
          <a:xfrm>
            <a:off x="5383400" y="63157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373" name="Google Shape;373;g15fa510cbc5_1_174"/>
          <p:cNvSpPr/>
          <p:nvPr/>
        </p:nvSpPr>
        <p:spPr>
          <a:xfrm>
            <a:off x="7799775"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15fa510cbc5_1_18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79" name="Google Shape;379;g15fa510cbc5_1_185"/>
          <p:cNvSpPr txBox="1"/>
          <p:nvPr/>
        </p:nvSpPr>
        <p:spPr>
          <a:xfrm>
            <a:off x="688475" y="5428350"/>
            <a:ext cx="8533200" cy="446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200"/>
              </a:spcAft>
              <a:buClr>
                <a:srgbClr val="000000"/>
              </a:buClr>
              <a:buSzPts val="1300"/>
              <a:buFont typeface="Arial"/>
              <a:buNone/>
            </a:pPr>
            <a:r>
              <a:rPr b="0" i="0" lang="en-US" sz="1900" u="none" cap="none" strike="noStrike">
                <a:solidFill>
                  <a:schemeClr val="dk1"/>
                </a:solidFill>
                <a:latin typeface="Lato"/>
                <a:ea typeface="Lato"/>
                <a:cs typeface="Lato"/>
                <a:sym typeface="Lato"/>
              </a:rPr>
              <a:t>For complete algorithm click </a:t>
            </a:r>
            <a:r>
              <a:rPr b="0" i="0" lang="en-US" sz="1900" u="sng" cap="none" strike="noStrike">
                <a:solidFill>
                  <a:schemeClr val="dk1"/>
                </a:solidFill>
                <a:latin typeface="Lato"/>
                <a:ea typeface="Lato"/>
                <a:cs typeface="Lato"/>
                <a:sym typeface="Lato"/>
                <a:hlinkClick r:id="rId3">
                  <a:extLst>
                    <a:ext uri="{A12FA001-AC4F-418D-AE19-62706E023703}">
                      <ahyp:hlinkClr val="tx"/>
                    </a:ext>
                  </a:extLst>
                </a:hlinkClick>
              </a:rPr>
              <a:t>here</a:t>
            </a:r>
            <a:r>
              <a:rPr b="0" i="0" lang="en-US" sz="1900" u="none" cap="none" strike="noStrike">
                <a:solidFill>
                  <a:schemeClr val="dk1"/>
                </a:solidFill>
                <a:latin typeface="Lato"/>
                <a:ea typeface="Lato"/>
                <a:cs typeface="Lato"/>
                <a:sym typeface="Lato"/>
              </a:rPr>
              <a:t>. </a:t>
            </a:r>
            <a:endParaRPr b="0" i="0" sz="1900" u="none" cap="none" strike="noStrike">
              <a:solidFill>
                <a:schemeClr val="dk1"/>
              </a:solidFill>
              <a:latin typeface="Lato"/>
              <a:ea typeface="Lato"/>
              <a:cs typeface="Lato"/>
              <a:sym typeface="Lato"/>
            </a:endParaRPr>
          </a:p>
        </p:txBody>
      </p:sp>
      <p:graphicFrame>
        <p:nvGraphicFramePr>
          <p:cNvPr id="380" name="Google Shape;380;g15fa510cbc5_1_185"/>
          <p:cNvGraphicFramePr/>
          <p:nvPr/>
        </p:nvGraphicFramePr>
        <p:xfrm>
          <a:off x="4300800" y="2139355"/>
          <a:ext cx="3000000" cy="3000000"/>
        </p:xfrm>
        <a:graphic>
          <a:graphicData uri="http://schemas.openxmlformats.org/drawingml/2006/table">
            <a:tbl>
              <a:tblPr>
                <a:noFill/>
                <a:tableStyleId>{D08EAE97-7E05-4080-96DE-8253E9141DF7}</a:tableStyleId>
              </a:tblPr>
              <a:tblGrid>
                <a:gridCol w="1674025"/>
                <a:gridCol w="1460400"/>
              </a:tblGrid>
              <a:tr h="567575">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Manufacturing Process</a:t>
                      </a:r>
                      <a:endParaRPr b="1" sz="1400" u="none" cap="none" strike="noStrike"/>
                    </a:p>
                  </a:txBody>
                  <a:tcPr marT="91425" marB="91425" marR="91425" marL="91425">
                    <a:solidFill>
                      <a:srgbClr val="D9EAD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Final Score [%]</a:t>
                      </a:r>
                      <a:endParaRPr b="1" sz="1400" u="none" cap="none" strike="noStrike"/>
                    </a:p>
                  </a:txBody>
                  <a:tcPr marT="91425" marB="91425" marR="91425" marL="91425">
                    <a:solidFill>
                      <a:srgbClr val="D9EAD3"/>
                    </a:solidFill>
                  </a:tcPr>
                </a:tc>
              </a:tr>
              <a:tr h="368900">
                <a:tc>
                  <a:txBody>
                    <a:bodyPr/>
                    <a:lstStyle/>
                    <a:p>
                      <a:pPr indent="0" lvl="0" marL="0" marR="0" rtl="0" algn="r">
                        <a:lnSpc>
                          <a:spcPct val="100000"/>
                        </a:lnSpc>
                        <a:spcBef>
                          <a:spcPts val="0"/>
                        </a:spcBef>
                        <a:spcAft>
                          <a:spcPts val="0"/>
                        </a:spcAft>
                        <a:buClr>
                          <a:srgbClr val="000000"/>
                        </a:buClr>
                        <a:buSzPts val="1400"/>
                        <a:buFont typeface="Arial"/>
                        <a:buNone/>
                      </a:pPr>
                      <a:r>
                        <a:rPr lang="en-US" sz="1400" u="none" cap="none" strike="noStrike"/>
                        <a:t>3D Printing</a:t>
                      </a:r>
                      <a:endParaRPr sz="1400" u="none" cap="none" strike="noStrike"/>
                    </a:p>
                  </a:txBody>
                  <a:tcPr marT="91425" marB="91425" marR="91425" marL="91425">
                    <a:solidFill>
                      <a:srgbClr val="D9EAD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93</a:t>
                      </a:r>
                      <a:endParaRPr i="1" sz="1400" u="none" cap="none" strike="noStrike"/>
                    </a:p>
                  </a:txBody>
                  <a:tcPr marT="91425" marB="91425" marR="91425" marL="91425">
                    <a:solidFill>
                      <a:srgbClr val="F1C232"/>
                    </a:solidFill>
                  </a:tcPr>
                </a:tc>
              </a:tr>
              <a:tr h="567575">
                <a:tc>
                  <a:txBody>
                    <a:bodyPr/>
                    <a:lstStyle/>
                    <a:p>
                      <a:pPr indent="0" lvl="0" marL="0" marR="0" rtl="0" algn="r">
                        <a:lnSpc>
                          <a:spcPct val="100000"/>
                        </a:lnSpc>
                        <a:spcBef>
                          <a:spcPts val="0"/>
                        </a:spcBef>
                        <a:spcAft>
                          <a:spcPts val="0"/>
                        </a:spcAft>
                        <a:buClr>
                          <a:srgbClr val="000000"/>
                        </a:buClr>
                        <a:buSzPts val="1400"/>
                        <a:buFont typeface="Arial"/>
                        <a:buNone/>
                      </a:pPr>
                      <a:r>
                        <a:rPr lang="en-US" sz="1400" u="none" cap="none" strike="noStrike"/>
                        <a:t>Casting and Molding</a:t>
                      </a:r>
                      <a:endParaRPr sz="1400" u="none" cap="none" strike="noStrike"/>
                    </a:p>
                  </a:txBody>
                  <a:tcPr marT="91425" marB="91425" marR="91425" marL="91425">
                    <a:solidFill>
                      <a:srgbClr val="D9EAD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46</a:t>
                      </a:r>
                      <a:endParaRPr i="1" sz="1400" u="none" cap="none" strike="noStrike"/>
                    </a:p>
                  </a:txBody>
                  <a:tcPr marT="91425" marB="91425" marR="91425" marL="91425">
                    <a:solidFill>
                      <a:srgbClr val="F1C232"/>
                    </a:solidFill>
                  </a:tcPr>
                </a:tc>
              </a:tr>
              <a:tr h="368900">
                <a:tc>
                  <a:txBody>
                    <a:bodyPr/>
                    <a:lstStyle/>
                    <a:p>
                      <a:pPr indent="0" lvl="0" marL="0" marR="0" rtl="0" algn="r">
                        <a:lnSpc>
                          <a:spcPct val="100000"/>
                        </a:lnSpc>
                        <a:spcBef>
                          <a:spcPts val="0"/>
                        </a:spcBef>
                        <a:spcAft>
                          <a:spcPts val="0"/>
                        </a:spcAft>
                        <a:buClr>
                          <a:srgbClr val="000000"/>
                        </a:buClr>
                        <a:buSzPts val="1400"/>
                        <a:buFont typeface="Arial"/>
                        <a:buNone/>
                      </a:pPr>
                      <a:r>
                        <a:rPr b="1" lang="en-US" sz="1400" u="none" cap="none" strike="noStrike"/>
                        <a:t>Joining</a:t>
                      </a:r>
                      <a:endParaRPr b="1" sz="1400" u="none" cap="none" strike="noStrike"/>
                    </a:p>
                  </a:txBody>
                  <a:tcPr marT="91425" marB="91425" marR="91425" marL="91425">
                    <a:solidFill>
                      <a:srgbClr val="34A85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t>100</a:t>
                      </a:r>
                      <a:endParaRPr b="1" i="1" sz="1400" u="none" cap="none" strike="noStrike"/>
                    </a:p>
                  </a:txBody>
                  <a:tcPr marT="91425" marB="91425" marR="91425" marL="91425">
                    <a:solidFill>
                      <a:srgbClr val="34A853"/>
                    </a:solidFill>
                  </a:tcPr>
                </a:tc>
              </a:tr>
              <a:tr h="567575">
                <a:tc>
                  <a:txBody>
                    <a:bodyPr/>
                    <a:lstStyle/>
                    <a:p>
                      <a:pPr indent="0" lvl="0" marL="0" marR="0" rtl="0" algn="r">
                        <a:lnSpc>
                          <a:spcPct val="100000"/>
                        </a:lnSpc>
                        <a:spcBef>
                          <a:spcPts val="0"/>
                        </a:spcBef>
                        <a:spcAft>
                          <a:spcPts val="0"/>
                        </a:spcAft>
                        <a:buClr>
                          <a:srgbClr val="000000"/>
                        </a:buClr>
                        <a:buSzPts val="1400"/>
                        <a:buFont typeface="Arial"/>
                        <a:buNone/>
                      </a:pPr>
                      <a:r>
                        <a:rPr lang="en-US" sz="1400" u="none" cap="none" strike="noStrike"/>
                        <a:t>Machining </a:t>
                      </a:r>
                      <a:endParaRPr sz="1400" u="none" cap="none" strike="noStrike"/>
                    </a:p>
                  </a:txBody>
                  <a:tcPr marT="91425" marB="91425" marR="91425" marL="91425">
                    <a:solidFill>
                      <a:srgbClr val="D9EAD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56</a:t>
                      </a:r>
                      <a:endParaRPr i="1" sz="1400" u="none" cap="none" strike="noStrike"/>
                    </a:p>
                  </a:txBody>
                  <a:tcPr marT="91425" marB="91425" marR="91425" marL="91425">
                    <a:solidFill>
                      <a:srgbClr val="F1C232"/>
                    </a:solidFill>
                  </a:tcPr>
                </a:tc>
              </a:tr>
              <a:tr h="567575">
                <a:tc>
                  <a:txBody>
                    <a:bodyPr/>
                    <a:lstStyle/>
                    <a:p>
                      <a:pPr indent="0" lvl="0" marL="0" marR="0" rtl="0" algn="r">
                        <a:lnSpc>
                          <a:spcPct val="100000"/>
                        </a:lnSpc>
                        <a:spcBef>
                          <a:spcPts val="0"/>
                        </a:spcBef>
                        <a:spcAft>
                          <a:spcPts val="0"/>
                        </a:spcAft>
                        <a:buClr>
                          <a:srgbClr val="000000"/>
                        </a:buClr>
                        <a:buSzPts val="1400"/>
                        <a:buFont typeface="Arial"/>
                        <a:buNone/>
                      </a:pPr>
                      <a:r>
                        <a:rPr lang="en-US" sz="1400" u="none" cap="none" strike="noStrike"/>
                        <a:t>Shearing and Forming</a:t>
                      </a:r>
                      <a:endParaRPr sz="1400" u="none" cap="none" strike="noStrike"/>
                    </a:p>
                  </a:txBody>
                  <a:tcPr marT="91425" marB="91425" marR="91425" marL="91425">
                    <a:solidFill>
                      <a:srgbClr val="D9EAD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69</a:t>
                      </a:r>
                      <a:endParaRPr i="1" sz="1400" u="none" cap="none" strike="noStrike"/>
                    </a:p>
                  </a:txBody>
                  <a:tcPr marT="91425" marB="91425" marR="91425" marL="91425">
                    <a:solidFill>
                      <a:srgbClr val="F1C232"/>
                    </a:solidFill>
                  </a:tcPr>
                </a:tc>
              </a:tr>
            </a:tbl>
          </a:graphicData>
        </a:graphic>
      </p:graphicFrame>
      <p:sp>
        <p:nvSpPr>
          <p:cNvPr id="381" name="Google Shape;381;g15fa510cbc5_1_185"/>
          <p:cNvSpPr txBox="1"/>
          <p:nvPr/>
        </p:nvSpPr>
        <p:spPr>
          <a:xfrm>
            <a:off x="161600" y="1344250"/>
            <a:ext cx="46539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Final Rankings</a:t>
            </a:r>
            <a:endParaRPr b="1" i="0" sz="2800" u="sng" cap="none" strike="noStrike">
              <a:solidFill>
                <a:schemeClr val="dk1"/>
              </a:solidFill>
              <a:latin typeface="Times New Roman"/>
              <a:ea typeface="Times New Roman"/>
              <a:cs typeface="Times New Roman"/>
              <a:sym typeface="Times New Roman"/>
            </a:endParaRPr>
          </a:p>
        </p:txBody>
      </p:sp>
      <p:sp>
        <p:nvSpPr>
          <p:cNvPr id="382" name="Google Shape;382;g15fa510cbc5_1_185"/>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383" name="Google Shape;383;g15fa510cbc5_1_185"/>
          <p:cNvSpPr/>
          <p:nvPr/>
        </p:nvSpPr>
        <p:spPr>
          <a:xfrm>
            <a:off x="3056425" y="63157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384" name="Google Shape;384;g15fa510cbc5_1_185"/>
          <p:cNvSpPr/>
          <p:nvPr/>
        </p:nvSpPr>
        <p:spPr>
          <a:xfrm>
            <a:off x="5383400" y="63157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385" name="Google Shape;385;g15fa510cbc5_1_185"/>
          <p:cNvSpPr/>
          <p:nvPr/>
        </p:nvSpPr>
        <p:spPr>
          <a:xfrm>
            <a:off x="7799775"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pic>
        <p:nvPicPr>
          <p:cNvPr id="386" name="Google Shape;386;g15fa510cbc5_1_185"/>
          <p:cNvPicPr preferRelativeResize="0"/>
          <p:nvPr/>
        </p:nvPicPr>
        <p:blipFill rotWithShape="1">
          <a:blip r:embed="rId4">
            <a:alphaModFix/>
          </a:blip>
          <a:srcRect b="0" l="0" r="0" t="0"/>
          <a:stretch/>
        </p:blipFill>
        <p:spPr>
          <a:xfrm>
            <a:off x="729450" y="2262075"/>
            <a:ext cx="11262525" cy="2864388"/>
          </a:xfrm>
          <a:prstGeom prst="rect">
            <a:avLst/>
          </a:prstGeom>
          <a:noFill/>
          <a:ln>
            <a:noFill/>
          </a:ln>
          <a:effectLst>
            <a:outerShdw blurRad="57150" rotWithShape="0" algn="bl" dir="5400000" dist="19050">
              <a:srgbClr val="BF9000">
                <a:alpha val="4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7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38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15fa510cbc5_1_197"/>
          <p:cNvSpPr txBox="1"/>
          <p:nvPr/>
        </p:nvSpPr>
        <p:spPr>
          <a:xfrm>
            <a:off x="563475" y="1073650"/>
            <a:ext cx="97932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Transitioning from Manufacturing Process to Materials</a:t>
            </a:r>
            <a:endParaRPr b="1" i="0" sz="2800" u="sng" cap="none" strike="noStrike">
              <a:solidFill>
                <a:schemeClr val="dk1"/>
              </a:solidFill>
              <a:latin typeface="Times New Roman"/>
              <a:ea typeface="Times New Roman"/>
              <a:cs typeface="Times New Roman"/>
              <a:sym typeface="Times New Roman"/>
            </a:endParaRPr>
          </a:p>
        </p:txBody>
      </p:sp>
      <p:sp>
        <p:nvSpPr>
          <p:cNvPr id="392" name="Google Shape;392;g15fa510cbc5_1_19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93" name="Google Shape;393;g15fa510cbc5_1_197"/>
          <p:cNvSpPr txBox="1"/>
          <p:nvPr/>
        </p:nvSpPr>
        <p:spPr>
          <a:xfrm>
            <a:off x="639675" y="1826325"/>
            <a:ext cx="5000400" cy="11913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1"/>
                </a:solidFill>
                <a:latin typeface="Lato"/>
                <a:ea typeface="Lato"/>
                <a:cs typeface="Lato"/>
                <a:sym typeface="Lato"/>
              </a:rPr>
              <a:t>The manufacturing processes scorings pave the way for new trade studies, this time the previous method is implemented, but now for materials. </a:t>
            </a:r>
            <a:endParaRPr b="0" i="0" sz="15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dk1"/>
              </a:solidFill>
              <a:latin typeface="Lato"/>
              <a:ea typeface="Lato"/>
              <a:cs typeface="Lato"/>
              <a:sym typeface="Lato"/>
            </a:endParaRPr>
          </a:p>
        </p:txBody>
      </p:sp>
      <p:pic>
        <p:nvPicPr>
          <p:cNvPr id="394" name="Google Shape;394;g15fa510cbc5_1_197"/>
          <p:cNvPicPr preferRelativeResize="0"/>
          <p:nvPr/>
        </p:nvPicPr>
        <p:blipFill rotWithShape="1">
          <a:blip r:embed="rId3">
            <a:alphaModFix/>
          </a:blip>
          <a:srcRect b="0" l="0" r="0" t="0"/>
          <a:stretch/>
        </p:blipFill>
        <p:spPr>
          <a:xfrm>
            <a:off x="5781575" y="1666175"/>
            <a:ext cx="2563901" cy="1724349"/>
          </a:xfrm>
          <a:prstGeom prst="rect">
            <a:avLst/>
          </a:prstGeom>
          <a:noFill/>
          <a:ln>
            <a:noFill/>
          </a:ln>
        </p:spPr>
      </p:pic>
      <p:pic>
        <p:nvPicPr>
          <p:cNvPr id="395" name="Google Shape;395;g15fa510cbc5_1_197"/>
          <p:cNvPicPr preferRelativeResize="0"/>
          <p:nvPr/>
        </p:nvPicPr>
        <p:blipFill rotWithShape="1">
          <a:blip r:embed="rId4">
            <a:alphaModFix/>
          </a:blip>
          <a:srcRect b="0" l="0" r="0" t="0"/>
          <a:stretch/>
        </p:blipFill>
        <p:spPr>
          <a:xfrm>
            <a:off x="5781575" y="3392250"/>
            <a:ext cx="2563899" cy="1700601"/>
          </a:xfrm>
          <a:prstGeom prst="rect">
            <a:avLst/>
          </a:prstGeom>
          <a:noFill/>
          <a:ln>
            <a:noFill/>
          </a:ln>
        </p:spPr>
      </p:pic>
      <p:pic>
        <p:nvPicPr>
          <p:cNvPr id="396" name="Google Shape;396;g15fa510cbc5_1_197"/>
          <p:cNvPicPr preferRelativeResize="0"/>
          <p:nvPr/>
        </p:nvPicPr>
        <p:blipFill rotWithShape="1">
          <a:blip r:embed="rId5">
            <a:alphaModFix/>
          </a:blip>
          <a:srcRect b="0" l="0" r="0" t="0"/>
          <a:stretch/>
        </p:blipFill>
        <p:spPr>
          <a:xfrm>
            <a:off x="8345475" y="3392238"/>
            <a:ext cx="2786649" cy="1700614"/>
          </a:xfrm>
          <a:prstGeom prst="rect">
            <a:avLst/>
          </a:prstGeom>
          <a:noFill/>
          <a:ln>
            <a:noFill/>
          </a:ln>
        </p:spPr>
      </p:pic>
      <p:sp>
        <p:nvSpPr>
          <p:cNvPr id="397" name="Google Shape;397;g15fa510cbc5_1_19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98" name="Google Shape;398;g15fa510cbc5_1_197"/>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399" name="Google Shape;399;g15fa510cbc5_1_197"/>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400" name="Google Shape;400;g15fa510cbc5_1_197"/>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401" name="Google Shape;401;g15fa510cbc5_1_197"/>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pic>
        <p:nvPicPr>
          <p:cNvPr id="402" name="Google Shape;402;g15fa510cbc5_1_197"/>
          <p:cNvPicPr preferRelativeResize="0"/>
          <p:nvPr/>
        </p:nvPicPr>
        <p:blipFill rotWithShape="1">
          <a:blip r:embed="rId6">
            <a:alphaModFix/>
          </a:blip>
          <a:srcRect b="0" l="0" r="0" t="0"/>
          <a:stretch/>
        </p:blipFill>
        <p:spPr>
          <a:xfrm>
            <a:off x="8361750" y="1666175"/>
            <a:ext cx="2786650" cy="1700600"/>
          </a:xfrm>
          <a:prstGeom prst="rect">
            <a:avLst/>
          </a:prstGeom>
          <a:noFill/>
          <a:ln>
            <a:noFill/>
          </a:ln>
        </p:spPr>
      </p:pic>
      <p:pic>
        <p:nvPicPr>
          <p:cNvPr id="403" name="Google Shape;403;g15fa510cbc5_1_197"/>
          <p:cNvPicPr preferRelativeResize="0"/>
          <p:nvPr/>
        </p:nvPicPr>
        <p:blipFill rotWithShape="1">
          <a:blip r:embed="rId7">
            <a:alphaModFix/>
          </a:blip>
          <a:srcRect b="0" l="0" r="0" t="0"/>
          <a:stretch/>
        </p:blipFill>
        <p:spPr>
          <a:xfrm>
            <a:off x="5781575" y="5099201"/>
            <a:ext cx="5350548" cy="1062801"/>
          </a:xfrm>
          <a:prstGeom prst="rect">
            <a:avLst/>
          </a:prstGeom>
          <a:noFill/>
          <a:ln>
            <a:noFill/>
          </a:ln>
        </p:spPr>
      </p:pic>
      <p:sp>
        <p:nvSpPr>
          <p:cNvPr id="404" name="Google Shape;404;g15fa510cbc5_1_197"/>
          <p:cNvSpPr txBox="1"/>
          <p:nvPr/>
        </p:nvSpPr>
        <p:spPr>
          <a:xfrm>
            <a:off x="700625" y="3284600"/>
            <a:ext cx="35727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2. 	Born Fiber</a:t>
            </a:r>
            <a:endParaRPr b="1" i="0" sz="1900" u="none" cap="none" strike="noStrike">
              <a:solidFill>
                <a:srgbClr val="000000"/>
              </a:solidFill>
              <a:latin typeface="Calibri"/>
              <a:ea typeface="Calibri"/>
              <a:cs typeface="Calibri"/>
              <a:sym typeface="Calibri"/>
            </a:endParaRPr>
          </a:p>
        </p:txBody>
      </p:sp>
      <p:sp>
        <p:nvSpPr>
          <p:cNvPr id="405" name="Google Shape;405;g15fa510cbc5_1_197"/>
          <p:cNvSpPr txBox="1"/>
          <p:nvPr/>
        </p:nvSpPr>
        <p:spPr>
          <a:xfrm>
            <a:off x="700625" y="3761800"/>
            <a:ext cx="35727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3. 	Carbon Fiber</a:t>
            </a:r>
            <a:endParaRPr b="1" i="0" sz="1900" u="none" cap="none" strike="noStrike">
              <a:solidFill>
                <a:srgbClr val="000000"/>
              </a:solidFill>
              <a:latin typeface="Calibri"/>
              <a:ea typeface="Calibri"/>
              <a:cs typeface="Calibri"/>
              <a:sym typeface="Calibri"/>
            </a:endParaRPr>
          </a:p>
        </p:txBody>
      </p:sp>
      <p:sp>
        <p:nvSpPr>
          <p:cNvPr id="406" name="Google Shape;406;g15fa510cbc5_1_197"/>
          <p:cNvSpPr txBox="1"/>
          <p:nvPr/>
        </p:nvSpPr>
        <p:spPr>
          <a:xfrm>
            <a:off x="700625" y="4275200"/>
            <a:ext cx="43920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4. 	Thermoplastics</a:t>
            </a:r>
            <a:endParaRPr b="1" i="0" sz="1900" u="none" cap="none" strike="noStrike">
              <a:solidFill>
                <a:srgbClr val="595959"/>
              </a:solidFill>
              <a:latin typeface="Calibri"/>
              <a:ea typeface="Calibri"/>
              <a:cs typeface="Calibri"/>
              <a:sym typeface="Calibri"/>
            </a:endParaRPr>
          </a:p>
        </p:txBody>
      </p:sp>
      <p:sp>
        <p:nvSpPr>
          <p:cNvPr id="407" name="Google Shape;407;g15fa510cbc5_1_197"/>
          <p:cNvSpPr txBox="1"/>
          <p:nvPr/>
        </p:nvSpPr>
        <p:spPr>
          <a:xfrm>
            <a:off x="700625" y="5646800"/>
            <a:ext cx="35727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5. 	Foam</a:t>
            </a:r>
            <a:endParaRPr b="1" i="0" sz="1900" u="none" cap="none" strike="noStrike">
              <a:solidFill>
                <a:srgbClr val="000000"/>
              </a:solidFill>
              <a:latin typeface="Calibri"/>
              <a:ea typeface="Calibri"/>
              <a:cs typeface="Calibri"/>
              <a:sym typeface="Calibri"/>
            </a:endParaRPr>
          </a:p>
        </p:txBody>
      </p:sp>
      <p:sp>
        <p:nvSpPr>
          <p:cNvPr id="408" name="Google Shape;408;g15fa510cbc5_1_197"/>
          <p:cNvSpPr txBox="1"/>
          <p:nvPr/>
        </p:nvSpPr>
        <p:spPr>
          <a:xfrm>
            <a:off x="703550" y="2821425"/>
            <a:ext cx="35727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1. 	Aluminium Alloy 6061</a:t>
            </a:r>
            <a:endParaRPr b="1" i="0" sz="1900" u="none" cap="none" strike="noStrike">
              <a:solidFill>
                <a:srgbClr val="000000"/>
              </a:solidFill>
              <a:latin typeface="Calibri"/>
              <a:ea typeface="Calibri"/>
              <a:cs typeface="Calibri"/>
              <a:sym typeface="Calibri"/>
            </a:endParaRPr>
          </a:p>
        </p:txBody>
      </p:sp>
      <p:sp>
        <p:nvSpPr>
          <p:cNvPr id="409" name="Google Shape;409;g15fa510cbc5_1_197"/>
          <p:cNvSpPr txBox="1"/>
          <p:nvPr/>
        </p:nvSpPr>
        <p:spPr>
          <a:xfrm>
            <a:off x="1365900" y="4639925"/>
            <a:ext cx="2563800" cy="477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rgbClr val="595959"/>
              </a:buClr>
              <a:buSzPts val="1900"/>
              <a:buFont typeface="Calibri"/>
              <a:buChar char="-"/>
            </a:pPr>
            <a:r>
              <a:rPr b="1" i="0" lang="en-US" sz="1900" u="none" cap="none" strike="noStrike">
                <a:solidFill>
                  <a:srgbClr val="595959"/>
                </a:solidFill>
                <a:latin typeface="Calibri"/>
                <a:ea typeface="Calibri"/>
                <a:cs typeface="Calibri"/>
                <a:sym typeface="Calibri"/>
              </a:rPr>
              <a:t>Polystyrene </a:t>
            </a:r>
            <a:endParaRPr b="0" i="0" sz="1400" u="none" cap="none" strike="noStrike">
              <a:solidFill>
                <a:srgbClr val="000000"/>
              </a:solidFill>
              <a:latin typeface="Calibri"/>
              <a:ea typeface="Calibri"/>
              <a:cs typeface="Calibri"/>
              <a:sym typeface="Calibri"/>
            </a:endParaRPr>
          </a:p>
        </p:txBody>
      </p:sp>
      <p:sp>
        <p:nvSpPr>
          <p:cNvPr id="410" name="Google Shape;410;g15fa510cbc5_1_197"/>
          <p:cNvSpPr txBox="1"/>
          <p:nvPr/>
        </p:nvSpPr>
        <p:spPr>
          <a:xfrm>
            <a:off x="1365900" y="4944725"/>
            <a:ext cx="2563800" cy="477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rgbClr val="595959"/>
              </a:buClr>
              <a:buSzPts val="1900"/>
              <a:buFont typeface="Calibri"/>
              <a:buChar char="-"/>
            </a:pPr>
            <a:r>
              <a:rPr b="1" i="0" lang="en-US" sz="1900" u="none" cap="none" strike="noStrike">
                <a:solidFill>
                  <a:srgbClr val="595959"/>
                </a:solidFill>
                <a:latin typeface="Calibri"/>
                <a:ea typeface="Calibri"/>
                <a:cs typeface="Calibri"/>
                <a:sym typeface="Calibri"/>
              </a:rPr>
              <a:t>Polyester </a:t>
            </a:r>
            <a:endParaRPr b="0" i="0" sz="1400" u="none" cap="none" strike="noStrike">
              <a:solidFill>
                <a:srgbClr val="000000"/>
              </a:solidFill>
              <a:latin typeface="Calibri"/>
              <a:ea typeface="Calibri"/>
              <a:cs typeface="Calibri"/>
              <a:sym typeface="Calibri"/>
            </a:endParaRPr>
          </a:p>
        </p:txBody>
      </p:sp>
      <p:sp>
        <p:nvSpPr>
          <p:cNvPr id="411" name="Google Shape;411;g15fa510cbc5_1_197"/>
          <p:cNvSpPr txBox="1"/>
          <p:nvPr/>
        </p:nvSpPr>
        <p:spPr>
          <a:xfrm>
            <a:off x="1365900" y="5249525"/>
            <a:ext cx="2563800" cy="477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rgbClr val="595959"/>
              </a:buClr>
              <a:buSzPts val="1900"/>
              <a:buFont typeface="Calibri"/>
              <a:buChar char="-"/>
            </a:pPr>
            <a:r>
              <a:rPr b="1" i="0" lang="en-US" sz="1900" u="none" cap="none" strike="noStrike">
                <a:solidFill>
                  <a:srgbClr val="595959"/>
                </a:solidFill>
                <a:latin typeface="Calibri"/>
                <a:ea typeface="Calibri"/>
                <a:cs typeface="Calibri"/>
                <a:sym typeface="Calibri"/>
              </a:rPr>
              <a:t>Nylon</a:t>
            </a:r>
            <a:endParaRPr b="0" i="0" sz="1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15fa510cbc5_1_2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17" name="Google Shape;417;g15fa510cbc5_1_211"/>
          <p:cNvSpPr txBox="1"/>
          <p:nvPr/>
        </p:nvSpPr>
        <p:spPr>
          <a:xfrm>
            <a:off x="723725" y="1880120"/>
            <a:ext cx="10179900" cy="525600"/>
          </a:xfrm>
          <a:prstGeom prst="rect">
            <a:avLst/>
          </a:prstGeom>
          <a:noFill/>
          <a:ln>
            <a:noFill/>
          </a:ln>
        </p:spPr>
        <p:txBody>
          <a:bodyPr anchorCtr="0" anchor="t" bIns="91425" lIns="91425" spcFirstLastPara="1" rIns="91425" wrap="square" tIns="91425">
            <a:normAutofit fontScale="77500" lnSpcReduction="20000"/>
          </a:bodyPr>
          <a:lstStyle/>
          <a:p>
            <a:pPr indent="0" lvl="0" marL="0" marR="0" rtl="0" algn="l">
              <a:lnSpc>
                <a:spcPct val="115000"/>
              </a:lnSpc>
              <a:spcBef>
                <a:spcPts val="0"/>
              </a:spcBef>
              <a:spcAft>
                <a:spcPts val="1200"/>
              </a:spcAft>
              <a:buClr>
                <a:srgbClr val="000000"/>
              </a:buClr>
              <a:buSzPct val="104838"/>
              <a:buFont typeface="Arial"/>
              <a:buNone/>
            </a:pPr>
            <a:r>
              <a:rPr b="0" i="0" lang="en-US" sz="1600" u="none" cap="none" strike="noStrike">
                <a:solidFill>
                  <a:schemeClr val="dk1"/>
                </a:solidFill>
                <a:latin typeface="Lato"/>
                <a:ea typeface="Lato"/>
                <a:cs typeface="Lato"/>
                <a:sym typeface="Lato"/>
              </a:rPr>
              <a:t>To determine the ranking for each material the following facts about each material were used. </a:t>
            </a:r>
            <a:endParaRPr b="0" i="0" sz="1600" u="none" cap="none" strike="noStrike">
              <a:solidFill>
                <a:schemeClr val="dk1"/>
              </a:solidFill>
              <a:latin typeface="Lato"/>
              <a:ea typeface="Lato"/>
              <a:cs typeface="Lato"/>
              <a:sym typeface="Lato"/>
            </a:endParaRPr>
          </a:p>
        </p:txBody>
      </p:sp>
      <p:pic>
        <p:nvPicPr>
          <p:cNvPr id="418" name="Google Shape;418;g15fa510cbc5_1_211"/>
          <p:cNvPicPr preferRelativeResize="0"/>
          <p:nvPr/>
        </p:nvPicPr>
        <p:blipFill rotWithShape="1">
          <a:blip r:embed="rId3">
            <a:alphaModFix/>
          </a:blip>
          <a:srcRect b="9868" l="2066" r="0" t="7758"/>
          <a:stretch/>
        </p:blipFill>
        <p:spPr>
          <a:xfrm>
            <a:off x="502675" y="5037425"/>
            <a:ext cx="5048550" cy="1059050"/>
          </a:xfrm>
          <a:prstGeom prst="rect">
            <a:avLst/>
          </a:prstGeom>
          <a:noFill/>
          <a:ln>
            <a:noFill/>
          </a:ln>
        </p:spPr>
      </p:pic>
      <p:sp>
        <p:nvSpPr>
          <p:cNvPr id="419" name="Google Shape;419;g15fa510cbc5_1_211"/>
          <p:cNvSpPr txBox="1"/>
          <p:nvPr/>
        </p:nvSpPr>
        <p:spPr>
          <a:xfrm>
            <a:off x="729450" y="1318650"/>
            <a:ext cx="97932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600" u="sng" cap="none" strike="noStrike">
                <a:solidFill>
                  <a:schemeClr val="dk1"/>
                </a:solidFill>
                <a:latin typeface="Times New Roman"/>
                <a:ea typeface="Times New Roman"/>
                <a:cs typeface="Times New Roman"/>
                <a:sym typeface="Times New Roman"/>
              </a:rPr>
              <a:t>Material Trade Studies</a:t>
            </a:r>
            <a:endParaRPr b="1" i="0" sz="2600" u="sng" cap="none" strike="noStrike">
              <a:solidFill>
                <a:schemeClr val="dk1"/>
              </a:solidFill>
              <a:latin typeface="Times New Roman"/>
              <a:ea typeface="Times New Roman"/>
              <a:cs typeface="Times New Roman"/>
              <a:sym typeface="Times New Roman"/>
            </a:endParaRPr>
          </a:p>
        </p:txBody>
      </p:sp>
      <p:sp>
        <p:nvSpPr>
          <p:cNvPr id="420" name="Google Shape;420;g15fa510cbc5_1_2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21" name="Google Shape;421;g15fa510cbc5_1_211"/>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422" name="Google Shape;422;g15fa510cbc5_1_211"/>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423" name="Google Shape;423;g15fa510cbc5_1_211"/>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424" name="Google Shape;424;g15fa510cbc5_1_211"/>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pic>
        <p:nvPicPr>
          <p:cNvPr id="425" name="Google Shape;425;g15fa510cbc5_1_211"/>
          <p:cNvPicPr preferRelativeResize="0"/>
          <p:nvPr/>
        </p:nvPicPr>
        <p:blipFill rotWithShape="1">
          <a:blip r:embed="rId4">
            <a:alphaModFix/>
          </a:blip>
          <a:srcRect b="0" l="0" r="0" t="0"/>
          <a:stretch/>
        </p:blipFill>
        <p:spPr>
          <a:xfrm>
            <a:off x="152400" y="2558120"/>
            <a:ext cx="11887201" cy="180481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g15fa510cbc5_1_2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31" name="Google Shape;431;g15fa510cbc5_1_222"/>
          <p:cNvSpPr txBox="1"/>
          <p:nvPr/>
        </p:nvSpPr>
        <p:spPr>
          <a:xfrm>
            <a:off x="729450" y="1318650"/>
            <a:ext cx="26346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900" u="sng" cap="none" strike="noStrike">
                <a:solidFill>
                  <a:schemeClr val="dk1"/>
                </a:solidFill>
                <a:latin typeface="Times New Roman"/>
                <a:ea typeface="Times New Roman"/>
                <a:cs typeface="Times New Roman"/>
                <a:sym typeface="Times New Roman"/>
              </a:rPr>
              <a:t>Final Rankings</a:t>
            </a:r>
            <a:endParaRPr b="1" i="0" sz="2900" u="sng" cap="none" strike="noStrike">
              <a:solidFill>
                <a:schemeClr val="dk1"/>
              </a:solidFill>
              <a:latin typeface="Times New Roman"/>
              <a:ea typeface="Times New Roman"/>
              <a:cs typeface="Times New Roman"/>
              <a:sym typeface="Times New Roman"/>
            </a:endParaRPr>
          </a:p>
        </p:txBody>
      </p:sp>
      <p:sp>
        <p:nvSpPr>
          <p:cNvPr id="432" name="Google Shape;432;g15fa510cbc5_1_222"/>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433" name="Google Shape;433;g15fa510cbc5_1_222"/>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434" name="Google Shape;434;g15fa510cbc5_1_222"/>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435" name="Google Shape;435;g15fa510cbc5_1_222"/>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graphicFrame>
        <p:nvGraphicFramePr>
          <p:cNvPr id="436" name="Google Shape;436;g15fa510cbc5_1_222"/>
          <p:cNvGraphicFramePr/>
          <p:nvPr/>
        </p:nvGraphicFramePr>
        <p:xfrm>
          <a:off x="4150425" y="2013453"/>
          <a:ext cx="3000000" cy="3000000"/>
        </p:xfrm>
        <a:graphic>
          <a:graphicData uri="http://schemas.openxmlformats.org/drawingml/2006/table">
            <a:tbl>
              <a:tblPr>
                <a:noFill/>
                <a:tableStyleId>{D08EAE97-7E05-4080-96DE-8253E9141DF7}</a:tableStyleId>
              </a:tblPr>
              <a:tblGrid>
                <a:gridCol w="1750875"/>
                <a:gridCol w="1642850"/>
              </a:tblGrid>
              <a:tr h="579600">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Material</a:t>
                      </a:r>
                      <a:endParaRPr b="1" sz="1400" u="none" cap="none" strike="noStrike"/>
                    </a:p>
                  </a:txBody>
                  <a:tcPr marT="91425" marB="91425" marR="91425" marL="91425">
                    <a:solidFill>
                      <a:srgbClr val="D9EAD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Final Score [%]</a:t>
                      </a:r>
                      <a:endParaRPr b="1" sz="1400" u="none" cap="none" strike="noStrike"/>
                    </a:p>
                  </a:txBody>
                  <a:tcPr marT="91425" marB="91425" marR="91425" marL="91425">
                    <a:solidFill>
                      <a:srgbClr val="D9EAD3"/>
                    </a:solidFill>
                  </a:tcPr>
                </a:tc>
              </a:tr>
              <a:tr h="737875">
                <a:tc>
                  <a:txBody>
                    <a:bodyPr/>
                    <a:lstStyle/>
                    <a:p>
                      <a:pPr indent="0" lvl="0" marL="0" marR="0" rtl="0" algn="r">
                        <a:lnSpc>
                          <a:spcPct val="100000"/>
                        </a:lnSpc>
                        <a:spcBef>
                          <a:spcPts val="0"/>
                        </a:spcBef>
                        <a:spcAft>
                          <a:spcPts val="0"/>
                        </a:spcAft>
                        <a:buClr>
                          <a:srgbClr val="000000"/>
                        </a:buClr>
                        <a:buSzPts val="1400"/>
                        <a:buFont typeface="Arial"/>
                        <a:buNone/>
                      </a:pPr>
                      <a:r>
                        <a:rPr lang="en-US" sz="1400" u="none" cap="none" strike="noStrike"/>
                        <a:t>Aluminium Alloy 6061</a:t>
                      </a:r>
                      <a:endParaRPr sz="1400" u="none" cap="none" strike="noStrike"/>
                    </a:p>
                  </a:txBody>
                  <a:tcPr marT="91425" marB="91425" marR="91425" marL="91425">
                    <a:solidFill>
                      <a:srgbClr val="D9EAD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77</a:t>
                      </a:r>
                      <a:endParaRPr i="1" sz="1400" u="none" cap="none" strike="noStrike"/>
                    </a:p>
                  </a:txBody>
                  <a:tcPr marT="91425" marB="91425" marR="91425" marL="91425">
                    <a:solidFill>
                      <a:srgbClr val="F1C232"/>
                    </a:solidFill>
                  </a:tcPr>
                </a:tc>
              </a:tr>
              <a:tr h="556775">
                <a:tc>
                  <a:txBody>
                    <a:bodyPr/>
                    <a:lstStyle/>
                    <a:p>
                      <a:pPr indent="0" lvl="0" marL="0" marR="0" rtl="0" algn="r">
                        <a:lnSpc>
                          <a:spcPct val="100000"/>
                        </a:lnSpc>
                        <a:spcBef>
                          <a:spcPts val="0"/>
                        </a:spcBef>
                        <a:spcAft>
                          <a:spcPts val="0"/>
                        </a:spcAft>
                        <a:buClr>
                          <a:srgbClr val="000000"/>
                        </a:buClr>
                        <a:buSzPts val="1400"/>
                        <a:buFont typeface="Arial"/>
                        <a:buNone/>
                      </a:pPr>
                      <a:r>
                        <a:rPr lang="en-US" sz="1400" u="none" cap="none" strike="noStrike"/>
                        <a:t>Boron Fiber</a:t>
                      </a:r>
                      <a:endParaRPr sz="1400" u="none" cap="none" strike="noStrike"/>
                    </a:p>
                  </a:txBody>
                  <a:tcPr marT="91425" marB="91425" marR="91425" marL="91425">
                    <a:lnB cap="flat" cmpd="sng" w="9525">
                      <a:solidFill>
                        <a:srgbClr val="999999"/>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53</a:t>
                      </a:r>
                      <a:endParaRPr i="1" sz="1400" u="none" cap="none" strike="noStrike"/>
                    </a:p>
                  </a:txBody>
                  <a:tcPr marT="91425" marB="91425" marR="91425" marL="91425">
                    <a:lnB cap="flat" cmpd="sng" w="9525">
                      <a:solidFill>
                        <a:srgbClr val="999999"/>
                      </a:solidFill>
                      <a:prstDash val="solid"/>
                      <a:round/>
                      <a:headEnd len="sm" w="sm" type="none"/>
                      <a:tailEnd len="sm" w="sm" type="none"/>
                    </a:lnB>
                    <a:solidFill>
                      <a:srgbClr val="F1C232"/>
                    </a:solidFill>
                  </a:tcPr>
                </a:tc>
              </a:tr>
              <a:tr h="556775">
                <a:tc>
                  <a:txBody>
                    <a:bodyPr/>
                    <a:lstStyle/>
                    <a:p>
                      <a:pPr indent="0" lvl="0" marL="0" marR="0" rtl="0" algn="r">
                        <a:lnSpc>
                          <a:spcPct val="100000"/>
                        </a:lnSpc>
                        <a:spcBef>
                          <a:spcPts val="0"/>
                        </a:spcBef>
                        <a:spcAft>
                          <a:spcPts val="0"/>
                        </a:spcAft>
                        <a:buClr>
                          <a:srgbClr val="000000"/>
                        </a:buClr>
                        <a:buSzPts val="1400"/>
                        <a:buFont typeface="Arial"/>
                        <a:buNone/>
                      </a:pPr>
                      <a:r>
                        <a:rPr lang="en-US" sz="1400" u="none" cap="none" strike="noStrike"/>
                        <a:t>Carbon Fiber</a:t>
                      </a:r>
                      <a:endParaRPr sz="1400" u="none" cap="none" strike="noStrike"/>
                    </a:p>
                  </a:txBody>
                  <a:tcPr marT="91425" marB="91425" marR="91425" marL="91425">
                    <a:lnL cap="flat" cmpd="sng" w="9525">
                      <a:solidFill>
                        <a:srgbClr val="E06666"/>
                      </a:solidFill>
                      <a:prstDash val="solid"/>
                      <a:round/>
                      <a:headEnd len="sm" w="sm" type="none"/>
                      <a:tailEnd len="sm" w="sm" type="none"/>
                    </a:lnL>
                    <a:lnR cap="flat" cmpd="sng" w="9525">
                      <a:solidFill>
                        <a:srgbClr val="E06666"/>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67</a:t>
                      </a:r>
                      <a:endParaRPr i="1" sz="1400" u="none" cap="none" strike="noStrike"/>
                    </a:p>
                  </a:txBody>
                  <a:tcPr marT="91425" marB="91425" marR="91425" marL="91425">
                    <a:lnL cap="flat" cmpd="sng" w="9525">
                      <a:solidFill>
                        <a:srgbClr val="E06666"/>
                      </a:solidFill>
                      <a:prstDash val="solid"/>
                      <a:round/>
                      <a:headEnd len="sm" w="sm" type="none"/>
                      <a:tailEnd len="sm" w="sm" type="none"/>
                    </a:lnL>
                    <a:lnR cap="flat" cmpd="sng" w="9525">
                      <a:solidFill>
                        <a:srgbClr val="E06666"/>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r>
              <a:tr h="556775">
                <a:tc>
                  <a:txBody>
                    <a:bodyPr/>
                    <a:lstStyle/>
                    <a:p>
                      <a:pPr indent="0" lvl="0" marL="0" marR="0" rtl="0" algn="r">
                        <a:lnSpc>
                          <a:spcPct val="100000"/>
                        </a:lnSpc>
                        <a:spcBef>
                          <a:spcPts val="0"/>
                        </a:spcBef>
                        <a:spcAft>
                          <a:spcPts val="0"/>
                        </a:spcAft>
                        <a:buClr>
                          <a:srgbClr val="000000"/>
                        </a:buClr>
                        <a:buSzPts val="1400"/>
                        <a:buFont typeface="Arial"/>
                        <a:buNone/>
                      </a:pPr>
                      <a:r>
                        <a:rPr lang="en-US" sz="1400" u="none" cap="none" strike="noStrike"/>
                        <a:t>Foam</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95</a:t>
                      </a:r>
                      <a:endParaRPr i="1"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1C232"/>
                    </a:solidFill>
                  </a:tcPr>
                </a:tc>
              </a:tr>
              <a:tr h="556775">
                <a:tc>
                  <a:txBody>
                    <a:bodyPr/>
                    <a:lstStyle/>
                    <a:p>
                      <a:pPr indent="0" lvl="0" marL="0" marR="0" rtl="0" algn="r">
                        <a:lnSpc>
                          <a:spcPct val="100000"/>
                        </a:lnSpc>
                        <a:spcBef>
                          <a:spcPts val="0"/>
                        </a:spcBef>
                        <a:spcAft>
                          <a:spcPts val="0"/>
                        </a:spcAft>
                        <a:buClr>
                          <a:srgbClr val="000000"/>
                        </a:buClr>
                        <a:buSzPts val="1400"/>
                        <a:buFont typeface="Arial"/>
                        <a:buNone/>
                      </a:pPr>
                      <a:r>
                        <a:rPr b="1" lang="en-US" sz="1400" u="none" cap="none" strike="noStrike"/>
                        <a:t>Thermoplastics</a:t>
                      </a:r>
                      <a:endParaRPr b="1"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t>100</a:t>
                      </a:r>
                      <a:endParaRPr b="1" i="1"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r>
            </a:tbl>
          </a:graphicData>
        </a:graphic>
      </p:graphicFrame>
      <p:pic>
        <p:nvPicPr>
          <p:cNvPr id="437" name="Google Shape;437;g15fa510cbc5_1_222"/>
          <p:cNvPicPr preferRelativeResize="0"/>
          <p:nvPr/>
        </p:nvPicPr>
        <p:blipFill rotWithShape="1">
          <a:blip r:embed="rId3">
            <a:alphaModFix/>
          </a:blip>
          <a:srcRect b="0" l="0" r="0" t="0"/>
          <a:stretch/>
        </p:blipFill>
        <p:spPr>
          <a:xfrm>
            <a:off x="552550" y="2504475"/>
            <a:ext cx="11086876" cy="2496775"/>
          </a:xfrm>
          <a:prstGeom prst="rect">
            <a:avLst/>
          </a:prstGeom>
          <a:noFill/>
          <a:ln>
            <a:noFill/>
          </a:ln>
        </p:spPr>
      </p:pic>
      <p:sp>
        <p:nvSpPr>
          <p:cNvPr id="438" name="Google Shape;438;g15fa510cbc5_1_222"/>
          <p:cNvSpPr txBox="1"/>
          <p:nvPr/>
        </p:nvSpPr>
        <p:spPr>
          <a:xfrm>
            <a:off x="692700" y="5538175"/>
            <a:ext cx="4759500" cy="607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200"/>
              </a:spcAft>
              <a:buClr>
                <a:srgbClr val="000000"/>
              </a:buClr>
              <a:buSzPts val="1300"/>
              <a:buFont typeface="Arial"/>
              <a:buNone/>
            </a:pPr>
            <a:r>
              <a:rPr b="0" i="0" lang="en-US" sz="1900" u="none" cap="none" strike="noStrike">
                <a:solidFill>
                  <a:srgbClr val="595959"/>
                </a:solidFill>
                <a:latin typeface="Lato"/>
                <a:ea typeface="Lato"/>
                <a:cs typeface="Lato"/>
                <a:sym typeface="Lato"/>
              </a:rPr>
              <a:t>For complete algorithm click </a:t>
            </a:r>
            <a:r>
              <a:rPr b="0" i="0" lang="en-US" sz="1900" u="sng" cap="none" strike="noStrike">
                <a:solidFill>
                  <a:srgbClr val="1C3678"/>
                </a:solidFill>
                <a:latin typeface="Lato"/>
                <a:ea typeface="Lato"/>
                <a:cs typeface="Lato"/>
                <a:sym typeface="Lato"/>
                <a:hlinkClick r:id="rId4">
                  <a:extLst>
                    <a:ext uri="{A12FA001-AC4F-418D-AE19-62706E023703}">
                      <ahyp:hlinkClr val="tx"/>
                    </a:ext>
                  </a:extLst>
                </a:hlinkClick>
              </a:rPr>
              <a:t>here</a:t>
            </a:r>
            <a:r>
              <a:rPr b="0" i="0" lang="en-US" sz="1900" u="none" cap="none" strike="noStrike">
                <a:solidFill>
                  <a:srgbClr val="595959"/>
                </a:solidFill>
                <a:latin typeface="Lato"/>
                <a:ea typeface="Lato"/>
                <a:cs typeface="Lato"/>
                <a:sym typeface="Lato"/>
              </a:rPr>
              <a:t>.</a:t>
            </a:r>
            <a:endParaRPr b="0" i="0" sz="1900" u="none" cap="none" strike="noStrike">
              <a:solidFill>
                <a:srgbClr val="595959"/>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3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3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15fdffbdbe7_6_58"/>
          <p:cNvSpPr txBox="1"/>
          <p:nvPr>
            <p:ph type="title"/>
          </p:nvPr>
        </p:nvSpPr>
        <p:spPr>
          <a:xfrm>
            <a:off x="603250" y="2843925"/>
            <a:ext cx="6117000" cy="1077300"/>
          </a:xfrm>
          <a:prstGeom prst="rect">
            <a:avLst/>
          </a:prstGeom>
          <a:noFill/>
          <a:ln>
            <a:noFill/>
          </a:ln>
          <a:effectLst>
            <a:outerShdw blurRad="57150" rotWithShape="0" algn="bl" dir="5400000" dist="19050">
              <a:srgbClr val="BF9000">
                <a:alpha val="49803"/>
              </a:srgbClr>
            </a:outerShdw>
          </a:effectLst>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6000"/>
              <a:buNone/>
            </a:pPr>
            <a:r>
              <a:rPr b="1" lang="en-US" sz="4000" u="sng">
                <a:latin typeface="Times New Roman"/>
                <a:ea typeface="Times New Roman"/>
                <a:cs typeface="Times New Roman"/>
                <a:sym typeface="Times New Roman"/>
              </a:rPr>
              <a:t>Propulsion Trades</a:t>
            </a:r>
            <a:endParaRPr sz="4000">
              <a:latin typeface="Times New Roman"/>
              <a:ea typeface="Times New Roman"/>
              <a:cs typeface="Times New Roman"/>
              <a:sym typeface="Times New Roman"/>
            </a:endParaRPr>
          </a:p>
        </p:txBody>
      </p:sp>
      <p:sp>
        <p:nvSpPr>
          <p:cNvPr id="444" name="Google Shape;444;g15fdffbdbe7_6_5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45" name="Google Shape;445;g15fdffbdbe7_6_5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46" name="Google Shape;446;g15fdffbdbe7_6_58"/>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447" name="Google Shape;447;g15fdffbdbe7_6_58"/>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448" name="Google Shape;448;g15fdffbdbe7_6_58"/>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449" name="Google Shape;449;g15fdffbdbe7_6_58"/>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graphicFrame>
        <p:nvGraphicFramePr>
          <p:cNvPr id="450" name="Google Shape;450;g15fdffbdbe7_6_58"/>
          <p:cNvGraphicFramePr/>
          <p:nvPr/>
        </p:nvGraphicFramePr>
        <p:xfrm>
          <a:off x="732000" y="4539125"/>
          <a:ext cx="3000000" cy="3000000"/>
        </p:xfrm>
        <a:graphic>
          <a:graphicData uri="http://schemas.openxmlformats.org/drawingml/2006/table">
            <a:tbl>
              <a:tblPr>
                <a:noFill/>
                <a:tableStyleId>{D08EAE97-7E05-4080-96DE-8253E9141DF7}</a:tableStyleId>
              </a:tblPr>
              <a:tblGrid>
                <a:gridCol w="1909400"/>
                <a:gridCol w="1698575"/>
                <a:gridCol w="2075525"/>
                <a:gridCol w="1841850"/>
                <a:gridCol w="1811725"/>
              </a:tblGrid>
              <a:tr h="3962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Sub-Team</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Team Leader</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 Team Member</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1"/>
                          </a:solidFill>
                        </a:rPr>
                        <a:t>Team Member</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1"/>
                          </a:solidFill>
                        </a:rPr>
                        <a:t>Team Member</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r>
              <a:tr h="3962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Electronics</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Lucas Pereira</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Talen Fischer</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Tyler McKay</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Jared Seefried</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15fdffb7b39_1_5"/>
          <p:cNvSpPr txBox="1"/>
          <p:nvPr>
            <p:ph type="title"/>
          </p:nvPr>
        </p:nvSpPr>
        <p:spPr>
          <a:xfrm>
            <a:off x="831850" y="1362292"/>
            <a:ext cx="10515600" cy="943500"/>
          </a:xfrm>
          <a:prstGeom prst="rect">
            <a:avLst/>
          </a:prstGeom>
          <a:noFill/>
          <a:ln>
            <a:noFill/>
          </a:ln>
          <a:effectLst>
            <a:outerShdw blurRad="57150" rotWithShape="0" algn="bl" dir="5400000" dist="19050">
              <a:srgbClr val="BF9000">
                <a:alpha val="49803"/>
              </a:srgbClr>
            </a:outerShdw>
          </a:effectLst>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6000"/>
              <a:buNone/>
            </a:pPr>
            <a:r>
              <a:rPr b="1" lang="en-US" sz="5200" u="sng">
                <a:latin typeface="Times New Roman"/>
                <a:ea typeface="Times New Roman"/>
                <a:cs typeface="Times New Roman"/>
                <a:sym typeface="Times New Roman"/>
              </a:rPr>
              <a:t>Propulsion Trade Tree</a:t>
            </a:r>
            <a:endParaRPr b="1" sz="5200" u="sng">
              <a:latin typeface="Times New Roman"/>
              <a:ea typeface="Times New Roman"/>
              <a:cs typeface="Times New Roman"/>
              <a:sym typeface="Times New Roman"/>
            </a:endParaRPr>
          </a:p>
        </p:txBody>
      </p:sp>
      <p:sp>
        <p:nvSpPr>
          <p:cNvPr id="456" name="Google Shape;456;g15fdffb7b39_1_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457" name="Google Shape;457;g15fdffb7b39_1_5"/>
          <p:cNvPicPr preferRelativeResize="0"/>
          <p:nvPr/>
        </p:nvPicPr>
        <p:blipFill rotWithShape="1">
          <a:blip r:embed="rId3">
            <a:alphaModFix/>
          </a:blip>
          <a:srcRect b="0" l="0" r="0" t="0"/>
          <a:stretch/>
        </p:blipFill>
        <p:spPr>
          <a:xfrm>
            <a:off x="1579250" y="2474425"/>
            <a:ext cx="9033500" cy="3323150"/>
          </a:xfrm>
          <a:prstGeom prst="rect">
            <a:avLst/>
          </a:prstGeom>
          <a:noFill/>
          <a:ln>
            <a:noFill/>
          </a:ln>
          <a:effectLst>
            <a:outerShdw blurRad="57150" rotWithShape="0" algn="bl" dir="5400000" dist="19050">
              <a:srgbClr val="000000"/>
            </a:outerShdw>
          </a:effectLst>
        </p:spPr>
      </p:pic>
      <p:sp>
        <p:nvSpPr>
          <p:cNvPr id="458" name="Google Shape;458;g15fdffb7b39_1_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59" name="Google Shape;459;g15fdffb7b39_1_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60" name="Google Shape;460;g15fdffb7b39_1_5"/>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461" name="Google Shape;461;g15fdffb7b39_1_5"/>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462" name="Google Shape;462;g15fdffb7b39_1_5"/>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463" name="Google Shape;463;g15fdffb7b39_1_5"/>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15fa510cbc5_1_25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69" name="Google Shape;469;g15fa510cbc5_1_256"/>
          <p:cNvSpPr txBox="1"/>
          <p:nvPr/>
        </p:nvSpPr>
        <p:spPr>
          <a:xfrm>
            <a:off x="729450" y="1192975"/>
            <a:ext cx="90114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3100" u="sng" cap="none" strike="noStrike">
                <a:solidFill>
                  <a:schemeClr val="dk1"/>
                </a:solidFill>
                <a:latin typeface="Times New Roman"/>
                <a:ea typeface="Times New Roman"/>
                <a:cs typeface="Times New Roman"/>
                <a:sym typeface="Times New Roman"/>
              </a:rPr>
              <a:t>Propulsion Trade Study</a:t>
            </a:r>
            <a:endParaRPr b="1" i="0" sz="3100" u="sng" cap="none" strike="noStrike">
              <a:solidFill>
                <a:schemeClr val="dk1"/>
              </a:solidFill>
              <a:latin typeface="Times New Roman"/>
              <a:ea typeface="Times New Roman"/>
              <a:cs typeface="Times New Roman"/>
              <a:sym typeface="Times New Roman"/>
            </a:endParaRPr>
          </a:p>
        </p:txBody>
      </p:sp>
      <p:sp>
        <p:nvSpPr>
          <p:cNvPr id="470" name="Google Shape;470;g15fa510cbc5_1_256"/>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471" name="Google Shape;471;g15fa510cbc5_1_256"/>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472" name="Google Shape;472;g15fa510cbc5_1_256"/>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473" name="Google Shape;473;g15fa510cbc5_1_256"/>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pic>
        <p:nvPicPr>
          <p:cNvPr id="474" name="Google Shape;474;g15fa510cbc5_1_256"/>
          <p:cNvPicPr preferRelativeResize="0"/>
          <p:nvPr/>
        </p:nvPicPr>
        <p:blipFill rotWithShape="1">
          <a:blip r:embed="rId3">
            <a:alphaModFix/>
          </a:blip>
          <a:srcRect b="0" l="0" r="0" t="0"/>
          <a:stretch/>
        </p:blipFill>
        <p:spPr>
          <a:xfrm>
            <a:off x="1283813" y="2013450"/>
            <a:ext cx="10163175" cy="3143250"/>
          </a:xfrm>
          <a:prstGeom prst="rect">
            <a:avLst/>
          </a:prstGeom>
          <a:noFill/>
          <a:ln>
            <a:noFill/>
          </a:ln>
        </p:spPr>
      </p:pic>
      <p:pic>
        <p:nvPicPr>
          <p:cNvPr id="475" name="Google Shape;475;g15fa510cbc5_1_256"/>
          <p:cNvPicPr preferRelativeResize="0"/>
          <p:nvPr/>
        </p:nvPicPr>
        <p:blipFill rotWithShape="1">
          <a:blip r:embed="rId4">
            <a:alphaModFix/>
          </a:blip>
          <a:srcRect b="0" l="0" r="0" t="0"/>
          <a:stretch/>
        </p:blipFill>
        <p:spPr>
          <a:xfrm>
            <a:off x="274600" y="4536000"/>
            <a:ext cx="3197526" cy="1013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15fa510cbc5_1_2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81" name="Google Shape;481;g15fa510cbc5_1_268"/>
          <p:cNvSpPr txBox="1"/>
          <p:nvPr/>
        </p:nvSpPr>
        <p:spPr>
          <a:xfrm>
            <a:off x="6210300" y="2493825"/>
            <a:ext cx="4225500" cy="273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Lato"/>
                <a:ea typeface="Lato"/>
                <a:cs typeface="Lato"/>
                <a:sym typeface="Lato"/>
              </a:rPr>
              <a:t>Key features:</a:t>
            </a:r>
            <a:endParaRPr b="0" i="0" sz="1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a:p>
            <a:pPr indent="-323850" lvl="0" marL="457200" marR="0" rtl="0" algn="l">
              <a:lnSpc>
                <a:spcPct val="115000"/>
              </a:lnSpc>
              <a:spcBef>
                <a:spcPts val="0"/>
              </a:spcBef>
              <a:spcAft>
                <a:spcPts val="0"/>
              </a:spcAft>
              <a:buClr>
                <a:srgbClr val="000000"/>
              </a:buClr>
              <a:buSzPts val="1500"/>
              <a:buFont typeface="Lato"/>
              <a:buChar char="●"/>
            </a:pPr>
            <a:r>
              <a:rPr b="0" i="0" lang="en-US" sz="1500" u="none" cap="none" strike="noStrike">
                <a:solidFill>
                  <a:srgbClr val="000000"/>
                </a:solidFill>
                <a:latin typeface="Lato"/>
                <a:ea typeface="Lato"/>
                <a:cs typeface="Lato"/>
                <a:sym typeface="Lato"/>
              </a:rPr>
              <a:t>High torque values while maintaining lightweight construction</a:t>
            </a:r>
            <a:endParaRPr b="0" i="0" sz="1500" u="none" cap="none" strike="noStrike">
              <a:solidFill>
                <a:srgbClr val="000000"/>
              </a:solidFill>
              <a:latin typeface="Lato"/>
              <a:ea typeface="Lato"/>
              <a:cs typeface="Lato"/>
              <a:sym typeface="Lato"/>
            </a:endParaRPr>
          </a:p>
          <a:p>
            <a:pPr indent="-323850" lvl="0" marL="457200" marR="0" rtl="0" algn="l">
              <a:lnSpc>
                <a:spcPct val="115000"/>
              </a:lnSpc>
              <a:spcBef>
                <a:spcPts val="0"/>
              </a:spcBef>
              <a:spcAft>
                <a:spcPts val="0"/>
              </a:spcAft>
              <a:buClr>
                <a:srgbClr val="000000"/>
              </a:buClr>
              <a:buSzPts val="1500"/>
              <a:buFont typeface="Lato"/>
              <a:buChar char="●"/>
            </a:pPr>
            <a:r>
              <a:rPr b="0" i="0" lang="en-US" sz="1500" u="none" cap="none" strike="noStrike">
                <a:solidFill>
                  <a:srgbClr val="000000"/>
                </a:solidFill>
                <a:latin typeface="Lato"/>
                <a:ea typeface="Lato"/>
                <a:cs typeface="Lato"/>
                <a:sym typeface="Lato"/>
              </a:rPr>
              <a:t>Less maintenance due to simplicity</a:t>
            </a:r>
            <a:endParaRPr b="0" i="0" sz="1500" u="none" cap="none" strike="noStrike">
              <a:solidFill>
                <a:srgbClr val="000000"/>
              </a:solidFill>
              <a:latin typeface="Lato"/>
              <a:ea typeface="Lato"/>
              <a:cs typeface="Lato"/>
              <a:sym typeface="Lato"/>
            </a:endParaRPr>
          </a:p>
          <a:p>
            <a:pPr indent="-323850" lvl="0" marL="457200" marR="0" rtl="0" algn="l">
              <a:lnSpc>
                <a:spcPct val="115000"/>
              </a:lnSpc>
              <a:spcBef>
                <a:spcPts val="0"/>
              </a:spcBef>
              <a:spcAft>
                <a:spcPts val="0"/>
              </a:spcAft>
              <a:buClr>
                <a:srgbClr val="000000"/>
              </a:buClr>
              <a:buSzPts val="1500"/>
              <a:buFont typeface="Lato"/>
              <a:buChar char="●"/>
            </a:pPr>
            <a:r>
              <a:rPr b="0" i="0" lang="en-US" sz="1500" u="none" cap="none" strike="noStrike">
                <a:solidFill>
                  <a:srgbClr val="000000"/>
                </a:solidFill>
                <a:latin typeface="Lato"/>
                <a:ea typeface="Lato"/>
                <a:cs typeface="Lato"/>
                <a:sym typeface="Lato"/>
              </a:rPr>
              <a:t>Very scalable system allowing for flexibility in aircraft design</a:t>
            </a:r>
            <a:endParaRPr b="0" i="0" sz="1500" u="none" cap="none" strike="noStrike">
              <a:solidFill>
                <a:srgbClr val="000000"/>
              </a:solidFill>
              <a:latin typeface="Lato"/>
              <a:ea typeface="Lato"/>
              <a:cs typeface="Lato"/>
              <a:sym typeface="Lato"/>
            </a:endParaRPr>
          </a:p>
          <a:p>
            <a:pPr indent="-323850" lvl="0" marL="457200" marR="0" rtl="0" algn="l">
              <a:lnSpc>
                <a:spcPct val="115000"/>
              </a:lnSpc>
              <a:spcBef>
                <a:spcPts val="0"/>
              </a:spcBef>
              <a:spcAft>
                <a:spcPts val="0"/>
              </a:spcAft>
              <a:buClr>
                <a:srgbClr val="000000"/>
              </a:buClr>
              <a:buSzPts val="1500"/>
              <a:buFont typeface="Lato"/>
              <a:buChar char="●"/>
            </a:pPr>
            <a:r>
              <a:rPr b="0" i="0" lang="en-US" sz="1500" u="none" cap="none" strike="noStrike">
                <a:solidFill>
                  <a:srgbClr val="000000"/>
                </a:solidFill>
                <a:latin typeface="Lato"/>
                <a:ea typeface="Lato"/>
                <a:cs typeface="Lato"/>
                <a:sym typeface="Lato"/>
              </a:rPr>
              <a:t>Lower average endurance due to large current draw to provide necessary thrust</a:t>
            </a:r>
            <a:endParaRPr b="0" i="0" sz="1500" u="none" cap="none" strike="noStrike">
              <a:solidFill>
                <a:srgbClr val="000000"/>
              </a:solidFill>
              <a:latin typeface="Lato"/>
              <a:ea typeface="Lato"/>
              <a:cs typeface="Lato"/>
              <a:sym typeface="Lato"/>
            </a:endParaRPr>
          </a:p>
          <a:p>
            <a:pPr indent="-323850" lvl="0" marL="457200" marR="0" rtl="0" algn="l">
              <a:lnSpc>
                <a:spcPct val="115000"/>
              </a:lnSpc>
              <a:spcBef>
                <a:spcPts val="0"/>
              </a:spcBef>
              <a:spcAft>
                <a:spcPts val="0"/>
              </a:spcAft>
              <a:buClr>
                <a:srgbClr val="000000"/>
              </a:buClr>
              <a:buSzPts val="1500"/>
              <a:buFont typeface="Lato"/>
              <a:buChar char="●"/>
            </a:pPr>
            <a:r>
              <a:rPr b="0" i="0" lang="en-US" sz="1500" u="none" cap="none" strike="noStrike">
                <a:solidFill>
                  <a:srgbClr val="000000"/>
                </a:solidFill>
                <a:latin typeface="Lato"/>
                <a:ea typeface="Lato"/>
                <a:cs typeface="Lato"/>
                <a:sym typeface="Lato"/>
              </a:rPr>
              <a:t>Highly susceptible to weather conditions</a:t>
            </a:r>
            <a:endParaRPr b="0" i="0" sz="1500" u="none" cap="none" strike="noStrike">
              <a:solidFill>
                <a:srgbClr val="000000"/>
              </a:solidFill>
              <a:latin typeface="Lato"/>
              <a:ea typeface="Lato"/>
              <a:cs typeface="Lato"/>
              <a:sym typeface="Lato"/>
            </a:endParaRPr>
          </a:p>
        </p:txBody>
      </p:sp>
      <p:graphicFrame>
        <p:nvGraphicFramePr>
          <p:cNvPr id="482" name="Google Shape;482;g15fa510cbc5_1_268"/>
          <p:cNvGraphicFramePr/>
          <p:nvPr/>
        </p:nvGraphicFramePr>
        <p:xfrm>
          <a:off x="1629225" y="2042838"/>
          <a:ext cx="3000000" cy="3000000"/>
        </p:xfrm>
        <a:graphic>
          <a:graphicData uri="http://schemas.openxmlformats.org/drawingml/2006/table">
            <a:tbl>
              <a:tblPr>
                <a:noFill/>
                <a:tableStyleId>{8ADC85C1-02E5-4A90-AC77-2783FAA5E287}</a:tableStyleId>
              </a:tblPr>
              <a:tblGrid>
                <a:gridCol w="2813925"/>
                <a:gridCol w="807625"/>
                <a:gridCol w="811900"/>
              </a:tblGrid>
              <a:tr h="330725">
                <a:tc>
                  <a:txBody>
                    <a:bodyPr/>
                    <a:lstStyle/>
                    <a:p>
                      <a:pPr indent="0" lvl="0" marL="0" marR="0" rtl="0" algn="l">
                        <a:lnSpc>
                          <a:spcPct val="100000"/>
                        </a:lnSpc>
                        <a:spcBef>
                          <a:spcPts val="0"/>
                        </a:spcBef>
                        <a:spcAft>
                          <a:spcPts val="0"/>
                        </a:spcAft>
                        <a:buClr>
                          <a:srgbClr val="000000"/>
                        </a:buClr>
                        <a:buSzPts val="1100"/>
                        <a:buFont typeface="Arial"/>
                        <a:buNone/>
                      </a:pPr>
                      <a:r>
                        <a:rPr b="1" lang="en-US" sz="1100" u="none" cap="none" strike="noStrike"/>
                        <a:t>Electric/Battery Propulsion Systems</a:t>
                      </a:r>
                      <a:endParaRPr b="1" sz="1100" u="none" cap="none" strike="noStrike"/>
                    </a:p>
                  </a:txBody>
                  <a:tcPr marT="63500" marB="63500" marR="63500" marL="63500">
                    <a:solidFill>
                      <a:srgbClr val="4A86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Pros</a:t>
                      </a:r>
                      <a:endParaRPr b="1" sz="1100" u="none" cap="none" strike="noStrike"/>
                    </a:p>
                  </a:txBody>
                  <a:tcPr marT="63500" marB="63500" marR="63500" marL="63500">
                    <a:solidFill>
                      <a:srgbClr val="4A86E8"/>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US" sz="1100" u="none" cap="none" strike="noStrike"/>
                        <a:t>Cons</a:t>
                      </a:r>
                      <a:endParaRPr b="1" sz="1100" u="none" cap="none" strike="noStrike"/>
                    </a:p>
                  </a:txBody>
                  <a:tcPr marT="63500" marB="63500" marR="63500" marL="63500">
                    <a:solidFill>
                      <a:srgbClr val="4A86E8"/>
                    </a:solidFill>
                  </a:tcPr>
                </a:tc>
              </a:tr>
              <a:tr h="33072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Lightweight</a:t>
                      </a:r>
                      <a:endParaRPr sz="1100" u="none" cap="none" strike="noStrike"/>
                    </a:p>
                  </a:txBody>
                  <a:tcPr marT="63500" marB="63500" marR="63500" marL="63500">
                    <a:solidFill>
                      <a:srgbClr val="EFEFE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x</a:t>
                      </a:r>
                      <a:endParaRPr sz="1100" u="none" cap="none" strike="noStrike"/>
                    </a:p>
                  </a:txBody>
                  <a:tcPr marT="63500" marB="63500" marR="63500" marL="63500">
                    <a:solidFill>
                      <a:srgbClr val="EFEFEF"/>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solidFill>
                      <a:srgbClr val="EFEFEF"/>
                    </a:solidFill>
                  </a:tcPr>
                </a:tc>
              </a:tr>
              <a:tr h="33072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Energy Density</a:t>
                      </a:r>
                      <a:endParaRPr sz="1100" u="none" cap="none" strike="noStrike"/>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x</a:t>
                      </a:r>
                      <a:endParaRPr sz="1100" u="none" cap="none" strike="noStrike"/>
                    </a:p>
                  </a:txBody>
                  <a:tcPr marT="63500" marB="63500" marR="63500" marL="63500">
                    <a:solidFill>
                      <a:srgbClr val="B7B7B7"/>
                    </a:solidFill>
                  </a:tcPr>
                </a:tc>
              </a:tr>
              <a:tr h="33072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Cost</a:t>
                      </a:r>
                      <a:endParaRPr sz="1100" u="none" cap="none" strike="noStrike"/>
                    </a:p>
                  </a:txBody>
                  <a:tcPr marT="63500" marB="63500" marR="63500" marL="63500">
                    <a:solidFill>
                      <a:srgbClr val="EFEFE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x</a:t>
                      </a:r>
                      <a:endParaRPr sz="1100" u="none" cap="none" strike="noStrike"/>
                    </a:p>
                  </a:txBody>
                  <a:tcPr marT="63500" marB="63500" marR="63500" marL="63500">
                    <a:solidFill>
                      <a:srgbClr val="EFEFEF"/>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solidFill>
                      <a:srgbClr val="EFEFEF"/>
                    </a:solidFill>
                  </a:tcPr>
                </a:tc>
              </a:tr>
              <a:tr h="33072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Thrust Generation</a:t>
                      </a:r>
                      <a:endParaRPr sz="1100" u="none" cap="none" strike="noStrike"/>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x</a:t>
                      </a:r>
                      <a:endParaRPr sz="1100" u="none" cap="none" strike="noStrike"/>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solidFill>
                      <a:srgbClr val="B7B7B7"/>
                    </a:solidFill>
                  </a:tcPr>
                </a:tc>
              </a:tr>
              <a:tr h="33072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Power Consumption</a:t>
                      </a:r>
                      <a:endParaRPr sz="1100" u="none" cap="none" strike="noStrike"/>
                    </a:p>
                  </a:txBody>
                  <a:tcPr marT="63500" marB="63500" marR="63500" marL="63500">
                    <a:solidFill>
                      <a:srgbClr val="EFEFEF"/>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solidFill>
                      <a:srgbClr val="EFEFE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x</a:t>
                      </a:r>
                      <a:endParaRPr sz="1100" u="none" cap="none" strike="noStrike"/>
                    </a:p>
                  </a:txBody>
                  <a:tcPr marT="63500" marB="63500" marR="63500" marL="63500">
                    <a:solidFill>
                      <a:srgbClr val="EFEFEF"/>
                    </a:solidFill>
                  </a:tcPr>
                </a:tc>
              </a:tr>
              <a:tr h="33072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Low Internal Temperatures</a:t>
                      </a:r>
                      <a:endParaRPr sz="1100" u="none" cap="none" strike="noStrike"/>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x</a:t>
                      </a:r>
                      <a:endParaRPr sz="1100" u="none" cap="none" strike="noStrike"/>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solidFill>
                      <a:srgbClr val="B7B7B7"/>
                    </a:solidFill>
                  </a:tcPr>
                </a:tc>
              </a:tr>
              <a:tr h="33072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Performance Due to Weather Effects</a:t>
                      </a:r>
                      <a:endParaRPr sz="1100" u="none" cap="none" strike="noStrike"/>
                    </a:p>
                  </a:txBody>
                  <a:tcPr marT="63500" marB="63500" marR="63500" marL="63500">
                    <a:solidFill>
                      <a:srgbClr val="EFEFEF"/>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solidFill>
                      <a:srgbClr val="EFEFE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x</a:t>
                      </a:r>
                      <a:endParaRPr sz="1100" u="none" cap="none" strike="noStrike"/>
                    </a:p>
                  </a:txBody>
                  <a:tcPr marT="63500" marB="63500" marR="63500" marL="63500">
                    <a:solidFill>
                      <a:srgbClr val="EFEFEF"/>
                    </a:solidFill>
                  </a:tcPr>
                </a:tc>
              </a:tr>
              <a:tr h="33072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Average Endurance</a:t>
                      </a:r>
                      <a:endParaRPr sz="1100" u="none" cap="none" strike="noStrike"/>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x</a:t>
                      </a:r>
                      <a:endParaRPr sz="1100" u="none" cap="none" strike="noStrike"/>
                    </a:p>
                  </a:txBody>
                  <a:tcPr marT="63500" marB="63500" marR="63500" marL="63500">
                    <a:solidFill>
                      <a:srgbClr val="B7B7B7"/>
                    </a:solidFill>
                  </a:tcPr>
                </a:tc>
              </a:tr>
              <a:tr h="33072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Hazard during Emergencies</a:t>
                      </a:r>
                      <a:endParaRPr sz="1100" u="none" cap="none" strike="noStrike"/>
                    </a:p>
                  </a:txBody>
                  <a:tcPr marT="63500" marB="63500" marR="63500" marL="63500">
                    <a:solidFill>
                      <a:srgbClr val="EFEFE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x</a:t>
                      </a:r>
                      <a:endParaRPr sz="1100" u="none" cap="none" strike="noStrike"/>
                    </a:p>
                  </a:txBody>
                  <a:tcPr marT="63500" marB="63500" marR="63500" marL="63500">
                    <a:solidFill>
                      <a:srgbClr val="EFEFEF"/>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solidFill>
                      <a:srgbClr val="EFEFEF"/>
                    </a:solidFill>
                  </a:tcPr>
                </a:tc>
              </a:tr>
              <a:tr h="330725">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Maintenance</a:t>
                      </a:r>
                      <a:endParaRPr sz="1100" u="none" cap="none" strike="noStrike"/>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t>x</a:t>
                      </a:r>
                      <a:endParaRPr sz="1100" u="none" cap="none" strike="noStrike"/>
                    </a:p>
                  </a:txBody>
                  <a:tcPr marT="63500" marB="63500" marR="63500" marL="63500">
                    <a:solidFill>
                      <a:srgbClr val="B7B7B7"/>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p>
                  </a:txBody>
                  <a:tcPr marT="63500" marB="63500" marR="63500" marL="63500">
                    <a:solidFill>
                      <a:srgbClr val="B7B7B7"/>
                    </a:solidFill>
                  </a:tcPr>
                </a:tc>
              </a:tr>
            </a:tbl>
          </a:graphicData>
        </a:graphic>
      </p:graphicFrame>
      <p:sp>
        <p:nvSpPr>
          <p:cNvPr id="483" name="Google Shape;483;g15fa510cbc5_1_268"/>
          <p:cNvSpPr txBox="1"/>
          <p:nvPr/>
        </p:nvSpPr>
        <p:spPr>
          <a:xfrm>
            <a:off x="729450" y="1318650"/>
            <a:ext cx="90114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Propulsion: Electric Pros and Cons</a:t>
            </a:r>
            <a:endParaRPr b="1" i="0" sz="2800" u="sng" cap="none" strike="noStrike">
              <a:solidFill>
                <a:schemeClr val="dk1"/>
              </a:solidFill>
              <a:latin typeface="Times New Roman"/>
              <a:ea typeface="Times New Roman"/>
              <a:cs typeface="Times New Roman"/>
              <a:sym typeface="Times New Roman"/>
            </a:endParaRPr>
          </a:p>
        </p:txBody>
      </p:sp>
      <p:sp>
        <p:nvSpPr>
          <p:cNvPr id="484" name="Google Shape;484;g15fa510cbc5_1_268"/>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485" name="Google Shape;485;g15fa510cbc5_1_268"/>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486" name="Google Shape;486;g15fa510cbc5_1_268"/>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487" name="Google Shape;487;g15fa510cbc5_1_268"/>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15fdffbdbe7_3_3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93" name="Google Shape;493;g15fdffbdbe7_3_36"/>
          <p:cNvSpPr txBox="1"/>
          <p:nvPr/>
        </p:nvSpPr>
        <p:spPr>
          <a:xfrm>
            <a:off x="729450" y="1318650"/>
            <a:ext cx="9054900" cy="8904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Aircraft Design </a:t>
            </a:r>
            <a:r>
              <a:rPr b="1" i="0" lang="en-US" sz="2800" u="sng" cap="none" strike="noStrike">
                <a:solidFill>
                  <a:schemeClr val="dk1"/>
                </a:solidFill>
                <a:latin typeface="Times New Roman"/>
                <a:ea typeface="Times New Roman"/>
                <a:cs typeface="Times New Roman"/>
                <a:sym typeface="Times New Roman"/>
                <a:extLst>
                  <a:ext uri="http://customooxmlschemas.google.com/">
                    <go:slidesCustomData xmlns:go="http://customooxmlschemas.google.com/" textRoundtripDataId="21"/>
                  </a:ext>
                </a:extLst>
              </a:rPr>
              <a:t>Space</a:t>
            </a:r>
            <a:endParaRPr b="1" i="0" sz="2800" u="sng" cap="none" strike="noStrike">
              <a:solidFill>
                <a:schemeClr val="dk1"/>
              </a:solidFill>
              <a:latin typeface="Times New Roman"/>
              <a:ea typeface="Times New Roman"/>
              <a:cs typeface="Times New Roman"/>
              <a:sym typeface="Times New Roman"/>
            </a:endParaRPr>
          </a:p>
        </p:txBody>
      </p:sp>
      <p:sp>
        <p:nvSpPr>
          <p:cNvPr id="494" name="Google Shape;494;g15fdffbdbe7_3_36"/>
          <p:cNvSpPr txBox="1"/>
          <p:nvPr/>
        </p:nvSpPr>
        <p:spPr>
          <a:xfrm>
            <a:off x="729450" y="2687800"/>
            <a:ext cx="2179500" cy="1686600"/>
          </a:xfrm>
          <a:prstGeom prst="rect">
            <a:avLst/>
          </a:prstGeom>
          <a:noFill/>
          <a:ln>
            <a:noFill/>
          </a:ln>
        </p:spPr>
        <p:txBody>
          <a:bodyPr anchorCtr="0" anchor="t" bIns="91425" lIns="91425" spcFirstLastPara="1" rIns="91425" wrap="square" tIns="91425">
            <a:normAutofit/>
          </a:bodyPr>
          <a:lstStyle/>
          <a:p>
            <a:pPr indent="-336550" lvl="0" marL="4572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Size</a:t>
            </a:r>
            <a:endParaRPr b="0" i="0" sz="1700" u="none" cap="none" strike="noStrike">
              <a:solidFill>
                <a:schemeClr val="dk1"/>
              </a:solidFill>
              <a:latin typeface="Lato"/>
              <a:ea typeface="Lato"/>
              <a:cs typeface="Lato"/>
              <a:sym typeface="Lato"/>
            </a:endParaRPr>
          </a:p>
          <a:p>
            <a:pPr indent="-336550" lvl="0" marL="4572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Weight</a:t>
            </a:r>
            <a:endParaRPr b="0" i="0" sz="1700" u="none" cap="none" strike="noStrike">
              <a:solidFill>
                <a:schemeClr val="dk1"/>
              </a:solidFill>
              <a:latin typeface="Lato"/>
              <a:ea typeface="Lato"/>
              <a:cs typeface="Lato"/>
              <a:sym typeface="Lato"/>
            </a:endParaRPr>
          </a:p>
          <a:p>
            <a:pPr indent="-336550" lvl="0" marL="4572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Endurance</a:t>
            </a:r>
            <a:endParaRPr b="0" i="0" sz="1700" u="none" cap="none" strike="noStrike">
              <a:solidFill>
                <a:schemeClr val="dk1"/>
              </a:solidFill>
              <a:latin typeface="Lato"/>
              <a:ea typeface="Lato"/>
              <a:cs typeface="Lato"/>
              <a:sym typeface="Lato"/>
            </a:endParaRPr>
          </a:p>
        </p:txBody>
      </p:sp>
      <p:sp>
        <p:nvSpPr>
          <p:cNvPr id="495" name="Google Shape;495;g15fdffbdbe7_3_36"/>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496" name="Google Shape;496;g15fdffbdbe7_3_36"/>
          <p:cNvSpPr/>
          <p:nvPr/>
        </p:nvSpPr>
        <p:spPr>
          <a:xfrm>
            <a:off x="30025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497" name="Google Shape;497;g15fdffbdbe7_3_36"/>
          <p:cNvSpPr/>
          <p:nvPr/>
        </p:nvSpPr>
        <p:spPr>
          <a:xfrm>
            <a:off x="5275650" y="6320650"/>
            <a:ext cx="21795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498" name="Google Shape;498;g15fdffbdbe7_3_36"/>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
        <p:nvSpPr>
          <p:cNvPr id="499" name="Google Shape;499;g15fdffbdbe7_3_36"/>
          <p:cNvSpPr txBox="1"/>
          <p:nvPr/>
        </p:nvSpPr>
        <p:spPr>
          <a:xfrm>
            <a:off x="6338000" y="2924100"/>
            <a:ext cx="4958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Ideal Design Space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Parameter 1 = Parameter 2 = Parameter 3</a:t>
            </a:r>
            <a:endParaRPr b="0" i="0" sz="1400" u="none" cap="none" strike="noStrike">
              <a:solidFill>
                <a:srgbClr val="000000"/>
              </a:solidFill>
              <a:latin typeface="Calibri"/>
              <a:ea typeface="Calibri"/>
              <a:cs typeface="Calibri"/>
              <a:sym typeface="Calibri"/>
            </a:endParaRPr>
          </a:p>
        </p:txBody>
      </p:sp>
      <p:sp>
        <p:nvSpPr>
          <p:cNvPr id="500" name="Google Shape;500;g15fdffbdbe7_3_36"/>
          <p:cNvSpPr/>
          <p:nvPr/>
        </p:nvSpPr>
        <p:spPr>
          <a:xfrm>
            <a:off x="4327450" y="2513825"/>
            <a:ext cx="1692300" cy="13857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g15fdffbdbe7_3_36"/>
          <p:cNvSpPr txBox="1"/>
          <p:nvPr/>
        </p:nvSpPr>
        <p:spPr>
          <a:xfrm rot="-3565514">
            <a:off x="3959783" y="2881121"/>
            <a:ext cx="1204925" cy="40023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Parameter 1</a:t>
            </a:r>
            <a:endParaRPr b="0" i="0" sz="1400" u="none" cap="none" strike="noStrike">
              <a:solidFill>
                <a:srgbClr val="000000"/>
              </a:solidFill>
              <a:latin typeface="Calibri"/>
              <a:ea typeface="Calibri"/>
              <a:cs typeface="Calibri"/>
              <a:sym typeface="Calibri"/>
            </a:endParaRPr>
          </a:p>
        </p:txBody>
      </p:sp>
      <p:sp>
        <p:nvSpPr>
          <p:cNvPr id="502" name="Google Shape;502;g15fdffbdbe7_3_36"/>
          <p:cNvSpPr txBox="1"/>
          <p:nvPr/>
        </p:nvSpPr>
        <p:spPr>
          <a:xfrm rot="3619235">
            <a:off x="5178911" y="2957344"/>
            <a:ext cx="1205097" cy="40027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Parameter 2</a:t>
            </a:r>
            <a:endParaRPr b="0" i="0" sz="1400" u="none" cap="none" strike="noStrike">
              <a:solidFill>
                <a:srgbClr val="000000"/>
              </a:solidFill>
              <a:latin typeface="Calibri"/>
              <a:ea typeface="Calibri"/>
              <a:cs typeface="Calibri"/>
              <a:sym typeface="Calibri"/>
            </a:endParaRPr>
          </a:p>
        </p:txBody>
      </p:sp>
      <p:sp>
        <p:nvSpPr>
          <p:cNvPr id="503" name="Google Shape;503;g15fdffbdbe7_3_36"/>
          <p:cNvSpPr txBox="1"/>
          <p:nvPr/>
        </p:nvSpPr>
        <p:spPr>
          <a:xfrm rot="1712">
            <a:off x="4636108" y="3860122"/>
            <a:ext cx="120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Parameter 3</a:t>
            </a:r>
            <a:endParaRPr b="0" i="0" sz="1400" u="none" cap="none" strike="noStrike">
              <a:solidFill>
                <a:srgbClr val="000000"/>
              </a:solidFill>
              <a:latin typeface="Calibri"/>
              <a:ea typeface="Calibri"/>
              <a:cs typeface="Calibri"/>
              <a:sym typeface="Calibri"/>
            </a:endParaRPr>
          </a:p>
        </p:txBody>
      </p:sp>
      <p:sp>
        <p:nvSpPr>
          <p:cNvPr id="504" name="Google Shape;504;g15fdffbdbe7_3_36"/>
          <p:cNvSpPr txBox="1"/>
          <p:nvPr/>
        </p:nvSpPr>
        <p:spPr>
          <a:xfrm>
            <a:off x="6261800" y="4676700"/>
            <a:ext cx="49581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Competing Design Space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Parameter 1 = Parameter 2 &gt; Parameter 3</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Parameter 1 = Parameter 3 &gt; Parameter 2</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Parameter 1 &lt; Parameter 2 = Parameter 3</a:t>
            </a:r>
            <a:endParaRPr b="0" i="0" sz="1400" u="none" cap="none" strike="noStrike">
              <a:solidFill>
                <a:srgbClr val="000000"/>
              </a:solidFill>
              <a:latin typeface="Calibri"/>
              <a:ea typeface="Calibri"/>
              <a:cs typeface="Calibri"/>
              <a:sym typeface="Calibri"/>
            </a:endParaRPr>
          </a:p>
        </p:txBody>
      </p:sp>
      <p:sp>
        <p:nvSpPr>
          <p:cNvPr id="505" name="Google Shape;505;g15fdffbdbe7_3_36"/>
          <p:cNvSpPr/>
          <p:nvPr/>
        </p:nvSpPr>
        <p:spPr>
          <a:xfrm>
            <a:off x="4790125" y="4266425"/>
            <a:ext cx="772500" cy="13857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g15fdffbdbe7_3_36"/>
          <p:cNvSpPr txBox="1"/>
          <p:nvPr/>
        </p:nvSpPr>
        <p:spPr>
          <a:xfrm rot="-4379437">
            <a:off x="4188439" y="4709981"/>
            <a:ext cx="1205011" cy="40028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Parameter 1</a:t>
            </a:r>
            <a:endParaRPr b="0" i="0" sz="1400" u="none" cap="none" strike="noStrike">
              <a:solidFill>
                <a:srgbClr val="000000"/>
              </a:solidFill>
              <a:latin typeface="Calibri"/>
              <a:ea typeface="Calibri"/>
              <a:cs typeface="Calibri"/>
              <a:sym typeface="Calibri"/>
            </a:endParaRPr>
          </a:p>
        </p:txBody>
      </p:sp>
      <p:sp>
        <p:nvSpPr>
          <p:cNvPr id="507" name="Google Shape;507;g15fdffbdbe7_3_36"/>
          <p:cNvSpPr txBox="1"/>
          <p:nvPr/>
        </p:nvSpPr>
        <p:spPr>
          <a:xfrm rot="4394849">
            <a:off x="4950374" y="4862494"/>
            <a:ext cx="1205252" cy="40013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Parameter 2</a:t>
            </a:r>
            <a:endParaRPr b="0" i="0" sz="1400" u="none" cap="none" strike="noStrike">
              <a:solidFill>
                <a:srgbClr val="000000"/>
              </a:solidFill>
              <a:latin typeface="Calibri"/>
              <a:ea typeface="Calibri"/>
              <a:cs typeface="Calibri"/>
              <a:sym typeface="Calibri"/>
            </a:endParaRPr>
          </a:p>
        </p:txBody>
      </p:sp>
      <p:sp>
        <p:nvSpPr>
          <p:cNvPr id="508" name="Google Shape;508;g15fdffbdbe7_3_36"/>
          <p:cNvSpPr txBox="1"/>
          <p:nvPr/>
        </p:nvSpPr>
        <p:spPr>
          <a:xfrm rot="1712">
            <a:off x="4636108" y="5612722"/>
            <a:ext cx="120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Parameter 3</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15fa510cbc5_1_9"/>
          <p:cNvSpPr txBox="1"/>
          <p:nvPr/>
        </p:nvSpPr>
        <p:spPr>
          <a:xfrm>
            <a:off x="729450" y="1318650"/>
            <a:ext cx="9644400" cy="14034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600" u="sng" cap="none" strike="noStrike">
                <a:solidFill>
                  <a:schemeClr val="dk1"/>
                </a:solidFill>
                <a:latin typeface="Times New Roman"/>
                <a:ea typeface="Times New Roman"/>
                <a:cs typeface="Times New Roman"/>
                <a:sym typeface="Times New Roman"/>
                <a:extLst>
                  <a:ext uri="http://customooxmlschemas.google.com/">
                    <go:slidesCustomData xmlns:go="http://customooxmlschemas.google.com/" textRoundtripDataId="0"/>
                  </a:ext>
                </a:extLst>
              </a:rPr>
              <a:t>Purpose</a:t>
            </a:r>
            <a:r>
              <a:rPr b="1" i="0" lang="en-US" sz="2600" u="sng" cap="none" strike="noStrike">
                <a:solidFill>
                  <a:schemeClr val="dk1"/>
                </a:solidFill>
                <a:latin typeface="Times New Roman"/>
                <a:ea typeface="Times New Roman"/>
                <a:cs typeface="Times New Roman"/>
                <a:sym typeface="Times New Roman"/>
              </a:rPr>
              <a:t> of Phase 1C - Design for Low-Cost Digital Manufacturing &amp; Sustainment</a:t>
            </a:r>
            <a:r>
              <a:rPr b="1" i="0" lang="en-US" sz="2600" u="none" cap="none" strike="noStrike">
                <a:solidFill>
                  <a:schemeClr val="dk1"/>
                </a:solidFill>
                <a:latin typeface="Times New Roman"/>
                <a:ea typeface="Times New Roman"/>
                <a:cs typeface="Times New Roman"/>
                <a:sym typeface="Times New Roman"/>
              </a:rPr>
              <a:t> </a:t>
            </a:r>
            <a:endParaRPr b="1" i="0" sz="2600" u="none" cap="none" strike="noStrike">
              <a:solidFill>
                <a:schemeClr val="dk1"/>
              </a:solidFill>
              <a:latin typeface="Times New Roman"/>
              <a:ea typeface="Times New Roman"/>
              <a:cs typeface="Times New Roman"/>
              <a:sym typeface="Times New Roman"/>
            </a:endParaRPr>
          </a:p>
        </p:txBody>
      </p:sp>
      <p:sp>
        <p:nvSpPr>
          <p:cNvPr id="152" name="Google Shape;152;g15fa510cbc5_1_9"/>
          <p:cNvSpPr txBox="1"/>
          <p:nvPr/>
        </p:nvSpPr>
        <p:spPr>
          <a:xfrm>
            <a:off x="729450" y="3033999"/>
            <a:ext cx="4820400" cy="22563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chemeClr val="dk1"/>
                </a:solidFill>
                <a:latin typeface="Lato"/>
                <a:ea typeface="Lato"/>
                <a:cs typeface="Lato"/>
                <a:sym typeface="Lato"/>
              </a:rPr>
              <a:t>The</a:t>
            </a:r>
            <a:r>
              <a:rPr b="1" i="0" lang="en-US" sz="1900" u="none" cap="none" strike="noStrike">
                <a:solidFill>
                  <a:schemeClr val="dk1"/>
                </a:solidFill>
                <a:latin typeface="Lato"/>
                <a:ea typeface="Lato"/>
                <a:cs typeface="Lato"/>
                <a:sym typeface="Lato"/>
              </a:rPr>
              <a:t> goal </a:t>
            </a:r>
            <a:r>
              <a:rPr b="0" i="0" lang="en-US" sz="1900" u="none" cap="none" strike="noStrike">
                <a:solidFill>
                  <a:schemeClr val="dk1"/>
                </a:solidFill>
                <a:latin typeface="Lato"/>
                <a:ea typeface="Lato"/>
                <a:cs typeface="Lato"/>
                <a:sym typeface="Lato"/>
              </a:rPr>
              <a:t>of our project is to develop a UAS (Uncrewed Aircraft Systems) that allows for continuous coverage over difficult terrain. </a:t>
            </a:r>
            <a:endParaRPr b="0" i="0" sz="1900" u="none" cap="none" strike="noStrike">
              <a:solidFill>
                <a:schemeClr val="dk1"/>
              </a:solidFill>
              <a:latin typeface="Lato"/>
              <a:ea typeface="Lato"/>
              <a:cs typeface="Lato"/>
              <a:sym typeface="Lato"/>
            </a:endParaRPr>
          </a:p>
          <a:p>
            <a:pPr indent="0" lvl="0" marL="0" marR="0" rtl="0" algn="l">
              <a:lnSpc>
                <a:spcPct val="115000"/>
              </a:lnSpc>
              <a:spcBef>
                <a:spcPts val="1200"/>
              </a:spcBef>
              <a:spcAft>
                <a:spcPts val="1200"/>
              </a:spcAft>
              <a:buClr>
                <a:srgbClr val="000000"/>
              </a:buClr>
              <a:buSzPts val="1900"/>
              <a:buFont typeface="Arial"/>
              <a:buNone/>
            </a:pPr>
            <a:r>
              <a:rPr b="0" i="0" lang="en-US" sz="1900" u="none" cap="none" strike="noStrike">
                <a:solidFill>
                  <a:schemeClr val="dk1"/>
                </a:solidFill>
                <a:latin typeface="Lato"/>
                <a:ea typeface="Lato"/>
                <a:cs typeface="Lato"/>
                <a:sym typeface="Lato"/>
              </a:rPr>
              <a:t>This </a:t>
            </a:r>
            <a:r>
              <a:rPr b="0" i="0" lang="en-US" sz="1900" u="none" cap="none" strike="noStrike">
                <a:solidFill>
                  <a:schemeClr val="dk1"/>
                </a:solidFill>
                <a:latin typeface="Lato"/>
                <a:ea typeface="Lato"/>
                <a:cs typeface="Lato"/>
                <a:sym typeface="Lato"/>
                <a:extLst>
                  <a:ext uri="http://customooxmlschemas.google.com/">
                    <go:slidesCustomData xmlns:go="http://customooxmlschemas.google.com/" textRoundtripDataId="1"/>
                  </a:ext>
                </a:extLst>
              </a:rPr>
              <a:t>UAS</a:t>
            </a:r>
            <a:r>
              <a:rPr b="0" i="0" lang="en-US" sz="1900" u="none" cap="none" strike="noStrike">
                <a:solidFill>
                  <a:schemeClr val="dk1"/>
                </a:solidFill>
                <a:latin typeface="Lato"/>
                <a:ea typeface="Lato"/>
                <a:cs typeface="Lato"/>
                <a:sym typeface="Lato"/>
              </a:rPr>
              <a:t> should be portable for the user and should be manufacturable by the user.</a:t>
            </a:r>
            <a:endParaRPr b="0" i="0" sz="1900" u="none" cap="none" strike="noStrike">
              <a:solidFill>
                <a:schemeClr val="dk1"/>
              </a:solidFill>
              <a:latin typeface="Lato"/>
              <a:ea typeface="Lato"/>
              <a:cs typeface="Lato"/>
              <a:sym typeface="Lato"/>
            </a:endParaRPr>
          </a:p>
        </p:txBody>
      </p:sp>
      <p:sp>
        <p:nvSpPr>
          <p:cNvPr id="153" name="Google Shape;153;g15fa510cbc5_1_9"/>
          <p:cNvSpPr txBox="1"/>
          <p:nvPr/>
        </p:nvSpPr>
        <p:spPr>
          <a:xfrm>
            <a:off x="5702150" y="2895148"/>
            <a:ext cx="4820400" cy="24717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Clr>
                <a:srgbClr val="000000"/>
              </a:buClr>
              <a:buSzPts val="1900"/>
              <a:buFont typeface="Arial"/>
              <a:buNone/>
            </a:pPr>
            <a:r>
              <a:rPr b="1" i="0" lang="en-US" sz="1900" u="sng" cap="none" strike="noStrike">
                <a:solidFill>
                  <a:schemeClr val="dk1"/>
                </a:solidFill>
                <a:latin typeface="Lato"/>
                <a:ea typeface="Lato"/>
                <a:cs typeface="Lato"/>
                <a:sym typeface="Lato"/>
              </a:rPr>
              <a:t>Objectives</a:t>
            </a:r>
            <a:endParaRPr b="0" i="0" sz="1900" u="none" cap="none" strike="noStrike">
              <a:solidFill>
                <a:schemeClr val="dk1"/>
              </a:solidFill>
              <a:latin typeface="Lato"/>
              <a:ea typeface="Lato"/>
              <a:cs typeface="Lato"/>
              <a:sym typeface="Lato"/>
            </a:endParaRPr>
          </a:p>
          <a:p>
            <a:pPr indent="-349250" lvl="0" marL="457200" marR="0" rtl="0" algn="l">
              <a:lnSpc>
                <a:spcPct val="115000"/>
              </a:lnSpc>
              <a:spcBef>
                <a:spcPts val="120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Ease of Use</a:t>
            </a:r>
            <a:endParaRPr b="0" i="0" sz="1900" u="none" cap="none" strike="noStrike">
              <a:solidFill>
                <a:schemeClr val="dk1"/>
              </a:solidFill>
              <a:latin typeface="Lato"/>
              <a:ea typeface="Lato"/>
              <a:cs typeface="Lato"/>
              <a:sym typeface="Lato"/>
            </a:endParaRPr>
          </a:p>
          <a:p>
            <a:pPr indent="-349250" lvl="0" marL="457200" marR="0" rtl="0" algn="l">
              <a:lnSpc>
                <a:spcPct val="115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Long term Sustainability for the Customer</a:t>
            </a:r>
            <a:endParaRPr b="0" i="0" sz="1900" u="none" cap="none" strike="noStrike">
              <a:solidFill>
                <a:schemeClr val="dk1"/>
              </a:solidFill>
              <a:latin typeface="Lato"/>
              <a:ea typeface="Lato"/>
              <a:cs typeface="Lato"/>
              <a:sym typeface="Lato"/>
            </a:endParaRPr>
          </a:p>
          <a:p>
            <a:pPr indent="-349250" lvl="0" marL="457200" marR="0" rtl="0" algn="l">
              <a:lnSpc>
                <a:spcPct val="115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Easily Manufacturable </a:t>
            </a:r>
            <a:endParaRPr b="0" i="0" sz="1900" u="none" cap="none" strike="noStrike">
              <a:solidFill>
                <a:schemeClr val="dk1"/>
              </a:solidFill>
              <a:latin typeface="Lato"/>
              <a:ea typeface="Lato"/>
              <a:cs typeface="Lato"/>
              <a:sym typeface="Lato"/>
            </a:endParaRPr>
          </a:p>
          <a:p>
            <a:pPr indent="-349250" lvl="0" marL="457200" marR="0" rtl="0" algn="l">
              <a:lnSpc>
                <a:spcPct val="115000"/>
              </a:lnSpc>
              <a:spcBef>
                <a:spcPts val="0"/>
              </a:spcBef>
              <a:spcAft>
                <a:spcPts val="0"/>
              </a:spcAft>
              <a:buClr>
                <a:schemeClr val="dk1"/>
              </a:buClr>
              <a:buSzPts val="1900"/>
              <a:buFont typeface="Lato"/>
              <a:buChar char="●"/>
            </a:pPr>
            <a:r>
              <a:rPr b="0" i="0" lang="en-US" sz="1900" u="none" cap="none" strike="noStrike">
                <a:solidFill>
                  <a:schemeClr val="dk1"/>
                </a:solidFill>
                <a:latin typeface="Lato"/>
                <a:ea typeface="Lato"/>
                <a:cs typeface="Lato"/>
                <a:sym typeface="Lato"/>
              </a:rPr>
              <a:t>Cost Efficient</a:t>
            </a:r>
            <a:endParaRPr b="0" i="0" sz="1900" u="none" cap="none" strike="noStrike">
              <a:solidFill>
                <a:schemeClr val="dk1"/>
              </a:solidFill>
              <a:latin typeface="Lato"/>
              <a:ea typeface="Lato"/>
              <a:cs typeface="Lato"/>
              <a:sym typeface="Lato"/>
            </a:endParaRPr>
          </a:p>
        </p:txBody>
      </p:sp>
      <p:sp>
        <p:nvSpPr>
          <p:cNvPr id="154" name="Google Shape;154;g15fa510cbc5_1_9"/>
          <p:cNvSpPr txBox="1"/>
          <p:nvPr>
            <p:ph idx="12" type="sldNum"/>
          </p:nvPr>
        </p:nvSpPr>
        <p:spPr>
          <a:xfrm>
            <a:off x="10900350" y="6356350"/>
            <a:ext cx="45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55" name="Google Shape;155;g15fa510cbc5_1_9"/>
          <p:cNvSpPr/>
          <p:nvPr/>
        </p:nvSpPr>
        <p:spPr>
          <a:xfrm>
            <a:off x="7294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156" name="Google Shape;156;g15fa510cbc5_1_9"/>
          <p:cNvSpPr/>
          <p:nvPr/>
        </p:nvSpPr>
        <p:spPr>
          <a:xfrm>
            <a:off x="30025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157" name="Google Shape;157;g15fa510cbc5_1_9"/>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158" name="Google Shape;158;g15fa510cbc5_1_9"/>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15fdffbdbe7_3_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514" name="Google Shape;514;g15fdffbdbe7_3_15"/>
          <p:cNvSpPr txBox="1"/>
          <p:nvPr/>
        </p:nvSpPr>
        <p:spPr>
          <a:xfrm>
            <a:off x="729450" y="1318650"/>
            <a:ext cx="3902400" cy="8904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Aircraft Design </a:t>
            </a:r>
            <a:r>
              <a:rPr b="1" i="0" lang="en-US" sz="2800" u="sng" cap="none" strike="noStrike">
                <a:solidFill>
                  <a:schemeClr val="dk1"/>
                </a:solidFill>
                <a:latin typeface="Times New Roman"/>
                <a:ea typeface="Times New Roman"/>
                <a:cs typeface="Times New Roman"/>
                <a:sym typeface="Times New Roman"/>
                <a:extLst>
                  <a:ext uri="http://customooxmlschemas.google.com/">
                    <go:slidesCustomData xmlns:go="http://customooxmlschemas.google.com/" textRoundtripDataId="22"/>
                  </a:ext>
                </a:extLst>
              </a:rPr>
              <a:t>Space</a:t>
            </a:r>
            <a:endParaRPr b="1" i="0" sz="2800" u="sng" cap="none" strike="noStrike">
              <a:solidFill>
                <a:schemeClr val="dk1"/>
              </a:solidFill>
              <a:latin typeface="Times New Roman"/>
              <a:ea typeface="Times New Roman"/>
              <a:cs typeface="Times New Roman"/>
              <a:sym typeface="Times New Roman"/>
            </a:endParaRPr>
          </a:p>
        </p:txBody>
      </p:sp>
      <p:sp>
        <p:nvSpPr>
          <p:cNvPr id="515" name="Google Shape;515;g15fdffbdbe7_3_15"/>
          <p:cNvSpPr txBox="1"/>
          <p:nvPr/>
        </p:nvSpPr>
        <p:spPr>
          <a:xfrm>
            <a:off x="729450" y="2002000"/>
            <a:ext cx="4481700" cy="1686600"/>
          </a:xfrm>
          <a:prstGeom prst="rect">
            <a:avLst/>
          </a:prstGeom>
          <a:noFill/>
          <a:ln>
            <a:noFill/>
          </a:ln>
        </p:spPr>
        <p:txBody>
          <a:bodyPr anchorCtr="0" anchor="t" bIns="91425" lIns="91425" spcFirstLastPara="1" rIns="91425" wrap="square" tIns="91425">
            <a:normAutofit/>
          </a:bodyPr>
          <a:lstStyle/>
          <a:p>
            <a:pPr indent="-336550" lvl="0" marL="4572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Size - Weight -Endurance conflicting requirements</a:t>
            </a:r>
            <a:endParaRPr b="0" i="0" sz="1700" u="none" cap="none" strike="noStrike">
              <a:solidFill>
                <a:schemeClr val="dk1"/>
              </a:solidFill>
              <a:latin typeface="Lato"/>
              <a:ea typeface="Lato"/>
              <a:cs typeface="Lato"/>
              <a:sym typeface="Lato"/>
            </a:endParaRPr>
          </a:p>
          <a:p>
            <a:pPr indent="-336550" lvl="0" marL="4572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Wing Design is critical for overall performance</a:t>
            </a:r>
            <a:endParaRPr b="0" i="0" sz="1700" u="none" cap="none" strike="noStrike">
              <a:solidFill>
                <a:schemeClr val="dk1"/>
              </a:solidFill>
              <a:latin typeface="Lato"/>
              <a:ea typeface="Lato"/>
              <a:cs typeface="Lato"/>
              <a:sym typeface="Lato"/>
            </a:endParaRPr>
          </a:p>
          <a:p>
            <a:pPr indent="-336550" lvl="0" marL="457200" marR="0" rtl="0" algn="l">
              <a:lnSpc>
                <a:spcPct val="115000"/>
              </a:lnSpc>
              <a:spcBef>
                <a:spcPts val="0"/>
              </a:spcBef>
              <a:spcAft>
                <a:spcPts val="0"/>
              </a:spcAft>
              <a:buClr>
                <a:schemeClr val="dk1"/>
              </a:buClr>
              <a:buSzPts val="1700"/>
              <a:buFont typeface="Lato"/>
              <a:buChar char="●"/>
            </a:pPr>
            <a:r>
              <a:rPr b="0" i="0" lang="en-US" sz="1700" u="none" cap="none" strike="noStrike">
                <a:solidFill>
                  <a:schemeClr val="dk1"/>
                </a:solidFill>
                <a:latin typeface="Lato"/>
                <a:ea typeface="Lato"/>
                <a:cs typeface="Lato"/>
                <a:sym typeface="Lato"/>
              </a:rPr>
              <a:t>Complicated interdependence</a:t>
            </a:r>
            <a:endParaRPr b="0" i="0" sz="1700" u="none" cap="none" strike="noStrike">
              <a:solidFill>
                <a:schemeClr val="dk1"/>
              </a:solidFill>
              <a:latin typeface="Lato"/>
              <a:ea typeface="Lato"/>
              <a:cs typeface="Lato"/>
              <a:sym typeface="Lato"/>
            </a:endParaRPr>
          </a:p>
        </p:txBody>
      </p:sp>
      <p:pic>
        <p:nvPicPr>
          <p:cNvPr id="516" name="Google Shape;516;g15fdffbdbe7_3_15"/>
          <p:cNvPicPr preferRelativeResize="0"/>
          <p:nvPr/>
        </p:nvPicPr>
        <p:blipFill rotWithShape="1">
          <a:blip r:embed="rId3">
            <a:alphaModFix/>
          </a:blip>
          <a:srcRect b="0" l="0" r="0" t="0"/>
          <a:stretch/>
        </p:blipFill>
        <p:spPr>
          <a:xfrm>
            <a:off x="7150322" y="1793932"/>
            <a:ext cx="2101944" cy="833389"/>
          </a:xfrm>
          <a:prstGeom prst="rect">
            <a:avLst/>
          </a:prstGeom>
          <a:noFill/>
          <a:ln>
            <a:noFill/>
          </a:ln>
        </p:spPr>
      </p:pic>
      <p:pic>
        <p:nvPicPr>
          <p:cNvPr id="517" name="Google Shape;517;g15fdffbdbe7_3_15"/>
          <p:cNvPicPr preferRelativeResize="0"/>
          <p:nvPr/>
        </p:nvPicPr>
        <p:blipFill rotWithShape="1">
          <a:blip r:embed="rId4">
            <a:alphaModFix/>
          </a:blip>
          <a:srcRect b="0" l="0" r="0" t="11707"/>
          <a:stretch/>
        </p:blipFill>
        <p:spPr>
          <a:xfrm>
            <a:off x="7150325" y="2627325"/>
            <a:ext cx="3251975" cy="471418"/>
          </a:xfrm>
          <a:prstGeom prst="rect">
            <a:avLst/>
          </a:prstGeom>
          <a:noFill/>
          <a:ln>
            <a:noFill/>
          </a:ln>
        </p:spPr>
      </p:pic>
      <p:pic>
        <p:nvPicPr>
          <p:cNvPr id="518" name="Google Shape;518;g15fdffbdbe7_3_15"/>
          <p:cNvPicPr preferRelativeResize="0"/>
          <p:nvPr/>
        </p:nvPicPr>
        <p:blipFill rotWithShape="1">
          <a:blip r:embed="rId5">
            <a:alphaModFix/>
          </a:blip>
          <a:srcRect b="0" l="0" r="0" t="11503"/>
          <a:stretch/>
        </p:blipFill>
        <p:spPr>
          <a:xfrm>
            <a:off x="7150325" y="3048925"/>
            <a:ext cx="3260125" cy="726900"/>
          </a:xfrm>
          <a:prstGeom prst="rect">
            <a:avLst/>
          </a:prstGeom>
          <a:noFill/>
          <a:ln>
            <a:noFill/>
          </a:ln>
        </p:spPr>
      </p:pic>
      <p:pic>
        <p:nvPicPr>
          <p:cNvPr id="519" name="Google Shape;519;g15fdffbdbe7_3_15"/>
          <p:cNvPicPr preferRelativeResize="0"/>
          <p:nvPr/>
        </p:nvPicPr>
        <p:blipFill rotWithShape="1">
          <a:blip r:embed="rId6">
            <a:alphaModFix/>
          </a:blip>
          <a:srcRect b="0" l="0" r="0" t="0"/>
          <a:stretch/>
        </p:blipFill>
        <p:spPr>
          <a:xfrm>
            <a:off x="9252275" y="1796425"/>
            <a:ext cx="1150025" cy="833400"/>
          </a:xfrm>
          <a:prstGeom prst="rect">
            <a:avLst/>
          </a:prstGeom>
          <a:noFill/>
          <a:ln>
            <a:noFill/>
          </a:ln>
        </p:spPr>
      </p:pic>
      <p:sp>
        <p:nvSpPr>
          <p:cNvPr id="520" name="Google Shape;520;g15fdffbdbe7_3_15"/>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521" name="Google Shape;521;g15fdffbdbe7_3_15"/>
          <p:cNvSpPr/>
          <p:nvPr/>
        </p:nvSpPr>
        <p:spPr>
          <a:xfrm>
            <a:off x="30025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522" name="Google Shape;522;g15fdffbdbe7_3_15"/>
          <p:cNvSpPr/>
          <p:nvPr/>
        </p:nvSpPr>
        <p:spPr>
          <a:xfrm>
            <a:off x="5275650" y="6320650"/>
            <a:ext cx="21795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523" name="Google Shape;523;g15fdffbdbe7_3_15"/>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pic>
        <p:nvPicPr>
          <p:cNvPr id="524" name="Google Shape;524;g15fdffbdbe7_3_15"/>
          <p:cNvPicPr preferRelativeResize="0"/>
          <p:nvPr/>
        </p:nvPicPr>
        <p:blipFill rotWithShape="1">
          <a:blip r:embed="rId7">
            <a:alphaModFix/>
          </a:blip>
          <a:srcRect b="0" l="0" r="0" t="0"/>
          <a:stretch/>
        </p:blipFill>
        <p:spPr>
          <a:xfrm>
            <a:off x="1295400" y="4374400"/>
            <a:ext cx="9287201" cy="987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15fa510cbc5_1_29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530" name="Google Shape;530;g15fa510cbc5_1_296"/>
          <p:cNvSpPr txBox="1"/>
          <p:nvPr/>
        </p:nvSpPr>
        <p:spPr>
          <a:xfrm>
            <a:off x="760107" y="1318650"/>
            <a:ext cx="8983200" cy="6924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Fixed Wing VTOL design: Where to go?</a:t>
            </a:r>
            <a:endParaRPr b="1" i="0" sz="2800" u="sng" cap="none" strike="noStrike">
              <a:solidFill>
                <a:schemeClr val="dk1"/>
              </a:solidFill>
              <a:latin typeface="Times New Roman"/>
              <a:ea typeface="Times New Roman"/>
              <a:cs typeface="Times New Roman"/>
              <a:sym typeface="Times New Roman"/>
            </a:endParaRPr>
          </a:p>
        </p:txBody>
      </p:sp>
      <p:sp>
        <p:nvSpPr>
          <p:cNvPr id="531" name="Google Shape;531;g15fa510cbc5_1_296"/>
          <p:cNvSpPr txBox="1"/>
          <p:nvPr/>
        </p:nvSpPr>
        <p:spPr>
          <a:xfrm>
            <a:off x="547375" y="5333350"/>
            <a:ext cx="6471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Lato"/>
                <a:ea typeface="Lato"/>
                <a:cs typeface="Lato"/>
                <a:sym typeface="Lato"/>
              </a:rPr>
              <a:t>*Normalized results of the Level two trade study on fixed wing airframe design: </a:t>
            </a:r>
            <a:r>
              <a:rPr b="0" i="0" lang="en-US" sz="1400" u="sng" cap="none" strike="noStrike">
                <a:solidFill>
                  <a:schemeClr val="hlink"/>
                </a:solidFill>
                <a:latin typeface="Lato"/>
                <a:ea typeface="Lato"/>
                <a:cs typeface="Lato"/>
                <a:sym typeface="Lato"/>
                <a:hlinkClick action="ppaction://hlinksldjump" r:id="rId3"/>
              </a:rPr>
              <a:t>See Here</a:t>
            </a:r>
            <a:endParaRPr b="0" i="0" sz="1400" u="none" cap="none" strike="noStrike">
              <a:solidFill>
                <a:schemeClr val="dk1"/>
              </a:solidFill>
              <a:latin typeface="Lato"/>
              <a:ea typeface="Lato"/>
              <a:cs typeface="Lato"/>
              <a:sym typeface="Lato"/>
            </a:endParaRPr>
          </a:p>
        </p:txBody>
      </p:sp>
      <p:sp>
        <p:nvSpPr>
          <p:cNvPr id="532" name="Google Shape;532;g15fa510cbc5_1_296"/>
          <p:cNvSpPr txBox="1"/>
          <p:nvPr/>
        </p:nvSpPr>
        <p:spPr>
          <a:xfrm>
            <a:off x="3802392" y="2825589"/>
            <a:ext cx="28986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Lato"/>
                <a:ea typeface="Lato"/>
                <a:cs typeface="Lato"/>
                <a:sym typeface="Lato"/>
                <a:extLst>
                  <a:ext uri="http://customooxmlschemas.google.com/">
                    <go:slidesCustomData xmlns:go="http://customooxmlschemas.google.com/" textRoundtripDataId="23"/>
                  </a:ext>
                </a:extLst>
              </a:rPr>
              <a:t>VTOL  design trade/analysis </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Char char="●"/>
            </a:pPr>
            <a:r>
              <a:rPr b="0" i="0" lang="en-US" sz="1400" u="none" cap="none" strike="noStrike">
                <a:solidFill>
                  <a:schemeClr val="dk1"/>
                </a:solidFill>
                <a:latin typeface="Lato"/>
                <a:ea typeface="Lato"/>
                <a:cs typeface="Lato"/>
                <a:sym typeface="Lato"/>
              </a:rPr>
              <a:t>Horizontal propellers (0 degree pitch launch)</a:t>
            </a:r>
            <a:endParaRPr b="0" i="0" sz="14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Char char="●"/>
            </a:pPr>
            <a:r>
              <a:rPr b="0" i="0" lang="en-US" sz="1400" u="none" cap="none" strike="noStrike">
                <a:solidFill>
                  <a:schemeClr val="dk1"/>
                </a:solidFill>
                <a:latin typeface="Lato"/>
                <a:ea typeface="Lato"/>
                <a:cs typeface="Lato"/>
                <a:sym typeface="Lato"/>
              </a:rPr>
              <a:t>Vertical propeller (90 degree pitch launch) </a:t>
            </a:r>
            <a:endParaRPr b="0" i="0" sz="14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Char char="●"/>
            </a:pPr>
            <a:r>
              <a:rPr b="0" i="0" lang="en-US" sz="1400" u="none" cap="none" strike="noStrike">
                <a:solidFill>
                  <a:schemeClr val="dk1"/>
                </a:solidFill>
                <a:latin typeface="Lato"/>
                <a:ea typeface="Lato"/>
                <a:cs typeface="Lato"/>
                <a:sym typeface="Lato"/>
              </a:rPr>
              <a:t>Servo-motor Propellers </a:t>
            </a:r>
            <a:endParaRPr b="0" i="0" sz="1400" u="none" cap="none" strike="noStrike">
              <a:solidFill>
                <a:schemeClr val="dk1"/>
              </a:solidFill>
              <a:latin typeface="Lato"/>
              <a:ea typeface="Lato"/>
              <a:cs typeface="Lato"/>
              <a:sym typeface="Lato"/>
            </a:endParaRPr>
          </a:p>
        </p:txBody>
      </p:sp>
      <p:sp>
        <p:nvSpPr>
          <p:cNvPr id="533" name="Google Shape;533;g15fa510cbc5_1_296"/>
          <p:cNvSpPr txBox="1"/>
          <p:nvPr/>
        </p:nvSpPr>
        <p:spPr>
          <a:xfrm>
            <a:off x="7726554" y="2825596"/>
            <a:ext cx="26484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Lato"/>
                <a:ea typeface="Lato"/>
                <a:cs typeface="Lato"/>
                <a:sym typeface="Lato"/>
              </a:rPr>
              <a:t>Wing Design Analysis (following airframe decision)</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Char char="●"/>
            </a:pPr>
            <a:r>
              <a:rPr b="0" i="0" lang="en-US" sz="1400" u="none" cap="none" strike="noStrike">
                <a:solidFill>
                  <a:schemeClr val="dk1"/>
                </a:solidFill>
                <a:latin typeface="Lato"/>
                <a:ea typeface="Lato"/>
                <a:cs typeface="Lato"/>
                <a:sym typeface="Lato"/>
              </a:rPr>
              <a:t>Modelling</a:t>
            </a:r>
            <a:endParaRPr b="0" i="0" sz="1400" u="none" cap="none" strike="noStrike">
              <a:solidFill>
                <a:schemeClr val="dk1"/>
              </a:solidFill>
              <a:latin typeface="Lato"/>
              <a:ea typeface="Lato"/>
              <a:cs typeface="Lato"/>
              <a:sym typeface="Lato"/>
            </a:endParaRPr>
          </a:p>
        </p:txBody>
      </p:sp>
      <p:sp>
        <p:nvSpPr>
          <p:cNvPr id="534" name="Google Shape;534;g15fa510cbc5_1_296"/>
          <p:cNvSpPr txBox="1"/>
          <p:nvPr/>
        </p:nvSpPr>
        <p:spPr>
          <a:xfrm>
            <a:off x="547375" y="2825612"/>
            <a:ext cx="2008800" cy="29253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Clr>
                <a:srgbClr val="000000"/>
              </a:buClr>
              <a:buSzPts val="1300"/>
              <a:buFont typeface="Arial"/>
              <a:buNone/>
            </a:pPr>
            <a:r>
              <a:rPr b="0" i="0" lang="en-US" sz="1300" u="none" cap="none" strike="noStrike">
                <a:solidFill>
                  <a:schemeClr val="dk1"/>
                </a:solidFill>
                <a:latin typeface="Lato"/>
                <a:ea typeface="Lato"/>
                <a:cs typeface="Lato"/>
                <a:sym typeface="Lato"/>
              </a:rPr>
              <a:t>Fixed Wing airframe design trade*</a:t>
            </a:r>
            <a:endParaRPr b="0" i="0" sz="1300" u="none" cap="none" strike="noStrike">
              <a:solidFill>
                <a:schemeClr val="dk1"/>
              </a:solidFill>
              <a:latin typeface="Lato"/>
              <a:ea typeface="Lato"/>
              <a:cs typeface="Lato"/>
              <a:sym typeface="Lato"/>
            </a:endParaRPr>
          </a:p>
          <a:p>
            <a:pPr indent="-311150" lvl="0" marL="457200" marR="0" rtl="0" algn="l">
              <a:lnSpc>
                <a:spcPct val="115000"/>
              </a:lnSpc>
              <a:spcBef>
                <a:spcPts val="1200"/>
              </a:spcBef>
              <a:spcAft>
                <a:spcPts val="0"/>
              </a:spcAft>
              <a:buClr>
                <a:schemeClr val="dk1"/>
              </a:buClr>
              <a:buSzPts val="1300"/>
              <a:buFont typeface="Lato"/>
              <a:buChar char="●"/>
            </a:pPr>
            <a:r>
              <a:rPr b="0" i="0" lang="en-US" sz="1300" u="none" cap="none" strike="noStrike">
                <a:solidFill>
                  <a:schemeClr val="dk1"/>
                </a:solidFill>
                <a:latin typeface="Lato"/>
                <a:ea typeface="Lato"/>
                <a:cs typeface="Lato"/>
                <a:sym typeface="Lato"/>
              </a:rPr>
              <a:t>Conventional </a:t>
            </a:r>
            <a:endParaRPr b="0" i="0" sz="1300" u="none" cap="none" strike="noStrike">
              <a:solidFill>
                <a:schemeClr val="dk1"/>
              </a:solidFill>
              <a:latin typeface="Lato"/>
              <a:ea typeface="Lato"/>
              <a:cs typeface="Lato"/>
              <a:sym typeface="Lato"/>
            </a:endParaRPr>
          </a:p>
          <a:p>
            <a:pPr indent="-311150" lvl="0" marL="457200" marR="0" rtl="0" algn="l">
              <a:lnSpc>
                <a:spcPct val="115000"/>
              </a:lnSpc>
              <a:spcBef>
                <a:spcPts val="0"/>
              </a:spcBef>
              <a:spcAft>
                <a:spcPts val="0"/>
              </a:spcAft>
              <a:buClr>
                <a:schemeClr val="dk1"/>
              </a:buClr>
              <a:buSzPts val="1300"/>
              <a:buFont typeface="Lato"/>
              <a:buChar char="●"/>
            </a:pPr>
            <a:r>
              <a:rPr b="0" i="0" lang="en-US" sz="1300" u="none" cap="none" strike="noStrike">
                <a:solidFill>
                  <a:schemeClr val="dk1"/>
                </a:solidFill>
                <a:latin typeface="Lato"/>
                <a:ea typeface="Lato"/>
                <a:cs typeface="Lato"/>
                <a:sym typeface="Lato"/>
              </a:rPr>
              <a:t>Wing-body </a:t>
            </a:r>
            <a:endParaRPr b="0" i="0" sz="1300" u="none" cap="none" strike="noStrike">
              <a:solidFill>
                <a:schemeClr val="dk1"/>
              </a:solidFill>
              <a:latin typeface="Lato"/>
              <a:ea typeface="Lato"/>
              <a:cs typeface="Lato"/>
              <a:sym typeface="Lato"/>
            </a:endParaRPr>
          </a:p>
          <a:p>
            <a:pPr indent="-311150" lvl="0" marL="457200" marR="0" rtl="0" algn="l">
              <a:lnSpc>
                <a:spcPct val="115000"/>
              </a:lnSpc>
              <a:spcBef>
                <a:spcPts val="0"/>
              </a:spcBef>
              <a:spcAft>
                <a:spcPts val="0"/>
              </a:spcAft>
              <a:buClr>
                <a:schemeClr val="dk1"/>
              </a:buClr>
              <a:buSzPts val="1300"/>
              <a:buFont typeface="Lato"/>
              <a:buChar char="●"/>
            </a:pPr>
            <a:r>
              <a:rPr b="0" i="0" lang="en-US" sz="1300" u="none" cap="none" strike="noStrike">
                <a:solidFill>
                  <a:schemeClr val="dk1"/>
                </a:solidFill>
                <a:latin typeface="Lato"/>
                <a:ea typeface="Lato"/>
                <a:cs typeface="Lato"/>
                <a:sym typeface="Lato"/>
              </a:rPr>
              <a:t>Bi-plane </a:t>
            </a:r>
            <a:endParaRPr b="0" i="0" sz="1300" u="none" cap="none" strike="noStrike">
              <a:solidFill>
                <a:schemeClr val="dk1"/>
              </a:solidFill>
              <a:latin typeface="Lato"/>
              <a:ea typeface="Lato"/>
              <a:cs typeface="Lato"/>
              <a:sym typeface="Lato"/>
            </a:endParaRPr>
          </a:p>
        </p:txBody>
      </p:sp>
      <p:sp>
        <p:nvSpPr>
          <p:cNvPr id="535" name="Google Shape;535;g15fa510cbc5_1_296"/>
          <p:cNvSpPr txBox="1"/>
          <p:nvPr/>
        </p:nvSpPr>
        <p:spPr>
          <a:xfrm>
            <a:off x="1004969" y="2131982"/>
            <a:ext cx="517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Lato"/>
                <a:ea typeface="Lato"/>
                <a:cs typeface="Lato"/>
                <a:sym typeface="Lato"/>
              </a:rPr>
              <a:t>Size-Weight-Endurance</a:t>
            </a:r>
            <a:endParaRPr b="0" i="0" sz="1400" u="none" cap="none" strike="noStrike">
              <a:solidFill>
                <a:schemeClr val="dk1"/>
              </a:solidFill>
              <a:latin typeface="Lato"/>
              <a:ea typeface="Lato"/>
              <a:cs typeface="Lato"/>
              <a:sym typeface="Lato"/>
            </a:endParaRPr>
          </a:p>
        </p:txBody>
      </p:sp>
      <p:sp>
        <p:nvSpPr>
          <p:cNvPr id="536" name="Google Shape;536;g15fa510cbc5_1_296"/>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537" name="Google Shape;537;g15fa510cbc5_1_296"/>
          <p:cNvSpPr/>
          <p:nvPr/>
        </p:nvSpPr>
        <p:spPr>
          <a:xfrm>
            <a:off x="30025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538" name="Google Shape;538;g15fa510cbc5_1_296"/>
          <p:cNvSpPr/>
          <p:nvPr/>
        </p:nvSpPr>
        <p:spPr>
          <a:xfrm>
            <a:off x="5275650" y="6320650"/>
            <a:ext cx="21795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539" name="Google Shape;539;g15fa510cbc5_1_296"/>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g15fa510cbc5_1_23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545" name="Google Shape;545;g15fa510cbc5_1_236"/>
          <p:cNvSpPr txBox="1"/>
          <p:nvPr/>
        </p:nvSpPr>
        <p:spPr>
          <a:xfrm>
            <a:off x="2445300" y="3945750"/>
            <a:ext cx="7239000" cy="2109900"/>
          </a:xfrm>
          <a:prstGeom prst="rect">
            <a:avLst/>
          </a:prstGeom>
          <a:noFill/>
          <a:ln>
            <a:noFill/>
          </a:ln>
        </p:spPr>
        <p:txBody>
          <a:bodyPr anchorCtr="0" anchor="t" bIns="91425" lIns="91425" spcFirstLastPara="1" rIns="91425" wrap="square" tIns="91425">
            <a:normAutofit/>
          </a:bodyPr>
          <a:lstStyle/>
          <a:p>
            <a:pPr indent="-342900" lvl="0" marL="457200" marR="0" rtl="0" algn="l">
              <a:lnSpc>
                <a:spcPct val="115000"/>
              </a:lnSpc>
              <a:spcBef>
                <a:spcPts val="0"/>
              </a:spcBef>
              <a:spcAft>
                <a:spcPts val="0"/>
              </a:spcAft>
              <a:buClr>
                <a:schemeClr val="dk1"/>
              </a:buClr>
              <a:buSzPts val="1800"/>
              <a:buFont typeface="Lato"/>
              <a:buChar char="➔"/>
            </a:pPr>
            <a:r>
              <a:rPr b="0" i="0" lang="en-US" sz="1800" u="none" cap="none" strike="noStrike">
                <a:solidFill>
                  <a:schemeClr val="dk1"/>
                </a:solidFill>
                <a:latin typeface="Lato"/>
                <a:ea typeface="Lato"/>
                <a:cs typeface="Lato"/>
                <a:sym typeface="Lato"/>
              </a:rPr>
              <a:t>How do these impact the design’s future?</a:t>
            </a:r>
            <a:endParaRPr b="0" i="0" sz="1800" u="none" cap="none" strike="noStrike">
              <a:solidFill>
                <a:schemeClr val="dk1"/>
              </a:solidFill>
              <a:latin typeface="Lato"/>
              <a:ea typeface="Lato"/>
              <a:cs typeface="Lato"/>
              <a:sym typeface="Lato"/>
            </a:endParaRPr>
          </a:p>
          <a:p>
            <a:pPr indent="-330200" lvl="1" marL="914400" marR="0" rtl="0" algn="l">
              <a:lnSpc>
                <a:spcPct val="115000"/>
              </a:lnSpc>
              <a:spcBef>
                <a:spcPts val="0"/>
              </a:spcBef>
              <a:spcAft>
                <a:spcPts val="0"/>
              </a:spcAft>
              <a:buClr>
                <a:schemeClr val="dk1"/>
              </a:buClr>
              <a:buSzPts val="1600"/>
              <a:buFont typeface="Lato"/>
              <a:buChar char="◆"/>
            </a:pPr>
            <a:r>
              <a:rPr b="0" i="0" lang="en-US" sz="1600" u="none" cap="none" strike="noStrike">
                <a:solidFill>
                  <a:schemeClr val="dk1"/>
                </a:solidFill>
                <a:latin typeface="Lato"/>
                <a:ea typeface="Lato"/>
                <a:cs typeface="Lato"/>
                <a:sym typeface="Lato"/>
              </a:rPr>
              <a:t>Design can be a combination of processes and materials. </a:t>
            </a:r>
            <a:endParaRPr b="0" i="0" sz="1600" u="none" cap="none" strike="noStrike">
              <a:solidFill>
                <a:schemeClr val="dk1"/>
              </a:solidFill>
              <a:latin typeface="Lato"/>
              <a:ea typeface="Lato"/>
              <a:cs typeface="Lato"/>
              <a:sym typeface="Lato"/>
            </a:endParaRPr>
          </a:p>
          <a:p>
            <a:pPr indent="-342900" lvl="0" marL="457200" marR="0" rtl="0" algn="l">
              <a:lnSpc>
                <a:spcPct val="115000"/>
              </a:lnSpc>
              <a:spcBef>
                <a:spcPts val="0"/>
              </a:spcBef>
              <a:spcAft>
                <a:spcPts val="0"/>
              </a:spcAft>
              <a:buClr>
                <a:schemeClr val="dk1"/>
              </a:buClr>
              <a:buSzPts val="1800"/>
              <a:buFont typeface="Lato"/>
              <a:buChar char="➔"/>
            </a:pPr>
            <a:r>
              <a:rPr b="1" i="0" lang="en-US" sz="1800" u="none" cap="none" strike="noStrike">
                <a:solidFill>
                  <a:schemeClr val="dk1"/>
                </a:solidFill>
                <a:latin typeface="Lato"/>
                <a:ea typeface="Lato"/>
                <a:cs typeface="Lato"/>
                <a:sym typeface="Lato"/>
              </a:rPr>
              <a:t>Manufacturing Alternatives:</a:t>
            </a:r>
            <a:r>
              <a:rPr b="0" i="0" lang="en-US" sz="1800" u="none" cap="none" strike="noStrike">
                <a:solidFill>
                  <a:schemeClr val="dk1"/>
                </a:solidFill>
                <a:latin typeface="Lato"/>
                <a:ea typeface="Lato"/>
                <a:cs typeface="Lato"/>
                <a:sym typeface="Lato"/>
              </a:rPr>
              <a:t> 3D Printing, Shearing and Forming</a:t>
            </a:r>
            <a:endParaRPr b="0" i="0" sz="1800" u="none" cap="none" strike="noStrike">
              <a:solidFill>
                <a:schemeClr val="dk1"/>
              </a:solidFill>
              <a:latin typeface="Lato"/>
              <a:ea typeface="Lato"/>
              <a:cs typeface="Lato"/>
              <a:sym typeface="Lato"/>
            </a:endParaRPr>
          </a:p>
          <a:p>
            <a:pPr indent="-342900" lvl="0" marL="457200" marR="0" rtl="0" algn="l">
              <a:lnSpc>
                <a:spcPct val="115000"/>
              </a:lnSpc>
              <a:spcBef>
                <a:spcPts val="0"/>
              </a:spcBef>
              <a:spcAft>
                <a:spcPts val="0"/>
              </a:spcAft>
              <a:buClr>
                <a:schemeClr val="dk1"/>
              </a:buClr>
              <a:buSzPts val="1800"/>
              <a:buFont typeface="Lato"/>
              <a:buChar char="➔"/>
            </a:pPr>
            <a:r>
              <a:rPr b="1" i="0" lang="en-US" sz="1800" u="none" cap="none" strike="noStrike">
                <a:solidFill>
                  <a:schemeClr val="dk1"/>
                </a:solidFill>
                <a:latin typeface="Lato"/>
                <a:ea typeface="Lato"/>
                <a:cs typeface="Lato"/>
                <a:sym typeface="Lato"/>
              </a:rPr>
              <a:t>Materials Alternatives: </a:t>
            </a:r>
            <a:r>
              <a:rPr b="0" i="0" lang="en-US" sz="1800" u="none" cap="none" strike="noStrike">
                <a:solidFill>
                  <a:schemeClr val="dk1"/>
                </a:solidFill>
                <a:latin typeface="Lato"/>
                <a:ea typeface="Lato"/>
                <a:cs typeface="Lato"/>
                <a:sym typeface="Lato"/>
              </a:rPr>
              <a:t>Foam and Carbon Fiber</a:t>
            </a:r>
            <a:endParaRPr b="0" i="0" sz="1800" u="none" cap="none" strike="noStrike">
              <a:solidFill>
                <a:schemeClr val="dk1"/>
              </a:solidFill>
              <a:latin typeface="Lato"/>
              <a:ea typeface="Lato"/>
              <a:cs typeface="Lato"/>
              <a:sym typeface="Lato"/>
            </a:endParaRPr>
          </a:p>
        </p:txBody>
      </p:sp>
      <p:graphicFrame>
        <p:nvGraphicFramePr>
          <p:cNvPr id="546" name="Google Shape;546;g15fa510cbc5_1_236"/>
          <p:cNvGraphicFramePr/>
          <p:nvPr/>
        </p:nvGraphicFramePr>
        <p:xfrm>
          <a:off x="2476500" y="2468175"/>
          <a:ext cx="3000000" cy="3000000"/>
        </p:xfrm>
        <a:graphic>
          <a:graphicData uri="http://schemas.openxmlformats.org/drawingml/2006/table">
            <a:tbl>
              <a:tblPr>
                <a:noFill/>
                <a:tableStyleId>{D08EAE97-7E05-4080-96DE-8253E9141DF7}</a:tableStyleId>
              </a:tblPr>
              <a:tblGrid>
                <a:gridCol w="3619500"/>
                <a:gridCol w="3619500"/>
              </a:tblGrid>
              <a:tr h="381000">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Type</a:t>
                      </a:r>
                      <a:endParaRPr b="1" sz="1400" u="none" cap="none" strike="noStrike"/>
                    </a:p>
                  </a:txBody>
                  <a:tcPr marT="91425" marB="91425" marR="91425" marL="91425">
                    <a:solidFill>
                      <a:srgbClr val="B6D7A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Highest Scorer</a:t>
                      </a:r>
                      <a:endParaRPr b="1" sz="1400" u="none" cap="none" strike="noStrike"/>
                    </a:p>
                  </a:txBody>
                  <a:tcPr marT="91425" marB="91425" marR="91425" marL="91425">
                    <a:solidFill>
                      <a:srgbClr val="B6D7A8"/>
                    </a:solidFill>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Manufacturing Processes</a:t>
                      </a:r>
                      <a:endParaRPr sz="1400" u="none" cap="none" strike="noStrike"/>
                    </a:p>
                  </a:txBody>
                  <a:tcPr marT="91425" marB="91425" marR="91425" marL="91425">
                    <a:solidFill>
                      <a:srgbClr val="B6D7A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Joining</a:t>
                      </a:r>
                      <a:endParaRPr sz="1400" u="none" cap="none" strike="noStrike"/>
                    </a:p>
                  </a:txBody>
                  <a:tcPr marT="91425" marB="91425" marR="91425" marL="91425">
                    <a:solidFill>
                      <a:srgbClr val="FFE599"/>
                    </a:solidFill>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Materials</a:t>
                      </a:r>
                      <a:endParaRPr sz="1400" u="none" cap="none" strike="noStrike"/>
                    </a:p>
                  </a:txBody>
                  <a:tcPr marT="91425" marB="91425" marR="91425" marL="91425">
                    <a:solidFill>
                      <a:srgbClr val="B6D7A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Thermoplastics</a:t>
                      </a:r>
                      <a:endParaRPr sz="1400" u="none" cap="none" strike="noStrike"/>
                    </a:p>
                  </a:txBody>
                  <a:tcPr marT="91425" marB="91425" marR="91425" marL="91425">
                    <a:solidFill>
                      <a:srgbClr val="FFE599"/>
                    </a:solidFill>
                  </a:tcPr>
                </a:tc>
              </a:tr>
            </a:tbl>
          </a:graphicData>
        </a:graphic>
      </p:graphicFrame>
      <p:sp>
        <p:nvSpPr>
          <p:cNvPr id="547" name="Google Shape;547;g15fa510cbc5_1_236"/>
          <p:cNvSpPr txBox="1"/>
          <p:nvPr/>
        </p:nvSpPr>
        <p:spPr>
          <a:xfrm>
            <a:off x="729450" y="1318650"/>
            <a:ext cx="97932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Current Manufacturing Workspace</a:t>
            </a:r>
            <a:endParaRPr b="1" i="0" sz="2800" u="sng" cap="none" strike="noStrike">
              <a:solidFill>
                <a:schemeClr val="dk1"/>
              </a:solidFill>
              <a:latin typeface="Times New Roman"/>
              <a:ea typeface="Times New Roman"/>
              <a:cs typeface="Times New Roman"/>
              <a:sym typeface="Times New Roman"/>
            </a:endParaRPr>
          </a:p>
        </p:txBody>
      </p:sp>
      <p:sp>
        <p:nvSpPr>
          <p:cNvPr id="548" name="Google Shape;548;g15fa510cbc5_1_236"/>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549" name="Google Shape;549;g15fa510cbc5_1_236"/>
          <p:cNvSpPr/>
          <p:nvPr/>
        </p:nvSpPr>
        <p:spPr>
          <a:xfrm>
            <a:off x="30025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550" name="Google Shape;550;g15fa510cbc5_1_236"/>
          <p:cNvSpPr/>
          <p:nvPr/>
        </p:nvSpPr>
        <p:spPr>
          <a:xfrm>
            <a:off x="5275650" y="6320650"/>
            <a:ext cx="21795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551" name="Google Shape;551;g15fa510cbc5_1_236"/>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15fa510cbc5_1_3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557" name="Google Shape;557;g15fa510cbc5_1_310"/>
          <p:cNvSpPr txBox="1"/>
          <p:nvPr/>
        </p:nvSpPr>
        <p:spPr>
          <a:xfrm>
            <a:off x="729450" y="1318650"/>
            <a:ext cx="9596400" cy="7659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Electromechanical Future Considerations</a:t>
            </a:r>
            <a:endParaRPr b="1" i="0" sz="2800" u="sng" cap="none" strike="noStrike">
              <a:solidFill>
                <a:schemeClr val="dk1"/>
              </a:solidFill>
              <a:latin typeface="Times New Roman"/>
              <a:ea typeface="Times New Roman"/>
              <a:cs typeface="Times New Roman"/>
              <a:sym typeface="Times New Roman"/>
            </a:endParaRPr>
          </a:p>
        </p:txBody>
      </p:sp>
      <p:sp>
        <p:nvSpPr>
          <p:cNvPr id="558" name="Google Shape;558;g15fa510cbc5_1_310"/>
          <p:cNvSpPr txBox="1"/>
          <p:nvPr/>
        </p:nvSpPr>
        <p:spPr>
          <a:xfrm>
            <a:off x="729450" y="2137849"/>
            <a:ext cx="9596400" cy="4165200"/>
          </a:xfrm>
          <a:prstGeom prst="rect">
            <a:avLst/>
          </a:prstGeom>
          <a:noFill/>
          <a:ln>
            <a:noFill/>
          </a:ln>
        </p:spPr>
        <p:txBody>
          <a:bodyPr anchorCtr="0" anchor="t" bIns="91425" lIns="91425" spcFirstLastPara="1" rIns="91425" wrap="square" tIns="91425">
            <a:noAutofit/>
          </a:bodyPr>
          <a:lstStyle/>
          <a:p>
            <a:pPr indent="-339044" lvl="0" marL="457200" marR="0" rtl="0" algn="l">
              <a:lnSpc>
                <a:spcPct val="95000"/>
              </a:lnSpc>
              <a:spcBef>
                <a:spcPts val="0"/>
              </a:spcBef>
              <a:spcAft>
                <a:spcPts val="0"/>
              </a:spcAft>
              <a:buClr>
                <a:schemeClr val="dk1"/>
              </a:buClr>
              <a:buSzPts val="1739"/>
              <a:buFont typeface="Lato"/>
              <a:buChar char="●"/>
            </a:pPr>
            <a:r>
              <a:rPr b="0" i="0" lang="en-US" sz="1739" u="none" cap="none" strike="noStrike">
                <a:solidFill>
                  <a:schemeClr val="dk1"/>
                </a:solidFill>
                <a:latin typeface="Lato"/>
                <a:ea typeface="Lato"/>
                <a:cs typeface="Lato"/>
                <a:sym typeface="Lato"/>
              </a:rPr>
              <a:t>Design Space involves three major components</a:t>
            </a:r>
            <a:endParaRPr b="0" i="0" sz="1739" u="none" cap="none" strike="noStrike">
              <a:solidFill>
                <a:schemeClr val="dk1"/>
              </a:solidFill>
              <a:latin typeface="Lato"/>
              <a:ea typeface="Lato"/>
              <a:cs typeface="Lato"/>
              <a:sym typeface="Lato"/>
            </a:endParaRPr>
          </a:p>
          <a:p>
            <a:pPr indent="-339044" lvl="1" marL="914400" marR="0" rtl="0" algn="l">
              <a:lnSpc>
                <a:spcPct val="95000"/>
              </a:lnSpc>
              <a:spcBef>
                <a:spcPts val="0"/>
              </a:spcBef>
              <a:spcAft>
                <a:spcPts val="0"/>
              </a:spcAft>
              <a:buClr>
                <a:schemeClr val="dk1"/>
              </a:buClr>
              <a:buSzPts val="1739"/>
              <a:buFont typeface="Lato"/>
              <a:buChar char="○"/>
            </a:pPr>
            <a:r>
              <a:rPr b="0" i="0" lang="en-US" sz="1739" u="none" cap="none" strike="noStrike">
                <a:solidFill>
                  <a:schemeClr val="dk1"/>
                </a:solidFill>
                <a:latin typeface="Lato"/>
                <a:ea typeface="Lato"/>
                <a:cs typeface="Lato"/>
                <a:sym typeface="Lato"/>
              </a:rPr>
              <a:t>Propulsion</a:t>
            </a:r>
            <a:endParaRPr b="0" i="0" sz="1739" u="none" cap="none" strike="noStrike">
              <a:solidFill>
                <a:schemeClr val="dk1"/>
              </a:solidFill>
              <a:latin typeface="Lato"/>
              <a:ea typeface="Lato"/>
              <a:cs typeface="Lato"/>
              <a:sym typeface="Lato"/>
            </a:endParaRPr>
          </a:p>
          <a:p>
            <a:pPr indent="-339044" lvl="2" marL="1371600" marR="0" rtl="0" algn="l">
              <a:lnSpc>
                <a:spcPct val="95000"/>
              </a:lnSpc>
              <a:spcBef>
                <a:spcPts val="0"/>
              </a:spcBef>
              <a:spcAft>
                <a:spcPts val="0"/>
              </a:spcAft>
              <a:buClr>
                <a:schemeClr val="dk1"/>
              </a:buClr>
              <a:buSzPts val="1739"/>
              <a:buFont typeface="Lato"/>
              <a:buChar char="■"/>
            </a:pPr>
            <a:r>
              <a:rPr b="0" i="0" lang="en-US" sz="1739" u="none" cap="none" strike="noStrike">
                <a:solidFill>
                  <a:schemeClr val="dk1"/>
                </a:solidFill>
                <a:latin typeface="Lato"/>
                <a:ea typeface="Lato"/>
                <a:cs typeface="Lato"/>
                <a:sym typeface="Lato"/>
              </a:rPr>
              <a:t>Brushed vs. Brushless Motors</a:t>
            </a:r>
            <a:r>
              <a:rPr b="0" i="0" lang="en-US" sz="1739" u="sng" cap="none" strike="noStrike">
                <a:solidFill>
                  <a:schemeClr val="dk1"/>
                </a:solidFill>
                <a:latin typeface="Lato"/>
                <a:ea typeface="Lato"/>
                <a:cs typeface="Lato"/>
                <a:sym typeface="Lato"/>
              </a:rPr>
              <a:t>*</a:t>
            </a:r>
            <a:endParaRPr b="0" i="0" sz="1739" u="none" cap="none" strike="noStrike">
              <a:solidFill>
                <a:schemeClr val="dk1"/>
              </a:solidFill>
              <a:latin typeface="Lato"/>
              <a:ea typeface="Lato"/>
              <a:cs typeface="Lato"/>
              <a:sym typeface="Lato"/>
            </a:endParaRPr>
          </a:p>
          <a:p>
            <a:pPr indent="-339044" lvl="2" marL="1371600" marR="0" rtl="0" algn="l">
              <a:lnSpc>
                <a:spcPct val="95000"/>
              </a:lnSpc>
              <a:spcBef>
                <a:spcPts val="0"/>
              </a:spcBef>
              <a:spcAft>
                <a:spcPts val="0"/>
              </a:spcAft>
              <a:buClr>
                <a:schemeClr val="dk1"/>
              </a:buClr>
              <a:buSzPts val="1739"/>
              <a:buFont typeface="Lato"/>
              <a:buChar char="■"/>
            </a:pPr>
            <a:r>
              <a:rPr b="0" i="0" lang="en-US" sz="1739" u="none" cap="none" strike="noStrike">
                <a:solidFill>
                  <a:schemeClr val="dk1"/>
                </a:solidFill>
                <a:latin typeface="Lato"/>
                <a:ea typeface="Lato"/>
                <a:cs typeface="Lato"/>
                <a:sym typeface="Lato"/>
              </a:rPr>
              <a:t>Shrouded vs Unshrouded Propellers</a:t>
            </a:r>
            <a:endParaRPr b="0" i="0" sz="1739" u="none" cap="none" strike="noStrike">
              <a:solidFill>
                <a:schemeClr val="dk1"/>
              </a:solidFill>
              <a:latin typeface="Lato"/>
              <a:ea typeface="Lato"/>
              <a:cs typeface="Lato"/>
              <a:sym typeface="Lato"/>
            </a:endParaRPr>
          </a:p>
          <a:p>
            <a:pPr indent="-339044" lvl="2" marL="1371600" marR="0" rtl="0" algn="l">
              <a:lnSpc>
                <a:spcPct val="95000"/>
              </a:lnSpc>
              <a:spcBef>
                <a:spcPts val="0"/>
              </a:spcBef>
              <a:spcAft>
                <a:spcPts val="0"/>
              </a:spcAft>
              <a:buClr>
                <a:schemeClr val="dk1"/>
              </a:buClr>
              <a:buSzPts val="1739"/>
              <a:buFont typeface="Lato"/>
              <a:buChar char="■"/>
            </a:pPr>
            <a:r>
              <a:rPr b="0" i="0" lang="en-US" sz="1739" u="none" cap="none" strike="noStrike">
                <a:solidFill>
                  <a:schemeClr val="dk1"/>
                </a:solidFill>
                <a:latin typeface="Lato"/>
                <a:ea typeface="Lato"/>
                <a:cs typeface="Lato"/>
                <a:sym typeface="Lato"/>
              </a:rPr>
              <a:t>Energy Consumption</a:t>
            </a:r>
            <a:endParaRPr b="0" i="0" sz="1739" u="none" cap="none" strike="noStrike">
              <a:solidFill>
                <a:schemeClr val="dk1"/>
              </a:solidFill>
              <a:latin typeface="Lato"/>
              <a:ea typeface="Lato"/>
              <a:cs typeface="Lato"/>
              <a:sym typeface="Lato"/>
            </a:endParaRPr>
          </a:p>
          <a:p>
            <a:pPr indent="-339044" lvl="2" marL="1371600" marR="0" rtl="0" algn="l">
              <a:lnSpc>
                <a:spcPct val="95000"/>
              </a:lnSpc>
              <a:spcBef>
                <a:spcPts val="0"/>
              </a:spcBef>
              <a:spcAft>
                <a:spcPts val="0"/>
              </a:spcAft>
              <a:buClr>
                <a:schemeClr val="dk1"/>
              </a:buClr>
              <a:buSzPts val="1739"/>
              <a:buFont typeface="Lato"/>
              <a:buChar char="■"/>
            </a:pPr>
            <a:r>
              <a:rPr b="0" i="0" lang="en-US" sz="1739" u="none" cap="none" strike="noStrike">
                <a:solidFill>
                  <a:schemeClr val="dk1"/>
                </a:solidFill>
                <a:latin typeface="Lato"/>
                <a:ea typeface="Lato"/>
                <a:cs typeface="Lato"/>
                <a:sym typeface="Lato"/>
              </a:rPr>
              <a:t>Thrust Provided</a:t>
            </a:r>
            <a:endParaRPr b="0" i="0" sz="1739" u="none" cap="none" strike="noStrike">
              <a:solidFill>
                <a:schemeClr val="dk1"/>
              </a:solidFill>
              <a:latin typeface="Lato"/>
              <a:ea typeface="Lato"/>
              <a:cs typeface="Lato"/>
              <a:sym typeface="Lato"/>
            </a:endParaRPr>
          </a:p>
          <a:p>
            <a:pPr indent="-339044" lvl="1" marL="914400" marR="0" rtl="0" algn="l">
              <a:lnSpc>
                <a:spcPct val="95000"/>
              </a:lnSpc>
              <a:spcBef>
                <a:spcPts val="0"/>
              </a:spcBef>
              <a:spcAft>
                <a:spcPts val="0"/>
              </a:spcAft>
              <a:buClr>
                <a:schemeClr val="dk1"/>
              </a:buClr>
              <a:buSzPts val="1739"/>
              <a:buFont typeface="Lato"/>
              <a:buChar char="○"/>
            </a:pPr>
            <a:r>
              <a:rPr b="0" i="0" lang="en-US" sz="1739" u="none" cap="none" strike="noStrike">
                <a:solidFill>
                  <a:schemeClr val="dk1"/>
                </a:solidFill>
                <a:latin typeface="Lato"/>
                <a:ea typeface="Lato"/>
                <a:cs typeface="Lato"/>
                <a:sym typeface="Lato"/>
              </a:rPr>
              <a:t>Energy Capacity/Storage</a:t>
            </a:r>
            <a:endParaRPr b="0" i="0" sz="1739" u="none" cap="none" strike="noStrike">
              <a:solidFill>
                <a:schemeClr val="dk1"/>
              </a:solidFill>
              <a:latin typeface="Lato"/>
              <a:ea typeface="Lato"/>
              <a:cs typeface="Lato"/>
              <a:sym typeface="Lato"/>
            </a:endParaRPr>
          </a:p>
          <a:p>
            <a:pPr indent="-339044" lvl="2" marL="1371600" marR="0" rtl="0" algn="l">
              <a:lnSpc>
                <a:spcPct val="95000"/>
              </a:lnSpc>
              <a:spcBef>
                <a:spcPts val="0"/>
              </a:spcBef>
              <a:spcAft>
                <a:spcPts val="0"/>
              </a:spcAft>
              <a:buClr>
                <a:schemeClr val="dk1"/>
              </a:buClr>
              <a:buSzPts val="1739"/>
              <a:buFont typeface="Lato"/>
              <a:buChar char="■"/>
            </a:pPr>
            <a:r>
              <a:rPr b="0" i="0" lang="en-US" sz="1739" u="none" cap="none" strike="noStrike">
                <a:solidFill>
                  <a:schemeClr val="dk1"/>
                </a:solidFill>
                <a:latin typeface="Lato"/>
                <a:ea typeface="Lato"/>
                <a:cs typeface="Lato"/>
                <a:sym typeface="Lato"/>
              </a:rPr>
              <a:t>Total Voltage</a:t>
            </a:r>
            <a:endParaRPr b="0" i="0" sz="1739" u="none" cap="none" strike="noStrike">
              <a:solidFill>
                <a:schemeClr val="dk1"/>
              </a:solidFill>
              <a:latin typeface="Lato"/>
              <a:ea typeface="Lato"/>
              <a:cs typeface="Lato"/>
              <a:sym typeface="Lato"/>
            </a:endParaRPr>
          </a:p>
          <a:p>
            <a:pPr indent="-339044" lvl="2" marL="1371600" marR="0" rtl="0" algn="l">
              <a:lnSpc>
                <a:spcPct val="95000"/>
              </a:lnSpc>
              <a:spcBef>
                <a:spcPts val="0"/>
              </a:spcBef>
              <a:spcAft>
                <a:spcPts val="0"/>
              </a:spcAft>
              <a:buClr>
                <a:schemeClr val="dk1"/>
              </a:buClr>
              <a:buSzPts val="1739"/>
              <a:buFont typeface="Lato"/>
              <a:buChar char="■"/>
            </a:pPr>
            <a:r>
              <a:rPr b="0" i="0" lang="en-US" sz="1739" u="none" cap="none" strike="noStrike">
                <a:solidFill>
                  <a:schemeClr val="dk1"/>
                </a:solidFill>
                <a:latin typeface="Lato"/>
                <a:ea typeface="Lato"/>
                <a:cs typeface="Lato"/>
                <a:sym typeface="Lato"/>
              </a:rPr>
              <a:t>Power provided</a:t>
            </a:r>
            <a:endParaRPr b="0" i="0" sz="1739" u="none" cap="none" strike="noStrike">
              <a:solidFill>
                <a:schemeClr val="dk1"/>
              </a:solidFill>
              <a:latin typeface="Lato"/>
              <a:ea typeface="Lato"/>
              <a:cs typeface="Lato"/>
              <a:sym typeface="Lato"/>
            </a:endParaRPr>
          </a:p>
          <a:p>
            <a:pPr indent="-339044" lvl="2" marL="1371600" marR="0" rtl="0" algn="l">
              <a:lnSpc>
                <a:spcPct val="95000"/>
              </a:lnSpc>
              <a:spcBef>
                <a:spcPts val="0"/>
              </a:spcBef>
              <a:spcAft>
                <a:spcPts val="0"/>
              </a:spcAft>
              <a:buClr>
                <a:schemeClr val="dk1"/>
              </a:buClr>
              <a:buSzPts val="1739"/>
              <a:buFont typeface="Lato"/>
              <a:buChar char="■"/>
            </a:pPr>
            <a:r>
              <a:rPr b="0" i="0" lang="en-US" sz="1739" u="none" cap="none" strike="noStrike">
                <a:solidFill>
                  <a:schemeClr val="dk1"/>
                </a:solidFill>
                <a:latin typeface="Lato"/>
                <a:ea typeface="Lato"/>
                <a:cs typeface="Lato"/>
                <a:sym typeface="Lato"/>
              </a:rPr>
              <a:t>Size and Weight</a:t>
            </a:r>
            <a:endParaRPr b="0" i="0" sz="1739" u="none" cap="none" strike="noStrike">
              <a:solidFill>
                <a:schemeClr val="dk1"/>
              </a:solidFill>
              <a:latin typeface="Lato"/>
              <a:ea typeface="Lato"/>
              <a:cs typeface="Lato"/>
              <a:sym typeface="Lato"/>
            </a:endParaRPr>
          </a:p>
          <a:p>
            <a:pPr indent="-339044" lvl="2" marL="1371600" marR="0" rtl="0" algn="l">
              <a:lnSpc>
                <a:spcPct val="95000"/>
              </a:lnSpc>
              <a:spcBef>
                <a:spcPts val="0"/>
              </a:spcBef>
              <a:spcAft>
                <a:spcPts val="0"/>
              </a:spcAft>
              <a:buClr>
                <a:schemeClr val="dk1"/>
              </a:buClr>
              <a:buSzPts val="1739"/>
              <a:buFont typeface="Lato"/>
              <a:buChar char="■"/>
            </a:pPr>
            <a:r>
              <a:rPr b="0" i="0" lang="en-US" sz="1739" u="none" cap="none" strike="noStrike">
                <a:solidFill>
                  <a:schemeClr val="dk1"/>
                </a:solidFill>
                <a:latin typeface="Lato"/>
                <a:ea typeface="Lato"/>
                <a:cs typeface="Lato"/>
                <a:sym typeface="Lato"/>
              </a:rPr>
              <a:t>Safety Considerations</a:t>
            </a:r>
            <a:endParaRPr b="0" i="0" sz="1739" u="none" cap="none" strike="noStrike">
              <a:solidFill>
                <a:schemeClr val="dk1"/>
              </a:solidFill>
              <a:latin typeface="Lato"/>
              <a:ea typeface="Lato"/>
              <a:cs typeface="Lato"/>
              <a:sym typeface="Lato"/>
            </a:endParaRPr>
          </a:p>
          <a:p>
            <a:pPr indent="-339044" lvl="1" marL="914400" marR="0" rtl="0" algn="l">
              <a:lnSpc>
                <a:spcPct val="95000"/>
              </a:lnSpc>
              <a:spcBef>
                <a:spcPts val="0"/>
              </a:spcBef>
              <a:spcAft>
                <a:spcPts val="0"/>
              </a:spcAft>
              <a:buClr>
                <a:schemeClr val="dk1"/>
              </a:buClr>
              <a:buSzPts val="1739"/>
              <a:buFont typeface="Lato"/>
              <a:buChar char="○"/>
            </a:pPr>
            <a:r>
              <a:rPr b="0" i="0" lang="en-US" sz="1739" u="none" cap="none" strike="noStrike">
                <a:solidFill>
                  <a:schemeClr val="dk1"/>
                </a:solidFill>
                <a:latin typeface="Lato"/>
                <a:ea typeface="Lato"/>
                <a:cs typeface="Lato"/>
                <a:sym typeface="Lato"/>
              </a:rPr>
              <a:t>Flight Controls</a:t>
            </a:r>
            <a:endParaRPr b="0" i="0" sz="1739" u="none" cap="none" strike="noStrike">
              <a:solidFill>
                <a:schemeClr val="dk1"/>
              </a:solidFill>
              <a:latin typeface="Lato"/>
              <a:ea typeface="Lato"/>
              <a:cs typeface="Lato"/>
              <a:sym typeface="Lato"/>
            </a:endParaRPr>
          </a:p>
          <a:p>
            <a:pPr indent="-339044" lvl="2" marL="1371600" marR="0" rtl="0" algn="l">
              <a:lnSpc>
                <a:spcPct val="95000"/>
              </a:lnSpc>
              <a:spcBef>
                <a:spcPts val="0"/>
              </a:spcBef>
              <a:spcAft>
                <a:spcPts val="0"/>
              </a:spcAft>
              <a:buClr>
                <a:schemeClr val="dk1"/>
              </a:buClr>
              <a:buSzPts val="1739"/>
              <a:buFont typeface="Lato"/>
              <a:buChar char="■"/>
            </a:pPr>
            <a:r>
              <a:rPr b="0" i="0" lang="en-US" sz="1739" u="none" cap="none" strike="noStrike">
                <a:solidFill>
                  <a:schemeClr val="dk1"/>
                </a:solidFill>
                <a:latin typeface="Lato"/>
                <a:ea typeface="Lato"/>
                <a:cs typeface="Lato"/>
                <a:sym typeface="Lato"/>
              </a:rPr>
              <a:t>Power efficiency/distribution</a:t>
            </a:r>
            <a:endParaRPr b="0" i="0" sz="1739" u="none" cap="none" strike="noStrike">
              <a:solidFill>
                <a:schemeClr val="dk1"/>
              </a:solidFill>
              <a:latin typeface="Lato"/>
              <a:ea typeface="Lato"/>
              <a:cs typeface="Lato"/>
              <a:sym typeface="Lato"/>
            </a:endParaRPr>
          </a:p>
          <a:p>
            <a:pPr indent="-339044" lvl="2" marL="1371600" marR="0" rtl="0" algn="l">
              <a:lnSpc>
                <a:spcPct val="95000"/>
              </a:lnSpc>
              <a:spcBef>
                <a:spcPts val="0"/>
              </a:spcBef>
              <a:spcAft>
                <a:spcPts val="0"/>
              </a:spcAft>
              <a:buClr>
                <a:schemeClr val="dk1"/>
              </a:buClr>
              <a:buSzPts val="1739"/>
              <a:buFont typeface="Lato"/>
              <a:buChar char="■"/>
            </a:pPr>
            <a:r>
              <a:rPr b="0" i="0" lang="en-US" sz="1739" u="none" cap="none" strike="noStrike">
                <a:solidFill>
                  <a:schemeClr val="dk1"/>
                </a:solidFill>
                <a:latin typeface="Lato"/>
                <a:ea typeface="Lato"/>
                <a:cs typeface="Lato"/>
                <a:sym typeface="Lato"/>
              </a:rPr>
              <a:t>Effective Control Over Aircraft</a:t>
            </a:r>
            <a:endParaRPr b="0" i="0" sz="1739" u="none" cap="none" strike="noStrike">
              <a:solidFill>
                <a:schemeClr val="dk1"/>
              </a:solidFill>
              <a:latin typeface="Lato"/>
              <a:ea typeface="Lato"/>
              <a:cs typeface="Lato"/>
              <a:sym typeface="Lato"/>
            </a:endParaRPr>
          </a:p>
          <a:p>
            <a:pPr indent="-339044" lvl="2" marL="1371600" marR="0" rtl="0" algn="l">
              <a:lnSpc>
                <a:spcPct val="95000"/>
              </a:lnSpc>
              <a:spcBef>
                <a:spcPts val="0"/>
              </a:spcBef>
              <a:spcAft>
                <a:spcPts val="0"/>
              </a:spcAft>
              <a:buClr>
                <a:schemeClr val="dk1"/>
              </a:buClr>
              <a:buSzPts val="1739"/>
              <a:buFont typeface="Lato"/>
              <a:buChar char="■"/>
            </a:pPr>
            <a:r>
              <a:rPr b="0" i="0" lang="en-US" sz="1739" u="none" cap="none" strike="noStrike">
                <a:solidFill>
                  <a:schemeClr val="dk1"/>
                </a:solidFill>
                <a:latin typeface="Lato"/>
                <a:ea typeface="Lato"/>
                <a:cs typeface="Lato"/>
                <a:sym typeface="Lato"/>
              </a:rPr>
              <a:t>Ease of Use</a:t>
            </a:r>
            <a:endParaRPr b="0" i="0" sz="1739" u="none" cap="none" strike="noStrike">
              <a:solidFill>
                <a:schemeClr val="dk1"/>
              </a:solidFill>
              <a:latin typeface="Lato"/>
              <a:ea typeface="Lato"/>
              <a:cs typeface="Lato"/>
              <a:sym typeface="Lato"/>
            </a:endParaRPr>
          </a:p>
          <a:p>
            <a:pPr indent="0" lvl="0" marL="457200" marR="0" rtl="0" algn="l">
              <a:lnSpc>
                <a:spcPct val="95000"/>
              </a:lnSpc>
              <a:spcBef>
                <a:spcPts val="1200"/>
              </a:spcBef>
              <a:spcAft>
                <a:spcPts val="1200"/>
              </a:spcAft>
              <a:buClr>
                <a:srgbClr val="000000"/>
              </a:buClr>
              <a:buSzPts val="688"/>
              <a:buFont typeface="Arial"/>
              <a:buNone/>
            </a:pPr>
            <a:r>
              <a:t/>
            </a:r>
            <a:endParaRPr b="0" i="0" sz="1012" u="none" cap="none" strike="noStrike">
              <a:solidFill>
                <a:schemeClr val="dk1"/>
              </a:solidFill>
              <a:latin typeface="Lato"/>
              <a:ea typeface="Lato"/>
              <a:cs typeface="Lato"/>
              <a:sym typeface="Lato"/>
            </a:endParaRPr>
          </a:p>
        </p:txBody>
      </p:sp>
      <p:sp>
        <p:nvSpPr>
          <p:cNvPr id="559" name="Google Shape;559;g15fa510cbc5_1_310"/>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560" name="Google Shape;560;g15fa510cbc5_1_310"/>
          <p:cNvSpPr/>
          <p:nvPr/>
        </p:nvSpPr>
        <p:spPr>
          <a:xfrm>
            <a:off x="30025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561" name="Google Shape;561;g15fa510cbc5_1_310"/>
          <p:cNvSpPr/>
          <p:nvPr/>
        </p:nvSpPr>
        <p:spPr>
          <a:xfrm>
            <a:off x="5275650" y="6320650"/>
            <a:ext cx="21795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562" name="Google Shape;562;g15fa510cbc5_1_310"/>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pic>
        <p:nvPicPr>
          <p:cNvPr id="563" name="Google Shape;563;g15fa510cbc5_1_310"/>
          <p:cNvPicPr preferRelativeResize="0"/>
          <p:nvPr/>
        </p:nvPicPr>
        <p:blipFill rotWithShape="1">
          <a:blip r:embed="rId3">
            <a:alphaModFix/>
          </a:blip>
          <a:srcRect b="0" l="0" r="0" t="0"/>
          <a:stretch/>
        </p:blipFill>
        <p:spPr>
          <a:xfrm>
            <a:off x="6930125" y="2137850"/>
            <a:ext cx="3787223" cy="34358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g15fa510cbc5_1_320"/>
          <p:cNvSpPr txBox="1"/>
          <p:nvPr/>
        </p:nvSpPr>
        <p:spPr>
          <a:xfrm>
            <a:off x="729450" y="1146425"/>
            <a:ext cx="9596400" cy="7659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Aircraft Modeling (Aero/STRUCT)</a:t>
            </a:r>
            <a:endParaRPr b="1" i="0" sz="2800" u="sng" cap="none" strike="noStrike">
              <a:solidFill>
                <a:schemeClr val="dk1"/>
              </a:solidFill>
              <a:latin typeface="Times New Roman"/>
              <a:ea typeface="Times New Roman"/>
              <a:cs typeface="Times New Roman"/>
              <a:sym typeface="Times New Roman"/>
            </a:endParaRPr>
          </a:p>
        </p:txBody>
      </p:sp>
      <p:sp>
        <p:nvSpPr>
          <p:cNvPr id="569" name="Google Shape;569;g15fa510cbc5_1_3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570" name="Google Shape;570;g15fa510cbc5_1_320"/>
          <p:cNvSpPr/>
          <p:nvPr/>
        </p:nvSpPr>
        <p:spPr>
          <a:xfrm>
            <a:off x="517475" y="1912325"/>
            <a:ext cx="1983900" cy="1235100"/>
          </a:xfrm>
          <a:prstGeom prst="rect">
            <a:avLst/>
          </a:prstGeom>
          <a:solidFill>
            <a:srgbClr val="FFF2CC"/>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Estimate AR, Chord</a:t>
            </a:r>
            <a:endParaRPr b="1" i="0" sz="1400" u="none" cap="none" strike="noStrike">
              <a:solidFill>
                <a:srgbClr val="000000"/>
              </a:solidFill>
              <a:latin typeface="Arial"/>
              <a:ea typeface="Arial"/>
              <a:cs typeface="Arial"/>
              <a:sym typeface="Arial"/>
            </a:endParaRPr>
          </a:p>
          <a:p>
            <a:pPr indent="-317500" lvl="0" marL="457200" marR="0" rtl="0" algn="ctr">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Arial"/>
                <a:ea typeface="Arial"/>
                <a:cs typeface="Arial"/>
                <a:sym typeface="Arial"/>
              </a:rPr>
              <a:t>Target C</a:t>
            </a:r>
            <a:r>
              <a:rPr b="1" baseline="-25000" i="0" lang="en-US" sz="1400" u="none" cap="none" strike="noStrike">
                <a:solidFill>
                  <a:srgbClr val="000000"/>
                </a:solidFill>
                <a:latin typeface="Arial"/>
                <a:ea typeface="Arial"/>
                <a:cs typeface="Arial"/>
                <a:sym typeface="Arial"/>
              </a:rPr>
              <a:t>L</a:t>
            </a:r>
            <a:r>
              <a:rPr b="1" i="0" lang="en-US" sz="1400" u="none" cap="none" strike="noStrike">
                <a:solidFill>
                  <a:srgbClr val="000000"/>
                </a:solidFill>
                <a:latin typeface="Arial"/>
                <a:ea typeface="Arial"/>
                <a:cs typeface="Arial"/>
                <a:sym typeface="Arial"/>
              </a:rPr>
              <a:t>/C</a:t>
            </a:r>
            <a:r>
              <a:rPr b="1" baseline="-25000" i="0" lang="en-US" sz="1400" u="none" cap="none" strike="noStrike">
                <a:solidFill>
                  <a:srgbClr val="000000"/>
                </a:solidFill>
                <a:latin typeface="Arial"/>
                <a:ea typeface="Arial"/>
                <a:cs typeface="Arial"/>
                <a:sym typeface="Arial"/>
              </a:rPr>
              <a:t>D</a:t>
            </a:r>
            <a:r>
              <a:rPr b="0" baseline="-25000" i="0" lang="en-US" sz="1400" u="none" cap="none" strike="noStrike">
                <a:solidFill>
                  <a:srgbClr val="000000"/>
                </a:solidFill>
                <a:latin typeface="Arial"/>
                <a:ea typeface="Arial"/>
                <a:cs typeface="Arial"/>
                <a:sym typeface="Arial"/>
              </a:rPr>
              <a:t> </a:t>
            </a:r>
            <a:endParaRPr b="0" baseline="-25000" i="0" sz="1400" u="none" cap="none" strike="noStrike">
              <a:solidFill>
                <a:srgbClr val="000000"/>
              </a:solidFill>
              <a:latin typeface="Arial"/>
              <a:ea typeface="Arial"/>
              <a:cs typeface="Arial"/>
              <a:sym typeface="Arial"/>
            </a:endParaRPr>
          </a:p>
        </p:txBody>
      </p:sp>
      <p:cxnSp>
        <p:nvCxnSpPr>
          <p:cNvPr id="571" name="Google Shape;571;g15fa510cbc5_1_320"/>
          <p:cNvCxnSpPr>
            <a:endCxn id="572" idx="1"/>
          </p:cNvCxnSpPr>
          <p:nvPr/>
        </p:nvCxnSpPr>
        <p:spPr>
          <a:xfrm flipH="1" rot="10800000">
            <a:off x="2501375" y="2525700"/>
            <a:ext cx="916500" cy="3900"/>
          </a:xfrm>
          <a:prstGeom prst="straightConnector1">
            <a:avLst/>
          </a:prstGeom>
          <a:noFill/>
          <a:ln cap="flat" cmpd="sng" w="9525">
            <a:solidFill>
              <a:srgbClr val="1A1A1A"/>
            </a:solidFill>
            <a:prstDash val="solid"/>
            <a:round/>
            <a:headEnd len="sm" w="sm" type="none"/>
            <a:tailEnd len="med" w="med" type="triangle"/>
          </a:ln>
        </p:spPr>
      </p:cxnSp>
      <p:sp>
        <p:nvSpPr>
          <p:cNvPr id="572" name="Google Shape;572;g15fa510cbc5_1_320"/>
          <p:cNvSpPr/>
          <p:nvPr/>
        </p:nvSpPr>
        <p:spPr>
          <a:xfrm>
            <a:off x="3417875" y="1908150"/>
            <a:ext cx="1983900" cy="1235100"/>
          </a:xfrm>
          <a:prstGeom prst="rect">
            <a:avLst/>
          </a:prstGeom>
          <a:solidFill>
            <a:srgbClr val="FFF2CC"/>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Determine NACA airfoil </a:t>
            </a:r>
            <a:endParaRPr b="1" i="0" sz="1400" u="none" cap="none" strike="noStrike">
              <a:solidFill>
                <a:srgbClr val="000000"/>
              </a:solidFill>
              <a:latin typeface="Arial"/>
              <a:ea typeface="Arial"/>
              <a:cs typeface="Arial"/>
              <a:sym typeface="Arial"/>
            </a:endParaRPr>
          </a:p>
          <a:p>
            <a:pPr indent="-317500" lvl="0" marL="457200" marR="0" rtl="0" algn="ctr">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Arial"/>
                <a:ea typeface="Arial"/>
                <a:cs typeface="Arial"/>
                <a:sym typeface="Arial"/>
              </a:rPr>
              <a:t>Target </a:t>
            </a:r>
            <a:r>
              <a:rPr b="1" i="0" lang="en-US" sz="1400" u="none" cap="none" strike="noStrike">
                <a:solidFill>
                  <a:schemeClr val="dk1"/>
                </a:solidFill>
                <a:latin typeface="Arial"/>
                <a:ea typeface="Arial"/>
                <a:cs typeface="Arial"/>
                <a:sym typeface="Arial"/>
              </a:rPr>
              <a:t>C</a:t>
            </a:r>
            <a:r>
              <a:rPr b="1" baseline="-25000" i="0" lang="en-US" sz="1400" u="none" cap="none" strike="noStrike">
                <a:solidFill>
                  <a:schemeClr val="dk1"/>
                </a:solidFill>
                <a:latin typeface="Arial"/>
                <a:ea typeface="Arial"/>
                <a:cs typeface="Arial"/>
                <a:sym typeface="Arial"/>
              </a:rPr>
              <a:t>L</a:t>
            </a:r>
            <a:r>
              <a:rPr b="1" i="0" lang="en-US" sz="1400" u="none" cap="none" strike="noStrike">
                <a:solidFill>
                  <a:schemeClr val="dk1"/>
                </a:solidFill>
                <a:latin typeface="Arial"/>
                <a:ea typeface="Arial"/>
                <a:cs typeface="Arial"/>
                <a:sym typeface="Arial"/>
              </a:rPr>
              <a:t>/C</a:t>
            </a:r>
            <a:r>
              <a:rPr b="1" baseline="-25000" i="0" lang="en-US" sz="1400" u="none" cap="none" strike="noStrike">
                <a:solidFill>
                  <a:schemeClr val="dk1"/>
                </a:solidFill>
                <a:latin typeface="Arial"/>
                <a:ea typeface="Arial"/>
                <a:cs typeface="Arial"/>
                <a:sym typeface="Arial"/>
              </a:rPr>
              <a:t>D</a:t>
            </a:r>
            <a:endParaRPr b="1" i="0" sz="1400" u="none" cap="none" strike="noStrike">
              <a:solidFill>
                <a:srgbClr val="000000"/>
              </a:solidFill>
              <a:latin typeface="Arial"/>
              <a:ea typeface="Arial"/>
              <a:cs typeface="Arial"/>
              <a:sym typeface="Arial"/>
            </a:endParaRPr>
          </a:p>
          <a:p>
            <a:pPr indent="-317500" lvl="0" marL="457200" marR="0" rtl="0" algn="ctr">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Arial"/>
                <a:ea typeface="Arial"/>
                <a:cs typeface="Arial"/>
                <a:sym typeface="Arial"/>
              </a:rPr>
              <a:t>Open source airfoil models</a:t>
            </a:r>
            <a:endParaRPr b="1" i="0" sz="1400" u="none" cap="none" strike="noStrike">
              <a:solidFill>
                <a:srgbClr val="000000"/>
              </a:solidFill>
              <a:latin typeface="Arial"/>
              <a:ea typeface="Arial"/>
              <a:cs typeface="Arial"/>
              <a:sym typeface="Arial"/>
            </a:endParaRPr>
          </a:p>
          <a:p>
            <a:pPr indent="0" lvl="0" marL="13716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13716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g15fa510cbc5_1_320"/>
          <p:cNvSpPr/>
          <p:nvPr/>
        </p:nvSpPr>
        <p:spPr>
          <a:xfrm>
            <a:off x="3417875" y="3445950"/>
            <a:ext cx="1983900" cy="1134900"/>
          </a:xfrm>
          <a:prstGeom prst="rect">
            <a:avLst/>
          </a:prstGeom>
          <a:solidFill>
            <a:srgbClr val="FFF2CC"/>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Structural analysis </a:t>
            </a:r>
            <a:endParaRPr b="1"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Arial"/>
                <a:ea typeface="Arial"/>
                <a:cs typeface="Arial"/>
                <a:sym typeface="Arial"/>
              </a:rPr>
              <a:t>Assume magnitudes of Forces/Torques applied as Lift</a:t>
            </a:r>
            <a:endParaRPr b="1"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574" name="Google Shape;574;g15fa510cbc5_1_320"/>
          <p:cNvSpPr/>
          <p:nvPr/>
        </p:nvSpPr>
        <p:spPr>
          <a:xfrm>
            <a:off x="6203375" y="1912251"/>
            <a:ext cx="1983900" cy="1235100"/>
          </a:xfrm>
          <a:prstGeom prst="rect">
            <a:avLst/>
          </a:prstGeom>
          <a:solidFill>
            <a:srgbClr val="FFF2CC"/>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Estimate Lift</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g15fa510cbc5_1_320"/>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576" name="Google Shape;576;g15fa510cbc5_1_320"/>
          <p:cNvSpPr/>
          <p:nvPr/>
        </p:nvSpPr>
        <p:spPr>
          <a:xfrm>
            <a:off x="30025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577" name="Google Shape;577;g15fa510cbc5_1_320"/>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578" name="Google Shape;578;g15fa510cbc5_1_320"/>
          <p:cNvSpPr/>
          <p:nvPr/>
        </p:nvSpPr>
        <p:spPr>
          <a:xfrm>
            <a:off x="7638150" y="6320650"/>
            <a:ext cx="30792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cxnSp>
        <p:nvCxnSpPr>
          <p:cNvPr id="579" name="Google Shape;579;g15fa510cbc5_1_320"/>
          <p:cNvCxnSpPr>
            <a:endCxn id="573" idx="1"/>
          </p:cNvCxnSpPr>
          <p:nvPr/>
        </p:nvCxnSpPr>
        <p:spPr>
          <a:xfrm flipH="1" rot="10800000">
            <a:off x="2066075" y="4013400"/>
            <a:ext cx="1351800" cy="9000"/>
          </a:xfrm>
          <a:prstGeom prst="straightConnector1">
            <a:avLst/>
          </a:prstGeom>
          <a:noFill/>
          <a:ln cap="flat" cmpd="sng" w="9525">
            <a:solidFill>
              <a:schemeClr val="dk1"/>
            </a:solidFill>
            <a:prstDash val="solid"/>
            <a:round/>
            <a:headEnd len="sm" w="sm" type="none"/>
            <a:tailEnd len="med" w="med" type="triangle"/>
          </a:ln>
        </p:spPr>
      </p:cxnSp>
      <p:cxnSp>
        <p:nvCxnSpPr>
          <p:cNvPr id="580" name="Google Shape;580;g15fa510cbc5_1_320"/>
          <p:cNvCxnSpPr/>
          <p:nvPr/>
        </p:nvCxnSpPr>
        <p:spPr>
          <a:xfrm flipH="1" rot="10800000">
            <a:off x="2072575" y="3154200"/>
            <a:ext cx="4500" cy="862200"/>
          </a:xfrm>
          <a:prstGeom prst="straightConnector1">
            <a:avLst/>
          </a:prstGeom>
          <a:noFill/>
          <a:ln cap="flat" cmpd="sng" w="9525">
            <a:solidFill>
              <a:schemeClr val="dk1"/>
            </a:solidFill>
            <a:prstDash val="solid"/>
            <a:round/>
            <a:headEnd len="sm" w="sm" type="none"/>
            <a:tailEnd len="sm" w="sm" type="none"/>
          </a:ln>
        </p:spPr>
      </p:cxnSp>
      <p:cxnSp>
        <p:nvCxnSpPr>
          <p:cNvPr id="581" name="Google Shape;581;g15fa510cbc5_1_320"/>
          <p:cNvCxnSpPr>
            <a:stCxn id="572" idx="3"/>
            <a:endCxn id="574" idx="1"/>
          </p:cNvCxnSpPr>
          <p:nvPr/>
        </p:nvCxnSpPr>
        <p:spPr>
          <a:xfrm>
            <a:off x="5401775" y="2525700"/>
            <a:ext cx="801600" cy="4200"/>
          </a:xfrm>
          <a:prstGeom prst="straightConnector1">
            <a:avLst/>
          </a:prstGeom>
          <a:noFill/>
          <a:ln cap="flat" cmpd="sng" w="9525">
            <a:solidFill>
              <a:schemeClr val="dk1"/>
            </a:solidFill>
            <a:prstDash val="solid"/>
            <a:round/>
            <a:headEnd len="sm" w="sm" type="none"/>
            <a:tailEnd len="med" w="med" type="triangle"/>
          </a:ln>
        </p:spPr>
      </p:cxnSp>
      <p:sp>
        <p:nvSpPr>
          <p:cNvPr id="582" name="Google Shape;582;g15fa510cbc5_1_320"/>
          <p:cNvSpPr txBox="1"/>
          <p:nvPr/>
        </p:nvSpPr>
        <p:spPr>
          <a:xfrm>
            <a:off x="9231925" y="1714500"/>
            <a:ext cx="2692800" cy="14160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L    = C</a:t>
            </a:r>
            <a:r>
              <a:rPr b="1" baseline="-25000" i="0" lang="en-US" sz="2000" u="none" cap="none" strike="noStrike">
                <a:solidFill>
                  <a:srgbClr val="000000"/>
                </a:solidFill>
                <a:latin typeface="Calibri"/>
                <a:ea typeface="Calibri"/>
                <a:cs typeface="Calibri"/>
                <a:sym typeface="Calibri"/>
              </a:rPr>
              <a:t>L</a:t>
            </a:r>
            <a:r>
              <a:rPr b="1" i="0" lang="en-US" sz="2000" u="none" cap="none" strike="noStrike">
                <a:solidFill>
                  <a:srgbClr val="000000"/>
                </a:solidFill>
                <a:latin typeface="Calibri"/>
                <a:ea typeface="Calibri"/>
                <a:cs typeface="Calibri"/>
                <a:sym typeface="Calibri"/>
              </a:rPr>
              <a:t>*⍴*V</a:t>
            </a:r>
            <a:r>
              <a:rPr b="1" baseline="30000" i="0" lang="en-US" sz="2000" u="none" cap="none" strike="noStrike">
                <a:solidFill>
                  <a:srgbClr val="000000"/>
                </a:solidFill>
                <a:latin typeface="Calibri"/>
                <a:ea typeface="Calibri"/>
                <a:cs typeface="Calibri"/>
                <a:sym typeface="Calibri"/>
              </a:rPr>
              <a:t>2</a:t>
            </a:r>
            <a:r>
              <a:rPr b="1" i="0" lang="en-US" sz="2000" u="none" cap="none" strike="noStrike">
                <a:solidFill>
                  <a:srgbClr val="000000"/>
                </a:solidFill>
                <a:latin typeface="Calibri"/>
                <a:ea typeface="Calibri"/>
                <a:cs typeface="Calibri"/>
                <a:sym typeface="Calibri"/>
              </a:rPr>
              <a:t>*S</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D   = C</a:t>
            </a:r>
            <a:r>
              <a:rPr b="1" baseline="-25000" i="0" lang="en-US" sz="2000" u="none" cap="none" strike="noStrike">
                <a:solidFill>
                  <a:srgbClr val="000000"/>
                </a:solidFill>
                <a:latin typeface="Calibri"/>
                <a:ea typeface="Calibri"/>
                <a:cs typeface="Calibri"/>
                <a:sym typeface="Calibri"/>
              </a:rPr>
              <a:t>D</a:t>
            </a:r>
            <a:r>
              <a:rPr b="1" i="0" lang="en-US" sz="2000" u="none" cap="none" strike="noStrike">
                <a:solidFill>
                  <a:srgbClr val="000000"/>
                </a:solidFill>
                <a:latin typeface="Calibri"/>
                <a:ea typeface="Calibri"/>
                <a:cs typeface="Calibri"/>
                <a:sym typeface="Calibri"/>
              </a:rPr>
              <a:t>*⍴*V</a:t>
            </a:r>
            <a:r>
              <a:rPr b="1" baseline="30000" i="0" lang="en-US" sz="2000" u="none" cap="none" strike="noStrike">
                <a:solidFill>
                  <a:srgbClr val="000000"/>
                </a:solidFill>
                <a:latin typeface="Calibri"/>
                <a:ea typeface="Calibri"/>
                <a:cs typeface="Calibri"/>
                <a:sym typeface="Calibri"/>
              </a:rPr>
              <a:t>2</a:t>
            </a:r>
            <a:r>
              <a:rPr b="1" i="0" lang="en-US" sz="2000" u="none" cap="none" strike="noStrike">
                <a:solidFill>
                  <a:srgbClr val="000000"/>
                </a:solidFill>
                <a:latin typeface="Calibri"/>
                <a:ea typeface="Calibri"/>
                <a:cs typeface="Calibri"/>
                <a:sym typeface="Calibri"/>
              </a:rPr>
              <a:t>*S</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C</a:t>
            </a:r>
            <a:r>
              <a:rPr b="1" baseline="-25000" i="0" lang="en-US" sz="2000" u="none" cap="none" strike="noStrike">
                <a:solidFill>
                  <a:srgbClr val="000000"/>
                </a:solidFill>
                <a:latin typeface="Calibri"/>
                <a:ea typeface="Calibri"/>
                <a:cs typeface="Calibri"/>
                <a:sym typeface="Calibri"/>
              </a:rPr>
              <a:t>D,0</a:t>
            </a:r>
            <a:r>
              <a:rPr b="1" i="0" lang="en-US" sz="2000" u="none" cap="none" strike="noStrike">
                <a:solidFill>
                  <a:srgbClr val="000000"/>
                </a:solidFill>
                <a:latin typeface="Calibri"/>
                <a:ea typeface="Calibri"/>
                <a:cs typeface="Calibri"/>
                <a:sym typeface="Calibri"/>
              </a:rPr>
              <a:t>= C</a:t>
            </a:r>
            <a:r>
              <a:rPr b="1" baseline="-25000" i="0" lang="en-US" sz="2000" u="none" cap="none" strike="noStrike">
                <a:solidFill>
                  <a:srgbClr val="000000"/>
                </a:solidFill>
                <a:latin typeface="Calibri"/>
                <a:ea typeface="Calibri"/>
                <a:cs typeface="Calibri"/>
                <a:sym typeface="Calibri"/>
              </a:rPr>
              <a:t>D</a:t>
            </a:r>
            <a:r>
              <a:rPr b="1" i="0" lang="en-US" sz="2000" u="none" cap="none" strike="noStrike">
                <a:solidFill>
                  <a:srgbClr val="000000"/>
                </a:solidFill>
                <a:latin typeface="Calibri"/>
                <a:ea typeface="Calibri"/>
                <a:cs typeface="Calibri"/>
                <a:sym typeface="Calibri"/>
              </a:rPr>
              <a:t>-C</a:t>
            </a:r>
            <a:r>
              <a:rPr b="1" baseline="-25000" i="0" lang="en-US" sz="2000" u="none" cap="none" strike="noStrike">
                <a:solidFill>
                  <a:srgbClr val="000000"/>
                </a:solidFill>
                <a:latin typeface="Calibri"/>
                <a:ea typeface="Calibri"/>
                <a:cs typeface="Calibri"/>
                <a:sym typeface="Calibri"/>
              </a:rPr>
              <a:t>D,i</a:t>
            </a:r>
            <a:endParaRPr b="1" baseline="-2500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C</a:t>
            </a:r>
            <a:r>
              <a:rPr b="1" baseline="-25000" i="0" lang="en-US" sz="2000" u="none" cap="none" strike="noStrike">
                <a:solidFill>
                  <a:srgbClr val="000000"/>
                </a:solidFill>
                <a:latin typeface="Calibri"/>
                <a:ea typeface="Calibri"/>
                <a:cs typeface="Calibri"/>
                <a:sym typeface="Calibri"/>
              </a:rPr>
              <a:t>D,i </a:t>
            </a:r>
            <a:r>
              <a:rPr b="1" i="0" lang="en-US" sz="2000" u="none" cap="none" strike="noStrike">
                <a:solidFill>
                  <a:srgbClr val="000000"/>
                </a:solidFill>
                <a:latin typeface="Calibri"/>
                <a:ea typeface="Calibri"/>
                <a:cs typeface="Calibri"/>
                <a:sym typeface="Calibri"/>
              </a:rPr>
              <a:t>= </a:t>
            </a:r>
            <a:r>
              <a:rPr b="1" i="0" lang="en-US" sz="2000" u="none" cap="none" strike="noStrike">
                <a:solidFill>
                  <a:schemeClr val="dk1"/>
                </a:solidFill>
                <a:latin typeface="Calibri"/>
                <a:ea typeface="Calibri"/>
                <a:cs typeface="Calibri"/>
                <a:sym typeface="Calibri"/>
              </a:rPr>
              <a:t>C</a:t>
            </a:r>
            <a:r>
              <a:rPr b="1" baseline="-25000" i="0" lang="en-US" sz="2000" u="none" cap="none" strike="noStrike">
                <a:solidFill>
                  <a:schemeClr val="dk1"/>
                </a:solidFill>
                <a:latin typeface="Calibri"/>
                <a:ea typeface="Calibri"/>
                <a:cs typeface="Calibri"/>
                <a:sym typeface="Calibri"/>
              </a:rPr>
              <a:t>L</a:t>
            </a:r>
            <a:r>
              <a:rPr b="1" baseline="30000" i="0" lang="en-US" sz="2000" u="none" cap="none" strike="noStrike">
                <a:solidFill>
                  <a:schemeClr val="dk1"/>
                </a:solidFill>
                <a:latin typeface="Calibri"/>
                <a:ea typeface="Calibri"/>
                <a:cs typeface="Calibri"/>
                <a:sym typeface="Calibri"/>
              </a:rPr>
              <a:t>2</a:t>
            </a:r>
            <a:r>
              <a:rPr b="1" i="0" lang="en-US" sz="2000" u="none" cap="none" strike="noStrike">
                <a:solidFill>
                  <a:schemeClr val="dk1"/>
                </a:solidFill>
                <a:latin typeface="Calibri"/>
                <a:ea typeface="Calibri"/>
                <a:cs typeface="Calibri"/>
                <a:sym typeface="Calibri"/>
              </a:rPr>
              <a:t>/(𝝅*e*AR)</a:t>
            </a:r>
            <a:endParaRPr b="1" i="0" sz="2000" u="none" cap="none" strike="noStrike">
              <a:solidFill>
                <a:srgbClr val="000000"/>
              </a:solidFill>
              <a:latin typeface="Calibri"/>
              <a:ea typeface="Calibri"/>
              <a:cs typeface="Calibri"/>
              <a:sym typeface="Calibri"/>
            </a:endParaRPr>
          </a:p>
        </p:txBody>
      </p:sp>
      <p:sp>
        <p:nvSpPr>
          <p:cNvPr id="583" name="Google Shape;583;g15fa510cbc5_1_320"/>
          <p:cNvSpPr/>
          <p:nvPr/>
        </p:nvSpPr>
        <p:spPr>
          <a:xfrm>
            <a:off x="431950" y="4888526"/>
            <a:ext cx="1983900" cy="1235100"/>
          </a:xfrm>
          <a:prstGeom prst="rect">
            <a:avLst/>
          </a:prstGeom>
          <a:solidFill>
            <a:srgbClr val="FFF2CC"/>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Initial estimations</a:t>
            </a:r>
            <a:endParaRPr b="1"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Arial"/>
                <a:ea typeface="Arial"/>
                <a:cs typeface="Arial"/>
                <a:sym typeface="Arial"/>
              </a:rPr>
              <a:t>Weight (FR 1)</a:t>
            </a:r>
            <a:endParaRPr b="1"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Arial"/>
                <a:ea typeface="Arial"/>
                <a:cs typeface="Arial"/>
                <a:sym typeface="Arial"/>
              </a:rPr>
              <a:t>Span (FR 2) </a:t>
            </a:r>
            <a:endParaRPr b="1"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Arial"/>
                <a:ea typeface="Arial"/>
                <a:cs typeface="Arial"/>
                <a:sym typeface="Arial"/>
              </a:rPr>
              <a:t>Velocity</a:t>
            </a:r>
            <a:endParaRPr b="1"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Arial"/>
                <a:ea typeface="Arial"/>
                <a:cs typeface="Arial"/>
                <a:sym typeface="Arial"/>
              </a:rPr>
              <a:t>Density (FR 5)</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584" name="Google Shape;584;g15fa510cbc5_1_320"/>
          <p:cNvSpPr/>
          <p:nvPr/>
        </p:nvSpPr>
        <p:spPr>
          <a:xfrm>
            <a:off x="2819550" y="4883551"/>
            <a:ext cx="1983900" cy="1235100"/>
          </a:xfrm>
          <a:prstGeom prst="rect">
            <a:avLst/>
          </a:prstGeom>
          <a:solidFill>
            <a:srgbClr val="FFF2CC"/>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Assumptions for Unknowns</a:t>
            </a:r>
            <a:endParaRPr b="1"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Arial"/>
                <a:ea typeface="Arial"/>
                <a:cs typeface="Arial"/>
                <a:sym typeface="Arial"/>
              </a:rPr>
              <a:t>Lift=Weight</a:t>
            </a:r>
            <a:endParaRPr b="1"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Arial"/>
                <a:ea typeface="Arial"/>
                <a:cs typeface="Arial"/>
                <a:sym typeface="Arial"/>
              </a:rPr>
              <a:t>Thrust=Drag</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585" name="Google Shape;585;g15fa510cbc5_1_320"/>
          <p:cNvSpPr txBox="1"/>
          <p:nvPr/>
        </p:nvSpPr>
        <p:spPr>
          <a:xfrm>
            <a:off x="9187950" y="3309975"/>
            <a:ext cx="2692800" cy="14160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𝜎=M*(t/2)/I</a:t>
            </a:r>
            <a:endParaRPr b="1"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chemeClr val="dk1"/>
                </a:solidFill>
                <a:latin typeface="Calibri"/>
                <a:ea typeface="Calibri"/>
                <a:cs typeface="Calibri"/>
                <a:sym typeface="Calibri"/>
              </a:rPr>
              <a:t>J</a:t>
            </a:r>
            <a:r>
              <a:rPr b="1" baseline="-25000" i="0" lang="en-US" sz="2000" u="none" cap="none" strike="noStrike">
                <a:solidFill>
                  <a:schemeClr val="dk1"/>
                </a:solidFill>
                <a:latin typeface="Calibri"/>
                <a:ea typeface="Calibri"/>
                <a:cs typeface="Calibri"/>
                <a:sym typeface="Calibri"/>
              </a:rPr>
              <a:t>𝛼</a:t>
            </a:r>
            <a:r>
              <a:rPr b="1" i="0" lang="en-US" sz="2000" u="none" cap="none" strike="noStrike">
                <a:solidFill>
                  <a:schemeClr val="dk1"/>
                </a:solidFill>
                <a:latin typeface="Calibri"/>
                <a:ea typeface="Calibri"/>
                <a:cs typeface="Calibri"/>
                <a:sym typeface="Calibri"/>
              </a:rPr>
              <a:t>=𝛼*b*t</a:t>
            </a:r>
            <a:r>
              <a:rPr b="1" baseline="30000" i="0" lang="en-US" sz="2000" u="none" cap="none" strike="noStrike">
                <a:solidFill>
                  <a:schemeClr val="dk1"/>
                </a:solidFill>
                <a:latin typeface="Calibri"/>
                <a:ea typeface="Calibri"/>
                <a:cs typeface="Calibri"/>
                <a:sym typeface="Calibri"/>
              </a:rPr>
              <a:t>3</a:t>
            </a:r>
            <a:endParaRPr b="1" baseline="3000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𝛕</a:t>
            </a:r>
            <a:r>
              <a:rPr b="1" baseline="-25000" i="0" lang="en-US" sz="2000" u="none" cap="none" strike="noStrike">
                <a:solidFill>
                  <a:srgbClr val="000000"/>
                </a:solidFill>
                <a:latin typeface="Calibri"/>
                <a:ea typeface="Calibri"/>
                <a:cs typeface="Calibri"/>
                <a:sym typeface="Calibri"/>
              </a:rPr>
              <a:t>MAX</a:t>
            </a:r>
            <a:r>
              <a:rPr b="1" i="0" lang="en-US" sz="2000" u="none" cap="none" strike="noStrike">
                <a:solidFill>
                  <a:srgbClr val="000000"/>
                </a:solidFill>
                <a:latin typeface="Calibri"/>
                <a:ea typeface="Calibri"/>
                <a:cs typeface="Calibri"/>
                <a:sym typeface="Calibri"/>
              </a:rPr>
              <a:t>=T*t/J</a:t>
            </a:r>
            <a:r>
              <a:rPr b="1" baseline="-25000" i="0" lang="en-US" sz="2000" u="none" cap="none" strike="noStrike">
                <a:solidFill>
                  <a:srgbClr val="000000"/>
                </a:solidFill>
                <a:latin typeface="Calibri"/>
                <a:ea typeface="Calibri"/>
                <a:cs typeface="Calibri"/>
                <a:sym typeface="Calibri"/>
              </a:rPr>
              <a:t>𝛼</a:t>
            </a:r>
            <a:endParaRPr b="1" baseline="-2500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baseline="-25000" i="0" sz="2000" u="none" cap="none" strike="noStrike">
              <a:solidFill>
                <a:srgbClr val="000000"/>
              </a:solidFill>
              <a:latin typeface="Calibri"/>
              <a:ea typeface="Calibri"/>
              <a:cs typeface="Calibri"/>
              <a:sym typeface="Calibri"/>
            </a:endParaRPr>
          </a:p>
        </p:txBody>
      </p:sp>
      <p:sp>
        <p:nvSpPr>
          <p:cNvPr id="586" name="Google Shape;586;g15fa510cbc5_1_320"/>
          <p:cNvSpPr txBox="1"/>
          <p:nvPr/>
        </p:nvSpPr>
        <p:spPr>
          <a:xfrm>
            <a:off x="6176600" y="4780825"/>
            <a:ext cx="60153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L-Lift			</a:t>
            </a:r>
            <a:r>
              <a:rPr b="0" i="0" lang="en-US" sz="1400" u="none" cap="none" strike="noStrike">
                <a:solidFill>
                  <a:schemeClr val="dk1"/>
                </a:solidFill>
                <a:latin typeface="Calibri"/>
                <a:ea typeface="Calibri"/>
                <a:cs typeface="Calibri"/>
                <a:sym typeface="Calibri"/>
              </a:rPr>
              <a:t>⍴-Air density	C</a:t>
            </a:r>
            <a:r>
              <a:rPr b="0" baseline="-25000" i="0" lang="en-US" sz="1400" u="none" cap="none" strike="noStrike">
                <a:solidFill>
                  <a:schemeClr val="dk1"/>
                </a:solidFill>
                <a:latin typeface="Calibri"/>
                <a:ea typeface="Calibri"/>
                <a:cs typeface="Calibri"/>
                <a:sym typeface="Calibri"/>
              </a:rPr>
              <a:t>D,0</a:t>
            </a:r>
            <a:r>
              <a:rPr b="0" i="0" lang="en-US" sz="1400" u="none" cap="none" strike="noStrike">
                <a:solidFill>
                  <a:schemeClr val="dk1"/>
                </a:solidFill>
                <a:latin typeface="Calibri"/>
                <a:ea typeface="Calibri"/>
                <a:cs typeface="Calibri"/>
                <a:sym typeface="Calibri"/>
              </a:rPr>
              <a:t>-profile drag	   M-Moment</a:t>
            </a:r>
            <a:endParaRPr b="0" i="0" sz="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C</a:t>
            </a:r>
            <a:r>
              <a:rPr b="0" baseline="-25000" i="0" lang="en-US" sz="1400" u="none" cap="none" strike="noStrike">
                <a:solidFill>
                  <a:srgbClr val="000000"/>
                </a:solidFill>
                <a:latin typeface="Calibri"/>
                <a:ea typeface="Calibri"/>
                <a:cs typeface="Calibri"/>
                <a:sym typeface="Calibri"/>
              </a:rPr>
              <a:t>L</a:t>
            </a:r>
            <a:r>
              <a:rPr b="0" i="0" lang="en-US" sz="1400" u="none" cap="none" strike="noStrike">
                <a:solidFill>
                  <a:srgbClr val="000000"/>
                </a:solidFill>
                <a:latin typeface="Calibri"/>
                <a:ea typeface="Calibri"/>
                <a:cs typeface="Calibri"/>
                <a:sym typeface="Calibri"/>
              </a:rPr>
              <a:t>-lift coefficient    V-Velocity		 C</a:t>
            </a:r>
            <a:r>
              <a:rPr b="0" baseline="-25000" i="0" lang="en-US" sz="1400" u="none" cap="none" strike="noStrike">
                <a:solidFill>
                  <a:srgbClr val="000000"/>
                </a:solidFill>
                <a:latin typeface="Calibri"/>
                <a:ea typeface="Calibri"/>
                <a:cs typeface="Calibri"/>
                <a:sym typeface="Calibri"/>
              </a:rPr>
              <a:t>D,i</a:t>
            </a:r>
            <a:r>
              <a:rPr b="0" i="0" lang="en-US" sz="1400" u="none" cap="none" strike="noStrike">
                <a:solidFill>
                  <a:srgbClr val="000000"/>
                </a:solidFill>
                <a:latin typeface="Calibri"/>
                <a:ea typeface="Calibri"/>
                <a:cs typeface="Calibri"/>
                <a:sym typeface="Calibri"/>
              </a:rPr>
              <a:t>-induced drag       t-thickness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D-Drag		S-Wing Area		  AR-Aspect Ratio	    I-MOI about the c.g.</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C</a:t>
            </a:r>
            <a:r>
              <a:rPr b="0" baseline="-25000" i="0" lang="en-US" sz="1400" u="none" cap="none" strike="noStrike">
                <a:solidFill>
                  <a:srgbClr val="000000"/>
                </a:solidFill>
                <a:latin typeface="Calibri"/>
                <a:ea typeface="Calibri"/>
                <a:cs typeface="Calibri"/>
                <a:sym typeface="Calibri"/>
              </a:rPr>
              <a:t>D</a:t>
            </a:r>
            <a:r>
              <a:rPr b="0" i="0" lang="en-US" sz="1400" u="none" cap="none" strike="noStrike">
                <a:solidFill>
                  <a:srgbClr val="000000"/>
                </a:solidFill>
                <a:latin typeface="Calibri"/>
                <a:ea typeface="Calibri"/>
                <a:cs typeface="Calibri"/>
                <a:sym typeface="Calibri"/>
              </a:rPr>
              <a:t>-Drag coefficient  e-efficiency factor   </a:t>
            </a:r>
            <a:r>
              <a:rPr b="0" i="0" lang="en-US" sz="1400" u="none" cap="none" strike="noStrike">
                <a:solidFill>
                  <a:schemeClr val="dk1"/>
                </a:solidFill>
                <a:latin typeface="Calibri"/>
                <a:ea typeface="Calibri"/>
                <a:cs typeface="Calibri"/>
                <a:sym typeface="Calibri"/>
              </a:rPr>
              <a:t>𝜎-bending stress      b-wing length</a:t>
            </a:r>
            <a:endParaRPr b="0" i="0" sz="1400" u="none" cap="none" strike="noStrike">
              <a:solidFill>
                <a:srgbClr val="000000"/>
              </a:solidFill>
              <a:latin typeface="Calibri"/>
              <a:ea typeface="Calibri"/>
              <a:cs typeface="Calibri"/>
              <a:sym typeface="Calibri"/>
            </a:endParaRPr>
          </a:p>
        </p:txBody>
      </p:sp>
      <p:cxnSp>
        <p:nvCxnSpPr>
          <p:cNvPr id="587" name="Google Shape;587;g15fa510cbc5_1_320"/>
          <p:cNvCxnSpPr>
            <a:stCxn id="572" idx="2"/>
            <a:endCxn id="573" idx="0"/>
          </p:cNvCxnSpPr>
          <p:nvPr/>
        </p:nvCxnSpPr>
        <p:spPr>
          <a:xfrm>
            <a:off x="4409825" y="3143250"/>
            <a:ext cx="0" cy="30270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1000"/>
                                        <p:tgtEl>
                                          <p:spTgt spid="5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g15fa510cbc5_1_2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593" name="Google Shape;593;g15fa510cbc5_1_245"/>
          <p:cNvSpPr txBox="1"/>
          <p:nvPr/>
        </p:nvSpPr>
        <p:spPr>
          <a:xfrm>
            <a:off x="729450" y="1318650"/>
            <a:ext cx="9011400" cy="6948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Future Design</a:t>
            </a:r>
            <a:endParaRPr b="1" i="0" sz="2800" u="sng" cap="none" strike="noStrike">
              <a:solidFill>
                <a:schemeClr val="dk1"/>
              </a:solidFill>
              <a:latin typeface="Times New Roman"/>
              <a:ea typeface="Times New Roman"/>
              <a:cs typeface="Times New Roman"/>
              <a:sym typeface="Times New Roman"/>
            </a:endParaRPr>
          </a:p>
        </p:txBody>
      </p:sp>
      <p:sp>
        <p:nvSpPr>
          <p:cNvPr id="594" name="Google Shape;594;g15fa510cbc5_1_245"/>
          <p:cNvSpPr txBox="1"/>
          <p:nvPr/>
        </p:nvSpPr>
        <p:spPr>
          <a:xfrm>
            <a:off x="729450" y="2276125"/>
            <a:ext cx="4858500" cy="694800"/>
          </a:xfrm>
          <a:prstGeom prst="rect">
            <a:avLst/>
          </a:prstGeom>
          <a:noFill/>
          <a:ln>
            <a:noFill/>
          </a:ln>
        </p:spPr>
        <p:txBody>
          <a:bodyPr anchorCtr="0" anchor="t" bIns="91425" lIns="91425" spcFirstLastPara="1" rIns="91425" wrap="square" tIns="91425">
            <a:normAutofit/>
          </a:bodyPr>
          <a:lstStyle/>
          <a:p>
            <a:pPr indent="-349250" lvl="0" marL="457200" marR="0" rtl="0" algn="l">
              <a:lnSpc>
                <a:spcPct val="100000"/>
              </a:lnSpc>
              <a:spcBef>
                <a:spcPts val="0"/>
              </a:spcBef>
              <a:spcAft>
                <a:spcPts val="0"/>
              </a:spcAft>
              <a:buClr>
                <a:schemeClr val="dk1"/>
              </a:buClr>
              <a:buSzPts val="1900"/>
              <a:buFont typeface="Arial"/>
              <a:buChar char="➔"/>
            </a:pPr>
            <a:r>
              <a:rPr b="1" i="0" lang="en-US" sz="1800" u="none" cap="none" strike="noStrike">
                <a:solidFill>
                  <a:schemeClr val="dk1"/>
                </a:solidFill>
                <a:latin typeface="Lato"/>
                <a:ea typeface="Lato"/>
                <a:cs typeface="Lato"/>
                <a:sym typeface="Lato"/>
              </a:rPr>
              <a:t>Future trade studies?</a:t>
            </a:r>
            <a:endParaRPr b="1" i="0" sz="1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pic>
        <p:nvPicPr>
          <p:cNvPr id="595" name="Google Shape;595;g15fa510cbc5_1_245"/>
          <p:cNvPicPr preferRelativeResize="0"/>
          <p:nvPr/>
        </p:nvPicPr>
        <p:blipFill rotWithShape="1">
          <a:blip r:embed="rId3">
            <a:alphaModFix/>
          </a:blip>
          <a:srcRect b="0" l="0" r="0" t="0"/>
          <a:stretch/>
        </p:blipFill>
        <p:spPr>
          <a:xfrm>
            <a:off x="5588100" y="2276115"/>
            <a:ext cx="4375710" cy="2997500"/>
          </a:xfrm>
          <a:prstGeom prst="rect">
            <a:avLst/>
          </a:prstGeom>
          <a:noFill/>
          <a:ln>
            <a:noFill/>
          </a:ln>
        </p:spPr>
      </p:pic>
      <p:sp>
        <p:nvSpPr>
          <p:cNvPr id="596" name="Google Shape;596;g15fa510cbc5_1_245"/>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597" name="Google Shape;597;g15fa510cbc5_1_245"/>
          <p:cNvSpPr/>
          <p:nvPr/>
        </p:nvSpPr>
        <p:spPr>
          <a:xfrm>
            <a:off x="30025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598" name="Google Shape;598;g15fa510cbc5_1_245"/>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599" name="Google Shape;599;g15fa510cbc5_1_245"/>
          <p:cNvSpPr/>
          <p:nvPr/>
        </p:nvSpPr>
        <p:spPr>
          <a:xfrm>
            <a:off x="7638150" y="6320650"/>
            <a:ext cx="30792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
        <p:nvSpPr>
          <p:cNvPr id="600" name="Google Shape;600;g15fa510cbc5_1_245"/>
          <p:cNvSpPr txBox="1"/>
          <p:nvPr/>
        </p:nvSpPr>
        <p:spPr>
          <a:xfrm>
            <a:off x="798925" y="2823350"/>
            <a:ext cx="4788900" cy="1185300"/>
          </a:xfrm>
          <a:prstGeom prst="rect">
            <a:avLst/>
          </a:prstGeom>
          <a:noFill/>
          <a:ln>
            <a:noFill/>
          </a:ln>
        </p:spPr>
        <p:txBody>
          <a:bodyPr anchorCtr="0" anchor="t" bIns="91425" lIns="91425" spcFirstLastPara="1" rIns="91425" wrap="square" tIns="91425">
            <a:spAutoFit/>
          </a:bodyPr>
          <a:lstStyle/>
          <a:p>
            <a:pPr indent="-349250" lvl="1" marL="914400" marR="0" rtl="0" algn="l">
              <a:lnSpc>
                <a:spcPct val="100000"/>
              </a:lnSpc>
              <a:spcBef>
                <a:spcPts val="0"/>
              </a:spcBef>
              <a:spcAft>
                <a:spcPts val="0"/>
              </a:spcAft>
              <a:buClr>
                <a:schemeClr val="dk1"/>
              </a:buClr>
              <a:buSzPts val="1900"/>
              <a:buFont typeface="Arial"/>
              <a:buChar char="◆"/>
            </a:pPr>
            <a:r>
              <a:rPr b="0" i="0" lang="en-US" sz="1600" u="none" cap="none" strike="noStrike">
                <a:solidFill>
                  <a:schemeClr val="dk1"/>
                </a:solidFill>
                <a:latin typeface="Lato"/>
                <a:ea typeface="Lato"/>
                <a:cs typeface="Lato"/>
                <a:sym typeface="Lato"/>
              </a:rPr>
              <a:t>Joint trade study with structure design to analyze best selection of materials and processes per aircraft part.</a:t>
            </a:r>
            <a:endParaRPr b="0" i="0" sz="1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01" name="Google Shape;601;g15fa510cbc5_1_245"/>
          <p:cNvSpPr txBox="1"/>
          <p:nvPr/>
        </p:nvSpPr>
        <p:spPr>
          <a:xfrm>
            <a:off x="798925" y="4008650"/>
            <a:ext cx="4788900" cy="723300"/>
          </a:xfrm>
          <a:prstGeom prst="rect">
            <a:avLst/>
          </a:prstGeom>
          <a:noFill/>
          <a:ln>
            <a:noFill/>
          </a:ln>
        </p:spPr>
        <p:txBody>
          <a:bodyPr anchorCtr="0" anchor="t" bIns="91425" lIns="91425" spcFirstLastPara="1" rIns="91425" wrap="square" tIns="91425">
            <a:spAutoFit/>
          </a:bodyPr>
          <a:lstStyle/>
          <a:p>
            <a:pPr indent="-349250" lvl="1" marL="914400" marR="0" rtl="0" algn="l">
              <a:lnSpc>
                <a:spcPct val="100000"/>
              </a:lnSpc>
              <a:spcBef>
                <a:spcPts val="0"/>
              </a:spcBef>
              <a:spcAft>
                <a:spcPts val="0"/>
              </a:spcAft>
              <a:buClr>
                <a:schemeClr val="dk1"/>
              </a:buClr>
              <a:buSzPts val="1900"/>
              <a:buFont typeface="Arial"/>
              <a:buChar char="◆"/>
            </a:pPr>
            <a:r>
              <a:rPr b="0" i="0" lang="en-US" sz="1600" u="none" cap="none" strike="noStrike">
                <a:solidFill>
                  <a:schemeClr val="dk1"/>
                </a:solidFill>
                <a:latin typeface="Lato"/>
                <a:ea typeface="Lato"/>
                <a:cs typeface="Lato"/>
                <a:sym typeface="Lato"/>
              </a:rPr>
              <a:t>Design companies/professionals versus self-constructed/operated.</a:t>
            </a:r>
            <a:endParaRPr b="0" i="0" sz="1600" u="none" cap="none" strike="noStrike">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g15fa510cbc5_1_3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607" name="Google Shape;607;g15fa510cbc5_1_351"/>
          <p:cNvSpPr/>
          <p:nvPr/>
        </p:nvSpPr>
        <p:spPr>
          <a:xfrm>
            <a:off x="1073134" y="2109870"/>
            <a:ext cx="2001600" cy="1137600"/>
          </a:xfrm>
          <a:prstGeom prst="rect">
            <a:avLst/>
          </a:prstGeom>
          <a:solidFill>
            <a:srgbClr val="FFF2CC"/>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Estimate Baseline Aircraft Mass</a:t>
            </a:r>
            <a:endParaRPr b="1" i="0" sz="1400" u="none" cap="none" strike="noStrike">
              <a:solidFill>
                <a:srgbClr val="000000"/>
              </a:solidFill>
              <a:latin typeface="Arial"/>
              <a:ea typeface="Arial"/>
              <a:cs typeface="Arial"/>
              <a:sym typeface="Arial"/>
            </a:endParaRPr>
          </a:p>
        </p:txBody>
      </p:sp>
      <p:sp>
        <p:nvSpPr>
          <p:cNvPr id="608" name="Google Shape;608;g15fa510cbc5_1_351"/>
          <p:cNvSpPr/>
          <p:nvPr/>
        </p:nvSpPr>
        <p:spPr>
          <a:xfrm>
            <a:off x="1073134" y="3804725"/>
            <a:ext cx="2001600" cy="1137600"/>
          </a:xfrm>
          <a:prstGeom prst="rect">
            <a:avLst/>
          </a:prstGeom>
          <a:solidFill>
            <a:srgbClr val="FFF2CC"/>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Estimate flight regimes power requirements </a:t>
            </a:r>
            <a:endParaRPr b="1" i="0" sz="1400" u="none" cap="none" strike="noStrike">
              <a:solidFill>
                <a:srgbClr val="000000"/>
              </a:solidFill>
              <a:latin typeface="Arial"/>
              <a:ea typeface="Arial"/>
              <a:cs typeface="Arial"/>
              <a:sym typeface="Arial"/>
            </a:endParaRPr>
          </a:p>
        </p:txBody>
      </p:sp>
      <p:sp>
        <p:nvSpPr>
          <p:cNvPr id="609" name="Google Shape;609;g15fa510cbc5_1_351"/>
          <p:cNvSpPr/>
          <p:nvPr/>
        </p:nvSpPr>
        <p:spPr>
          <a:xfrm>
            <a:off x="3898166" y="2109870"/>
            <a:ext cx="2001600" cy="1137600"/>
          </a:xfrm>
          <a:prstGeom prst="rect">
            <a:avLst/>
          </a:prstGeom>
          <a:solidFill>
            <a:srgbClr val="FFF2CC"/>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Estimate thrust required</a:t>
            </a:r>
            <a:endParaRPr b="1" i="0" sz="1400" u="none" cap="none" strike="noStrike">
              <a:solidFill>
                <a:srgbClr val="000000"/>
              </a:solidFill>
              <a:latin typeface="Arial"/>
              <a:ea typeface="Arial"/>
              <a:cs typeface="Arial"/>
              <a:sym typeface="Arial"/>
            </a:endParaRPr>
          </a:p>
        </p:txBody>
      </p:sp>
      <p:sp>
        <p:nvSpPr>
          <p:cNvPr id="610" name="Google Shape;610;g15fa510cbc5_1_351"/>
          <p:cNvSpPr/>
          <p:nvPr/>
        </p:nvSpPr>
        <p:spPr>
          <a:xfrm>
            <a:off x="6500803" y="2109870"/>
            <a:ext cx="2001600" cy="1137600"/>
          </a:xfrm>
          <a:prstGeom prst="rect">
            <a:avLst/>
          </a:prstGeom>
          <a:solidFill>
            <a:srgbClr val="FFF2CC"/>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Select Motor / Prop combination  </a:t>
            </a:r>
            <a:endParaRPr b="1" i="0" sz="1400" u="none" cap="none" strike="noStrike">
              <a:solidFill>
                <a:srgbClr val="000000"/>
              </a:solidFill>
              <a:latin typeface="Arial"/>
              <a:ea typeface="Arial"/>
              <a:cs typeface="Arial"/>
              <a:sym typeface="Arial"/>
            </a:endParaRPr>
          </a:p>
        </p:txBody>
      </p:sp>
      <p:sp>
        <p:nvSpPr>
          <p:cNvPr id="611" name="Google Shape;611;g15fa510cbc5_1_351"/>
          <p:cNvSpPr/>
          <p:nvPr/>
        </p:nvSpPr>
        <p:spPr>
          <a:xfrm>
            <a:off x="6517326" y="3952882"/>
            <a:ext cx="1968600" cy="1137600"/>
          </a:xfrm>
          <a:prstGeom prst="rect">
            <a:avLst/>
          </a:prstGeom>
          <a:solidFill>
            <a:srgbClr val="FFF2CC"/>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Select ESC’s</a:t>
            </a:r>
            <a:endParaRPr b="1" i="0" sz="1400" u="none" cap="none" strike="noStrike">
              <a:solidFill>
                <a:srgbClr val="000000"/>
              </a:solidFill>
              <a:latin typeface="Arial"/>
              <a:ea typeface="Arial"/>
              <a:cs typeface="Arial"/>
              <a:sym typeface="Arial"/>
            </a:endParaRPr>
          </a:p>
        </p:txBody>
      </p:sp>
      <p:sp>
        <p:nvSpPr>
          <p:cNvPr id="612" name="Google Shape;612;g15fa510cbc5_1_351"/>
          <p:cNvSpPr/>
          <p:nvPr/>
        </p:nvSpPr>
        <p:spPr>
          <a:xfrm>
            <a:off x="9159688" y="2109870"/>
            <a:ext cx="2001600" cy="1137600"/>
          </a:xfrm>
          <a:prstGeom prst="rect">
            <a:avLst/>
          </a:prstGeom>
          <a:solidFill>
            <a:srgbClr val="FFF2CC"/>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Select Battery</a:t>
            </a:r>
            <a:endParaRPr b="1" i="0" sz="1400" u="none" cap="none" strike="noStrike">
              <a:solidFill>
                <a:srgbClr val="000000"/>
              </a:solidFill>
              <a:latin typeface="Arial"/>
              <a:ea typeface="Arial"/>
              <a:cs typeface="Arial"/>
              <a:sym typeface="Arial"/>
            </a:endParaRPr>
          </a:p>
        </p:txBody>
      </p:sp>
      <p:cxnSp>
        <p:nvCxnSpPr>
          <p:cNvPr id="613" name="Google Shape;613;g15fa510cbc5_1_351"/>
          <p:cNvCxnSpPr>
            <a:stCxn id="607" idx="2"/>
            <a:endCxn id="608" idx="0"/>
          </p:cNvCxnSpPr>
          <p:nvPr/>
        </p:nvCxnSpPr>
        <p:spPr>
          <a:xfrm>
            <a:off x="2073934" y="3247470"/>
            <a:ext cx="0" cy="557400"/>
          </a:xfrm>
          <a:prstGeom prst="straightConnector1">
            <a:avLst/>
          </a:prstGeom>
          <a:noFill/>
          <a:ln cap="flat" cmpd="sng" w="9525">
            <a:solidFill>
              <a:srgbClr val="1A1A1A"/>
            </a:solidFill>
            <a:prstDash val="solid"/>
            <a:round/>
            <a:headEnd len="sm" w="sm" type="none"/>
            <a:tailEnd len="med" w="med" type="triangle"/>
          </a:ln>
        </p:spPr>
      </p:cxnSp>
      <p:cxnSp>
        <p:nvCxnSpPr>
          <p:cNvPr id="614" name="Google Shape;614;g15fa510cbc5_1_351"/>
          <p:cNvCxnSpPr>
            <a:stCxn id="607" idx="3"/>
            <a:endCxn id="609" idx="1"/>
          </p:cNvCxnSpPr>
          <p:nvPr/>
        </p:nvCxnSpPr>
        <p:spPr>
          <a:xfrm>
            <a:off x="3074734" y="2678670"/>
            <a:ext cx="823500" cy="0"/>
          </a:xfrm>
          <a:prstGeom prst="straightConnector1">
            <a:avLst/>
          </a:prstGeom>
          <a:noFill/>
          <a:ln cap="flat" cmpd="sng" w="9525">
            <a:solidFill>
              <a:srgbClr val="1A1A1A"/>
            </a:solidFill>
            <a:prstDash val="solid"/>
            <a:round/>
            <a:headEnd len="sm" w="sm" type="none"/>
            <a:tailEnd len="med" w="med" type="triangle"/>
          </a:ln>
        </p:spPr>
      </p:cxnSp>
      <p:cxnSp>
        <p:nvCxnSpPr>
          <p:cNvPr id="615" name="Google Shape;615;g15fa510cbc5_1_351"/>
          <p:cNvCxnSpPr>
            <a:stCxn id="609" idx="3"/>
            <a:endCxn id="610" idx="1"/>
          </p:cNvCxnSpPr>
          <p:nvPr/>
        </p:nvCxnSpPr>
        <p:spPr>
          <a:xfrm>
            <a:off x="5899766" y="2678670"/>
            <a:ext cx="600900" cy="0"/>
          </a:xfrm>
          <a:prstGeom prst="straightConnector1">
            <a:avLst/>
          </a:prstGeom>
          <a:noFill/>
          <a:ln cap="flat" cmpd="sng" w="9525">
            <a:solidFill>
              <a:srgbClr val="1A1A1A"/>
            </a:solidFill>
            <a:prstDash val="solid"/>
            <a:round/>
            <a:headEnd len="sm" w="sm" type="none"/>
            <a:tailEnd len="med" w="med" type="triangle"/>
          </a:ln>
        </p:spPr>
      </p:cxnSp>
      <p:cxnSp>
        <p:nvCxnSpPr>
          <p:cNvPr id="616" name="Google Shape;616;g15fa510cbc5_1_351"/>
          <p:cNvCxnSpPr>
            <a:endCxn id="611" idx="0"/>
          </p:cNvCxnSpPr>
          <p:nvPr/>
        </p:nvCxnSpPr>
        <p:spPr>
          <a:xfrm>
            <a:off x="7484826" y="3247582"/>
            <a:ext cx="16800" cy="705300"/>
          </a:xfrm>
          <a:prstGeom prst="straightConnector1">
            <a:avLst/>
          </a:prstGeom>
          <a:noFill/>
          <a:ln cap="flat" cmpd="sng" w="9525">
            <a:solidFill>
              <a:srgbClr val="1A1A1A"/>
            </a:solidFill>
            <a:prstDash val="solid"/>
            <a:round/>
            <a:headEnd len="sm" w="sm" type="none"/>
            <a:tailEnd len="med" w="med" type="triangle"/>
          </a:ln>
        </p:spPr>
      </p:cxnSp>
      <p:cxnSp>
        <p:nvCxnSpPr>
          <p:cNvPr id="617" name="Google Shape;617;g15fa510cbc5_1_351"/>
          <p:cNvCxnSpPr>
            <a:stCxn id="610" idx="3"/>
            <a:endCxn id="612" idx="1"/>
          </p:cNvCxnSpPr>
          <p:nvPr/>
        </p:nvCxnSpPr>
        <p:spPr>
          <a:xfrm>
            <a:off x="8502403" y="2678670"/>
            <a:ext cx="657300" cy="0"/>
          </a:xfrm>
          <a:prstGeom prst="straightConnector1">
            <a:avLst/>
          </a:prstGeom>
          <a:noFill/>
          <a:ln cap="flat" cmpd="sng" w="9525">
            <a:solidFill>
              <a:srgbClr val="1A1A1A"/>
            </a:solidFill>
            <a:prstDash val="solid"/>
            <a:round/>
            <a:headEnd len="sm" w="sm" type="none"/>
            <a:tailEnd len="med" w="med" type="triangle"/>
          </a:ln>
        </p:spPr>
      </p:cxnSp>
      <p:sp>
        <p:nvSpPr>
          <p:cNvPr id="618" name="Google Shape;618;g15fa510cbc5_1_351"/>
          <p:cNvSpPr/>
          <p:nvPr/>
        </p:nvSpPr>
        <p:spPr>
          <a:xfrm>
            <a:off x="9159711" y="4942331"/>
            <a:ext cx="2001600" cy="1125900"/>
          </a:xfrm>
          <a:prstGeom prst="rect">
            <a:avLst/>
          </a:prstGeom>
          <a:solidFill>
            <a:srgbClr val="FFF2CC"/>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Does solution meet requirements?</a:t>
            </a:r>
            <a:endParaRPr b="1" i="0" sz="1400" u="none" cap="none" strike="noStrike">
              <a:solidFill>
                <a:srgbClr val="000000"/>
              </a:solidFill>
              <a:latin typeface="Arial"/>
              <a:ea typeface="Arial"/>
              <a:cs typeface="Arial"/>
              <a:sym typeface="Arial"/>
            </a:endParaRPr>
          </a:p>
        </p:txBody>
      </p:sp>
      <p:cxnSp>
        <p:nvCxnSpPr>
          <p:cNvPr id="619" name="Google Shape;619;g15fa510cbc5_1_351"/>
          <p:cNvCxnSpPr>
            <a:stCxn id="612" idx="2"/>
            <a:endCxn id="618" idx="0"/>
          </p:cNvCxnSpPr>
          <p:nvPr/>
        </p:nvCxnSpPr>
        <p:spPr>
          <a:xfrm>
            <a:off x="10160488" y="3247470"/>
            <a:ext cx="0" cy="1695000"/>
          </a:xfrm>
          <a:prstGeom prst="straightConnector1">
            <a:avLst/>
          </a:prstGeom>
          <a:noFill/>
          <a:ln cap="flat" cmpd="sng" w="9525">
            <a:solidFill>
              <a:srgbClr val="1A1A1A"/>
            </a:solidFill>
            <a:prstDash val="solid"/>
            <a:round/>
            <a:headEnd len="sm" w="sm" type="none"/>
            <a:tailEnd len="med" w="med" type="triangle"/>
          </a:ln>
        </p:spPr>
      </p:cxnSp>
      <p:cxnSp>
        <p:nvCxnSpPr>
          <p:cNvPr id="620" name="Google Shape;620;g15fa510cbc5_1_351"/>
          <p:cNvCxnSpPr>
            <a:stCxn id="607" idx="1"/>
            <a:endCxn id="618" idx="1"/>
          </p:cNvCxnSpPr>
          <p:nvPr/>
        </p:nvCxnSpPr>
        <p:spPr>
          <a:xfrm>
            <a:off x="1073134" y="2678670"/>
            <a:ext cx="8086500" cy="2826600"/>
          </a:xfrm>
          <a:prstGeom prst="bentConnector3">
            <a:avLst>
              <a:gd fmla="val -2945" name="adj1"/>
            </a:avLst>
          </a:prstGeom>
          <a:noFill/>
          <a:ln cap="flat" cmpd="sng" w="9525">
            <a:solidFill>
              <a:srgbClr val="1A1A1A"/>
            </a:solidFill>
            <a:prstDash val="solid"/>
            <a:round/>
            <a:headEnd len="med" w="med" type="triangle"/>
            <a:tailEnd len="sm" w="sm" type="none"/>
          </a:ln>
        </p:spPr>
      </p:cxnSp>
      <p:sp>
        <p:nvSpPr>
          <p:cNvPr id="621" name="Google Shape;621;g15fa510cbc5_1_351"/>
          <p:cNvSpPr txBox="1"/>
          <p:nvPr/>
        </p:nvSpPr>
        <p:spPr>
          <a:xfrm>
            <a:off x="834975" y="1322675"/>
            <a:ext cx="9793200" cy="8796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Electromechanical Modeling: Propulsion / Battery</a:t>
            </a:r>
            <a:endParaRPr b="1" i="0" sz="2800" u="sng" cap="none" strike="noStrike">
              <a:solidFill>
                <a:schemeClr val="dk1"/>
              </a:solidFill>
              <a:latin typeface="Times New Roman"/>
              <a:ea typeface="Times New Roman"/>
              <a:cs typeface="Times New Roman"/>
              <a:sym typeface="Times New Roman"/>
            </a:endParaRPr>
          </a:p>
        </p:txBody>
      </p:sp>
      <p:sp>
        <p:nvSpPr>
          <p:cNvPr id="622" name="Google Shape;622;g15fa510cbc5_1_351"/>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623" name="Google Shape;623;g15fa510cbc5_1_351"/>
          <p:cNvSpPr/>
          <p:nvPr/>
        </p:nvSpPr>
        <p:spPr>
          <a:xfrm>
            <a:off x="30025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624" name="Google Shape;624;g15fa510cbc5_1_351"/>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625" name="Google Shape;625;g15fa510cbc5_1_351"/>
          <p:cNvSpPr/>
          <p:nvPr/>
        </p:nvSpPr>
        <p:spPr>
          <a:xfrm>
            <a:off x="7638150" y="6320650"/>
            <a:ext cx="30792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cxnSp>
        <p:nvCxnSpPr>
          <p:cNvPr id="626" name="Google Shape;626;g15fa510cbc5_1_351"/>
          <p:cNvCxnSpPr>
            <a:endCxn id="609" idx="2"/>
          </p:cNvCxnSpPr>
          <p:nvPr/>
        </p:nvCxnSpPr>
        <p:spPr>
          <a:xfrm flipH="1" rot="10800000">
            <a:off x="3074666" y="3247470"/>
            <a:ext cx="1824300" cy="1126200"/>
          </a:xfrm>
          <a:prstGeom prst="bentConnector2">
            <a:avLst/>
          </a:prstGeom>
          <a:noFill/>
          <a:ln cap="flat" cmpd="sng" w="9525">
            <a:solidFill>
              <a:schemeClr val="dk2"/>
            </a:solidFill>
            <a:prstDash val="solid"/>
            <a:round/>
            <a:headEnd len="sm" w="sm" type="none"/>
            <a:tailEnd len="sm" w="sm" type="non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g15fa510cbc5_1_3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632" name="Google Shape;632;g15fa510cbc5_1_374"/>
          <p:cNvSpPr txBox="1"/>
          <p:nvPr/>
        </p:nvSpPr>
        <p:spPr>
          <a:xfrm>
            <a:off x="658514" y="2198245"/>
            <a:ext cx="45969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Lato"/>
                <a:ea typeface="Lato"/>
                <a:cs typeface="Lato"/>
                <a:sym typeface="Lato"/>
              </a:rPr>
              <a:t>Create a mass budget</a:t>
            </a:r>
            <a:endParaRPr b="0" i="0" sz="16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Char char="-"/>
            </a:pPr>
            <a:r>
              <a:rPr b="0" i="0" lang="en-US" sz="1600" u="none" cap="none" strike="noStrike">
                <a:solidFill>
                  <a:schemeClr val="dk1"/>
                </a:solidFill>
                <a:latin typeface="Lato"/>
                <a:ea typeface="Lato"/>
                <a:cs typeface="Lato"/>
                <a:sym typeface="Lato"/>
              </a:rPr>
              <a:t>Base weight (Aircraft structure)</a:t>
            </a:r>
            <a:endParaRPr b="0" i="0" sz="16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Char char="-"/>
            </a:pPr>
            <a:r>
              <a:rPr b="0" i="0" lang="en-US" sz="1600" u="none" cap="none" strike="noStrike">
                <a:solidFill>
                  <a:schemeClr val="dk1"/>
                </a:solidFill>
                <a:latin typeface="Lato"/>
                <a:ea typeface="Lato"/>
                <a:cs typeface="Lato"/>
                <a:sym typeface="Lato"/>
              </a:rPr>
              <a:t>Mechanical weight</a:t>
            </a:r>
            <a:endParaRPr b="0" i="0" sz="16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Char char="-"/>
            </a:pPr>
            <a:r>
              <a:rPr b="0" i="0" lang="en-US" sz="1600" u="none" cap="none" strike="noStrike">
                <a:solidFill>
                  <a:schemeClr val="dk1"/>
                </a:solidFill>
                <a:latin typeface="Lato"/>
                <a:ea typeface="Lato"/>
                <a:cs typeface="Lato"/>
                <a:sym typeface="Lato"/>
              </a:rPr>
              <a:t>Propulsion and Battery weight</a:t>
            </a:r>
            <a:endParaRPr b="0" i="0"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Lato"/>
              <a:ea typeface="Lato"/>
              <a:cs typeface="Lato"/>
              <a:sym typeface="Lato"/>
            </a:endParaRPr>
          </a:p>
        </p:txBody>
      </p:sp>
      <p:sp>
        <p:nvSpPr>
          <p:cNvPr id="633" name="Google Shape;633;g15fa510cbc5_1_374"/>
          <p:cNvSpPr txBox="1"/>
          <p:nvPr/>
        </p:nvSpPr>
        <p:spPr>
          <a:xfrm>
            <a:off x="818533" y="4106841"/>
            <a:ext cx="45969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Lato"/>
                <a:ea typeface="Lato"/>
                <a:cs typeface="Lato"/>
                <a:sym typeface="Lato"/>
              </a:rPr>
              <a:t>Determine Flight regime parameters</a:t>
            </a:r>
            <a:endParaRPr b="0" i="0" sz="16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Char char="-"/>
            </a:pPr>
            <a:r>
              <a:rPr b="0" i="0" lang="en-US" sz="1600" u="none" cap="none" strike="noStrike">
                <a:solidFill>
                  <a:schemeClr val="dk1"/>
                </a:solidFill>
                <a:latin typeface="Lato"/>
                <a:ea typeface="Lato"/>
                <a:cs typeface="Lato"/>
                <a:sym typeface="Lato"/>
              </a:rPr>
              <a:t>Take off </a:t>
            </a:r>
            <a:endParaRPr b="0" i="0" sz="16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Char char="-"/>
            </a:pPr>
            <a:r>
              <a:rPr b="0" i="0" lang="en-US" sz="1600" u="none" cap="none" strike="noStrike">
                <a:solidFill>
                  <a:schemeClr val="dk1"/>
                </a:solidFill>
                <a:latin typeface="Lato"/>
                <a:ea typeface="Lato"/>
                <a:cs typeface="Lato"/>
                <a:sym typeface="Lato"/>
              </a:rPr>
              <a:t>Landing</a:t>
            </a:r>
            <a:endParaRPr b="0" i="0" sz="16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Char char="-"/>
            </a:pPr>
            <a:r>
              <a:rPr b="0" i="0" lang="en-US" sz="1600" u="none" cap="none" strike="noStrike">
                <a:solidFill>
                  <a:schemeClr val="dk1"/>
                </a:solidFill>
                <a:latin typeface="Lato"/>
                <a:ea typeface="Lato"/>
                <a:cs typeface="Lato"/>
                <a:sym typeface="Lato"/>
              </a:rPr>
              <a:t>In-route</a:t>
            </a:r>
            <a:endParaRPr b="0" i="0" sz="1600" u="none" cap="none" strike="noStrike">
              <a:solidFill>
                <a:schemeClr val="dk1"/>
              </a:solidFill>
              <a:latin typeface="Lato"/>
              <a:ea typeface="Lato"/>
              <a:cs typeface="Lato"/>
              <a:sym typeface="Lato"/>
            </a:endParaRPr>
          </a:p>
          <a:p>
            <a:pPr indent="-330200" lvl="1" marL="914400" marR="0" rtl="0" algn="l">
              <a:lnSpc>
                <a:spcPct val="100000"/>
              </a:lnSpc>
              <a:spcBef>
                <a:spcPts val="0"/>
              </a:spcBef>
              <a:spcAft>
                <a:spcPts val="0"/>
              </a:spcAft>
              <a:buClr>
                <a:schemeClr val="dk1"/>
              </a:buClr>
              <a:buSzPts val="1600"/>
              <a:buFont typeface="Lato"/>
              <a:buChar char="-"/>
            </a:pPr>
            <a:r>
              <a:rPr b="0" i="0" lang="en-US" sz="1600" u="none" cap="none" strike="noStrike">
                <a:solidFill>
                  <a:schemeClr val="dk1"/>
                </a:solidFill>
                <a:latin typeface="Lato"/>
                <a:ea typeface="Lato"/>
                <a:cs typeface="Lato"/>
                <a:sym typeface="Lato"/>
              </a:rPr>
              <a:t>Max cruise velocity</a:t>
            </a:r>
            <a:endParaRPr b="0" i="0" sz="16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Char char="-"/>
            </a:pPr>
            <a:r>
              <a:rPr b="0" i="0" lang="en-US" sz="1600" u="none" cap="none" strike="noStrike">
                <a:solidFill>
                  <a:schemeClr val="dk1"/>
                </a:solidFill>
                <a:latin typeface="Lato"/>
                <a:ea typeface="Lato"/>
                <a:cs typeface="Lato"/>
                <a:sym typeface="Lato"/>
              </a:rPr>
              <a:t>Loitering</a:t>
            </a:r>
            <a:endParaRPr b="0" i="0" sz="1600" u="none" cap="none" strike="noStrike">
              <a:solidFill>
                <a:schemeClr val="dk1"/>
              </a:solidFill>
              <a:latin typeface="Lato"/>
              <a:ea typeface="Lato"/>
              <a:cs typeface="Lato"/>
              <a:sym typeface="Lato"/>
            </a:endParaRPr>
          </a:p>
          <a:p>
            <a:pPr indent="-330200" lvl="1" marL="914400" marR="0" rtl="0" algn="l">
              <a:lnSpc>
                <a:spcPct val="100000"/>
              </a:lnSpc>
              <a:spcBef>
                <a:spcPts val="0"/>
              </a:spcBef>
              <a:spcAft>
                <a:spcPts val="0"/>
              </a:spcAft>
              <a:buClr>
                <a:schemeClr val="dk1"/>
              </a:buClr>
              <a:buSzPts val="1600"/>
              <a:buFont typeface="Lato"/>
              <a:buChar char="-"/>
            </a:pPr>
            <a:r>
              <a:rPr b="0" i="0" lang="en-US" sz="1600" u="none" cap="none" strike="noStrike">
                <a:solidFill>
                  <a:schemeClr val="dk1"/>
                </a:solidFill>
                <a:latin typeface="Lato"/>
                <a:ea typeface="Lato"/>
                <a:cs typeface="Lato"/>
                <a:sym typeface="Lato"/>
              </a:rPr>
              <a:t>Max endurance velocity </a:t>
            </a:r>
            <a:endParaRPr b="0" i="0" sz="1600" u="none" cap="none" strike="noStrike">
              <a:solidFill>
                <a:schemeClr val="dk1"/>
              </a:solidFill>
              <a:latin typeface="Lato"/>
              <a:ea typeface="Lato"/>
              <a:cs typeface="Lato"/>
              <a:sym typeface="Lato"/>
            </a:endParaRPr>
          </a:p>
        </p:txBody>
      </p:sp>
      <p:sp>
        <p:nvSpPr>
          <p:cNvPr id="634" name="Google Shape;634;g15fa510cbc5_1_374"/>
          <p:cNvSpPr txBox="1"/>
          <p:nvPr/>
        </p:nvSpPr>
        <p:spPr>
          <a:xfrm>
            <a:off x="5547086" y="2198245"/>
            <a:ext cx="49755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Lato"/>
                <a:ea typeface="Lato"/>
                <a:cs typeface="Lato"/>
                <a:sym typeface="Lato"/>
              </a:rPr>
              <a:t>Equations</a:t>
            </a:r>
            <a:endParaRPr b="0" i="0" sz="16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Char char="-"/>
            </a:pPr>
            <a:r>
              <a:rPr b="0" i="0" lang="en-US" sz="1600" u="none" cap="none" strike="noStrike">
                <a:solidFill>
                  <a:schemeClr val="dk1"/>
                </a:solidFill>
                <a:latin typeface="Lato"/>
                <a:ea typeface="Lato"/>
                <a:cs typeface="Lato"/>
                <a:sym typeface="Lato"/>
              </a:rPr>
              <a:t>Determine Equations for Thrust Req</a:t>
            </a:r>
            <a:endParaRPr b="0" i="0" sz="1600" u="none" cap="none" strike="noStrike">
              <a:solidFill>
                <a:schemeClr val="dk1"/>
              </a:solidFill>
              <a:latin typeface="Lato"/>
              <a:ea typeface="Lato"/>
              <a:cs typeface="Lato"/>
              <a:sym typeface="Lato"/>
            </a:endParaRPr>
          </a:p>
          <a:p>
            <a:pPr indent="-330200" lvl="1" marL="914400" marR="0" rtl="0" algn="l">
              <a:lnSpc>
                <a:spcPct val="100000"/>
              </a:lnSpc>
              <a:spcBef>
                <a:spcPts val="0"/>
              </a:spcBef>
              <a:spcAft>
                <a:spcPts val="0"/>
              </a:spcAft>
              <a:buClr>
                <a:schemeClr val="dk1"/>
              </a:buClr>
              <a:buSzPts val="1600"/>
              <a:buFont typeface="Lato"/>
              <a:buChar char="-"/>
            </a:pPr>
            <a:r>
              <a:rPr b="0" i="0" lang="en-US" sz="1600" u="none" cap="none" strike="noStrike">
                <a:solidFill>
                  <a:schemeClr val="dk1"/>
                </a:solidFill>
                <a:latin typeface="Lato"/>
                <a:ea typeface="Lato"/>
                <a:cs typeface="Lato"/>
                <a:sym typeface="Lato"/>
              </a:rPr>
              <a:t>Within each flight regime</a:t>
            </a:r>
            <a:endParaRPr b="0" i="0" sz="16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Char char="-"/>
            </a:pPr>
            <a:r>
              <a:rPr b="0" i="0" lang="en-US" sz="1600" u="none" cap="none" strike="noStrike">
                <a:solidFill>
                  <a:schemeClr val="dk1"/>
                </a:solidFill>
                <a:latin typeface="Lato"/>
                <a:ea typeface="Lato"/>
                <a:cs typeface="Lato"/>
                <a:sym typeface="Lato"/>
              </a:rPr>
              <a:t>Determine Equations for Power Req to sustain Req Levels of Thrust</a:t>
            </a:r>
            <a:endParaRPr b="0" i="0" sz="16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Char char="-"/>
            </a:pPr>
            <a:r>
              <a:rPr b="0" i="0" lang="en-US" sz="1600" u="none" cap="none" strike="noStrike">
                <a:solidFill>
                  <a:schemeClr val="dk1"/>
                </a:solidFill>
                <a:latin typeface="Lato"/>
                <a:ea typeface="Lato"/>
                <a:cs typeface="Lato"/>
                <a:sym typeface="Lato"/>
              </a:rPr>
              <a:t>Determine  Equations to compute battery specifications</a:t>
            </a:r>
            <a:endParaRPr b="0" i="0" sz="1600" u="none" cap="none" strike="noStrike">
              <a:solidFill>
                <a:schemeClr val="dk1"/>
              </a:solidFill>
              <a:latin typeface="Lato"/>
              <a:ea typeface="Lato"/>
              <a:cs typeface="Lato"/>
              <a:sym typeface="Lato"/>
            </a:endParaRPr>
          </a:p>
        </p:txBody>
      </p:sp>
      <p:sp>
        <p:nvSpPr>
          <p:cNvPr id="635" name="Google Shape;635;g15fa510cbc5_1_374"/>
          <p:cNvSpPr txBox="1"/>
          <p:nvPr/>
        </p:nvSpPr>
        <p:spPr>
          <a:xfrm>
            <a:off x="5561615" y="4106842"/>
            <a:ext cx="49464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Lato"/>
                <a:ea typeface="Lato"/>
                <a:cs typeface="Lato"/>
                <a:sym typeface="Lato"/>
              </a:rPr>
              <a:t>Configuration analysis</a:t>
            </a:r>
            <a:endParaRPr b="0" i="0" sz="16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Char char="-"/>
            </a:pPr>
            <a:r>
              <a:rPr b="0" i="0" lang="en-US" sz="1600" u="none" cap="none" strike="noStrike">
                <a:solidFill>
                  <a:schemeClr val="dk1"/>
                </a:solidFill>
                <a:latin typeface="Lato"/>
                <a:ea typeface="Lato"/>
                <a:cs typeface="Lato"/>
                <a:sym typeface="Lato"/>
              </a:rPr>
              <a:t>Iterative parameter simulation</a:t>
            </a:r>
            <a:endParaRPr b="0" i="0" sz="16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Char char="-"/>
            </a:pPr>
            <a:r>
              <a:rPr b="0" i="0" lang="en-US" sz="1600" u="none" cap="none" strike="noStrike">
                <a:solidFill>
                  <a:schemeClr val="dk1"/>
                </a:solidFill>
                <a:latin typeface="Lato"/>
                <a:ea typeface="Lato"/>
                <a:cs typeface="Lato"/>
                <a:sym typeface="Lato"/>
              </a:rPr>
              <a:t>Sensitivity Analysis</a:t>
            </a:r>
            <a:endParaRPr b="0" i="0"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Lato"/>
              <a:ea typeface="Lato"/>
              <a:cs typeface="Lato"/>
              <a:sym typeface="Lato"/>
            </a:endParaRPr>
          </a:p>
        </p:txBody>
      </p:sp>
      <p:sp>
        <p:nvSpPr>
          <p:cNvPr id="636" name="Google Shape;636;g15fa510cbc5_1_374"/>
          <p:cNvSpPr txBox="1"/>
          <p:nvPr/>
        </p:nvSpPr>
        <p:spPr>
          <a:xfrm>
            <a:off x="729450" y="1318650"/>
            <a:ext cx="9793200" cy="8796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Electromechanical Modeling: Avionics / Servos</a:t>
            </a:r>
            <a:endParaRPr b="1" i="0" sz="2800" u="sng" cap="none" strike="noStrike">
              <a:solidFill>
                <a:schemeClr val="dk1"/>
              </a:solidFill>
              <a:latin typeface="Times New Roman"/>
              <a:ea typeface="Times New Roman"/>
              <a:cs typeface="Times New Roman"/>
              <a:sym typeface="Times New Roman"/>
            </a:endParaRPr>
          </a:p>
        </p:txBody>
      </p:sp>
      <p:sp>
        <p:nvSpPr>
          <p:cNvPr id="637" name="Google Shape;637;g15fa510cbc5_1_374"/>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638" name="Google Shape;638;g15fa510cbc5_1_374"/>
          <p:cNvSpPr/>
          <p:nvPr/>
        </p:nvSpPr>
        <p:spPr>
          <a:xfrm>
            <a:off x="30025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639" name="Google Shape;639;g15fa510cbc5_1_374"/>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640" name="Google Shape;640;g15fa510cbc5_1_374"/>
          <p:cNvSpPr/>
          <p:nvPr/>
        </p:nvSpPr>
        <p:spPr>
          <a:xfrm>
            <a:off x="7638150" y="6320650"/>
            <a:ext cx="30792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F7F7F"/>
            </a:gs>
            <a:gs pos="42000">
              <a:srgbClr val="7F7F7F"/>
            </a:gs>
            <a:gs pos="100000">
              <a:srgbClr val="FEE599"/>
            </a:gs>
          </a:gsLst>
          <a:lin ang="5400700" scaled="0"/>
        </a:gradFill>
      </p:bgPr>
    </p:bg>
    <p:spTree>
      <p:nvGrpSpPr>
        <p:cNvPr id="644" name="Shape 644"/>
        <p:cNvGrpSpPr/>
        <p:nvPr/>
      </p:nvGrpSpPr>
      <p:grpSpPr>
        <a:xfrm>
          <a:off x="0" y="0"/>
          <a:ext cx="0" cy="0"/>
          <a:chOff x="0" y="0"/>
          <a:chExt cx="0" cy="0"/>
        </a:xfrm>
      </p:grpSpPr>
      <p:sp>
        <p:nvSpPr>
          <p:cNvPr id="645" name="Google Shape;645;g15d26cef0fd_2_0"/>
          <p:cNvSpPr txBox="1"/>
          <p:nvPr>
            <p:ph type="title"/>
          </p:nvPr>
        </p:nvSpPr>
        <p:spPr>
          <a:xfrm>
            <a:off x="972600" y="1763267"/>
            <a:ext cx="10251300" cy="2024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rPr lang="en-US"/>
              <a:t>Backup Slides</a:t>
            </a:r>
            <a:endParaRPr/>
          </a:p>
        </p:txBody>
      </p:sp>
      <p:sp>
        <p:nvSpPr>
          <p:cNvPr id="646" name="Google Shape;646;g15d26cef0fd_2_0"/>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15d2c868794_1_6"/>
          <p:cNvSpPr txBox="1"/>
          <p:nvPr>
            <p:ph type="title"/>
          </p:nvPr>
        </p:nvSpPr>
        <p:spPr>
          <a:xfrm>
            <a:off x="56802" y="1362653"/>
            <a:ext cx="10408800" cy="549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45454"/>
              <a:buNone/>
            </a:pPr>
            <a:r>
              <a:rPr lang="en-US"/>
              <a:t>References</a:t>
            </a:r>
            <a:endParaRPr/>
          </a:p>
        </p:txBody>
      </p:sp>
      <p:sp>
        <p:nvSpPr>
          <p:cNvPr id="652" name="Google Shape;652;g15d2c868794_1_6"/>
          <p:cNvSpPr txBox="1"/>
          <p:nvPr>
            <p:ph idx="1" type="body"/>
          </p:nvPr>
        </p:nvSpPr>
        <p:spPr>
          <a:xfrm>
            <a:off x="109126" y="1958541"/>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1000"/>
              </a:spcBef>
              <a:spcAft>
                <a:spcPts val="0"/>
              </a:spcAft>
              <a:buSzPts val="358"/>
              <a:buNone/>
            </a:pPr>
            <a:r>
              <a:rPr lang="en-US" sz="1200"/>
              <a:t>Airframes:</a:t>
            </a:r>
            <a:endParaRPr sz="1200"/>
          </a:p>
          <a:p>
            <a:pPr indent="0" lvl="0" marL="0" rtl="0" algn="l">
              <a:lnSpc>
                <a:spcPct val="70000"/>
              </a:lnSpc>
              <a:spcBef>
                <a:spcPts val="1000"/>
              </a:spcBef>
              <a:spcAft>
                <a:spcPts val="0"/>
              </a:spcAft>
              <a:buSzPts val="358"/>
              <a:buNone/>
            </a:pPr>
            <a:r>
              <a:rPr lang="en-US" sz="1200"/>
              <a:t>Hybrid</a:t>
            </a:r>
            <a:endParaRPr sz="1200"/>
          </a:p>
          <a:p>
            <a:pPr indent="0" lvl="0" marL="355600" rtl="0" algn="l">
              <a:lnSpc>
                <a:spcPct val="95000"/>
              </a:lnSpc>
              <a:spcBef>
                <a:spcPts val="1200"/>
              </a:spcBef>
              <a:spcAft>
                <a:spcPts val="0"/>
              </a:spcAft>
              <a:buSzPts val="358"/>
              <a:buNone/>
            </a:pPr>
            <a:r>
              <a:rPr lang="en-US" sz="1200" u="sng">
                <a:solidFill>
                  <a:schemeClr val="hlink"/>
                </a:solidFill>
                <a:hlinkClick r:id="rId3"/>
              </a:rPr>
              <a:t>https://www.elevonx.com/</a:t>
            </a:r>
            <a:endParaRPr sz="1200"/>
          </a:p>
          <a:p>
            <a:pPr indent="0" lvl="0" marL="355600" rtl="0" algn="l">
              <a:lnSpc>
                <a:spcPct val="95000"/>
              </a:lnSpc>
              <a:spcBef>
                <a:spcPts val="1200"/>
              </a:spcBef>
              <a:spcAft>
                <a:spcPts val="0"/>
              </a:spcAft>
              <a:buSzPts val="358"/>
              <a:buNone/>
            </a:pPr>
            <a:r>
              <a:rPr lang="en-US" sz="1200" u="sng">
                <a:solidFill>
                  <a:schemeClr val="hlink"/>
                </a:solidFill>
                <a:hlinkClick r:id="rId4"/>
              </a:rPr>
              <a:t>https://censystech.com/sentaerobvlos/?utm_term=&amp;utm_campaign=Censys+Website+Industry+Traffic&amp;utm_source=adwords&amp;utm_medium=ppc&amp;hsa_acc=7383768994&amp;hsa_cam=12470352944&amp;hsa_grp=120477520446&amp;hsa_ad=518426425868&amp;hsa_src=g&amp;hsa_tgt=dsa-1245958251531&amp;hsa_kw=&amp;hsa_mt=&amp;hsa_net=adwords&amp;hsa_ver=3&amp;gclid=CjwKCAjw7eSZBhB8EiwA60kCW8uWrgTjfMrojGg3pMfPcLyKZdWt9FUt4WGzNVLJfnX4wy7913Vb5xoCLPAQAvD_BwE</a:t>
            </a:r>
            <a:endParaRPr sz="1200"/>
          </a:p>
          <a:p>
            <a:pPr indent="0" lvl="0" marL="355600" rtl="0" algn="l">
              <a:lnSpc>
                <a:spcPct val="95000"/>
              </a:lnSpc>
              <a:spcBef>
                <a:spcPts val="1200"/>
              </a:spcBef>
              <a:spcAft>
                <a:spcPts val="0"/>
              </a:spcAft>
              <a:buSzPts val="358"/>
              <a:buNone/>
            </a:pPr>
            <a:r>
              <a:rPr lang="en-US" sz="1200" u="sng">
                <a:solidFill>
                  <a:schemeClr val="hlink"/>
                </a:solidFill>
                <a:hlinkClick r:id="rId5"/>
              </a:rPr>
              <a:t>https://www.unmannedsystemstechnology.com/company/elevonx/</a:t>
            </a:r>
            <a:endParaRPr/>
          </a:p>
          <a:p>
            <a:pPr indent="0" lvl="0" marL="355600" rtl="0" algn="l">
              <a:lnSpc>
                <a:spcPct val="95000"/>
              </a:lnSpc>
              <a:spcBef>
                <a:spcPts val="1200"/>
              </a:spcBef>
              <a:spcAft>
                <a:spcPts val="0"/>
              </a:spcAft>
              <a:buSzPts val="358"/>
              <a:buNone/>
            </a:pPr>
            <a:r>
              <a:rPr lang="en-US" sz="1200" u="sng">
                <a:solidFill>
                  <a:schemeClr val="hlink"/>
                </a:solidFill>
                <a:hlinkClick r:id="rId6"/>
              </a:rPr>
              <a:t>https://www.avfoil.com/drones/eagle-vtol-uas-system/</a:t>
            </a:r>
            <a:endParaRPr sz="1200"/>
          </a:p>
          <a:p>
            <a:pPr indent="0" lvl="0" marL="0" rtl="0" algn="l">
              <a:lnSpc>
                <a:spcPct val="95000"/>
              </a:lnSpc>
              <a:spcBef>
                <a:spcPts val="1200"/>
              </a:spcBef>
              <a:spcAft>
                <a:spcPts val="0"/>
              </a:spcAft>
              <a:buSzPts val="358"/>
              <a:buNone/>
            </a:pPr>
            <a:r>
              <a:rPr lang="en-US" sz="1200"/>
              <a:t>Fixed Wing</a:t>
            </a:r>
            <a:endParaRPr sz="1200"/>
          </a:p>
          <a:p>
            <a:pPr indent="0" lvl="0" marL="0" rtl="0" algn="l">
              <a:lnSpc>
                <a:spcPct val="95000"/>
              </a:lnSpc>
              <a:spcBef>
                <a:spcPts val="1200"/>
              </a:spcBef>
              <a:spcAft>
                <a:spcPts val="0"/>
              </a:spcAft>
              <a:buSzPts val="358"/>
              <a:buNone/>
            </a:pPr>
            <a:r>
              <a:rPr lang="en-US" sz="1200"/>
              <a:t>          </a:t>
            </a:r>
            <a:r>
              <a:rPr lang="en-US" sz="1200" u="sng">
                <a:solidFill>
                  <a:srgbClr val="1155CC"/>
                </a:solidFill>
                <a:latin typeface="Arial"/>
                <a:ea typeface="Arial"/>
                <a:cs typeface="Arial"/>
                <a:sym typeface="Arial"/>
                <a:hlinkClick r:id="rId7">
                  <a:extLst>
                    <a:ext uri="{A12FA001-AC4F-418D-AE19-62706E023703}">
                      <ahyp:hlinkClr val="tx"/>
                    </a:ext>
                  </a:extLst>
                </a:hlinkClick>
              </a:rPr>
              <a:t>https://www.uavos.com/products/fixed-wing-uavs/borey-10/</a:t>
            </a:r>
            <a:endParaRPr sz="1200">
              <a:latin typeface="Arial"/>
              <a:ea typeface="Arial"/>
              <a:cs typeface="Arial"/>
              <a:sym typeface="Arial"/>
            </a:endParaRPr>
          </a:p>
          <a:p>
            <a:pPr indent="0" lvl="0" marL="0" rtl="0" algn="l">
              <a:lnSpc>
                <a:spcPct val="95000"/>
              </a:lnSpc>
              <a:spcBef>
                <a:spcPts val="0"/>
              </a:spcBef>
              <a:spcAft>
                <a:spcPts val="0"/>
              </a:spcAft>
              <a:buSzPts val="358"/>
              <a:buNone/>
            </a:pPr>
            <a:r>
              <a:rPr lang="en-US" sz="1200">
                <a:latin typeface="Arial"/>
                <a:ea typeface="Arial"/>
                <a:cs typeface="Arial"/>
                <a:sym typeface="Arial"/>
              </a:rPr>
              <a:t>        </a:t>
            </a:r>
            <a:r>
              <a:rPr lang="en-US" sz="1200" u="sng">
                <a:solidFill>
                  <a:srgbClr val="1155CC"/>
                </a:solidFill>
                <a:latin typeface="Arial"/>
                <a:ea typeface="Arial"/>
                <a:cs typeface="Arial"/>
                <a:sym typeface="Arial"/>
                <a:hlinkClick r:id="rId8">
                  <a:extLst>
                    <a:ext uri="{A12FA001-AC4F-418D-AE19-62706E023703}">
                      <ahyp:hlinkClr val="tx"/>
                    </a:ext>
                  </a:extLst>
                </a:hlinkClick>
              </a:rPr>
              <a:t>https://a-techsyn.com/uavs/cng-v-uav/</a:t>
            </a:r>
            <a:endParaRPr sz="1200">
              <a:latin typeface="Arial"/>
              <a:ea typeface="Arial"/>
              <a:cs typeface="Arial"/>
              <a:sym typeface="Arial"/>
            </a:endParaRPr>
          </a:p>
          <a:p>
            <a:pPr indent="0" lvl="0" marL="0" rtl="0" algn="l">
              <a:lnSpc>
                <a:spcPct val="95000"/>
              </a:lnSpc>
              <a:spcBef>
                <a:spcPts val="0"/>
              </a:spcBef>
              <a:spcAft>
                <a:spcPts val="0"/>
              </a:spcAft>
              <a:buSzPts val="358"/>
              <a:buNone/>
            </a:pPr>
            <a:r>
              <a:rPr lang="en-US" sz="1200">
                <a:latin typeface="Arial"/>
                <a:ea typeface="Arial"/>
                <a:cs typeface="Arial"/>
                <a:sym typeface="Arial"/>
              </a:rPr>
              <a:t>        </a:t>
            </a:r>
            <a:r>
              <a:rPr lang="en-US" sz="1200" u="sng">
                <a:solidFill>
                  <a:schemeClr val="hlink"/>
                </a:solidFill>
                <a:latin typeface="Arial"/>
                <a:ea typeface="Arial"/>
                <a:cs typeface="Arial"/>
                <a:sym typeface="Arial"/>
                <a:hlinkClick r:id="rId9"/>
              </a:rPr>
              <a:t>https://volatusaerospace.com/vedette/</a:t>
            </a:r>
            <a:endParaRPr sz="1200"/>
          </a:p>
          <a:p>
            <a:pPr indent="0" lvl="0" marL="0" rtl="0" algn="l">
              <a:lnSpc>
                <a:spcPct val="95000"/>
              </a:lnSpc>
              <a:spcBef>
                <a:spcPts val="0"/>
              </a:spcBef>
              <a:spcAft>
                <a:spcPts val="0"/>
              </a:spcAft>
              <a:buSzPts val="358"/>
              <a:buNone/>
            </a:pPr>
            <a:r>
              <a:rPr lang="en-US" sz="1200"/>
              <a:t>         </a:t>
            </a:r>
            <a:r>
              <a:rPr lang="en-US" sz="1200" u="sng">
                <a:solidFill>
                  <a:schemeClr val="hlink"/>
                </a:solidFill>
                <a:hlinkClick r:id="rId10"/>
              </a:rPr>
              <a:t> https://www.c-astral.com/ </a:t>
            </a:r>
            <a:endParaRPr sz="1200"/>
          </a:p>
          <a:p>
            <a:pPr indent="0" lvl="0" marL="0" rtl="0" algn="l">
              <a:lnSpc>
                <a:spcPct val="95000"/>
              </a:lnSpc>
              <a:spcBef>
                <a:spcPts val="0"/>
              </a:spcBef>
              <a:spcAft>
                <a:spcPts val="0"/>
              </a:spcAft>
              <a:buSzPts val="358"/>
              <a:buNone/>
            </a:pPr>
            <a:r>
              <a:t/>
            </a:r>
            <a:endParaRPr sz="1200"/>
          </a:p>
          <a:p>
            <a:pPr indent="0" lvl="0" marL="0" rtl="0" algn="l">
              <a:lnSpc>
                <a:spcPct val="95000"/>
              </a:lnSpc>
              <a:spcBef>
                <a:spcPts val="0"/>
              </a:spcBef>
              <a:spcAft>
                <a:spcPts val="0"/>
              </a:spcAft>
              <a:buSzPts val="358"/>
              <a:buNone/>
            </a:pPr>
            <a:r>
              <a:rPr lang="en-US" sz="1200"/>
              <a:t>Multi Rotor</a:t>
            </a:r>
            <a:endParaRPr sz="1200"/>
          </a:p>
          <a:p>
            <a:pPr indent="0" lvl="0" marL="0" rtl="0" algn="l">
              <a:lnSpc>
                <a:spcPct val="95000"/>
              </a:lnSpc>
              <a:spcBef>
                <a:spcPts val="0"/>
              </a:spcBef>
              <a:spcAft>
                <a:spcPts val="0"/>
              </a:spcAft>
              <a:buSzPts val="358"/>
              <a:buNone/>
            </a:pPr>
            <a:r>
              <a:rPr lang="en-US" sz="1200"/>
              <a:t>       </a:t>
            </a:r>
            <a:r>
              <a:rPr lang="en-US" sz="1100" u="sng">
                <a:solidFill>
                  <a:srgbClr val="1155CC"/>
                </a:solidFill>
                <a:latin typeface="Arial"/>
                <a:ea typeface="Arial"/>
                <a:cs typeface="Arial"/>
                <a:sym typeface="Arial"/>
                <a:hlinkClick r:id="rId11">
                  <a:extLst>
                    <a:ext uri="{A12FA001-AC4F-418D-AE19-62706E023703}">
                      <ahyp:hlinkClr val="tx"/>
                    </a:ext>
                  </a:extLst>
                </a:hlinkClick>
              </a:rPr>
              <a:t>https://uavsystemsinternational.com/products/aurelia-x6-standard</a:t>
            </a:r>
            <a:endParaRPr sz="1200"/>
          </a:p>
          <a:p>
            <a:pPr indent="0" lvl="0" marL="0" rtl="0" algn="l">
              <a:lnSpc>
                <a:spcPct val="115000"/>
              </a:lnSpc>
              <a:spcBef>
                <a:spcPts val="0"/>
              </a:spcBef>
              <a:spcAft>
                <a:spcPts val="0"/>
              </a:spcAft>
              <a:buSzPts val="1100"/>
              <a:buNone/>
            </a:pPr>
            <a:r>
              <a:rPr lang="en-US" sz="1200"/>
              <a:t>       </a:t>
            </a:r>
            <a:r>
              <a:rPr lang="en-US" sz="1100" u="sng">
                <a:solidFill>
                  <a:srgbClr val="1155CC"/>
                </a:solidFill>
                <a:latin typeface="Arial"/>
                <a:ea typeface="Arial"/>
                <a:cs typeface="Arial"/>
                <a:sym typeface="Arial"/>
                <a:hlinkClick r:id="rId12">
                  <a:extLst>
                    <a:ext uri="{A12FA001-AC4F-418D-AE19-62706E023703}">
                      <ahyp:hlinkClr val="tx"/>
                    </a:ext>
                  </a:extLst>
                </a:hlinkClick>
              </a:rPr>
              <a:t>https://inspiredflight.com/if-1200-heavy-lift-drone/</a:t>
            </a:r>
            <a:endParaRPr sz="1200"/>
          </a:p>
          <a:p>
            <a:pPr indent="0" lvl="0" marL="0" rtl="0" algn="l">
              <a:lnSpc>
                <a:spcPct val="115000"/>
              </a:lnSpc>
              <a:spcBef>
                <a:spcPts val="0"/>
              </a:spcBef>
              <a:spcAft>
                <a:spcPts val="0"/>
              </a:spcAft>
              <a:buSzPts val="1100"/>
              <a:buNone/>
            </a:pPr>
            <a:r>
              <a:rPr lang="en-US" sz="1200"/>
              <a:t>       </a:t>
            </a:r>
            <a:r>
              <a:rPr lang="en-US" sz="1100" u="sng">
                <a:solidFill>
                  <a:srgbClr val="1155CC"/>
                </a:solidFill>
                <a:latin typeface="Arial"/>
                <a:ea typeface="Arial"/>
                <a:cs typeface="Arial"/>
                <a:sym typeface="Arial"/>
                <a:hlinkClick r:id="rId13">
                  <a:extLst>
                    <a:ext uri="{A12FA001-AC4F-418D-AE19-62706E023703}">
                      <ahyp:hlinkClr val="tx"/>
                    </a:ext>
                  </a:extLst>
                </a:hlinkClick>
              </a:rPr>
              <a:t>https://www.aerosystemswest.com/product-page/heavy-lift-multirotor-hexacopter</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200"/>
          </a:p>
          <a:p>
            <a:pPr indent="0" lvl="0" marL="0" rtl="0" algn="l">
              <a:lnSpc>
                <a:spcPct val="95000"/>
              </a:lnSpc>
              <a:spcBef>
                <a:spcPts val="0"/>
              </a:spcBef>
              <a:spcAft>
                <a:spcPts val="0"/>
              </a:spcAft>
              <a:buSzPts val="358"/>
              <a:buNone/>
            </a:pPr>
            <a:r>
              <a:rPr lang="en-US" sz="1200"/>
              <a:t>      </a:t>
            </a:r>
            <a:endParaRPr sz="1200"/>
          </a:p>
          <a:p>
            <a:pPr indent="0" lvl="0" marL="0" rtl="0" algn="l">
              <a:lnSpc>
                <a:spcPct val="95000"/>
              </a:lnSpc>
              <a:spcBef>
                <a:spcPts val="0"/>
              </a:spcBef>
              <a:spcAft>
                <a:spcPts val="0"/>
              </a:spcAft>
              <a:buSzPts val="358"/>
              <a:buNone/>
            </a:pPr>
            <a:r>
              <a:t/>
            </a:r>
            <a:endParaRPr sz="1200"/>
          </a:p>
          <a:p>
            <a:pPr indent="0" lvl="0" marL="0" rtl="0" algn="l">
              <a:lnSpc>
                <a:spcPct val="95000"/>
              </a:lnSpc>
              <a:spcBef>
                <a:spcPts val="0"/>
              </a:spcBef>
              <a:spcAft>
                <a:spcPts val="0"/>
              </a:spcAft>
              <a:buSzPts val="358"/>
              <a:buNone/>
            </a:pPr>
            <a:r>
              <a:t/>
            </a:r>
            <a:endParaRPr sz="1200">
              <a:latin typeface="Arial"/>
              <a:ea typeface="Arial"/>
              <a:cs typeface="Arial"/>
              <a:sym typeface="Arial"/>
            </a:endParaRPr>
          </a:p>
          <a:p>
            <a:pPr indent="0" lvl="0" marL="355600" rtl="0" algn="l">
              <a:lnSpc>
                <a:spcPct val="95000"/>
              </a:lnSpc>
              <a:spcBef>
                <a:spcPts val="1200"/>
              </a:spcBef>
              <a:spcAft>
                <a:spcPts val="0"/>
              </a:spcAft>
              <a:buClr>
                <a:srgbClr val="000000"/>
              </a:buClr>
              <a:buSzPts val="358"/>
              <a:buFont typeface="Arial"/>
              <a:buNone/>
            </a:pPr>
            <a:r>
              <a:t/>
            </a:r>
            <a:endParaRPr sz="1200"/>
          </a:p>
          <a:p>
            <a:pPr indent="0" lvl="0" marL="0" rtl="0" algn="l">
              <a:lnSpc>
                <a:spcPct val="95000"/>
              </a:lnSpc>
              <a:spcBef>
                <a:spcPts val="1200"/>
              </a:spcBef>
              <a:spcAft>
                <a:spcPts val="0"/>
              </a:spcAft>
              <a:buSzPts val="358"/>
              <a:buNone/>
            </a:pPr>
            <a:r>
              <a:t/>
            </a:r>
            <a:endParaRPr sz="1200"/>
          </a:p>
          <a:p>
            <a:pPr indent="0" lvl="0" marL="355600" rtl="0" algn="l">
              <a:lnSpc>
                <a:spcPct val="95000"/>
              </a:lnSpc>
              <a:spcBef>
                <a:spcPts val="1200"/>
              </a:spcBef>
              <a:spcAft>
                <a:spcPts val="0"/>
              </a:spcAft>
              <a:buSzPts val="358"/>
              <a:buNone/>
            </a:pPr>
            <a:r>
              <a:t/>
            </a:r>
            <a:endParaRPr sz="1200"/>
          </a:p>
          <a:p>
            <a:pPr indent="0" lvl="0" marL="355600" rtl="0" algn="l">
              <a:lnSpc>
                <a:spcPct val="95000"/>
              </a:lnSpc>
              <a:spcBef>
                <a:spcPts val="1200"/>
              </a:spcBef>
              <a:spcAft>
                <a:spcPts val="0"/>
              </a:spcAft>
              <a:buClr>
                <a:schemeClr val="dk1"/>
              </a:buClr>
              <a:buSzPts val="358"/>
              <a:buFont typeface="Arial"/>
              <a:buNone/>
            </a:pPr>
            <a:r>
              <a:t/>
            </a:r>
            <a:endParaRPr sz="1200"/>
          </a:p>
          <a:p>
            <a:pPr indent="0" lvl="0" marL="0" rtl="0" algn="l">
              <a:lnSpc>
                <a:spcPct val="95000"/>
              </a:lnSpc>
              <a:spcBef>
                <a:spcPts val="1200"/>
              </a:spcBef>
              <a:spcAft>
                <a:spcPts val="0"/>
              </a:spcAft>
              <a:buClr>
                <a:schemeClr val="dk1"/>
              </a:buClr>
              <a:buSzPts val="358"/>
              <a:buFont typeface="Arial"/>
              <a:buNone/>
            </a:pPr>
            <a:r>
              <a:t/>
            </a:r>
            <a:endParaRPr sz="1200"/>
          </a:p>
          <a:p>
            <a:pPr indent="0" lvl="0" marL="0" rtl="0" algn="l">
              <a:lnSpc>
                <a:spcPct val="70000"/>
              </a:lnSpc>
              <a:spcBef>
                <a:spcPts val="1200"/>
              </a:spcBef>
              <a:spcAft>
                <a:spcPts val="0"/>
              </a:spcAft>
              <a:buSzPts val="358"/>
              <a:buNone/>
            </a:pPr>
            <a:r>
              <a:t/>
            </a:r>
            <a:endParaRPr sz="1200"/>
          </a:p>
        </p:txBody>
      </p:sp>
      <p:sp>
        <p:nvSpPr>
          <p:cNvPr id="653" name="Google Shape;653;g15d2c868794_1_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g15fa510cbc5_1_17"/>
          <p:cNvPicPr preferRelativeResize="0"/>
          <p:nvPr/>
        </p:nvPicPr>
        <p:blipFill rotWithShape="1">
          <a:blip r:embed="rId3">
            <a:alphaModFix/>
          </a:blip>
          <a:srcRect b="0" l="0" r="0" t="23599"/>
          <a:stretch/>
        </p:blipFill>
        <p:spPr>
          <a:xfrm>
            <a:off x="1862088" y="1712250"/>
            <a:ext cx="8467822" cy="4993350"/>
          </a:xfrm>
          <a:prstGeom prst="rect">
            <a:avLst/>
          </a:prstGeom>
          <a:noFill/>
          <a:ln cap="flat" cmpd="sng" w="19050">
            <a:solidFill>
              <a:srgbClr val="595959"/>
            </a:solidFill>
            <a:prstDash val="solid"/>
            <a:round/>
            <a:headEnd len="sm" w="sm" type="none"/>
            <a:tailEnd len="sm" w="sm" type="none"/>
          </a:ln>
        </p:spPr>
      </p:pic>
      <p:sp>
        <p:nvSpPr>
          <p:cNvPr id="164" name="Google Shape;164;g15fa510cbc5_1_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65" name="Google Shape;165;g15fa510cbc5_1_17"/>
          <p:cNvSpPr txBox="1"/>
          <p:nvPr>
            <p:ph idx="10" type="dt"/>
          </p:nvPr>
        </p:nvSpPr>
        <p:spPr>
          <a:xfrm>
            <a:off x="10901375" y="6356350"/>
            <a:ext cx="452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66" name="Google Shape;166;g15fa510cbc5_1_17"/>
          <p:cNvSpPr txBox="1"/>
          <p:nvPr/>
        </p:nvSpPr>
        <p:spPr>
          <a:xfrm>
            <a:off x="3919500" y="794800"/>
            <a:ext cx="4200600" cy="8619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sng" cap="none" strike="noStrike">
                <a:solidFill>
                  <a:srgbClr val="000000"/>
                </a:solidFill>
                <a:latin typeface="Times New Roman"/>
                <a:ea typeface="Times New Roman"/>
                <a:cs typeface="Times New Roman"/>
                <a:sym typeface="Times New Roman"/>
              </a:rPr>
              <a:t>C O N O P S</a:t>
            </a:r>
            <a:endParaRPr b="1" i="0" sz="4400" u="sng"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15fdffbdbe7_3_66"/>
          <p:cNvSpPr txBox="1"/>
          <p:nvPr>
            <p:ph type="title"/>
          </p:nvPr>
        </p:nvSpPr>
        <p:spPr>
          <a:xfrm>
            <a:off x="56802" y="1362653"/>
            <a:ext cx="10408800" cy="549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45454"/>
              <a:buNone/>
            </a:pPr>
            <a:r>
              <a:rPr lang="en-US"/>
              <a:t>References</a:t>
            </a:r>
            <a:endParaRPr/>
          </a:p>
        </p:txBody>
      </p:sp>
      <p:sp>
        <p:nvSpPr>
          <p:cNvPr id="659" name="Google Shape;659;g15fdffbdbe7_3_66"/>
          <p:cNvSpPr txBox="1"/>
          <p:nvPr>
            <p:ph idx="1" type="body"/>
          </p:nvPr>
        </p:nvSpPr>
        <p:spPr>
          <a:xfrm>
            <a:off x="109126" y="1958541"/>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1000"/>
              </a:spcBef>
              <a:spcAft>
                <a:spcPts val="0"/>
              </a:spcAft>
              <a:buSzPts val="358"/>
              <a:buNone/>
            </a:pPr>
            <a:r>
              <a:rPr lang="en-US" sz="1200"/>
              <a:t>Airframes (continued:</a:t>
            </a:r>
            <a:endParaRPr sz="1200"/>
          </a:p>
          <a:p>
            <a:pPr indent="0" lvl="0" marL="0" rtl="0" algn="l">
              <a:lnSpc>
                <a:spcPct val="115000"/>
              </a:lnSpc>
              <a:spcBef>
                <a:spcPts val="0"/>
              </a:spcBef>
              <a:spcAft>
                <a:spcPts val="0"/>
              </a:spcAft>
              <a:buSzPts val="1100"/>
              <a:buNone/>
            </a:pPr>
            <a:r>
              <a:rPr lang="en-US" sz="1200"/>
              <a:t>Single Rotor</a:t>
            </a:r>
            <a:endParaRPr sz="1200"/>
          </a:p>
          <a:p>
            <a:pPr indent="0" lvl="0" marL="0" rtl="0" algn="l">
              <a:lnSpc>
                <a:spcPct val="115000"/>
              </a:lnSpc>
              <a:spcBef>
                <a:spcPts val="0"/>
              </a:spcBef>
              <a:spcAft>
                <a:spcPts val="0"/>
              </a:spcAft>
              <a:buSzPts val="1100"/>
              <a:buNone/>
            </a:pPr>
            <a:r>
              <a:rPr lang="en-US" sz="1200"/>
              <a:t>	</a:t>
            </a:r>
            <a:r>
              <a:rPr lang="en-US" sz="1100" u="sng">
                <a:solidFill>
                  <a:srgbClr val="0563C1"/>
                </a:solidFill>
                <a:hlinkClick r:id="rId3">
                  <a:extLst>
                    <a:ext uri="{A12FA001-AC4F-418D-AE19-62706E023703}">
                      <ahyp:hlinkClr val="tx"/>
                    </a:ext>
                  </a:extLst>
                </a:hlinkClick>
              </a:rPr>
              <a:t>https://www.avinc.com/uas/vapor</a:t>
            </a:r>
            <a:endParaRPr sz="1200"/>
          </a:p>
          <a:p>
            <a:pPr indent="0" lvl="0" marL="0" rtl="0" algn="l">
              <a:lnSpc>
                <a:spcPct val="115000"/>
              </a:lnSpc>
              <a:spcBef>
                <a:spcPts val="0"/>
              </a:spcBef>
              <a:spcAft>
                <a:spcPts val="0"/>
              </a:spcAft>
              <a:buSzPts val="1100"/>
              <a:buNone/>
            </a:pPr>
            <a:r>
              <a:rPr lang="en-US" sz="1200"/>
              <a:t>	</a:t>
            </a:r>
            <a:r>
              <a:rPr lang="en-US" sz="1100" u="sng">
                <a:solidFill>
                  <a:srgbClr val="0563C1"/>
                </a:solidFill>
                <a:hlinkClick r:id="rId4">
                  <a:extLst>
                    <a:ext uri="{A12FA001-AC4F-418D-AE19-62706E023703}">
                      <ahyp:hlinkClr val="tx"/>
                    </a:ext>
                  </a:extLst>
                </a:hlinkClick>
              </a:rPr>
              <a:t>https://www.velosuav.com/velosv3/</a:t>
            </a:r>
            <a:endParaRPr sz="1200"/>
          </a:p>
          <a:p>
            <a:pPr indent="0" lvl="0" marL="0" rtl="0" algn="l">
              <a:lnSpc>
                <a:spcPct val="115000"/>
              </a:lnSpc>
              <a:spcBef>
                <a:spcPts val="0"/>
              </a:spcBef>
              <a:spcAft>
                <a:spcPts val="0"/>
              </a:spcAft>
              <a:buSzPts val="1100"/>
              <a:buNone/>
            </a:pPr>
            <a:r>
              <a:rPr lang="en-US" sz="1200"/>
              <a:t>	</a:t>
            </a:r>
            <a:r>
              <a:rPr lang="en-US" sz="1100" u="sng">
                <a:solidFill>
                  <a:srgbClr val="0563C1"/>
                </a:solidFill>
                <a:hlinkClick r:id="rId5">
                  <a:extLst>
                    <a:ext uri="{A12FA001-AC4F-418D-AE19-62706E023703}">
                      <ahyp:hlinkClr val="tx"/>
                    </a:ext>
                  </a:extLst>
                </a:hlinkClick>
              </a:rPr>
              <a:t>https://www.unmannedsystemstechnology.com/company/swissdrones/</a:t>
            </a:r>
            <a:endParaRPr sz="1200"/>
          </a:p>
          <a:p>
            <a:pPr indent="0" lvl="0" marL="0" rtl="0" algn="l">
              <a:lnSpc>
                <a:spcPct val="115000"/>
              </a:lnSpc>
              <a:spcBef>
                <a:spcPts val="0"/>
              </a:spcBef>
              <a:spcAft>
                <a:spcPts val="0"/>
              </a:spcAft>
              <a:buSzPts val="1100"/>
              <a:buNone/>
            </a:pPr>
            <a:r>
              <a:rPr lang="en-US" sz="1200"/>
              <a:t>	</a:t>
            </a:r>
            <a:r>
              <a:rPr lang="en-US" sz="1100" u="sng">
                <a:solidFill>
                  <a:srgbClr val="0563C1"/>
                </a:solidFill>
                <a:hlinkClick r:id="rId6">
                  <a:extLst>
                    <a:ext uri="{A12FA001-AC4F-418D-AE19-62706E023703}">
                      <ahyp:hlinkClr val="tx"/>
                    </a:ext>
                  </a:extLst>
                </a:hlinkClick>
              </a:rPr>
              <a:t>https://www.uavos.com/products/vtols/uvh-25el-helicopter/</a:t>
            </a:r>
            <a:endParaRPr sz="1200"/>
          </a:p>
          <a:p>
            <a:pPr indent="0" lvl="0" marL="0" rtl="0" algn="l">
              <a:lnSpc>
                <a:spcPct val="115000"/>
              </a:lnSpc>
              <a:spcBef>
                <a:spcPts val="0"/>
              </a:spcBef>
              <a:spcAft>
                <a:spcPts val="0"/>
              </a:spcAft>
              <a:buSzPts val="1100"/>
              <a:buNone/>
            </a:pPr>
            <a:r>
              <a:rPr lang="en-US" sz="1200"/>
              <a:t>	</a:t>
            </a:r>
            <a:r>
              <a:rPr lang="en-US" sz="1100" u="sng">
                <a:solidFill>
                  <a:schemeClr val="hlink"/>
                </a:solidFill>
                <a:hlinkClick r:id="rId7"/>
              </a:rPr>
              <a:t>https://www.unmannedsystemstechnology.com/company/missiongo-unmanned-systems/</a:t>
            </a:r>
            <a:r>
              <a:rPr lang="en-US" sz="1100" u="sng">
                <a:solidFill>
                  <a:srgbClr val="0563C1"/>
                </a:solidFill>
              </a:rPr>
              <a:t> </a:t>
            </a:r>
            <a:endParaRPr sz="1100" u="sng">
              <a:solidFill>
                <a:srgbClr val="0563C1"/>
              </a:solidFill>
            </a:endParaRPr>
          </a:p>
          <a:p>
            <a:pPr indent="0" lvl="0" marL="0" rtl="0" algn="l">
              <a:lnSpc>
                <a:spcPct val="115000"/>
              </a:lnSpc>
              <a:spcBef>
                <a:spcPts val="0"/>
              </a:spcBef>
              <a:spcAft>
                <a:spcPts val="0"/>
              </a:spcAft>
              <a:buSzPts val="1100"/>
              <a:buNone/>
            </a:pPr>
            <a:r>
              <a:rPr lang="en-US" sz="1100"/>
              <a:t>Zeppelin</a:t>
            </a:r>
            <a:endParaRPr sz="1100"/>
          </a:p>
          <a:p>
            <a:pPr indent="0" lvl="0" marL="0" rtl="0" algn="l">
              <a:lnSpc>
                <a:spcPct val="115000"/>
              </a:lnSpc>
              <a:spcBef>
                <a:spcPts val="0"/>
              </a:spcBef>
              <a:spcAft>
                <a:spcPts val="0"/>
              </a:spcAft>
              <a:buSzPts val="1100"/>
              <a:buNone/>
            </a:pPr>
            <a:r>
              <a:rPr lang="en-US" sz="1100"/>
              <a:t>	</a:t>
            </a:r>
            <a:r>
              <a:rPr lang="en-US" sz="1100" u="sng">
                <a:solidFill>
                  <a:srgbClr val="0563C1"/>
                </a:solidFill>
                <a:hlinkClick r:id="rId8">
                  <a:extLst>
                    <a:ext uri="{A12FA001-AC4F-418D-AE19-62706E023703}">
                      <ahyp:hlinkClr val="tx"/>
                    </a:ext>
                  </a:extLst>
                </a:hlinkClick>
              </a:rPr>
              <a:t>https://www.rc-zeppelin.com/indoor-rc-blimps.html</a:t>
            </a:r>
            <a:r>
              <a:rPr lang="en-US" sz="1100"/>
              <a:t>	</a:t>
            </a:r>
            <a:endParaRPr sz="1100"/>
          </a:p>
          <a:p>
            <a:pPr indent="0" lvl="0" marL="0" rtl="0" algn="l">
              <a:lnSpc>
                <a:spcPct val="115000"/>
              </a:lnSpc>
              <a:spcBef>
                <a:spcPts val="0"/>
              </a:spcBef>
              <a:spcAft>
                <a:spcPts val="0"/>
              </a:spcAft>
              <a:buSzPts val="1100"/>
              <a:buNone/>
            </a:pPr>
            <a:r>
              <a:rPr lang="en-US" sz="1100"/>
              <a:t>	</a:t>
            </a:r>
            <a:r>
              <a:rPr lang="en-US" sz="1100" u="sng">
                <a:solidFill>
                  <a:srgbClr val="0563C1"/>
                </a:solidFill>
                <a:hlinkClick r:id="rId9">
                  <a:extLst>
                    <a:ext uri="{A12FA001-AC4F-418D-AE19-62706E023703}">
                      <ahyp:hlinkClr val="tx"/>
                    </a:ext>
                  </a:extLst>
                </a:hlinkClick>
              </a:rPr>
              <a:t>https://www.instructables.com/Miniature-Autonomous-Blimp/</a:t>
            </a:r>
            <a:endParaRPr sz="1100"/>
          </a:p>
          <a:p>
            <a:pPr indent="0" lvl="0" marL="0" rtl="0" algn="l">
              <a:lnSpc>
                <a:spcPct val="115000"/>
              </a:lnSpc>
              <a:spcBef>
                <a:spcPts val="0"/>
              </a:spcBef>
              <a:spcAft>
                <a:spcPts val="0"/>
              </a:spcAft>
              <a:buSzPts val="1100"/>
              <a:buNone/>
            </a:pPr>
            <a:r>
              <a:rPr lang="en-US" sz="1100"/>
              <a:t>	</a:t>
            </a:r>
            <a:r>
              <a:rPr lang="en-US" sz="1100" u="sng">
                <a:solidFill>
                  <a:srgbClr val="0563C1"/>
                </a:solidFill>
                <a:hlinkClick r:id="rId10">
                  <a:extLst>
                    <a:ext uri="{A12FA001-AC4F-418D-AE19-62706E023703}">
                      <ahyp:hlinkClr val="tx"/>
                    </a:ext>
                  </a:extLst>
                </a:hlinkClick>
              </a:rPr>
              <a:t>https://challengeraerospace.com/innovations/unmanned-airship-systems-uas-2/</a:t>
            </a:r>
            <a:endParaRPr sz="1100"/>
          </a:p>
          <a:p>
            <a:pPr indent="0" lvl="0" marL="0" rtl="0" algn="l">
              <a:lnSpc>
                <a:spcPct val="95000"/>
              </a:lnSpc>
              <a:spcBef>
                <a:spcPts val="0"/>
              </a:spcBef>
              <a:spcAft>
                <a:spcPts val="0"/>
              </a:spcAft>
              <a:buSzPts val="358"/>
              <a:buNone/>
            </a:pPr>
            <a:r>
              <a:rPr lang="en-US" sz="1200"/>
              <a:t>      </a:t>
            </a:r>
            <a:endParaRPr sz="1200"/>
          </a:p>
          <a:p>
            <a:pPr indent="0" lvl="0" marL="0" rtl="0" algn="l">
              <a:lnSpc>
                <a:spcPct val="95000"/>
              </a:lnSpc>
              <a:spcBef>
                <a:spcPts val="0"/>
              </a:spcBef>
              <a:spcAft>
                <a:spcPts val="0"/>
              </a:spcAft>
              <a:buSzPts val="358"/>
              <a:buNone/>
            </a:pPr>
            <a:r>
              <a:t/>
            </a:r>
            <a:endParaRPr sz="1200"/>
          </a:p>
          <a:p>
            <a:pPr indent="0" lvl="0" marL="0" rtl="0" algn="l">
              <a:lnSpc>
                <a:spcPct val="95000"/>
              </a:lnSpc>
              <a:spcBef>
                <a:spcPts val="0"/>
              </a:spcBef>
              <a:spcAft>
                <a:spcPts val="0"/>
              </a:spcAft>
              <a:buSzPts val="358"/>
              <a:buNone/>
            </a:pPr>
            <a:r>
              <a:rPr lang="en-US" sz="1100">
                <a:latin typeface="Arial"/>
                <a:ea typeface="Arial"/>
                <a:cs typeface="Arial"/>
                <a:sym typeface="Arial"/>
              </a:rPr>
              <a:t>Anderson, J., 2016. </a:t>
            </a:r>
            <a:r>
              <a:rPr i="1" lang="en-US" sz="1100">
                <a:latin typeface="Arial"/>
                <a:ea typeface="Arial"/>
                <a:cs typeface="Arial"/>
                <a:sym typeface="Arial"/>
              </a:rPr>
              <a:t>Introduction to flight</a:t>
            </a:r>
            <a:r>
              <a:rPr lang="en-US" sz="1100">
                <a:latin typeface="Arial"/>
                <a:ea typeface="Arial"/>
                <a:cs typeface="Arial"/>
                <a:sym typeface="Arial"/>
              </a:rPr>
              <a:t>. 8th ed. New York: McGraw-Hill Education.</a:t>
            </a:r>
            <a:endParaRPr sz="1100">
              <a:latin typeface="Arial"/>
              <a:ea typeface="Arial"/>
              <a:cs typeface="Arial"/>
              <a:sym typeface="Arial"/>
            </a:endParaRPr>
          </a:p>
          <a:p>
            <a:pPr indent="0" lvl="0" marL="0" rtl="0" algn="l">
              <a:lnSpc>
                <a:spcPct val="95000"/>
              </a:lnSpc>
              <a:spcBef>
                <a:spcPts val="0"/>
              </a:spcBef>
              <a:spcAft>
                <a:spcPts val="0"/>
              </a:spcAft>
              <a:buSzPts val="358"/>
              <a:buNone/>
            </a:pPr>
            <a:r>
              <a:rPr lang="en-US" sz="1100">
                <a:latin typeface="Arial"/>
                <a:ea typeface="Arial"/>
                <a:cs typeface="Arial"/>
                <a:sym typeface="Arial"/>
              </a:rPr>
              <a:t>Etkin, B.,Reid, L.D, </a:t>
            </a:r>
            <a:r>
              <a:rPr i="1" lang="en-US" sz="1100">
                <a:latin typeface="Arial"/>
                <a:ea typeface="Arial"/>
                <a:cs typeface="Arial"/>
                <a:sym typeface="Arial"/>
              </a:rPr>
              <a:t>Dynamics of Flight. </a:t>
            </a:r>
            <a:r>
              <a:rPr lang="en-US" sz="1100">
                <a:latin typeface="Arial"/>
                <a:ea typeface="Arial"/>
                <a:cs typeface="Arial"/>
                <a:sym typeface="Arial"/>
              </a:rPr>
              <a:t> 3rd ed. Danvers: John Wiley &amp; Sons.</a:t>
            </a:r>
            <a:endParaRPr sz="1100">
              <a:latin typeface="Arial"/>
              <a:ea typeface="Arial"/>
              <a:cs typeface="Arial"/>
              <a:sym typeface="Arial"/>
            </a:endParaRPr>
          </a:p>
          <a:p>
            <a:pPr indent="0" lvl="0" marL="355600" rtl="0" algn="l">
              <a:lnSpc>
                <a:spcPct val="95000"/>
              </a:lnSpc>
              <a:spcBef>
                <a:spcPts val="1200"/>
              </a:spcBef>
              <a:spcAft>
                <a:spcPts val="0"/>
              </a:spcAft>
              <a:buSzPts val="358"/>
              <a:buNone/>
            </a:pPr>
            <a:r>
              <a:t/>
            </a:r>
            <a:endParaRPr sz="1200"/>
          </a:p>
          <a:p>
            <a:pPr indent="0" lvl="0" marL="0" rtl="0" algn="l">
              <a:lnSpc>
                <a:spcPct val="95000"/>
              </a:lnSpc>
              <a:spcBef>
                <a:spcPts val="1200"/>
              </a:spcBef>
              <a:spcAft>
                <a:spcPts val="0"/>
              </a:spcAft>
              <a:buSzPts val="358"/>
              <a:buNone/>
            </a:pPr>
            <a:r>
              <a:t/>
            </a:r>
            <a:endParaRPr sz="1200"/>
          </a:p>
          <a:p>
            <a:pPr indent="0" lvl="0" marL="355600" rtl="0" algn="l">
              <a:lnSpc>
                <a:spcPct val="95000"/>
              </a:lnSpc>
              <a:spcBef>
                <a:spcPts val="1200"/>
              </a:spcBef>
              <a:spcAft>
                <a:spcPts val="0"/>
              </a:spcAft>
              <a:buSzPts val="358"/>
              <a:buNone/>
            </a:pPr>
            <a:r>
              <a:t/>
            </a:r>
            <a:endParaRPr sz="1200"/>
          </a:p>
          <a:p>
            <a:pPr indent="0" lvl="0" marL="355600" rtl="0" algn="l">
              <a:lnSpc>
                <a:spcPct val="95000"/>
              </a:lnSpc>
              <a:spcBef>
                <a:spcPts val="1200"/>
              </a:spcBef>
              <a:spcAft>
                <a:spcPts val="0"/>
              </a:spcAft>
              <a:buSzPts val="358"/>
              <a:buNone/>
            </a:pPr>
            <a:r>
              <a:t/>
            </a:r>
            <a:endParaRPr sz="1200"/>
          </a:p>
          <a:p>
            <a:pPr indent="0" lvl="0" marL="0" rtl="0" algn="l">
              <a:lnSpc>
                <a:spcPct val="95000"/>
              </a:lnSpc>
              <a:spcBef>
                <a:spcPts val="1200"/>
              </a:spcBef>
              <a:spcAft>
                <a:spcPts val="0"/>
              </a:spcAft>
              <a:buSzPts val="358"/>
              <a:buNone/>
            </a:pPr>
            <a:r>
              <a:t/>
            </a:r>
            <a:endParaRPr sz="1200"/>
          </a:p>
          <a:p>
            <a:pPr indent="0" lvl="0" marL="0" rtl="0" algn="l">
              <a:lnSpc>
                <a:spcPct val="70000"/>
              </a:lnSpc>
              <a:spcBef>
                <a:spcPts val="1200"/>
              </a:spcBef>
              <a:spcAft>
                <a:spcPts val="0"/>
              </a:spcAft>
              <a:buSzPts val="358"/>
              <a:buNone/>
            </a:pPr>
            <a:r>
              <a:t/>
            </a:r>
            <a:endParaRPr sz="1200"/>
          </a:p>
        </p:txBody>
      </p:sp>
      <p:sp>
        <p:nvSpPr>
          <p:cNvPr id="660" name="Google Shape;660;g15fdffbdbe7_3_6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15fdffbdbe7_6_26"/>
          <p:cNvSpPr txBox="1"/>
          <p:nvPr>
            <p:ph type="title"/>
          </p:nvPr>
        </p:nvSpPr>
        <p:spPr>
          <a:xfrm>
            <a:off x="4274126" y="868175"/>
            <a:ext cx="2743200" cy="549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45454"/>
              <a:buNone/>
            </a:pPr>
            <a:r>
              <a:rPr lang="en-US"/>
              <a:t>References</a:t>
            </a:r>
            <a:endParaRPr/>
          </a:p>
        </p:txBody>
      </p:sp>
      <p:sp>
        <p:nvSpPr>
          <p:cNvPr id="666" name="Google Shape;666;g15fdffbdbe7_6_26"/>
          <p:cNvSpPr txBox="1"/>
          <p:nvPr>
            <p:ph idx="1" type="body"/>
          </p:nvPr>
        </p:nvSpPr>
        <p:spPr>
          <a:xfrm>
            <a:off x="159325" y="1493675"/>
            <a:ext cx="5253300" cy="5645100"/>
          </a:xfrm>
          <a:prstGeom prst="rect">
            <a:avLst/>
          </a:prstGeom>
          <a:noFill/>
          <a:ln>
            <a:noFill/>
          </a:ln>
        </p:spPr>
        <p:txBody>
          <a:bodyPr anchorCtr="0" anchor="t" bIns="45700" lIns="91425" spcFirstLastPara="1" rIns="91425" wrap="square" tIns="45700">
            <a:normAutofit fontScale="32500" lnSpcReduction="10000"/>
          </a:bodyPr>
          <a:lstStyle/>
          <a:p>
            <a:pPr indent="0" lvl="0" marL="0" rtl="0" algn="l">
              <a:lnSpc>
                <a:spcPct val="90000"/>
              </a:lnSpc>
              <a:spcBef>
                <a:spcPts val="1000"/>
              </a:spcBef>
              <a:spcAft>
                <a:spcPts val="0"/>
              </a:spcAft>
              <a:buSzPct val="78006"/>
              <a:buNone/>
            </a:pPr>
            <a:r>
              <a:rPr b="1" lang="en-US" sz="7100">
                <a:latin typeface="Times New Roman"/>
                <a:ea typeface="Times New Roman"/>
                <a:cs typeface="Times New Roman"/>
                <a:sym typeface="Times New Roman"/>
              </a:rPr>
              <a:t>Materials Trade:</a:t>
            </a:r>
            <a:endParaRPr b="1" sz="7100">
              <a:latin typeface="Times New Roman"/>
              <a:ea typeface="Times New Roman"/>
              <a:cs typeface="Times New Roman"/>
              <a:sym typeface="Times New Roman"/>
            </a:endParaRPr>
          </a:p>
          <a:p>
            <a:pPr indent="0" lvl="0" marL="355600" rtl="0" algn="l">
              <a:lnSpc>
                <a:spcPct val="115000"/>
              </a:lnSpc>
              <a:spcBef>
                <a:spcPts val="1200"/>
              </a:spcBef>
              <a:spcAft>
                <a:spcPts val="0"/>
              </a:spcAft>
              <a:buSzPct val="177060"/>
              <a:buNone/>
            </a:pPr>
            <a:r>
              <a:rPr lang="en-US" sz="3128">
                <a:latin typeface="Times New Roman"/>
                <a:ea typeface="Times New Roman"/>
                <a:cs typeface="Times New Roman"/>
                <a:sym typeface="Times New Roman"/>
              </a:rPr>
              <a:t>[1] “6061 T6 aluminium plate,” </a:t>
            </a:r>
            <a:r>
              <a:rPr i="1" lang="en-US" sz="3128">
                <a:latin typeface="Times New Roman"/>
                <a:ea typeface="Times New Roman"/>
                <a:cs typeface="Times New Roman"/>
                <a:sym typeface="Times New Roman"/>
              </a:rPr>
              <a:t>Navstar Steel Corporation</a:t>
            </a:r>
            <a:r>
              <a:rPr lang="en-US" sz="3128">
                <a:latin typeface="Times New Roman"/>
                <a:ea typeface="Times New Roman"/>
                <a:cs typeface="Times New Roman"/>
                <a:sym typeface="Times New Roman"/>
              </a:rPr>
              <a:t> Available: https://www.navstarsteel.com/6061-t6-aluminium-plate.html.</a:t>
            </a:r>
            <a:endParaRPr sz="3128">
              <a:latin typeface="Times New Roman"/>
              <a:ea typeface="Times New Roman"/>
              <a:cs typeface="Times New Roman"/>
              <a:sym typeface="Times New Roman"/>
            </a:endParaRPr>
          </a:p>
          <a:p>
            <a:pPr indent="0" lvl="0" marL="355600" rtl="0" algn="l">
              <a:lnSpc>
                <a:spcPct val="115000"/>
              </a:lnSpc>
              <a:spcBef>
                <a:spcPts val="1200"/>
              </a:spcBef>
              <a:spcAft>
                <a:spcPts val="0"/>
              </a:spcAft>
              <a:buClr>
                <a:schemeClr val="dk1"/>
              </a:buClr>
              <a:buSzPct val="35162"/>
              <a:buFont typeface="Arial"/>
              <a:buNone/>
            </a:pPr>
            <a:r>
              <a:rPr lang="en-US" sz="3128">
                <a:latin typeface="Times New Roman"/>
                <a:ea typeface="Times New Roman"/>
                <a:cs typeface="Times New Roman"/>
                <a:sym typeface="Times New Roman"/>
              </a:rPr>
              <a:t>[2] “Aramid Fibers ,” </a:t>
            </a:r>
            <a:r>
              <a:rPr i="1" lang="en-US" sz="3128">
                <a:latin typeface="Times New Roman"/>
                <a:ea typeface="Times New Roman"/>
                <a:cs typeface="Times New Roman"/>
                <a:sym typeface="Times New Roman"/>
              </a:rPr>
              <a:t>Aramid fibers</a:t>
            </a:r>
            <a:r>
              <a:rPr lang="en-US" sz="3128">
                <a:latin typeface="Times New Roman"/>
                <a:ea typeface="Times New Roman"/>
                <a:cs typeface="Times New Roman"/>
                <a:sym typeface="Times New Roman"/>
              </a:rPr>
              <a:t> Available: https://www.chem.uwec.edu/chem405_s01/malenirf/project.html.</a:t>
            </a:r>
            <a:endParaRPr sz="3128">
              <a:latin typeface="Times New Roman"/>
              <a:ea typeface="Times New Roman"/>
              <a:cs typeface="Times New Roman"/>
              <a:sym typeface="Times New Roman"/>
            </a:endParaRPr>
          </a:p>
          <a:p>
            <a:pPr indent="0" lvl="0" marL="355600" rtl="0" algn="l">
              <a:lnSpc>
                <a:spcPct val="115000"/>
              </a:lnSpc>
              <a:spcBef>
                <a:spcPts val="1200"/>
              </a:spcBef>
              <a:spcAft>
                <a:spcPts val="0"/>
              </a:spcAft>
              <a:buClr>
                <a:schemeClr val="dk1"/>
              </a:buClr>
              <a:buSzPct val="35162"/>
              <a:buFont typeface="Arial"/>
              <a:buNone/>
            </a:pPr>
            <a:r>
              <a:rPr lang="en-US" sz="3128">
                <a:latin typeface="Times New Roman"/>
                <a:ea typeface="Times New Roman"/>
                <a:cs typeface="Times New Roman"/>
                <a:sym typeface="Times New Roman"/>
              </a:rPr>
              <a:t>[3] “Boron fiber,” </a:t>
            </a:r>
            <a:r>
              <a:rPr i="1" lang="en-US" sz="3128">
                <a:latin typeface="Times New Roman"/>
                <a:ea typeface="Times New Roman"/>
                <a:cs typeface="Times New Roman"/>
                <a:sym typeface="Times New Roman"/>
              </a:rPr>
              <a:t>Boron Fiber - an overview | ScienceDirect Topics</a:t>
            </a:r>
            <a:r>
              <a:rPr lang="en-US" sz="3128">
                <a:latin typeface="Times New Roman"/>
                <a:ea typeface="Times New Roman"/>
                <a:cs typeface="Times New Roman"/>
                <a:sym typeface="Times New Roman"/>
              </a:rPr>
              <a:t> Available: https://www.sciencedirect.com/topics/engineering/boron-fiber.</a:t>
            </a:r>
            <a:endParaRPr sz="3128">
              <a:latin typeface="Times New Roman"/>
              <a:ea typeface="Times New Roman"/>
              <a:cs typeface="Times New Roman"/>
              <a:sym typeface="Times New Roman"/>
            </a:endParaRPr>
          </a:p>
          <a:p>
            <a:pPr indent="0" lvl="0" marL="355600" rtl="0" algn="l">
              <a:lnSpc>
                <a:spcPct val="115000"/>
              </a:lnSpc>
              <a:spcBef>
                <a:spcPts val="1200"/>
              </a:spcBef>
              <a:spcAft>
                <a:spcPts val="0"/>
              </a:spcAft>
              <a:buClr>
                <a:schemeClr val="dk1"/>
              </a:buClr>
              <a:buSzPct val="35162"/>
              <a:buFont typeface="Arial"/>
              <a:buNone/>
            </a:pPr>
            <a:r>
              <a:rPr lang="en-US" sz="3128">
                <a:latin typeface="Times New Roman"/>
                <a:ea typeface="Times New Roman"/>
                <a:cs typeface="Times New Roman"/>
                <a:sym typeface="Times New Roman"/>
              </a:rPr>
              <a:t>[4] “Boron fiber,” </a:t>
            </a:r>
            <a:r>
              <a:rPr i="1" lang="en-US" sz="3128">
                <a:latin typeface="Times New Roman"/>
                <a:ea typeface="Times New Roman"/>
                <a:cs typeface="Times New Roman"/>
                <a:sym typeface="Times New Roman"/>
              </a:rPr>
              <a:t>Specialty Materials</a:t>
            </a:r>
            <a:r>
              <a:rPr lang="en-US" sz="3128">
                <a:latin typeface="Times New Roman"/>
                <a:ea typeface="Times New Roman"/>
                <a:cs typeface="Times New Roman"/>
                <a:sym typeface="Times New Roman"/>
              </a:rPr>
              <a:t> Available: https://www.specmaterials.com/boron-fiber-test-page.</a:t>
            </a:r>
            <a:endParaRPr sz="3128">
              <a:latin typeface="Times New Roman"/>
              <a:ea typeface="Times New Roman"/>
              <a:cs typeface="Times New Roman"/>
              <a:sym typeface="Times New Roman"/>
            </a:endParaRPr>
          </a:p>
          <a:p>
            <a:pPr indent="0" lvl="0" marL="355600" rtl="0" algn="l">
              <a:lnSpc>
                <a:spcPct val="115000"/>
              </a:lnSpc>
              <a:spcBef>
                <a:spcPts val="1200"/>
              </a:spcBef>
              <a:spcAft>
                <a:spcPts val="0"/>
              </a:spcAft>
              <a:buClr>
                <a:schemeClr val="dk1"/>
              </a:buClr>
              <a:buSzPct val="35162"/>
              <a:buFont typeface="Arial"/>
              <a:buNone/>
            </a:pPr>
            <a:r>
              <a:rPr lang="en-US" sz="3128">
                <a:latin typeface="Times New Roman"/>
                <a:ea typeface="Times New Roman"/>
                <a:cs typeface="Times New Roman"/>
                <a:sym typeface="Times New Roman"/>
              </a:rPr>
              <a:t>[4] coderman, N. J.-, “What are drones made of? - materials and engineering resources,” </a:t>
            </a:r>
            <a:r>
              <a:rPr i="1" lang="en-US" sz="3128">
                <a:latin typeface="Times New Roman"/>
                <a:ea typeface="Times New Roman"/>
                <a:cs typeface="Times New Roman"/>
                <a:sym typeface="Times New Roman"/>
              </a:rPr>
              <a:t>Matmatch</a:t>
            </a:r>
            <a:r>
              <a:rPr lang="en-US" sz="3128">
                <a:latin typeface="Times New Roman"/>
                <a:ea typeface="Times New Roman"/>
                <a:cs typeface="Times New Roman"/>
                <a:sym typeface="Times New Roman"/>
              </a:rPr>
              <a:t> Available: </a:t>
            </a:r>
            <a:r>
              <a:rPr lang="en-US" sz="3128">
                <a:solidFill>
                  <a:schemeClr val="hlink"/>
                </a:solidFill>
                <a:uFill>
                  <a:noFill/>
                </a:uFill>
                <a:latin typeface="Times New Roman"/>
                <a:ea typeface="Times New Roman"/>
                <a:cs typeface="Times New Roman"/>
                <a:sym typeface="Times New Roman"/>
                <a:hlinkClick r:id="rId3"/>
              </a:rPr>
              <a:t>https://matmatch.com/resources/blog/what-are-drones-made-of/</a:t>
            </a:r>
            <a:r>
              <a:rPr lang="en-US" sz="3128">
                <a:latin typeface="Times New Roman"/>
                <a:ea typeface="Times New Roman"/>
                <a:cs typeface="Times New Roman"/>
                <a:sym typeface="Times New Roman"/>
              </a:rPr>
              <a:t>.</a:t>
            </a:r>
            <a:endParaRPr sz="3128">
              <a:latin typeface="Times New Roman"/>
              <a:ea typeface="Times New Roman"/>
              <a:cs typeface="Times New Roman"/>
              <a:sym typeface="Times New Roman"/>
            </a:endParaRPr>
          </a:p>
          <a:p>
            <a:pPr indent="0" lvl="0" marL="355600" rtl="0" algn="l">
              <a:lnSpc>
                <a:spcPct val="115000"/>
              </a:lnSpc>
              <a:spcBef>
                <a:spcPts val="1200"/>
              </a:spcBef>
              <a:spcAft>
                <a:spcPts val="0"/>
              </a:spcAft>
              <a:buClr>
                <a:schemeClr val="dk1"/>
              </a:buClr>
              <a:buSzPct val="35162"/>
              <a:buFont typeface="Arial"/>
              <a:buNone/>
            </a:pPr>
            <a:r>
              <a:rPr lang="en-US" sz="3128">
                <a:latin typeface="Times New Roman"/>
                <a:ea typeface="Times New Roman"/>
                <a:cs typeface="Times New Roman"/>
                <a:sym typeface="Times New Roman"/>
              </a:rPr>
              <a:t>[5] “Overview of materials for Expanded Polystyrene (EPS)” </a:t>
            </a:r>
            <a:r>
              <a:rPr i="1" lang="en-US" sz="3128">
                <a:latin typeface="Times New Roman"/>
                <a:ea typeface="Times New Roman"/>
                <a:cs typeface="Times New Roman"/>
                <a:sym typeface="Times New Roman"/>
              </a:rPr>
              <a:t>MatWeb </a:t>
            </a:r>
            <a:r>
              <a:rPr lang="en-US" sz="3128">
                <a:latin typeface="Times New Roman"/>
                <a:ea typeface="Times New Roman"/>
                <a:cs typeface="Times New Roman"/>
                <a:sym typeface="Times New Roman"/>
              </a:rPr>
              <a:t>Available: https://www.matweb.com/search/datasheet.aspx?matguid=5f099f2b5eeb41cba804ca0bc64fa62f&amp;ckck=1</a:t>
            </a:r>
            <a:endParaRPr sz="3128">
              <a:latin typeface="Times New Roman"/>
              <a:ea typeface="Times New Roman"/>
              <a:cs typeface="Times New Roman"/>
              <a:sym typeface="Times New Roman"/>
            </a:endParaRPr>
          </a:p>
          <a:p>
            <a:pPr indent="0" lvl="0" marL="355600" rtl="0" algn="l">
              <a:lnSpc>
                <a:spcPct val="115000"/>
              </a:lnSpc>
              <a:spcBef>
                <a:spcPts val="1200"/>
              </a:spcBef>
              <a:spcAft>
                <a:spcPts val="0"/>
              </a:spcAft>
              <a:buClr>
                <a:schemeClr val="dk1"/>
              </a:buClr>
              <a:buSzPct val="35162"/>
              <a:buFont typeface="Arial"/>
              <a:buNone/>
            </a:pPr>
            <a:r>
              <a:rPr lang="en-US" sz="3128">
                <a:latin typeface="Times New Roman"/>
                <a:ea typeface="Times New Roman"/>
                <a:cs typeface="Times New Roman"/>
                <a:sym typeface="Times New Roman"/>
              </a:rPr>
              <a:t>[6] Neptuneweb, “6061 aluminium alloy,” </a:t>
            </a:r>
            <a:r>
              <a:rPr i="1" lang="en-US" sz="3128">
                <a:latin typeface="Times New Roman"/>
                <a:ea typeface="Times New Roman"/>
                <a:cs typeface="Times New Roman"/>
                <a:sym typeface="Times New Roman"/>
              </a:rPr>
              <a:t>Ferguson Perforating</a:t>
            </a:r>
            <a:r>
              <a:rPr lang="en-US" sz="3128">
                <a:latin typeface="Times New Roman"/>
                <a:ea typeface="Times New Roman"/>
                <a:cs typeface="Times New Roman"/>
                <a:sym typeface="Times New Roman"/>
              </a:rPr>
              <a:t> Available: https://www.fergusonperf.com/the-perforating-process/material-information/specialized-aluminum/6061-aluminium-alloy/.</a:t>
            </a:r>
            <a:endParaRPr sz="3128">
              <a:latin typeface="Times New Roman"/>
              <a:ea typeface="Times New Roman"/>
              <a:cs typeface="Times New Roman"/>
              <a:sym typeface="Times New Roman"/>
            </a:endParaRPr>
          </a:p>
          <a:p>
            <a:pPr indent="0" lvl="0" marL="355600" rtl="0" algn="l">
              <a:lnSpc>
                <a:spcPct val="115000"/>
              </a:lnSpc>
              <a:spcBef>
                <a:spcPts val="1200"/>
              </a:spcBef>
              <a:spcAft>
                <a:spcPts val="0"/>
              </a:spcAft>
              <a:buClr>
                <a:schemeClr val="dk1"/>
              </a:buClr>
              <a:buSzPct val="35162"/>
              <a:buFont typeface="Arial"/>
              <a:buNone/>
            </a:pPr>
            <a:r>
              <a:rPr lang="en-US" sz="3128">
                <a:latin typeface="Times New Roman"/>
                <a:ea typeface="Times New Roman"/>
                <a:cs typeface="Times New Roman"/>
                <a:sym typeface="Times New Roman"/>
              </a:rPr>
              <a:t>[7] Reanod International Network Technology Co., L.---www.reanod.com, “Whats the price of Carbon Fiber Sheet,” </a:t>
            </a:r>
            <a:r>
              <a:rPr i="1" lang="en-US" sz="3128">
                <a:latin typeface="Times New Roman"/>
                <a:ea typeface="Times New Roman"/>
                <a:cs typeface="Times New Roman"/>
                <a:sym typeface="Times New Roman"/>
              </a:rPr>
              <a:t>What's the price of carbon fiber sheet</a:t>
            </a:r>
            <a:r>
              <a:rPr lang="en-US" sz="3128">
                <a:latin typeface="Times New Roman"/>
                <a:ea typeface="Times New Roman"/>
                <a:cs typeface="Times New Roman"/>
                <a:sym typeface="Times New Roman"/>
              </a:rPr>
              <a:t> Available: https://www.jinjiuyi.net/news/whats-the-price-of-carbon-fiber-sheet.html.</a:t>
            </a:r>
            <a:endParaRPr sz="3128">
              <a:latin typeface="Times New Roman"/>
              <a:ea typeface="Times New Roman"/>
              <a:cs typeface="Times New Roman"/>
              <a:sym typeface="Times New Roman"/>
            </a:endParaRPr>
          </a:p>
          <a:p>
            <a:pPr indent="0" lvl="0" marL="355600" rtl="0" algn="l">
              <a:lnSpc>
                <a:spcPct val="115000"/>
              </a:lnSpc>
              <a:spcBef>
                <a:spcPts val="1200"/>
              </a:spcBef>
              <a:spcAft>
                <a:spcPts val="0"/>
              </a:spcAft>
              <a:buClr>
                <a:schemeClr val="dk1"/>
              </a:buClr>
              <a:buSzPct val="35162"/>
              <a:buFont typeface="Arial"/>
              <a:buNone/>
            </a:pPr>
            <a:r>
              <a:rPr lang="en-US" sz="3128">
                <a:latin typeface="Times New Roman"/>
                <a:ea typeface="Times New Roman"/>
                <a:cs typeface="Times New Roman"/>
                <a:sym typeface="Times New Roman"/>
              </a:rPr>
              <a:t>[8] “Thermoplastics,” </a:t>
            </a:r>
            <a:r>
              <a:rPr i="1" lang="en-US" sz="3128">
                <a:latin typeface="Times New Roman"/>
                <a:ea typeface="Times New Roman"/>
                <a:cs typeface="Times New Roman"/>
                <a:sym typeface="Times New Roman"/>
              </a:rPr>
              <a:t>Hexcel</a:t>
            </a:r>
            <a:r>
              <a:rPr lang="en-US" sz="3128">
                <a:latin typeface="Times New Roman"/>
                <a:ea typeface="Times New Roman"/>
                <a:cs typeface="Times New Roman"/>
                <a:sym typeface="Times New Roman"/>
              </a:rPr>
              <a:t> Available: https://www.hexcel.com/Products/Interference-Control/Thermoplastics.</a:t>
            </a:r>
            <a:endParaRPr sz="3128">
              <a:latin typeface="Times New Roman"/>
              <a:ea typeface="Times New Roman"/>
              <a:cs typeface="Times New Roman"/>
              <a:sym typeface="Times New Roman"/>
            </a:endParaRPr>
          </a:p>
          <a:p>
            <a:pPr indent="0" lvl="0" marL="355600" rtl="0" algn="l">
              <a:lnSpc>
                <a:spcPct val="115000"/>
              </a:lnSpc>
              <a:spcBef>
                <a:spcPts val="1200"/>
              </a:spcBef>
              <a:spcAft>
                <a:spcPts val="0"/>
              </a:spcAft>
              <a:buClr>
                <a:schemeClr val="dk1"/>
              </a:buClr>
              <a:buSzPct val="35162"/>
              <a:buFont typeface="Arial"/>
              <a:buNone/>
            </a:pPr>
            <a:r>
              <a:rPr lang="en-US" sz="3128">
                <a:latin typeface="Times New Roman"/>
                <a:ea typeface="Times New Roman"/>
                <a:cs typeface="Times New Roman"/>
                <a:sym typeface="Times New Roman"/>
              </a:rPr>
              <a:t>[9] “Unmanned Aerial Vehicles (uavs),” </a:t>
            </a:r>
            <a:r>
              <a:rPr i="1" lang="en-US" sz="3128">
                <a:latin typeface="Times New Roman"/>
                <a:ea typeface="Times New Roman"/>
                <a:cs typeface="Times New Roman"/>
                <a:sym typeface="Times New Roman"/>
              </a:rPr>
              <a:t>Hexcel</a:t>
            </a:r>
            <a:r>
              <a:rPr lang="en-US" sz="3128">
                <a:latin typeface="Times New Roman"/>
                <a:ea typeface="Times New Roman"/>
                <a:cs typeface="Times New Roman"/>
                <a:sym typeface="Times New Roman"/>
              </a:rPr>
              <a:t> Available: https://www.hexcel.com/Resources/UAV#:~:text=Today%2C%20almost%20all%20UAV%20structures,addition%20to%20carbon%20fiber%20composites.</a:t>
            </a:r>
            <a:endParaRPr sz="3128">
              <a:latin typeface="Times New Roman"/>
              <a:ea typeface="Times New Roman"/>
              <a:cs typeface="Times New Roman"/>
              <a:sym typeface="Times New Roman"/>
            </a:endParaRPr>
          </a:p>
          <a:p>
            <a:pPr indent="0" lvl="0" marL="355600" rtl="0" algn="l">
              <a:lnSpc>
                <a:spcPct val="115000"/>
              </a:lnSpc>
              <a:spcBef>
                <a:spcPts val="1200"/>
              </a:spcBef>
              <a:spcAft>
                <a:spcPts val="0"/>
              </a:spcAft>
              <a:buClr>
                <a:schemeClr val="dk1"/>
              </a:buClr>
              <a:buSzPct val="35162"/>
              <a:buFont typeface="Arial"/>
              <a:buNone/>
            </a:pPr>
            <a:r>
              <a:rPr lang="en-US" sz="3128">
                <a:latin typeface="Times New Roman"/>
                <a:ea typeface="Times New Roman"/>
                <a:cs typeface="Times New Roman"/>
                <a:sym typeface="Times New Roman"/>
              </a:rPr>
              <a:t>[10] “What Are Thermoplastics,” </a:t>
            </a:r>
            <a:r>
              <a:rPr i="1" lang="en-US" sz="3128">
                <a:latin typeface="Times New Roman"/>
                <a:ea typeface="Times New Roman"/>
                <a:cs typeface="Times New Roman"/>
                <a:sym typeface="Times New Roman"/>
              </a:rPr>
              <a:t>Thermoplastic</a:t>
            </a:r>
            <a:r>
              <a:rPr lang="en-US" sz="3128">
                <a:latin typeface="Times New Roman"/>
                <a:ea typeface="Times New Roman"/>
                <a:cs typeface="Times New Roman"/>
                <a:sym typeface="Times New Roman"/>
              </a:rPr>
              <a:t> Available: https://www.scottstool.com/thermoplastic.htm#:~:text=Thermoplastics%20are%20light%20weight%2C%20with,known%20solvents%20at%20room%20temperature. </a:t>
            </a:r>
            <a:endParaRPr sz="3128">
              <a:latin typeface="Times New Roman"/>
              <a:ea typeface="Times New Roman"/>
              <a:cs typeface="Times New Roman"/>
              <a:sym typeface="Times New Roman"/>
            </a:endParaRPr>
          </a:p>
          <a:p>
            <a:pPr indent="0" lvl="0" marL="457200" rtl="0" algn="l">
              <a:lnSpc>
                <a:spcPct val="90000"/>
              </a:lnSpc>
              <a:spcBef>
                <a:spcPts val="1200"/>
              </a:spcBef>
              <a:spcAft>
                <a:spcPts val="0"/>
              </a:spcAft>
              <a:buSzPct val="335257"/>
              <a:buNone/>
            </a:pPr>
            <a:r>
              <a:t/>
            </a:r>
            <a:endParaRPr sz="1652">
              <a:latin typeface="Times New Roman"/>
              <a:ea typeface="Times New Roman"/>
              <a:cs typeface="Times New Roman"/>
              <a:sym typeface="Times New Roman"/>
            </a:endParaRPr>
          </a:p>
        </p:txBody>
      </p:sp>
      <p:sp>
        <p:nvSpPr>
          <p:cNvPr id="667" name="Google Shape;667;g15fdffbdbe7_6_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668" name="Google Shape;668;g15fdffbdbe7_6_26"/>
          <p:cNvSpPr txBox="1"/>
          <p:nvPr/>
        </p:nvSpPr>
        <p:spPr>
          <a:xfrm>
            <a:off x="5733875" y="1446400"/>
            <a:ext cx="6360000" cy="48963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100"/>
              <a:buFont typeface="Arial"/>
              <a:buNone/>
            </a:pPr>
            <a:r>
              <a:rPr b="1" i="0" lang="en-US" sz="1900" u="none" cap="none" strike="noStrike">
                <a:solidFill>
                  <a:schemeClr val="dk1"/>
                </a:solidFill>
                <a:latin typeface="Times New Roman"/>
                <a:ea typeface="Times New Roman"/>
                <a:cs typeface="Times New Roman"/>
                <a:sym typeface="Times New Roman"/>
              </a:rPr>
              <a:t>Manufacturing Process Trade:</a:t>
            </a:r>
            <a:endParaRPr b="1" i="0" sz="1900" u="none" cap="none" strike="noStrike">
              <a:solidFill>
                <a:schemeClr val="dk1"/>
              </a:solidFill>
              <a:latin typeface="Times New Roman"/>
              <a:ea typeface="Times New Roman"/>
              <a:cs typeface="Times New Roman"/>
              <a:sym typeface="Times New Roman"/>
            </a:endParaRPr>
          </a:p>
          <a:p>
            <a:pPr indent="0" lvl="0" marL="355600" marR="0" rtl="0" algn="l">
              <a:lnSpc>
                <a:spcPct val="115000"/>
              </a:lnSpc>
              <a:spcBef>
                <a:spcPts val="1200"/>
              </a:spcBef>
              <a:spcAft>
                <a:spcPts val="0"/>
              </a:spcAft>
              <a:buClr>
                <a:schemeClr val="dk1"/>
              </a:buClr>
              <a:buSzPts val="1100"/>
              <a:buFont typeface="Arial"/>
              <a:buNone/>
            </a:pPr>
            <a:r>
              <a:rPr b="0" i="0" lang="en-US" sz="1200" u="none" cap="none" strike="noStrike">
                <a:solidFill>
                  <a:schemeClr val="dk1"/>
                </a:solidFill>
                <a:latin typeface="Times New Roman"/>
                <a:ea typeface="Times New Roman"/>
                <a:cs typeface="Times New Roman"/>
                <a:sym typeface="Times New Roman"/>
              </a:rPr>
              <a:t>[1] Dwamena, M., “Are 3D printers easy or hard to use? learning how to use them,” </a:t>
            </a:r>
            <a:r>
              <a:rPr b="0" i="1" lang="en-US" sz="1200" u="none" cap="none" strike="noStrike">
                <a:solidFill>
                  <a:schemeClr val="dk1"/>
                </a:solidFill>
                <a:latin typeface="Times New Roman"/>
                <a:ea typeface="Times New Roman"/>
                <a:cs typeface="Times New Roman"/>
                <a:sym typeface="Times New Roman"/>
              </a:rPr>
              <a:t>3D Printerly</a:t>
            </a:r>
            <a:r>
              <a:rPr b="0" i="0" lang="en-US" sz="1200" u="none" cap="none" strike="noStrike">
                <a:solidFill>
                  <a:schemeClr val="dk1"/>
                </a:solidFill>
                <a:latin typeface="Times New Roman"/>
                <a:ea typeface="Times New Roman"/>
                <a:cs typeface="Times New Roman"/>
                <a:sym typeface="Times New Roman"/>
              </a:rPr>
              <a:t> Available: https://3dprinterly.com/are-3d-printers-easy-or-hard-to-use-5-easy-steps-to-get-setup/.</a:t>
            </a:r>
            <a:endParaRPr b="0" i="0" sz="1200" u="none" cap="none" strike="noStrike">
              <a:solidFill>
                <a:schemeClr val="dk1"/>
              </a:solidFill>
              <a:latin typeface="Times New Roman"/>
              <a:ea typeface="Times New Roman"/>
              <a:cs typeface="Times New Roman"/>
              <a:sym typeface="Times New Roman"/>
            </a:endParaRPr>
          </a:p>
          <a:p>
            <a:pPr indent="0" lvl="0" marL="355600" marR="0" rtl="0" algn="l">
              <a:lnSpc>
                <a:spcPct val="115000"/>
              </a:lnSpc>
              <a:spcBef>
                <a:spcPts val="1200"/>
              </a:spcBef>
              <a:spcAft>
                <a:spcPts val="0"/>
              </a:spcAft>
              <a:buClr>
                <a:schemeClr val="dk1"/>
              </a:buClr>
              <a:buSzPts val="1100"/>
              <a:buFont typeface="Arial"/>
              <a:buNone/>
            </a:pPr>
            <a:r>
              <a:rPr b="0" i="0" lang="en-US" sz="1200" u="none" cap="none" strike="noStrike">
                <a:solidFill>
                  <a:schemeClr val="dk1"/>
                </a:solidFill>
                <a:latin typeface="Times New Roman"/>
                <a:ea typeface="Times New Roman"/>
                <a:cs typeface="Times New Roman"/>
                <a:sym typeface="Times New Roman"/>
              </a:rPr>
              <a:t>[2]“How to select an appropriate joining method,” </a:t>
            </a:r>
            <a:r>
              <a:rPr b="0" i="1" lang="en-US" sz="1200" u="none" cap="none" strike="noStrike">
                <a:solidFill>
                  <a:schemeClr val="dk1"/>
                </a:solidFill>
                <a:latin typeface="Times New Roman"/>
                <a:ea typeface="Times New Roman"/>
                <a:cs typeface="Times New Roman"/>
                <a:sym typeface="Times New Roman"/>
              </a:rPr>
              <a:t>Matmatch</a:t>
            </a:r>
            <a:r>
              <a:rPr b="0" i="0" lang="en-US" sz="1200" u="none" cap="none" strike="noStrike">
                <a:solidFill>
                  <a:schemeClr val="dk1"/>
                </a:solidFill>
                <a:latin typeface="Times New Roman"/>
                <a:ea typeface="Times New Roman"/>
                <a:cs typeface="Times New Roman"/>
                <a:sym typeface="Times New Roman"/>
              </a:rPr>
              <a:t> Available: https://matmatch.com/learn/engineering/how-to-select-an-appropriate-joining-method.</a:t>
            </a:r>
            <a:endParaRPr b="0" i="0" sz="1200" u="none" cap="none" strike="noStrike">
              <a:solidFill>
                <a:schemeClr val="dk1"/>
              </a:solidFill>
              <a:latin typeface="Times New Roman"/>
              <a:ea typeface="Times New Roman"/>
              <a:cs typeface="Times New Roman"/>
              <a:sym typeface="Times New Roman"/>
            </a:endParaRPr>
          </a:p>
          <a:p>
            <a:pPr indent="0" lvl="0" marL="355600" marR="0" rtl="0" algn="l">
              <a:lnSpc>
                <a:spcPct val="115000"/>
              </a:lnSpc>
              <a:spcBef>
                <a:spcPts val="1200"/>
              </a:spcBef>
              <a:spcAft>
                <a:spcPts val="0"/>
              </a:spcAft>
              <a:buClr>
                <a:schemeClr val="dk1"/>
              </a:buClr>
              <a:buSzPts val="1100"/>
              <a:buFont typeface="Arial"/>
              <a:buNone/>
            </a:pPr>
            <a:r>
              <a:rPr b="0" i="0" lang="en-US" sz="1200" u="none" cap="none" strike="noStrike">
                <a:solidFill>
                  <a:schemeClr val="dk1"/>
                </a:solidFill>
                <a:latin typeface="Times New Roman"/>
                <a:ea typeface="Times New Roman"/>
                <a:cs typeface="Times New Roman"/>
                <a:sym typeface="Times New Roman"/>
              </a:rPr>
              <a:t>[3] K.G. Swift, J.D. Booker, “Casting process,” </a:t>
            </a:r>
            <a:r>
              <a:rPr b="0" i="1" lang="en-US" sz="1200" u="none" cap="none" strike="noStrike">
                <a:solidFill>
                  <a:schemeClr val="dk1"/>
                </a:solidFill>
                <a:latin typeface="Times New Roman"/>
                <a:ea typeface="Times New Roman"/>
                <a:cs typeface="Times New Roman"/>
                <a:sym typeface="Times New Roman"/>
              </a:rPr>
              <a:t>Casting Process - an overview | ScienceDirect Topics</a:t>
            </a:r>
            <a:r>
              <a:rPr b="0" i="0" lang="en-US" sz="1200" u="none" cap="none" strike="noStrike">
                <a:solidFill>
                  <a:schemeClr val="dk1"/>
                </a:solidFill>
                <a:latin typeface="Times New Roman"/>
                <a:ea typeface="Times New Roman"/>
                <a:cs typeface="Times New Roman"/>
                <a:sym typeface="Times New Roman"/>
              </a:rPr>
              <a:t> Available: https://www.sciencedirect.com/topics/engineering/casting-process.</a:t>
            </a:r>
            <a:endParaRPr b="0" i="0" sz="1200" u="none" cap="none" strike="noStrike">
              <a:solidFill>
                <a:schemeClr val="dk1"/>
              </a:solidFill>
              <a:latin typeface="Times New Roman"/>
              <a:ea typeface="Times New Roman"/>
              <a:cs typeface="Times New Roman"/>
              <a:sym typeface="Times New Roman"/>
            </a:endParaRPr>
          </a:p>
          <a:p>
            <a:pPr indent="0" lvl="0" marL="355600" marR="0" rtl="0" algn="l">
              <a:lnSpc>
                <a:spcPct val="115000"/>
              </a:lnSpc>
              <a:spcBef>
                <a:spcPts val="1200"/>
              </a:spcBef>
              <a:spcAft>
                <a:spcPts val="0"/>
              </a:spcAft>
              <a:buClr>
                <a:schemeClr val="dk1"/>
              </a:buClr>
              <a:buSzPts val="1100"/>
              <a:buFont typeface="Arial"/>
              <a:buNone/>
            </a:pPr>
            <a:r>
              <a:rPr b="0" i="0" lang="en-US" sz="1200" u="none" cap="none" strike="noStrike">
                <a:solidFill>
                  <a:schemeClr val="dk1"/>
                </a:solidFill>
                <a:latin typeface="Times New Roman"/>
                <a:ea typeface="Times New Roman"/>
                <a:cs typeface="Times New Roman"/>
                <a:sym typeface="Times New Roman"/>
              </a:rPr>
              <a:t>[4] Maziar Ramezani, Zaidi M., “Metal forming process,” </a:t>
            </a:r>
            <a:r>
              <a:rPr b="0" i="1" lang="en-US" sz="1200" u="none" cap="none" strike="noStrike">
                <a:solidFill>
                  <a:schemeClr val="dk1"/>
                </a:solidFill>
                <a:latin typeface="Times New Roman"/>
                <a:ea typeface="Times New Roman"/>
                <a:cs typeface="Times New Roman"/>
                <a:sym typeface="Times New Roman"/>
              </a:rPr>
              <a:t>Metal Forming Process - an overview | ScienceDirect Topics</a:t>
            </a:r>
            <a:r>
              <a:rPr b="0" i="0" lang="en-US" sz="1200" u="none" cap="none" strike="noStrike">
                <a:solidFill>
                  <a:schemeClr val="dk1"/>
                </a:solidFill>
                <a:latin typeface="Times New Roman"/>
                <a:ea typeface="Times New Roman"/>
                <a:cs typeface="Times New Roman"/>
                <a:sym typeface="Times New Roman"/>
              </a:rPr>
              <a:t> Available: https://www.sciencedirect.com/topics/materials-science/metal-forming-process.</a:t>
            </a:r>
            <a:endParaRPr b="0" i="0" sz="1200" u="none" cap="none" strike="noStrike">
              <a:solidFill>
                <a:schemeClr val="dk1"/>
              </a:solidFill>
              <a:latin typeface="Times New Roman"/>
              <a:ea typeface="Times New Roman"/>
              <a:cs typeface="Times New Roman"/>
              <a:sym typeface="Times New Roman"/>
            </a:endParaRPr>
          </a:p>
          <a:p>
            <a:pPr indent="0" lvl="0" marL="355600" marR="0" rtl="0" algn="l">
              <a:lnSpc>
                <a:spcPct val="115000"/>
              </a:lnSpc>
              <a:spcBef>
                <a:spcPts val="1200"/>
              </a:spcBef>
              <a:spcAft>
                <a:spcPts val="0"/>
              </a:spcAft>
              <a:buClr>
                <a:schemeClr val="dk1"/>
              </a:buClr>
              <a:buSzPts val="1100"/>
              <a:buFont typeface="Arial"/>
              <a:buNone/>
            </a:pPr>
            <a:r>
              <a:rPr b="0" i="0" lang="en-US" sz="1200" u="none" cap="none" strike="noStrike">
                <a:solidFill>
                  <a:schemeClr val="dk1"/>
                </a:solidFill>
                <a:latin typeface="Times New Roman"/>
                <a:ea typeface="Times New Roman"/>
                <a:cs typeface="Times New Roman"/>
                <a:sym typeface="Times New Roman"/>
              </a:rPr>
              <a:t>[5] Ph.D., J. J., “Metal shearing process pros &amp; cons,” </a:t>
            </a:r>
            <a:r>
              <a:rPr b="0" i="1" lang="en-US" sz="1200" u="none" cap="none" strike="noStrike">
                <a:solidFill>
                  <a:schemeClr val="dk1"/>
                </a:solidFill>
                <a:latin typeface="Times New Roman"/>
                <a:ea typeface="Times New Roman"/>
                <a:cs typeface="Times New Roman"/>
                <a:sym typeface="Times New Roman"/>
              </a:rPr>
              <a:t>Metal Cutting Corporation</a:t>
            </a:r>
            <a:r>
              <a:rPr b="0" i="0" lang="en-US" sz="1200" u="none" cap="none" strike="noStrike">
                <a:solidFill>
                  <a:schemeClr val="dk1"/>
                </a:solidFill>
                <a:latin typeface="Times New Roman"/>
                <a:ea typeface="Times New Roman"/>
                <a:cs typeface="Times New Roman"/>
                <a:sym typeface="Times New Roman"/>
              </a:rPr>
              <a:t> Available: https://metalcutting.com/knowledge-center/metal-shearing-process-pros-cons/.</a:t>
            </a:r>
            <a:endParaRPr b="0" i="0" sz="1200" u="none" cap="none" strike="noStrike">
              <a:solidFill>
                <a:schemeClr val="dk1"/>
              </a:solidFill>
              <a:latin typeface="Times New Roman"/>
              <a:ea typeface="Times New Roman"/>
              <a:cs typeface="Times New Roman"/>
              <a:sym typeface="Times New Roman"/>
            </a:endParaRPr>
          </a:p>
          <a:p>
            <a:pPr indent="0" lvl="0" marL="355600" marR="0" rtl="0" algn="l">
              <a:lnSpc>
                <a:spcPct val="115000"/>
              </a:lnSpc>
              <a:spcBef>
                <a:spcPts val="1200"/>
              </a:spcBef>
              <a:spcAft>
                <a:spcPts val="0"/>
              </a:spcAft>
              <a:buClr>
                <a:schemeClr val="dk1"/>
              </a:buClr>
              <a:buSzPts val="1100"/>
              <a:buFont typeface="Arial"/>
              <a:buNone/>
            </a:pPr>
            <a:r>
              <a:rPr b="0" i="0" lang="en-US" sz="1200" u="none" cap="none" strike="noStrike">
                <a:solidFill>
                  <a:schemeClr val="dk1"/>
                </a:solidFill>
                <a:latin typeface="Times New Roman"/>
                <a:ea typeface="Times New Roman"/>
                <a:cs typeface="Times New Roman"/>
                <a:sym typeface="Times New Roman"/>
              </a:rPr>
              <a:t>[6] Svv, “What are the 4 types of manufacturing process?,” </a:t>
            </a:r>
            <a:r>
              <a:rPr b="0" i="1" lang="en-US" sz="1200" u="none" cap="none" strike="noStrike">
                <a:solidFill>
                  <a:schemeClr val="dk1"/>
                </a:solidFill>
                <a:latin typeface="Times New Roman"/>
                <a:ea typeface="Times New Roman"/>
                <a:cs typeface="Times New Roman"/>
                <a:sym typeface="Times New Roman"/>
              </a:rPr>
              <a:t>Product development services in Shenzhen</a:t>
            </a:r>
            <a:r>
              <a:rPr b="0" i="0" lang="en-US" sz="1200" u="none" cap="none" strike="noStrike">
                <a:solidFill>
                  <a:schemeClr val="dk1"/>
                </a:solidFill>
                <a:latin typeface="Times New Roman"/>
                <a:ea typeface="Times New Roman"/>
                <a:cs typeface="Times New Roman"/>
                <a:sym typeface="Times New Roman"/>
              </a:rPr>
              <a:t> Available: https://svv.io/what-are-the-4-types-of-manufacturing-process/.</a:t>
            </a:r>
            <a:endParaRPr b="0" i="0" sz="1200" u="none" cap="none" strike="noStrike">
              <a:solidFill>
                <a:schemeClr val="dk1"/>
              </a:solidFill>
              <a:latin typeface="Times New Roman"/>
              <a:ea typeface="Times New Roman"/>
              <a:cs typeface="Times New Roman"/>
              <a:sym typeface="Times New Roman"/>
            </a:endParaRPr>
          </a:p>
          <a:p>
            <a:pPr indent="0" lvl="0" marL="355600" marR="0" rtl="0" algn="l">
              <a:lnSpc>
                <a:spcPct val="115000"/>
              </a:lnSpc>
              <a:spcBef>
                <a:spcPts val="1200"/>
              </a:spcBef>
              <a:spcAft>
                <a:spcPts val="1200"/>
              </a:spcAft>
              <a:buClr>
                <a:schemeClr val="dk1"/>
              </a:buClr>
              <a:buSzPts val="1100"/>
              <a:buFont typeface="Arial"/>
              <a:buNone/>
            </a:pPr>
            <a:r>
              <a:rPr b="0" i="0" lang="en-US" sz="1200" u="none" cap="none" strike="noStrike">
                <a:solidFill>
                  <a:schemeClr val="dk1"/>
                </a:solidFill>
                <a:latin typeface="Times New Roman"/>
                <a:ea typeface="Times New Roman"/>
                <a:cs typeface="Times New Roman"/>
                <a:sym typeface="Times New Roman"/>
              </a:rPr>
              <a:t>[7] Vincent, L., “Is it hard to learn CNC machining?,” </a:t>
            </a:r>
            <a:r>
              <a:rPr b="0" i="1" lang="en-US" sz="1200" u="none" cap="none" strike="noStrike">
                <a:solidFill>
                  <a:schemeClr val="dk1"/>
                </a:solidFill>
                <a:latin typeface="Times New Roman"/>
                <a:ea typeface="Times New Roman"/>
                <a:cs typeface="Times New Roman"/>
                <a:sym typeface="Times New Roman"/>
              </a:rPr>
              <a:t>Geomiq</a:t>
            </a:r>
            <a:r>
              <a:rPr b="0" i="0" lang="en-US" sz="1200" u="none" cap="none" strike="noStrike">
                <a:solidFill>
                  <a:schemeClr val="dk1"/>
                </a:solidFill>
                <a:latin typeface="Times New Roman"/>
                <a:ea typeface="Times New Roman"/>
                <a:cs typeface="Times New Roman"/>
                <a:sym typeface="Times New Roman"/>
              </a:rPr>
              <a:t> Available: https://geomiq.com/2021/08/30/is-it-hard-to-learn-cnc-machining/. </a:t>
            </a:r>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g15fdffbdbe7_6_20"/>
          <p:cNvSpPr txBox="1"/>
          <p:nvPr>
            <p:ph type="title"/>
          </p:nvPr>
        </p:nvSpPr>
        <p:spPr>
          <a:xfrm>
            <a:off x="86752" y="883503"/>
            <a:ext cx="10408800" cy="549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990"/>
              <a:buNone/>
            </a:pPr>
            <a:r>
              <a:rPr b="1" lang="en-US" sz="2560"/>
              <a:t>References</a:t>
            </a:r>
            <a:endParaRPr b="1" sz="2560"/>
          </a:p>
        </p:txBody>
      </p:sp>
      <p:sp>
        <p:nvSpPr>
          <p:cNvPr id="674" name="Google Shape;674;g15fdffbdbe7_6_20"/>
          <p:cNvSpPr txBox="1"/>
          <p:nvPr>
            <p:ph idx="1" type="body"/>
          </p:nvPr>
        </p:nvSpPr>
        <p:spPr>
          <a:xfrm>
            <a:off x="176100" y="1342950"/>
            <a:ext cx="11839800" cy="485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40"/>
              <a:buNone/>
            </a:pPr>
            <a:r>
              <a:rPr b="1" lang="en-US" sz="1809"/>
              <a:t>Electromechanical:</a:t>
            </a:r>
            <a:endParaRPr b="1" sz="1809"/>
          </a:p>
          <a:p>
            <a:pPr indent="0" lvl="0" marL="0" rtl="0" algn="l">
              <a:lnSpc>
                <a:spcPct val="100000"/>
              </a:lnSpc>
              <a:spcBef>
                <a:spcPts val="0"/>
              </a:spcBef>
              <a:spcAft>
                <a:spcPts val="0"/>
              </a:spcAft>
              <a:buSzPts val="440"/>
              <a:buNone/>
            </a:pPr>
            <a:r>
              <a:rPr b="1" lang="en-US" sz="1360">
                <a:solidFill>
                  <a:srgbClr val="111111"/>
                </a:solidFill>
                <a:latin typeface="Arial"/>
                <a:ea typeface="Arial"/>
                <a:cs typeface="Arial"/>
                <a:sym typeface="Arial"/>
              </a:rPr>
              <a:t>Avionics: </a:t>
            </a:r>
            <a:endParaRPr b="1" sz="1360">
              <a:solidFill>
                <a:srgbClr val="111111"/>
              </a:solidFill>
              <a:latin typeface="Arial"/>
              <a:ea typeface="Arial"/>
              <a:cs typeface="Arial"/>
              <a:sym typeface="Arial"/>
            </a:endParaRPr>
          </a:p>
          <a:p>
            <a:pPr indent="-289560" lvl="0" marL="457200" rtl="0" algn="l">
              <a:lnSpc>
                <a:spcPct val="100000"/>
              </a:lnSpc>
              <a:spcBef>
                <a:spcPts val="0"/>
              </a:spcBef>
              <a:spcAft>
                <a:spcPts val="0"/>
              </a:spcAft>
              <a:buClr>
                <a:srgbClr val="111111"/>
              </a:buClr>
              <a:buSzPts val="960"/>
              <a:buChar char="-"/>
            </a:pPr>
            <a:r>
              <a:rPr lang="en-US" sz="960">
                <a:solidFill>
                  <a:srgbClr val="111111"/>
                </a:solidFill>
                <a:latin typeface="Arial"/>
                <a:ea typeface="Arial"/>
                <a:cs typeface="Arial"/>
                <a:sym typeface="Arial"/>
              </a:rPr>
              <a:t>Ardupilot.org. 2022. Choosing an Autopilot — Plane documentation. [online] Available at: &lt;https://ardupilot.org/plane/docs/common-choosing-a-flight-controller.html&gt; [Accessed 2 October 2022].</a:t>
            </a:r>
            <a:endParaRPr sz="960">
              <a:solidFill>
                <a:srgbClr val="111111"/>
              </a:solidFill>
              <a:latin typeface="Arial"/>
              <a:ea typeface="Arial"/>
              <a:cs typeface="Arial"/>
              <a:sym typeface="Arial"/>
            </a:endParaRPr>
          </a:p>
          <a:p>
            <a:pPr indent="-289560" lvl="0" marL="457200" rtl="0" algn="l">
              <a:lnSpc>
                <a:spcPct val="100000"/>
              </a:lnSpc>
              <a:spcBef>
                <a:spcPts val="0"/>
              </a:spcBef>
              <a:spcAft>
                <a:spcPts val="0"/>
              </a:spcAft>
              <a:buClr>
                <a:srgbClr val="111111"/>
              </a:buClr>
              <a:buSzPts val="960"/>
              <a:buChar char="-"/>
            </a:pPr>
            <a:r>
              <a:rPr lang="en-US" sz="960">
                <a:solidFill>
                  <a:srgbClr val="111111"/>
                </a:solidFill>
                <a:latin typeface="Arial"/>
                <a:ea typeface="Arial"/>
                <a:cs typeface="Arial"/>
                <a:sym typeface="Arial"/>
              </a:rPr>
              <a:t>Beagleboard.org. 2022. BeagleBoard.org - blue. [online] Available at: &lt;https://beagleboard.org/blue&gt; [Accessed 2 October 2022].</a:t>
            </a:r>
            <a:endParaRPr sz="960">
              <a:solidFill>
                <a:srgbClr val="111111"/>
              </a:solidFill>
              <a:latin typeface="Arial"/>
              <a:ea typeface="Arial"/>
              <a:cs typeface="Arial"/>
              <a:sym typeface="Arial"/>
            </a:endParaRPr>
          </a:p>
          <a:p>
            <a:pPr indent="-289560" lvl="0" marL="457200" rtl="0" algn="l">
              <a:lnSpc>
                <a:spcPct val="100000"/>
              </a:lnSpc>
              <a:spcBef>
                <a:spcPts val="0"/>
              </a:spcBef>
              <a:spcAft>
                <a:spcPts val="0"/>
              </a:spcAft>
              <a:buClr>
                <a:srgbClr val="111111"/>
              </a:buClr>
              <a:buSzPts val="960"/>
              <a:buChar char="-"/>
            </a:pPr>
            <a:r>
              <a:rPr lang="en-US" sz="960">
                <a:solidFill>
                  <a:srgbClr val="111111"/>
                </a:solidFill>
                <a:latin typeface="Arial"/>
                <a:ea typeface="Arial"/>
                <a:cs typeface="Arial"/>
                <a:sym typeface="Arial"/>
              </a:rPr>
              <a:t>Mini, P., 2022. Pixhawk4 mini. [online] Shop.holybro.com. Available at: &lt;https://shop.holybro.com/pixhawk4-mini_p1120.html&gt; [Accessed 2 October 2022]</a:t>
            </a:r>
            <a:endParaRPr sz="960">
              <a:solidFill>
                <a:srgbClr val="111111"/>
              </a:solidFill>
              <a:latin typeface="Arial"/>
              <a:ea typeface="Arial"/>
              <a:cs typeface="Arial"/>
              <a:sym typeface="Arial"/>
            </a:endParaRPr>
          </a:p>
          <a:p>
            <a:pPr indent="0" lvl="0" marL="457200" rtl="0" algn="l">
              <a:lnSpc>
                <a:spcPct val="100000"/>
              </a:lnSpc>
              <a:spcBef>
                <a:spcPts val="0"/>
              </a:spcBef>
              <a:spcAft>
                <a:spcPts val="0"/>
              </a:spcAft>
              <a:buSzPts val="1800"/>
              <a:buNone/>
            </a:pPr>
            <a:r>
              <a:t/>
            </a:r>
            <a:endParaRPr sz="960">
              <a:solidFill>
                <a:srgbClr val="111111"/>
              </a:solidFill>
              <a:latin typeface="Arial"/>
              <a:ea typeface="Arial"/>
              <a:cs typeface="Arial"/>
              <a:sym typeface="Arial"/>
            </a:endParaRPr>
          </a:p>
          <a:p>
            <a:pPr indent="0" lvl="0" marL="0" rtl="0" algn="l">
              <a:lnSpc>
                <a:spcPct val="100000"/>
              </a:lnSpc>
              <a:spcBef>
                <a:spcPts val="0"/>
              </a:spcBef>
              <a:spcAft>
                <a:spcPts val="0"/>
              </a:spcAft>
              <a:buSzPts val="440"/>
              <a:buNone/>
            </a:pPr>
            <a:r>
              <a:rPr b="1" lang="en-US" sz="1360">
                <a:solidFill>
                  <a:srgbClr val="111111"/>
                </a:solidFill>
                <a:latin typeface="Arial"/>
                <a:ea typeface="Arial"/>
                <a:cs typeface="Arial"/>
                <a:sym typeface="Arial"/>
              </a:rPr>
              <a:t>Batteries:</a:t>
            </a:r>
            <a:endParaRPr b="1" sz="1360">
              <a:solidFill>
                <a:srgbClr val="111111"/>
              </a:solidFill>
              <a:latin typeface="Arial"/>
              <a:ea typeface="Arial"/>
              <a:cs typeface="Arial"/>
              <a:sym typeface="Arial"/>
            </a:endParaRPr>
          </a:p>
          <a:p>
            <a:pPr indent="-289560" lvl="0" marL="457200" rtl="0" algn="l">
              <a:lnSpc>
                <a:spcPct val="100000"/>
              </a:lnSpc>
              <a:spcBef>
                <a:spcPts val="0"/>
              </a:spcBef>
              <a:spcAft>
                <a:spcPts val="0"/>
              </a:spcAft>
              <a:buClr>
                <a:srgbClr val="111111"/>
              </a:buClr>
              <a:buSzPts val="960"/>
              <a:buChar char="-"/>
            </a:pPr>
            <a:r>
              <a:rPr lang="en-US" sz="960">
                <a:solidFill>
                  <a:srgbClr val="111111"/>
                </a:solidFill>
                <a:latin typeface="Arial"/>
                <a:ea typeface="Arial"/>
                <a:cs typeface="Arial"/>
                <a:sym typeface="Arial"/>
              </a:rPr>
              <a:t>notes, e., 2022. Battery Definitions, Terms &amp; Terminology » Electronics Notes. [online] Electronics-notes.com. Available at: &lt;https://www.electronics-notes.com/articles/electronic_components/battery-technology/terms-terminology-definitions.php&gt; [Accessed 2 October 2022].</a:t>
            </a:r>
            <a:endParaRPr sz="960">
              <a:solidFill>
                <a:srgbClr val="111111"/>
              </a:solidFill>
              <a:latin typeface="Arial"/>
              <a:ea typeface="Arial"/>
              <a:cs typeface="Arial"/>
              <a:sym typeface="Arial"/>
            </a:endParaRPr>
          </a:p>
          <a:p>
            <a:pPr indent="-289560" lvl="0" marL="457200" rtl="0" algn="l">
              <a:lnSpc>
                <a:spcPct val="100000"/>
              </a:lnSpc>
              <a:spcBef>
                <a:spcPts val="0"/>
              </a:spcBef>
              <a:spcAft>
                <a:spcPts val="0"/>
              </a:spcAft>
              <a:buClr>
                <a:srgbClr val="111111"/>
              </a:buClr>
              <a:buSzPts val="960"/>
              <a:buChar char="-"/>
            </a:pPr>
            <a:r>
              <a:rPr lang="en-US" sz="960">
                <a:solidFill>
                  <a:srgbClr val="111111"/>
                </a:solidFill>
                <a:latin typeface="Arial"/>
                <a:ea typeface="Arial"/>
                <a:cs typeface="Arial"/>
                <a:sym typeface="Arial"/>
              </a:rPr>
              <a:t>En.wikipedia.org. 2022. Lithium iron phosphate battery - Wikipedia. [online] Available at: &lt;https://en.wikipedia.org/wiki/Lithium_iron_phosphate_battery&gt; [Accessed 2 October 2022].</a:t>
            </a:r>
            <a:endParaRPr sz="960">
              <a:solidFill>
                <a:srgbClr val="111111"/>
              </a:solidFill>
              <a:latin typeface="Arial"/>
              <a:ea typeface="Arial"/>
              <a:cs typeface="Arial"/>
              <a:sym typeface="Arial"/>
            </a:endParaRPr>
          </a:p>
          <a:p>
            <a:pPr indent="-289560" lvl="0" marL="457200" rtl="0" algn="l">
              <a:lnSpc>
                <a:spcPct val="100000"/>
              </a:lnSpc>
              <a:spcBef>
                <a:spcPts val="0"/>
              </a:spcBef>
              <a:spcAft>
                <a:spcPts val="0"/>
              </a:spcAft>
              <a:buClr>
                <a:srgbClr val="111111"/>
              </a:buClr>
              <a:buSzPts val="960"/>
              <a:buChar char="-"/>
            </a:pPr>
            <a:r>
              <a:rPr lang="en-US" sz="960">
                <a:solidFill>
                  <a:srgbClr val="111111"/>
                </a:solidFill>
                <a:latin typeface="Arial"/>
                <a:ea typeface="Arial"/>
                <a:cs typeface="Arial"/>
                <a:sym typeface="Arial"/>
              </a:rPr>
              <a:t>Mannn, K., Cruz, M., Jeyakumar, M., Domun, A. and Catsro, F., 2022. BU-205: Types of Lithium-ion. [online] Battery University. Available at: &lt;https://batteryuniversity.com/article/bu-205-types-of-lithium-ion#:~:text=For%20example%2C%20NMC%20in%20an,continuous%20discharge%20current%20of%2020A.&gt; [Accessed 2 October 2022].</a:t>
            </a:r>
            <a:endParaRPr sz="960">
              <a:solidFill>
                <a:srgbClr val="111111"/>
              </a:solidFill>
              <a:latin typeface="Arial"/>
              <a:ea typeface="Arial"/>
              <a:cs typeface="Arial"/>
              <a:sym typeface="Arial"/>
            </a:endParaRPr>
          </a:p>
          <a:p>
            <a:pPr indent="-289560" lvl="0" marL="457200" rtl="0" algn="l">
              <a:lnSpc>
                <a:spcPct val="100000"/>
              </a:lnSpc>
              <a:spcBef>
                <a:spcPts val="0"/>
              </a:spcBef>
              <a:spcAft>
                <a:spcPts val="0"/>
              </a:spcAft>
              <a:buClr>
                <a:srgbClr val="111111"/>
              </a:buClr>
              <a:buSzPts val="960"/>
              <a:buChar char="-"/>
            </a:pPr>
            <a:r>
              <a:rPr lang="en-US" sz="960">
                <a:solidFill>
                  <a:srgbClr val="111111"/>
                </a:solidFill>
                <a:latin typeface="Arial"/>
                <a:ea typeface="Arial"/>
                <a:cs typeface="Arial"/>
                <a:sym typeface="Arial"/>
              </a:rPr>
              <a:t>Frost, J., 2022. BU-203: Nickel-based Batteries. [online] Battery University. Available at: &lt;https://batteryuniversity.com/article/bu-203-nickel-based-batteries#:~:text=According%20to%20RWTH%2C%20Aachen%2C%20Germany,is%20about%20%24400%20per%20kWh.&gt; [Accessed 2 October 2022].</a:t>
            </a:r>
            <a:endParaRPr sz="960">
              <a:solidFill>
                <a:srgbClr val="111111"/>
              </a:solidFill>
              <a:latin typeface="Arial"/>
              <a:ea typeface="Arial"/>
              <a:cs typeface="Arial"/>
              <a:sym typeface="Arial"/>
            </a:endParaRPr>
          </a:p>
          <a:p>
            <a:pPr indent="-289560" lvl="0" marL="457200" rtl="0" algn="l">
              <a:lnSpc>
                <a:spcPct val="100000"/>
              </a:lnSpc>
              <a:spcBef>
                <a:spcPts val="0"/>
              </a:spcBef>
              <a:spcAft>
                <a:spcPts val="0"/>
              </a:spcAft>
              <a:buClr>
                <a:srgbClr val="111111"/>
              </a:buClr>
              <a:buSzPts val="960"/>
              <a:buChar char="-"/>
            </a:pPr>
            <a:r>
              <a:rPr lang="en-US" sz="960">
                <a:solidFill>
                  <a:srgbClr val="111111"/>
                </a:solidFill>
                <a:latin typeface="Arial"/>
                <a:ea typeface="Arial"/>
                <a:cs typeface="Arial"/>
                <a:sym typeface="Arial"/>
              </a:rPr>
              <a:t>2022. [online] Available at: &lt;https://www.batterystuff.com/kb/articles/battery-articles/what-the-heck-is-a-nicd-battery.html&gt; [Accessed 2 October 2022].</a:t>
            </a:r>
            <a:endParaRPr sz="960">
              <a:solidFill>
                <a:srgbClr val="111111"/>
              </a:solidFill>
              <a:latin typeface="Arial"/>
              <a:ea typeface="Arial"/>
              <a:cs typeface="Arial"/>
              <a:sym typeface="Arial"/>
            </a:endParaRPr>
          </a:p>
          <a:p>
            <a:pPr indent="0" lvl="0" marL="457200" rtl="0" algn="l">
              <a:lnSpc>
                <a:spcPct val="100000"/>
              </a:lnSpc>
              <a:spcBef>
                <a:spcPts val="0"/>
              </a:spcBef>
              <a:spcAft>
                <a:spcPts val="0"/>
              </a:spcAft>
              <a:buSzPts val="1800"/>
              <a:buNone/>
            </a:pPr>
            <a:r>
              <a:t/>
            </a:r>
            <a:endParaRPr sz="960">
              <a:solidFill>
                <a:srgbClr val="111111"/>
              </a:solidFill>
              <a:latin typeface="Arial"/>
              <a:ea typeface="Arial"/>
              <a:cs typeface="Arial"/>
              <a:sym typeface="Arial"/>
            </a:endParaRPr>
          </a:p>
          <a:p>
            <a:pPr indent="0" lvl="0" marL="0" rtl="0" algn="l">
              <a:lnSpc>
                <a:spcPct val="100000"/>
              </a:lnSpc>
              <a:spcBef>
                <a:spcPts val="0"/>
              </a:spcBef>
              <a:spcAft>
                <a:spcPts val="0"/>
              </a:spcAft>
              <a:buSzPts val="440"/>
              <a:buNone/>
            </a:pPr>
            <a:r>
              <a:rPr b="1" lang="en-US" sz="1360">
                <a:solidFill>
                  <a:srgbClr val="111111"/>
                </a:solidFill>
                <a:latin typeface="Arial"/>
                <a:ea typeface="Arial"/>
                <a:cs typeface="Arial"/>
                <a:sym typeface="Arial"/>
              </a:rPr>
              <a:t>Propulsion:</a:t>
            </a:r>
            <a:endParaRPr b="1" sz="1360">
              <a:solidFill>
                <a:srgbClr val="111111"/>
              </a:solidFill>
              <a:latin typeface="Arial"/>
              <a:ea typeface="Arial"/>
              <a:cs typeface="Arial"/>
              <a:sym typeface="Arial"/>
            </a:endParaRPr>
          </a:p>
          <a:p>
            <a:pPr indent="-289560" lvl="0" marL="457200" rtl="0" algn="l">
              <a:lnSpc>
                <a:spcPct val="100000"/>
              </a:lnSpc>
              <a:spcBef>
                <a:spcPts val="0"/>
              </a:spcBef>
              <a:spcAft>
                <a:spcPts val="0"/>
              </a:spcAft>
              <a:buClr>
                <a:srgbClr val="111111"/>
              </a:buClr>
              <a:buSzPts val="960"/>
              <a:buChar char="-"/>
            </a:pPr>
            <a:r>
              <a:rPr lang="en-US" sz="960">
                <a:solidFill>
                  <a:srgbClr val="111111"/>
                </a:solidFill>
                <a:latin typeface="Arial"/>
                <a:ea typeface="Arial"/>
                <a:cs typeface="Arial"/>
                <a:sym typeface="Arial"/>
              </a:rPr>
              <a:t>Zhang, B.; Song, Z.; Zhao, F.; Liu, C. Overview of Propulsion Systems for Unmanned Aerial Vehicles. Energies 2022, 15, 455. </a:t>
            </a:r>
            <a:r>
              <a:rPr lang="en-US" sz="960" u="sng">
                <a:solidFill>
                  <a:srgbClr val="111111"/>
                </a:solidFill>
                <a:latin typeface="Arial"/>
                <a:ea typeface="Arial"/>
                <a:cs typeface="Arial"/>
                <a:sym typeface="Arial"/>
                <a:hlinkClick r:id="rId3">
                  <a:extLst>
                    <a:ext uri="{A12FA001-AC4F-418D-AE19-62706E023703}">
                      <ahyp:hlinkClr val="tx"/>
                    </a:ext>
                  </a:extLst>
                </a:hlinkClick>
              </a:rPr>
              <a:t>https://doi.org/10.3390/en15020455</a:t>
            </a:r>
            <a:endParaRPr sz="960">
              <a:solidFill>
                <a:srgbClr val="111111"/>
              </a:solidFill>
              <a:latin typeface="Arial"/>
              <a:ea typeface="Arial"/>
              <a:cs typeface="Arial"/>
              <a:sym typeface="Arial"/>
            </a:endParaRPr>
          </a:p>
          <a:p>
            <a:pPr indent="-289560" lvl="0" marL="457200" rtl="0" algn="l">
              <a:lnSpc>
                <a:spcPct val="100000"/>
              </a:lnSpc>
              <a:spcBef>
                <a:spcPts val="0"/>
              </a:spcBef>
              <a:spcAft>
                <a:spcPts val="0"/>
              </a:spcAft>
              <a:buClr>
                <a:srgbClr val="111111"/>
              </a:buClr>
              <a:buSzPts val="960"/>
              <a:buChar char="-"/>
            </a:pPr>
            <a:r>
              <a:rPr lang="en-US" sz="960">
                <a:solidFill>
                  <a:srgbClr val="111111"/>
                </a:solidFill>
                <a:latin typeface="Arial"/>
                <a:ea typeface="Arial"/>
                <a:cs typeface="Arial"/>
                <a:sym typeface="Arial"/>
              </a:rPr>
              <a:t>Griffis, C., Wilson, T., Schneider, J., &amp; Pierpont, P. (2009). Unmanned Aircraft System Propulsion Systems Technology Survey. Retrieved from </a:t>
            </a:r>
            <a:r>
              <a:rPr lang="en-US" sz="960" u="sng">
                <a:solidFill>
                  <a:srgbClr val="111111"/>
                </a:solidFill>
                <a:latin typeface="Arial"/>
                <a:ea typeface="Arial"/>
                <a:cs typeface="Arial"/>
                <a:sym typeface="Arial"/>
                <a:hlinkClick r:id="rId4">
                  <a:extLst>
                    <a:ext uri="{A12FA001-AC4F-418D-AE19-62706E023703}">
                      <ahyp:hlinkClr val="tx"/>
                    </a:ext>
                  </a:extLst>
                </a:hlinkClick>
              </a:rPr>
              <a:t>https://commons.erau.edu/publication/72</a:t>
            </a:r>
            <a:endParaRPr sz="960">
              <a:solidFill>
                <a:srgbClr val="111111"/>
              </a:solidFill>
              <a:latin typeface="Arial"/>
              <a:ea typeface="Arial"/>
              <a:cs typeface="Arial"/>
              <a:sym typeface="Arial"/>
            </a:endParaRPr>
          </a:p>
          <a:p>
            <a:pPr indent="-289560" lvl="0" marL="457200" rtl="0" algn="l">
              <a:lnSpc>
                <a:spcPct val="100000"/>
              </a:lnSpc>
              <a:spcBef>
                <a:spcPts val="0"/>
              </a:spcBef>
              <a:spcAft>
                <a:spcPts val="0"/>
              </a:spcAft>
              <a:buClr>
                <a:srgbClr val="111111"/>
              </a:buClr>
              <a:buSzPts val="960"/>
              <a:buChar char="-"/>
            </a:pPr>
            <a:r>
              <a:rPr lang="en-US" sz="960">
                <a:solidFill>
                  <a:srgbClr val="111111"/>
                </a:solidFill>
                <a:latin typeface="Arial"/>
                <a:ea typeface="Arial"/>
                <a:cs typeface="Arial"/>
                <a:sym typeface="Arial"/>
              </a:rPr>
              <a:t> Wu, S., Xiong, R., Li, H., Nian, V., and Ma, S., “The state of the art on preheating lithium-ion batteries in cold weather,” Journal of Energy Storage, vol. 27, 2020, p. 101059. </a:t>
            </a:r>
            <a:endParaRPr sz="960">
              <a:solidFill>
                <a:srgbClr val="111111"/>
              </a:solidFill>
              <a:latin typeface="Arial"/>
              <a:ea typeface="Arial"/>
              <a:cs typeface="Arial"/>
              <a:sym typeface="Arial"/>
            </a:endParaRPr>
          </a:p>
          <a:p>
            <a:pPr indent="-289560" lvl="0" marL="457200" rtl="0" algn="l">
              <a:lnSpc>
                <a:spcPct val="100000"/>
              </a:lnSpc>
              <a:spcBef>
                <a:spcPts val="0"/>
              </a:spcBef>
              <a:spcAft>
                <a:spcPts val="0"/>
              </a:spcAft>
              <a:buClr>
                <a:srgbClr val="111111"/>
              </a:buClr>
              <a:buSzPts val="960"/>
              <a:buChar char="-"/>
            </a:pPr>
            <a:r>
              <a:rPr lang="en-US" sz="960">
                <a:solidFill>
                  <a:srgbClr val="111111"/>
                </a:solidFill>
                <a:latin typeface="Arial"/>
                <a:ea typeface="Arial"/>
                <a:cs typeface="Arial"/>
                <a:sym typeface="Arial"/>
              </a:rPr>
              <a:t>Balicki, W., Głowacki, P., Szczecinski, S., Chachurski, R., and Szczeciński, J., “Effect of the atmosphere on the performances of Aviation Turbine Engines,” Acta Mechanica et Automatica, vol. 8, 2014, pp. 70–73.</a:t>
            </a:r>
            <a:endParaRPr sz="960">
              <a:solidFill>
                <a:srgbClr val="111111"/>
              </a:solidFill>
              <a:latin typeface="Arial"/>
              <a:ea typeface="Arial"/>
              <a:cs typeface="Arial"/>
              <a:sym typeface="Arial"/>
            </a:endParaRPr>
          </a:p>
          <a:p>
            <a:pPr indent="-289560" lvl="0" marL="457200" rtl="0" algn="l">
              <a:lnSpc>
                <a:spcPct val="100000"/>
              </a:lnSpc>
              <a:spcBef>
                <a:spcPts val="0"/>
              </a:spcBef>
              <a:spcAft>
                <a:spcPts val="0"/>
              </a:spcAft>
              <a:buClr>
                <a:srgbClr val="111111"/>
              </a:buClr>
              <a:buSzPts val="960"/>
              <a:buChar char="-"/>
            </a:pPr>
            <a:r>
              <a:rPr lang="en-US" sz="960">
                <a:solidFill>
                  <a:srgbClr val="111111"/>
                </a:solidFill>
                <a:latin typeface="Arial"/>
                <a:ea typeface="Arial"/>
                <a:cs typeface="Arial"/>
                <a:sym typeface="Arial"/>
              </a:rPr>
              <a:t>Friedrich, C., and Robertson, P. A., “Hybrid-electric propulsion for aircraft,” Journal of Aircraft, vol. 52, 2015, pp. 176–189.</a:t>
            </a:r>
            <a:endParaRPr sz="960">
              <a:solidFill>
                <a:srgbClr val="111111"/>
              </a:solidFill>
              <a:latin typeface="Arial"/>
              <a:ea typeface="Arial"/>
              <a:cs typeface="Arial"/>
              <a:sym typeface="Arial"/>
            </a:endParaRPr>
          </a:p>
          <a:p>
            <a:pPr indent="0" lvl="0" marL="457200" rtl="0" algn="l">
              <a:lnSpc>
                <a:spcPct val="100000"/>
              </a:lnSpc>
              <a:spcBef>
                <a:spcPts val="0"/>
              </a:spcBef>
              <a:spcAft>
                <a:spcPts val="0"/>
              </a:spcAft>
              <a:buSzPts val="1800"/>
              <a:buNone/>
            </a:pPr>
            <a:r>
              <a:t/>
            </a:r>
            <a:endParaRPr sz="960">
              <a:solidFill>
                <a:srgbClr val="111111"/>
              </a:solidFill>
              <a:latin typeface="Arial"/>
              <a:ea typeface="Arial"/>
              <a:cs typeface="Arial"/>
              <a:sym typeface="Arial"/>
            </a:endParaRPr>
          </a:p>
          <a:p>
            <a:pPr indent="0" lvl="0" marL="0" rtl="0" algn="l">
              <a:lnSpc>
                <a:spcPct val="100000"/>
              </a:lnSpc>
              <a:spcBef>
                <a:spcPts val="0"/>
              </a:spcBef>
              <a:spcAft>
                <a:spcPts val="0"/>
              </a:spcAft>
              <a:buSzPts val="440"/>
              <a:buNone/>
            </a:pPr>
            <a:r>
              <a:rPr b="1" lang="en-US" sz="1340"/>
              <a:t>Preliminary Equations research for Battery and Propulsion systems Estimations</a:t>
            </a:r>
            <a:endParaRPr b="1" sz="1340"/>
          </a:p>
          <a:p>
            <a:pPr indent="-288925" lvl="0" marL="457200" rtl="0" algn="l">
              <a:lnSpc>
                <a:spcPct val="100000"/>
              </a:lnSpc>
              <a:spcBef>
                <a:spcPts val="0"/>
              </a:spcBef>
              <a:spcAft>
                <a:spcPts val="0"/>
              </a:spcAft>
              <a:buSzPts val="950"/>
              <a:buChar char="-"/>
            </a:pPr>
            <a:r>
              <a:rPr lang="en-US" sz="950">
                <a:latin typeface="Arial"/>
                <a:ea typeface="Arial"/>
                <a:cs typeface="Arial"/>
                <a:sym typeface="Arial"/>
              </a:rPr>
              <a:t>Journal of Aircraft. 2022. Range and Endurance Estimates for Battery-Powered Aircraft | Journal of Aircraft. [online] Available at: &lt;https://arc.aiaa.org/doi/10.2514/1.C031027&gt; [Accessed 2 October 2022].</a:t>
            </a:r>
            <a:endParaRPr sz="950">
              <a:latin typeface="Arial"/>
              <a:ea typeface="Arial"/>
              <a:cs typeface="Arial"/>
              <a:sym typeface="Arial"/>
            </a:endParaRPr>
          </a:p>
          <a:p>
            <a:pPr indent="-288925" lvl="0" marL="457200" rtl="0" algn="l">
              <a:lnSpc>
                <a:spcPct val="100000"/>
              </a:lnSpc>
              <a:spcBef>
                <a:spcPts val="0"/>
              </a:spcBef>
              <a:spcAft>
                <a:spcPts val="0"/>
              </a:spcAft>
              <a:buSzPts val="950"/>
              <a:buFont typeface="Arial"/>
              <a:buChar char="-"/>
            </a:pPr>
            <a:r>
              <a:rPr lang="en-US" sz="950">
                <a:latin typeface="Arial"/>
                <a:ea typeface="Arial"/>
                <a:cs typeface="Arial"/>
                <a:sym typeface="Arial"/>
              </a:rPr>
              <a:t>Gur, O. and Rosen, A., 2009. Optimizing Electric Propulsion Systems for Unmanned Aerial Vehicles. Journal of Aircraft, 46(4), pp.1340-1353.</a:t>
            </a:r>
            <a:endParaRPr sz="950">
              <a:latin typeface="Arial"/>
              <a:ea typeface="Arial"/>
              <a:cs typeface="Arial"/>
              <a:sym typeface="Arial"/>
            </a:endParaRPr>
          </a:p>
        </p:txBody>
      </p:sp>
      <p:sp>
        <p:nvSpPr>
          <p:cNvPr id="675" name="Google Shape;675;g15fdffbdbe7_6_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g15d26cef0fd_2_13"/>
          <p:cNvSpPr txBox="1"/>
          <p:nvPr>
            <p:ph type="title"/>
          </p:nvPr>
        </p:nvSpPr>
        <p:spPr>
          <a:xfrm>
            <a:off x="972600" y="1758200"/>
            <a:ext cx="102513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Current Designs out </a:t>
            </a:r>
            <a:r>
              <a:rPr lang="en-US">
                <a:extLst>
                  <a:ext uri="http://customooxmlschemas.google.com/">
                    <go:slidesCustomData xmlns:go="http://customooxmlschemas.google.com/" textRoundtripDataId="24"/>
                  </a:ext>
                </a:extLst>
              </a:rPr>
              <a:t>there</a:t>
            </a:r>
            <a:endParaRPr/>
          </a:p>
        </p:txBody>
      </p:sp>
      <p:pic>
        <p:nvPicPr>
          <p:cNvPr id="681" name="Google Shape;681;g15d26cef0fd_2_13"/>
          <p:cNvPicPr preferRelativeResize="0"/>
          <p:nvPr/>
        </p:nvPicPr>
        <p:blipFill rotWithShape="1">
          <a:blip r:embed="rId3">
            <a:alphaModFix/>
          </a:blip>
          <a:srcRect b="0" l="0" r="0" t="0"/>
          <a:stretch/>
        </p:blipFill>
        <p:spPr>
          <a:xfrm>
            <a:off x="1145131" y="2413933"/>
            <a:ext cx="3051901" cy="2286000"/>
          </a:xfrm>
          <a:prstGeom prst="rect">
            <a:avLst/>
          </a:prstGeom>
          <a:noFill/>
          <a:ln>
            <a:noFill/>
          </a:ln>
        </p:spPr>
      </p:pic>
      <p:pic>
        <p:nvPicPr>
          <p:cNvPr id="682" name="Google Shape;682;g15d26cef0fd_2_13"/>
          <p:cNvPicPr preferRelativeResize="0"/>
          <p:nvPr/>
        </p:nvPicPr>
        <p:blipFill rotWithShape="1">
          <a:blip r:embed="rId4">
            <a:alphaModFix/>
          </a:blip>
          <a:srcRect b="0" l="0" r="0" t="0"/>
          <a:stretch/>
        </p:blipFill>
        <p:spPr>
          <a:xfrm>
            <a:off x="6055625" y="4699925"/>
            <a:ext cx="5682506" cy="2157900"/>
          </a:xfrm>
          <a:prstGeom prst="rect">
            <a:avLst/>
          </a:prstGeom>
          <a:noFill/>
          <a:ln>
            <a:noFill/>
          </a:ln>
        </p:spPr>
      </p:pic>
      <p:pic>
        <p:nvPicPr>
          <p:cNvPr id="683" name="Google Shape;683;g15d26cef0fd_2_13"/>
          <p:cNvPicPr preferRelativeResize="0"/>
          <p:nvPr/>
        </p:nvPicPr>
        <p:blipFill rotWithShape="1">
          <a:blip r:embed="rId5">
            <a:alphaModFix/>
          </a:blip>
          <a:srcRect b="0" l="0" r="0" t="0"/>
          <a:stretch/>
        </p:blipFill>
        <p:spPr>
          <a:xfrm>
            <a:off x="381000" y="4699933"/>
            <a:ext cx="4962271" cy="2158067"/>
          </a:xfrm>
          <a:prstGeom prst="rect">
            <a:avLst/>
          </a:prstGeom>
          <a:noFill/>
          <a:ln>
            <a:noFill/>
          </a:ln>
        </p:spPr>
      </p:pic>
      <p:pic>
        <p:nvPicPr>
          <p:cNvPr id="684" name="Google Shape;684;g15d26cef0fd_2_13"/>
          <p:cNvPicPr preferRelativeResize="0"/>
          <p:nvPr/>
        </p:nvPicPr>
        <p:blipFill rotWithShape="1">
          <a:blip r:embed="rId6">
            <a:alphaModFix/>
          </a:blip>
          <a:srcRect b="0" l="0" r="0" t="0"/>
          <a:stretch/>
        </p:blipFill>
        <p:spPr>
          <a:xfrm>
            <a:off x="7636068" y="2419349"/>
            <a:ext cx="2854657" cy="2286000"/>
          </a:xfrm>
          <a:prstGeom prst="rect">
            <a:avLst/>
          </a:prstGeom>
          <a:noFill/>
          <a:ln>
            <a:noFill/>
          </a:ln>
        </p:spPr>
      </p:pic>
      <p:sp>
        <p:nvSpPr>
          <p:cNvPr id="685" name="Google Shape;685;g15d26cef0fd_2_13"/>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g15fdffb7b39_0_1"/>
          <p:cNvSpPr txBox="1"/>
          <p:nvPr>
            <p:ph type="title"/>
          </p:nvPr>
        </p:nvSpPr>
        <p:spPr>
          <a:xfrm>
            <a:off x="972600" y="1758200"/>
            <a:ext cx="102513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Current Hybrid systems</a:t>
            </a:r>
            <a:endParaRPr/>
          </a:p>
        </p:txBody>
      </p:sp>
      <p:sp>
        <p:nvSpPr>
          <p:cNvPr id="691" name="Google Shape;691;g15fdffb7b39_0_1"/>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692" name="Google Shape;692;g15fdffb7b39_0_1"/>
          <p:cNvPicPr preferRelativeResize="0"/>
          <p:nvPr/>
        </p:nvPicPr>
        <p:blipFill rotWithShape="1">
          <a:blip r:embed="rId3">
            <a:alphaModFix/>
          </a:blip>
          <a:srcRect b="0" l="0" r="0" t="0"/>
          <a:stretch/>
        </p:blipFill>
        <p:spPr>
          <a:xfrm>
            <a:off x="152400" y="2395700"/>
            <a:ext cx="4081124" cy="4081124"/>
          </a:xfrm>
          <a:prstGeom prst="rect">
            <a:avLst/>
          </a:prstGeom>
          <a:noFill/>
          <a:ln>
            <a:noFill/>
          </a:ln>
        </p:spPr>
      </p:pic>
      <p:pic>
        <p:nvPicPr>
          <p:cNvPr id="693" name="Google Shape;693;g15fdffb7b39_0_1"/>
          <p:cNvPicPr preferRelativeResize="0"/>
          <p:nvPr/>
        </p:nvPicPr>
        <p:blipFill rotWithShape="1">
          <a:blip r:embed="rId4">
            <a:alphaModFix/>
          </a:blip>
          <a:srcRect b="0" l="0" r="0" t="0"/>
          <a:stretch/>
        </p:blipFill>
        <p:spPr>
          <a:xfrm>
            <a:off x="4233525" y="2395700"/>
            <a:ext cx="3795034" cy="2125225"/>
          </a:xfrm>
          <a:prstGeom prst="rect">
            <a:avLst/>
          </a:prstGeom>
          <a:noFill/>
          <a:ln>
            <a:noFill/>
          </a:ln>
        </p:spPr>
      </p:pic>
      <p:pic>
        <p:nvPicPr>
          <p:cNvPr id="694" name="Google Shape;694;g15fdffb7b39_0_1"/>
          <p:cNvPicPr preferRelativeResize="0"/>
          <p:nvPr/>
        </p:nvPicPr>
        <p:blipFill rotWithShape="1">
          <a:blip r:embed="rId5">
            <a:alphaModFix/>
          </a:blip>
          <a:srcRect b="0" l="0" r="0" t="0"/>
          <a:stretch/>
        </p:blipFill>
        <p:spPr>
          <a:xfrm>
            <a:off x="4252659" y="4520927"/>
            <a:ext cx="3766925" cy="1955898"/>
          </a:xfrm>
          <a:prstGeom prst="rect">
            <a:avLst/>
          </a:prstGeom>
          <a:noFill/>
          <a:ln>
            <a:noFill/>
          </a:ln>
        </p:spPr>
      </p:pic>
      <p:pic>
        <p:nvPicPr>
          <p:cNvPr id="695" name="Google Shape;695;g15fdffb7b39_0_1"/>
          <p:cNvPicPr preferRelativeResize="0"/>
          <p:nvPr/>
        </p:nvPicPr>
        <p:blipFill rotWithShape="1">
          <a:blip r:embed="rId6">
            <a:alphaModFix/>
          </a:blip>
          <a:srcRect b="0" l="0" r="0" t="0"/>
          <a:stretch/>
        </p:blipFill>
        <p:spPr>
          <a:xfrm>
            <a:off x="8019567" y="2386750"/>
            <a:ext cx="4081125" cy="40811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15d26cef0fd_2_22"/>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Graded Airframes - Results</a:t>
            </a:r>
            <a:endParaRPr/>
          </a:p>
        </p:txBody>
      </p:sp>
      <p:sp>
        <p:nvSpPr>
          <p:cNvPr id="701" name="Google Shape;701;g15d26cef0fd_2_22"/>
          <p:cNvSpPr txBox="1"/>
          <p:nvPr>
            <p:ph idx="1" type="body"/>
          </p:nvPr>
        </p:nvSpPr>
        <p:spPr>
          <a:xfrm>
            <a:off x="972600" y="2771833"/>
            <a:ext cx="10251600" cy="4086000"/>
          </a:xfrm>
          <a:prstGeom prst="rect">
            <a:avLst/>
          </a:prstGeom>
          <a:noFill/>
          <a:ln>
            <a:noFill/>
          </a:ln>
        </p:spPr>
        <p:txBody>
          <a:bodyPr anchorCtr="0" anchor="t" bIns="45700" lIns="91425" spcFirstLastPara="1" rIns="91425" wrap="square" tIns="45700">
            <a:normAutofit fontScale="92500" lnSpcReduction="10000"/>
          </a:bodyPr>
          <a:lstStyle/>
          <a:p>
            <a:pPr indent="-482600" lvl="0" marL="1219200" rtl="0" algn="l">
              <a:lnSpc>
                <a:spcPct val="90000"/>
              </a:lnSpc>
              <a:spcBef>
                <a:spcPts val="1000"/>
              </a:spcBef>
              <a:spcAft>
                <a:spcPts val="0"/>
              </a:spcAft>
              <a:buSzPct val="108108"/>
              <a:buChar char="•"/>
            </a:pPr>
            <a:r>
              <a:rPr lang="en-US"/>
              <a:t>Sensitivity Analysis Results for Fixed-Wing hybrid (Percent of Max)</a:t>
            </a:r>
            <a:endParaRPr/>
          </a:p>
          <a:p>
            <a:pPr indent="-457200" lvl="1" marL="1828800" rtl="0" algn="l">
              <a:lnSpc>
                <a:spcPct val="90000"/>
              </a:lnSpc>
              <a:spcBef>
                <a:spcPts val="500"/>
              </a:spcBef>
              <a:spcAft>
                <a:spcPts val="0"/>
              </a:spcAft>
              <a:buSzPct val="108108"/>
              <a:buChar char="•"/>
            </a:pPr>
            <a:r>
              <a:rPr lang="en-US"/>
              <a:t>Standard - 70.6%</a:t>
            </a:r>
            <a:endParaRPr/>
          </a:p>
          <a:p>
            <a:pPr indent="-457200" lvl="1" marL="1828800" rtl="0" algn="l">
              <a:lnSpc>
                <a:spcPct val="90000"/>
              </a:lnSpc>
              <a:spcBef>
                <a:spcPts val="500"/>
              </a:spcBef>
              <a:spcAft>
                <a:spcPts val="0"/>
              </a:spcAft>
              <a:buSzPct val="108108"/>
              <a:buChar char="•"/>
            </a:pPr>
            <a:r>
              <a:rPr lang="en-US"/>
              <a:t>Endurance - 68.2 %</a:t>
            </a:r>
            <a:endParaRPr/>
          </a:p>
          <a:p>
            <a:pPr indent="-457200" lvl="1" marL="1828800" rtl="0" algn="l">
              <a:lnSpc>
                <a:spcPct val="90000"/>
              </a:lnSpc>
              <a:spcBef>
                <a:spcPts val="500"/>
              </a:spcBef>
              <a:spcAft>
                <a:spcPts val="0"/>
              </a:spcAft>
              <a:buSzPct val="108108"/>
              <a:buChar char="•"/>
            </a:pPr>
            <a:r>
              <a:rPr lang="en-US"/>
              <a:t>Weight - 80 %</a:t>
            </a:r>
            <a:endParaRPr/>
          </a:p>
          <a:p>
            <a:pPr indent="-457200" lvl="1" marL="1828800" rtl="0" algn="l">
              <a:lnSpc>
                <a:spcPct val="90000"/>
              </a:lnSpc>
              <a:spcBef>
                <a:spcPts val="500"/>
              </a:spcBef>
              <a:spcAft>
                <a:spcPts val="0"/>
              </a:spcAft>
              <a:buSzPct val="108108"/>
              <a:buChar char="•"/>
            </a:pPr>
            <a:r>
              <a:rPr lang="en-US"/>
              <a:t>Payload Capacity - 44.7 % (Still capable of 3kg payload)</a:t>
            </a:r>
            <a:endParaRPr/>
          </a:p>
          <a:p>
            <a:pPr indent="-457200" lvl="1" marL="1828800" rtl="0" algn="l">
              <a:lnSpc>
                <a:spcPct val="90000"/>
              </a:lnSpc>
              <a:spcBef>
                <a:spcPts val="500"/>
              </a:spcBef>
              <a:spcAft>
                <a:spcPts val="0"/>
              </a:spcAft>
              <a:buSzPct val="108108"/>
              <a:buChar char="•"/>
            </a:pPr>
            <a:r>
              <a:rPr lang="en-US"/>
              <a:t>TakeOff Area - 83.7 %</a:t>
            </a:r>
            <a:endParaRPr/>
          </a:p>
          <a:p>
            <a:pPr indent="-457200" lvl="1" marL="1828800" rtl="0" algn="l">
              <a:lnSpc>
                <a:spcPct val="90000"/>
              </a:lnSpc>
              <a:spcBef>
                <a:spcPts val="500"/>
              </a:spcBef>
              <a:spcAft>
                <a:spcPts val="0"/>
              </a:spcAft>
              <a:buSzPct val="108108"/>
              <a:buChar char="•"/>
            </a:pPr>
            <a:r>
              <a:rPr lang="en-US"/>
              <a:t>Largest Dimension - 61.9 %</a:t>
            </a:r>
            <a:endParaRPr/>
          </a:p>
          <a:p>
            <a:pPr indent="-482600" lvl="0" marL="1219200" rtl="0" algn="l">
              <a:lnSpc>
                <a:spcPct val="90000"/>
              </a:lnSpc>
              <a:spcBef>
                <a:spcPts val="1000"/>
              </a:spcBef>
              <a:spcAft>
                <a:spcPts val="0"/>
              </a:spcAft>
              <a:buSzPct val="108108"/>
              <a:buChar char="•"/>
            </a:pPr>
            <a:r>
              <a:rPr lang="en-US"/>
              <a:t>Analysis of CONOPS determined that airframe not only improved current endurance capabilities by 3x-6x but also would provide VTOL capability</a:t>
            </a:r>
            <a:endParaRPr/>
          </a:p>
        </p:txBody>
      </p:sp>
      <p:sp>
        <p:nvSpPr>
          <p:cNvPr id="702" name="Google Shape;702;g15d26cef0fd_2_22"/>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F7F7F"/>
            </a:gs>
            <a:gs pos="42000">
              <a:srgbClr val="7F7F7F"/>
            </a:gs>
            <a:gs pos="100000">
              <a:srgbClr val="FEE599"/>
            </a:gs>
          </a:gsLst>
          <a:lin ang="5400700" scaled="0"/>
        </a:gradFill>
      </p:bgPr>
    </p:bg>
    <p:spTree>
      <p:nvGrpSpPr>
        <p:cNvPr id="706" name="Shape 706"/>
        <p:cNvGrpSpPr/>
        <p:nvPr/>
      </p:nvGrpSpPr>
      <p:grpSpPr>
        <a:xfrm>
          <a:off x="0" y="0"/>
          <a:ext cx="0" cy="0"/>
          <a:chOff x="0" y="0"/>
          <a:chExt cx="0" cy="0"/>
        </a:xfrm>
      </p:grpSpPr>
      <p:sp>
        <p:nvSpPr>
          <p:cNvPr id="707" name="Google Shape;707;g15d26cef0fd_2_28"/>
          <p:cNvSpPr txBox="1"/>
          <p:nvPr>
            <p:ph type="title"/>
          </p:nvPr>
        </p:nvSpPr>
        <p:spPr>
          <a:xfrm>
            <a:off x="972600" y="1763267"/>
            <a:ext cx="10251300" cy="2024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rPr lang="en-US"/>
              <a:t>Manufacturing Criteria Trade Matrix</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1" name="Shape 711"/>
        <p:cNvGrpSpPr/>
        <p:nvPr/>
      </p:nvGrpSpPr>
      <p:grpSpPr>
        <a:xfrm>
          <a:off x="0" y="0"/>
          <a:ext cx="0" cy="0"/>
          <a:chOff x="0" y="0"/>
          <a:chExt cx="0" cy="0"/>
        </a:xfrm>
      </p:grpSpPr>
      <p:sp>
        <p:nvSpPr>
          <p:cNvPr id="712" name="Google Shape;712;g15fa510cbc5_1_16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713" name="Google Shape;713;g15fa510cbc5_1_165"/>
          <p:cNvSpPr txBox="1"/>
          <p:nvPr/>
        </p:nvSpPr>
        <p:spPr>
          <a:xfrm>
            <a:off x="395048" y="2449150"/>
            <a:ext cx="10127400" cy="38235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000000"/>
              </a:buClr>
              <a:buSzPts val="1600"/>
              <a:buFont typeface="Roboto"/>
              <a:buChar char="●"/>
            </a:pPr>
            <a:r>
              <a:rPr b="0" i="0" lang="en-US" sz="1600" u="none" cap="none" strike="noStrike">
                <a:solidFill>
                  <a:srgbClr val="000000"/>
                </a:solidFill>
                <a:latin typeface="Roboto"/>
                <a:ea typeface="Roboto"/>
                <a:cs typeface="Roboto"/>
                <a:sym typeface="Roboto"/>
              </a:rPr>
              <a:t>A trade-study algorithm was used to weigh each subject trade. </a:t>
            </a:r>
            <a:endParaRPr b="0" i="0" sz="1600" u="none" cap="none" strike="noStrike">
              <a:solidFill>
                <a:srgbClr val="000000"/>
              </a:solidFill>
              <a:latin typeface="Roboto"/>
              <a:ea typeface="Roboto"/>
              <a:cs typeface="Roboto"/>
              <a:sym typeface="Roboto"/>
            </a:endParaRPr>
          </a:p>
          <a:p>
            <a:pPr indent="-330200" lvl="0" marL="457200" marR="0" rtl="0" algn="l">
              <a:lnSpc>
                <a:spcPct val="100000"/>
              </a:lnSpc>
              <a:spcBef>
                <a:spcPts val="0"/>
              </a:spcBef>
              <a:spcAft>
                <a:spcPts val="0"/>
              </a:spcAft>
              <a:buClr>
                <a:srgbClr val="000000"/>
              </a:buClr>
              <a:buSzPts val="1600"/>
              <a:buFont typeface="Roboto"/>
              <a:buChar char="●"/>
            </a:pPr>
            <a:r>
              <a:rPr b="0" i="0" lang="en-US" sz="1600" u="none" cap="none" strike="noStrike">
                <a:solidFill>
                  <a:srgbClr val="000000"/>
                </a:solidFill>
                <a:latin typeface="Roboto"/>
                <a:ea typeface="Roboto"/>
                <a:cs typeface="Roboto"/>
                <a:sym typeface="Roboto"/>
              </a:rPr>
              <a:t>The algorithm output depends on the performance scoring of each analyzed trade on criteria.</a:t>
            </a:r>
            <a:endParaRPr b="0" i="0" sz="1600" u="none" cap="none" strike="noStrike">
              <a:solidFill>
                <a:srgbClr val="000000"/>
              </a:solidFill>
              <a:latin typeface="Roboto"/>
              <a:ea typeface="Roboto"/>
              <a:cs typeface="Roboto"/>
              <a:sym typeface="Roboto"/>
            </a:endParaRPr>
          </a:p>
          <a:p>
            <a:pPr indent="-330200" lvl="1" marL="914400" marR="0" rtl="0" algn="l">
              <a:lnSpc>
                <a:spcPct val="100000"/>
              </a:lnSpc>
              <a:spcBef>
                <a:spcPts val="0"/>
              </a:spcBef>
              <a:spcAft>
                <a:spcPts val="0"/>
              </a:spcAft>
              <a:buClr>
                <a:srgbClr val="000000"/>
              </a:buClr>
              <a:buSzPts val="1600"/>
              <a:buFont typeface="Roboto"/>
              <a:buChar char="○"/>
            </a:pPr>
            <a:r>
              <a:rPr b="0" i="0" lang="en-US" sz="1600" u="none" cap="none" strike="noStrike">
                <a:solidFill>
                  <a:srgbClr val="000000"/>
                </a:solidFill>
                <a:latin typeface="Roboto"/>
                <a:ea typeface="Roboto"/>
                <a:cs typeface="Roboto"/>
                <a:sym typeface="Roboto"/>
              </a:rPr>
              <a:t>There are two matrices:</a:t>
            </a:r>
            <a:endParaRPr b="0" i="0" sz="1600" u="none" cap="none" strike="noStrike">
              <a:solidFill>
                <a:srgbClr val="000000"/>
              </a:solidFill>
              <a:latin typeface="Roboto"/>
              <a:ea typeface="Roboto"/>
              <a:cs typeface="Roboto"/>
              <a:sym typeface="Roboto"/>
            </a:endParaRPr>
          </a:p>
          <a:p>
            <a:pPr indent="-330200" lvl="2" marL="1371600" marR="0" rtl="0" algn="l">
              <a:lnSpc>
                <a:spcPct val="100000"/>
              </a:lnSpc>
              <a:spcBef>
                <a:spcPts val="0"/>
              </a:spcBef>
              <a:spcAft>
                <a:spcPts val="0"/>
              </a:spcAft>
              <a:buClr>
                <a:srgbClr val="000000"/>
              </a:buClr>
              <a:buSzPts val="1600"/>
              <a:buFont typeface="Roboto"/>
              <a:buChar char="■"/>
            </a:pPr>
            <a:r>
              <a:rPr b="1" i="0" lang="en-US" sz="1600" u="none" cap="none" strike="noStrike">
                <a:solidFill>
                  <a:srgbClr val="000000"/>
                </a:solidFill>
                <a:latin typeface="Roboto"/>
                <a:ea typeface="Roboto"/>
                <a:cs typeface="Roboto"/>
                <a:sym typeface="Roboto"/>
              </a:rPr>
              <a:t>First Matrix:</a:t>
            </a:r>
            <a:r>
              <a:rPr b="0" i="0" lang="en-US" sz="1600" u="none" cap="none" strike="noStrike">
                <a:solidFill>
                  <a:srgbClr val="000000"/>
                </a:solidFill>
                <a:latin typeface="Roboto"/>
                <a:ea typeface="Roboto"/>
                <a:cs typeface="Roboto"/>
                <a:sym typeface="Roboto"/>
              </a:rPr>
              <a:t> Score range 1 through 5; 1 is terrible and 5 is excellent.</a:t>
            </a:r>
            <a:endParaRPr b="0" i="0" sz="1600" u="none" cap="none" strike="noStrike">
              <a:solidFill>
                <a:srgbClr val="000000"/>
              </a:solidFill>
              <a:latin typeface="Roboto"/>
              <a:ea typeface="Roboto"/>
              <a:cs typeface="Roboto"/>
              <a:sym typeface="Roboto"/>
            </a:endParaRPr>
          </a:p>
          <a:p>
            <a:pPr indent="-330200" lvl="2" marL="1371600" marR="0" rtl="0" algn="l">
              <a:lnSpc>
                <a:spcPct val="100000"/>
              </a:lnSpc>
              <a:spcBef>
                <a:spcPts val="0"/>
              </a:spcBef>
              <a:spcAft>
                <a:spcPts val="0"/>
              </a:spcAft>
              <a:buClr>
                <a:srgbClr val="000000"/>
              </a:buClr>
              <a:buSzPts val="1600"/>
              <a:buFont typeface="Roboto"/>
              <a:buChar char="■"/>
            </a:pPr>
            <a:r>
              <a:rPr b="1" i="0" lang="en-US" sz="1600" u="none" cap="none" strike="noStrike">
                <a:solidFill>
                  <a:srgbClr val="000000"/>
                </a:solidFill>
                <a:latin typeface="Roboto"/>
                <a:ea typeface="Roboto"/>
                <a:cs typeface="Roboto"/>
                <a:sym typeface="Roboto"/>
              </a:rPr>
              <a:t>Second Matrix:</a:t>
            </a:r>
            <a:r>
              <a:rPr b="0" i="0" lang="en-US" sz="1600" u="none" cap="none" strike="noStrike">
                <a:solidFill>
                  <a:srgbClr val="000000"/>
                </a:solidFill>
                <a:latin typeface="Roboto"/>
                <a:ea typeface="Roboto"/>
                <a:cs typeface="Roboto"/>
                <a:sym typeface="Roboto"/>
              </a:rPr>
              <a:t> Score range 1 through 9; 1 is of equal importance and 9 is extreme of importance.</a:t>
            </a:r>
            <a:endParaRPr b="0" i="0" sz="16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oboto"/>
              <a:ea typeface="Roboto"/>
              <a:cs typeface="Roboto"/>
              <a:sym typeface="Roboto"/>
            </a:endParaRPr>
          </a:p>
          <a:p>
            <a:pPr indent="-330200" lvl="0" marL="457200" marR="0" rtl="0" algn="l">
              <a:lnSpc>
                <a:spcPct val="100000"/>
              </a:lnSpc>
              <a:spcBef>
                <a:spcPts val="0"/>
              </a:spcBef>
              <a:spcAft>
                <a:spcPts val="0"/>
              </a:spcAft>
              <a:buClr>
                <a:srgbClr val="000000"/>
              </a:buClr>
              <a:buSzPts val="1600"/>
              <a:buFont typeface="Roboto"/>
              <a:buChar char="●"/>
            </a:pPr>
            <a:r>
              <a:rPr b="0" i="0" lang="en-US" sz="1600" u="none" cap="none" strike="noStrike">
                <a:solidFill>
                  <a:srgbClr val="000000"/>
                </a:solidFill>
                <a:latin typeface="Roboto"/>
                <a:ea typeface="Roboto"/>
                <a:cs typeface="Roboto"/>
                <a:sym typeface="Roboto"/>
              </a:rPr>
              <a:t>Important final scores are </a:t>
            </a:r>
            <a:r>
              <a:rPr b="1" i="0" lang="en-US" sz="1600" u="none" cap="none" strike="noStrike">
                <a:solidFill>
                  <a:srgbClr val="000000"/>
                </a:solidFill>
                <a:latin typeface="Roboto"/>
                <a:ea typeface="Roboto"/>
                <a:cs typeface="Roboto"/>
                <a:sym typeface="Roboto"/>
              </a:rPr>
              <a:t>subjectivity free</a:t>
            </a:r>
            <a:r>
              <a:rPr b="0" i="0" lang="en-US" sz="1600" u="none" cap="none" strike="noStrike">
                <a:solidFill>
                  <a:srgbClr val="000000"/>
                </a:solidFill>
                <a:latin typeface="Roboto"/>
                <a:ea typeface="Roboto"/>
                <a:cs typeface="Roboto"/>
                <a:sym typeface="Roboto"/>
              </a:rPr>
              <a:t>.</a:t>
            </a:r>
            <a:endParaRPr b="0" i="0" sz="1600" u="none" cap="none" strike="noStrike">
              <a:solidFill>
                <a:srgbClr val="000000"/>
              </a:solidFill>
              <a:latin typeface="Roboto"/>
              <a:ea typeface="Roboto"/>
              <a:cs typeface="Roboto"/>
              <a:sym typeface="Roboto"/>
            </a:endParaRPr>
          </a:p>
          <a:p>
            <a:pPr indent="-330200" lvl="1" marL="914400" marR="0" rtl="0" algn="l">
              <a:lnSpc>
                <a:spcPct val="100000"/>
              </a:lnSpc>
              <a:spcBef>
                <a:spcPts val="0"/>
              </a:spcBef>
              <a:spcAft>
                <a:spcPts val="0"/>
              </a:spcAft>
              <a:buClr>
                <a:srgbClr val="000000"/>
              </a:buClr>
              <a:buSzPts val="1600"/>
              <a:buFont typeface="Roboto"/>
              <a:buChar char="○"/>
            </a:pPr>
            <a:r>
              <a:rPr b="0" i="0" lang="en-US" sz="1600" u="none" cap="none" strike="noStrike">
                <a:solidFill>
                  <a:srgbClr val="000000"/>
                </a:solidFill>
                <a:latin typeface="Roboto"/>
                <a:ea typeface="Roboto"/>
                <a:cs typeface="Roboto"/>
                <a:sym typeface="Roboto"/>
              </a:rPr>
              <a:t>Compare values for each criteria and use that to score from the average reference. </a:t>
            </a:r>
            <a:endParaRPr b="0" i="0" sz="1600" u="none" cap="none" strike="noStrike">
              <a:solidFill>
                <a:srgbClr val="000000"/>
              </a:solidFill>
              <a:latin typeface="Roboto"/>
              <a:ea typeface="Roboto"/>
              <a:cs typeface="Roboto"/>
              <a:sym typeface="Roboto"/>
            </a:endParaRPr>
          </a:p>
          <a:p>
            <a:pPr indent="0" lvl="0" marL="9144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oboto"/>
              <a:ea typeface="Roboto"/>
              <a:cs typeface="Roboto"/>
              <a:sym typeface="Roboto"/>
            </a:endParaRPr>
          </a:p>
          <a:p>
            <a:pPr indent="0" lvl="0" marL="9144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oboto"/>
              <a:ea typeface="Roboto"/>
              <a:cs typeface="Roboto"/>
              <a:sym typeface="Roboto"/>
            </a:endParaRPr>
          </a:p>
          <a:p>
            <a:pPr indent="-330200" lvl="0" marL="457200" marR="0" rtl="0" algn="l">
              <a:lnSpc>
                <a:spcPct val="115000"/>
              </a:lnSpc>
              <a:spcBef>
                <a:spcPts val="0"/>
              </a:spcBef>
              <a:spcAft>
                <a:spcPts val="0"/>
              </a:spcAft>
              <a:buClr>
                <a:srgbClr val="000000"/>
              </a:buClr>
              <a:buSzPts val="1600"/>
              <a:buFont typeface="Roboto"/>
              <a:buChar char="➔"/>
            </a:pPr>
            <a:r>
              <a:rPr b="0" i="0" lang="en-US" sz="1600" u="none" cap="none" strike="noStrike">
                <a:solidFill>
                  <a:srgbClr val="1A1A1A"/>
                </a:solidFill>
                <a:latin typeface="Roboto"/>
                <a:ea typeface="Roboto"/>
                <a:cs typeface="Roboto"/>
                <a:sym typeface="Roboto"/>
              </a:rPr>
              <a:t>Trade Study information </a:t>
            </a:r>
            <a:r>
              <a:rPr b="0" i="0" lang="en-US" sz="1600" u="sng" cap="none" strike="noStrike">
                <a:solidFill>
                  <a:srgbClr val="1C3678"/>
                </a:solidFill>
                <a:latin typeface="Roboto"/>
                <a:ea typeface="Roboto"/>
                <a:cs typeface="Roboto"/>
                <a:sym typeface="Roboto"/>
                <a:hlinkClick r:id="rId3">
                  <a:extLst>
                    <a:ext uri="{A12FA001-AC4F-418D-AE19-62706E023703}">
                      <ahyp:hlinkClr val="tx"/>
                    </a:ext>
                  </a:extLst>
                </a:hlinkClick>
              </a:rPr>
              <a:t>mechanicalc.com</a:t>
            </a:r>
            <a:r>
              <a:rPr b="0" i="0" lang="en-US" sz="1600" u="none" cap="none" strike="noStrike">
                <a:solidFill>
                  <a:srgbClr val="1A1A1A"/>
                </a:solidFill>
                <a:latin typeface="Roboto"/>
                <a:ea typeface="Roboto"/>
                <a:cs typeface="Roboto"/>
                <a:sym typeface="Roboto"/>
              </a:rPr>
              <a:t>. </a:t>
            </a:r>
            <a:endParaRPr b="0" i="0" sz="1200" u="none" cap="none" strike="noStrike">
              <a:solidFill>
                <a:srgbClr val="000000"/>
              </a:solidFill>
              <a:latin typeface="Roboto"/>
              <a:ea typeface="Roboto"/>
              <a:cs typeface="Roboto"/>
              <a:sym typeface="Roboto"/>
            </a:endParaRPr>
          </a:p>
          <a:p>
            <a:pPr indent="0" lvl="0" marL="0" marR="0" rtl="0" algn="l">
              <a:lnSpc>
                <a:spcPct val="100000"/>
              </a:lnSpc>
              <a:spcBef>
                <a:spcPts val="1200"/>
              </a:spcBef>
              <a:spcAft>
                <a:spcPts val="0"/>
              </a:spcAft>
              <a:buClr>
                <a:srgbClr val="000000"/>
              </a:buClr>
              <a:buSzPts val="1600"/>
              <a:buFont typeface="Arial"/>
              <a:buNone/>
            </a:pPr>
            <a:r>
              <a:t/>
            </a:r>
            <a:endParaRPr b="0" i="0" sz="1600" u="none" cap="none" strike="noStrike">
              <a:solidFill>
                <a:srgbClr val="000000"/>
              </a:solidFill>
              <a:latin typeface="Roboto"/>
              <a:ea typeface="Roboto"/>
              <a:cs typeface="Roboto"/>
              <a:sym typeface="Roboto"/>
            </a:endParaRPr>
          </a:p>
        </p:txBody>
      </p:sp>
      <p:sp>
        <p:nvSpPr>
          <p:cNvPr id="714" name="Google Shape;714;g15fa510cbc5_1_165"/>
          <p:cNvSpPr txBox="1"/>
          <p:nvPr/>
        </p:nvSpPr>
        <p:spPr>
          <a:xfrm>
            <a:off x="729450" y="1318650"/>
            <a:ext cx="9793200" cy="6948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Raleway"/>
                <a:ea typeface="Raleway"/>
                <a:cs typeface="Raleway"/>
                <a:sym typeface="Raleway"/>
              </a:rPr>
              <a:t>Subject Trade Versus Criteria</a:t>
            </a:r>
            <a:endParaRPr b="1" i="0" sz="2600" u="none" cap="none" strike="noStrike">
              <a:solidFill>
                <a:schemeClr val="dk1"/>
              </a:solidFill>
              <a:latin typeface="Raleway"/>
              <a:ea typeface="Raleway"/>
              <a:cs typeface="Raleway"/>
              <a:sym typeface="Raleway"/>
            </a:endParaRPr>
          </a:p>
        </p:txBody>
      </p:sp>
      <p:sp>
        <p:nvSpPr>
          <p:cNvPr id="715" name="Google Shape;715;g15fa510cbc5_1_165"/>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716" name="Google Shape;716;g15fa510cbc5_1_165"/>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717" name="Google Shape;717;g15fa510cbc5_1_165"/>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718" name="Google Shape;718;g15fa510cbc5_1_165"/>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g15fdffbdbe7_16_0"/>
          <p:cNvSpPr txBox="1"/>
          <p:nvPr>
            <p:ph type="title"/>
          </p:nvPr>
        </p:nvSpPr>
        <p:spPr>
          <a:xfrm>
            <a:off x="56802" y="1362653"/>
            <a:ext cx="10408800" cy="549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990"/>
              <a:buNone/>
            </a:pPr>
            <a:r>
              <a:rPr lang="en-US" sz="3500"/>
              <a:t>Manufacturing Trades Error</a:t>
            </a:r>
            <a:endParaRPr sz="3500"/>
          </a:p>
        </p:txBody>
      </p:sp>
      <p:sp>
        <p:nvSpPr>
          <p:cNvPr id="724" name="Google Shape;724;g15fdffbdbe7_16_0"/>
          <p:cNvSpPr txBox="1"/>
          <p:nvPr>
            <p:ph idx="1" type="body"/>
          </p:nvPr>
        </p:nvSpPr>
        <p:spPr>
          <a:xfrm>
            <a:off x="6925" y="1933700"/>
            <a:ext cx="10515600" cy="5111700"/>
          </a:xfrm>
          <a:prstGeom prst="rect">
            <a:avLst/>
          </a:prstGeom>
          <a:noFill/>
          <a:ln>
            <a:noFill/>
          </a:ln>
        </p:spPr>
        <p:txBody>
          <a:bodyPr anchorCtr="0" anchor="t" bIns="45700" lIns="91425" spcFirstLastPara="1" rIns="91425" wrap="square" tIns="45700">
            <a:normAutofit fontScale="85000" lnSpcReduction="20000"/>
          </a:bodyPr>
          <a:lstStyle/>
          <a:p>
            <a:pPr indent="-395922" lvl="0" marL="457200" rtl="0" algn="l">
              <a:lnSpc>
                <a:spcPct val="100000"/>
              </a:lnSpc>
              <a:spcBef>
                <a:spcPts val="1000"/>
              </a:spcBef>
              <a:spcAft>
                <a:spcPts val="0"/>
              </a:spcAft>
              <a:buSzPct val="100000"/>
              <a:buChar char="•"/>
            </a:pPr>
            <a:r>
              <a:rPr lang="en-US" sz="3400"/>
              <a:t>Scores assigned to each option for a certain criteria are ranked subjectively based off researched data, with low error</a:t>
            </a:r>
            <a:endParaRPr sz="3400"/>
          </a:p>
          <a:p>
            <a:pPr indent="-395922" lvl="0" marL="457200" rtl="0" algn="l">
              <a:lnSpc>
                <a:spcPct val="100000"/>
              </a:lnSpc>
              <a:spcBef>
                <a:spcPts val="0"/>
              </a:spcBef>
              <a:spcAft>
                <a:spcPts val="0"/>
              </a:spcAft>
              <a:buSzPct val="100000"/>
              <a:buChar char="•"/>
            </a:pPr>
            <a:r>
              <a:rPr lang="en-US" sz="3400"/>
              <a:t>Weighting for criteria is more subjective, as they are determined by the team based off design requirements, with higher error</a:t>
            </a:r>
            <a:endParaRPr sz="3400"/>
          </a:p>
          <a:p>
            <a:pPr indent="-368886" lvl="1" marL="914400" rtl="0" algn="l">
              <a:lnSpc>
                <a:spcPct val="100000"/>
              </a:lnSpc>
              <a:spcBef>
                <a:spcPts val="0"/>
              </a:spcBef>
              <a:spcAft>
                <a:spcPts val="0"/>
              </a:spcAft>
              <a:buSzPct val="100000"/>
              <a:buChar char="•"/>
            </a:pPr>
            <a:r>
              <a:rPr lang="en-US" sz="2850"/>
              <a:t>Error was determined by changing relative weighting for a criteria by plus or minus 1 points, and analyzing the resulting scores </a:t>
            </a:r>
            <a:endParaRPr sz="2850"/>
          </a:p>
          <a:p>
            <a:pPr indent="-368886" lvl="1" marL="914400" rtl="0" algn="l">
              <a:lnSpc>
                <a:spcPct val="100000"/>
              </a:lnSpc>
              <a:spcBef>
                <a:spcPts val="0"/>
              </a:spcBef>
              <a:spcAft>
                <a:spcPts val="0"/>
              </a:spcAft>
              <a:buSzPct val="100000"/>
              <a:buChar char="•"/>
            </a:pPr>
            <a:r>
              <a:rPr lang="en-US" sz="2850"/>
              <a:t>The closer two criteria are, a larger error is present in ranking</a:t>
            </a:r>
            <a:endParaRPr sz="2850"/>
          </a:p>
          <a:p>
            <a:pPr indent="0" lvl="0" marL="0" rtl="0" algn="l">
              <a:lnSpc>
                <a:spcPct val="100000"/>
              </a:lnSpc>
              <a:spcBef>
                <a:spcPts val="1000"/>
              </a:spcBef>
              <a:spcAft>
                <a:spcPts val="0"/>
              </a:spcAft>
              <a:buSzPct val="62283"/>
              <a:buNone/>
            </a:pPr>
            <a:r>
              <a:rPr lang="en-US" sz="3400"/>
              <a:t>Materials: Up to 44% error in the final weighting of criteria</a:t>
            </a:r>
            <a:endParaRPr sz="3400"/>
          </a:p>
          <a:p>
            <a:pPr indent="-368886" lvl="0" marL="914400" rtl="0" algn="l">
              <a:lnSpc>
                <a:spcPct val="100000"/>
              </a:lnSpc>
              <a:spcBef>
                <a:spcPts val="1000"/>
              </a:spcBef>
              <a:spcAft>
                <a:spcPts val="0"/>
              </a:spcAft>
              <a:buSzPct val="100000"/>
              <a:buChar char="•"/>
            </a:pPr>
            <a:r>
              <a:rPr lang="en-US" sz="2850"/>
              <a:t>Availability and cost are very closely ranked, so a small change in the importance matrix has a significant effect on their relative ranking</a:t>
            </a:r>
            <a:endParaRPr sz="2850"/>
          </a:p>
          <a:p>
            <a:pPr indent="0" lvl="0" marL="0" rtl="0" algn="l">
              <a:lnSpc>
                <a:spcPct val="100000"/>
              </a:lnSpc>
              <a:spcBef>
                <a:spcPts val="1000"/>
              </a:spcBef>
              <a:spcAft>
                <a:spcPts val="0"/>
              </a:spcAft>
              <a:buSzPct val="62283"/>
              <a:buNone/>
            </a:pPr>
            <a:r>
              <a:rPr lang="en-US" sz="3400"/>
              <a:t>Methods:  Up to 33% error in the final weighting criteria</a:t>
            </a:r>
            <a:endParaRPr sz="3400"/>
          </a:p>
          <a:p>
            <a:pPr indent="-368886" lvl="0" marL="914400" rtl="0" algn="l">
              <a:lnSpc>
                <a:spcPct val="100000"/>
              </a:lnSpc>
              <a:spcBef>
                <a:spcPts val="1000"/>
              </a:spcBef>
              <a:spcAft>
                <a:spcPts val="0"/>
              </a:spcAft>
              <a:buSzPct val="100000"/>
              <a:buChar char="•"/>
            </a:pPr>
            <a:r>
              <a:rPr lang="en-US" sz="2850"/>
              <a:t>Rankings are not as close together as with materials, so there is less uncertainty due to importance ranking</a:t>
            </a:r>
            <a:endParaRPr sz="2850"/>
          </a:p>
          <a:p>
            <a:pPr indent="0" lvl="0" marL="914400" rtl="0" algn="l">
              <a:lnSpc>
                <a:spcPct val="90000"/>
              </a:lnSpc>
              <a:spcBef>
                <a:spcPts val="1000"/>
              </a:spcBef>
              <a:spcAft>
                <a:spcPts val="0"/>
              </a:spcAft>
              <a:buSzPct val="88235"/>
              <a:buNone/>
            </a:pPr>
            <a:r>
              <a:t/>
            </a:r>
            <a:endParaRPr sz="2400"/>
          </a:p>
          <a:p>
            <a:pPr indent="0" lvl="0" marL="0" rtl="0" algn="l">
              <a:lnSpc>
                <a:spcPct val="90000"/>
              </a:lnSpc>
              <a:spcBef>
                <a:spcPts val="1000"/>
              </a:spcBef>
              <a:spcAft>
                <a:spcPts val="0"/>
              </a:spcAft>
              <a:buSzPct val="75630"/>
              <a:buNone/>
            </a:pPr>
            <a:r>
              <a:t/>
            </a:r>
            <a:endParaRPr/>
          </a:p>
        </p:txBody>
      </p:sp>
      <p:sp>
        <p:nvSpPr>
          <p:cNvPr id="725" name="Google Shape;725;g15fdffbdbe7_16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F7F7F"/>
            </a:gs>
            <a:gs pos="42000">
              <a:srgbClr val="7F7F7F"/>
            </a:gs>
            <a:gs pos="100000">
              <a:srgbClr val="FEE599"/>
            </a:gs>
          </a:gsLst>
          <a:lin ang="5400700" scaled="0"/>
        </a:gradFill>
      </p:bgPr>
    </p:bg>
    <p:spTree>
      <p:nvGrpSpPr>
        <p:cNvPr id="729" name="Shape 729"/>
        <p:cNvGrpSpPr/>
        <p:nvPr/>
      </p:nvGrpSpPr>
      <p:grpSpPr>
        <a:xfrm>
          <a:off x="0" y="0"/>
          <a:ext cx="0" cy="0"/>
          <a:chOff x="0" y="0"/>
          <a:chExt cx="0" cy="0"/>
        </a:xfrm>
      </p:grpSpPr>
      <p:sp>
        <p:nvSpPr>
          <p:cNvPr id="730" name="Google Shape;730;g15d26cef0fd_2_32"/>
          <p:cNvSpPr txBox="1"/>
          <p:nvPr>
            <p:ph type="title"/>
          </p:nvPr>
        </p:nvSpPr>
        <p:spPr>
          <a:xfrm>
            <a:off x="972600" y="1763267"/>
            <a:ext cx="10251300" cy="2024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rPr lang="en-US"/>
              <a:t>Aero/Struct Level 1 extra trades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15fa510cbc5_1_23"/>
          <p:cNvSpPr txBox="1"/>
          <p:nvPr/>
        </p:nvSpPr>
        <p:spPr>
          <a:xfrm>
            <a:off x="729450" y="2027556"/>
            <a:ext cx="9793200" cy="3967500"/>
          </a:xfrm>
          <a:prstGeom prst="rect">
            <a:avLst/>
          </a:prstGeom>
          <a:noFill/>
          <a:ln>
            <a:noFill/>
          </a:ln>
        </p:spPr>
        <p:txBody>
          <a:bodyPr anchorCtr="0" anchor="t" bIns="91425" lIns="91425" spcFirstLastPara="1" rIns="91425" wrap="square" tIns="91425">
            <a:noAutofit/>
          </a:bodyPr>
          <a:lstStyle/>
          <a:p>
            <a:pPr indent="0" lvl="0" marL="4815"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Times"/>
                <a:ea typeface="Times"/>
                <a:cs typeface="Times"/>
                <a:sym typeface="Times"/>
              </a:rPr>
              <a:t>Requirement 1:</a:t>
            </a:r>
            <a:r>
              <a:rPr b="0" i="0" lang="en-US" sz="1400" u="none" cap="none" strike="noStrike">
                <a:solidFill>
                  <a:srgbClr val="000000"/>
                </a:solidFill>
                <a:latin typeface="Times"/>
                <a:ea typeface="Times"/>
                <a:cs typeface="Times"/>
                <a:sym typeface="Times"/>
              </a:rPr>
              <a:t>  UAS will not weigh more than 55 lbs, and shall have short takeoff and landing capabilities to deploy in areas with </a:t>
            </a:r>
            <a:r>
              <a:rPr b="0" i="0" lang="en-US" sz="1400" u="none" cap="none" strike="noStrike">
                <a:solidFill>
                  <a:srgbClr val="000000"/>
                </a:solidFill>
                <a:latin typeface="Times"/>
                <a:ea typeface="Times"/>
                <a:cs typeface="Times"/>
                <a:sym typeface="Times"/>
                <a:extLst>
                  <a:ext uri="http://customooxmlschemas.google.com/">
                    <go:slidesCustomData xmlns:go="http://customooxmlschemas.google.com/" textRoundtripDataId="2"/>
                  </a:ext>
                </a:extLst>
              </a:rPr>
              <a:t>unprepared launch surfaces and obstructed climb windows</a:t>
            </a:r>
            <a:r>
              <a:rPr b="0" i="0" lang="en-US" sz="1400" u="none" cap="none" strike="noStrike">
                <a:solidFill>
                  <a:srgbClr val="000000"/>
                </a:solidFill>
                <a:latin typeface="Times"/>
                <a:ea typeface="Times"/>
                <a:cs typeface="Times"/>
                <a:sym typeface="Times"/>
              </a:rPr>
              <a:t> </a:t>
            </a:r>
            <a:endParaRPr b="0" i="0" sz="1400" u="none" cap="none" strike="noStrike">
              <a:solidFill>
                <a:srgbClr val="000000"/>
              </a:solidFill>
              <a:latin typeface="Times"/>
              <a:ea typeface="Times"/>
              <a:cs typeface="Times"/>
              <a:sym typeface="Times"/>
            </a:endParaRPr>
          </a:p>
          <a:p>
            <a:pPr indent="0" lvl="0" marL="4815"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a:ea typeface="Times"/>
              <a:cs typeface="Times"/>
              <a:sym typeface="Times"/>
            </a:endParaRPr>
          </a:p>
          <a:p>
            <a:pPr indent="0" lvl="0" marL="4815"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Times"/>
                <a:ea typeface="Times"/>
                <a:cs typeface="Times"/>
                <a:sym typeface="Times"/>
              </a:rPr>
              <a:t>Requirement 2: </a:t>
            </a:r>
            <a:r>
              <a:rPr b="0" i="0" lang="en-US" sz="1400" u="none" cap="none" strike="noStrike">
                <a:solidFill>
                  <a:srgbClr val="000000"/>
                </a:solidFill>
                <a:latin typeface="Times"/>
                <a:ea typeface="Times"/>
                <a:cs typeface="Times"/>
                <a:sym typeface="Times"/>
              </a:rPr>
              <a:t>UAS will be able to fit within the Boulder Emergency Service Vehicle for transport</a:t>
            </a:r>
            <a:endParaRPr b="0" i="0" sz="1400" u="none" cap="none" strike="noStrike">
              <a:solidFill>
                <a:srgbClr val="000000"/>
              </a:solidFill>
              <a:latin typeface="Times"/>
              <a:ea typeface="Times"/>
              <a:cs typeface="Times"/>
              <a:sym typeface="Times"/>
            </a:endParaRPr>
          </a:p>
          <a:p>
            <a:pPr indent="0" lvl="0" marL="4815"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a:ea typeface="Times"/>
              <a:cs typeface="Times"/>
              <a:sym typeface="Times"/>
            </a:endParaRPr>
          </a:p>
          <a:p>
            <a:pPr indent="0" lvl="0" marL="4815"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Times"/>
                <a:ea typeface="Times"/>
                <a:cs typeface="Times"/>
                <a:sym typeface="Times"/>
              </a:rPr>
              <a:t>Requirement 3: </a:t>
            </a:r>
            <a:r>
              <a:rPr b="0" i="0" lang="en-US" sz="1400" u="none" cap="none" strike="noStrike">
                <a:solidFill>
                  <a:srgbClr val="000000"/>
                </a:solidFill>
                <a:latin typeface="Times"/>
                <a:ea typeface="Times"/>
                <a:cs typeface="Times"/>
                <a:sym typeface="Times"/>
              </a:rPr>
              <a:t>UAS shall adhere to FAA 14 CFR Part 107, SMALL UNMANNED AIRCRAFT SYSTEMS, contingent on waivers.</a:t>
            </a:r>
            <a:endParaRPr b="0" i="0" sz="1400" u="none" cap="none" strike="noStrike">
              <a:solidFill>
                <a:srgbClr val="000000"/>
              </a:solidFill>
              <a:latin typeface="Times"/>
              <a:ea typeface="Times"/>
              <a:cs typeface="Times"/>
              <a:sym typeface="Times"/>
            </a:endParaRPr>
          </a:p>
          <a:p>
            <a:pPr indent="0" lvl="0" marL="4815"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a:ea typeface="Times"/>
              <a:cs typeface="Times"/>
              <a:sym typeface="Times"/>
            </a:endParaRPr>
          </a:p>
          <a:p>
            <a:pPr indent="0" lvl="0" marL="4815"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Times"/>
                <a:ea typeface="Times"/>
                <a:cs typeface="Times"/>
                <a:sym typeface="Times"/>
              </a:rPr>
              <a:t>Requirement 4: </a:t>
            </a:r>
            <a:r>
              <a:rPr b="0" i="0" lang="en-US" sz="1400" u="none" cap="none" strike="noStrike">
                <a:solidFill>
                  <a:srgbClr val="000000"/>
                </a:solidFill>
                <a:latin typeface="Times"/>
                <a:ea typeface="Times"/>
                <a:cs typeface="Times"/>
                <a:sym typeface="Times"/>
              </a:rPr>
              <a:t>UAS total flyaway cost shall not exceed 4,000 USD for 2 amount of air vehicles </a:t>
            </a:r>
            <a:endParaRPr b="0" i="0" sz="1400" u="none" cap="none" strike="noStrike">
              <a:solidFill>
                <a:srgbClr val="000000"/>
              </a:solidFill>
              <a:latin typeface="Times"/>
              <a:ea typeface="Times"/>
              <a:cs typeface="Times"/>
              <a:sym typeface="Times"/>
            </a:endParaRPr>
          </a:p>
          <a:p>
            <a:pPr indent="0" lvl="0" marL="4815"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a:ea typeface="Times"/>
              <a:cs typeface="Times"/>
              <a:sym typeface="Times"/>
            </a:endParaRPr>
          </a:p>
          <a:p>
            <a:pPr indent="0" lvl="0" marL="4815"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Times"/>
                <a:ea typeface="Times"/>
                <a:cs typeface="Times"/>
                <a:sym typeface="Times"/>
              </a:rPr>
              <a:t>Requirement 5:</a:t>
            </a:r>
            <a:r>
              <a:rPr b="0" i="0" lang="en-US" sz="1400" u="none" cap="none" strike="noStrike">
                <a:solidFill>
                  <a:srgbClr val="000000"/>
                </a:solidFill>
                <a:latin typeface="Times"/>
                <a:ea typeface="Times"/>
                <a:cs typeface="Times"/>
                <a:sym typeface="Times"/>
              </a:rPr>
              <a:t> UAS shall operate in the altitude range of 6,000 ft - 10,000 ft. MSL.</a:t>
            </a:r>
            <a:endParaRPr b="0" i="0" sz="1400" u="none" cap="none" strike="noStrike">
              <a:solidFill>
                <a:srgbClr val="000000"/>
              </a:solidFill>
              <a:latin typeface="Times"/>
              <a:ea typeface="Times"/>
              <a:cs typeface="Times"/>
              <a:sym typeface="Times"/>
            </a:endParaRPr>
          </a:p>
          <a:p>
            <a:pPr indent="0" lvl="0" marL="4815"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a:ea typeface="Times"/>
              <a:cs typeface="Times"/>
              <a:sym typeface="Times"/>
            </a:endParaRPr>
          </a:p>
          <a:p>
            <a:pPr indent="0" lvl="0" marL="4815"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Times"/>
                <a:ea typeface="Times"/>
                <a:cs typeface="Times"/>
                <a:sym typeface="Times"/>
              </a:rPr>
              <a:t>Requirement 6: </a:t>
            </a:r>
            <a:r>
              <a:rPr b="0" i="0" lang="en-US" sz="1400" u="none" cap="none" strike="noStrike">
                <a:solidFill>
                  <a:srgbClr val="000000"/>
                </a:solidFill>
                <a:latin typeface="Times"/>
                <a:ea typeface="Times"/>
                <a:cs typeface="Times"/>
                <a:sym typeface="Times"/>
              </a:rPr>
              <a:t>UAS shall house a payload with a weight ranging from 1.5-3 kg.</a:t>
            </a:r>
            <a:endParaRPr b="0" i="0" sz="1400" u="none" cap="none" strike="noStrike">
              <a:solidFill>
                <a:srgbClr val="000000"/>
              </a:solidFill>
              <a:latin typeface="Times"/>
              <a:ea typeface="Times"/>
              <a:cs typeface="Times"/>
              <a:sym typeface="Times"/>
            </a:endParaRPr>
          </a:p>
          <a:p>
            <a:pPr indent="0" lvl="0" marL="4815"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a:ea typeface="Times"/>
              <a:cs typeface="Times"/>
              <a:sym typeface="Times"/>
            </a:endParaRPr>
          </a:p>
          <a:p>
            <a:pPr indent="0" lvl="0" marL="4815" marR="0" rtl="0" algn="l">
              <a:lnSpc>
                <a:spcPct val="100000"/>
              </a:lnSpc>
              <a:spcBef>
                <a:spcPts val="0"/>
              </a:spcBef>
              <a:spcAft>
                <a:spcPts val="0"/>
              </a:spcAft>
              <a:buClr>
                <a:srgbClr val="000000"/>
              </a:buClr>
              <a:buSzPts val="1400"/>
              <a:buFont typeface="Arial"/>
              <a:buNone/>
            </a:pPr>
            <a:r>
              <a:rPr b="1" i="0" lang="en-US" sz="1400" u="none" cap="none" strike="noStrike">
                <a:solidFill>
                  <a:srgbClr val="111111"/>
                </a:solidFill>
                <a:latin typeface="Times New Roman"/>
                <a:ea typeface="Times New Roman"/>
                <a:cs typeface="Times New Roman"/>
                <a:sym typeface="Times New Roman"/>
              </a:rPr>
              <a:t>Requirement 7: </a:t>
            </a:r>
            <a:r>
              <a:rPr b="0" i="0" lang="en-US" sz="1400" u="none" cap="none" strike="noStrike">
                <a:solidFill>
                  <a:srgbClr val="111111"/>
                </a:solidFill>
                <a:latin typeface="Times New Roman"/>
                <a:ea typeface="Times New Roman"/>
                <a:cs typeface="Times New Roman"/>
                <a:sym typeface="Times New Roman"/>
              </a:rPr>
              <a:t>90% of UAS airframe structural components shall be easily manufacturable, replaceable, or repairable by the end user.</a:t>
            </a:r>
            <a:endParaRPr b="0" i="0" sz="1400" u="none" cap="none" strike="noStrike">
              <a:solidFill>
                <a:srgbClr val="111111"/>
              </a:solidFill>
              <a:latin typeface="Times New Roman"/>
              <a:ea typeface="Times New Roman"/>
              <a:cs typeface="Times New Roman"/>
              <a:sym typeface="Times New Roman"/>
            </a:endParaRPr>
          </a:p>
          <a:p>
            <a:pPr indent="0" lvl="0" marL="4815"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1111"/>
              </a:solidFill>
              <a:latin typeface="Times New Roman"/>
              <a:ea typeface="Times New Roman"/>
              <a:cs typeface="Times New Roman"/>
              <a:sym typeface="Times New Roman"/>
            </a:endParaRPr>
          </a:p>
          <a:p>
            <a:pPr indent="0" lvl="0" marL="4815"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Times"/>
                <a:ea typeface="Times"/>
                <a:cs typeface="Times"/>
                <a:sym typeface="Times"/>
              </a:rPr>
              <a:t>Requirement 8: </a:t>
            </a:r>
            <a:r>
              <a:rPr b="0" i="0" lang="en-US" sz="1400" u="none" cap="none" strike="noStrike">
                <a:solidFill>
                  <a:srgbClr val="000000"/>
                </a:solidFill>
                <a:latin typeface="Times"/>
                <a:ea typeface="Times"/>
                <a:cs typeface="Times"/>
                <a:sym typeface="Times"/>
              </a:rPr>
              <a:t>Over the course of a single deployment, UAS shall provide continuous coverage of an area for TBD consecutive hours, and two drones must be able to provide coverage of an area for TBD consecutive hours without any interruption</a:t>
            </a:r>
            <a:endParaRPr b="0" i="0" sz="1400" u="none" cap="none" strike="noStrike">
              <a:solidFill>
                <a:srgbClr val="000000"/>
              </a:solidFill>
              <a:latin typeface="Times"/>
              <a:ea typeface="Times"/>
              <a:cs typeface="Times"/>
              <a:sym typeface="Times"/>
            </a:endParaRPr>
          </a:p>
          <a:p>
            <a:pPr indent="0" lvl="0" marL="4815"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a:ea typeface="Times"/>
              <a:cs typeface="Times"/>
              <a:sym typeface="Times"/>
            </a:endParaRPr>
          </a:p>
          <a:p>
            <a:pPr indent="0" lvl="0" marL="0" marR="0" rtl="0" algn="l">
              <a:lnSpc>
                <a:spcPct val="115000"/>
              </a:lnSpc>
              <a:spcBef>
                <a:spcPts val="0"/>
              </a:spcBef>
              <a:spcAft>
                <a:spcPts val="1200"/>
              </a:spcAft>
              <a:buClr>
                <a:srgbClr val="000000"/>
              </a:buClr>
              <a:buSzPts val="1700"/>
              <a:buFont typeface="Arial"/>
              <a:buNone/>
            </a:pPr>
            <a:r>
              <a:t/>
            </a:r>
            <a:endParaRPr b="0" i="0" sz="1700" u="none" cap="none" strike="noStrike">
              <a:solidFill>
                <a:srgbClr val="595959"/>
              </a:solidFill>
              <a:latin typeface="Lato"/>
              <a:ea typeface="Lato"/>
              <a:cs typeface="Lato"/>
              <a:sym typeface="Lato"/>
            </a:endParaRPr>
          </a:p>
        </p:txBody>
      </p:sp>
      <p:sp>
        <p:nvSpPr>
          <p:cNvPr id="172" name="Google Shape;172;g15fa510cbc5_1_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73" name="Google Shape;173;g15fa510cbc5_1_23"/>
          <p:cNvSpPr/>
          <p:nvPr/>
        </p:nvSpPr>
        <p:spPr>
          <a:xfrm>
            <a:off x="7294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174" name="Google Shape;174;g15fa510cbc5_1_23"/>
          <p:cNvSpPr/>
          <p:nvPr/>
        </p:nvSpPr>
        <p:spPr>
          <a:xfrm>
            <a:off x="30025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175" name="Google Shape;175;g15fa510cbc5_1_23"/>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176" name="Google Shape;176;g15fa510cbc5_1_23"/>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
        <p:nvSpPr>
          <p:cNvPr id="177" name="Google Shape;177;g15fa510cbc5_1_23"/>
          <p:cNvSpPr txBox="1"/>
          <p:nvPr/>
        </p:nvSpPr>
        <p:spPr>
          <a:xfrm>
            <a:off x="3058250" y="1175300"/>
            <a:ext cx="5553000" cy="7695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800"/>
              <a:buFont typeface="Arial"/>
              <a:buNone/>
            </a:pPr>
            <a:r>
              <a:rPr b="1" i="0" lang="en-US" sz="3800" u="sng" cap="none" strike="noStrike">
                <a:solidFill>
                  <a:srgbClr val="000000"/>
                </a:solidFill>
                <a:latin typeface="Times New Roman"/>
                <a:ea typeface="Times New Roman"/>
                <a:cs typeface="Times New Roman"/>
                <a:sym typeface="Times New Roman"/>
              </a:rPr>
              <a:t>R E Q U I R E M E N T S</a:t>
            </a:r>
            <a:endParaRPr b="1" i="0" sz="3800" u="sng"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g15d26cef0fd_2_36"/>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Design </a:t>
            </a:r>
            <a:r>
              <a:rPr lang="en-US">
                <a:extLst>
                  <a:ext uri="http://customooxmlschemas.google.com/">
                    <go:slidesCustomData xmlns:go="http://customooxmlschemas.google.com/" textRoundtripDataId="25"/>
                  </a:ext>
                </a:extLst>
              </a:rPr>
              <a:t>Space</a:t>
            </a:r>
            <a:endParaRPr/>
          </a:p>
        </p:txBody>
      </p:sp>
      <p:sp>
        <p:nvSpPr>
          <p:cNvPr id="736" name="Google Shape;736;g15d26cef0fd_2_36"/>
          <p:cNvSpPr txBox="1"/>
          <p:nvPr>
            <p:ph idx="1" type="body"/>
          </p:nvPr>
        </p:nvSpPr>
        <p:spPr>
          <a:xfrm>
            <a:off x="972600" y="2569633"/>
            <a:ext cx="5127900" cy="1731900"/>
          </a:xfrm>
          <a:prstGeom prst="rect">
            <a:avLst/>
          </a:prstGeom>
          <a:noFill/>
          <a:ln>
            <a:noFill/>
          </a:ln>
        </p:spPr>
        <p:txBody>
          <a:bodyPr anchorCtr="0" anchor="t" bIns="45700" lIns="91425" spcFirstLastPara="1" rIns="91425" wrap="square" tIns="45700">
            <a:normAutofit/>
          </a:bodyPr>
          <a:lstStyle/>
          <a:p>
            <a:pPr indent="-482600" lvl="0" marL="609600" rtl="0" algn="l">
              <a:lnSpc>
                <a:spcPct val="90000"/>
              </a:lnSpc>
              <a:spcBef>
                <a:spcPts val="1000"/>
              </a:spcBef>
              <a:spcAft>
                <a:spcPts val="0"/>
              </a:spcAft>
              <a:buSzPts val="2800"/>
              <a:buChar char="•"/>
            </a:pPr>
            <a:r>
              <a:rPr lang="en-US"/>
              <a:t>Size</a:t>
            </a:r>
            <a:endParaRPr/>
          </a:p>
          <a:p>
            <a:pPr indent="-482600" lvl="0" marL="609600" rtl="0" algn="l">
              <a:lnSpc>
                <a:spcPct val="90000"/>
              </a:lnSpc>
              <a:spcBef>
                <a:spcPts val="1000"/>
              </a:spcBef>
              <a:spcAft>
                <a:spcPts val="0"/>
              </a:spcAft>
              <a:buSzPts val="2800"/>
              <a:buChar char="•"/>
            </a:pPr>
            <a:r>
              <a:rPr lang="en-US"/>
              <a:t>Weight</a:t>
            </a:r>
            <a:endParaRPr/>
          </a:p>
          <a:p>
            <a:pPr indent="-482600" lvl="0" marL="609600" rtl="0" algn="l">
              <a:lnSpc>
                <a:spcPct val="90000"/>
              </a:lnSpc>
              <a:spcBef>
                <a:spcPts val="1000"/>
              </a:spcBef>
              <a:spcAft>
                <a:spcPts val="0"/>
              </a:spcAft>
              <a:buSzPts val="2800"/>
              <a:buChar char="•"/>
            </a:pPr>
            <a:r>
              <a:rPr lang="en-US"/>
              <a:t>Endurance</a:t>
            </a:r>
            <a:endParaRPr/>
          </a:p>
        </p:txBody>
      </p:sp>
      <p:pic>
        <p:nvPicPr>
          <p:cNvPr id="737" name="Google Shape;737;g15d26cef0fd_2_36"/>
          <p:cNvPicPr preferRelativeResize="0"/>
          <p:nvPr/>
        </p:nvPicPr>
        <p:blipFill rotWithShape="1">
          <a:blip r:embed="rId3">
            <a:alphaModFix/>
          </a:blip>
          <a:srcRect b="0" l="0" r="0" t="0"/>
          <a:stretch/>
        </p:blipFill>
        <p:spPr>
          <a:xfrm>
            <a:off x="3107054" y="2268600"/>
            <a:ext cx="2687046" cy="1829833"/>
          </a:xfrm>
          <a:prstGeom prst="rect">
            <a:avLst/>
          </a:prstGeom>
          <a:noFill/>
          <a:ln>
            <a:noFill/>
          </a:ln>
        </p:spPr>
      </p:pic>
      <p:pic>
        <p:nvPicPr>
          <p:cNvPr id="738" name="Google Shape;738;g15d26cef0fd_2_36"/>
          <p:cNvPicPr preferRelativeResize="0"/>
          <p:nvPr/>
        </p:nvPicPr>
        <p:blipFill rotWithShape="1">
          <a:blip r:embed="rId4">
            <a:alphaModFix/>
          </a:blip>
          <a:srcRect b="0" l="0" r="0" t="0"/>
          <a:stretch/>
        </p:blipFill>
        <p:spPr>
          <a:xfrm>
            <a:off x="7115533" y="2268600"/>
            <a:ext cx="4108675" cy="1284767"/>
          </a:xfrm>
          <a:prstGeom prst="rect">
            <a:avLst/>
          </a:prstGeom>
          <a:noFill/>
          <a:ln>
            <a:noFill/>
          </a:ln>
        </p:spPr>
      </p:pic>
      <p:pic>
        <p:nvPicPr>
          <p:cNvPr id="739" name="Google Shape;739;g15d26cef0fd_2_36"/>
          <p:cNvPicPr preferRelativeResize="0"/>
          <p:nvPr/>
        </p:nvPicPr>
        <p:blipFill rotWithShape="1">
          <a:blip r:embed="rId5">
            <a:alphaModFix/>
          </a:blip>
          <a:srcRect b="0" l="0" r="0" t="0"/>
          <a:stretch/>
        </p:blipFill>
        <p:spPr>
          <a:xfrm>
            <a:off x="972600" y="4546933"/>
            <a:ext cx="3321801" cy="1039467"/>
          </a:xfrm>
          <a:prstGeom prst="rect">
            <a:avLst/>
          </a:prstGeom>
          <a:noFill/>
          <a:ln>
            <a:noFill/>
          </a:ln>
        </p:spPr>
      </p:pic>
      <p:pic>
        <p:nvPicPr>
          <p:cNvPr id="740" name="Google Shape;740;g15d26cef0fd_2_36"/>
          <p:cNvPicPr preferRelativeResize="0"/>
          <p:nvPr/>
        </p:nvPicPr>
        <p:blipFill rotWithShape="1">
          <a:blip r:embed="rId6">
            <a:alphaModFix/>
          </a:blip>
          <a:srcRect b="0" l="0" r="0" t="0"/>
          <a:stretch/>
        </p:blipFill>
        <p:spPr>
          <a:xfrm>
            <a:off x="4294400" y="4638767"/>
            <a:ext cx="2391201" cy="855800"/>
          </a:xfrm>
          <a:prstGeom prst="rect">
            <a:avLst/>
          </a:prstGeom>
          <a:noFill/>
          <a:ln>
            <a:noFill/>
          </a:ln>
        </p:spPr>
      </p:pic>
      <p:pic>
        <p:nvPicPr>
          <p:cNvPr id="741" name="Google Shape;741;g15d26cef0fd_2_36"/>
          <p:cNvPicPr preferRelativeResize="0"/>
          <p:nvPr/>
        </p:nvPicPr>
        <p:blipFill rotWithShape="1">
          <a:blip r:embed="rId7">
            <a:alphaModFix/>
          </a:blip>
          <a:srcRect b="0" l="0" r="0" t="11707"/>
          <a:stretch/>
        </p:blipFill>
        <p:spPr>
          <a:xfrm>
            <a:off x="7115533" y="4819133"/>
            <a:ext cx="3762934" cy="492400"/>
          </a:xfrm>
          <a:prstGeom prst="rect">
            <a:avLst/>
          </a:prstGeom>
          <a:noFill/>
          <a:ln>
            <a:noFill/>
          </a:ln>
        </p:spPr>
      </p:pic>
      <p:pic>
        <p:nvPicPr>
          <p:cNvPr id="742" name="Google Shape;742;g15d26cef0fd_2_36"/>
          <p:cNvPicPr preferRelativeResize="0"/>
          <p:nvPr/>
        </p:nvPicPr>
        <p:blipFill rotWithShape="1">
          <a:blip r:embed="rId8">
            <a:alphaModFix/>
          </a:blip>
          <a:srcRect b="0" l="0" r="0" t="0"/>
          <a:stretch/>
        </p:blipFill>
        <p:spPr>
          <a:xfrm>
            <a:off x="7115530" y="5311533"/>
            <a:ext cx="3921658" cy="855800"/>
          </a:xfrm>
          <a:prstGeom prst="rect">
            <a:avLst/>
          </a:prstGeom>
          <a:noFill/>
          <a:ln>
            <a:noFill/>
          </a:ln>
        </p:spPr>
      </p:pic>
      <p:pic>
        <p:nvPicPr>
          <p:cNvPr id="743" name="Google Shape;743;g15d26cef0fd_2_36"/>
          <p:cNvPicPr preferRelativeResize="0"/>
          <p:nvPr/>
        </p:nvPicPr>
        <p:blipFill rotWithShape="1">
          <a:blip r:embed="rId9">
            <a:alphaModFix/>
          </a:blip>
          <a:srcRect b="0" l="0" r="0" t="0"/>
          <a:stretch/>
        </p:blipFill>
        <p:spPr>
          <a:xfrm>
            <a:off x="972600" y="5753100"/>
            <a:ext cx="1689100" cy="1104900"/>
          </a:xfrm>
          <a:prstGeom prst="rect">
            <a:avLst/>
          </a:prstGeom>
          <a:noFill/>
          <a:ln>
            <a:noFill/>
          </a:ln>
        </p:spPr>
      </p:pic>
      <p:sp>
        <p:nvSpPr>
          <p:cNvPr id="744" name="Google Shape;744;g15d26cef0fd_2_36"/>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8"/>
                                        </p:tgtEl>
                                        <p:attrNameLst>
                                          <p:attrName>style.visibility</p:attrName>
                                        </p:attrNameLst>
                                      </p:cBhvr>
                                      <p:to>
                                        <p:strVal val="visible"/>
                                      </p:to>
                                    </p:set>
                                    <p:animEffect filter="fade" transition="in">
                                      <p:cBhvr>
                                        <p:cTn dur="1000"/>
                                        <p:tgtEl>
                                          <p:spTgt spid="7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9"/>
                                        </p:tgtEl>
                                        <p:attrNameLst>
                                          <p:attrName>style.visibility</p:attrName>
                                        </p:attrNameLst>
                                      </p:cBhvr>
                                      <p:to>
                                        <p:strVal val="visible"/>
                                      </p:to>
                                    </p:set>
                                    <p:animEffect filter="fade" transition="in">
                                      <p:cBhvr>
                                        <p:cTn dur="1000"/>
                                        <p:tgtEl>
                                          <p:spTgt spid="739"/>
                                        </p:tgtEl>
                                      </p:cBhvr>
                                    </p:animEffect>
                                  </p:childTnLst>
                                </p:cTn>
                              </p:par>
                              <p:par>
                                <p:cTn fill="hold" nodeType="with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1000"/>
                                        <p:tgtEl>
                                          <p:spTgt spid="740"/>
                                        </p:tgtEl>
                                      </p:cBhvr>
                                    </p:animEffect>
                                  </p:childTnLst>
                                </p:cTn>
                              </p:par>
                              <p:par>
                                <p:cTn fill="hold" nodeType="with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1000"/>
                                        <p:tgtEl>
                                          <p:spTgt spid="741"/>
                                        </p:tgtEl>
                                      </p:cBhvr>
                                    </p:animEffect>
                                  </p:childTnLst>
                                </p:cTn>
                              </p:par>
                              <p:par>
                                <p:cTn fill="hold" nodeType="with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1000"/>
                                        <p:tgtEl>
                                          <p:spTgt spid="742"/>
                                        </p:tgtEl>
                                      </p:cBhvr>
                                    </p:animEffect>
                                  </p:childTnLst>
                                </p:cTn>
                              </p:par>
                              <p:par>
                                <p:cTn fill="hold" nodeType="withEffect" presetClass="entr" presetID="10" presetSubtype="0">
                                  <p:stCondLst>
                                    <p:cond delay="0"/>
                                  </p:stCondLst>
                                  <p:childTnLst>
                                    <p:set>
                                      <p:cBhvr>
                                        <p:cTn dur="1" fill="hold">
                                          <p:stCondLst>
                                            <p:cond delay="0"/>
                                          </p:stCondLst>
                                        </p:cTn>
                                        <p:tgtEl>
                                          <p:spTgt spid="743"/>
                                        </p:tgtEl>
                                        <p:attrNameLst>
                                          <p:attrName>style.visibility</p:attrName>
                                        </p:attrNameLst>
                                      </p:cBhvr>
                                      <p:to>
                                        <p:strVal val="visible"/>
                                      </p:to>
                                    </p:set>
                                    <p:animEffect filter="fade" transition="in">
                                      <p:cBhvr>
                                        <p:cTn dur="1000"/>
                                        <p:tgtEl>
                                          <p:spTgt spid="7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g15d26cef0fd_2_49"/>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Zeppelin FDB</a:t>
            </a:r>
            <a:endParaRPr/>
          </a:p>
        </p:txBody>
      </p:sp>
      <p:sp>
        <p:nvSpPr>
          <p:cNvPr id="750" name="Google Shape;750;g15d26cef0fd_2_49"/>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751" name="Google Shape;751;g15d26cef0fd_2_49"/>
          <p:cNvSpPr/>
          <p:nvPr/>
        </p:nvSpPr>
        <p:spPr>
          <a:xfrm>
            <a:off x="1655375" y="4746533"/>
            <a:ext cx="489900" cy="405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g15d26cef0fd_2_49"/>
          <p:cNvSpPr/>
          <p:nvPr/>
        </p:nvSpPr>
        <p:spPr>
          <a:xfrm>
            <a:off x="1115100" y="3361433"/>
            <a:ext cx="1570800" cy="1385100"/>
          </a:xfrm>
          <a:prstGeom prst="ellipse">
            <a:avLst/>
          </a:prstGeom>
          <a:solidFill>
            <a:srgbClr val="0000FF"/>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g15d26cef0fd_2_49"/>
          <p:cNvSpPr/>
          <p:nvPr/>
        </p:nvSpPr>
        <p:spPr>
          <a:xfrm>
            <a:off x="3277467" y="2685267"/>
            <a:ext cx="371700" cy="1030500"/>
          </a:xfrm>
          <a:prstGeom prst="upArrow">
            <a:avLst>
              <a:gd fmla="val 50000" name="adj1"/>
              <a:gd fmla="val 50000" name="adj2"/>
            </a:avLst>
          </a:prstGeom>
          <a:solidFill>
            <a:srgbClr val="EA4335"/>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g15d26cef0fd_2_49"/>
          <p:cNvSpPr/>
          <p:nvPr/>
        </p:nvSpPr>
        <p:spPr>
          <a:xfrm>
            <a:off x="2770233" y="4628300"/>
            <a:ext cx="371700" cy="945900"/>
          </a:xfrm>
          <a:prstGeom prst="downArrow">
            <a:avLst>
              <a:gd fmla="val 50000" name="adj1"/>
              <a:gd fmla="val 50000" name="adj2"/>
            </a:avLst>
          </a:prstGeom>
          <a:solidFill>
            <a:srgbClr val="EA4335"/>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g15d26cef0fd_2_49"/>
          <p:cNvSpPr/>
          <p:nvPr/>
        </p:nvSpPr>
        <p:spPr>
          <a:xfrm>
            <a:off x="3766700" y="4628300"/>
            <a:ext cx="371700" cy="945900"/>
          </a:xfrm>
          <a:prstGeom prst="downArrow">
            <a:avLst>
              <a:gd fmla="val 50000" name="adj1"/>
              <a:gd fmla="val 50000" name="adj2"/>
            </a:avLst>
          </a:prstGeom>
          <a:solidFill>
            <a:srgbClr val="EA4335"/>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g15d26cef0fd_2_49"/>
          <p:cNvSpPr txBox="1"/>
          <p:nvPr/>
        </p:nvSpPr>
        <p:spPr>
          <a:xfrm>
            <a:off x="3630433" y="2972667"/>
            <a:ext cx="21117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Lato"/>
                <a:ea typeface="Lato"/>
                <a:cs typeface="Lato"/>
                <a:sym typeface="Lato"/>
              </a:rPr>
              <a:t>Buoyant Force</a:t>
            </a:r>
            <a:endParaRPr b="0" i="0" sz="1900" u="none" cap="none" strike="noStrike">
              <a:solidFill>
                <a:srgbClr val="000000"/>
              </a:solidFill>
              <a:latin typeface="Lato"/>
              <a:ea typeface="Lato"/>
              <a:cs typeface="Lato"/>
              <a:sym typeface="Lato"/>
            </a:endParaRPr>
          </a:p>
        </p:txBody>
      </p:sp>
      <p:sp>
        <p:nvSpPr>
          <p:cNvPr id="757" name="Google Shape;757;g15d26cef0fd_2_49"/>
          <p:cNvSpPr txBox="1"/>
          <p:nvPr/>
        </p:nvSpPr>
        <p:spPr>
          <a:xfrm>
            <a:off x="1891600" y="5320100"/>
            <a:ext cx="1148700" cy="831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Lato"/>
                <a:ea typeface="Lato"/>
                <a:cs typeface="Lato"/>
                <a:sym typeface="Lato"/>
              </a:rPr>
              <a:t>Weight Balloon</a:t>
            </a:r>
            <a:endParaRPr b="0" i="0" sz="1900" u="none" cap="none" strike="noStrike">
              <a:solidFill>
                <a:srgbClr val="000000"/>
              </a:solidFill>
              <a:latin typeface="Lato"/>
              <a:ea typeface="Lato"/>
              <a:cs typeface="Lato"/>
              <a:sym typeface="Lato"/>
            </a:endParaRPr>
          </a:p>
        </p:txBody>
      </p:sp>
      <p:sp>
        <p:nvSpPr>
          <p:cNvPr id="758" name="Google Shape;758;g15d26cef0fd_2_49"/>
          <p:cNvSpPr txBox="1"/>
          <p:nvPr/>
        </p:nvSpPr>
        <p:spPr>
          <a:xfrm>
            <a:off x="4025200" y="5320100"/>
            <a:ext cx="1148700" cy="831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Lato"/>
                <a:ea typeface="Lato"/>
                <a:cs typeface="Lato"/>
                <a:sym typeface="Lato"/>
              </a:rPr>
              <a:t>Weight Helium</a:t>
            </a:r>
            <a:endParaRPr b="0" i="0" sz="1900" u="none" cap="none" strike="noStrike">
              <a:solidFill>
                <a:srgbClr val="000000"/>
              </a:solidFill>
              <a:latin typeface="Lato"/>
              <a:ea typeface="Lato"/>
              <a:cs typeface="Lato"/>
              <a:sym typeface="Lato"/>
            </a:endParaRPr>
          </a:p>
        </p:txBody>
      </p:sp>
      <p:sp>
        <p:nvSpPr>
          <p:cNvPr id="759" name="Google Shape;759;g15d26cef0fd_2_49"/>
          <p:cNvSpPr txBox="1"/>
          <p:nvPr/>
        </p:nvSpPr>
        <p:spPr>
          <a:xfrm>
            <a:off x="1891600" y="5320100"/>
            <a:ext cx="1148700" cy="831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Lato"/>
                <a:ea typeface="Lato"/>
                <a:cs typeface="Lato"/>
                <a:sym typeface="Lato"/>
              </a:rPr>
              <a:t>Weight Balloon</a:t>
            </a:r>
            <a:endParaRPr b="0" i="0" sz="1900" u="none" cap="none" strike="noStrike">
              <a:solidFill>
                <a:srgbClr val="000000"/>
              </a:solidFill>
              <a:latin typeface="Lato"/>
              <a:ea typeface="Lato"/>
              <a:cs typeface="Lato"/>
              <a:sym typeface="Lato"/>
            </a:endParaRPr>
          </a:p>
        </p:txBody>
      </p:sp>
      <p:pic>
        <p:nvPicPr>
          <p:cNvPr id="760" name="Google Shape;760;g15d26cef0fd_2_49"/>
          <p:cNvPicPr preferRelativeResize="0"/>
          <p:nvPr/>
        </p:nvPicPr>
        <p:blipFill rotWithShape="1">
          <a:blip r:embed="rId3">
            <a:alphaModFix/>
          </a:blip>
          <a:srcRect b="0" l="0" r="0" t="0"/>
          <a:stretch/>
        </p:blipFill>
        <p:spPr>
          <a:xfrm>
            <a:off x="6046833" y="2370200"/>
            <a:ext cx="2921000" cy="279400"/>
          </a:xfrm>
          <a:prstGeom prst="rect">
            <a:avLst/>
          </a:prstGeom>
          <a:noFill/>
          <a:ln>
            <a:noFill/>
          </a:ln>
        </p:spPr>
      </p:pic>
      <p:pic>
        <p:nvPicPr>
          <p:cNvPr id="761" name="Google Shape;761;g15d26cef0fd_2_49"/>
          <p:cNvPicPr preferRelativeResize="0"/>
          <p:nvPr/>
        </p:nvPicPr>
        <p:blipFill rotWithShape="1">
          <a:blip r:embed="rId4">
            <a:alphaModFix/>
          </a:blip>
          <a:srcRect b="0" l="0" r="0" t="0"/>
          <a:stretch/>
        </p:blipFill>
        <p:spPr>
          <a:xfrm>
            <a:off x="6046833" y="2954400"/>
            <a:ext cx="965200" cy="254000"/>
          </a:xfrm>
          <a:prstGeom prst="rect">
            <a:avLst/>
          </a:prstGeom>
          <a:noFill/>
          <a:ln>
            <a:noFill/>
          </a:ln>
        </p:spPr>
      </p:pic>
      <p:sp>
        <p:nvSpPr>
          <p:cNvPr id="762" name="Google Shape;762;g15d26cef0fd_2_49"/>
          <p:cNvSpPr txBox="1"/>
          <p:nvPr/>
        </p:nvSpPr>
        <p:spPr>
          <a:xfrm>
            <a:off x="6167133" y="4836000"/>
            <a:ext cx="6066000" cy="1708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Lato"/>
                <a:ea typeface="Lato"/>
                <a:cs typeface="Lato"/>
                <a:sym typeface="Lato"/>
              </a:rPr>
              <a:t>Payload mass assumed 3kg</a:t>
            </a:r>
            <a:endParaRPr b="0" i="0" sz="19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Lato"/>
                <a:ea typeface="Lato"/>
                <a:cs typeface="Lato"/>
                <a:sym typeface="Lato"/>
              </a:rPr>
              <a:t>Balloon mass assumed 5kg</a:t>
            </a:r>
            <a:endParaRPr b="0" i="0" sz="19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Lato"/>
                <a:ea typeface="Lato"/>
                <a:cs typeface="Lato"/>
                <a:sym typeface="Lato"/>
              </a:rPr>
              <a:t>Designed to settle at 6000ft or 1800 m MSL</a:t>
            </a:r>
            <a:endParaRPr b="0" i="0" sz="19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Lato"/>
                <a:ea typeface="Lato"/>
                <a:cs typeface="Lato"/>
                <a:sym typeface="Lato"/>
              </a:rPr>
              <a:t>Volume calculated at 9.4 m^3</a:t>
            </a:r>
            <a:endParaRPr b="0" i="0" sz="19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Lato"/>
                <a:ea typeface="Lato"/>
                <a:cs typeface="Lato"/>
                <a:sym typeface="Lato"/>
              </a:rPr>
              <a:t>Industrial costs of He was at least $464 to fill</a:t>
            </a:r>
            <a:endParaRPr b="0" i="0" sz="1900" u="none" cap="none" strike="noStrike">
              <a:solidFill>
                <a:srgbClr val="000000"/>
              </a:solidFill>
              <a:latin typeface="Lato"/>
              <a:ea typeface="Lato"/>
              <a:cs typeface="Lato"/>
              <a:sym typeface="Lato"/>
            </a:endParaRPr>
          </a:p>
        </p:txBody>
      </p:sp>
      <p:pic>
        <p:nvPicPr>
          <p:cNvPr id="763" name="Google Shape;763;g15d26cef0fd_2_49"/>
          <p:cNvPicPr preferRelativeResize="0"/>
          <p:nvPr/>
        </p:nvPicPr>
        <p:blipFill rotWithShape="1">
          <a:blip r:embed="rId5">
            <a:alphaModFix/>
          </a:blip>
          <a:srcRect b="0" l="0" r="0" t="0"/>
          <a:stretch/>
        </p:blipFill>
        <p:spPr>
          <a:xfrm>
            <a:off x="6046833" y="3438000"/>
            <a:ext cx="1854200" cy="609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g15d26cef0fd_2_343"/>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Zeppelin Costs</a:t>
            </a:r>
            <a:endParaRPr/>
          </a:p>
        </p:txBody>
      </p:sp>
      <p:sp>
        <p:nvSpPr>
          <p:cNvPr id="769" name="Google Shape;769;g15d26cef0fd_2_343"/>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770" name="Google Shape;770;g15d26cef0fd_2_343"/>
          <p:cNvGraphicFramePr/>
          <p:nvPr/>
        </p:nvGraphicFramePr>
        <p:xfrm>
          <a:off x="0" y="3285200"/>
          <a:ext cx="3000000" cy="3000000"/>
        </p:xfrm>
        <a:graphic>
          <a:graphicData uri="http://schemas.openxmlformats.org/drawingml/2006/table">
            <a:tbl>
              <a:tblPr>
                <a:noFill/>
                <a:tableStyleId>{C290CCDA-0C62-4F4D-84F7-8CBBFD1784C3}</a:tableStyleId>
              </a:tblPr>
              <a:tblGrid>
                <a:gridCol w="2092900"/>
                <a:gridCol w="658550"/>
                <a:gridCol w="928075"/>
                <a:gridCol w="1150000"/>
                <a:gridCol w="1058050"/>
                <a:gridCol w="6225825"/>
              </a:tblGrid>
              <a:tr h="396200">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V = 9.4 M^3</a:t>
                      </a:r>
                      <a:endParaRPr sz="1100" u="none" cap="none" strike="noStrike">
                        <a:latin typeface="Calibri"/>
                        <a:ea typeface="Calibri"/>
                        <a:cs typeface="Calibri"/>
                        <a:sym typeface="Calibri"/>
                      </a:endParaRPr>
                    </a:p>
                  </a:txBody>
                  <a:tcPr marT="91425" marB="91425" marR="28575" marL="28575" anchor="b">
                    <a:solidFill>
                      <a:srgbClr val="A5A5A5"/>
                    </a:solidFill>
                    <a:extLst>
                      <a:ext uri="http://customooxmlschemas.google.com/">
                        <go:slidesCustomData xmlns:go="http://customooxmlschemas.google.com/" cellId="770:0:0"/>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b">
                    <a:extLst>
                      <a:ext uri="http://customooxmlschemas.google.com/">
                        <go:slidesCustomData xmlns:go="http://customooxmlschemas.google.com/" cellId="770:0:1"/>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b">
                    <a:extLst>
                      <a:ext uri="http://customooxmlschemas.google.com/">
                        <go:slidesCustomData xmlns:go="http://customooxmlschemas.google.com/" cellId="770:0:2"/>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b">
                    <a:extLst>
                      <a:ext uri="http://customooxmlschemas.google.com/">
                        <go:slidesCustomData xmlns:go="http://customooxmlschemas.google.com/" cellId="770:0:3"/>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b">
                    <a:extLst>
                      <a:ext uri="http://customooxmlschemas.google.com/">
                        <go:slidesCustomData xmlns:go="http://customooxmlschemas.google.com/" cellId="770:0:4"/>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b">
                    <a:lnB cap="flat" cmpd="sng" w="9525">
                      <a:solidFill>
                        <a:srgbClr val="000000"/>
                      </a:solidFill>
                      <a:prstDash val="solid"/>
                      <a:round/>
                      <a:headEnd len="sm" w="sm" type="none"/>
                      <a:tailEnd len="sm" w="sm" type="none"/>
                    </a:lnB>
                    <a:extLst>
                      <a:ext uri="http://customooxmlschemas.google.com/">
                        <go:slidesCustomData xmlns:go="http://customooxmlschemas.google.com/" cellId="770:0:5"/>
                      </a:ext>
                    </a:extLst>
                  </a:tcPr>
                </a:tc>
              </a:tr>
              <a:tr h="3524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helium</a:t>
                      </a:r>
                      <a:endParaRPr sz="1100" u="none" cap="none" strike="noStrike">
                        <a:latin typeface="Calibri"/>
                        <a:ea typeface="Calibri"/>
                        <a:cs typeface="Calibri"/>
                        <a:sym typeface="Calibri"/>
                      </a:endParaRPr>
                    </a:p>
                  </a:txBody>
                  <a:tcPr marT="91425" marB="91425" marR="28575" marL="28575" anchor="b">
                    <a:solidFill>
                      <a:srgbClr val="4472C4"/>
                    </a:solidFill>
                    <a:extLst>
                      <a:ext uri="http://customooxmlschemas.google.com/">
                        <go:slidesCustomData xmlns:go="http://customooxmlschemas.google.com/" cellId="770:1:0"/>
                      </a:ext>
                    </a:extLst>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Price</a:t>
                      </a:r>
                      <a:endParaRPr sz="1100" u="none" cap="none" strike="noStrike">
                        <a:latin typeface="Calibri"/>
                        <a:ea typeface="Calibri"/>
                        <a:cs typeface="Calibri"/>
                        <a:sym typeface="Calibri"/>
                      </a:endParaRPr>
                    </a:p>
                  </a:txBody>
                  <a:tcPr marT="91425" marB="91425" marR="28575" marL="28575" anchor="b">
                    <a:solidFill>
                      <a:srgbClr val="4472C4"/>
                    </a:solidFill>
                    <a:extLst>
                      <a:ext uri="http://customooxmlschemas.google.com/">
                        <go:slidesCustomData xmlns:go="http://customooxmlschemas.google.com/" cellId="770:1:1"/>
                      </a:ext>
                    </a:extLst>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Volume m^3</a:t>
                      </a:r>
                      <a:endParaRPr sz="1100" u="none" cap="none" strike="noStrike">
                        <a:latin typeface="Calibri"/>
                        <a:ea typeface="Calibri"/>
                        <a:cs typeface="Calibri"/>
                        <a:sym typeface="Calibri"/>
                      </a:endParaRPr>
                    </a:p>
                  </a:txBody>
                  <a:tcPr marT="91425" marB="91425" marR="28575" marL="28575" anchor="b">
                    <a:solidFill>
                      <a:srgbClr val="4472C4"/>
                    </a:solidFill>
                    <a:extLst>
                      <a:ext uri="http://customooxmlschemas.google.com/">
                        <go:slidesCustomData xmlns:go="http://customooxmlschemas.google.com/" cellId="770:1:2"/>
                      </a:ext>
                    </a:extLst>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 Cost per m^3</a:t>
                      </a:r>
                      <a:endParaRPr sz="1100" u="none" cap="none" strike="noStrike">
                        <a:latin typeface="Calibri"/>
                        <a:ea typeface="Calibri"/>
                        <a:cs typeface="Calibri"/>
                        <a:sym typeface="Calibri"/>
                      </a:endParaRPr>
                    </a:p>
                  </a:txBody>
                  <a:tcPr marT="91425" marB="91425" marR="28575" marL="28575" anchor="b">
                    <a:solidFill>
                      <a:srgbClr val="4472C4"/>
                    </a:solidFill>
                    <a:extLst>
                      <a:ext uri="http://customooxmlschemas.google.com/">
                        <go:slidesCustomData xmlns:go="http://customooxmlschemas.google.com/" cellId="770:1:3"/>
                      </a:ext>
                    </a:extLst>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 cost per fill</a:t>
                      </a:r>
                      <a:endParaRPr sz="1100" u="none" cap="none" strike="noStrike">
                        <a:latin typeface="Calibri"/>
                        <a:ea typeface="Calibri"/>
                        <a:cs typeface="Calibri"/>
                        <a:sym typeface="Calibri"/>
                      </a:endParaRPr>
                    </a:p>
                  </a:txBody>
                  <a:tcPr marT="91425" marB="91425" marR="28575" marL="28575" anchor="b">
                    <a:lnR cap="flat" cmpd="sng" w="9525">
                      <a:solidFill>
                        <a:srgbClr val="000000"/>
                      </a:solidFill>
                      <a:prstDash val="solid"/>
                      <a:round/>
                      <a:headEnd len="sm" w="sm" type="none"/>
                      <a:tailEnd len="sm" w="sm" type="none"/>
                    </a:lnR>
                    <a:solidFill>
                      <a:srgbClr val="4472C4"/>
                    </a:solidFill>
                    <a:extLst>
                      <a:ext uri="http://customooxmlschemas.google.com/">
                        <go:slidesCustomData xmlns:go="http://customooxmlschemas.google.com/" cellId="770:1:4"/>
                      </a:ext>
                    </a:extLst>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This is all assuming we could keep the zepplin to roughly 3kg mass carring 5kg payload</a:t>
                      </a:r>
                      <a:endParaRPr sz="1100" u="none" cap="none" strike="noStrike">
                        <a:latin typeface="Calibri"/>
                        <a:ea typeface="Calibri"/>
                        <a:cs typeface="Calibri"/>
                        <a:sym typeface="Calibri"/>
                      </a:endParaRPr>
                    </a:p>
                  </a:txBody>
                  <a:tcPr marT="91425" marB="91425"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EAADB"/>
                    </a:solidFill>
                    <a:extLst>
                      <a:ext uri="http://customooxmlschemas.google.com/">
                        <go:slidesCustomData xmlns:go="http://customooxmlschemas.google.com/" cellId="770:1:5"/>
                      </a:ext>
                    </a:extLst>
                  </a:tcPr>
                </a:tc>
              </a:tr>
              <a:tr h="396200">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wallmat</a:t>
                      </a:r>
                      <a:endParaRPr sz="1100" u="none" cap="none" strike="noStrike">
                        <a:latin typeface="Calibri"/>
                        <a:ea typeface="Calibri"/>
                        <a:cs typeface="Calibri"/>
                        <a:sym typeface="Calibri"/>
                      </a:endParaRPr>
                    </a:p>
                  </a:txBody>
                  <a:tcPr marT="91425" marB="91425" marR="28575" marL="28575" anchor="b">
                    <a:extLst>
                      <a:ext uri="http://customooxmlschemas.google.com/">
                        <go:slidesCustomData xmlns:go="http://customooxmlschemas.google.com/" cellId="770:2:0"/>
                      </a:ext>
                    </a:extLst>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33.98</a:t>
                      </a:r>
                      <a:endParaRPr sz="1100" u="none" cap="none" strike="noStrike">
                        <a:latin typeface="Calibri"/>
                        <a:ea typeface="Calibri"/>
                        <a:cs typeface="Calibri"/>
                        <a:sym typeface="Calibri"/>
                      </a:endParaRPr>
                    </a:p>
                  </a:txBody>
                  <a:tcPr marT="91425" marB="91425" marR="28575" marL="28575" anchor="b">
                    <a:extLst>
                      <a:ext uri="http://customooxmlschemas.google.com/">
                        <go:slidesCustomData xmlns:go="http://customooxmlschemas.google.com/" cellId="770:2:1"/>
                      </a:ext>
                    </a:extLst>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0.25</a:t>
                      </a:r>
                      <a:endParaRPr sz="1100" u="none" cap="none" strike="noStrike">
                        <a:latin typeface="Calibri"/>
                        <a:ea typeface="Calibri"/>
                        <a:cs typeface="Calibri"/>
                        <a:sym typeface="Calibri"/>
                      </a:endParaRPr>
                    </a:p>
                  </a:txBody>
                  <a:tcPr marT="91425" marB="91425" marR="28575" marL="28575" anchor="b">
                    <a:extLst>
                      <a:ext uri="http://customooxmlschemas.google.com/">
                        <go:slidesCustomData xmlns:go="http://customooxmlschemas.google.com/" cellId="770:2:2"/>
                      </a:ext>
                    </a:extLst>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135.92</a:t>
                      </a:r>
                      <a:endParaRPr sz="1100" u="none" cap="none" strike="noStrike">
                        <a:latin typeface="Calibri"/>
                        <a:ea typeface="Calibri"/>
                        <a:cs typeface="Calibri"/>
                        <a:sym typeface="Calibri"/>
                      </a:endParaRPr>
                    </a:p>
                  </a:txBody>
                  <a:tcPr marT="91425" marB="91425" marR="28575" marL="28575" anchor="b">
                    <a:extLst>
                      <a:ext uri="http://customooxmlschemas.google.com/">
                        <go:slidesCustomData xmlns:go="http://customooxmlschemas.google.com/" cellId="770:2:3"/>
                      </a:ext>
                    </a:extLst>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1277.648</a:t>
                      </a:r>
                      <a:endParaRPr sz="1100" u="none" cap="none" strike="noStrike">
                        <a:latin typeface="Calibri"/>
                        <a:ea typeface="Calibri"/>
                        <a:cs typeface="Calibri"/>
                        <a:sym typeface="Calibri"/>
                      </a:endParaRPr>
                    </a:p>
                  </a:txBody>
                  <a:tcPr marT="91425" marB="91425" marR="28575" marL="28575" anchor="b">
                    <a:extLst>
                      <a:ext uri="http://customooxmlschemas.google.com/">
                        <go:slidesCustomData xmlns:go="http://customooxmlschemas.google.com/" cellId="770:2:4"/>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b">
                    <a:lnT cap="flat" cmpd="sng" w="9525">
                      <a:solidFill>
                        <a:srgbClr val="000000"/>
                      </a:solidFill>
                      <a:prstDash val="solid"/>
                      <a:round/>
                      <a:headEnd len="sm" w="sm" type="none"/>
                      <a:tailEnd len="sm" w="sm" type="none"/>
                    </a:lnT>
                    <a:extLst>
                      <a:ext uri="http://customooxmlschemas.google.com/">
                        <go:slidesCustomData xmlns:go="http://customooxmlschemas.google.com/" cellId="770:2:5"/>
                      </a:ext>
                    </a:extLst>
                  </a:tcPr>
                </a:tc>
              </a:tr>
              <a:tr h="396200">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Larger tank</a:t>
                      </a:r>
                      <a:endParaRPr sz="1100" u="none" cap="none" strike="noStrike">
                        <a:latin typeface="Calibri"/>
                        <a:ea typeface="Calibri"/>
                        <a:cs typeface="Calibri"/>
                        <a:sym typeface="Calibri"/>
                      </a:endParaRPr>
                    </a:p>
                  </a:txBody>
                  <a:tcPr marT="91425" marB="91425" marR="28575" marL="28575" anchor="b">
                    <a:extLst>
                      <a:ext uri="http://customooxmlschemas.google.com/">
                        <go:slidesCustomData xmlns:go="http://customooxmlschemas.google.com/" cellId="770:3:0"/>
                      </a:ext>
                    </a:extLst>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67.99</a:t>
                      </a:r>
                      <a:endParaRPr sz="1100" u="none" cap="none" strike="noStrike">
                        <a:latin typeface="Calibri"/>
                        <a:ea typeface="Calibri"/>
                        <a:cs typeface="Calibri"/>
                        <a:sym typeface="Calibri"/>
                      </a:endParaRPr>
                    </a:p>
                  </a:txBody>
                  <a:tcPr marT="91425" marB="91425" marR="28575" marL="28575" anchor="b">
                    <a:extLst>
                      <a:ext uri="http://customooxmlschemas.google.com/">
                        <go:slidesCustomData xmlns:go="http://customooxmlschemas.google.com/" cellId="770:3:1"/>
                      </a:ext>
                    </a:extLst>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0.42</a:t>
                      </a:r>
                      <a:endParaRPr sz="1100" u="none" cap="none" strike="noStrike">
                        <a:latin typeface="Calibri"/>
                        <a:ea typeface="Calibri"/>
                        <a:cs typeface="Calibri"/>
                        <a:sym typeface="Calibri"/>
                      </a:endParaRPr>
                    </a:p>
                  </a:txBody>
                  <a:tcPr marT="91425" marB="91425" marR="28575" marL="28575" anchor="b">
                    <a:extLst>
                      <a:ext uri="http://customooxmlschemas.google.com/">
                        <go:slidesCustomData xmlns:go="http://customooxmlschemas.google.com/" cellId="770:3:2"/>
                      </a:ext>
                    </a:extLst>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161.8809524</a:t>
                      </a:r>
                      <a:endParaRPr sz="1100" u="none" cap="none" strike="noStrike">
                        <a:latin typeface="Calibri"/>
                        <a:ea typeface="Calibri"/>
                        <a:cs typeface="Calibri"/>
                        <a:sym typeface="Calibri"/>
                      </a:endParaRPr>
                    </a:p>
                  </a:txBody>
                  <a:tcPr marT="91425" marB="91425" marR="28575" marL="28575" anchor="b">
                    <a:extLst>
                      <a:ext uri="http://customooxmlschemas.google.com/">
                        <go:slidesCustomData xmlns:go="http://customooxmlschemas.google.com/" cellId="770:3:3"/>
                      </a:ext>
                    </a:extLst>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1521.680952</a:t>
                      </a:r>
                      <a:endParaRPr sz="1100" u="none" cap="none" strike="noStrike">
                        <a:latin typeface="Calibri"/>
                        <a:ea typeface="Calibri"/>
                        <a:cs typeface="Calibri"/>
                        <a:sym typeface="Calibri"/>
                      </a:endParaRPr>
                    </a:p>
                  </a:txBody>
                  <a:tcPr marT="91425" marB="91425" marR="28575" marL="28575" anchor="b">
                    <a:extLst>
                      <a:ext uri="http://customooxmlschemas.google.com/">
                        <go:slidesCustomData xmlns:go="http://customooxmlschemas.google.com/" cellId="770:3:4"/>
                      </a:ext>
                    </a:extLst>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28575" marL="28575" anchor="b">
                    <a:extLst>
                      <a:ext uri="http://customooxmlschemas.google.com/">
                        <go:slidesCustomData xmlns:go="http://customooxmlschemas.google.com/" cellId="770:3:5"/>
                      </a:ext>
                    </a:extLst>
                  </a:tcPr>
                </a:tc>
              </a:tr>
              <a:tr h="139700">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Industrial</a:t>
                      </a:r>
                      <a:endParaRPr sz="1100" u="none" cap="none" strike="noStrike">
                        <a:latin typeface="Calibri"/>
                        <a:ea typeface="Calibri"/>
                        <a:cs typeface="Calibri"/>
                        <a:sym typeface="Calibri"/>
                      </a:endParaRPr>
                    </a:p>
                  </a:txBody>
                  <a:tcPr marT="91425" marB="91425" marR="28575" marL="28575" anchor="b">
                    <a:extLst>
                      <a:ext uri="http://customooxmlschemas.google.com/">
                        <go:slidesCustomData xmlns:go="http://customooxmlschemas.google.com/" cellId="770:4:0"/>
                      </a:ext>
                    </a:extLst>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408</a:t>
                      </a:r>
                      <a:endParaRPr sz="1100" u="none" cap="none" strike="noStrike">
                        <a:latin typeface="Calibri"/>
                        <a:ea typeface="Calibri"/>
                        <a:cs typeface="Calibri"/>
                        <a:sym typeface="Calibri"/>
                      </a:endParaRPr>
                    </a:p>
                  </a:txBody>
                  <a:tcPr marT="91425" marB="91425" marR="28575" marL="28575" anchor="b">
                    <a:extLst>
                      <a:ext uri="http://customooxmlschemas.google.com/">
                        <go:slidesCustomData xmlns:go="http://customooxmlschemas.google.com/" cellId="770:4:1"/>
                      </a:ext>
                    </a:extLst>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8.242</a:t>
                      </a:r>
                      <a:endParaRPr sz="1100" u="none" cap="none" strike="noStrike">
                        <a:latin typeface="Calibri"/>
                        <a:ea typeface="Calibri"/>
                        <a:cs typeface="Calibri"/>
                        <a:sym typeface="Calibri"/>
                      </a:endParaRPr>
                    </a:p>
                  </a:txBody>
                  <a:tcPr marT="91425" marB="91425" marR="28575" marL="28575" anchor="b">
                    <a:extLst>
                      <a:ext uri="http://customooxmlschemas.google.com/">
                        <go:slidesCustomData xmlns:go="http://customooxmlschemas.google.com/" cellId="770:4:2"/>
                      </a:ext>
                    </a:extLst>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49.50254793</a:t>
                      </a:r>
                      <a:endParaRPr sz="1100" u="none" cap="none" strike="noStrike">
                        <a:latin typeface="Calibri"/>
                        <a:ea typeface="Calibri"/>
                        <a:cs typeface="Calibri"/>
                        <a:sym typeface="Calibri"/>
                      </a:endParaRPr>
                    </a:p>
                  </a:txBody>
                  <a:tcPr marT="91425" marB="91425" marR="28575" marL="28575" anchor="b">
                    <a:extLst>
                      <a:ext uri="http://customooxmlschemas.google.com/">
                        <go:slidesCustomData xmlns:go="http://customooxmlschemas.google.com/" cellId="770:4:3"/>
                      </a:ext>
                    </a:extLst>
                  </a:tcPr>
                </a:tc>
                <a:tc>
                  <a:txBody>
                    <a:bodyPr/>
                    <a:lstStyle/>
                    <a:p>
                      <a:pPr indent="0" lvl="0" marL="0" marR="0" rtl="0" algn="r">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465.3239505</a:t>
                      </a:r>
                      <a:endParaRPr sz="1100" u="none" cap="none" strike="noStrike">
                        <a:latin typeface="Calibri"/>
                        <a:ea typeface="Calibri"/>
                        <a:cs typeface="Calibri"/>
                        <a:sym typeface="Calibri"/>
                      </a:endParaRPr>
                    </a:p>
                  </a:txBody>
                  <a:tcPr marT="91425" marB="91425" marR="28575" marL="28575" anchor="b">
                    <a:extLst>
                      <a:ext uri="http://customooxmlschemas.google.com/">
                        <go:slidesCustomData xmlns:go="http://customooxmlschemas.google.com/" cellId="770:4:4"/>
                      </a:ext>
                    </a:extLst>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tank is $410</a:t>
                      </a:r>
                      <a:endParaRPr sz="1100" u="none" cap="none" strike="noStrike">
                        <a:latin typeface="Calibri"/>
                        <a:ea typeface="Calibri"/>
                        <a:cs typeface="Calibri"/>
                        <a:sym typeface="Calibri"/>
                      </a:endParaRPr>
                    </a:p>
                  </a:txBody>
                  <a:tcPr marT="91425" marB="91425" marR="28575" marL="28575" anchor="b">
                    <a:extLst>
                      <a:ext uri="http://customooxmlschemas.google.com/">
                        <go:slidesCustomData xmlns:go="http://customooxmlschemas.google.com/" cellId="770:4:5"/>
                      </a:ext>
                    </a:extLst>
                  </a:tcPr>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g15d26cef0fd_2_67"/>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Graded Airframes</a:t>
            </a:r>
            <a:endParaRPr/>
          </a:p>
        </p:txBody>
      </p:sp>
      <p:sp>
        <p:nvSpPr>
          <p:cNvPr id="776" name="Google Shape;776;g15d26cef0fd_2_67"/>
          <p:cNvSpPr txBox="1"/>
          <p:nvPr>
            <p:ph idx="1" type="body"/>
          </p:nvPr>
        </p:nvSpPr>
        <p:spPr>
          <a:xfrm>
            <a:off x="972600" y="2771833"/>
            <a:ext cx="10251600" cy="3684300"/>
          </a:xfrm>
          <a:prstGeom prst="rect">
            <a:avLst/>
          </a:prstGeom>
          <a:noFill/>
          <a:ln>
            <a:noFill/>
          </a:ln>
        </p:spPr>
        <p:txBody>
          <a:bodyPr anchorCtr="0" anchor="t" bIns="45700" lIns="91425" spcFirstLastPara="1" rIns="91425" wrap="square" tIns="45700">
            <a:normAutofit fontScale="70000" lnSpcReduction="20000"/>
          </a:bodyPr>
          <a:lstStyle/>
          <a:p>
            <a:pPr indent="-442594" lvl="0" marL="609600" rtl="0" algn="l">
              <a:lnSpc>
                <a:spcPct val="90000"/>
              </a:lnSpc>
              <a:spcBef>
                <a:spcPts val="1000"/>
              </a:spcBef>
              <a:spcAft>
                <a:spcPts val="0"/>
              </a:spcAft>
              <a:buSzPct val="100000"/>
              <a:buChar char="•"/>
            </a:pPr>
            <a:r>
              <a:rPr lang="en-US"/>
              <a:t>Factors for comparisons</a:t>
            </a:r>
            <a:endParaRPr/>
          </a:p>
          <a:p>
            <a:pPr indent="-422910" lvl="1" marL="1219200" rtl="0" algn="l">
              <a:lnSpc>
                <a:spcPct val="90000"/>
              </a:lnSpc>
              <a:spcBef>
                <a:spcPts val="500"/>
              </a:spcBef>
              <a:spcAft>
                <a:spcPts val="0"/>
              </a:spcAft>
              <a:buSzPct val="100000"/>
              <a:buChar char="•"/>
            </a:pPr>
            <a:r>
              <a:rPr lang="en-US"/>
              <a:t>Endurance: </a:t>
            </a:r>
            <a:endParaRPr/>
          </a:p>
          <a:p>
            <a:pPr indent="-403225" lvl="2" marL="1828800" rtl="0" algn="l">
              <a:lnSpc>
                <a:spcPct val="90000"/>
              </a:lnSpc>
              <a:spcBef>
                <a:spcPts val="500"/>
              </a:spcBef>
              <a:spcAft>
                <a:spcPts val="0"/>
              </a:spcAft>
              <a:buSzPct val="100000"/>
              <a:buChar char="•"/>
            </a:pPr>
            <a:r>
              <a:rPr lang="en-US"/>
              <a:t>Ensuring the system can stay flying for </a:t>
            </a:r>
            <a:r>
              <a:rPr lang="en-US">
                <a:extLst>
                  <a:ext uri="http://customooxmlschemas.google.com/">
                    <go:slidesCustomData xmlns:go="http://customooxmlschemas.google.com/" textRoundtripDataId="26"/>
                  </a:ext>
                </a:extLst>
              </a:rPr>
              <a:t>tbd</a:t>
            </a:r>
            <a:r>
              <a:rPr lang="en-US"/>
              <a:t> amount of time</a:t>
            </a:r>
            <a:endParaRPr/>
          </a:p>
          <a:p>
            <a:pPr indent="-422910" lvl="1" marL="1219200" rtl="0" algn="l">
              <a:lnSpc>
                <a:spcPct val="90000"/>
              </a:lnSpc>
              <a:spcBef>
                <a:spcPts val="500"/>
              </a:spcBef>
              <a:spcAft>
                <a:spcPts val="0"/>
              </a:spcAft>
              <a:buSzPct val="100000"/>
              <a:buChar char="•"/>
            </a:pPr>
            <a:r>
              <a:rPr lang="en-US"/>
              <a:t>Weight: </a:t>
            </a:r>
            <a:endParaRPr/>
          </a:p>
          <a:p>
            <a:pPr indent="-403225" lvl="2" marL="1828800" rtl="0" algn="l">
              <a:lnSpc>
                <a:spcPct val="90000"/>
              </a:lnSpc>
              <a:spcBef>
                <a:spcPts val="500"/>
              </a:spcBef>
              <a:spcAft>
                <a:spcPts val="0"/>
              </a:spcAft>
              <a:buSzPct val="100000"/>
              <a:buChar char="•"/>
            </a:pPr>
            <a:r>
              <a:rPr lang="en-US">
                <a:extLst>
                  <a:ext uri="http://customooxmlschemas.google.com/">
                    <go:slidesCustomData xmlns:go="http://customooxmlschemas.google.com/" textRoundtripDataId="27"/>
                  </a:ext>
                </a:extLst>
              </a:rPr>
              <a:t>Wanting something </a:t>
            </a:r>
            <a:r>
              <a:rPr lang="en-US"/>
              <a:t>lighter rather than heavier for transport</a:t>
            </a:r>
            <a:endParaRPr/>
          </a:p>
          <a:p>
            <a:pPr indent="-422910" lvl="1" marL="1219200" rtl="0" algn="l">
              <a:lnSpc>
                <a:spcPct val="90000"/>
              </a:lnSpc>
              <a:spcBef>
                <a:spcPts val="500"/>
              </a:spcBef>
              <a:spcAft>
                <a:spcPts val="0"/>
              </a:spcAft>
              <a:buSzPct val="100000"/>
              <a:buChar char="•"/>
            </a:pPr>
            <a:r>
              <a:rPr lang="en-US"/>
              <a:t>Payload Capacity:</a:t>
            </a:r>
            <a:endParaRPr/>
          </a:p>
          <a:p>
            <a:pPr indent="-403225" lvl="2" marL="1828800" rtl="0" algn="l">
              <a:lnSpc>
                <a:spcPct val="90000"/>
              </a:lnSpc>
              <a:spcBef>
                <a:spcPts val="500"/>
              </a:spcBef>
              <a:spcAft>
                <a:spcPts val="0"/>
              </a:spcAft>
              <a:buSzPct val="100000"/>
              <a:buChar char="•"/>
            </a:pPr>
            <a:r>
              <a:rPr lang="en-US"/>
              <a:t> Ensuring the system can carry the maximum possible of the desired payload</a:t>
            </a:r>
            <a:endParaRPr/>
          </a:p>
          <a:p>
            <a:pPr indent="-422910" lvl="1" marL="1219200" rtl="0" algn="l">
              <a:lnSpc>
                <a:spcPct val="90000"/>
              </a:lnSpc>
              <a:spcBef>
                <a:spcPts val="500"/>
              </a:spcBef>
              <a:spcAft>
                <a:spcPts val="0"/>
              </a:spcAft>
              <a:buSzPct val="100000"/>
              <a:buChar char="•"/>
            </a:pPr>
            <a:r>
              <a:rPr lang="en-US"/>
              <a:t>Take Off distance: </a:t>
            </a:r>
            <a:endParaRPr/>
          </a:p>
          <a:p>
            <a:pPr indent="-403225" lvl="2" marL="1828800" rtl="0" algn="l">
              <a:lnSpc>
                <a:spcPct val="90000"/>
              </a:lnSpc>
              <a:spcBef>
                <a:spcPts val="500"/>
              </a:spcBef>
              <a:spcAft>
                <a:spcPts val="0"/>
              </a:spcAft>
              <a:buSzPct val="100000"/>
              <a:buChar char="•"/>
            </a:pPr>
            <a:r>
              <a:rPr lang="en-US"/>
              <a:t>Comparing short takeoff and landing capabilities</a:t>
            </a:r>
            <a:endParaRPr/>
          </a:p>
          <a:p>
            <a:pPr indent="-422910" lvl="1" marL="1219200" rtl="0" algn="l">
              <a:lnSpc>
                <a:spcPct val="90000"/>
              </a:lnSpc>
              <a:spcBef>
                <a:spcPts val="500"/>
              </a:spcBef>
              <a:spcAft>
                <a:spcPts val="0"/>
              </a:spcAft>
              <a:buSzPct val="100000"/>
              <a:buChar char="•"/>
            </a:pPr>
            <a:r>
              <a:rPr lang="en-US"/>
              <a:t>Longest dimension: </a:t>
            </a:r>
            <a:endParaRPr/>
          </a:p>
          <a:p>
            <a:pPr indent="-403225" lvl="2" marL="1828800" rtl="0" algn="l">
              <a:lnSpc>
                <a:spcPct val="90000"/>
              </a:lnSpc>
              <a:spcBef>
                <a:spcPts val="500"/>
              </a:spcBef>
              <a:spcAft>
                <a:spcPts val="0"/>
              </a:spcAft>
              <a:buSzPct val="100000"/>
              <a:buChar char="•"/>
            </a:pPr>
            <a:r>
              <a:rPr lang="en-US">
                <a:extLst>
                  <a:ext uri="http://customooxmlschemas.google.com/">
                    <go:slidesCustomData xmlns:go="http://customooxmlschemas.google.com/" textRoundtripDataId="28"/>
                  </a:ext>
                </a:extLst>
              </a:rPr>
              <a:t>Light </a:t>
            </a:r>
            <a:r>
              <a:rPr lang="en-US"/>
              <a:t>weight, the smaller the better</a:t>
            </a:r>
            <a:endParaRPr/>
          </a:p>
          <a:p>
            <a:pPr indent="-442594" lvl="0" marL="609600" rtl="0" algn="l">
              <a:lnSpc>
                <a:spcPct val="90000"/>
              </a:lnSpc>
              <a:spcBef>
                <a:spcPts val="1000"/>
              </a:spcBef>
              <a:spcAft>
                <a:spcPts val="0"/>
              </a:spcAft>
              <a:buSzPct val="100000"/>
              <a:buChar char="•"/>
            </a:pPr>
            <a:r>
              <a:rPr lang="en-US"/>
              <a:t>Weighed System</a:t>
            </a:r>
            <a:endParaRPr/>
          </a:p>
          <a:p>
            <a:pPr indent="-422910" lvl="1" marL="1219200" rtl="0" algn="l">
              <a:lnSpc>
                <a:spcPct val="90000"/>
              </a:lnSpc>
              <a:spcBef>
                <a:spcPts val="500"/>
              </a:spcBef>
              <a:spcAft>
                <a:spcPts val="0"/>
              </a:spcAft>
              <a:buSzPct val="100000"/>
              <a:buChar char="•"/>
            </a:pPr>
            <a:r>
              <a:rPr lang="en-US"/>
              <a:t>1 - The two properties are determined to be of equal importance</a:t>
            </a:r>
            <a:endParaRPr/>
          </a:p>
          <a:p>
            <a:pPr indent="-422910" lvl="1" marL="1219200" rtl="0" algn="l">
              <a:lnSpc>
                <a:spcPct val="90000"/>
              </a:lnSpc>
              <a:spcBef>
                <a:spcPts val="500"/>
              </a:spcBef>
              <a:spcAft>
                <a:spcPts val="0"/>
              </a:spcAft>
              <a:buSzPct val="100000"/>
              <a:buChar char="•"/>
            </a:pPr>
            <a:r>
              <a:rPr lang="en-US"/>
              <a:t>9 - Property A is deemed to be of the utmost important over property B.</a:t>
            </a:r>
            <a:endParaRPr/>
          </a:p>
        </p:txBody>
      </p:sp>
      <p:sp>
        <p:nvSpPr>
          <p:cNvPr id="777" name="Google Shape;777;g15d26cef0fd_2_67"/>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g15d26cef0fd_2_73"/>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Graded Airframes</a:t>
            </a:r>
            <a:endParaRPr/>
          </a:p>
        </p:txBody>
      </p:sp>
      <p:sp>
        <p:nvSpPr>
          <p:cNvPr id="783" name="Google Shape;783;g15d26cef0fd_2_73"/>
          <p:cNvSpPr txBox="1"/>
          <p:nvPr>
            <p:ph idx="1" type="body"/>
          </p:nvPr>
        </p:nvSpPr>
        <p:spPr>
          <a:xfrm>
            <a:off x="972600" y="2771833"/>
            <a:ext cx="10251600" cy="3684300"/>
          </a:xfrm>
          <a:prstGeom prst="rect">
            <a:avLst/>
          </a:prstGeom>
          <a:noFill/>
          <a:ln>
            <a:noFill/>
          </a:ln>
        </p:spPr>
        <p:txBody>
          <a:bodyPr anchorCtr="0" anchor="t" bIns="45700" lIns="91425" spcFirstLastPara="1" rIns="91425" wrap="square" tIns="45700">
            <a:normAutofit lnSpcReduction="10000"/>
          </a:bodyPr>
          <a:lstStyle/>
          <a:p>
            <a:pPr indent="-482600" lvl="0" marL="609600" rtl="0" algn="l">
              <a:lnSpc>
                <a:spcPct val="90000"/>
              </a:lnSpc>
              <a:spcBef>
                <a:spcPts val="1000"/>
              </a:spcBef>
              <a:spcAft>
                <a:spcPts val="0"/>
              </a:spcAft>
              <a:buSzPts val="2800"/>
              <a:buChar char="•"/>
            </a:pPr>
            <a:r>
              <a:rPr lang="en-US"/>
              <a:t>Endurance</a:t>
            </a:r>
            <a:endParaRPr/>
          </a:p>
          <a:p>
            <a:pPr indent="-457200" lvl="1" marL="1219200" rtl="0" algn="l">
              <a:lnSpc>
                <a:spcPct val="90000"/>
              </a:lnSpc>
              <a:spcBef>
                <a:spcPts val="500"/>
              </a:spcBef>
              <a:spcAft>
                <a:spcPts val="0"/>
              </a:spcAft>
              <a:buSzPts val="2400"/>
              <a:buChar char="•"/>
            </a:pPr>
            <a:r>
              <a:rPr lang="en-US"/>
              <a:t>&lt; Weight (5)</a:t>
            </a:r>
            <a:endParaRPr/>
          </a:p>
          <a:p>
            <a:pPr indent="-457200" lvl="1" marL="1219200" rtl="0" algn="l">
              <a:lnSpc>
                <a:spcPct val="90000"/>
              </a:lnSpc>
              <a:spcBef>
                <a:spcPts val="500"/>
              </a:spcBef>
              <a:spcAft>
                <a:spcPts val="0"/>
              </a:spcAft>
              <a:buSzPts val="2400"/>
              <a:buChar char="•"/>
            </a:pPr>
            <a:r>
              <a:rPr lang="en-US"/>
              <a:t>&lt; Payload (4)</a:t>
            </a:r>
            <a:endParaRPr/>
          </a:p>
          <a:p>
            <a:pPr indent="-457200" lvl="1" marL="1219200" rtl="0" algn="l">
              <a:lnSpc>
                <a:spcPct val="90000"/>
              </a:lnSpc>
              <a:spcBef>
                <a:spcPts val="500"/>
              </a:spcBef>
              <a:spcAft>
                <a:spcPts val="0"/>
              </a:spcAft>
              <a:buSzPts val="2400"/>
              <a:buChar char="•"/>
            </a:pPr>
            <a:r>
              <a:rPr lang="en-US"/>
              <a:t>&lt; Take Off distance (3)</a:t>
            </a:r>
            <a:endParaRPr/>
          </a:p>
          <a:p>
            <a:pPr indent="-457200" lvl="1" marL="1219200" rtl="0" algn="l">
              <a:lnSpc>
                <a:spcPct val="90000"/>
              </a:lnSpc>
              <a:spcBef>
                <a:spcPts val="500"/>
              </a:spcBef>
              <a:spcAft>
                <a:spcPts val="0"/>
              </a:spcAft>
              <a:buSzPts val="2400"/>
              <a:buChar char="•"/>
            </a:pPr>
            <a:r>
              <a:rPr lang="en-US"/>
              <a:t>&lt; Longest Dimension (4)</a:t>
            </a:r>
            <a:endParaRPr/>
          </a:p>
          <a:p>
            <a:pPr indent="-482600" lvl="0" marL="609600" rtl="0" algn="l">
              <a:lnSpc>
                <a:spcPct val="90000"/>
              </a:lnSpc>
              <a:spcBef>
                <a:spcPts val="1000"/>
              </a:spcBef>
              <a:spcAft>
                <a:spcPts val="0"/>
              </a:spcAft>
              <a:buSzPts val="2800"/>
              <a:buChar char="•"/>
            </a:pPr>
            <a:r>
              <a:rPr lang="en-US"/>
              <a:t>In order for a smaller and lighter airframe to have the same payload capacity something had to be compromised.  </a:t>
            </a:r>
            <a:endParaRPr/>
          </a:p>
          <a:p>
            <a:pPr indent="-482600" lvl="0" marL="609600" rtl="0" algn="l">
              <a:lnSpc>
                <a:spcPct val="90000"/>
              </a:lnSpc>
              <a:spcBef>
                <a:spcPts val="1000"/>
              </a:spcBef>
              <a:spcAft>
                <a:spcPts val="0"/>
              </a:spcAft>
              <a:buSzPts val="2800"/>
              <a:buChar char="•"/>
            </a:pPr>
            <a:r>
              <a:rPr lang="en-US"/>
              <a:t>Endurance is determined to have the largest design space to cut into in order to make the airframe fit the operational needs</a:t>
            </a:r>
            <a:endParaRPr/>
          </a:p>
          <a:p>
            <a:pPr indent="0" lvl="0" marL="1219200" rtl="0" algn="l">
              <a:lnSpc>
                <a:spcPct val="90000"/>
              </a:lnSpc>
              <a:spcBef>
                <a:spcPts val="1000"/>
              </a:spcBef>
              <a:spcAft>
                <a:spcPts val="0"/>
              </a:spcAft>
              <a:buSzPts val="2800"/>
              <a:buNone/>
            </a:pPr>
            <a:r>
              <a:t/>
            </a:r>
            <a:endParaRPr/>
          </a:p>
        </p:txBody>
      </p:sp>
      <p:sp>
        <p:nvSpPr>
          <p:cNvPr id="784" name="Google Shape;784;g15d26cef0fd_2_73"/>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g15d26cef0fd_2_79"/>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Graded Airframes</a:t>
            </a:r>
            <a:endParaRPr/>
          </a:p>
        </p:txBody>
      </p:sp>
      <p:sp>
        <p:nvSpPr>
          <p:cNvPr id="790" name="Google Shape;790;g15d26cef0fd_2_79"/>
          <p:cNvSpPr txBox="1"/>
          <p:nvPr>
            <p:ph idx="1" type="body"/>
          </p:nvPr>
        </p:nvSpPr>
        <p:spPr>
          <a:xfrm>
            <a:off x="972600" y="2771833"/>
            <a:ext cx="10251600" cy="4086000"/>
          </a:xfrm>
          <a:prstGeom prst="rect">
            <a:avLst/>
          </a:prstGeom>
          <a:noFill/>
          <a:ln>
            <a:noFill/>
          </a:ln>
        </p:spPr>
        <p:txBody>
          <a:bodyPr anchorCtr="0" anchor="t" bIns="45700" lIns="91425" spcFirstLastPara="1" rIns="91425" wrap="square" tIns="45700">
            <a:normAutofit fontScale="92500" lnSpcReduction="20000"/>
          </a:bodyPr>
          <a:lstStyle/>
          <a:p>
            <a:pPr indent="-455930" lvl="0" marL="609600" rtl="0" algn="l">
              <a:lnSpc>
                <a:spcPct val="90000"/>
              </a:lnSpc>
              <a:spcBef>
                <a:spcPts val="1000"/>
              </a:spcBef>
              <a:spcAft>
                <a:spcPts val="0"/>
              </a:spcAft>
              <a:buSzPct val="100000"/>
              <a:buChar char="•"/>
            </a:pPr>
            <a:r>
              <a:rPr lang="en-US"/>
              <a:t>Weight</a:t>
            </a:r>
            <a:endParaRPr/>
          </a:p>
          <a:p>
            <a:pPr indent="-434339" lvl="1" marL="1219200" rtl="0" algn="l">
              <a:lnSpc>
                <a:spcPct val="90000"/>
              </a:lnSpc>
              <a:spcBef>
                <a:spcPts val="500"/>
              </a:spcBef>
              <a:spcAft>
                <a:spcPts val="0"/>
              </a:spcAft>
              <a:buSzPct val="100000"/>
              <a:buChar char="•"/>
            </a:pPr>
            <a:r>
              <a:rPr lang="en-US"/>
              <a:t>(5) &gt; Endurance</a:t>
            </a:r>
            <a:endParaRPr/>
          </a:p>
          <a:p>
            <a:pPr indent="-434339" lvl="1" marL="1219200" rtl="0" algn="l">
              <a:lnSpc>
                <a:spcPct val="90000"/>
              </a:lnSpc>
              <a:spcBef>
                <a:spcPts val="500"/>
              </a:spcBef>
              <a:spcAft>
                <a:spcPts val="0"/>
              </a:spcAft>
              <a:buSzPct val="100000"/>
              <a:buChar char="•"/>
            </a:pPr>
            <a:r>
              <a:rPr lang="en-US"/>
              <a:t>(2) &gt; Payload</a:t>
            </a:r>
            <a:endParaRPr/>
          </a:p>
          <a:p>
            <a:pPr indent="-434339" lvl="1" marL="1219200" rtl="0" algn="l">
              <a:lnSpc>
                <a:spcPct val="90000"/>
              </a:lnSpc>
              <a:spcBef>
                <a:spcPts val="500"/>
              </a:spcBef>
              <a:spcAft>
                <a:spcPts val="0"/>
              </a:spcAft>
              <a:buSzPct val="100000"/>
              <a:buChar char="•"/>
            </a:pPr>
            <a:r>
              <a:rPr lang="en-US"/>
              <a:t>(7) &gt; Take Off distance</a:t>
            </a:r>
            <a:endParaRPr/>
          </a:p>
          <a:p>
            <a:pPr indent="-434339" lvl="1" marL="1219200" rtl="0" algn="l">
              <a:lnSpc>
                <a:spcPct val="90000"/>
              </a:lnSpc>
              <a:spcBef>
                <a:spcPts val="500"/>
              </a:spcBef>
              <a:spcAft>
                <a:spcPts val="0"/>
              </a:spcAft>
              <a:buSzPct val="100000"/>
              <a:buChar char="•"/>
            </a:pPr>
            <a:r>
              <a:rPr lang="en-US"/>
              <a:t>(2) &gt; Longest Dimension </a:t>
            </a:r>
            <a:endParaRPr/>
          </a:p>
          <a:p>
            <a:pPr indent="-434339" lvl="1" marL="1219200" rtl="0" algn="l">
              <a:lnSpc>
                <a:spcPct val="90000"/>
              </a:lnSpc>
              <a:spcBef>
                <a:spcPts val="500"/>
              </a:spcBef>
              <a:spcAft>
                <a:spcPts val="0"/>
              </a:spcAft>
              <a:buSzPct val="100000"/>
              <a:buChar char="•"/>
            </a:pPr>
            <a:r>
              <a:rPr lang="en-US"/>
              <a:t>Determined to be highest priority.  System must be light enough to be carried with all supporting equipment</a:t>
            </a:r>
            <a:endParaRPr/>
          </a:p>
          <a:p>
            <a:pPr indent="-455930" lvl="0" marL="609600" rtl="0" algn="l">
              <a:lnSpc>
                <a:spcPct val="90000"/>
              </a:lnSpc>
              <a:spcBef>
                <a:spcPts val="1000"/>
              </a:spcBef>
              <a:spcAft>
                <a:spcPts val="0"/>
              </a:spcAft>
              <a:buSzPct val="100000"/>
              <a:buChar char="•"/>
            </a:pPr>
            <a:r>
              <a:rPr lang="en-US"/>
              <a:t>Payload Capacity</a:t>
            </a:r>
            <a:endParaRPr/>
          </a:p>
          <a:p>
            <a:pPr indent="-434339" lvl="1" marL="1219200" rtl="0" algn="l">
              <a:lnSpc>
                <a:spcPct val="90000"/>
              </a:lnSpc>
              <a:spcBef>
                <a:spcPts val="500"/>
              </a:spcBef>
              <a:spcAft>
                <a:spcPts val="0"/>
              </a:spcAft>
              <a:buSzPct val="100000"/>
              <a:buChar char="•"/>
            </a:pPr>
            <a:r>
              <a:rPr lang="en-US"/>
              <a:t>(4) &gt; Endurance</a:t>
            </a:r>
            <a:endParaRPr/>
          </a:p>
          <a:p>
            <a:pPr indent="-434339" lvl="1" marL="1219200" rtl="0" algn="l">
              <a:lnSpc>
                <a:spcPct val="90000"/>
              </a:lnSpc>
              <a:spcBef>
                <a:spcPts val="500"/>
              </a:spcBef>
              <a:spcAft>
                <a:spcPts val="0"/>
              </a:spcAft>
              <a:buSzPct val="100000"/>
              <a:buChar char="•"/>
            </a:pPr>
            <a:r>
              <a:rPr lang="en-US"/>
              <a:t>&lt; Weight (2)</a:t>
            </a:r>
            <a:endParaRPr/>
          </a:p>
          <a:p>
            <a:pPr indent="-434339" lvl="1" marL="1219200" rtl="0" algn="l">
              <a:lnSpc>
                <a:spcPct val="90000"/>
              </a:lnSpc>
              <a:spcBef>
                <a:spcPts val="500"/>
              </a:spcBef>
              <a:spcAft>
                <a:spcPts val="0"/>
              </a:spcAft>
              <a:buSzPct val="100000"/>
              <a:buChar char="•"/>
            </a:pPr>
            <a:r>
              <a:rPr lang="en-US"/>
              <a:t>(7) &gt; Take Off Distance</a:t>
            </a:r>
            <a:endParaRPr/>
          </a:p>
          <a:p>
            <a:pPr indent="-434339" lvl="1" marL="1219200" rtl="0" algn="l">
              <a:lnSpc>
                <a:spcPct val="90000"/>
              </a:lnSpc>
              <a:spcBef>
                <a:spcPts val="500"/>
              </a:spcBef>
              <a:spcAft>
                <a:spcPts val="0"/>
              </a:spcAft>
              <a:buSzPct val="100000"/>
              <a:buChar char="•"/>
            </a:pPr>
            <a:r>
              <a:rPr lang="en-US"/>
              <a:t>(2) &gt; Longest Dimension</a:t>
            </a:r>
            <a:endParaRPr/>
          </a:p>
          <a:p>
            <a:pPr indent="0" lvl="0" marL="1219200" rtl="0" algn="l">
              <a:lnSpc>
                <a:spcPct val="90000"/>
              </a:lnSpc>
              <a:spcBef>
                <a:spcPts val="1000"/>
              </a:spcBef>
              <a:spcAft>
                <a:spcPts val="0"/>
              </a:spcAft>
              <a:buSzPct val="117646"/>
              <a:buNone/>
            </a:pPr>
            <a:r>
              <a:t/>
            </a:r>
            <a:endParaRPr/>
          </a:p>
        </p:txBody>
      </p:sp>
      <p:sp>
        <p:nvSpPr>
          <p:cNvPr id="791" name="Google Shape;791;g15d26cef0fd_2_79"/>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g15d26cef0fd_2_85"/>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Graded Airframes</a:t>
            </a:r>
            <a:endParaRPr/>
          </a:p>
        </p:txBody>
      </p:sp>
      <p:sp>
        <p:nvSpPr>
          <p:cNvPr id="797" name="Google Shape;797;g15d26cef0fd_2_85"/>
          <p:cNvSpPr txBox="1"/>
          <p:nvPr>
            <p:ph idx="1" type="body"/>
          </p:nvPr>
        </p:nvSpPr>
        <p:spPr>
          <a:xfrm>
            <a:off x="972600" y="2771833"/>
            <a:ext cx="10251600" cy="4086000"/>
          </a:xfrm>
          <a:prstGeom prst="rect">
            <a:avLst/>
          </a:prstGeom>
          <a:noFill/>
          <a:ln>
            <a:noFill/>
          </a:ln>
        </p:spPr>
        <p:txBody>
          <a:bodyPr anchorCtr="0" anchor="t" bIns="45700" lIns="91425" spcFirstLastPara="1" rIns="91425" wrap="square" tIns="45700">
            <a:normAutofit fontScale="85000" lnSpcReduction="20000"/>
          </a:bodyPr>
          <a:lstStyle/>
          <a:p>
            <a:pPr indent="-415925" lvl="0" marL="609600" rtl="0" algn="l">
              <a:lnSpc>
                <a:spcPct val="90000"/>
              </a:lnSpc>
              <a:spcBef>
                <a:spcPts val="1000"/>
              </a:spcBef>
              <a:spcAft>
                <a:spcPts val="0"/>
              </a:spcAft>
              <a:buSzPct val="100000"/>
              <a:buChar char="•"/>
            </a:pPr>
            <a:r>
              <a:rPr lang="en-US"/>
              <a:t>Take Off Distance</a:t>
            </a:r>
            <a:endParaRPr/>
          </a:p>
          <a:p>
            <a:pPr indent="-400050" lvl="1" marL="1219200" rtl="0" algn="l">
              <a:lnSpc>
                <a:spcPct val="90000"/>
              </a:lnSpc>
              <a:spcBef>
                <a:spcPts val="500"/>
              </a:spcBef>
              <a:spcAft>
                <a:spcPts val="0"/>
              </a:spcAft>
              <a:buSzPct val="100000"/>
              <a:buChar char="•"/>
            </a:pPr>
            <a:r>
              <a:rPr lang="en-US"/>
              <a:t>(3) &gt; Endurance</a:t>
            </a:r>
            <a:endParaRPr/>
          </a:p>
          <a:p>
            <a:pPr indent="-400050" lvl="1" marL="1219200" rtl="0" algn="l">
              <a:lnSpc>
                <a:spcPct val="90000"/>
              </a:lnSpc>
              <a:spcBef>
                <a:spcPts val="500"/>
              </a:spcBef>
              <a:spcAft>
                <a:spcPts val="0"/>
              </a:spcAft>
              <a:buSzPct val="100000"/>
              <a:buChar char="•"/>
            </a:pPr>
            <a:r>
              <a:rPr lang="en-US"/>
              <a:t>&lt; Weight (7)</a:t>
            </a:r>
            <a:endParaRPr/>
          </a:p>
          <a:p>
            <a:pPr indent="-400050" lvl="1" marL="1219200" rtl="0" algn="l">
              <a:lnSpc>
                <a:spcPct val="90000"/>
              </a:lnSpc>
              <a:spcBef>
                <a:spcPts val="500"/>
              </a:spcBef>
              <a:spcAft>
                <a:spcPts val="0"/>
              </a:spcAft>
              <a:buSzPct val="100000"/>
              <a:buChar char="•"/>
            </a:pPr>
            <a:r>
              <a:rPr lang="en-US"/>
              <a:t>&lt; Payload (7)</a:t>
            </a:r>
            <a:endParaRPr/>
          </a:p>
          <a:p>
            <a:pPr indent="-400050" lvl="1" marL="1219200" rtl="0" algn="l">
              <a:lnSpc>
                <a:spcPct val="90000"/>
              </a:lnSpc>
              <a:spcBef>
                <a:spcPts val="500"/>
              </a:spcBef>
              <a:spcAft>
                <a:spcPts val="0"/>
              </a:spcAft>
              <a:buSzPct val="100000"/>
              <a:buChar char="•"/>
            </a:pPr>
            <a:r>
              <a:rPr lang="en-US"/>
              <a:t>(3) &gt; Longest Dimension </a:t>
            </a:r>
            <a:endParaRPr/>
          </a:p>
          <a:p>
            <a:pPr indent="-400050" lvl="1" marL="1219200" rtl="0" algn="l">
              <a:lnSpc>
                <a:spcPct val="90000"/>
              </a:lnSpc>
              <a:spcBef>
                <a:spcPts val="500"/>
              </a:spcBef>
              <a:spcAft>
                <a:spcPts val="0"/>
              </a:spcAft>
              <a:buSzPct val="100000"/>
              <a:buChar char="•"/>
            </a:pPr>
            <a:r>
              <a:rPr lang="en-US"/>
              <a:t>Manufacturing was determined to limit Dimensions against distance required.  Weight and payload capacity  were considered most important.</a:t>
            </a:r>
            <a:endParaRPr/>
          </a:p>
          <a:p>
            <a:pPr indent="-415925" lvl="0" marL="609600" rtl="0" algn="l">
              <a:lnSpc>
                <a:spcPct val="90000"/>
              </a:lnSpc>
              <a:spcBef>
                <a:spcPts val="1000"/>
              </a:spcBef>
              <a:spcAft>
                <a:spcPts val="0"/>
              </a:spcAft>
              <a:buSzPct val="100000"/>
              <a:buChar char="•"/>
            </a:pPr>
            <a:r>
              <a:rPr lang="en-US"/>
              <a:t>Longest Dimension</a:t>
            </a:r>
            <a:endParaRPr/>
          </a:p>
          <a:p>
            <a:pPr indent="-400050" lvl="1" marL="1219200" rtl="0" algn="l">
              <a:lnSpc>
                <a:spcPct val="90000"/>
              </a:lnSpc>
              <a:spcBef>
                <a:spcPts val="500"/>
              </a:spcBef>
              <a:spcAft>
                <a:spcPts val="0"/>
              </a:spcAft>
              <a:buSzPct val="100000"/>
              <a:buChar char="•"/>
            </a:pPr>
            <a:r>
              <a:rPr lang="en-US"/>
              <a:t>(4) &gt; Endurance</a:t>
            </a:r>
            <a:endParaRPr/>
          </a:p>
          <a:p>
            <a:pPr indent="-400050" lvl="1" marL="1219200" rtl="0" algn="l">
              <a:lnSpc>
                <a:spcPct val="90000"/>
              </a:lnSpc>
              <a:spcBef>
                <a:spcPts val="500"/>
              </a:spcBef>
              <a:spcAft>
                <a:spcPts val="0"/>
              </a:spcAft>
              <a:buSzPct val="100000"/>
              <a:buChar char="•"/>
            </a:pPr>
            <a:r>
              <a:rPr lang="en-US"/>
              <a:t>&lt; Weight(2)</a:t>
            </a:r>
            <a:endParaRPr/>
          </a:p>
          <a:p>
            <a:pPr indent="-400050" lvl="1" marL="1219200" rtl="0" algn="l">
              <a:lnSpc>
                <a:spcPct val="90000"/>
              </a:lnSpc>
              <a:spcBef>
                <a:spcPts val="500"/>
              </a:spcBef>
              <a:spcAft>
                <a:spcPts val="0"/>
              </a:spcAft>
              <a:buSzPct val="100000"/>
              <a:buChar char="•"/>
            </a:pPr>
            <a:r>
              <a:rPr lang="en-US"/>
              <a:t>&lt; Payload Capacity (3)</a:t>
            </a:r>
            <a:endParaRPr/>
          </a:p>
          <a:p>
            <a:pPr indent="-400050" lvl="1" marL="1219200" rtl="0" algn="l">
              <a:lnSpc>
                <a:spcPct val="90000"/>
              </a:lnSpc>
              <a:spcBef>
                <a:spcPts val="500"/>
              </a:spcBef>
              <a:spcAft>
                <a:spcPts val="0"/>
              </a:spcAft>
              <a:buSzPct val="100000"/>
              <a:buChar char="•"/>
            </a:pPr>
            <a:r>
              <a:rPr lang="en-US"/>
              <a:t>&lt; Take Off Distance (3)</a:t>
            </a:r>
            <a:endParaRPr/>
          </a:p>
          <a:p>
            <a:pPr indent="-400050" lvl="1" marL="1219200" rtl="0" algn="l">
              <a:lnSpc>
                <a:spcPct val="90000"/>
              </a:lnSpc>
              <a:spcBef>
                <a:spcPts val="500"/>
              </a:spcBef>
              <a:spcAft>
                <a:spcPts val="0"/>
              </a:spcAft>
              <a:buSzPct val="100000"/>
              <a:buChar char="•"/>
            </a:pPr>
            <a:r>
              <a:rPr lang="en-US"/>
              <a:t>We plan to make the design such that it can be easily packed.  But it must be light, carry the payload and make it in the air</a:t>
            </a:r>
            <a:endParaRPr/>
          </a:p>
          <a:p>
            <a:pPr indent="0" lvl="0" marL="1219200" rtl="0" algn="l">
              <a:lnSpc>
                <a:spcPct val="90000"/>
              </a:lnSpc>
              <a:spcBef>
                <a:spcPts val="1000"/>
              </a:spcBef>
              <a:spcAft>
                <a:spcPts val="0"/>
              </a:spcAft>
              <a:buSzPct val="160000"/>
              <a:buNone/>
            </a:pPr>
            <a:r>
              <a:t/>
            </a:r>
            <a:endParaRPr/>
          </a:p>
          <a:p>
            <a:pPr indent="0" lvl="0" marL="1219200" rtl="0" algn="l">
              <a:lnSpc>
                <a:spcPct val="90000"/>
              </a:lnSpc>
              <a:spcBef>
                <a:spcPts val="1000"/>
              </a:spcBef>
              <a:spcAft>
                <a:spcPts val="0"/>
              </a:spcAft>
              <a:buSzPct val="160000"/>
              <a:buNone/>
            </a:pPr>
            <a:r>
              <a:t/>
            </a:r>
            <a:endParaRPr/>
          </a:p>
        </p:txBody>
      </p:sp>
      <p:sp>
        <p:nvSpPr>
          <p:cNvPr id="798" name="Google Shape;798;g15d26cef0fd_2_85"/>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g15d26cef0fd_2_91"/>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Graded Airframes - Endurance Prioritized </a:t>
            </a:r>
            <a:endParaRPr/>
          </a:p>
        </p:txBody>
      </p:sp>
      <p:graphicFrame>
        <p:nvGraphicFramePr>
          <p:cNvPr id="804" name="Google Shape;804;g15d26cef0fd_2_91"/>
          <p:cNvGraphicFramePr/>
          <p:nvPr/>
        </p:nvGraphicFramePr>
        <p:xfrm>
          <a:off x="15100" y="3276600"/>
          <a:ext cx="3000000" cy="3000000"/>
        </p:xfrm>
        <a:graphic>
          <a:graphicData uri="http://schemas.openxmlformats.org/drawingml/2006/table">
            <a:tbl>
              <a:tblPr>
                <a:noFill/>
                <a:tableStyleId>{C290CCDA-0C62-4F4D-84F7-8CBBFD1784C3}</a:tableStyleId>
              </a:tblPr>
              <a:tblGrid>
                <a:gridCol w="2578100"/>
                <a:gridCol w="1917700"/>
                <a:gridCol w="1917700"/>
                <a:gridCol w="1917700"/>
                <a:gridCol w="1917700"/>
                <a:gridCol w="1917700"/>
              </a:tblGrid>
              <a:tr h="266700">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Criteria [units] (requirement)</a:t>
                      </a:r>
                      <a:endParaRPr b="1" sz="1300" u="none" cap="none" strike="noStrike"/>
                    </a:p>
                  </a:txBody>
                  <a:tcPr marT="25400" marB="25400" marR="38100" marL="38100" anchor="b">
                    <a:solidFill>
                      <a:srgbClr val="5891AD"/>
                    </a:solidFill>
                    <a:extLst>
                      <a:ext uri="http://customooxmlschemas.google.com/">
                        <go:slidesCustomData xmlns:go="http://customooxmlschemas.google.com/" cellId="804: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Criteria Weight</a:t>
                      </a:r>
                      <a:endParaRPr b="1" sz="1300" u="none" cap="none" strike="noStrike"/>
                    </a:p>
                  </a:txBody>
                  <a:tcPr marT="25400" marB="25400" marR="38100" marL="38100" anchor="b">
                    <a:solidFill>
                      <a:srgbClr val="5891AD"/>
                    </a:solidFill>
                    <a:extLst>
                      <a:ext uri="http://customooxmlschemas.google.com/">
                        <go:slidesCustomData xmlns:go="http://customooxmlschemas.google.com/" cellId="804:0: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Fixed Wing</a:t>
                      </a:r>
                      <a:endParaRPr sz="1300" u="none" cap="none" strike="noStrike"/>
                    </a:p>
                  </a:txBody>
                  <a:tcPr marT="25400" marB="25400" marR="38100" marL="38100" anchor="b">
                    <a:solidFill>
                      <a:srgbClr val="5891AD"/>
                    </a:solidFill>
                    <a:extLst>
                      <a:ext uri="http://customooxmlschemas.google.com/">
                        <go:slidesCustomData xmlns:go="http://customooxmlschemas.google.com/" cellId="804:0: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Hybrid Fixed Wing</a:t>
                      </a:r>
                      <a:endParaRPr sz="1300" u="none" cap="none" strike="noStrike"/>
                    </a:p>
                  </a:txBody>
                  <a:tcPr marT="25400" marB="25400" marR="38100" marL="38100" anchor="b">
                    <a:solidFill>
                      <a:srgbClr val="5891AD"/>
                    </a:solidFill>
                    <a:extLst>
                      <a:ext uri="http://customooxmlschemas.google.com/">
                        <go:slidesCustomData xmlns:go="http://customooxmlschemas.google.com/" cellId="804:0: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Single Rotor</a:t>
                      </a:r>
                      <a:endParaRPr sz="1300" u="none" cap="none" strike="noStrike"/>
                    </a:p>
                  </a:txBody>
                  <a:tcPr marT="25400" marB="25400" marR="38100" marL="38100" anchor="b">
                    <a:solidFill>
                      <a:srgbClr val="5891AD"/>
                    </a:solidFill>
                    <a:extLst>
                      <a:ext uri="http://customooxmlschemas.google.com/">
                        <go:slidesCustomData xmlns:go="http://customooxmlschemas.google.com/" cellId="804:0:4"/>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Multirotor</a:t>
                      </a:r>
                      <a:endParaRPr sz="1300" u="none" cap="none" strike="noStrike"/>
                    </a:p>
                  </a:txBody>
                  <a:tcPr marT="25400" marB="25400" marR="38100" marL="38100" anchor="b">
                    <a:solidFill>
                      <a:srgbClr val="5891AD"/>
                    </a:solidFill>
                    <a:extLst>
                      <a:ext uri="http://customooxmlschemas.google.com/">
                        <go:slidesCustomData xmlns:go="http://customooxmlschemas.google.com/" cellId="804:0: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Endurance [min] (3) (5) (8)</a:t>
                      </a:r>
                      <a:endParaRPr sz="1300" u="none" cap="none" strike="noStrike"/>
                    </a:p>
                  </a:txBody>
                  <a:tcPr marT="25400" marB="25400" marR="38100" marL="38100" anchor="b">
                    <a:solidFill>
                      <a:srgbClr val="5891AD"/>
                    </a:solidFill>
                    <a:extLst>
                      <a:ext uri="http://customooxmlschemas.google.com/">
                        <go:slidesCustomData xmlns:go="http://customooxmlschemas.google.com/" cellId="804:1: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0.6578614692</a:t>
                      </a:r>
                      <a:endParaRPr sz="1300" u="none" cap="none" strike="noStrike"/>
                    </a:p>
                  </a:txBody>
                  <a:tcPr marT="25400" marB="25400" marR="38100" marL="38100" anchor="b">
                    <a:solidFill>
                      <a:srgbClr val="4CDC8B"/>
                    </a:solidFill>
                    <a:extLst>
                      <a:ext uri="http://customooxmlschemas.google.com/">
                        <go:slidesCustomData xmlns:go="http://customooxmlschemas.google.com/" cellId="804:1: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210</a:t>
                      </a:r>
                      <a:endParaRPr sz="1300" u="none" cap="none" strike="noStrike"/>
                    </a:p>
                  </a:txBody>
                  <a:tcPr marT="25400" marB="25400" marR="38100" marL="38100" anchor="b">
                    <a:solidFill>
                      <a:srgbClr val="FF6F31"/>
                    </a:solidFill>
                    <a:extLst>
                      <a:ext uri="http://customooxmlschemas.google.com/">
                        <go:slidesCustomData xmlns:go="http://customooxmlschemas.google.com/" cellId="804:1: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120</a:t>
                      </a:r>
                      <a:endParaRPr sz="1300" u="none" cap="none" strike="noStrike"/>
                    </a:p>
                  </a:txBody>
                  <a:tcPr marT="25400" marB="25400" marR="38100" marL="38100" anchor="b">
                    <a:solidFill>
                      <a:srgbClr val="FF6F31"/>
                    </a:solidFill>
                    <a:extLst>
                      <a:ext uri="http://customooxmlschemas.google.com/">
                        <go:slidesCustomData xmlns:go="http://customooxmlschemas.google.com/" cellId="804:1: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64</a:t>
                      </a:r>
                      <a:endParaRPr sz="1300" u="none" cap="none" strike="noStrike"/>
                    </a:p>
                  </a:txBody>
                  <a:tcPr marT="25400" marB="25400" marR="38100" marL="38100" anchor="b">
                    <a:solidFill>
                      <a:srgbClr val="FF6F31"/>
                    </a:solidFill>
                    <a:extLst>
                      <a:ext uri="http://customooxmlschemas.google.com/">
                        <go:slidesCustomData xmlns:go="http://customooxmlschemas.google.com/" cellId="804:1: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41.6</a:t>
                      </a:r>
                      <a:endParaRPr sz="1300" u="none" cap="none" strike="noStrike"/>
                    </a:p>
                  </a:txBody>
                  <a:tcPr marT="25400" marB="25400" marR="38100" marL="38100" anchor="b">
                    <a:solidFill>
                      <a:srgbClr val="FF6F31"/>
                    </a:solidFill>
                    <a:extLst>
                      <a:ext uri="http://customooxmlschemas.google.com/">
                        <go:slidesCustomData xmlns:go="http://customooxmlschemas.google.com/" cellId="804:1: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Weight [kg] (1) (2) (5)</a:t>
                      </a:r>
                      <a:endParaRPr sz="1300" u="none" cap="none" strike="noStrike"/>
                    </a:p>
                  </a:txBody>
                  <a:tcPr marT="25400" marB="25400" marR="38100" marL="38100" anchor="b">
                    <a:solidFill>
                      <a:srgbClr val="5891AD"/>
                    </a:solidFill>
                    <a:extLst>
                      <a:ext uri="http://customooxmlschemas.google.com/">
                        <go:slidesCustomData xmlns:go="http://customooxmlschemas.google.com/" cellId="804:2: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0.1423388811</a:t>
                      </a:r>
                      <a:endParaRPr sz="1300" u="none" cap="none" strike="noStrike"/>
                    </a:p>
                  </a:txBody>
                  <a:tcPr marT="25400" marB="25400" marR="38100" marL="38100" anchor="b">
                    <a:solidFill>
                      <a:srgbClr val="4CDC8B"/>
                    </a:solidFill>
                    <a:extLst>
                      <a:ext uri="http://customooxmlschemas.google.com/">
                        <go:slidesCustomData xmlns:go="http://customooxmlschemas.google.com/" cellId="804:2: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13.3</a:t>
                      </a:r>
                      <a:endParaRPr sz="1300" u="none" cap="none" strike="noStrike"/>
                    </a:p>
                  </a:txBody>
                  <a:tcPr marT="25400" marB="25400" marR="38100" marL="38100" anchor="b">
                    <a:solidFill>
                      <a:srgbClr val="FF6F31"/>
                    </a:solidFill>
                    <a:extLst>
                      <a:ext uri="http://customooxmlschemas.google.com/">
                        <go:slidesCustomData xmlns:go="http://customooxmlschemas.google.com/" cellId="804:2: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11.3</a:t>
                      </a:r>
                      <a:endParaRPr sz="1300" u="none" cap="none" strike="noStrike"/>
                    </a:p>
                  </a:txBody>
                  <a:tcPr marT="25400" marB="25400" marR="38100" marL="38100" anchor="b">
                    <a:solidFill>
                      <a:srgbClr val="FF6F31"/>
                    </a:solidFill>
                    <a:extLst>
                      <a:ext uri="http://customooxmlschemas.google.com/">
                        <go:slidesCustomData xmlns:go="http://customooxmlschemas.google.com/" cellId="804:2: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21.6</a:t>
                      </a:r>
                      <a:endParaRPr sz="1300" u="none" cap="none" strike="noStrike"/>
                    </a:p>
                  </a:txBody>
                  <a:tcPr marT="25400" marB="25400" marR="38100" marL="38100" anchor="b">
                    <a:solidFill>
                      <a:srgbClr val="FF6F31"/>
                    </a:solidFill>
                    <a:extLst>
                      <a:ext uri="http://customooxmlschemas.google.com/">
                        <go:slidesCustomData xmlns:go="http://customooxmlschemas.google.com/" cellId="804:2: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9.3</a:t>
                      </a:r>
                      <a:endParaRPr sz="1300" u="none" cap="none" strike="noStrike"/>
                    </a:p>
                  </a:txBody>
                  <a:tcPr marT="25400" marB="25400" marR="38100" marL="38100" anchor="b">
                    <a:solidFill>
                      <a:srgbClr val="FF6F31"/>
                    </a:solidFill>
                    <a:extLst>
                      <a:ext uri="http://customooxmlschemas.google.com/">
                        <go:slidesCustomData xmlns:go="http://customooxmlschemas.google.com/" cellId="804:2: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Payload Capacity [kg] (5) (6)</a:t>
                      </a:r>
                      <a:endParaRPr sz="1300" u="none" cap="none" strike="noStrike"/>
                    </a:p>
                  </a:txBody>
                  <a:tcPr marT="25400" marB="25400" marR="38100" marL="38100" anchor="b">
                    <a:solidFill>
                      <a:srgbClr val="5891AD"/>
                    </a:solidFill>
                    <a:extLst>
                      <a:ext uri="http://customooxmlschemas.google.com/">
                        <go:slidesCustomData xmlns:go="http://customooxmlschemas.google.com/" cellId="804:3: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0.1169848981</a:t>
                      </a:r>
                      <a:endParaRPr sz="1300" u="none" cap="none" strike="noStrike"/>
                    </a:p>
                  </a:txBody>
                  <a:tcPr marT="25400" marB="25400" marR="38100" marL="38100" anchor="b">
                    <a:solidFill>
                      <a:srgbClr val="4CDC8B"/>
                    </a:solidFill>
                    <a:extLst>
                      <a:ext uri="http://customooxmlschemas.google.com/">
                        <go:slidesCustomData xmlns:go="http://customooxmlschemas.google.com/" cellId="804:3: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4.1</a:t>
                      </a:r>
                      <a:endParaRPr sz="1300" u="none" cap="none" strike="noStrike"/>
                    </a:p>
                  </a:txBody>
                  <a:tcPr marT="25400" marB="25400" marR="38100" marL="38100" anchor="b">
                    <a:solidFill>
                      <a:srgbClr val="FF6F31"/>
                    </a:solidFill>
                    <a:extLst>
                      <a:ext uri="http://customooxmlschemas.google.com/">
                        <go:slidesCustomData xmlns:go="http://customooxmlschemas.google.com/" cellId="804:3: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3.8</a:t>
                      </a:r>
                      <a:endParaRPr sz="1300" u="none" cap="none" strike="noStrike"/>
                    </a:p>
                  </a:txBody>
                  <a:tcPr marT="25400" marB="25400" marR="38100" marL="38100" anchor="b">
                    <a:solidFill>
                      <a:srgbClr val="FF6F31"/>
                    </a:solidFill>
                    <a:extLst>
                      <a:ext uri="http://customooxmlschemas.google.com/">
                        <go:slidesCustomData xmlns:go="http://customooxmlschemas.google.com/" cellId="804:3: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16</a:t>
                      </a:r>
                      <a:endParaRPr sz="1300" u="none" cap="none" strike="noStrike"/>
                    </a:p>
                  </a:txBody>
                  <a:tcPr marT="25400" marB="25400" marR="38100" marL="38100" anchor="b">
                    <a:solidFill>
                      <a:srgbClr val="FF6F31"/>
                    </a:solidFill>
                    <a:extLst>
                      <a:ext uri="http://customooxmlschemas.google.com/">
                        <go:slidesCustomData xmlns:go="http://customooxmlschemas.google.com/" cellId="804:3: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11.2</a:t>
                      </a:r>
                      <a:endParaRPr sz="1300" u="none" cap="none" strike="noStrike"/>
                    </a:p>
                  </a:txBody>
                  <a:tcPr marT="25400" marB="25400" marR="38100" marL="38100" anchor="b">
                    <a:solidFill>
                      <a:srgbClr val="FF6F31"/>
                    </a:solidFill>
                    <a:extLst>
                      <a:ext uri="http://customooxmlschemas.google.com/">
                        <go:slidesCustomData xmlns:go="http://customooxmlschemas.google.com/" cellId="804:3: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TakeOff Area [m^2] Approximate Value (1)</a:t>
                      </a:r>
                      <a:endParaRPr sz="1300" u="none" cap="none" strike="noStrike"/>
                    </a:p>
                  </a:txBody>
                  <a:tcPr marT="25400" marB="25400" marR="38100" marL="38100" anchor="b">
                    <a:solidFill>
                      <a:srgbClr val="5891AD"/>
                    </a:solidFill>
                    <a:extLst>
                      <a:ext uri="http://customooxmlschemas.google.com/">
                        <go:slidesCustomData xmlns:go="http://customooxmlschemas.google.com/" cellId="804:4: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0.04180969276</a:t>
                      </a:r>
                      <a:endParaRPr sz="1300" u="none" cap="none" strike="noStrike"/>
                    </a:p>
                  </a:txBody>
                  <a:tcPr marT="25400" marB="25400" marR="38100" marL="38100" anchor="b">
                    <a:solidFill>
                      <a:srgbClr val="4CDC8B"/>
                    </a:solidFill>
                    <a:extLst>
                      <a:ext uri="http://customooxmlschemas.google.com/">
                        <go:slidesCustomData xmlns:go="http://customooxmlschemas.google.com/" cellId="804:4: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30</a:t>
                      </a:r>
                      <a:endParaRPr sz="1300" u="none" cap="none" strike="noStrike"/>
                    </a:p>
                  </a:txBody>
                  <a:tcPr marT="25400" marB="25400" marR="38100" marL="38100" anchor="b">
                    <a:solidFill>
                      <a:srgbClr val="FF6F31"/>
                    </a:solidFill>
                    <a:extLst>
                      <a:ext uri="http://customooxmlschemas.google.com/">
                        <go:slidesCustomData xmlns:go="http://customooxmlschemas.google.com/" cellId="804:4: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5.6</a:t>
                      </a:r>
                      <a:endParaRPr sz="1300" u="none" cap="none" strike="noStrike"/>
                    </a:p>
                  </a:txBody>
                  <a:tcPr marT="25400" marB="25400" marR="38100" marL="38100" anchor="b">
                    <a:solidFill>
                      <a:srgbClr val="FF6F31"/>
                    </a:solidFill>
                    <a:extLst>
                      <a:ext uri="http://customooxmlschemas.google.com/">
                        <go:slidesCustomData xmlns:go="http://customooxmlschemas.google.com/" cellId="804:4: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4.088</a:t>
                      </a:r>
                      <a:endParaRPr sz="1300" u="none" cap="none" strike="noStrike"/>
                    </a:p>
                  </a:txBody>
                  <a:tcPr marT="25400" marB="25400" marR="38100" marL="38100" anchor="b">
                    <a:solidFill>
                      <a:srgbClr val="FF6F31"/>
                    </a:solidFill>
                    <a:extLst>
                      <a:ext uri="http://customooxmlschemas.google.com/">
                        <go:slidesCustomData xmlns:go="http://customooxmlschemas.google.com/" cellId="804:4: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2.68</a:t>
                      </a:r>
                      <a:endParaRPr sz="1300" u="none" cap="none" strike="noStrike"/>
                    </a:p>
                  </a:txBody>
                  <a:tcPr marT="25400" marB="25400" marR="38100" marL="38100" anchor="b">
                    <a:solidFill>
                      <a:srgbClr val="FF6F31"/>
                    </a:solidFill>
                    <a:extLst>
                      <a:ext uri="http://customooxmlschemas.google.com/">
                        <go:slidesCustomData xmlns:go="http://customooxmlschemas.google.com/" cellId="804:4: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Longest Dimension [m] (2) (3)</a:t>
                      </a:r>
                      <a:endParaRPr sz="1300" u="none" cap="none" strike="noStrike"/>
                    </a:p>
                  </a:txBody>
                  <a:tcPr marT="25400" marB="25400" marR="38100" marL="38100" anchor="b">
                    <a:solidFill>
                      <a:srgbClr val="5891AD"/>
                    </a:solidFill>
                    <a:extLst>
                      <a:ext uri="http://customooxmlschemas.google.com/">
                        <go:slidesCustomData xmlns:go="http://customooxmlschemas.google.com/" cellId="804:5: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0.04100505891</a:t>
                      </a:r>
                      <a:endParaRPr sz="1300" u="none" cap="none" strike="noStrike"/>
                    </a:p>
                  </a:txBody>
                  <a:tcPr marT="25400" marB="25400" marR="38100" marL="38100" anchor="b">
                    <a:solidFill>
                      <a:srgbClr val="4CDC8B"/>
                    </a:solidFill>
                    <a:extLst>
                      <a:ext uri="http://customooxmlschemas.google.com/">
                        <go:slidesCustomData xmlns:go="http://customooxmlschemas.google.com/" cellId="804:5: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3.28</a:t>
                      </a:r>
                      <a:endParaRPr sz="1300" u="none" cap="none" strike="noStrike"/>
                    </a:p>
                  </a:txBody>
                  <a:tcPr marT="25400" marB="25400" marR="38100" marL="38100" anchor="b">
                    <a:solidFill>
                      <a:srgbClr val="FF6F31"/>
                    </a:solidFill>
                    <a:extLst>
                      <a:ext uri="http://customooxmlschemas.google.com/">
                        <go:slidesCustomData xmlns:go="http://customooxmlschemas.google.com/" cellId="804:5: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2.8</a:t>
                      </a:r>
                      <a:endParaRPr sz="1300" u="none" cap="none" strike="noStrike"/>
                    </a:p>
                  </a:txBody>
                  <a:tcPr marT="25400" marB="25400" marR="38100" marL="38100" anchor="b">
                    <a:solidFill>
                      <a:srgbClr val="FF6F31"/>
                    </a:solidFill>
                    <a:extLst>
                      <a:ext uri="http://customooxmlschemas.google.com/">
                        <go:slidesCustomData xmlns:go="http://customooxmlschemas.google.com/" cellId="804:5: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2.044</a:t>
                      </a:r>
                      <a:endParaRPr sz="1300" u="none" cap="none" strike="noStrike"/>
                    </a:p>
                  </a:txBody>
                  <a:tcPr marT="25400" marB="25400" marR="38100" marL="38100" anchor="b">
                    <a:solidFill>
                      <a:srgbClr val="FF6F31"/>
                    </a:solidFill>
                    <a:extLst>
                      <a:ext uri="http://customooxmlschemas.google.com/">
                        <go:slidesCustomData xmlns:go="http://customooxmlschemas.google.com/" cellId="804:5: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1.34</a:t>
                      </a:r>
                      <a:endParaRPr sz="1300" u="none" cap="none" strike="noStrike"/>
                    </a:p>
                  </a:txBody>
                  <a:tcPr marT="25400" marB="25400" marR="38100" marL="38100" anchor="b">
                    <a:solidFill>
                      <a:srgbClr val="FF6F31"/>
                    </a:solidFill>
                    <a:extLst>
                      <a:ext uri="http://customooxmlschemas.google.com/">
                        <go:slidesCustomData xmlns:go="http://customooxmlschemas.google.com/" cellId="804:5: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04:6: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04:6: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04:6: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04:6: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04:6:4"/>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04:6: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04:7: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04:7: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04:7: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04:7: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04:7:4"/>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04:7: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04:8: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Weighted Total</a:t>
                      </a:r>
                      <a:endParaRPr sz="1300" u="none" cap="none" strike="noStrike"/>
                    </a:p>
                  </a:txBody>
                  <a:tcPr marT="25400" marB="25400" marR="38100" marL="38100" anchor="b">
                    <a:solidFill>
                      <a:srgbClr val="5891AD"/>
                    </a:solidFill>
                    <a:extLst>
                      <a:ext uri="http://customooxmlschemas.google.com/">
                        <go:slidesCustomData xmlns:go="http://customooxmlschemas.google.com/" cellId="804:8: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0.3749648879</a:t>
                      </a:r>
                      <a:endParaRPr sz="1300" u="none" cap="none" strike="noStrike"/>
                    </a:p>
                  </a:txBody>
                  <a:tcPr marT="25400" marB="25400" marR="38100" marL="38100" anchor="b">
                    <a:solidFill>
                      <a:srgbClr val="4CDC8B"/>
                    </a:solidFill>
                    <a:extLst>
                      <a:ext uri="http://customooxmlschemas.google.com/">
                        <go:slidesCustomData xmlns:go="http://customooxmlschemas.google.com/" cellId="804:8: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0.255953073</a:t>
                      </a:r>
                      <a:endParaRPr sz="1300" u="none" cap="none" strike="noStrike"/>
                    </a:p>
                  </a:txBody>
                  <a:tcPr marT="25400" marB="25400" marR="38100" marL="38100" anchor="b">
                    <a:solidFill>
                      <a:srgbClr val="4CDC8B"/>
                    </a:solidFill>
                    <a:extLst>
                      <a:ext uri="http://customooxmlschemas.google.com/">
                        <go:slidesCustomData xmlns:go="http://customooxmlschemas.google.com/" cellId="804:8: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0.1946662541</a:t>
                      </a:r>
                      <a:endParaRPr sz="1300" u="none" cap="none" strike="noStrike"/>
                    </a:p>
                  </a:txBody>
                  <a:tcPr marT="25400" marB="25400" marR="38100" marL="38100" anchor="b">
                    <a:solidFill>
                      <a:srgbClr val="4CDC8B"/>
                    </a:solidFill>
                    <a:extLst>
                      <a:ext uri="http://customooxmlschemas.google.com/">
                        <go:slidesCustomData xmlns:go="http://customooxmlschemas.google.com/" cellId="804:8: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0.174415785</a:t>
                      </a:r>
                      <a:endParaRPr sz="1300" u="none" cap="none" strike="noStrike"/>
                    </a:p>
                  </a:txBody>
                  <a:tcPr marT="25400" marB="25400" marR="38100" marL="38100" anchor="b">
                    <a:solidFill>
                      <a:srgbClr val="4CDC8B"/>
                    </a:solidFill>
                    <a:extLst>
                      <a:ext uri="http://customooxmlschemas.google.com/">
                        <go:slidesCustomData xmlns:go="http://customooxmlschemas.google.com/" cellId="804:8: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04:9: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Normalized Total</a:t>
                      </a:r>
                      <a:endParaRPr sz="1300" u="none" cap="none" strike="noStrike"/>
                    </a:p>
                  </a:txBody>
                  <a:tcPr marT="25400" marB="25400" marR="38100" marL="38100" anchor="b">
                    <a:solidFill>
                      <a:srgbClr val="5891AD"/>
                    </a:solidFill>
                    <a:extLst>
                      <a:ext uri="http://customooxmlschemas.google.com/">
                        <go:slidesCustomData xmlns:go="http://customooxmlschemas.google.com/" cellId="804:9: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0.3749648879</a:t>
                      </a:r>
                      <a:endParaRPr sz="1300" u="none" cap="none" strike="noStrike"/>
                    </a:p>
                  </a:txBody>
                  <a:tcPr marT="25400" marB="25400" marR="38100" marL="38100" anchor="b">
                    <a:solidFill>
                      <a:srgbClr val="4CDC8B"/>
                    </a:solidFill>
                    <a:extLst>
                      <a:ext uri="http://customooxmlschemas.google.com/">
                        <go:slidesCustomData xmlns:go="http://customooxmlschemas.google.com/" cellId="804:9: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0.255953073</a:t>
                      </a:r>
                      <a:endParaRPr sz="1300" u="none" cap="none" strike="noStrike"/>
                    </a:p>
                  </a:txBody>
                  <a:tcPr marT="25400" marB="25400" marR="38100" marL="38100" anchor="b">
                    <a:solidFill>
                      <a:srgbClr val="4CDC8B"/>
                    </a:solidFill>
                    <a:extLst>
                      <a:ext uri="http://customooxmlschemas.google.com/">
                        <go:slidesCustomData xmlns:go="http://customooxmlschemas.google.com/" cellId="804:9: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0.1946662541</a:t>
                      </a:r>
                      <a:endParaRPr sz="1300" u="none" cap="none" strike="noStrike"/>
                    </a:p>
                  </a:txBody>
                  <a:tcPr marT="25400" marB="25400" marR="38100" marL="38100" anchor="b">
                    <a:solidFill>
                      <a:srgbClr val="4CDC8B"/>
                    </a:solidFill>
                    <a:extLst>
                      <a:ext uri="http://customooxmlschemas.google.com/">
                        <go:slidesCustomData xmlns:go="http://customooxmlschemas.google.com/" cellId="804:9: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0.174415785</a:t>
                      </a:r>
                      <a:endParaRPr sz="1300" u="none" cap="none" strike="noStrike"/>
                    </a:p>
                  </a:txBody>
                  <a:tcPr marT="25400" marB="25400" marR="38100" marL="38100" anchor="b">
                    <a:solidFill>
                      <a:srgbClr val="4CDC8B"/>
                    </a:solidFill>
                    <a:extLst>
                      <a:ext uri="http://customooxmlschemas.google.com/">
                        <go:slidesCustomData xmlns:go="http://customooxmlschemas.google.com/" cellId="804:9: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04:1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Final Score</a:t>
                      </a:r>
                      <a:endParaRPr sz="1300" u="none" cap="none" strike="noStrike"/>
                    </a:p>
                  </a:txBody>
                  <a:tcPr marT="25400" marB="25400" marR="38100" marL="38100" anchor="b">
                    <a:solidFill>
                      <a:srgbClr val="5891AD"/>
                    </a:solidFill>
                    <a:extLst>
                      <a:ext uri="http://customooxmlschemas.google.com/">
                        <go:slidesCustomData xmlns:go="http://customooxmlschemas.google.com/" cellId="804:10: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100</a:t>
                      </a:r>
                      <a:endParaRPr sz="1300" u="none" cap="none" strike="noStrike"/>
                    </a:p>
                  </a:txBody>
                  <a:tcPr marT="25400" marB="25400" marR="38100" marL="38100" anchor="b">
                    <a:solidFill>
                      <a:srgbClr val="4CDC8B"/>
                    </a:solidFill>
                    <a:extLst>
                      <a:ext uri="http://customooxmlschemas.google.com/">
                        <go:slidesCustomData xmlns:go="http://customooxmlschemas.google.com/" cellId="804:10: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68.2605442</a:t>
                      </a:r>
                      <a:endParaRPr sz="1300" u="none" cap="none" strike="noStrike"/>
                    </a:p>
                  </a:txBody>
                  <a:tcPr marT="25400" marB="25400" marR="38100" marL="38100" anchor="b">
                    <a:solidFill>
                      <a:srgbClr val="4CDC8B"/>
                    </a:solidFill>
                    <a:extLst>
                      <a:ext uri="http://customooxmlschemas.google.com/">
                        <go:slidesCustomData xmlns:go="http://customooxmlschemas.google.com/" cellId="804:10: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51.91586208</a:t>
                      </a:r>
                      <a:endParaRPr sz="1300" u="none" cap="none" strike="noStrike"/>
                    </a:p>
                  </a:txBody>
                  <a:tcPr marT="25400" marB="25400" marR="38100" marL="38100" anchor="b">
                    <a:solidFill>
                      <a:srgbClr val="4CDC8B"/>
                    </a:solidFill>
                    <a:extLst>
                      <a:ext uri="http://customooxmlschemas.google.com/">
                        <go:slidesCustomData xmlns:go="http://customooxmlschemas.google.com/" cellId="804:10: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46.51523134</a:t>
                      </a:r>
                      <a:endParaRPr sz="1300" u="none" cap="none" strike="noStrike"/>
                    </a:p>
                  </a:txBody>
                  <a:tcPr marT="25400" marB="25400" marR="38100" marL="38100" anchor="b">
                    <a:solidFill>
                      <a:srgbClr val="4CDC8B"/>
                    </a:solidFill>
                    <a:extLst>
                      <a:ext uri="http://customooxmlschemas.google.com/">
                        <go:slidesCustomData xmlns:go="http://customooxmlschemas.google.com/" cellId="804:10:5"/>
                      </a:ext>
                    </a:extLst>
                  </a:tcPr>
                </a:tc>
              </a:tr>
            </a:tbl>
          </a:graphicData>
        </a:graphic>
      </p:graphicFrame>
      <p:sp>
        <p:nvSpPr>
          <p:cNvPr id="805" name="Google Shape;805;g15d26cef0fd_2_91"/>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g15d26cef0fd_2_97"/>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Graded Airframes - Weight Prioritized </a:t>
            </a:r>
            <a:endParaRPr/>
          </a:p>
        </p:txBody>
      </p:sp>
      <p:graphicFrame>
        <p:nvGraphicFramePr>
          <p:cNvPr id="811" name="Google Shape;811;g15d26cef0fd_2_97"/>
          <p:cNvGraphicFramePr/>
          <p:nvPr/>
        </p:nvGraphicFramePr>
        <p:xfrm>
          <a:off x="15100" y="3276600"/>
          <a:ext cx="3000000" cy="3000000"/>
        </p:xfrm>
        <a:graphic>
          <a:graphicData uri="http://schemas.openxmlformats.org/drawingml/2006/table">
            <a:tbl>
              <a:tblPr>
                <a:noFill/>
                <a:tableStyleId>{C290CCDA-0C62-4F4D-84F7-8CBBFD1784C3}</a:tableStyleId>
              </a:tblPr>
              <a:tblGrid>
                <a:gridCol w="2578100"/>
                <a:gridCol w="1917700"/>
                <a:gridCol w="1917700"/>
                <a:gridCol w="1917700"/>
                <a:gridCol w="1917700"/>
                <a:gridCol w="1917700"/>
              </a:tblGrid>
              <a:tr h="266700">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Criteria [units] (requirement)</a:t>
                      </a:r>
                      <a:endParaRPr b="1" sz="1300" u="none" cap="none" strike="noStrike"/>
                    </a:p>
                  </a:txBody>
                  <a:tcPr marT="25400" marB="25400" marR="38100" marL="38100" anchor="b">
                    <a:solidFill>
                      <a:srgbClr val="5891AD"/>
                    </a:solidFill>
                    <a:extLst>
                      <a:ext uri="http://customooxmlschemas.google.com/">
                        <go:slidesCustomData xmlns:go="http://customooxmlschemas.google.com/" cellId="811: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Criteria Weight</a:t>
                      </a:r>
                      <a:endParaRPr b="1" sz="1300" u="none" cap="none" strike="noStrike"/>
                    </a:p>
                  </a:txBody>
                  <a:tcPr marT="25400" marB="25400" marR="38100" marL="38100" anchor="b">
                    <a:solidFill>
                      <a:srgbClr val="5891AD"/>
                    </a:solidFill>
                    <a:extLst>
                      <a:ext uri="http://customooxmlschemas.google.com/">
                        <go:slidesCustomData xmlns:go="http://customooxmlschemas.google.com/" cellId="811:0: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Fixed Wing</a:t>
                      </a:r>
                      <a:endParaRPr sz="1300" u="none" cap="none" strike="noStrike"/>
                    </a:p>
                  </a:txBody>
                  <a:tcPr marT="25400" marB="25400" marR="38100" marL="38100" anchor="b">
                    <a:solidFill>
                      <a:srgbClr val="5891AD"/>
                    </a:solidFill>
                    <a:extLst>
                      <a:ext uri="http://customooxmlschemas.google.com/">
                        <go:slidesCustomData xmlns:go="http://customooxmlschemas.google.com/" cellId="811:0: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Hybrid Fixed Wing</a:t>
                      </a:r>
                      <a:endParaRPr sz="1300" u="none" cap="none" strike="noStrike"/>
                    </a:p>
                  </a:txBody>
                  <a:tcPr marT="25400" marB="25400" marR="38100" marL="38100" anchor="b">
                    <a:solidFill>
                      <a:srgbClr val="5891AD"/>
                    </a:solidFill>
                    <a:extLst>
                      <a:ext uri="http://customooxmlschemas.google.com/">
                        <go:slidesCustomData xmlns:go="http://customooxmlschemas.google.com/" cellId="811:0: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Single Rotor</a:t>
                      </a:r>
                      <a:endParaRPr sz="1300" u="none" cap="none" strike="noStrike"/>
                    </a:p>
                  </a:txBody>
                  <a:tcPr marT="25400" marB="25400" marR="38100" marL="38100" anchor="b">
                    <a:solidFill>
                      <a:srgbClr val="5891AD"/>
                    </a:solidFill>
                    <a:extLst>
                      <a:ext uri="http://customooxmlschemas.google.com/">
                        <go:slidesCustomData xmlns:go="http://customooxmlschemas.google.com/" cellId="811:0:4"/>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Multirotor</a:t>
                      </a:r>
                      <a:endParaRPr sz="1300" u="none" cap="none" strike="noStrike"/>
                    </a:p>
                  </a:txBody>
                  <a:tcPr marT="25400" marB="25400" marR="38100" marL="38100" anchor="b">
                    <a:solidFill>
                      <a:srgbClr val="5891AD"/>
                    </a:solidFill>
                    <a:extLst>
                      <a:ext uri="http://customooxmlschemas.google.com/">
                        <go:slidesCustomData xmlns:go="http://customooxmlschemas.google.com/" cellId="811:0: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Endurance [min] (3) (5) (8)</a:t>
                      </a:r>
                      <a:endParaRPr sz="1300" u="none" cap="none" strike="noStrike"/>
                    </a:p>
                  </a:txBody>
                  <a:tcPr marT="25400" marB="25400" marR="38100" marL="38100" anchor="b">
                    <a:solidFill>
                      <a:srgbClr val="5891AD"/>
                    </a:solidFill>
                    <a:extLst>
                      <a:ext uri="http://customooxmlschemas.google.com/">
                        <go:slidesCustomData xmlns:go="http://customooxmlschemas.google.com/" cellId="811:1: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0.03343711256</a:t>
                      </a:r>
                      <a:endParaRPr sz="1300" u="none" cap="none" strike="noStrike"/>
                    </a:p>
                  </a:txBody>
                  <a:tcPr marT="25400" marB="25400" marR="38100" marL="38100" anchor="b">
                    <a:solidFill>
                      <a:srgbClr val="4CDC8B"/>
                    </a:solidFill>
                    <a:extLst>
                      <a:ext uri="http://customooxmlschemas.google.com/">
                        <go:slidesCustomData xmlns:go="http://customooxmlschemas.google.com/" cellId="811:1: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210</a:t>
                      </a:r>
                      <a:endParaRPr sz="1300" u="none" cap="none" strike="noStrike"/>
                    </a:p>
                  </a:txBody>
                  <a:tcPr marT="25400" marB="25400" marR="38100" marL="38100" anchor="b">
                    <a:solidFill>
                      <a:srgbClr val="FF6F31"/>
                    </a:solidFill>
                    <a:extLst>
                      <a:ext uri="http://customooxmlschemas.google.com/">
                        <go:slidesCustomData xmlns:go="http://customooxmlschemas.google.com/" cellId="811:1: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120</a:t>
                      </a:r>
                      <a:endParaRPr sz="1300" u="none" cap="none" strike="noStrike"/>
                    </a:p>
                  </a:txBody>
                  <a:tcPr marT="25400" marB="25400" marR="38100" marL="38100" anchor="b">
                    <a:solidFill>
                      <a:srgbClr val="FF6F31"/>
                    </a:solidFill>
                    <a:extLst>
                      <a:ext uri="http://customooxmlschemas.google.com/">
                        <go:slidesCustomData xmlns:go="http://customooxmlschemas.google.com/" cellId="811:1: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64</a:t>
                      </a:r>
                      <a:endParaRPr sz="1300" u="none" cap="none" strike="noStrike"/>
                    </a:p>
                  </a:txBody>
                  <a:tcPr marT="25400" marB="25400" marR="38100" marL="38100" anchor="b">
                    <a:solidFill>
                      <a:srgbClr val="FF6F31"/>
                    </a:solidFill>
                    <a:extLst>
                      <a:ext uri="http://customooxmlschemas.google.com/">
                        <go:slidesCustomData xmlns:go="http://customooxmlschemas.google.com/" cellId="811:1: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41.6</a:t>
                      </a:r>
                      <a:endParaRPr sz="1300" u="none" cap="none" strike="noStrike"/>
                    </a:p>
                  </a:txBody>
                  <a:tcPr marT="25400" marB="25400" marR="38100" marL="38100" anchor="b">
                    <a:solidFill>
                      <a:srgbClr val="FF6F31"/>
                    </a:solidFill>
                    <a:extLst>
                      <a:ext uri="http://customooxmlschemas.google.com/">
                        <go:slidesCustomData xmlns:go="http://customooxmlschemas.google.com/" cellId="811:1: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Weight [kg] (1) (2) (5)</a:t>
                      </a:r>
                      <a:endParaRPr sz="1300" u="none" cap="none" strike="noStrike"/>
                    </a:p>
                  </a:txBody>
                  <a:tcPr marT="25400" marB="25400" marR="38100" marL="38100" anchor="b">
                    <a:solidFill>
                      <a:srgbClr val="5891AD"/>
                    </a:solidFill>
                    <a:extLst>
                      <a:ext uri="http://customooxmlschemas.google.com/">
                        <go:slidesCustomData xmlns:go="http://customooxmlschemas.google.com/" cellId="811:2: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0.6527088843</a:t>
                      </a:r>
                      <a:endParaRPr sz="1300" u="none" cap="none" strike="noStrike"/>
                    </a:p>
                  </a:txBody>
                  <a:tcPr marT="25400" marB="25400" marR="38100" marL="38100" anchor="b">
                    <a:solidFill>
                      <a:srgbClr val="4CDC8B"/>
                    </a:solidFill>
                    <a:extLst>
                      <a:ext uri="http://customooxmlschemas.google.com/">
                        <go:slidesCustomData xmlns:go="http://customooxmlschemas.google.com/" cellId="811:2: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13.3</a:t>
                      </a:r>
                      <a:endParaRPr sz="1300" u="none" cap="none" strike="noStrike"/>
                    </a:p>
                  </a:txBody>
                  <a:tcPr marT="25400" marB="25400" marR="38100" marL="38100" anchor="b">
                    <a:solidFill>
                      <a:srgbClr val="FF6F31"/>
                    </a:solidFill>
                    <a:extLst>
                      <a:ext uri="http://customooxmlschemas.google.com/">
                        <go:slidesCustomData xmlns:go="http://customooxmlschemas.google.com/" cellId="811:2: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11.3</a:t>
                      </a:r>
                      <a:endParaRPr sz="1300" u="none" cap="none" strike="noStrike"/>
                    </a:p>
                  </a:txBody>
                  <a:tcPr marT="25400" marB="25400" marR="38100" marL="38100" anchor="b">
                    <a:solidFill>
                      <a:srgbClr val="FF6F31"/>
                    </a:solidFill>
                    <a:extLst>
                      <a:ext uri="http://customooxmlschemas.google.com/">
                        <go:slidesCustomData xmlns:go="http://customooxmlschemas.google.com/" cellId="811:2: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21.6</a:t>
                      </a:r>
                      <a:endParaRPr sz="1300" u="none" cap="none" strike="noStrike"/>
                    </a:p>
                  </a:txBody>
                  <a:tcPr marT="25400" marB="25400" marR="38100" marL="38100" anchor="b">
                    <a:solidFill>
                      <a:srgbClr val="FF6F31"/>
                    </a:solidFill>
                    <a:extLst>
                      <a:ext uri="http://customooxmlschemas.google.com/">
                        <go:slidesCustomData xmlns:go="http://customooxmlschemas.google.com/" cellId="811:2: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9.3</a:t>
                      </a:r>
                      <a:endParaRPr sz="1300" u="none" cap="none" strike="noStrike"/>
                    </a:p>
                  </a:txBody>
                  <a:tcPr marT="25400" marB="25400" marR="38100" marL="38100" anchor="b">
                    <a:solidFill>
                      <a:srgbClr val="FF6F31"/>
                    </a:solidFill>
                    <a:extLst>
                      <a:ext uri="http://customooxmlschemas.google.com/">
                        <go:slidesCustomData xmlns:go="http://customooxmlschemas.google.com/" cellId="811:2: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Payload Capacity [kg] (5) (6)</a:t>
                      </a:r>
                      <a:endParaRPr sz="1300" u="none" cap="none" strike="noStrike"/>
                    </a:p>
                  </a:txBody>
                  <a:tcPr marT="25400" marB="25400" marR="38100" marL="38100" anchor="b">
                    <a:solidFill>
                      <a:srgbClr val="5891AD"/>
                    </a:solidFill>
                    <a:extLst>
                      <a:ext uri="http://customooxmlschemas.google.com/">
                        <go:slidesCustomData xmlns:go="http://customooxmlschemas.google.com/" cellId="811:3: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0.1759271519</a:t>
                      </a:r>
                      <a:endParaRPr sz="1300" u="none" cap="none" strike="noStrike"/>
                    </a:p>
                  </a:txBody>
                  <a:tcPr marT="25400" marB="25400" marR="38100" marL="38100" anchor="b">
                    <a:solidFill>
                      <a:srgbClr val="4CDC8B"/>
                    </a:solidFill>
                    <a:extLst>
                      <a:ext uri="http://customooxmlschemas.google.com/">
                        <go:slidesCustomData xmlns:go="http://customooxmlschemas.google.com/" cellId="811:3: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4.1</a:t>
                      </a:r>
                      <a:endParaRPr sz="1300" u="none" cap="none" strike="noStrike"/>
                    </a:p>
                  </a:txBody>
                  <a:tcPr marT="25400" marB="25400" marR="38100" marL="38100" anchor="b">
                    <a:solidFill>
                      <a:srgbClr val="FF6F31"/>
                    </a:solidFill>
                    <a:extLst>
                      <a:ext uri="http://customooxmlschemas.google.com/">
                        <go:slidesCustomData xmlns:go="http://customooxmlschemas.google.com/" cellId="811:3: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3.8</a:t>
                      </a:r>
                      <a:endParaRPr sz="1300" u="none" cap="none" strike="noStrike"/>
                    </a:p>
                  </a:txBody>
                  <a:tcPr marT="25400" marB="25400" marR="38100" marL="38100" anchor="b">
                    <a:solidFill>
                      <a:srgbClr val="FF6F31"/>
                    </a:solidFill>
                    <a:extLst>
                      <a:ext uri="http://customooxmlschemas.google.com/">
                        <go:slidesCustomData xmlns:go="http://customooxmlschemas.google.com/" cellId="811:3: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16</a:t>
                      </a:r>
                      <a:endParaRPr sz="1300" u="none" cap="none" strike="noStrike"/>
                    </a:p>
                  </a:txBody>
                  <a:tcPr marT="25400" marB="25400" marR="38100" marL="38100" anchor="b">
                    <a:solidFill>
                      <a:srgbClr val="FF6F31"/>
                    </a:solidFill>
                    <a:extLst>
                      <a:ext uri="http://customooxmlschemas.google.com/">
                        <go:slidesCustomData xmlns:go="http://customooxmlschemas.google.com/" cellId="811:3: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11.2</a:t>
                      </a:r>
                      <a:endParaRPr sz="1300" u="none" cap="none" strike="noStrike"/>
                    </a:p>
                  </a:txBody>
                  <a:tcPr marT="25400" marB="25400" marR="38100" marL="38100" anchor="b">
                    <a:solidFill>
                      <a:srgbClr val="FF6F31"/>
                    </a:solidFill>
                    <a:extLst>
                      <a:ext uri="http://customooxmlschemas.google.com/">
                        <go:slidesCustomData xmlns:go="http://customooxmlschemas.google.com/" cellId="811:3: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TakeOff Area [m^2] Approximate Value (1)</a:t>
                      </a:r>
                      <a:endParaRPr sz="1300" u="none" cap="none" strike="noStrike"/>
                    </a:p>
                  </a:txBody>
                  <a:tcPr marT="25400" marB="25400" marR="38100" marL="38100" anchor="b">
                    <a:solidFill>
                      <a:srgbClr val="5891AD"/>
                    </a:solidFill>
                    <a:extLst>
                      <a:ext uri="http://customooxmlschemas.google.com/">
                        <go:slidesCustomData xmlns:go="http://customooxmlschemas.google.com/" cellId="811:4: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0.07626159926</a:t>
                      </a:r>
                      <a:endParaRPr sz="1300" u="none" cap="none" strike="noStrike"/>
                    </a:p>
                  </a:txBody>
                  <a:tcPr marT="25400" marB="25400" marR="38100" marL="38100" anchor="b">
                    <a:solidFill>
                      <a:srgbClr val="4CDC8B"/>
                    </a:solidFill>
                    <a:extLst>
                      <a:ext uri="http://customooxmlschemas.google.com/">
                        <go:slidesCustomData xmlns:go="http://customooxmlschemas.google.com/" cellId="811:4: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30</a:t>
                      </a:r>
                      <a:endParaRPr sz="1300" u="none" cap="none" strike="noStrike"/>
                    </a:p>
                  </a:txBody>
                  <a:tcPr marT="25400" marB="25400" marR="38100" marL="38100" anchor="b">
                    <a:solidFill>
                      <a:srgbClr val="FF6F31"/>
                    </a:solidFill>
                    <a:extLst>
                      <a:ext uri="http://customooxmlschemas.google.com/">
                        <go:slidesCustomData xmlns:go="http://customooxmlschemas.google.com/" cellId="811:4: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5.6</a:t>
                      </a:r>
                      <a:endParaRPr sz="1300" u="none" cap="none" strike="noStrike"/>
                    </a:p>
                  </a:txBody>
                  <a:tcPr marT="25400" marB="25400" marR="38100" marL="38100" anchor="b">
                    <a:solidFill>
                      <a:srgbClr val="FF6F31"/>
                    </a:solidFill>
                    <a:extLst>
                      <a:ext uri="http://customooxmlschemas.google.com/">
                        <go:slidesCustomData xmlns:go="http://customooxmlschemas.google.com/" cellId="811:4: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4.088</a:t>
                      </a:r>
                      <a:endParaRPr sz="1300" u="none" cap="none" strike="noStrike"/>
                    </a:p>
                  </a:txBody>
                  <a:tcPr marT="25400" marB="25400" marR="38100" marL="38100" anchor="b">
                    <a:solidFill>
                      <a:srgbClr val="FF6F31"/>
                    </a:solidFill>
                    <a:extLst>
                      <a:ext uri="http://customooxmlschemas.google.com/">
                        <go:slidesCustomData xmlns:go="http://customooxmlschemas.google.com/" cellId="811:4: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2.68</a:t>
                      </a:r>
                      <a:endParaRPr sz="1300" u="none" cap="none" strike="noStrike"/>
                    </a:p>
                  </a:txBody>
                  <a:tcPr marT="25400" marB="25400" marR="38100" marL="38100" anchor="b">
                    <a:solidFill>
                      <a:srgbClr val="FF6F31"/>
                    </a:solidFill>
                    <a:extLst>
                      <a:ext uri="http://customooxmlschemas.google.com/">
                        <go:slidesCustomData xmlns:go="http://customooxmlschemas.google.com/" cellId="811:4: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Longest Dimension [m] (2) (3)</a:t>
                      </a:r>
                      <a:endParaRPr sz="1300" u="none" cap="none" strike="noStrike"/>
                    </a:p>
                  </a:txBody>
                  <a:tcPr marT="25400" marB="25400" marR="38100" marL="38100" anchor="b">
                    <a:solidFill>
                      <a:srgbClr val="5891AD"/>
                    </a:solidFill>
                    <a:extLst>
                      <a:ext uri="http://customooxmlschemas.google.com/">
                        <go:slidesCustomData xmlns:go="http://customooxmlschemas.google.com/" cellId="811:5: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0.06166525206</a:t>
                      </a:r>
                      <a:endParaRPr sz="1300" u="none" cap="none" strike="noStrike"/>
                    </a:p>
                  </a:txBody>
                  <a:tcPr marT="25400" marB="25400" marR="38100" marL="38100" anchor="b">
                    <a:solidFill>
                      <a:srgbClr val="4CDC8B"/>
                    </a:solidFill>
                    <a:extLst>
                      <a:ext uri="http://customooxmlschemas.google.com/">
                        <go:slidesCustomData xmlns:go="http://customooxmlschemas.google.com/" cellId="811:5: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3.28</a:t>
                      </a:r>
                      <a:endParaRPr sz="1300" u="none" cap="none" strike="noStrike"/>
                    </a:p>
                  </a:txBody>
                  <a:tcPr marT="25400" marB="25400" marR="38100" marL="38100" anchor="b">
                    <a:solidFill>
                      <a:srgbClr val="FF6F31"/>
                    </a:solidFill>
                    <a:extLst>
                      <a:ext uri="http://customooxmlschemas.google.com/">
                        <go:slidesCustomData xmlns:go="http://customooxmlschemas.google.com/" cellId="811:5: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2.8</a:t>
                      </a:r>
                      <a:endParaRPr sz="1300" u="none" cap="none" strike="noStrike"/>
                    </a:p>
                  </a:txBody>
                  <a:tcPr marT="25400" marB="25400" marR="38100" marL="38100" anchor="b">
                    <a:solidFill>
                      <a:srgbClr val="FF6F31"/>
                    </a:solidFill>
                    <a:extLst>
                      <a:ext uri="http://customooxmlschemas.google.com/">
                        <go:slidesCustomData xmlns:go="http://customooxmlschemas.google.com/" cellId="811:5: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2.044</a:t>
                      </a:r>
                      <a:endParaRPr sz="1300" u="none" cap="none" strike="noStrike"/>
                    </a:p>
                  </a:txBody>
                  <a:tcPr marT="25400" marB="25400" marR="38100" marL="38100" anchor="b">
                    <a:solidFill>
                      <a:srgbClr val="FF6F31"/>
                    </a:solidFill>
                    <a:extLst>
                      <a:ext uri="http://customooxmlschemas.google.com/">
                        <go:slidesCustomData xmlns:go="http://customooxmlschemas.google.com/" cellId="811:5: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1.34</a:t>
                      </a:r>
                      <a:endParaRPr sz="1300" u="none" cap="none" strike="noStrike"/>
                    </a:p>
                  </a:txBody>
                  <a:tcPr marT="25400" marB="25400" marR="38100" marL="38100" anchor="b">
                    <a:solidFill>
                      <a:srgbClr val="FF6F31"/>
                    </a:solidFill>
                    <a:extLst>
                      <a:ext uri="http://customooxmlschemas.google.com/">
                        <go:slidesCustomData xmlns:go="http://customooxmlschemas.google.com/" cellId="811:5: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1:6: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1:6: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1:6: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1:6: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1:6:4"/>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1:6: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1:7: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1:7: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1:7: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1:7: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1:7:4"/>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1:7: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1:8: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Weighted Total</a:t>
                      </a:r>
                      <a:endParaRPr sz="1300" u="none" cap="none" strike="noStrike"/>
                    </a:p>
                  </a:txBody>
                  <a:tcPr marT="25400" marB="25400" marR="38100" marL="38100" anchor="b">
                    <a:solidFill>
                      <a:srgbClr val="5891AD"/>
                    </a:solidFill>
                    <a:extLst>
                      <a:ext uri="http://customooxmlschemas.google.com/">
                        <go:slidesCustomData xmlns:go="http://customooxmlschemas.google.com/" cellId="811:8: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0.2168362982</a:t>
                      </a:r>
                      <a:endParaRPr sz="1300" u="none" cap="none" strike="noStrike"/>
                    </a:p>
                  </a:txBody>
                  <a:tcPr marT="25400" marB="25400" marR="38100" marL="38100" anchor="b">
                    <a:solidFill>
                      <a:srgbClr val="4CDC8B"/>
                    </a:solidFill>
                    <a:extLst>
                      <a:ext uri="http://customooxmlschemas.google.com/">
                        <go:slidesCustomData xmlns:go="http://customooxmlschemas.google.com/" cellId="811:8: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0.2519372778</a:t>
                      </a:r>
                      <a:endParaRPr sz="1300" u="none" cap="none" strike="noStrike"/>
                    </a:p>
                  </a:txBody>
                  <a:tcPr marT="25400" marB="25400" marR="38100" marL="38100" anchor="b">
                    <a:solidFill>
                      <a:srgbClr val="4CDC8B"/>
                    </a:solidFill>
                    <a:extLst>
                      <a:ext uri="http://customooxmlschemas.google.com/">
                        <go:slidesCustomData xmlns:go="http://customooxmlschemas.google.com/" cellId="811:8: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0.2165418886</a:t>
                      </a:r>
                      <a:endParaRPr sz="1300" u="none" cap="none" strike="noStrike"/>
                    </a:p>
                  </a:txBody>
                  <a:tcPr marT="25400" marB="25400" marR="38100" marL="38100" anchor="b">
                    <a:solidFill>
                      <a:srgbClr val="4CDC8B"/>
                    </a:solidFill>
                    <a:extLst>
                      <a:ext uri="http://customooxmlschemas.google.com/">
                        <go:slidesCustomData xmlns:go="http://customooxmlschemas.google.com/" cellId="811:8: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0.3146845354</a:t>
                      </a:r>
                      <a:endParaRPr sz="1300" u="none" cap="none" strike="noStrike"/>
                    </a:p>
                  </a:txBody>
                  <a:tcPr marT="25400" marB="25400" marR="38100" marL="38100" anchor="b">
                    <a:solidFill>
                      <a:srgbClr val="4CDC8B"/>
                    </a:solidFill>
                    <a:extLst>
                      <a:ext uri="http://customooxmlschemas.google.com/">
                        <go:slidesCustomData xmlns:go="http://customooxmlschemas.google.com/" cellId="811:8: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1:9: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Normalized Total</a:t>
                      </a:r>
                      <a:endParaRPr sz="1300" u="none" cap="none" strike="noStrike"/>
                    </a:p>
                  </a:txBody>
                  <a:tcPr marT="25400" marB="25400" marR="38100" marL="38100" anchor="b">
                    <a:solidFill>
                      <a:srgbClr val="5891AD"/>
                    </a:solidFill>
                    <a:extLst>
                      <a:ext uri="http://customooxmlschemas.google.com/">
                        <go:slidesCustomData xmlns:go="http://customooxmlschemas.google.com/" cellId="811:9: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0.2168362982</a:t>
                      </a:r>
                      <a:endParaRPr sz="1300" u="none" cap="none" strike="noStrike"/>
                    </a:p>
                  </a:txBody>
                  <a:tcPr marT="25400" marB="25400" marR="38100" marL="38100" anchor="b">
                    <a:solidFill>
                      <a:srgbClr val="4CDC8B"/>
                    </a:solidFill>
                    <a:extLst>
                      <a:ext uri="http://customooxmlschemas.google.com/">
                        <go:slidesCustomData xmlns:go="http://customooxmlschemas.google.com/" cellId="811:9: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0.2519372778</a:t>
                      </a:r>
                      <a:endParaRPr sz="1300" u="none" cap="none" strike="noStrike"/>
                    </a:p>
                  </a:txBody>
                  <a:tcPr marT="25400" marB="25400" marR="38100" marL="38100" anchor="b">
                    <a:solidFill>
                      <a:srgbClr val="4CDC8B"/>
                    </a:solidFill>
                    <a:extLst>
                      <a:ext uri="http://customooxmlschemas.google.com/">
                        <go:slidesCustomData xmlns:go="http://customooxmlschemas.google.com/" cellId="811:9: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0.2165418886</a:t>
                      </a:r>
                      <a:endParaRPr sz="1300" u="none" cap="none" strike="noStrike"/>
                    </a:p>
                  </a:txBody>
                  <a:tcPr marT="25400" marB="25400" marR="38100" marL="38100" anchor="b">
                    <a:solidFill>
                      <a:srgbClr val="4CDC8B"/>
                    </a:solidFill>
                    <a:extLst>
                      <a:ext uri="http://customooxmlschemas.google.com/">
                        <go:slidesCustomData xmlns:go="http://customooxmlschemas.google.com/" cellId="811:9: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0.3146845354</a:t>
                      </a:r>
                      <a:endParaRPr sz="1300" u="none" cap="none" strike="noStrike"/>
                    </a:p>
                  </a:txBody>
                  <a:tcPr marT="25400" marB="25400" marR="38100" marL="38100" anchor="b">
                    <a:solidFill>
                      <a:srgbClr val="4CDC8B"/>
                    </a:solidFill>
                    <a:extLst>
                      <a:ext uri="http://customooxmlschemas.google.com/">
                        <go:slidesCustomData xmlns:go="http://customooxmlschemas.google.com/" cellId="811:9: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1:1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Final Score</a:t>
                      </a:r>
                      <a:endParaRPr sz="1300" u="none" cap="none" strike="noStrike"/>
                    </a:p>
                  </a:txBody>
                  <a:tcPr marT="25400" marB="25400" marR="38100" marL="38100" anchor="b">
                    <a:solidFill>
                      <a:srgbClr val="5891AD"/>
                    </a:solidFill>
                    <a:extLst>
                      <a:ext uri="http://customooxmlschemas.google.com/">
                        <go:slidesCustomData xmlns:go="http://customooxmlschemas.google.com/" cellId="811:10: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68.90592763</a:t>
                      </a:r>
                      <a:endParaRPr sz="1300" u="none" cap="none" strike="noStrike"/>
                    </a:p>
                  </a:txBody>
                  <a:tcPr marT="25400" marB="25400" marR="38100" marL="38100" anchor="b">
                    <a:solidFill>
                      <a:srgbClr val="4CDC8B"/>
                    </a:solidFill>
                    <a:extLst>
                      <a:ext uri="http://customooxmlschemas.google.com/">
                        <go:slidesCustomData xmlns:go="http://customooxmlschemas.google.com/" cellId="811:10: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80.06026655</a:t>
                      </a:r>
                      <a:endParaRPr sz="1300" u="none" cap="none" strike="noStrike"/>
                    </a:p>
                  </a:txBody>
                  <a:tcPr marT="25400" marB="25400" marR="38100" marL="38100" anchor="b">
                    <a:solidFill>
                      <a:srgbClr val="4CDC8B"/>
                    </a:solidFill>
                    <a:extLst>
                      <a:ext uri="http://customooxmlschemas.google.com/">
                        <go:slidesCustomData xmlns:go="http://customooxmlschemas.google.com/" cellId="811:10: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68.81237057</a:t>
                      </a:r>
                      <a:endParaRPr sz="1300" u="none" cap="none" strike="noStrike"/>
                    </a:p>
                  </a:txBody>
                  <a:tcPr marT="25400" marB="25400" marR="38100" marL="38100" anchor="b">
                    <a:solidFill>
                      <a:srgbClr val="4CDC8B"/>
                    </a:solidFill>
                    <a:extLst>
                      <a:ext uri="http://customooxmlschemas.google.com/">
                        <go:slidesCustomData xmlns:go="http://customooxmlschemas.google.com/" cellId="811:10: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100</a:t>
                      </a:r>
                      <a:endParaRPr sz="1300" u="none" cap="none" strike="noStrike"/>
                    </a:p>
                  </a:txBody>
                  <a:tcPr marT="25400" marB="25400" marR="38100" marL="38100" anchor="b">
                    <a:solidFill>
                      <a:srgbClr val="4CDC8B"/>
                    </a:solidFill>
                    <a:extLst>
                      <a:ext uri="http://customooxmlschemas.google.com/">
                        <go:slidesCustomData xmlns:go="http://customooxmlschemas.google.com/" cellId="811:10:5"/>
                      </a:ext>
                    </a:extLst>
                  </a:tcPr>
                </a:tc>
              </a:tr>
            </a:tbl>
          </a:graphicData>
        </a:graphic>
      </p:graphicFrame>
      <p:sp>
        <p:nvSpPr>
          <p:cNvPr id="812" name="Google Shape;812;g15d26cef0fd_2_97"/>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g15d26cef0fd_2_103"/>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Graded Airframes - Payload Capacity Prioritized </a:t>
            </a:r>
            <a:endParaRPr/>
          </a:p>
        </p:txBody>
      </p:sp>
      <p:graphicFrame>
        <p:nvGraphicFramePr>
          <p:cNvPr id="818" name="Google Shape;818;g15d26cef0fd_2_103"/>
          <p:cNvGraphicFramePr/>
          <p:nvPr/>
        </p:nvGraphicFramePr>
        <p:xfrm>
          <a:off x="12700" y="3276600"/>
          <a:ext cx="3000000" cy="3000000"/>
        </p:xfrm>
        <a:graphic>
          <a:graphicData uri="http://schemas.openxmlformats.org/drawingml/2006/table">
            <a:tbl>
              <a:tblPr>
                <a:noFill/>
                <a:tableStyleId>{C290CCDA-0C62-4F4D-84F7-8CBBFD1784C3}</a:tableStyleId>
              </a:tblPr>
              <a:tblGrid>
                <a:gridCol w="2578100"/>
                <a:gridCol w="1917700"/>
                <a:gridCol w="1917700"/>
                <a:gridCol w="1917700"/>
                <a:gridCol w="1917700"/>
                <a:gridCol w="1917700"/>
              </a:tblGrid>
              <a:tr h="266700">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Criteria [units] (requirement)</a:t>
                      </a:r>
                      <a:endParaRPr b="1" sz="1300" u="none" cap="none" strike="noStrike"/>
                    </a:p>
                  </a:txBody>
                  <a:tcPr marT="25400" marB="25400" marR="38100" marL="38100" anchor="b">
                    <a:solidFill>
                      <a:srgbClr val="5891AD"/>
                    </a:solidFill>
                    <a:extLst>
                      <a:ext uri="http://customooxmlschemas.google.com/">
                        <go:slidesCustomData xmlns:go="http://customooxmlschemas.google.com/" cellId="818: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Criteria Weight</a:t>
                      </a:r>
                      <a:endParaRPr b="1" sz="1300" u="none" cap="none" strike="noStrike"/>
                    </a:p>
                  </a:txBody>
                  <a:tcPr marT="25400" marB="25400" marR="38100" marL="38100" anchor="b">
                    <a:solidFill>
                      <a:srgbClr val="5891AD"/>
                    </a:solidFill>
                    <a:extLst>
                      <a:ext uri="http://customooxmlschemas.google.com/">
                        <go:slidesCustomData xmlns:go="http://customooxmlschemas.google.com/" cellId="818:0: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Fixed Wing</a:t>
                      </a:r>
                      <a:endParaRPr sz="1300" u="none" cap="none" strike="noStrike"/>
                    </a:p>
                  </a:txBody>
                  <a:tcPr marT="25400" marB="25400" marR="38100" marL="38100" anchor="b">
                    <a:solidFill>
                      <a:srgbClr val="5891AD"/>
                    </a:solidFill>
                    <a:extLst>
                      <a:ext uri="http://customooxmlschemas.google.com/">
                        <go:slidesCustomData xmlns:go="http://customooxmlschemas.google.com/" cellId="818:0: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Hybrid Fixed Wing</a:t>
                      </a:r>
                      <a:endParaRPr sz="1300" u="none" cap="none" strike="noStrike"/>
                    </a:p>
                  </a:txBody>
                  <a:tcPr marT="25400" marB="25400" marR="38100" marL="38100" anchor="b">
                    <a:solidFill>
                      <a:srgbClr val="5891AD"/>
                    </a:solidFill>
                    <a:extLst>
                      <a:ext uri="http://customooxmlschemas.google.com/">
                        <go:slidesCustomData xmlns:go="http://customooxmlschemas.google.com/" cellId="818:0: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Single Rotor</a:t>
                      </a:r>
                      <a:endParaRPr sz="1300" u="none" cap="none" strike="noStrike"/>
                    </a:p>
                  </a:txBody>
                  <a:tcPr marT="25400" marB="25400" marR="38100" marL="38100" anchor="b">
                    <a:solidFill>
                      <a:srgbClr val="5891AD"/>
                    </a:solidFill>
                    <a:extLst>
                      <a:ext uri="http://customooxmlschemas.google.com/">
                        <go:slidesCustomData xmlns:go="http://customooxmlschemas.google.com/" cellId="818:0:4"/>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Multirotor</a:t>
                      </a:r>
                      <a:endParaRPr sz="1300" u="none" cap="none" strike="noStrike"/>
                    </a:p>
                  </a:txBody>
                  <a:tcPr marT="25400" marB="25400" marR="38100" marL="38100" anchor="b">
                    <a:solidFill>
                      <a:srgbClr val="5891AD"/>
                    </a:solidFill>
                    <a:extLst>
                      <a:ext uri="http://customooxmlschemas.google.com/">
                        <go:slidesCustomData xmlns:go="http://customooxmlschemas.google.com/" cellId="818:0: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Endurance [min] (3) (5) (8)</a:t>
                      </a:r>
                      <a:endParaRPr sz="1300" u="none" cap="none" strike="noStrike"/>
                    </a:p>
                  </a:txBody>
                  <a:tcPr marT="25400" marB="25400" marR="38100" marL="38100" anchor="b">
                    <a:solidFill>
                      <a:srgbClr val="5891AD"/>
                    </a:solidFill>
                    <a:extLst>
                      <a:ext uri="http://customooxmlschemas.google.com/">
                        <go:slidesCustomData xmlns:go="http://customooxmlschemas.google.com/" cellId="818:1: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0.03205941719</a:t>
                      </a:r>
                      <a:endParaRPr sz="1300" u="none" cap="none" strike="noStrike"/>
                    </a:p>
                  </a:txBody>
                  <a:tcPr marT="25400" marB="25400" marR="38100" marL="38100" anchor="b">
                    <a:solidFill>
                      <a:srgbClr val="4CDC8B"/>
                    </a:solidFill>
                    <a:extLst>
                      <a:ext uri="http://customooxmlschemas.google.com/">
                        <go:slidesCustomData xmlns:go="http://customooxmlschemas.google.com/" cellId="818:1: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210</a:t>
                      </a:r>
                      <a:endParaRPr sz="1300" u="none" cap="none" strike="noStrike"/>
                    </a:p>
                  </a:txBody>
                  <a:tcPr marT="25400" marB="25400" marR="38100" marL="38100" anchor="b">
                    <a:solidFill>
                      <a:srgbClr val="FF6F31"/>
                    </a:solidFill>
                    <a:extLst>
                      <a:ext uri="http://customooxmlschemas.google.com/">
                        <go:slidesCustomData xmlns:go="http://customooxmlschemas.google.com/" cellId="818:1: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120</a:t>
                      </a:r>
                      <a:endParaRPr sz="1300" u="none" cap="none" strike="noStrike"/>
                    </a:p>
                  </a:txBody>
                  <a:tcPr marT="25400" marB="25400" marR="38100" marL="38100" anchor="b">
                    <a:solidFill>
                      <a:srgbClr val="FF6F31"/>
                    </a:solidFill>
                    <a:extLst>
                      <a:ext uri="http://customooxmlschemas.google.com/">
                        <go:slidesCustomData xmlns:go="http://customooxmlschemas.google.com/" cellId="818:1: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64</a:t>
                      </a:r>
                      <a:endParaRPr sz="1300" u="none" cap="none" strike="noStrike"/>
                    </a:p>
                  </a:txBody>
                  <a:tcPr marT="25400" marB="25400" marR="38100" marL="38100" anchor="b">
                    <a:solidFill>
                      <a:srgbClr val="FF6F31"/>
                    </a:solidFill>
                    <a:extLst>
                      <a:ext uri="http://customooxmlschemas.google.com/">
                        <go:slidesCustomData xmlns:go="http://customooxmlschemas.google.com/" cellId="818:1: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41.6</a:t>
                      </a:r>
                      <a:endParaRPr sz="1300" u="none" cap="none" strike="noStrike"/>
                    </a:p>
                  </a:txBody>
                  <a:tcPr marT="25400" marB="25400" marR="38100" marL="38100" anchor="b">
                    <a:solidFill>
                      <a:srgbClr val="FF6F31"/>
                    </a:solidFill>
                    <a:extLst>
                      <a:ext uri="http://customooxmlschemas.google.com/">
                        <go:slidesCustomData xmlns:go="http://customooxmlschemas.google.com/" cellId="818:1: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Weight [kg] (1) (2) (5)</a:t>
                      </a:r>
                      <a:endParaRPr sz="1300" u="none" cap="none" strike="noStrike"/>
                    </a:p>
                  </a:txBody>
                  <a:tcPr marT="25400" marB="25400" marR="38100" marL="38100" anchor="b">
                    <a:solidFill>
                      <a:srgbClr val="5891AD"/>
                    </a:solidFill>
                    <a:extLst>
                      <a:ext uri="http://customooxmlschemas.google.com/">
                        <go:slidesCustomData xmlns:go="http://customooxmlschemas.google.com/" cellId="818:2: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0.1700612947</a:t>
                      </a:r>
                      <a:endParaRPr sz="1300" u="none" cap="none" strike="noStrike"/>
                    </a:p>
                  </a:txBody>
                  <a:tcPr marT="25400" marB="25400" marR="38100" marL="38100" anchor="b">
                    <a:solidFill>
                      <a:srgbClr val="4CDC8B"/>
                    </a:solidFill>
                    <a:extLst>
                      <a:ext uri="http://customooxmlschemas.google.com/">
                        <go:slidesCustomData xmlns:go="http://customooxmlschemas.google.com/" cellId="818:2: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13.3</a:t>
                      </a:r>
                      <a:endParaRPr sz="1300" u="none" cap="none" strike="noStrike"/>
                    </a:p>
                  </a:txBody>
                  <a:tcPr marT="25400" marB="25400" marR="38100" marL="38100" anchor="b">
                    <a:solidFill>
                      <a:srgbClr val="FF6F31"/>
                    </a:solidFill>
                    <a:extLst>
                      <a:ext uri="http://customooxmlschemas.google.com/">
                        <go:slidesCustomData xmlns:go="http://customooxmlschemas.google.com/" cellId="818:2: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11.3</a:t>
                      </a:r>
                      <a:endParaRPr sz="1300" u="none" cap="none" strike="noStrike"/>
                    </a:p>
                  </a:txBody>
                  <a:tcPr marT="25400" marB="25400" marR="38100" marL="38100" anchor="b">
                    <a:solidFill>
                      <a:srgbClr val="FF6F31"/>
                    </a:solidFill>
                    <a:extLst>
                      <a:ext uri="http://customooxmlschemas.google.com/">
                        <go:slidesCustomData xmlns:go="http://customooxmlschemas.google.com/" cellId="818:2: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21.6</a:t>
                      </a:r>
                      <a:endParaRPr sz="1300" u="none" cap="none" strike="noStrike"/>
                    </a:p>
                  </a:txBody>
                  <a:tcPr marT="25400" marB="25400" marR="38100" marL="38100" anchor="b">
                    <a:solidFill>
                      <a:srgbClr val="FF6F31"/>
                    </a:solidFill>
                    <a:extLst>
                      <a:ext uri="http://customooxmlschemas.google.com/">
                        <go:slidesCustomData xmlns:go="http://customooxmlschemas.google.com/" cellId="818:2: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9.3</a:t>
                      </a:r>
                      <a:endParaRPr sz="1300" u="none" cap="none" strike="noStrike"/>
                    </a:p>
                  </a:txBody>
                  <a:tcPr marT="25400" marB="25400" marR="38100" marL="38100" anchor="b">
                    <a:solidFill>
                      <a:srgbClr val="FF6F31"/>
                    </a:solidFill>
                    <a:extLst>
                      <a:ext uri="http://customooxmlschemas.google.com/">
                        <go:slidesCustomData xmlns:go="http://customooxmlschemas.google.com/" cellId="818:2: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Payload Capacity [kg] (5) (6)</a:t>
                      </a:r>
                      <a:endParaRPr sz="1300" u="none" cap="none" strike="noStrike"/>
                    </a:p>
                  </a:txBody>
                  <a:tcPr marT="25400" marB="25400" marR="38100" marL="38100" anchor="b">
                    <a:solidFill>
                      <a:srgbClr val="5891AD"/>
                    </a:solidFill>
                    <a:extLst>
                      <a:ext uri="http://customooxmlschemas.google.com/">
                        <go:slidesCustomData xmlns:go="http://customooxmlschemas.google.com/" cellId="818:3: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0.6543775366</a:t>
                      </a:r>
                      <a:endParaRPr sz="1300" u="none" cap="none" strike="noStrike"/>
                    </a:p>
                  </a:txBody>
                  <a:tcPr marT="25400" marB="25400" marR="38100" marL="38100" anchor="b">
                    <a:solidFill>
                      <a:srgbClr val="4CDC8B"/>
                    </a:solidFill>
                    <a:extLst>
                      <a:ext uri="http://customooxmlschemas.google.com/">
                        <go:slidesCustomData xmlns:go="http://customooxmlschemas.google.com/" cellId="818:3: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4.1</a:t>
                      </a:r>
                      <a:endParaRPr sz="1300" u="none" cap="none" strike="noStrike"/>
                    </a:p>
                  </a:txBody>
                  <a:tcPr marT="25400" marB="25400" marR="38100" marL="38100" anchor="b">
                    <a:solidFill>
                      <a:srgbClr val="FF6F31"/>
                    </a:solidFill>
                    <a:extLst>
                      <a:ext uri="http://customooxmlschemas.google.com/">
                        <go:slidesCustomData xmlns:go="http://customooxmlschemas.google.com/" cellId="818:3: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3.8</a:t>
                      </a:r>
                      <a:endParaRPr sz="1300" u="none" cap="none" strike="noStrike"/>
                    </a:p>
                  </a:txBody>
                  <a:tcPr marT="25400" marB="25400" marR="38100" marL="38100" anchor="b">
                    <a:solidFill>
                      <a:srgbClr val="FF6F31"/>
                    </a:solidFill>
                    <a:extLst>
                      <a:ext uri="http://customooxmlschemas.google.com/">
                        <go:slidesCustomData xmlns:go="http://customooxmlschemas.google.com/" cellId="818:3: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16</a:t>
                      </a:r>
                      <a:endParaRPr sz="1300" u="none" cap="none" strike="noStrike"/>
                    </a:p>
                  </a:txBody>
                  <a:tcPr marT="25400" marB="25400" marR="38100" marL="38100" anchor="b">
                    <a:solidFill>
                      <a:srgbClr val="FF6F31"/>
                    </a:solidFill>
                    <a:extLst>
                      <a:ext uri="http://customooxmlschemas.google.com/">
                        <go:slidesCustomData xmlns:go="http://customooxmlschemas.google.com/" cellId="818:3: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11.2</a:t>
                      </a:r>
                      <a:endParaRPr sz="1300" u="none" cap="none" strike="noStrike"/>
                    </a:p>
                  </a:txBody>
                  <a:tcPr marT="25400" marB="25400" marR="38100" marL="38100" anchor="b">
                    <a:solidFill>
                      <a:srgbClr val="FF6F31"/>
                    </a:solidFill>
                    <a:extLst>
                      <a:ext uri="http://customooxmlschemas.google.com/">
                        <go:slidesCustomData xmlns:go="http://customooxmlschemas.google.com/" cellId="818:3: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TakeOff Area [m^2] Approximate Value (1)</a:t>
                      </a:r>
                      <a:endParaRPr sz="1300" u="none" cap="none" strike="noStrike"/>
                    </a:p>
                  </a:txBody>
                  <a:tcPr marT="25400" marB="25400" marR="38100" marL="38100" anchor="b">
                    <a:solidFill>
                      <a:srgbClr val="5891AD"/>
                    </a:solidFill>
                    <a:extLst>
                      <a:ext uri="http://customooxmlschemas.google.com/">
                        <go:slidesCustomData xmlns:go="http://customooxmlschemas.google.com/" cellId="818:4: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0.07645656228</a:t>
                      </a:r>
                      <a:endParaRPr sz="1300" u="none" cap="none" strike="noStrike"/>
                    </a:p>
                  </a:txBody>
                  <a:tcPr marT="25400" marB="25400" marR="38100" marL="38100" anchor="b">
                    <a:solidFill>
                      <a:srgbClr val="4CDC8B"/>
                    </a:solidFill>
                    <a:extLst>
                      <a:ext uri="http://customooxmlschemas.google.com/">
                        <go:slidesCustomData xmlns:go="http://customooxmlschemas.google.com/" cellId="818:4: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30</a:t>
                      </a:r>
                      <a:endParaRPr sz="1300" u="none" cap="none" strike="noStrike"/>
                    </a:p>
                  </a:txBody>
                  <a:tcPr marT="25400" marB="25400" marR="38100" marL="38100" anchor="b">
                    <a:solidFill>
                      <a:srgbClr val="FF6F31"/>
                    </a:solidFill>
                    <a:extLst>
                      <a:ext uri="http://customooxmlschemas.google.com/">
                        <go:slidesCustomData xmlns:go="http://customooxmlschemas.google.com/" cellId="818:4: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5.6</a:t>
                      </a:r>
                      <a:endParaRPr sz="1300" u="none" cap="none" strike="noStrike"/>
                    </a:p>
                  </a:txBody>
                  <a:tcPr marT="25400" marB="25400" marR="38100" marL="38100" anchor="b">
                    <a:solidFill>
                      <a:srgbClr val="FF6F31"/>
                    </a:solidFill>
                    <a:extLst>
                      <a:ext uri="http://customooxmlschemas.google.com/">
                        <go:slidesCustomData xmlns:go="http://customooxmlschemas.google.com/" cellId="818:4: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4.088</a:t>
                      </a:r>
                      <a:endParaRPr sz="1300" u="none" cap="none" strike="noStrike"/>
                    </a:p>
                  </a:txBody>
                  <a:tcPr marT="25400" marB="25400" marR="38100" marL="38100" anchor="b">
                    <a:solidFill>
                      <a:srgbClr val="FF6F31"/>
                    </a:solidFill>
                    <a:extLst>
                      <a:ext uri="http://customooxmlschemas.google.com/">
                        <go:slidesCustomData xmlns:go="http://customooxmlschemas.google.com/" cellId="818:4: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2.68</a:t>
                      </a:r>
                      <a:endParaRPr sz="1300" u="none" cap="none" strike="noStrike"/>
                    </a:p>
                  </a:txBody>
                  <a:tcPr marT="25400" marB="25400" marR="38100" marL="38100" anchor="b">
                    <a:solidFill>
                      <a:srgbClr val="FF6F31"/>
                    </a:solidFill>
                    <a:extLst>
                      <a:ext uri="http://customooxmlschemas.google.com/">
                        <go:slidesCustomData xmlns:go="http://customooxmlschemas.google.com/" cellId="818:4: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Longest Dimension [m] (2) (3)</a:t>
                      </a:r>
                      <a:endParaRPr sz="1300" u="none" cap="none" strike="noStrike"/>
                    </a:p>
                  </a:txBody>
                  <a:tcPr marT="25400" marB="25400" marR="38100" marL="38100" anchor="b">
                    <a:solidFill>
                      <a:srgbClr val="5891AD"/>
                    </a:solidFill>
                    <a:extLst>
                      <a:ext uri="http://customooxmlschemas.google.com/">
                        <go:slidesCustomData xmlns:go="http://customooxmlschemas.google.com/" cellId="818:5: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0.06704518928</a:t>
                      </a:r>
                      <a:endParaRPr sz="1300" u="none" cap="none" strike="noStrike"/>
                    </a:p>
                  </a:txBody>
                  <a:tcPr marT="25400" marB="25400" marR="38100" marL="38100" anchor="b">
                    <a:solidFill>
                      <a:srgbClr val="4CDC8B"/>
                    </a:solidFill>
                    <a:extLst>
                      <a:ext uri="http://customooxmlschemas.google.com/">
                        <go:slidesCustomData xmlns:go="http://customooxmlschemas.google.com/" cellId="818:5: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3.28</a:t>
                      </a:r>
                      <a:endParaRPr sz="1300" u="none" cap="none" strike="noStrike"/>
                    </a:p>
                  </a:txBody>
                  <a:tcPr marT="25400" marB="25400" marR="38100" marL="38100" anchor="b">
                    <a:solidFill>
                      <a:srgbClr val="FF6F31"/>
                    </a:solidFill>
                    <a:extLst>
                      <a:ext uri="http://customooxmlschemas.google.com/">
                        <go:slidesCustomData xmlns:go="http://customooxmlschemas.google.com/" cellId="818:5: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2.8</a:t>
                      </a:r>
                      <a:endParaRPr sz="1300" u="none" cap="none" strike="noStrike"/>
                    </a:p>
                  </a:txBody>
                  <a:tcPr marT="25400" marB="25400" marR="38100" marL="38100" anchor="b">
                    <a:solidFill>
                      <a:srgbClr val="FF6F31"/>
                    </a:solidFill>
                    <a:extLst>
                      <a:ext uri="http://customooxmlschemas.google.com/">
                        <go:slidesCustomData xmlns:go="http://customooxmlschemas.google.com/" cellId="818:5: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2.044</a:t>
                      </a:r>
                      <a:endParaRPr sz="1300" u="none" cap="none" strike="noStrike"/>
                    </a:p>
                  </a:txBody>
                  <a:tcPr marT="25400" marB="25400" marR="38100" marL="38100" anchor="b">
                    <a:solidFill>
                      <a:srgbClr val="FF6F31"/>
                    </a:solidFill>
                    <a:extLst>
                      <a:ext uri="http://customooxmlschemas.google.com/">
                        <go:slidesCustomData xmlns:go="http://customooxmlschemas.google.com/" cellId="818:5: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1.34</a:t>
                      </a:r>
                      <a:endParaRPr sz="1300" u="none" cap="none" strike="noStrike"/>
                    </a:p>
                  </a:txBody>
                  <a:tcPr marT="25400" marB="25400" marR="38100" marL="38100" anchor="b">
                    <a:solidFill>
                      <a:srgbClr val="FF6F31"/>
                    </a:solidFill>
                    <a:extLst>
                      <a:ext uri="http://customooxmlschemas.google.com/">
                        <go:slidesCustomData xmlns:go="http://customooxmlschemas.google.com/" cellId="818:5: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8:6: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8:6: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8:6: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8:6: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8:6:4"/>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8:6: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8:7: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8:7: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8:7: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8:7: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8:7:4"/>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8:7: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8:8: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Weighted Total</a:t>
                      </a:r>
                      <a:endParaRPr sz="1300" u="none" cap="none" strike="noStrike"/>
                    </a:p>
                  </a:txBody>
                  <a:tcPr marT="25400" marB="25400" marR="38100" marL="38100" anchor="b">
                    <a:solidFill>
                      <a:srgbClr val="5891AD"/>
                    </a:solidFill>
                    <a:extLst>
                      <a:ext uri="http://customooxmlschemas.google.com/">
                        <go:slidesCustomData xmlns:go="http://customooxmlschemas.google.com/" cellId="818:8: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0.1481278765</a:t>
                      </a:r>
                      <a:endParaRPr sz="1300" u="none" cap="none" strike="noStrike"/>
                    </a:p>
                  </a:txBody>
                  <a:tcPr marT="25400" marB="25400" marR="38100" marL="38100" anchor="b">
                    <a:solidFill>
                      <a:srgbClr val="4CDC8B"/>
                    </a:solidFill>
                    <a:extLst>
                      <a:ext uri="http://customooxmlschemas.google.com/">
                        <go:slidesCustomData xmlns:go="http://customooxmlschemas.google.com/" cellId="818:8: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0.1655897755</a:t>
                      </a:r>
                      <a:endParaRPr sz="1300" u="none" cap="none" strike="noStrike"/>
                    </a:p>
                  </a:txBody>
                  <a:tcPr marT="25400" marB="25400" marR="38100" marL="38100" anchor="b">
                    <a:solidFill>
                      <a:srgbClr val="4CDC8B"/>
                    </a:solidFill>
                    <a:extLst>
                      <a:ext uri="http://customooxmlschemas.google.com/">
                        <go:slidesCustomData xmlns:go="http://customooxmlschemas.google.com/" cellId="818:8: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0.3701245058</a:t>
                      </a:r>
                      <a:endParaRPr sz="1300" u="none" cap="none" strike="noStrike"/>
                    </a:p>
                  </a:txBody>
                  <a:tcPr marT="25400" marB="25400" marR="38100" marL="38100" anchor="b">
                    <a:solidFill>
                      <a:srgbClr val="4CDC8B"/>
                    </a:solidFill>
                    <a:extLst>
                      <a:ext uri="http://customooxmlschemas.google.com/">
                        <go:slidesCustomData xmlns:go="http://customooxmlschemas.google.com/" cellId="818:8: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0.3161578423</a:t>
                      </a:r>
                      <a:endParaRPr sz="1300" u="none" cap="none" strike="noStrike"/>
                    </a:p>
                  </a:txBody>
                  <a:tcPr marT="25400" marB="25400" marR="38100" marL="38100" anchor="b">
                    <a:solidFill>
                      <a:srgbClr val="4CDC8B"/>
                    </a:solidFill>
                    <a:extLst>
                      <a:ext uri="http://customooxmlschemas.google.com/">
                        <go:slidesCustomData xmlns:go="http://customooxmlschemas.google.com/" cellId="818:8: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8:9: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Normalized Total</a:t>
                      </a:r>
                      <a:endParaRPr sz="1300" u="none" cap="none" strike="noStrike"/>
                    </a:p>
                  </a:txBody>
                  <a:tcPr marT="25400" marB="25400" marR="38100" marL="38100" anchor="b">
                    <a:solidFill>
                      <a:srgbClr val="5891AD"/>
                    </a:solidFill>
                    <a:extLst>
                      <a:ext uri="http://customooxmlschemas.google.com/">
                        <go:slidesCustomData xmlns:go="http://customooxmlschemas.google.com/" cellId="818:9: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0.1481278765</a:t>
                      </a:r>
                      <a:endParaRPr sz="1300" u="none" cap="none" strike="noStrike"/>
                    </a:p>
                  </a:txBody>
                  <a:tcPr marT="25400" marB="25400" marR="38100" marL="38100" anchor="b">
                    <a:solidFill>
                      <a:srgbClr val="4CDC8B"/>
                    </a:solidFill>
                    <a:extLst>
                      <a:ext uri="http://customooxmlschemas.google.com/">
                        <go:slidesCustomData xmlns:go="http://customooxmlschemas.google.com/" cellId="818:9: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0.1655897755</a:t>
                      </a:r>
                      <a:endParaRPr sz="1300" u="none" cap="none" strike="noStrike"/>
                    </a:p>
                  </a:txBody>
                  <a:tcPr marT="25400" marB="25400" marR="38100" marL="38100" anchor="b">
                    <a:solidFill>
                      <a:srgbClr val="4CDC8B"/>
                    </a:solidFill>
                    <a:extLst>
                      <a:ext uri="http://customooxmlschemas.google.com/">
                        <go:slidesCustomData xmlns:go="http://customooxmlschemas.google.com/" cellId="818:9: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0.3701245058</a:t>
                      </a:r>
                      <a:endParaRPr sz="1300" u="none" cap="none" strike="noStrike"/>
                    </a:p>
                  </a:txBody>
                  <a:tcPr marT="25400" marB="25400" marR="38100" marL="38100" anchor="b">
                    <a:solidFill>
                      <a:srgbClr val="4CDC8B"/>
                    </a:solidFill>
                    <a:extLst>
                      <a:ext uri="http://customooxmlschemas.google.com/">
                        <go:slidesCustomData xmlns:go="http://customooxmlschemas.google.com/" cellId="818:9: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0.3161578423</a:t>
                      </a:r>
                      <a:endParaRPr sz="1300" u="none" cap="none" strike="noStrike"/>
                    </a:p>
                  </a:txBody>
                  <a:tcPr marT="25400" marB="25400" marR="38100" marL="38100" anchor="b">
                    <a:solidFill>
                      <a:srgbClr val="4CDC8B"/>
                    </a:solidFill>
                    <a:extLst>
                      <a:ext uri="http://customooxmlschemas.google.com/">
                        <go:slidesCustomData xmlns:go="http://customooxmlschemas.google.com/" cellId="818:9: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18:1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Final Score</a:t>
                      </a:r>
                      <a:endParaRPr sz="1300" u="none" cap="none" strike="noStrike"/>
                    </a:p>
                  </a:txBody>
                  <a:tcPr marT="25400" marB="25400" marR="38100" marL="38100" anchor="b">
                    <a:solidFill>
                      <a:srgbClr val="5891AD"/>
                    </a:solidFill>
                    <a:extLst>
                      <a:ext uri="http://customooxmlschemas.google.com/">
                        <go:slidesCustomData xmlns:go="http://customooxmlschemas.google.com/" cellId="818:10: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40.02109402</a:t>
                      </a:r>
                      <a:endParaRPr sz="1300" u="none" cap="none" strike="noStrike"/>
                    </a:p>
                  </a:txBody>
                  <a:tcPr marT="25400" marB="25400" marR="38100" marL="38100" anchor="b">
                    <a:solidFill>
                      <a:srgbClr val="4CDC8B"/>
                    </a:solidFill>
                    <a:extLst>
                      <a:ext uri="http://customooxmlschemas.google.com/">
                        <go:slidesCustomData xmlns:go="http://customooxmlschemas.google.com/" cellId="818:10: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44.73893862</a:t>
                      </a:r>
                      <a:endParaRPr sz="1300" u="none" cap="none" strike="noStrike"/>
                    </a:p>
                  </a:txBody>
                  <a:tcPr marT="25400" marB="25400" marR="38100" marL="38100" anchor="b">
                    <a:solidFill>
                      <a:srgbClr val="4CDC8B"/>
                    </a:solidFill>
                    <a:extLst>
                      <a:ext uri="http://customooxmlschemas.google.com/">
                        <go:slidesCustomData xmlns:go="http://customooxmlschemas.google.com/" cellId="818:10: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100</a:t>
                      </a:r>
                      <a:endParaRPr sz="1300" u="none" cap="none" strike="noStrike"/>
                    </a:p>
                  </a:txBody>
                  <a:tcPr marT="25400" marB="25400" marR="38100" marL="38100" anchor="b">
                    <a:solidFill>
                      <a:srgbClr val="4CDC8B"/>
                    </a:solidFill>
                    <a:extLst>
                      <a:ext uri="http://customooxmlschemas.google.com/">
                        <go:slidesCustomData xmlns:go="http://customooxmlschemas.google.com/" cellId="818:10: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85.41932172</a:t>
                      </a:r>
                      <a:endParaRPr sz="1300" u="none" cap="none" strike="noStrike"/>
                    </a:p>
                  </a:txBody>
                  <a:tcPr marT="25400" marB="25400" marR="38100" marL="38100" anchor="b">
                    <a:solidFill>
                      <a:srgbClr val="4CDC8B"/>
                    </a:solidFill>
                    <a:extLst>
                      <a:ext uri="http://customooxmlschemas.google.com/">
                        <go:slidesCustomData xmlns:go="http://customooxmlschemas.google.com/" cellId="818:10:5"/>
                      </a:ext>
                    </a:extLst>
                  </a:tcPr>
                </a:tc>
              </a:tr>
            </a:tbl>
          </a:graphicData>
        </a:graphic>
      </p:graphicFrame>
      <p:sp>
        <p:nvSpPr>
          <p:cNvPr id="819" name="Google Shape;819;g15d26cef0fd_2_103"/>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15fa510cbc5_1_30"/>
          <p:cNvSpPr txBox="1"/>
          <p:nvPr/>
        </p:nvSpPr>
        <p:spPr>
          <a:xfrm>
            <a:off x="958050" y="790025"/>
            <a:ext cx="9793200" cy="7089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600"/>
              <a:buFont typeface="Arial"/>
              <a:buNone/>
            </a:pPr>
            <a:r>
              <a:rPr b="1" i="0" lang="en-US" sz="2600" u="sng" cap="none" strike="noStrike">
                <a:solidFill>
                  <a:schemeClr val="dk1"/>
                </a:solidFill>
                <a:latin typeface="Raleway"/>
                <a:ea typeface="Raleway"/>
                <a:cs typeface="Raleway"/>
                <a:sym typeface="Raleway"/>
              </a:rPr>
              <a:t>Critical Project Elements</a:t>
            </a:r>
            <a:endParaRPr b="1" i="0" sz="2600" u="sng" cap="none" strike="noStrike">
              <a:solidFill>
                <a:schemeClr val="dk1"/>
              </a:solidFill>
              <a:latin typeface="Raleway"/>
              <a:ea typeface="Raleway"/>
              <a:cs typeface="Raleway"/>
              <a:sym typeface="Raleway"/>
            </a:endParaRPr>
          </a:p>
        </p:txBody>
      </p:sp>
      <p:graphicFrame>
        <p:nvGraphicFramePr>
          <p:cNvPr id="183" name="Google Shape;183;g15fa510cbc5_1_30"/>
          <p:cNvGraphicFramePr/>
          <p:nvPr/>
        </p:nvGraphicFramePr>
        <p:xfrm>
          <a:off x="1378238" y="1498925"/>
          <a:ext cx="3000000" cy="3000000"/>
        </p:xfrm>
        <a:graphic>
          <a:graphicData uri="http://schemas.openxmlformats.org/drawingml/2006/table">
            <a:tbl>
              <a:tblPr>
                <a:noFill/>
                <a:tableStyleId>{D08EAE97-7E05-4080-96DE-8253E9141DF7}</a:tableStyleId>
              </a:tblPr>
              <a:tblGrid>
                <a:gridCol w="2521125"/>
                <a:gridCol w="5029075"/>
                <a:gridCol w="1885300"/>
              </a:tblGrid>
              <a:tr h="795325">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Lato"/>
                          <a:ea typeface="Lato"/>
                          <a:cs typeface="Lato"/>
                          <a:sym typeface="Lato"/>
                        </a:rPr>
                        <a:t>Critical Element</a:t>
                      </a:r>
                      <a:endParaRPr b="1" sz="1400" u="none" cap="none" strike="noStrike">
                        <a:latin typeface="Lato"/>
                        <a:ea typeface="Lato"/>
                        <a:cs typeface="Lato"/>
                        <a:sym typeface="Lato"/>
                      </a:endParaRPr>
                    </a:p>
                  </a:txBody>
                  <a:tcPr marT="91425" marB="91425" marR="91425" marL="91425">
                    <a:lnL cap="flat" cmpd="sng" w="19050">
                      <a:solidFill>
                        <a:srgbClr val="1C3678"/>
                      </a:solidFill>
                      <a:prstDash val="solid"/>
                      <a:round/>
                      <a:headEnd len="sm" w="sm" type="none"/>
                      <a:tailEnd len="sm" w="sm" type="none"/>
                    </a:lnL>
                    <a:lnR cap="flat" cmpd="sng" w="19050">
                      <a:solidFill>
                        <a:srgbClr val="1C3678"/>
                      </a:solidFill>
                      <a:prstDash val="solid"/>
                      <a:round/>
                      <a:headEnd len="sm" w="sm" type="none"/>
                      <a:tailEnd len="sm" w="sm" type="none"/>
                    </a:lnR>
                    <a:lnT cap="flat" cmpd="sng" w="19050">
                      <a:solidFill>
                        <a:srgbClr val="1C3678"/>
                      </a:solidFill>
                      <a:prstDash val="solid"/>
                      <a:round/>
                      <a:headEnd len="sm" w="sm" type="none"/>
                      <a:tailEnd len="sm" w="sm" type="none"/>
                    </a:lnT>
                    <a:lnB cap="flat" cmpd="sng" w="19050">
                      <a:solidFill>
                        <a:srgbClr val="1C3678"/>
                      </a:solidFill>
                      <a:prstDash val="solid"/>
                      <a:round/>
                      <a:headEnd len="sm" w="sm" type="none"/>
                      <a:tailEnd len="sm" w="sm" type="none"/>
                    </a:lnB>
                    <a:gradFill>
                      <a:gsLst>
                        <a:gs pos="0">
                          <a:srgbClr val="DCECD5"/>
                        </a:gs>
                        <a:gs pos="100000">
                          <a:srgbClr val="93BC81"/>
                        </a:gs>
                      </a:gsLst>
                      <a:lin ang="5400012" scaled="0"/>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Lato"/>
                          <a:ea typeface="Lato"/>
                          <a:cs typeface="Lato"/>
                          <a:sym typeface="Lato"/>
                        </a:rPr>
                        <a:t>Rationale</a:t>
                      </a:r>
                      <a:endParaRPr b="1" sz="1400" u="none" cap="none" strike="noStrike">
                        <a:latin typeface="Lato"/>
                        <a:ea typeface="Lato"/>
                        <a:cs typeface="Lato"/>
                        <a:sym typeface="Lato"/>
                      </a:endParaRPr>
                    </a:p>
                  </a:txBody>
                  <a:tcPr marT="91425" marB="91425" marR="91425" marL="91425">
                    <a:lnL cap="flat" cmpd="sng" w="19050">
                      <a:solidFill>
                        <a:srgbClr val="1C3678"/>
                      </a:solidFill>
                      <a:prstDash val="solid"/>
                      <a:round/>
                      <a:headEnd len="sm" w="sm" type="none"/>
                      <a:tailEnd len="sm" w="sm" type="none"/>
                    </a:lnL>
                    <a:lnR cap="flat" cmpd="sng" w="19050">
                      <a:solidFill>
                        <a:srgbClr val="1C3678"/>
                      </a:solidFill>
                      <a:prstDash val="solid"/>
                      <a:round/>
                      <a:headEnd len="sm" w="sm" type="none"/>
                      <a:tailEnd len="sm" w="sm" type="none"/>
                    </a:lnR>
                    <a:lnT cap="flat" cmpd="sng" w="19050">
                      <a:solidFill>
                        <a:srgbClr val="1C3678"/>
                      </a:solidFill>
                      <a:prstDash val="solid"/>
                      <a:round/>
                      <a:headEnd len="sm" w="sm" type="none"/>
                      <a:tailEnd len="sm" w="sm" type="none"/>
                    </a:lnT>
                    <a:lnB cap="flat" cmpd="sng" w="19050">
                      <a:solidFill>
                        <a:srgbClr val="1C3678"/>
                      </a:solidFill>
                      <a:prstDash val="solid"/>
                      <a:round/>
                      <a:headEnd len="sm" w="sm" type="none"/>
                      <a:tailEnd len="sm" w="sm" type="none"/>
                    </a:lnB>
                    <a:gradFill>
                      <a:gsLst>
                        <a:gs pos="0">
                          <a:srgbClr val="DCECD5"/>
                        </a:gs>
                        <a:gs pos="100000">
                          <a:srgbClr val="93BC81"/>
                        </a:gs>
                      </a:gsLst>
                      <a:lin ang="5400012" scaled="0"/>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Lato"/>
                          <a:ea typeface="Lato"/>
                          <a:cs typeface="Lato"/>
                          <a:sym typeface="Lato"/>
                        </a:rPr>
                        <a:t>Functional Requirement (FR)</a:t>
                      </a:r>
                      <a:endParaRPr b="1" sz="1400" u="none" cap="none" strike="noStrike">
                        <a:latin typeface="Lato"/>
                        <a:ea typeface="Lato"/>
                        <a:cs typeface="Lato"/>
                        <a:sym typeface="Lato"/>
                      </a:endParaRPr>
                    </a:p>
                  </a:txBody>
                  <a:tcPr marT="91425" marB="91425" marR="91425" marL="91425">
                    <a:lnL cap="flat" cmpd="sng" w="19050">
                      <a:solidFill>
                        <a:srgbClr val="1C3678"/>
                      </a:solidFill>
                      <a:prstDash val="solid"/>
                      <a:round/>
                      <a:headEnd len="sm" w="sm" type="none"/>
                      <a:tailEnd len="sm" w="sm" type="none"/>
                    </a:lnL>
                    <a:lnR cap="flat" cmpd="sng" w="19050">
                      <a:solidFill>
                        <a:srgbClr val="1C3678"/>
                      </a:solidFill>
                      <a:prstDash val="solid"/>
                      <a:round/>
                      <a:headEnd len="sm" w="sm" type="none"/>
                      <a:tailEnd len="sm" w="sm" type="none"/>
                    </a:lnR>
                    <a:lnT cap="flat" cmpd="sng" w="19050">
                      <a:solidFill>
                        <a:srgbClr val="1C3678"/>
                      </a:solidFill>
                      <a:prstDash val="solid"/>
                      <a:round/>
                      <a:headEnd len="sm" w="sm" type="none"/>
                      <a:tailEnd len="sm" w="sm" type="none"/>
                    </a:lnT>
                    <a:lnB cap="flat" cmpd="sng" w="19050">
                      <a:solidFill>
                        <a:srgbClr val="1C3678"/>
                      </a:solidFill>
                      <a:prstDash val="solid"/>
                      <a:round/>
                      <a:headEnd len="sm" w="sm" type="none"/>
                      <a:tailEnd len="sm" w="sm" type="none"/>
                    </a:lnB>
                    <a:gradFill>
                      <a:gsLst>
                        <a:gs pos="0">
                          <a:srgbClr val="DCECD5"/>
                        </a:gs>
                        <a:gs pos="100000">
                          <a:srgbClr val="93BC81"/>
                        </a:gs>
                      </a:gsLst>
                      <a:lin ang="5400012" scaled="0"/>
                    </a:gradFill>
                  </a:tcPr>
                </a:tc>
              </a:tr>
              <a:tr h="1109900">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Lato"/>
                          <a:ea typeface="Lato"/>
                          <a:cs typeface="Lato"/>
                          <a:sym typeface="Lato"/>
                        </a:rPr>
                        <a:t>Design</a:t>
                      </a:r>
                      <a:endParaRPr sz="1600" u="none" cap="none" strike="noStrike">
                        <a:latin typeface="Lato"/>
                        <a:ea typeface="Lato"/>
                        <a:cs typeface="Lato"/>
                        <a:sym typeface="Lato"/>
                      </a:endParaRPr>
                    </a:p>
                  </a:txBody>
                  <a:tcPr marT="91425" marB="91425" marR="91425" marL="91425">
                    <a:lnL cap="flat" cmpd="sng" w="19050">
                      <a:solidFill>
                        <a:srgbClr val="1C3678"/>
                      </a:solidFill>
                      <a:prstDash val="solid"/>
                      <a:round/>
                      <a:headEnd len="sm" w="sm" type="none"/>
                      <a:tailEnd len="sm" w="sm" type="none"/>
                    </a:lnL>
                    <a:lnR cap="flat" cmpd="sng" w="19050">
                      <a:solidFill>
                        <a:srgbClr val="1C3678"/>
                      </a:solidFill>
                      <a:prstDash val="solid"/>
                      <a:round/>
                      <a:headEnd len="sm" w="sm" type="none"/>
                      <a:tailEnd len="sm" w="sm" type="none"/>
                    </a:lnR>
                    <a:lnT cap="flat" cmpd="sng" w="19050">
                      <a:solidFill>
                        <a:srgbClr val="1C3678"/>
                      </a:solidFill>
                      <a:prstDash val="solid"/>
                      <a:round/>
                      <a:headEnd len="sm" w="sm" type="none"/>
                      <a:tailEnd len="sm" w="sm" type="none"/>
                    </a:lnT>
                    <a:lnB cap="flat" cmpd="sng" w="19050">
                      <a:solidFill>
                        <a:srgbClr val="1C3678"/>
                      </a:solidFill>
                      <a:prstDash val="solid"/>
                      <a:round/>
                      <a:headEnd len="sm" w="sm" type="none"/>
                      <a:tailEnd len="sm" w="sm" type="none"/>
                    </a:lnB>
                    <a:gradFill>
                      <a:gsLst>
                        <a:gs pos="0">
                          <a:srgbClr val="FDECDB"/>
                        </a:gs>
                        <a:gs pos="100000">
                          <a:srgbClr val="F0A963"/>
                        </a:gs>
                      </a:gsLst>
                      <a:lin ang="5400012" scaled="0"/>
                    </a:gra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Lato"/>
                          <a:ea typeface="Lato"/>
                          <a:cs typeface="Lato"/>
                          <a:sym typeface="Lato"/>
                        </a:rPr>
                        <a:t>The UAS must be designed such that it meets overwatch goals, is lightweight enough to be carried, and be stored in the emergency response vehicle</a:t>
                      </a:r>
                      <a:endParaRPr sz="1600" u="none" cap="none" strike="noStrike">
                        <a:latin typeface="Lato"/>
                        <a:ea typeface="Lato"/>
                        <a:cs typeface="Lato"/>
                        <a:sym typeface="Lato"/>
                      </a:endParaRPr>
                    </a:p>
                  </a:txBody>
                  <a:tcPr marT="91425" marB="91425" marR="91425" marL="91425">
                    <a:lnL cap="flat" cmpd="sng" w="19050">
                      <a:solidFill>
                        <a:srgbClr val="1C3678"/>
                      </a:solidFill>
                      <a:prstDash val="solid"/>
                      <a:round/>
                      <a:headEnd len="sm" w="sm" type="none"/>
                      <a:tailEnd len="sm" w="sm" type="none"/>
                    </a:lnL>
                    <a:lnR cap="flat" cmpd="sng" w="19050">
                      <a:solidFill>
                        <a:srgbClr val="1C3678"/>
                      </a:solidFill>
                      <a:prstDash val="solid"/>
                      <a:round/>
                      <a:headEnd len="sm" w="sm" type="none"/>
                      <a:tailEnd len="sm" w="sm" type="none"/>
                    </a:lnR>
                    <a:lnT cap="flat" cmpd="sng" w="19050">
                      <a:solidFill>
                        <a:srgbClr val="1C3678"/>
                      </a:solidFill>
                      <a:prstDash val="solid"/>
                      <a:round/>
                      <a:headEnd len="sm" w="sm" type="none"/>
                      <a:tailEnd len="sm" w="sm" type="none"/>
                    </a:lnT>
                    <a:lnB cap="flat" cmpd="sng" w="19050">
                      <a:solidFill>
                        <a:srgbClr val="1C3678"/>
                      </a:solidFill>
                      <a:prstDash val="solid"/>
                      <a:round/>
                      <a:headEnd len="sm" w="sm" type="none"/>
                      <a:tailEnd len="sm" w="sm" type="none"/>
                    </a:lnB>
                    <a:gradFill>
                      <a:gsLst>
                        <a:gs pos="0">
                          <a:srgbClr val="FFFFFF"/>
                        </a:gs>
                        <a:gs pos="100000">
                          <a:srgbClr val="B3B3B3"/>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Lato"/>
                          <a:ea typeface="Lato"/>
                          <a:cs typeface="Lato"/>
                          <a:sym typeface="Lato"/>
                        </a:rPr>
                        <a:t>FR 1, FR 2, FR 5, FR 6, FR 7, FR 8</a:t>
                      </a:r>
                      <a:endParaRPr sz="1600" u="none" cap="none" strike="noStrike">
                        <a:latin typeface="Lato"/>
                        <a:ea typeface="Lato"/>
                        <a:cs typeface="Lato"/>
                        <a:sym typeface="Lato"/>
                      </a:endParaRPr>
                    </a:p>
                  </a:txBody>
                  <a:tcPr marT="91425" marB="91425" marR="91425" marL="91425">
                    <a:lnL cap="flat" cmpd="sng" w="19050">
                      <a:solidFill>
                        <a:srgbClr val="1C3678"/>
                      </a:solidFill>
                      <a:prstDash val="solid"/>
                      <a:round/>
                      <a:headEnd len="sm" w="sm" type="none"/>
                      <a:tailEnd len="sm" w="sm" type="none"/>
                    </a:lnL>
                    <a:lnR cap="flat" cmpd="sng" w="19050">
                      <a:solidFill>
                        <a:srgbClr val="1C3678"/>
                      </a:solidFill>
                      <a:prstDash val="solid"/>
                      <a:round/>
                      <a:headEnd len="sm" w="sm" type="none"/>
                      <a:tailEnd len="sm" w="sm" type="none"/>
                    </a:lnR>
                    <a:lnT cap="flat" cmpd="sng" w="19050">
                      <a:solidFill>
                        <a:srgbClr val="1C3678"/>
                      </a:solidFill>
                      <a:prstDash val="solid"/>
                      <a:round/>
                      <a:headEnd len="sm" w="sm" type="none"/>
                      <a:tailEnd len="sm" w="sm" type="none"/>
                    </a:lnT>
                    <a:lnB cap="flat" cmpd="sng" w="19050">
                      <a:solidFill>
                        <a:srgbClr val="1C3678"/>
                      </a:solidFill>
                      <a:prstDash val="solid"/>
                      <a:round/>
                      <a:headEnd len="sm" w="sm" type="none"/>
                      <a:tailEnd len="sm" w="sm" type="none"/>
                    </a:lnB>
                    <a:gradFill>
                      <a:gsLst>
                        <a:gs pos="0">
                          <a:srgbClr val="FFFFFF"/>
                        </a:gs>
                        <a:gs pos="100000">
                          <a:srgbClr val="B3B3B3"/>
                        </a:gs>
                      </a:gsLst>
                      <a:path path="circle">
                        <a:fillToRect b="50%" l="50%" r="50%" t="50%"/>
                      </a:path>
                      <a:tileRect/>
                    </a:gradFill>
                  </a:tcPr>
                </a:tc>
              </a:tr>
              <a:tr h="1270775">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Lato"/>
                          <a:ea typeface="Lato"/>
                          <a:cs typeface="Lato"/>
                          <a:sym typeface="Lato"/>
                        </a:rPr>
                        <a:t>Manufacturing</a:t>
                      </a:r>
                      <a:endParaRPr sz="1600" u="none" cap="none" strike="noStrike">
                        <a:latin typeface="Lato"/>
                        <a:ea typeface="Lato"/>
                        <a:cs typeface="Lato"/>
                        <a:sym typeface="Lato"/>
                      </a:endParaRPr>
                    </a:p>
                  </a:txBody>
                  <a:tcPr marT="91425" marB="91425" marR="91425" marL="91425">
                    <a:lnL cap="flat" cmpd="sng" w="19050">
                      <a:solidFill>
                        <a:srgbClr val="1C3678"/>
                      </a:solidFill>
                      <a:prstDash val="solid"/>
                      <a:round/>
                      <a:headEnd len="sm" w="sm" type="none"/>
                      <a:tailEnd len="sm" w="sm" type="none"/>
                    </a:lnL>
                    <a:lnR cap="flat" cmpd="sng" w="19050">
                      <a:solidFill>
                        <a:srgbClr val="1C3678"/>
                      </a:solidFill>
                      <a:prstDash val="solid"/>
                      <a:round/>
                      <a:headEnd len="sm" w="sm" type="none"/>
                      <a:tailEnd len="sm" w="sm" type="none"/>
                    </a:lnR>
                    <a:lnT cap="flat" cmpd="sng" w="19050">
                      <a:solidFill>
                        <a:srgbClr val="1C3678"/>
                      </a:solidFill>
                      <a:prstDash val="solid"/>
                      <a:round/>
                      <a:headEnd len="sm" w="sm" type="none"/>
                      <a:tailEnd len="sm" w="sm" type="none"/>
                    </a:lnT>
                    <a:lnB cap="flat" cmpd="sng" w="19050">
                      <a:solidFill>
                        <a:srgbClr val="1C3678"/>
                      </a:solidFill>
                      <a:prstDash val="solid"/>
                      <a:round/>
                      <a:headEnd len="sm" w="sm" type="none"/>
                      <a:tailEnd len="sm" w="sm" type="none"/>
                    </a:lnB>
                    <a:gradFill>
                      <a:gsLst>
                        <a:gs pos="0">
                          <a:srgbClr val="FDECDB"/>
                        </a:gs>
                        <a:gs pos="100000">
                          <a:srgbClr val="F0A963"/>
                        </a:gs>
                      </a:gsLst>
                      <a:lin ang="5400012" scaled="0"/>
                    </a:gra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Lato"/>
                          <a:ea typeface="Lato"/>
                          <a:cs typeface="Lato"/>
                          <a:sym typeface="Lato"/>
                        </a:rPr>
                        <a:t>The UAS must be manufactured such that </a:t>
                      </a:r>
                      <a:r>
                        <a:rPr lang="en-US" sz="1600" u="sng" cap="none" strike="noStrike">
                          <a:latin typeface="Lato"/>
                          <a:ea typeface="Lato"/>
                          <a:cs typeface="Lato"/>
                          <a:sym typeface="Lato"/>
                        </a:rPr>
                        <a:t>at least</a:t>
                      </a:r>
                      <a:r>
                        <a:rPr lang="en-US" sz="1600" u="none" cap="none" strike="noStrike">
                          <a:latin typeface="Lato"/>
                          <a:ea typeface="Lato"/>
                          <a:cs typeface="Lato"/>
                          <a:sym typeface="Lato"/>
                        </a:rPr>
                        <a:t> 90% of the airframe structural components can be maintained &amp; sustained by the end user</a:t>
                      </a:r>
                      <a:r>
                        <a:rPr lang="en-US" sz="1200" u="none" cap="none" strike="noStrike">
                          <a:latin typeface="Lato"/>
                          <a:ea typeface="Lato"/>
                          <a:cs typeface="Lato"/>
                          <a:sym typeface="Lato"/>
                        </a:rPr>
                        <a:t> </a:t>
                      </a:r>
                      <a:endParaRPr sz="1200" u="none" cap="none" strike="noStrike">
                        <a:latin typeface="Lato"/>
                        <a:ea typeface="Lato"/>
                        <a:cs typeface="Lato"/>
                        <a:sym typeface="Lato"/>
                      </a:endParaRPr>
                    </a:p>
                  </a:txBody>
                  <a:tcPr marT="91425" marB="91425" marR="91425" marL="91425">
                    <a:lnL cap="flat" cmpd="sng" w="19050">
                      <a:solidFill>
                        <a:srgbClr val="1C3678"/>
                      </a:solidFill>
                      <a:prstDash val="solid"/>
                      <a:round/>
                      <a:headEnd len="sm" w="sm" type="none"/>
                      <a:tailEnd len="sm" w="sm" type="none"/>
                    </a:lnL>
                    <a:lnR cap="flat" cmpd="sng" w="19050">
                      <a:solidFill>
                        <a:srgbClr val="1C3678"/>
                      </a:solidFill>
                      <a:prstDash val="solid"/>
                      <a:round/>
                      <a:headEnd len="sm" w="sm" type="none"/>
                      <a:tailEnd len="sm" w="sm" type="none"/>
                    </a:lnR>
                    <a:lnT cap="flat" cmpd="sng" w="19050">
                      <a:solidFill>
                        <a:srgbClr val="1C3678"/>
                      </a:solidFill>
                      <a:prstDash val="solid"/>
                      <a:round/>
                      <a:headEnd len="sm" w="sm" type="none"/>
                      <a:tailEnd len="sm" w="sm" type="none"/>
                    </a:lnT>
                    <a:lnB cap="flat" cmpd="sng" w="19050">
                      <a:solidFill>
                        <a:srgbClr val="1C3678"/>
                      </a:solidFill>
                      <a:prstDash val="solid"/>
                      <a:round/>
                      <a:headEnd len="sm" w="sm" type="none"/>
                      <a:tailEnd len="sm" w="sm" type="none"/>
                    </a:lnB>
                    <a:gradFill>
                      <a:gsLst>
                        <a:gs pos="0">
                          <a:srgbClr val="FFFFFF"/>
                        </a:gs>
                        <a:gs pos="100000">
                          <a:srgbClr val="B3B3B3"/>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Lato"/>
                          <a:ea typeface="Lato"/>
                          <a:cs typeface="Lato"/>
                          <a:sym typeface="Lato"/>
                        </a:rPr>
                        <a:t>FR 1, FR 2, FR 7</a:t>
                      </a:r>
                      <a:endParaRPr sz="1600" u="none" cap="none" strike="noStrike">
                        <a:latin typeface="Lato"/>
                        <a:ea typeface="Lato"/>
                        <a:cs typeface="Lato"/>
                        <a:sym typeface="Lato"/>
                      </a:endParaRPr>
                    </a:p>
                  </a:txBody>
                  <a:tcPr marT="91425" marB="91425" marR="91425" marL="91425">
                    <a:lnL cap="flat" cmpd="sng" w="19050">
                      <a:solidFill>
                        <a:srgbClr val="1C3678"/>
                      </a:solidFill>
                      <a:prstDash val="solid"/>
                      <a:round/>
                      <a:headEnd len="sm" w="sm" type="none"/>
                      <a:tailEnd len="sm" w="sm" type="none"/>
                    </a:lnL>
                    <a:lnR cap="flat" cmpd="sng" w="19050">
                      <a:solidFill>
                        <a:srgbClr val="1C3678"/>
                      </a:solidFill>
                      <a:prstDash val="solid"/>
                      <a:round/>
                      <a:headEnd len="sm" w="sm" type="none"/>
                      <a:tailEnd len="sm" w="sm" type="none"/>
                    </a:lnR>
                    <a:lnT cap="flat" cmpd="sng" w="19050">
                      <a:solidFill>
                        <a:srgbClr val="1C3678"/>
                      </a:solidFill>
                      <a:prstDash val="solid"/>
                      <a:round/>
                      <a:headEnd len="sm" w="sm" type="none"/>
                      <a:tailEnd len="sm" w="sm" type="none"/>
                    </a:lnT>
                    <a:lnB cap="flat" cmpd="sng" w="19050">
                      <a:solidFill>
                        <a:srgbClr val="1C3678"/>
                      </a:solidFill>
                      <a:prstDash val="solid"/>
                      <a:round/>
                      <a:headEnd len="sm" w="sm" type="none"/>
                      <a:tailEnd len="sm" w="sm" type="none"/>
                    </a:lnB>
                    <a:gradFill>
                      <a:gsLst>
                        <a:gs pos="0">
                          <a:srgbClr val="FFFFFF"/>
                        </a:gs>
                        <a:gs pos="100000">
                          <a:srgbClr val="B3B3B3"/>
                        </a:gs>
                      </a:gsLst>
                      <a:path path="circle">
                        <a:fillToRect b="50%" l="50%" r="50%" t="50%"/>
                      </a:path>
                      <a:tileRect/>
                    </a:gradFill>
                  </a:tcPr>
                </a:tc>
              </a:tr>
              <a:tr h="1273625">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Lato"/>
                          <a:ea typeface="Lato"/>
                          <a:cs typeface="Lato"/>
                          <a:sym typeface="Lato"/>
                        </a:rPr>
                        <a:t>Operability</a:t>
                      </a:r>
                      <a:endParaRPr sz="1600" u="none" cap="none" strike="noStrike">
                        <a:latin typeface="Lato"/>
                        <a:ea typeface="Lato"/>
                        <a:cs typeface="Lato"/>
                        <a:sym typeface="Lato"/>
                      </a:endParaRPr>
                    </a:p>
                  </a:txBody>
                  <a:tcPr marT="91425" marB="91425" marR="91425" marL="91425">
                    <a:lnL cap="flat" cmpd="sng" w="19050">
                      <a:solidFill>
                        <a:srgbClr val="1C3678"/>
                      </a:solidFill>
                      <a:prstDash val="solid"/>
                      <a:round/>
                      <a:headEnd len="sm" w="sm" type="none"/>
                      <a:tailEnd len="sm" w="sm" type="none"/>
                    </a:lnL>
                    <a:lnR cap="flat" cmpd="sng" w="19050">
                      <a:solidFill>
                        <a:srgbClr val="1C3678"/>
                      </a:solidFill>
                      <a:prstDash val="solid"/>
                      <a:round/>
                      <a:headEnd len="sm" w="sm" type="none"/>
                      <a:tailEnd len="sm" w="sm" type="none"/>
                    </a:lnR>
                    <a:lnT cap="flat" cmpd="sng" w="19050">
                      <a:solidFill>
                        <a:srgbClr val="1C3678"/>
                      </a:solidFill>
                      <a:prstDash val="solid"/>
                      <a:round/>
                      <a:headEnd len="sm" w="sm" type="none"/>
                      <a:tailEnd len="sm" w="sm" type="none"/>
                    </a:lnT>
                    <a:lnB cap="flat" cmpd="sng" w="19050">
                      <a:solidFill>
                        <a:srgbClr val="1C3678"/>
                      </a:solidFill>
                      <a:prstDash val="solid"/>
                      <a:round/>
                      <a:headEnd len="sm" w="sm" type="none"/>
                      <a:tailEnd len="sm" w="sm" type="none"/>
                    </a:lnB>
                    <a:gradFill>
                      <a:gsLst>
                        <a:gs pos="0">
                          <a:srgbClr val="FDECDB"/>
                        </a:gs>
                        <a:gs pos="100000">
                          <a:srgbClr val="F0A963"/>
                        </a:gs>
                      </a:gsLst>
                      <a:lin ang="5400012" scaled="0"/>
                    </a:gra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Lato"/>
                          <a:ea typeface="Lato"/>
                          <a:cs typeface="Lato"/>
                          <a:sym typeface="Lato"/>
                        </a:rPr>
                        <a:t>The UAS must be operable under FAA 14 CFR Part 107, be able to take off on unprepared land/obstructed launch windows, and provide overwatch for TBD hours</a:t>
                      </a:r>
                      <a:endParaRPr sz="1600" u="none" cap="none" strike="noStrike">
                        <a:latin typeface="Lato"/>
                        <a:ea typeface="Lato"/>
                        <a:cs typeface="Lato"/>
                        <a:sym typeface="Lato"/>
                      </a:endParaRPr>
                    </a:p>
                  </a:txBody>
                  <a:tcPr marT="91425" marB="91425" marR="91425" marL="91425">
                    <a:lnL cap="flat" cmpd="sng" w="19050">
                      <a:solidFill>
                        <a:srgbClr val="1C3678"/>
                      </a:solidFill>
                      <a:prstDash val="solid"/>
                      <a:round/>
                      <a:headEnd len="sm" w="sm" type="none"/>
                      <a:tailEnd len="sm" w="sm" type="none"/>
                    </a:lnL>
                    <a:lnR cap="flat" cmpd="sng" w="19050">
                      <a:solidFill>
                        <a:srgbClr val="1C3678"/>
                      </a:solidFill>
                      <a:prstDash val="solid"/>
                      <a:round/>
                      <a:headEnd len="sm" w="sm" type="none"/>
                      <a:tailEnd len="sm" w="sm" type="none"/>
                    </a:lnR>
                    <a:lnT cap="flat" cmpd="sng" w="19050">
                      <a:solidFill>
                        <a:srgbClr val="1C3678"/>
                      </a:solidFill>
                      <a:prstDash val="solid"/>
                      <a:round/>
                      <a:headEnd len="sm" w="sm" type="none"/>
                      <a:tailEnd len="sm" w="sm" type="none"/>
                    </a:lnT>
                    <a:lnB cap="flat" cmpd="sng" w="19050">
                      <a:solidFill>
                        <a:srgbClr val="1C3678"/>
                      </a:solidFill>
                      <a:prstDash val="solid"/>
                      <a:round/>
                      <a:headEnd len="sm" w="sm" type="none"/>
                      <a:tailEnd len="sm" w="sm" type="none"/>
                    </a:lnB>
                    <a:gradFill>
                      <a:gsLst>
                        <a:gs pos="0">
                          <a:srgbClr val="FFFFFF"/>
                        </a:gs>
                        <a:gs pos="100000">
                          <a:srgbClr val="B3B3B3"/>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Lato"/>
                          <a:ea typeface="Lato"/>
                          <a:cs typeface="Lato"/>
                          <a:sym typeface="Lato"/>
                        </a:rPr>
                        <a:t>FR 1, FR 3, FR 8</a:t>
                      </a:r>
                      <a:endParaRPr sz="1600" u="none" cap="none" strike="noStrike">
                        <a:latin typeface="Lato"/>
                        <a:ea typeface="Lato"/>
                        <a:cs typeface="Lato"/>
                        <a:sym typeface="Lato"/>
                      </a:endParaRPr>
                    </a:p>
                  </a:txBody>
                  <a:tcPr marT="91425" marB="91425" marR="91425" marL="91425">
                    <a:lnL cap="flat" cmpd="sng" w="19050">
                      <a:solidFill>
                        <a:srgbClr val="1C3678"/>
                      </a:solidFill>
                      <a:prstDash val="solid"/>
                      <a:round/>
                      <a:headEnd len="sm" w="sm" type="none"/>
                      <a:tailEnd len="sm" w="sm" type="none"/>
                    </a:lnL>
                    <a:lnR cap="flat" cmpd="sng" w="19050">
                      <a:solidFill>
                        <a:srgbClr val="1C3678"/>
                      </a:solidFill>
                      <a:prstDash val="solid"/>
                      <a:round/>
                      <a:headEnd len="sm" w="sm" type="none"/>
                      <a:tailEnd len="sm" w="sm" type="none"/>
                    </a:lnR>
                    <a:lnT cap="flat" cmpd="sng" w="19050">
                      <a:solidFill>
                        <a:srgbClr val="1C3678"/>
                      </a:solidFill>
                      <a:prstDash val="solid"/>
                      <a:round/>
                      <a:headEnd len="sm" w="sm" type="none"/>
                      <a:tailEnd len="sm" w="sm" type="none"/>
                    </a:lnT>
                    <a:lnB cap="flat" cmpd="sng" w="19050">
                      <a:solidFill>
                        <a:srgbClr val="1C3678"/>
                      </a:solidFill>
                      <a:prstDash val="solid"/>
                      <a:round/>
                      <a:headEnd len="sm" w="sm" type="none"/>
                      <a:tailEnd len="sm" w="sm" type="none"/>
                    </a:lnB>
                    <a:gradFill>
                      <a:gsLst>
                        <a:gs pos="0">
                          <a:srgbClr val="FFFFFF"/>
                        </a:gs>
                        <a:gs pos="100000">
                          <a:srgbClr val="B3B3B3"/>
                        </a:gs>
                      </a:gsLst>
                      <a:path path="circle">
                        <a:fillToRect b="50%" l="50%" r="50%" t="50%"/>
                      </a:path>
                      <a:tileRect/>
                    </a:gradFill>
                  </a:tcPr>
                </a:tc>
              </a:tr>
            </a:tbl>
          </a:graphicData>
        </a:graphic>
      </p:graphicFrame>
      <p:sp>
        <p:nvSpPr>
          <p:cNvPr id="184" name="Google Shape;184;g15fa510cbc5_1_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85" name="Google Shape;185;g15fa510cbc5_1_30"/>
          <p:cNvSpPr/>
          <p:nvPr/>
        </p:nvSpPr>
        <p:spPr>
          <a:xfrm>
            <a:off x="7294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186" name="Google Shape;186;g15fa510cbc5_1_30"/>
          <p:cNvSpPr/>
          <p:nvPr/>
        </p:nvSpPr>
        <p:spPr>
          <a:xfrm>
            <a:off x="30025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187" name="Google Shape;187;g15fa510cbc5_1_30"/>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188" name="Google Shape;188;g15fa510cbc5_1_30"/>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g15d26cef0fd_2_109"/>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Graded Airframes - Req Take Off Area Prioritized </a:t>
            </a:r>
            <a:endParaRPr/>
          </a:p>
        </p:txBody>
      </p:sp>
      <p:graphicFrame>
        <p:nvGraphicFramePr>
          <p:cNvPr id="825" name="Google Shape;825;g15d26cef0fd_2_109"/>
          <p:cNvGraphicFramePr/>
          <p:nvPr/>
        </p:nvGraphicFramePr>
        <p:xfrm>
          <a:off x="15100" y="3276600"/>
          <a:ext cx="3000000" cy="3000000"/>
        </p:xfrm>
        <a:graphic>
          <a:graphicData uri="http://schemas.openxmlformats.org/drawingml/2006/table">
            <a:tbl>
              <a:tblPr>
                <a:noFill/>
                <a:tableStyleId>{C290CCDA-0C62-4F4D-84F7-8CBBFD1784C3}</a:tableStyleId>
              </a:tblPr>
              <a:tblGrid>
                <a:gridCol w="2578100"/>
                <a:gridCol w="1917700"/>
                <a:gridCol w="1917700"/>
                <a:gridCol w="1917700"/>
                <a:gridCol w="1917700"/>
                <a:gridCol w="1917700"/>
              </a:tblGrid>
              <a:tr h="266700">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Criteria [units] (requirement)</a:t>
                      </a:r>
                      <a:endParaRPr b="1" sz="1300" u="none" cap="none" strike="noStrike"/>
                    </a:p>
                  </a:txBody>
                  <a:tcPr marT="25400" marB="25400" marR="38100" marL="38100" anchor="b">
                    <a:solidFill>
                      <a:srgbClr val="5891AD"/>
                    </a:solidFill>
                    <a:extLst>
                      <a:ext uri="http://customooxmlschemas.google.com/">
                        <go:slidesCustomData xmlns:go="http://customooxmlschemas.google.com/" cellId="825: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Criteria Weight</a:t>
                      </a:r>
                      <a:endParaRPr b="1" sz="1300" u="none" cap="none" strike="noStrike"/>
                    </a:p>
                  </a:txBody>
                  <a:tcPr marT="25400" marB="25400" marR="38100" marL="38100" anchor="b">
                    <a:solidFill>
                      <a:srgbClr val="5891AD"/>
                    </a:solidFill>
                    <a:extLst>
                      <a:ext uri="http://customooxmlschemas.google.com/">
                        <go:slidesCustomData xmlns:go="http://customooxmlschemas.google.com/" cellId="825:0: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Fixed Wing</a:t>
                      </a:r>
                      <a:endParaRPr sz="1300" u="none" cap="none" strike="noStrike"/>
                    </a:p>
                  </a:txBody>
                  <a:tcPr marT="25400" marB="25400" marR="38100" marL="38100" anchor="b">
                    <a:solidFill>
                      <a:srgbClr val="5891AD"/>
                    </a:solidFill>
                    <a:extLst>
                      <a:ext uri="http://customooxmlschemas.google.com/">
                        <go:slidesCustomData xmlns:go="http://customooxmlschemas.google.com/" cellId="825:0: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Hybrid Fixed Wing</a:t>
                      </a:r>
                      <a:endParaRPr sz="1300" u="none" cap="none" strike="noStrike"/>
                    </a:p>
                  </a:txBody>
                  <a:tcPr marT="25400" marB="25400" marR="38100" marL="38100" anchor="b">
                    <a:solidFill>
                      <a:srgbClr val="5891AD"/>
                    </a:solidFill>
                    <a:extLst>
                      <a:ext uri="http://customooxmlschemas.google.com/">
                        <go:slidesCustomData xmlns:go="http://customooxmlschemas.google.com/" cellId="825:0: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Single Rotor</a:t>
                      </a:r>
                      <a:endParaRPr sz="1300" u="none" cap="none" strike="noStrike"/>
                    </a:p>
                  </a:txBody>
                  <a:tcPr marT="25400" marB="25400" marR="38100" marL="38100" anchor="b">
                    <a:solidFill>
                      <a:srgbClr val="5891AD"/>
                    </a:solidFill>
                    <a:extLst>
                      <a:ext uri="http://customooxmlschemas.google.com/">
                        <go:slidesCustomData xmlns:go="http://customooxmlschemas.google.com/" cellId="825:0:4"/>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Multirotor</a:t>
                      </a:r>
                      <a:endParaRPr sz="1300" u="none" cap="none" strike="noStrike"/>
                    </a:p>
                  </a:txBody>
                  <a:tcPr marT="25400" marB="25400" marR="38100" marL="38100" anchor="b">
                    <a:solidFill>
                      <a:srgbClr val="5891AD"/>
                    </a:solidFill>
                    <a:extLst>
                      <a:ext uri="http://customooxmlschemas.google.com/">
                        <go:slidesCustomData xmlns:go="http://customooxmlschemas.google.com/" cellId="825:0: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Endurance [min] (3) (5) (8)</a:t>
                      </a:r>
                      <a:endParaRPr sz="1300" u="none" cap="none" strike="noStrike"/>
                    </a:p>
                  </a:txBody>
                  <a:tcPr marT="25400" marB="25400" marR="38100" marL="38100" anchor="b">
                    <a:solidFill>
                      <a:srgbClr val="5891AD"/>
                    </a:solidFill>
                    <a:extLst>
                      <a:ext uri="http://customooxmlschemas.google.com/">
                        <go:slidesCustomData xmlns:go="http://customooxmlschemas.google.com/" cellId="825:1: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0.03063128194</a:t>
                      </a:r>
                      <a:endParaRPr sz="1300" u="none" cap="none" strike="noStrike"/>
                    </a:p>
                  </a:txBody>
                  <a:tcPr marT="25400" marB="25400" marR="38100" marL="38100" anchor="b">
                    <a:solidFill>
                      <a:srgbClr val="4CDC8B"/>
                    </a:solidFill>
                    <a:extLst>
                      <a:ext uri="http://customooxmlschemas.google.com/">
                        <go:slidesCustomData xmlns:go="http://customooxmlschemas.google.com/" cellId="825:1: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210</a:t>
                      </a:r>
                      <a:endParaRPr sz="1300" u="none" cap="none" strike="noStrike"/>
                    </a:p>
                  </a:txBody>
                  <a:tcPr marT="25400" marB="25400" marR="38100" marL="38100" anchor="b">
                    <a:solidFill>
                      <a:srgbClr val="FF6F31"/>
                    </a:solidFill>
                    <a:extLst>
                      <a:ext uri="http://customooxmlschemas.google.com/">
                        <go:slidesCustomData xmlns:go="http://customooxmlschemas.google.com/" cellId="825:1: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120</a:t>
                      </a:r>
                      <a:endParaRPr sz="1300" u="none" cap="none" strike="noStrike"/>
                    </a:p>
                  </a:txBody>
                  <a:tcPr marT="25400" marB="25400" marR="38100" marL="38100" anchor="b">
                    <a:solidFill>
                      <a:srgbClr val="FF6F31"/>
                    </a:solidFill>
                    <a:extLst>
                      <a:ext uri="http://customooxmlschemas.google.com/">
                        <go:slidesCustomData xmlns:go="http://customooxmlschemas.google.com/" cellId="825:1: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64</a:t>
                      </a:r>
                      <a:endParaRPr sz="1300" u="none" cap="none" strike="noStrike"/>
                    </a:p>
                  </a:txBody>
                  <a:tcPr marT="25400" marB="25400" marR="38100" marL="38100" anchor="b">
                    <a:solidFill>
                      <a:srgbClr val="FF6F31"/>
                    </a:solidFill>
                    <a:extLst>
                      <a:ext uri="http://customooxmlschemas.google.com/">
                        <go:slidesCustomData xmlns:go="http://customooxmlschemas.google.com/" cellId="825:1: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41.6</a:t>
                      </a:r>
                      <a:endParaRPr sz="1300" u="none" cap="none" strike="noStrike"/>
                    </a:p>
                  </a:txBody>
                  <a:tcPr marT="25400" marB="25400" marR="38100" marL="38100" anchor="b">
                    <a:solidFill>
                      <a:srgbClr val="FF6F31"/>
                    </a:solidFill>
                    <a:extLst>
                      <a:ext uri="http://customooxmlschemas.google.com/">
                        <go:slidesCustomData xmlns:go="http://customooxmlschemas.google.com/" cellId="825:1: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Weight [kg] (1) (2) (5)</a:t>
                      </a:r>
                      <a:endParaRPr sz="1300" u="none" cap="none" strike="noStrike"/>
                    </a:p>
                  </a:txBody>
                  <a:tcPr marT="25400" marB="25400" marR="38100" marL="38100" anchor="b">
                    <a:solidFill>
                      <a:srgbClr val="5891AD"/>
                    </a:solidFill>
                    <a:extLst>
                      <a:ext uri="http://customooxmlschemas.google.com/">
                        <go:slidesCustomData xmlns:go="http://customooxmlschemas.google.com/" cellId="825:2: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0.1339643278</a:t>
                      </a:r>
                      <a:endParaRPr sz="1300" u="none" cap="none" strike="noStrike"/>
                    </a:p>
                  </a:txBody>
                  <a:tcPr marT="25400" marB="25400" marR="38100" marL="38100" anchor="b">
                    <a:solidFill>
                      <a:srgbClr val="4CDC8B"/>
                    </a:solidFill>
                    <a:extLst>
                      <a:ext uri="http://customooxmlschemas.google.com/">
                        <go:slidesCustomData xmlns:go="http://customooxmlschemas.google.com/" cellId="825:2: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13.3</a:t>
                      </a:r>
                      <a:endParaRPr sz="1300" u="none" cap="none" strike="noStrike"/>
                    </a:p>
                  </a:txBody>
                  <a:tcPr marT="25400" marB="25400" marR="38100" marL="38100" anchor="b">
                    <a:solidFill>
                      <a:srgbClr val="FF6F31"/>
                    </a:solidFill>
                    <a:extLst>
                      <a:ext uri="http://customooxmlschemas.google.com/">
                        <go:slidesCustomData xmlns:go="http://customooxmlschemas.google.com/" cellId="825:2: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11.3</a:t>
                      </a:r>
                      <a:endParaRPr sz="1300" u="none" cap="none" strike="noStrike"/>
                    </a:p>
                  </a:txBody>
                  <a:tcPr marT="25400" marB="25400" marR="38100" marL="38100" anchor="b">
                    <a:solidFill>
                      <a:srgbClr val="FF6F31"/>
                    </a:solidFill>
                    <a:extLst>
                      <a:ext uri="http://customooxmlschemas.google.com/">
                        <go:slidesCustomData xmlns:go="http://customooxmlschemas.google.com/" cellId="825:2: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21.6</a:t>
                      </a:r>
                      <a:endParaRPr sz="1300" u="none" cap="none" strike="noStrike"/>
                    </a:p>
                  </a:txBody>
                  <a:tcPr marT="25400" marB="25400" marR="38100" marL="38100" anchor="b">
                    <a:solidFill>
                      <a:srgbClr val="FF6F31"/>
                    </a:solidFill>
                    <a:extLst>
                      <a:ext uri="http://customooxmlschemas.google.com/">
                        <go:slidesCustomData xmlns:go="http://customooxmlschemas.google.com/" cellId="825:2: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9.3</a:t>
                      </a:r>
                      <a:endParaRPr sz="1300" u="none" cap="none" strike="noStrike"/>
                    </a:p>
                  </a:txBody>
                  <a:tcPr marT="25400" marB="25400" marR="38100" marL="38100" anchor="b">
                    <a:solidFill>
                      <a:srgbClr val="FF6F31"/>
                    </a:solidFill>
                    <a:extLst>
                      <a:ext uri="http://customooxmlschemas.google.com/">
                        <go:slidesCustomData xmlns:go="http://customooxmlschemas.google.com/" cellId="825:2: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Payload Capacity [kg] (5) (6)</a:t>
                      </a:r>
                      <a:endParaRPr sz="1300" u="none" cap="none" strike="noStrike"/>
                    </a:p>
                  </a:txBody>
                  <a:tcPr marT="25400" marB="25400" marR="38100" marL="38100" anchor="b">
                    <a:solidFill>
                      <a:srgbClr val="5891AD"/>
                    </a:solidFill>
                    <a:extLst>
                      <a:ext uri="http://customooxmlschemas.google.com/">
                        <go:slidesCustomData xmlns:go="http://customooxmlschemas.google.com/" cellId="825:3: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0.105296375</a:t>
                      </a:r>
                      <a:endParaRPr sz="1300" u="none" cap="none" strike="noStrike"/>
                    </a:p>
                  </a:txBody>
                  <a:tcPr marT="25400" marB="25400" marR="38100" marL="38100" anchor="b">
                    <a:solidFill>
                      <a:srgbClr val="4CDC8B"/>
                    </a:solidFill>
                    <a:extLst>
                      <a:ext uri="http://customooxmlschemas.google.com/">
                        <go:slidesCustomData xmlns:go="http://customooxmlschemas.google.com/" cellId="825:3: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4.1</a:t>
                      </a:r>
                      <a:endParaRPr sz="1300" u="none" cap="none" strike="noStrike"/>
                    </a:p>
                  </a:txBody>
                  <a:tcPr marT="25400" marB="25400" marR="38100" marL="38100" anchor="b">
                    <a:solidFill>
                      <a:srgbClr val="FF6F31"/>
                    </a:solidFill>
                    <a:extLst>
                      <a:ext uri="http://customooxmlschemas.google.com/">
                        <go:slidesCustomData xmlns:go="http://customooxmlschemas.google.com/" cellId="825:3: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3.8</a:t>
                      </a:r>
                      <a:endParaRPr sz="1300" u="none" cap="none" strike="noStrike"/>
                    </a:p>
                  </a:txBody>
                  <a:tcPr marT="25400" marB="25400" marR="38100" marL="38100" anchor="b">
                    <a:solidFill>
                      <a:srgbClr val="FF6F31"/>
                    </a:solidFill>
                    <a:extLst>
                      <a:ext uri="http://customooxmlschemas.google.com/">
                        <go:slidesCustomData xmlns:go="http://customooxmlschemas.google.com/" cellId="825:3: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16</a:t>
                      </a:r>
                      <a:endParaRPr sz="1300" u="none" cap="none" strike="noStrike"/>
                    </a:p>
                  </a:txBody>
                  <a:tcPr marT="25400" marB="25400" marR="38100" marL="38100" anchor="b">
                    <a:solidFill>
                      <a:srgbClr val="FF6F31"/>
                    </a:solidFill>
                    <a:extLst>
                      <a:ext uri="http://customooxmlschemas.google.com/">
                        <go:slidesCustomData xmlns:go="http://customooxmlschemas.google.com/" cellId="825:3: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11.2</a:t>
                      </a:r>
                      <a:endParaRPr sz="1300" u="none" cap="none" strike="noStrike"/>
                    </a:p>
                  </a:txBody>
                  <a:tcPr marT="25400" marB="25400" marR="38100" marL="38100" anchor="b">
                    <a:solidFill>
                      <a:srgbClr val="FF6F31"/>
                    </a:solidFill>
                    <a:extLst>
                      <a:ext uri="http://customooxmlschemas.google.com/">
                        <go:slidesCustomData xmlns:go="http://customooxmlschemas.google.com/" cellId="825:3: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TakeOff Area [m^2] Approximate Value (1)</a:t>
                      </a:r>
                      <a:endParaRPr sz="1300" u="none" cap="none" strike="noStrike"/>
                    </a:p>
                  </a:txBody>
                  <a:tcPr marT="25400" marB="25400" marR="38100" marL="38100" anchor="b">
                    <a:solidFill>
                      <a:srgbClr val="5891AD"/>
                    </a:solidFill>
                    <a:extLst>
                      <a:ext uri="http://customooxmlschemas.google.com/">
                        <go:slidesCustomData xmlns:go="http://customooxmlschemas.google.com/" cellId="825:4: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0.6622556614</a:t>
                      </a:r>
                      <a:endParaRPr sz="1300" u="none" cap="none" strike="noStrike"/>
                    </a:p>
                  </a:txBody>
                  <a:tcPr marT="25400" marB="25400" marR="38100" marL="38100" anchor="b">
                    <a:solidFill>
                      <a:srgbClr val="4CDC8B"/>
                    </a:solidFill>
                    <a:extLst>
                      <a:ext uri="http://customooxmlschemas.google.com/">
                        <go:slidesCustomData xmlns:go="http://customooxmlschemas.google.com/" cellId="825:4: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30</a:t>
                      </a:r>
                      <a:endParaRPr sz="1300" u="none" cap="none" strike="noStrike"/>
                    </a:p>
                  </a:txBody>
                  <a:tcPr marT="25400" marB="25400" marR="38100" marL="38100" anchor="b">
                    <a:solidFill>
                      <a:srgbClr val="FF6F31"/>
                    </a:solidFill>
                    <a:extLst>
                      <a:ext uri="http://customooxmlschemas.google.com/">
                        <go:slidesCustomData xmlns:go="http://customooxmlschemas.google.com/" cellId="825:4: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5.6</a:t>
                      </a:r>
                      <a:endParaRPr sz="1300" u="none" cap="none" strike="noStrike"/>
                    </a:p>
                  </a:txBody>
                  <a:tcPr marT="25400" marB="25400" marR="38100" marL="38100" anchor="b">
                    <a:solidFill>
                      <a:srgbClr val="FF6F31"/>
                    </a:solidFill>
                    <a:extLst>
                      <a:ext uri="http://customooxmlschemas.google.com/">
                        <go:slidesCustomData xmlns:go="http://customooxmlschemas.google.com/" cellId="825:4: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4.088</a:t>
                      </a:r>
                      <a:endParaRPr sz="1300" u="none" cap="none" strike="noStrike"/>
                    </a:p>
                  </a:txBody>
                  <a:tcPr marT="25400" marB="25400" marR="38100" marL="38100" anchor="b">
                    <a:solidFill>
                      <a:srgbClr val="FF6F31"/>
                    </a:solidFill>
                    <a:extLst>
                      <a:ext uri="http://customooxmlschemas.google.com/">
                        <go:slidesCustomData xmlns:go="http://customooxmlschemas.google.com/" cellId="825:4: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2.68</a:t>
                      </a:r>
                      <a:endParaRPr sz="1300" u="none" cap="none" strike="noStrike"/>
                    </a:p>
                  </a:txBody>
                  <a:tcPr marT="25400" marB="25400" marR="38100" marL="38100" anchor="b">
                    <a:solidFill>
                      <a:srgbClr val="FF6F31"/>
                    </a:solidFill>
                    <a:extLst>
                      <a:ext uri="http://customooxmlschemas.google.com/">
                        <go:slidesCustomData xmlns:go="http://customooxmlschemas.google.com/" cellId="825:4: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Longest Dimension [m] (2) (3)</a:t>
                      </a:r>
                      <a:endParaRPr sz="1300" u="none" cap="none" strike="noStrike"/>
                    </a:p>
                  </a:txBody>
                  <a:tcPr marT="25400" marB="25400" marR="38100" marL="38100" anchor="b">
                    <a:solidFill>
                      <a:srgbClr val="5891AD"/>
                    </a:solidFill>
                    <a:extLst>
                      <a:ext uri="http://customooxmlschemas.google.com/">
                        <go:slidesCustomData xmlns:go="http://customooxmlschemas.google.com/" cellId="825:5: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0.06785235386</a:t>
                      </a:r>
                      <a:endParaRPr sz="1300" u="none" cap="none" strike="noStrike"/>
                    </a:p>
                  </a:txBody>
                  <a:tcPr marT="25400" marB="25400" marR="38100" marL="38100" anchor="b">
                    <a:solidFill>
                      <a:srgbClr val="4CDC8B"/>
                    </a:solidFill>
                    <a:extLst>
                      <a:ext uri="http://customooxmlschemas.google.com/">
                        <go:slidesCustomData xmlns:go="http://customooxmlschemas.google.com/" cellId="825:5: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3.28</a:t>
                      </a:r>
                      <a:endParaRPr sz="1300" u="none" cap="none" strike="noStrike"/>
                    </a:p>
                  </a:txBody>
                  <a:tcPr marT="25400" marB="25400" marR="38100" marL="38100" anchor="b">
                    <a:solidFill>
                      <a:srgbClr val="FF6F31"/>
                    </a:solidFill>
                    <a:extLst>
                      <a:ext uri="http://customooxmlschemas.google.com/">
                        <go:slidesCustomData xmlns:go="http://customooxmlschemas.google.com/" cellId="825:5: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2.8</a:t>
                      </a:r>
                      <a:endParaRPr sz="1300" u="none" cap="none" strike="noStrike"/>
                    </a:p>
                  </a:txBody>
                  <a:tcPr marT="25400" marB="25400" marR="38100" marL="38100" anchor="b">
                    <a:solidFill>
                      <a:srgbClr val="FF6F31"/>
                    </a:solidFill>
                    <a:extLst>
                      <a:ext uri="http://customooxmlschemas.google.com/">
                        <go:slidesCustomData xmlns:go="http://customooxmlschemas.google.com/" cellId="825:5: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2.044</a:t>
                      </a:r>
                      <a:endParaRPr sz="1300" u="none" cap="none" strike="noStrike"/>
                    </a:p>
                  </a:txBody>
                  <a:tcPr marT="25400" marB="25400" marR="38100" marL="38100" anchor="b">
                    <a:solidFill>
                      <a:srgbClr val="FF6F31"/>
                    </a:solidFill>
                    <a:extLst>
                      <a:ext uri="http://customooxmlschemas.google.com/">
                        <go:slidesCustomData xmlns:go="http://customooxmlschemas.google.com/" cellId="825:5: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1.34</a:t>
                      </a:r>
                      <a:endParaRPr sz="1300" u="none" cap="none" strike="noStrike"/>
                    </a:p>
                  </a:txBody>
                  <a:tcPr marT="25400" marB="25400" marR="38100" marL="38100" anchor="b">
                    <a:solidFill>
                      <a:srgbClr val="FF6F31"/>
                    </a:solidFill>
                    <a:extLst>
                      <a:ext uri="http://customooxmlschemas.google.com/">
                        <go:slidesCustomData xmlns:go="http://customooxmlschemas.google.com/" cellId="825:5: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25:6: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25:6: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25:6: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25:6: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25:6:4"/>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25:6: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25:7: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25:7: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25:7: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25:7: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25:7:4"/>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25:7: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25:8: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Weighted Total</a:t>
                      </a:r>
                      <a:endParaRPr sz="1300" u="none" cap="none" strike="noStrike"/>
                    </a:p>
                  </a:txBody>
                  <a:tcPr marT="25400" marB="25400" marR="38100" marL="38100" anchor="b">
                    <a:solidFill>
                      <a:srgbClr val="5891AD"/>
                    </a:solidFill>
                    <a:extLst>
                      <a:ext uri="http://customooxmlschemas.google.com/">
                        <go:slidesCustomData xmlns:go="http://customooxmlschemas.google.com/" cellId="825:8: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0.09186180393</a:t>
                      </a:r>
                      <a:endParaRPr sz="1300" u="none" cap="none" strike="noStrike"/>
                    </a:p>
                  </a:txBody>
                  <a:tcPr marT="25400" marB="25400" marR="38100" marL="38100" anchor="b">
                    <a:solidFill>
                      <a:srgbClr val="4CDC8B"/>
                    </a:solidFill>
                    <a:extLst>
                      <a:ext uri="http://customooxmlschemas.google.com/">
                        <go:slidesCustomData xmlns:go="http://customooxmlschemas.google.com/" cellId="825:8: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0.2750736273</a:t>
                      </a:r>
                      <a:endParaRPr sz="1300" u="none" cap="none" strike="noStrike"/>
                    </a:p>
                  </a:txBody>
                  <a:tcPr marT="25400" marB="25400" marR="38100" marL="38100" anchor="b">
                    <a:solidFill>
                      <a:srgbClr val="4CDC8B"/>
                    </a:solidFill>
                    <a:extLst>
                      <a:ext uri="http://customooxmlschemas.google.com/">
                        <go:slidesCustomData xmlns:go="http://customooxmlschemas.google.com/" cellId="825:8: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0.3044955086</a:t>
                      </a:r>
                      <a:endParaRPr sz="1300" u="none" cap="none" strike="noStrike"/>
                    </a:p>
                  </a:txBody>
                  <a:tcPr marT="25400" marB="25400" marR="38100" marL="38100" anchor="b">
                    <a:solidFill>
                      <a:srgbClr val="4CDC8B"/>
                    </a:solidFill>
                    <a:extLst>
                      <a:ext uri="http://customooxmlschemas.google.com/">
                        <go:slidesCustomData xmlns:go="http://customooxmlschemas.google.com/" cellId="825:8: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0.3285690602</a:t>
                      </a:r>
                      <a:endParaRPr sz="1300" u="none" cap="none" strike="noStrike"/>
                    </a:p>
                  </a:txBody>
                  <a:tcPr marT="25400" marB="25400" marR="38100" marL="38100" anchor="b">
                    <a:solidFill>
                      <a:srgbClr val="4CDC8B"/>
                    </a:solidFill>
                    <a:extLst>
                      <a:ext uri="http://customooxmlschemas.google.com/">
                        <go:slidesCustomData xmlns:go="http://customooxmlschemas.google.com/" cellId="825:8: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25:9: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Normalized Total</a:t>
                      </a:r>
                      <a:endParaRPr sz="1300" u="none" cap="none" strike="noStrike"/>
                    </a:p>
                  </a:txBody>
                  <a:tcPr marT="25400" marB="25400" marR="38100" marL="38100" anchor="b">
                    <a:solidFill>
                      <a:srgbClr val="5891AD"/>
                    </a:solidFill>
                    <a:extLst>
                      <a:ext uri="http://customooxmlschemas.google.com/">
                        <go:slidesCustomData xmlns:go="http://customooxmlschemas.google.com/" cellId="825:9: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0.09186180393</a:t>
                      </a:r>
                      <a:endParaRPr sz="1300" u="none" cap="none" strike="noStrike"/>
                    </a:p>
                  </a:txBody>
                  <a:tcPr marT="25400" marB="25400" marR="38100" marL="38100" anchor="b">
                    <a:solidFill>
                      <a:srgbClr val="4CDC8B"/>
                    </a:solidFill>
                    <a:extLst>
                      <a:ext uri="http://customooxmlschemas.google.com/">
                        <go:slidesCustomData xmlns:go="http://customooxmlschemas.google.com/" cellId="825:9: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0.2750736273</a:t>
                      </a:r>
                      <a:endParaRPr sz="1300" u="none" cap="none" strike="noStrike"/>
                    </a:p>
                  </a:txBody>
                  <a:tcPr marT="25400" marB="25400" marR="38100" marL="38100" anchor="b">
                    <a:solidFill>
                      <a:srgbClr val="4CDC8B"/>
                    </a:solidFill>
                    <a:extLst>
                      <a:ext uri="http://customooxmlschemas.google.com/">
                        <go:slidesCustomData xmlns:go="http://customooxmlschemas.google.com/" cellId="825:9: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0.3044955086</a:t>
                      </a:r>
                      <a:endParaRPr sz="1300" u="none" cap="none" strike="noStrike"/>
                    </a:p>
                  </a:txBody>
                  <a:tcPr marT="25400" marB="25400" marR="38100" marL="38100" anchor="b">
                    <a:solidFill>
                      <a:srgbClr val="4CDC8B"/>
                    </a:solidFill>
                    <a:extLst>
                      <a:ext uri="http://customooxmlschemas.google.com/">
                        <go:slidesCustomData xmlns:go="http://customooxmlschemas.google.com/" cellId="825:9: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0.3285690602</a:t>
                      </a:r>
                      <a:endParaRPr sz="1300" u="none" cap="none" strike="noStrike"/>
                    </a:p>
                  </a:txBody>
                  <a:tcPr marT="25400" marB="25400" marR="38100" marL="38100" anchor="b">
                    <a:solidFill>
                      <a:srgbClr val="4CDC8B"/>
                    </a:solidFill>
                    <a:extLst>
                      <a:ext uri="http://customooxmlschemas.google.com/">
                        <go:slidesCustomData xmlns:go="http://customooxmlschemas.google.com/" cellId="825:9: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25:1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Final Score</a:t>
                      </a:r>
                      <a:endParaRPr sz="1300" u="none" cap="none" strike="noStrike"/>
                    </a:p>
                  </a:txBody>
                  <a:tcPr marT="25400" marB="25400" marR="38100" marL="38100" anchor="b">
                    <a:solidFill>
                      <a:srgbClr val="5891AD"/>
                    </a:solidFill>
                    <a:extLst>
                      <a:ext uri="http://customooxmlschemas.google.com/">
                        <go:slidesCustomData xmlns:go="http://customooxmlschemas.google.com/" cellId="825:10: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27.95814185</a:t>
                      </a:r>
                      <a:endParaRPr sz="1300" u="none" cap="none" strike="noStrike"/>
                    </a:p>
                  </a:txBody>
                  <a:tcPr marT="25400" marB="25400" marR="38100" marL="38100" anchor="b">
                    <a:solidFill>
                      <a:srgbClr val="4CDC8B"/>
                    </a:solidFill>
                    <a:extLst>
                      <a:ext uri="http://customooxmlschemas.google.com/">
                        <go:slidesCustomData xmlns:go="http://customooxmlschemas.google.com/" cellId="825:10: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83.71866394</a:t>
                      </a:r>
                      <a:endParaRPr sz="1300" u="none" cap="none" strike="noStrike"/>
                    </a:p>
                  </a:txBody>
                  <a:tcPr marT="25400" marB="25400" marR="38100" marL="38100" anchor="b">
                    <a:solidFill>
                      <a:srgbClr val="4CDC8B"/>
                    </a:solidFill>
                    <a:extLst>
                      <a:ext uri="http://customooxmlschemas.google.com/">
                        <go:slidesCustomData xmlns:go="http://customooxmlschemas.google.com/" cellId="825:10: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92.67321408</a:t>
                      </a:r>
                      <a:endParaRPr sz="1300" u="none" cap="none" strike="noStrike"/>
                    </a:p>
                  </a:txBody>
                  <a:tcPr marT="25400" marB="25400" marR="38100" marL="38100" anchor="b">
                    <a:solidFill>
                      <a:srgbClr val="4CDC8B"/>
                    </a:solidFill>
                    <a:extLst>
                      <a:ext uri="http://customooxmlschemas.google.com/">
                        <go:slidesCustomData xmlns:go="http://customooxmlschemas.google.com/" cellId="825:10: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100</a:t>
                      </a:r>
                      <a:endParaRPr sz="1300" u="none" cap="none" strike="noStrike"/>
                    </a:p>
                  </a:txBody>
                  <a:tcPr marT="25400" marB="25400" marR="38100" marL="38100" anchor="b">
                    <a:solidFill>
                      <a:srgbClr val="4CDC8B"/>
                    </a:solidFill>
                    <a:extLst>
                      <a:ext uri="http://customooxmlschemas.google.com/">
                        <go:slidesCustomData xmlns:go="http://customooxmlschemas.google.com/" cellId="825:10:5"/>
                      </a:ext>
                    </a:extLst>
                  </a:tcPr>
                </a:tc>
              </a:tr>
            </a:tbl>
          </a:graphicData>
        </a:graphic>
      </p:graphicFrame>
      <p:sp>
        <p:nvSpPr>
          <p:cNvPr id="826" name="Google Shape;826;g15d26cef0fd_2_109"/>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g15d26cef0fd_2_115"/>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Graded Airframes - Longest Dimension Prioritized </a:t>
            </a:r>
            <a:endParaRPr/>
          </a:p>
        </p:txBody>
      </p:sp>
      <p:graphicFrame>
        <p:nvGraphicFramePr>
          <p:cNvPr id="832" name="Google Shape;832;g15d26cef0fd_2_115"/>
          <p:cNvGraphicFramePr/>
          <p:nvPr/>
        </p:nvGraphicFramePr>
        <p:xfrm>
          <a:off x="15100" y="3276600"/>
          <a:ext cx="3000000" cy="3000000"/>
        </p:xfrm>
        <a:graphic>
          <a:graphicData uri="http://schemas.openxmlformats.org/drawingml/2006/table">
            <a:tbl>
              <a:tblPr>
                <a:noFill/>
                <a:tableStyleId>{C290CCDA-0C62-4F4D-84F7-8CBBFD1784C3}</a:tableStyleId>
              </a:tblPr>
              <a:tblGrid>
                <a:gridCol w="2578100"/>
                <a:gridCol w="1917700"/>
                <a:gridCol w="1917700"/>
                <a:gridCol w="1917700"/>
                <a:gridCol w="1917700"/>
                <a:gridCol w="1917700"/>
              </a:tblGrid>
              <a:tr h="266700">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Criteria [units] (requirement)</a:t>
                      </a:r>
                      <a:endParaRPr b="1" sz="1300" u="none" cap="none" strike="noStrike"/>
                    </a:p>
                  </a:txBody>
                  <a:tcPr marT="25400" marB="25400" marR="38100" marL="38100" anchor="b">
                    <a:solidFill>
                      <a:srgbClr val="5891AD"/>
                    </a:solidFill>
                    <a:extLst>
                      <a:ext uri="http://customooxmlschemas.google.com/">
                        <go:slidesCustomData xmlns:go="http://customooxmlschemas.google.com/" cellId="832: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Criteria Weight</a:t>
                      </a:r>
                      <a:endParaRPr b="1" sz="1300" u="none" cap="none" strike="noStrike"/>
                    </a:p>
                  </a:txBody>
                  <a:tcPr marT="25400" marB="25400" marR="38100" marL="38100" anchor="b">
                    <a:solidFill>
                      <a:srgbClr val="5891AD"/>
                    </a:solidFill>
                    <a:extLst>
                      <a:ext uri="http://customooxmlschemas.google.com/">
                        <go:slidesCustomData xmlns:go="http://customooxmlschemas.google.com/" cellId="832:0: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Fixed Wing</a:t>
                      </a:r>
                      <a:endParaRPr sz="1300" u="none" cap="none" strike="noStrike"/>
                    </a:p>
                  </a:txBody>
                  <a:tcPr marT="25400" marB="25400" marR="38100" marL="38100" anchor="b">
                    <a:solidFill>
                      <a:srgbClr val="5891AD"/>
                    </a:solidFill>
                    <a:extLst>
                      <a:ext uri="http://customooxmlschemas.google.com/">
                        <go:slidesCustomData xmlns:go="http://customooxmlschemas.google.com/" cellId="832:0: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Hybrid Fixed Wing</a:t>
                      </a:r>
                      <a:endParaRPr sz="1300" u="none" cap="none" strike="noStrike"/>
                    </a:p>
                  </a:txBody>
                  <a:tcPr marT="25400" marB="25400" marR="38100" marL="38100" anchor="b">
                    <a:solidFill>
                      <a:srgbClr val="5891AD"/>
                    </a:solidFill>
                    <a:extLst>
                      <a:ext uri="http://customooxmlschemas.google.com/">
                        <go:slidesCustomData xmlns:go="http://customooxmlschemas.google.com/" cellId="832:0: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Single Rotor</a:t>
                      </a:r>
                      <a:endParaRPr sz="1300" u="none" cap="none" strike="noStrike"/>
                    </a:p>
                  </a:txBody>
                  <a:tcPr marT="25400" marB="25400" marR="38100" marL="38100" anchor="b">
                    <a:solidFill>
                      <a:srgbClr val="5891AD"/>
                    </a:solidFill>
                    <a:extLst>
                      <a:ext uri="http://customooxmlschemas.google.com/">
                        <go:slidesCustomData xmlns:go="http://customooxmlschemas.google.com/" cellId="832:0:4"/>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Multirotor</a:t>
                      </a:r>
                      <a:endParaRPr sz="1300" u="none" cap="none" strike="noStrike"/>
                    </a:p>
                  </a:txBody>
                  <a:tcPr marT="25400" marB="25400" marR="38100" marL="38100" anchor="b">
                    <a:solidFill>
                      <a:srgbClr val="5891AD"/>
                    </a:solidFill>
                    <a:extLst>
                      <a:ext uri="http://customooxmlschemas.google.com/">
                        <go:slidesCustomData xmlns:go="http://customooxmlschemas.google.com/" cellId="832:0: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Endurance [min] (3) (5) (8)</a:t>
                      </a:r>
                      <a:endParaRPr sz="1300" u="none" cap="none" strike="noStrike"/>
                    </a:p>
                  </a:txBody>
                  <a:tcPr marT="25400" marB="25400" marR="38100" marL="38100" anchor="b">
                    <a:solidFill>
                      <a:srgbClr val="5891AD"/>
                    </a:solidFill>
                    <a:extLst>
                      <a:ext uri="http://customooxmlschemas.google.com/">
                        <go:slidesCustomData xmlns:go="http://customooxmlschemas.google.com/" cellId="832:1: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0.03138945659</a:t>
                      </a:r>
                      <a:endParaRPr sz="1300" u="none" cap="none" strike="noStrike"/>
                    </a:p>
                  </a:txBody>
                  <a:tcPr marT="25400" marB="25400" marR="38100" marL="38100" anchor="b">
                    <a:solidFill>
                      <a:srgbClr val="4CDC8B"/>
                    </a:solidFill>
                    <a:extLst>
                      <a:ext uri="http://customooxmlschemas.google.com/">
                        <go:slidesCustomData xmlns:go="http://customooxmlschemas.google.com/" cellId="832:1: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210</a:t>
                      </a:r>
                      <a:endParaRPr sz="1300" u="none" cap="none" strike="noStrike"/>
                    </a:p>
                  </a:txBody>
                  <a:tcPr marT="25400" marB="25400" marR="38100" marL="38100" anchor="b">
                    <a:solidFill>
                      <a:srgbClr val="FF6F31"/>
                    </a:solidFill>
                    <a:extLst>
                      <a:ext uri="http://customooxmlschemas.google.com/">
                        <go:slidesCustomData xmlns:go="http://customooxmlschemas.google.com/" cellId="832:1: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120</a:t>
                      </a:r>
                      <a:endParaRPr sz="1300" u="none" cap="none" strike="noStrike"/>
                    </a:p>
                  </a:txBody>
                  <a:tcPr marT="25400" marB="25400" marR="38100" marL="38100" anchor="b">
                    <a:solidFill>
                      <a:srgbClr val="FF6F31"/>
                    </a:solidFill>
                    <a:extLst>
                      <a:ext uri="http://customooxmlschemas.google.com/">
                        <go:slidesCustomData xmlns:go="http://customooxmlschemas.google.com/" cellId="832:1: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64</a:t>
                      </a:r>
                      <a:endParaRPr sz="1300" u="none" cap="none" strike="noStrike"/>
                    </a:p>
                  </a:txBody>
                  <a:tcPr marT="25400" marB="25400" marR="38100" marL="38100" anchor="b">
                    <a:solidFill>
                      <a:srgbClr val="FF6F31"/>
                    </a:solidFill>
                    <a:extLst>
                      <a:ext uri="http://customooxmlschemas.google.com/">
                        <go:slidesCustomData xmlns:go="http://customooxmlschemas.google.com/" cellId="832:1: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41.6</a:t>
                      </a:r>
                      <a:endParaRPr sz="1300" u="none" cap="none" strike="noStrike"/>
                    </a:p>
                  </a:txBody>
                  <a:tcPr marT="25400" marB="25400" marR="38100" marL="38100" anchor="b">
                    <a:solidFill>
                      <a:srgbClr val="FF6F31"/>
                    </a:solidFill>
                    <a:extLst>
                      <a:ext uri="http://customooxmlschemas.google.com/">
                        <go:slidesCustomData xmlns:go="http://customooxmlschemas.google.com/" cellId="832:1: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Weight [kg] (1) (2) (5)</a:t>
                      </a:r>
                      <a:endParaRPr sz="1300" u="none" cap="none" strike="noStrike"/>
                    </a:p>
                  </a:txBody>
                  <a:tcPr marT="25400" marB="25400" marR="38100" marL="38100" anchor="b">
                    <a:solidFill>
                      <a:srgbClr val="5891AD"/>
                    </a:solidFill>
                    <a:extLst>
                      <a:ext uri="http://customooxmlschemas.google.com/">
                        <go:slidesCustomData xmlns:go="http://customooxmlschemas.google.com/" cellId="832:2: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0.1665074445</a:t>
                      </a:r>
                      <a:endParaRPr sz="1300" u="none" cap="none" strike="noStrike"/>
                    </a:p>
                  </a:txBody>
                  <a:tcPr marT="25400" marB="25400" marR="38100" marL="38100" anchor="b">
                    <a:solidFill>
                      <a:srgbClr val="4CDC8B"/>
                    </a:solidFill>
                    <a:extLst>
                      <a:ext uri="http://customooxmlschemas.google.com/">
                        <go:slidesCustomData xmlns:go="http://customooxmlschemas.google.com/" cellId="832:2: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13.3</a:t>
                      </a:r>
                      <a:endParaRPr sz="1300" u="none" cap="none" strike="noStrike"/>
                    </a:p>
                  </a:txBody>
                  <a:tcPr marT="25400" marB="25400" marR="38100" marL="38100" anchor="b">
                    <a:solidFill>
                      <a:srgbClr val="FF6F31"/>
                    </a:solidFill>
                    <a:extLst>
                      <a:ext uri="http://customooxmlschemas.google.com/">
                        <go:slidesCustomData xmlns:go="http://customooxmlschemas.google.com/" cellId="832:2: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11.3</a:t>
                      </a:r>
                      <a:endParaRPr sz="1300" u="none" cap="none" strike="noStrike"/>
                    </a:p>
                  </a:txBody>
                  <a:tcPr marT="25400" marB="25400" marR="38100" marL="38100" anchor="b">
                    <a:solidFill>
                      <a:srgbClr val="FF6F31"/>
                    </a:solidFill>
                    <a:extLst>
                      <a:ext uri="http://customooxmlschemas.google.com/">
                        <go:slidesCustomData xmlns:go="http://customooxmlschemas.google.com/" cellId="832:2: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21.6</a:t>
                      </a:r>
                      <a:endParaRPr sz="1300" u="none" cap="none" strike="noStrike"/>
                    </a:p>
                  </a:txBody>
                  <a:tcPr marT="25400" marB="25400" marR="38100" marL="38100" anchor="b">
                    <a:solidFill>
                      <a:srgbClr val="FF6F31"/>
                    </a:solidFill>
                    <a:extLst>
                      <a:ext uri="http://customooxmlschemas.google.com/">
                        <go:slidesCustomData xmlns:go="http://customooxmlschemas.google.com/" cellId="832:2: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9.3</a:t>
                      </a:r>
                      <a:endParaRPr sz="1300" u="none" cap="none" strike="noStrike"/>
                    </a:p>
                  </a:txBody>
                  <a:tcPr marT="25400" marB="25400" marR="38100" marL="38100" anchor="b">
                    <a:solidFill>
                      <a:srgbClr val="FF6F31"/>
                    </a:solidFill>
                    <a:extLst>
                      <a:ext uri="http://customooxmlschemas.google.com/">
                        <go:slidesCustomData xmlns:go="http://customooxmlschemas.google.com/" cellId="832:2: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Payload Capacity [kg] (5) (6)</a:t>
                      </a:r>
                      <a:endParaRPr sz="1300" u="none" cap="none" strike="noStrike"/>
                    </a:p>
                  </a:txBody>
                  <a:tcPr marT="25400" marB="25400" marR="38100" marL="38100" anchor="b">
                    <a:solidFill>
                      <a:srgbClr val="5891AD"/>
                    </a:solidFill>
                    <a:extLst>
                      <a:ext uri="http://customooxmlschemas.google.com/">
                        <go:slidesCustomData xmlns:go="http://customooxmlschemas.google.com/" cellId="832:3: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0.1206812096</a:t>
                      </a:r>
                      <a:endParaRPr sz="1300" u="none" cap="none" strike="noStrike"/>
                    </a:p>
                  </a:txBody>
                  <a:tcPr marT="25400" marB="25400" marR="38100" marL="38100" anchor="b">
                    <a:solidFill>
                      <a:srgbClr val="4CDC8B"/>
                    </a:solidFill>
                    <a:extLst>
                      <a:ext uri="http://customooxmlschemas.google.com/">
                        <go:slidesCustomData xmlns:go="http://customooxmlschemas.google.com/" cellId="832:3: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4.1</a:t>
                      </a:r>
                      <a:endParaRPr sz="1300" u="none" cap="none" strike="noStrike"/>
                    </a:p>
                  </a:txBody>
                  <a:tcPr marT="25400" marB="25400" marR="38100" marL="38100" anchor="b">
                    <a:solidFill>
                      <a:srgbClr val="FF6F31"/>
                    </a:solidFill>
                    <a:extLst>
                      <a:ext uri="http://customooxmlschemas.google.com/">
                        <go:slidesCustomData xmlns:go="http://customooxmlschemas.google.com/" cellId="832:3: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3.8</a:t>
                      </a:r>
                      <a:endParaRPr sz="1300" u="none" cap="none" strike="noStrike"/>
                    </a:p>
                  </a:txBody>
                  <a:tcPr marT="25400" marB="25400" marR="38100" marL="38100" anchor="b">
                    <a:solidFill>
                      <a:srgbClr val="FF6F31"/>
                    </a:solidFill>
                    <a:extLst>
                      <a:ext uri="http://customooxmlschemas.google.com/">
                        <go:slidesCustomData xmlns:go="http://customooxmlschemas.google.com/" cellId="832:3: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16</a:t>
                      </a:r>
                      <a:endParaRPr sz="1300" u="none" cap="none" strike="noStrike"/>
                    </a:p>
                  </a:txBody>
                  <a:tcPr marT="25400" marB="25400" marR="38100" marL="38100" anchor="b">
                    <a:solidFill>
                      <a:srgbClr val="FF6F31"/>
                    </a:solidFill>
                    <a:extLst>
                      <a:ext uri="http://customooxmlschemas.google.com/">
                        <go:slidesCustomData xmlns:go="http://customooxmlschemas.google.com/" cellId="832:3: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11.2</a:t>
                      </a:r>
                      <a:endParaRPr sz="1300" u="none" cap="none" strike="noStrike"/>
                    </a:p>
                  </a:txBody>
                  <a:tcPr marT="25400" marB="25400" marR="38100" marL="38100" anchor="b">
                    <a:solidFill>
                      <a:srgbClr val="FF6F31"/>
                    </a:solidFill>
                    <a:extLst>
                      <a:ext uri="http://customooxmlschemas.google.com/">
                        <go:slidesCustomData xmlns:go="http://customooxmlschemas.google.com/" cellId="832:3: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TakeOff Area [m^2] Approximate Value (1)</a:t>
                      </a:r>
                      <a:endParaRPr sz="1300" u="none" cap="none" strike="noStrike"/>
                    </a:p>
                  </a:txBody>
                  <a:tcPr marT="25400" marB="25400" marR="38100" marL="38100" anchor="b">
                    <a:solidFill>
                      <a:srgbClr val="5891AD"/>
                    </a:solidFill>
                    <a:extLst>
                      <a:ext uri="http://customooxmlschemas.google.com/">
                        <go:slidesCustomData xmlns:go="http://customooxmlschemas.google.com/" cellId="832:4: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0.0407191855</a:t>
                      </a:r>
                      <a:endParaRPr sz="1300" u="none" cap="none" strike="noStrike"/>
                    </a:p>
                  </a:txBody>
                  <a:tcPr marT="25400" marB="25400" marR="38100" marL="38100" anchor="b">
                    <a:solidFill>
                      <a:srgbClr val="4CDC8B"/>
                    </a:solidFill>
                    <a:extLst>
                      <a:ext uri="http://customooxmlschemas.google.com/">
                        <go:slidesCustomData xmlns:go="http://customooxmlschemas.google.com/" cellId="832:4: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30</a:t>
                      </a:r>
                      <a:endParaRPr sz="1300" u="none" cap="none" strike="noStrike"/>
                    </a:p>
                  </a:txBody>
                  <a:tcPr marT="25400" marB="25400" marR="38100" marL="38100" anchor="b">
                    <a:solidFill>
                      <a:srgbClr val="FF6F31"/>
                    </a:solidFill>
                    <a:extLst>
                      <a:ext uri="http://customooxmlschemas.google.com/">
                        <go:slidesCustomData xmlns:go="http://customooxmlschemas.google.com/" cellId="832:4: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5.6</a:t>
                      </a:r>
                      <a:endParaRPr sz="1300" u="none" cap="none" strike="noStrike"/>
                    </a:p>
                  </a:txBody>
                  <a:tcPr marT="25400" marB="25400" marR="38100" marL="38100" anchor="b">
                    <a:solidFill>
                      <a:srgbClr val="FF6F31"/>
                    </a:solidFill>
                    <a:extLst>
                      <a:ext uri="http://customooxmlschemas.google.com/">
                        <go:slidesCustomData xmlns:go="http://customooxmlschemas.google.com/" cellId="832:4: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4.088</a:t>
                      </a:r>
                      <a:endParaRPr sz="1300" u="none" cap="none" strike="noStrike"/>
                    </a:p>
                  </a:txBody>
                  <a:tcPr marT="25400" marB="25400" marR="38100" marL="38100" anchor="b">
                    <a:solidFill>
                      <a:srgbClr val="FF6F31"/>
                    </a:solidFill>
                    <a:extLst>
                      <a:ext uri="http://customooxmlschemas.google.com/">
                        <go:slidesCustomData xmlns:go="http://customooxmlschemas.google.com/" cellId="832:4: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2.68</a:t>
                      </a:r>
                      <a:endParaRPr sz="1300" u="none" cap="none" strike="noStrike"/>
                    </a:p>
                  </a:txBody>
                  <a:tcPr marT="25400" marB="25400" marR="38100" marL="38100" anchor="b">
                    <a:solidFill>
                      <a:srgbClr val="FF6F31"/>
                    </a:solidFill>
                    <a:extLst>
                      <a:ext uri="http://customooxmlschemas.google.com/">
                        <go:slidesCustomData xmlns:go="http://customooxmlschemas.google.com/" cellId="832:4: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Longest Dimension [m] (2) (3)</a:t>
                      </a:r>
                      <a:endParaRPr sz="1300" u="none" cap="none" strike="noStrike"/>
                    </a:p>
                  </a:txBody>
                  <a:tcPr marT="25400" marB="25400" marR="38100" marL="38100" anchor="b">
                    <a:solidFill>
                      <a:srgbClr val="5891AD"/>
                    </a:solidFill>
                    <a:extLst>
                      <a:ext uri="http://customooxmlschemas.google.com/">
                        <go:slidesCustomData xmlns:go="http://customooxmlschemas.google.com/" cellId="832:5: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0.6407027039</a:t>
                      </a:r>
                      <a:endParaRPr sz="1300" u="none" cap="none" strike="noStrike"/>
                    </a:p>
                  </a:txBody>
                  <a:tcPr marT="25400" marB="25400" marR="38100" marL="38100" anchor="b">
                    <a:solidFill>
                      <a:srgbClr val="4CDC8B"/>
                    </a:solidFill>
                    <a:extLst>
                      <a:ext uri="http://customooxmlschemas.google.com/">
                        <go:slidesCustomData xmlns:go="http://customooxmlschemas.google.com/" cellId="832:5: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3.28</a:t>
                      </a:r>
                      <a:endParaRPr sz="1300" u="none" cap="none" strike="noStrike"/>
                    </a:p>
                  </a:txBody>
                  <a:tcPr marT="25400" marB="25400" marR="38100" marL="38100" anchor="b">
                    <a:solidFill>
                      <a:srgbClr val="FF6F31"/>
                    </a:solidFill>
                    <a:extLst>
                      <a:ext uri="http://customooxmlschemas.google.com/">
                        <go:slidesCustomData xmlns:go="http://customooxmlschemas.google.com/" cellId="832:5: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2.8</a:t>
                      </a:r>
                      <a:endParaRPr sz="1300" u="none" cap="none" strike="noStrike"/>
                    </a:p>
                  </a:txBody>
                  <a:tcPr marT="25400" marB="25400" marR="38100" marL="38100" anchor="b">
                    <a:solidFill>
                      <a:srgbClr val="FF6F31"/>
                    </a:solidFill>
                    <a:extLst>
                      <a:ext uri="http://customooxmlschemas.google.com/">
                        <go:slidesCustomData xmlns:go="http://customooxmlschemas.google.com/" cellId="832:5: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2.044</a:t>
                      </a:r>
                      <a:endParaRPr sz="1300" u="none" cap="none" strike="noStrike"/>
                    </a:p>
                  </a:txBody>
                  <a:tcPr marT="25400" marB="25400" marR="38100" marL="38100" anchor="b">
                    <a:solidFill>
                      <a:srgbClr val="FF6F31"/>
                    </a:solidFill>
                    <a:extLst>
                      <a:ext uri="http://customooxmlschemas.google.com/">
                        <go:slidesCustomData xmlns:go="http://customooxmlschemas.google.com/" cellId="832:5: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1.34</a:t>
                      </a:r>
                      <a:endParaRPr sz="1300" u="none" cap="none" strike="noStrike"/>
                    </a:p>
                  </a:txBody>
                  <a:tcPr marT="25400" marB="25400" marR="38100" marL="38100" anchor="b">
                    <a:solidFill>
                      <a:srgbClr val="FF6F31"/>
                    </a:solidFill>
                    <a:extLst>
                      <a:ext uri="http://customooxmlschemas.google.com/">
                        <go:slidesCustomData xmlns:go="http://customooxmlschemas.google.com/" cellId="832:5: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32:6: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32:6: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32:6: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32:6: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32:6:4"/>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32:6: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32:7: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32:7: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32:7: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32:7: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32:7:4"/>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32:7: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32:8: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Weighted Total</a:t>
                      </a:r>
                      <a:endParaRPr sz="1300" u="none" cap="none" strike="noStrike"/>
                    </a:p>
                  </a:txBody>
                  <a:tcPr marT="25400" marB="25400" marR="38100" marL="38100" anchor="b">
                    <a:solidFill>
                      <a:srgbClr val="5891AD"/>
                    </a:solidFill>
                    <a:extLst>
                      <a:ext uri="http://customooxmlschemas.google.com/">
                        <go:slidesCustomData xmlns:go="http://customooxmlschemas.google.com/" cellId="832:8: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0.1687214545</a:t>
                      </a:r>
                      <a:endParaRPr sz="1300" u="none" cap="none" strike="noStrike"/>
                    </a:p>
                  </a:txBody>
                  <a:tcPr marT="25400" marB="25400" marR="38100" marL="38100" anchor="b">
                    <a:solidFill>
                      <a:srgbClr val="4CDC8B"/>
                    </a:solidFill>
                    <a:extLst>
                      <a:ext uri="http://customooxmlschemas.google.com/">
                        <go:slidesCustomData xmlns:go="http://customooxmlschemas.google.com/" cellId="832:8: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0.2114501616</a:t>
                      </a:r>
                      <a:endParaRPr sz="1300" u="none" cap="none" strike="noStrike"/>
                    </a:p>
                  </a:txBody>
                  <a:tcPr marT="25400" marB="25400" marR="38100" marL="38100" anchor="b">
                    <a:solidFill>
                      <a:srgbClr val="4CDC8B"/>
                    </a:solidFill>
                    <a:extLst>
                      <a:ext uri="http://customooxmlschemas.google.com/">
                        <go:slidesCustomData xmlns:go="http://customooxmlschemas.google.com/" cellId="832:8: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0.2785973771</a:t>
                      </a:r>
                      <a:endParaRPr sz="1300" u="none" cap="none" strike="noStrike"/>
                    </a:p>
                  </a:txBody>
                  <a:tcPr marT="25400" marB="25400" marR="38100" marL="38100" anchor="b">
                    <a:solidFill>
                      <a:srgbClr val="4CDC8B"/>
                    </a:solidFill>
                    <a:extLst>
                      <a:ext uri="http://customooxmlschemas.google.com/">
                        <go:slidesCustomData xmlns:go="http://customooxmlschemas.google.com/" cellId="832:8: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0.3412310069</a:t>
                      </a:r>
                      <a:endParaRPr sz="1300" u="none" cap="none" strike="noStrike"/>
                    </a:p>
                  </a:txBody>
                  <a:tcPr marT="25400" marB="25400" marR="38100" marL="38100" anchor="b">
                    <a:solidFill>
                      <a:srgbClr val="4CDC8B"/>
                    </a:solidFill>
                    <a:extLst>
                      <a:ext uri="http://customooxmlschemas.google.com/">
                        <go:slidesCustomData xmlns:go="http://customooxmlschemas.google.com/" cellId="832:8: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32:9: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Normalized Total</a:t>
                      </a:r>
                      <a:endParaRPr sz="1300" u="none" cap="none" strike="noStrike"/>
                    </a:p>
                  </a:txBody>
                  <a:tcPr marT="25400" marB="25400" marR="38100" marL="38100" anchor="b">
                    <a:solidFill>
                      <a:srgbClr val="5891AD"/>
                    </a:solidFill>
                    <a:extLst>
                      <a:ext uri="http://customooxmlschemas.google.com/">
                        <go:slidesCustomData xmlns:go="http://customooxmlschemas.google.com/" cellId="832:9: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0.1687214545</a:t>
                      </a:r>
                      <a:endParaRPr sz="1300" u="none" cap="none" strike="noStrike"/>
                    </a:p>
                  </a:txBody>
                  <a:tcPr marT="25400" marB="25400" marR="38100" marL="38100" anchor="b">
                    <a:solidFill>
                      <a:srgbClr val="4CDC8B"/>
                    </a:solidFill>
                    <a:extLst>
                      <a:ext uri="http://customooxmlschemas.google.com/">
                        <go:slidesCustomData xmlns:go="http://customooxmlschemas.google.com/" cellId="832:9: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0.2114501616</a:t>
                      </a:r>
                      <a:endParaRPr sz="1300" u="none" cap="none" strike="noStrike"/>
                    </a:p>
                  </a:txBody>
                  <a:tcPr marT="25400" marB="25400" marR="38100" marL="38100" anchor="b">
                    <a:solidFill>
                      <a:srgbClr val="4CDC8B"/>
                    </a:solidFill>
                    <a:extLst>
                      <a:ext uri="http://customooxmlschemas.google.com/">
                        <go:slidesCustomData xmlns:go="http://customooxmlschemas.google.com/" cellId="832:9: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0.2785973771</a:t>
                      </a:r>
                      <a:endParaRPr sz="1300" u="none" cap="none" strike="noStrike"/>
                    </a:p>
                  </a:txBody>
                  <a:tcPr marT="25400" marB="25400" marR="38100" marL="38100" anchor="b">
                    <a:solidFill>
                      <a:srgbClr val="4CDC8B"/>
                    </a:solidFill>
                    <a:extLst>
                      <a:ext uri="http://customooxmlschemas.google.com/">
                        <go:slidesCustomData xmlns:go="http://customooxmlschemas.google.com/" cellId="832:9: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0.3412310069</a:t>
                      </a:r>
                      <a:endParaRPr sz="1300" u="none" cap="none" strike="noStrike"/>
                    </a:p>
                  </a:txBody>
                  <a:tcPr marT="25400" marB="25400" marR="38100" marL="38100" anchor="b">
                    <a:solidFill>
                      <a:srgbClr val="4CDC8B"/>
                    </a:solidFill>
                    <a:extLst>
                      <a:ext uri="http://customooxmlschemas.google.com/">
                        <go:slidesCustomData xmlns:go="http://customooxmlschemas.google.com/" cellId="832:9: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832:1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Final Score</a:t>
                      </a:r>
                      <a:endParaRPr sz="1300" u="none" cap="none" strike="noStrike"/>
                    </a:p>
                  </a:txBody>
                  <a:tcPr marT="25400" marB="25400" marR="38100" marL="38100" anchor="b">
                    <a:solidFill>
                      <a:srgbClr val="5891AD"/>
                    </a:solidFill>
                    <a:extLst>
                      <a:ext uri="http://customooxmlschemas.google.com/">
                        <go:slidesCustomData xmlns:go="http://customooxmlschemas.google.com/" cellId="832:10: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49.44493645</a:t>
                      </a:r>
                      <a:endParaRPr sz="1300" u="none" cap="none" strike="noStrike"/>
                    </a:p>
                  </a:txBody>
                  <a:tcPr marT="25400" marB="25400" marR="38100" marL="38100" anchor="b">
                    <a:solidFill>
                      <a:srgbClr val="4CDC8B"/>
                    </a:solidFill>
                    <a:extLst>
                      <a:ext uri="http://customooxmlschemas.google.com/">
                        <go:slidesCustomData xmlns:go="http://customooxmlschemas.google.com/" cellId="832:10: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61.96686623</a:t>
                      </a:r>
                      <a:endParaRPr sz="1300" u="none" cap="none" strike="noStrike"/>
                    </a:p>
                  </a:txBody>
                  <a:tcPr marT="25400" marB="25400" marR="38100" marL="38100" anchor="b">
                    <a:solidFill>
                      <a:srgbClr val="4CDC8B"/>
                    </a:solidFill>
                    <a:extLst>
                      <a:ext uri="http://customooxmlschemas.google.com/">
                        <go:slidesCustomData xmlns:go="http://customooxmlschemas.google.com/" cellId="832:10: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81.64480116</a:t>
                      </a:r>
                      <a:endParaRPr sz="1300" u="none" cap="none" strike="noStrike"/>
                    </a:p>
                  </a:txBody>
                  <a:tcPr marT="25400" marB="25400" marR="38100" marL="38100" anchor="b">
                    <a:solidFill>
                      <a:srgbClr val="4CDC8B"/>
                    </a:solidFill>
                    <a:extLst>
                      <a:ext uri="http://customooxmlschemas.google.com/">
                        <go:slidesCustomData xmlns:go="http://customooxmlschemas.google.com/" cellId="832:10: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100</a:t>
                      </a:r>
                      <a:endParaRPr sz="1300" u="none" cap="none" strike="noStrike"/>
                    </a:p>
                  </a:txBody>
                  <a:tcPr marT="25400" marB="25400" marR="38100" marL="38100" anchor="b">
                    <a:solidFill>
                      <a:srgbClr val="4CDC8B"/>
                    </a:solidFill>
                    <a:extLst>
                      <a:ext uri="http://customooxmlschemas.google.com/">
                        <go:slidesCustomData xmlns:go="http://customooxmlschemas.google.com/" cellId="832:10:5"/>
                      </a:ext>
                    </a:extLst>
                  </a:tcPr>
                </a:tc>
              </a:tr>
            </a:tbl>
          </a:graphicData>
        </a:graphic>
      </p:graphicFrame>
      <p:sp>
        <p:nvSpPr>
          <p:cNvPr id="833" name="Google Shape;833;g15d26cef0fd_2_115"/>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g15d26cef0fd_2_121"/>
          <p:cNvSpPr txBox="1"/>
          <p:nvPr>
            <p:ph type="title"/>
          </p:nvPr>
        </p:nvSpPr>
        <p:spPr>
          <a:xfrm>
            <a:off x="972600" y="1763267"/>
            <a:ext cx="10251300" cy="2024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rPr lang="en-US"/>
              <a:t>Batteries</a:t>
            </a:r>
            <a:endParaRPr/>
          </a:p>
          <a:p>
            <a:pPr indent="0" lvl="0" marL="0" rtl="0" algn="l">
              <a:lnSpc>
                <a:spcPct val="90000"/>
              </a:lnSpc>
              <a:spcBef>
                <a:spcPts val="0"/>
              </a:spcBef>
              <a:spcAft>
                <a:spcPts val="0"/>
              </a:spcAft>
              <a:buSzPts val="4800"/>
              <a:buNone/>
            </a:pPr>
            <a:r>
              <a:t/>
            </a:r>
            <a:endParaRPr/>
          </a:p>
        </p:txBody>
      </p:sp>
      <p:sp>
        <p:nvSpPr>
          <p:cNvPr id="839" name="Google Shape;839;g15d26cef0fd_2_121"/>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840" name="Google Shape;840;g15d26cef0fd_2_121"/>
          <p:cNvPicPr preferRelativeResize="0"/>
          <p:nvPr/>
        </p:nvPicPr>
        <p:blipFill rotWithShape="1">
          <a:blip r:embed="rId3">
            <a:alphaModFix/>
          </a:blip>
          <a:srcRect b="0" l="0" r="0" t="0"/>
          <a:stretch/>
        </p:blipFill>
        <p:spPr>
          <a:xfrm>
            <a:off x="4894100" y="3061917"/>
            <a:ext cx="6191250" cy="25908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g15d26cef0fd_2_126"/>
          <p:cNvSpPr txBox="1"/>
          <p:nvPr>
            <p:ph type="title"/>
          </p:nvPr>
        </p:nvSpPr>
        <p:spPr>
          <a:xfrm>
            <a:off x="1030325" y="1572258"/>
            <a:ext cx="102513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Custom Built Batteries</a:t>
            </a:r>
            <a:endParaRPr/>
          </a:p>
        </p:txBody>
      </p:sp>
      <p:graphicFrame>
        <p:nvGraphicFramePr>
          <p:cNvPr id="846" name="Google Shape;846;g15d26cef0fd_2_126"/>
          <p:cNvGraphicFramePr/>
          <p:nvPr/>
        </p:nvGraphicFramePr>
        <p:xfrm>
          <a:off x="153500" y="2757397"/>
          <a:ext cx="3000000" cy="3000000"/>
        </p:xfrm>
        <a:graphic>
          <a:graphicData uri="http://schemas.openxmlformats.org/drawingml/2006/table">
            <a:tbl>
              <a:tblPr>
                <a:noFill/>
                <a:tableStyleId>{C290CCDA-0C62-4F4D-84F7-8CBBFD1784C3}</a:tableStyleId>
              </a:tblPr>
              <a:tblGrid>
                <a:gridCol w="2319075"/>
                <a:gridCol w="1311225"/>
                <a:gridCol w="1468525"/>
                <a:gridCol w="1284575"/>
              </a:tblGrid>
              <a:tr h="34572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Custom Built</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extLst>
                      <a:ext uri="http://customooxmlschemas.google.com/">
                        <go:slidesCustomData xmlns:go="http://customooxmlschemas.google.com/" cellId="846: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Pro</a:t>
                      </a:r>
                      <a:endParaRPr sz="13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extLst>
                      <a:ext uri="http://customooxmlschemas.google.com/">
                        <go:slidesCustomData xmlns:go="http://customooxmlschemas.google.com/" cellId="846:0: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Con</a:t>
                      </a:r>
                      <a:endParaRPr sz="13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extLst>
                      <a:ext uri="http://customooxmlschemas.google.com/">
                        <go:slidesCustomData xmlns:go="http://customooxmlschemas.google.com/" cellId="846:0: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Neutral</a:t>
                      </a:r>
                      <a:endParaRPr sz="1300" u="none" cap="none" strike="noStrike"/>
                    </a:p>
                  </a:txBody>
                  <a:tcPr marT="25400" marB="25400" marR="38100" marL="38100" anchor="b">
                    <a:lnL cap="flat" cmpd="sng" w="190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extLst>
                      <a:ext uri="http://customooxmlschemas.google.com/">
                        <go:slidesCustomData xmlns:go="http://customooxmlschemas.google.com/" cellId="846:0:3"/>
                      </a:ext>
                    </a:extLst>
                  </a:tcPr>
                </a:tc>
              </a:tr>
              <a:tr h="3967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Level of Customization</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46:1: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34A853"/>
                    </a:solidFill>
                    <a:extLst>
                      <a:ext uri="http://customooxmlschemas.google.com/">
                        <go:slidesCustomData xmlns:go="http://customooxmlschemas.google.com/" cellId="846:1: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46:1: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46:1:3"/>
                      </a:ext>
                    </a:extLst>
                  </a:tcPr>
                </a:tc>
              </a:tr>
              <a:tr h="3967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Manufacturability By User</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46:2: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46:2: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A4335"/>
                    </a:solidFill>
                    <a:extLst>
                      <a:ext uri="http://customooxmlschemas.google.com/">
                        <go:slidesCustomData xmlns:go="http://customooxmlschemas.google.com/" cellId="846:2: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46:2:3"/>
                      </a:ext>
                    </a:extLst>
                  </a:tcPr>
                </a:tc>
              </a:tr>
              <a:tr h="3967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Capacity vs Cost Ratio</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46:3: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4A853"/>
                    </a:solidFill>
                    <a:extLst>
                      <a:ext uri="http://customooxmlschemas.google.com/">
                        <go:slidesCustomData xmlns:go="http://customooxmlschemas.google.com/" cellId="846:3: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46:3: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46:3:3"/>
                      </a:ext>
                    </a:extLst>
                  </a:tcPr>
                </a:tc>
              </a:tr>
              <a:tr h="3967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Safety</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46:4: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46:4: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A4335"/>
                    </a:solidFill>
                    <a:extLst>
                      <a:ext uri="http://customooxmlschemas.google.com/">
                        <go:slidesCustomData xmlns:go="http://customooxmlschemas.google.com/" cellId="846:4: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46:4:3"/>
                      </a:ext>
                    </a:extLst>
                  </a:tcPr>
                </a:tc>
              </a:tr>
              <a:tr h="3967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SWaP</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46:5: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4A853"/>
                    </a:solidFill>
                    <a:extLst>
                      <a:ext uri="http://customooxmlschemas.google.com/">
                        <go:slidesCustomData xmlns:go="http://customooxmlschemas.google.com/" cellId="846:5: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46:5: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46:5:3"/>
                      </a:ext>
                    </a:extLst>
                  </a:tcPr>
                </a:tc>
              </a:tr>
              <a:tr h="3967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Probability of Success</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28575">
                      <a:solidFill>
                        <a:srgbClr val="000000"/>
                      </a:solidFill>
                      <a:prstDash val="solid"/>
                      <a:round/>
                      <a:headEnd len="sm" w="sm" type="none"/>
                      <a:tailEnd len="sm" w="sm" type="none"/>
                    </a:lnB>
                    <a:extLst>
                      <a:ext uri="http://customooxmlschemas.google.com/">
                        <go:slidesCustomData xmlns:go="http://customooxmlschemas.google.com/" cellId="846:6: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28575">
                      <a:solidFill>
                        <a:srgbClr val="000000"/>
                      </a:solidFill>
                      <a:prstDash val="solid"/>
                      <a:round/>
                      <a:headEnd len="sm" w="sm" type="none"/>
                      <a:tailEnd len="sm" w="sm" type="none"/>
                    </a:lnB>
                    <a:extLst>
                      <a:ext uri="http://customooxmlschemas.google.com/">
                        <go:slidesCustomData xmlns:go="http://customooxmlschemas.google.com/" cellId="846:6: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28575">
                      <a:solidFill>
                        <a:srgbClr val="000000"/>
                      </a:solidFill>
                      <a:prstDash val="solid"/>
                      <a:round/>
                      <a:headEnd len="sm" w="sm" type="none"/>
                      <a:tailEnd len="sm" w="sm" type="none"/>
                    </a:lnB>
                    <a:extLst>
                      <a:ext uri="http://customooxmlschemas.google.com/">
                        <go:slidesCustomData xmlns:go="http://customooxmlschemas.google.com/" cellId="846:6: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28575">
                      <a:solidFill>
                        <a:srgbClr val="000000"/>
                      </a:solidFill>
                      <a:prstDash val="solid"/>
                      <a:round/>
                      <a:headEnd len="sm" w="sm" type="none"/>
                      <a:tailEnd len="sm" w="sm" type="none"/>
                    </a:lnB>
                    <a:solidFill>
                      <a:srgbClr val="4285F4"/>
                    </a:solidFill>
                    <a:extLst>
                      <a:ext uri="http://customooxmlschemas.google.com/">
                        <go:slidesCustomData xmlns:go="http://customooxmlschemas.google.com/" cellId="846:6:3"/>
                      </a:ext>
                    </a:extLst>
                  </a:tcPr>
                </a:tc>
              </a:tr>
            </a:tbl>
          </a:graphicData>
        </a:graphic>
      </p:graphicFrame>
      <p:sp>
        <p:nvSpPr>
          <p:cNvPr id="847" name="Google Shape;847;g15d26cef0fd_2_126"/>
          <p:cNvSpPr txBox="1"/>
          <p:nvPr/>
        </p:nvSpPr>
        <p:spPr>
          <a:xfrm>
            <a:off x="6536900" y="2113400"/>
            <a:ext cx="5634000" cy="3648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Lato"/>
                <a:ea typeface="Lato"/>
                <a:cs typeface="Lato"/>
                <a:sym typeface="Lato"/>
              </a:rPr>
              <a:t>Key features:</a:t>
            </a:r>
            <a:endParaRPr b="0" i="0" sz="2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We can highly customize the battery to our needs.</a:t>
            </a:r>
            <a:endParaRPr b="0" i="0" sz="20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The size, weight and power of the battery can be optimized.</a:t>
            </a:r>
            <a:endParaRPr b="0" i="0" sz="20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The overall Capacity vs Cost ratio is not as high as something off the shelf</a:t>
            </a:r>
            <a:endParaRPr b="0" i="0" sz="20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The safety may be a concern if not properly constructed </a:t>
            </a:r>
            <a:endParaRPr b="0" i="0" sz="2000" u="none" cap="none" strike="noStrike">
              <a:solidFill>
                <a:srgbClr val="000000"/>
              </a:solidFill>
              <a:latin typeface="Lato"/>
              <a:ea typeface="Lato"/>
              <a:cs typeface="Lato"/>
              <a:sym typeface="Lato"/>
            </a:endParaRPr>
          </a:p>
        </p:txBody>
      </p:sp>
      <p:sp>
        <p:nvSpPr>
          <p:cNvPr id="848" name="Google Shape;848;g15d26cef0fd_2_126"/>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g15d26cef0fd_2_133"/>
          <p:cNvSpPr txBox="1"/>
          <p:nvPr>
            <p:ph type="title"/>
          </p:nvPr>
        </p:nvSpPr>
        <p:spPr>
          <a:xfrm>
            <a:off x="1064600" y="1666433"/>
            <a:ext cx="102513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Off the Shelf Batteries</a:t>
            </a:r>
            <a:endParaRPr/>
          </a:p>
        </p:txBody>
      </p:sp>
      <p:sp>
        <p:nvSpPr>
          <p:cNvPr id="854" name="Google Shape;854;g15d26cef0fd_2_133"/>
          <p:cNvSpPr txBox="1"/>
          <p:nvPr/>
        </p:nvSpPr>
        <p:spPr>
          <a:xfrm>
            <a:off x="6350000" y="1801100"/>
            <a:ext cx="5634000" cy="3648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Lato"/>
                <a:ea typeface="Lato"/>
                <a:cs typeface="Lato"/>
                <a:sym typeface="Lato"/>
              </a:rPr>
              <a:t>Key features:</a:t>
            </a:r>
            <a:endParaRPr b="0" i="0" sz="2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The Manufacturability for end user is simplified</a:t>
            </a:r>
            <a:endParaRPr b="0" i="0" sz="20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The size, weight and power of the battery now may be out of the users control</a:t>
            </a:r>
            <a:endParaRPr b="0" i="0" sz="20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The level of customization for the battery </a:t>
            </a:r>
            <a:endParaRPr b="0" i="0" sz="20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The safety of the battery is maximized due to regulatory requirements for battery pack sales</a:t>
            </a:r>
            <a:endParaRPr b="0" i="0" sz="2000" u="none" cap="none" strike="noStrike">
              <a:solidFill>
                <a:srgbClr val="000000"/>
              </a:solidFill>
              <a:latin typeface="Lato"/>
              <a:ea typeface="Lato"/>
              <a:cs typeface="Lato"/>
              <a:sym typeface="Lato"/>
            </a:endParaRPr>
          </a:p>
        </p:txBody>
      </p:sp>
      <p:graphicFrame>
        <p:nvGraphicFramePr>
          <p:cNvPr id="855" name="Google Shape;855;g15d26cef0fd_2_133"/>
          <p:cNvGraphicFramePr/>
          <p:nvPr/>
        </p:nvGraphicFramePr>
        <p:xfrm>
          <a:off x="146267" y="2714800"/>
          <a:ext cx="3000000" cy="3000000"/>
        </p:xfrm>
        <a:graphic>
          <a:graphicData uri="http://schemas.openxmlformats.org/drawingml/2006/table">
            <a:tbl>
              <a:tblPr>
                <a:noFill/>
                <a:tableStyleId>{C290CCDA-0C62-4F4D-84F7-8CBBFD1784C3}</a:tableStyleId>
              </a:tblPr>
              <a:tblGrid>
                <a:gridCol w="2514600"/>
                <a:gridCol w="1270000"/>
                <a:gridCol w="1270000"/>
                <a:gridCol w="1270000"/>
              </a:tblGrid>
              <a:tr h="3292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COTS</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extLst>
                      <a:ext uri="http://customooxmlschemas.google.com/">
                        <go:slidesCustomData xmlns:go="http://customooxmlschemas.google.com/" cellId="855: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Pro</a:t>
                      </a:r>
                      <a:endParaRPr sz="13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extLst>
                      <a:ext uri="http://customooxmlschemas.google.com/">
                        <go:slidesCustomData xmlns:go="http://customooxmlschemas.google.com/" cellId="855:0: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Con</a:t>
                      </a:r>
                      <a:endParaRPr sz="13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extLst>
                      <a:ext uri="http://customooxmlschemas.google.com/">
                        <go:slidesCustomData xmlns:go="http://customooxmlschemas.google.com/" cellId="855:0: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Neutral</a:t>
                      </a:r>
                      <a:endParaRPr sz="1300" u="none" cap="none" strike="noStrike"/>
                    </a:p>
                  </a:txBody>
                  <a:tcPr marT="25400" marB="25400" marR="38100" marL="38100" anchor="b">
                    <a:lnL cap="flat" cmpd="sng" w="190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extLst>
                      <a:ext uri="http://customooxmlschemas.google.com/">
                        <go:slidesCustomData xmlns:go="http://customooxmlschemas.google.com/" cellId="855:0:3"/>
                      </a:ext>
                    </a:extLst>
                  </a:tcPr>
                </a:tc>
              </a:tr>
              <a:tr h="3778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Level of Customization</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55:1: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55:1: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EA4335"/>
                    </a:solidFill>
                    <a:extLst>
                      <a:ext uri="http://customooxmlschemas.google.com/">
                        <go:slidesCustomData xmlns:go="http://customooxmlschemas.google.com/" cellId="855:1: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55:1:3"/>
                      </a:ext>
                    </a:extLst>
                  </a:tcPr>
                </a:tc>
              </a:tr>
              <a:tr h="3778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Manufacturability By end User</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55:2: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4A853"/>
                    </a:solidFill>
                    <a:extLst>
                      <a:ext uri="http://customooxmlschemas.google.com/">
                        <go:slidesCustomData xmlns:go="http://customooxmlschemas.google.com/" cellId="855:2: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55:2: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55:2:3"/>
                      </a:ext>
                    </a:extLst>
                  </a:tcPr>
                </a:tc>
              </a:tr>
              <a:tr h="3778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Capacity vs Cost Ratio</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55:3: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55:3: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55:3: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285F4"/>
                    </a:solidFill>
                    <a:extLst>
                      <a:ext uri="http://customooxmlschemas.google.com/">
                        <go:slidesCustomData xmlns:go="http://customooxmlschemas.google.com/" cellId="855:3:3"/>
                      </a:ext>
                    </a:extLst>
                  </a:tcPr>
                </a:tc>
              </a:tr>
              <a:tr h="3778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Safety</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55:4: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34A853"/>
                    </a:solidFill>
                    <a:extLst>
                      <a:ext uri="http://customooxmlschemas.google.com/">
                        <go:slidesCustomData xmlns:go="http://customooxmlschemas.google.com/" cellId="855:4: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55:4: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55:4:3"/>
                      </a:ext>
                    </a:extLst>
                  </a:tcPr>
                </a:tc>
              </a:tr>
              <a:tr h="3778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SWaP</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55:5: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55:5: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0000"/>
                    </a:solidFill>
                    <a:extLst>
                      <a:ext uri="http://customooxmlschemas.google.com/">
                        <go:slidesCustomData xmlns:go="http://customooxmlschemas.google.com/" cellId="855:5: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55:5:3"/>
                      </a:ext>
                    </a:extLst>
                  </a:tcPr>
                </a:tc>
              </a:tr>
              <a:tr h="3778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Probability of Success</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28575">
                      <a:solidFill>
                        <a:srgbClr val="000000"/>
                      </a:solidFill>
                      <a:prstDash val="solid"/>
                      <a:round/>
                      <a:headEnd len="sm" w="sm" type="none"/>
                      <a:tailEnd len="sm" w="sm" type="none"/>
                    </a:lnB>
                    <a:extLst>
                      <a:ext uri="http://customooxmlschemas.google.com/">
                        <go:slidesCustomData xmlns:go="http://customooxmlschemas.google.com/" cellId="855:6: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28575">
                      <a:solidFill>
                        <a:srgbClr val="000000"/>
                      </a:solidFill>
                      <a:prstDash val="solid"/>
                      <a:round/>
                      <a:headEnd len="sm" w="sm" type="none"/>
                      <a:tailEnd len="sm" w="sm" type="none"/>
                    </a:lnB>
                    <a:solidFill>
                      <a:srgbClr val="34A853"/>
                    </a:solidFill>
                    <a:extLst>
                      <a:ext uri="http://customooxmlschemas.google.com/">
                        <go:slidesCustomData xmlns:go="http://customooxmlschemas.google.com/" cellId="855:6: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28575">
                      <a:solidFill>
                        <a:srgbClr val="000000"/>
                      </a:solidFill>
                      <a:prstDash val="solid"/>
                      <a:round/>
                      <a:headEnd len="sm" w="sm" type="none"/>
                      <a:tailEnd len="sm" w="sm" type="none"/>
                    </a:lnB>
                    <a:extLst>
                      <a:ext uri="http://customooxmlschemas.google.com/">
                        <go:slidesCustomData xmlns:go="http://customooxmlschemas.google.com/" cellId="855:6: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19050">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28575">
                      <a:solidFill>
                        <a:srgbClr val="000000"/>
                      </a:solidFill>
                      <a:prstDash val="solid"/>
                      <a:round/>
                      <a:headEnd len="sm" w="sm" type="none"/>
                      <a:tailEnd len="sm" w="sm" type="none"/>
                    </a:lnB>
                    <a:extLst>
                      <a:ext uri="http://customooxmlschemas.google.com/">
                        <go:slidesCustomData xmlns:go="http://customooxmlschemas.google.com/" cellId="855:6:3"/>
                      </a:ext>
                    </a:extLst>
                  </a:tcPr>
                </a:tc>
              </a:tr>
            </a:tbl>
          </a:graphicData>
        </a:graphic>
      </p:graphicFrame>
      <p:sp>
        <p:nvSpPr>
          <p:cNvPr id="856" name="Google Shape;856;g15d26cef0fd_2_133"/>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g15d26cef0fd_2_140"/>
          <p:cNvSpPr txBox="1"/>
          <p:nvPr>
            <p:ph type="title"/>
          </p:nvPr>
        </p:nvSpPr>
        <p:spPr>
          <a:xfrm>
            <a:off x="970354" y="1629525"/>
            <a:ext cx="102513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Custom vs COTS Qualitative Trade</a:t>
            </a:r>
            <a:endParaRPr/>
          </a:p>
        </p:txBody>
      </p:sp>
      <p:graphicFrame>
        <p:nvGraphicFramePr>
          <p:cNvPr id="862" name="Google Shape;862;g15d26cef0fd_2_140"/>
          <p:cNvGraphicFramePr/>
          <p:nvPr/>
        </p:nvGraphicFramePr>
        <p:xfrm>
          <a:off x="951154" y="2432608"/>
          <a:ext cx="3000000" cy="3000000"/>
        </p:xfrm>
        <a:graphic>
          <a:graphicData uri="http://schemas.openxmlformats.org/drawingml/2006/table">
            <a:tbl>
              <a:tblPr>
                <a:noFill/>
                <a:tableStyleId>{C290CCDA-0C62-4F4D-84F7-8CBBFD1784C3}</a:tableStyleId>
              </a:tblPr>
              <a:tblGrid>
                <a:gridCol w="2540000"/>
                <a:gridCol w="2540000"/>
                <a:gridCol w="2540000"/>
                <a:gridCol w="2540000"/>
              </a:tblGrid>
              <a:tr h="266700">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Criteria</a:t>
                      </a:r>
                      <a:endParaRPr b="1"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19050">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862: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Criteria Weight</a:t>
                      </a:r>
                      <a:endParaRPr b="1"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62:0: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Custom</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62:0: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Cots</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62:0:3"/>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Level of Customization</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62:1: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0.025</a:t>
                      </a:r>
                      <a:endParaRPr sz="1300" u="none" cap="none" strike="noStrike"/>
                    </a:p>
                  </a:txBody>
                  <a:tcPr marT="25400" marB="25400" marR="38100" marL="38100" anchor="b">
                    <a:lnL cap="flat" cmpd="sng" w="19050">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62:1: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62:1: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62:1:3"/>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Manufacturability By end User</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62:2: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0.3</a:t>
                      </a:r>
                      <a:endParaRPr sz="1300" u="none" cap="none" strike="noStrike"/>
                    </a:p>
                  </a:txBody>
                  <a:tcPr marT="25400" marB="25400" marR="38100" marL="38100" anchor="b">
                    <a:lnL cap="flat" cmpd="sng" w="19050">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62:2: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62:2: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62:2:3"/>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Capacity vs Cost Ratio</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62:3: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0.075</a:t>
                      </a:r>
                      <a:endParaRPr sz="1300" u="none" cap="none" strike="noStrike"/>
                    </a:p>
                  </a:txBody>
                  <a:tcPr marT="25400" marB="25400" marR="38100" marL="38100" anchor="b">
                    <a:lnL cap="flat" cmpd="sng" w="19050">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62:3: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62:3: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62:3:3"/>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Safety</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62:4: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0.3</a:t>
                      </a:r>
                      <a:endParaRPr sz="1300" u="none" cap="none" strike="noStrike"/>
                    </a:p>
                  </a:txBody>
                  <a:tcPr marT="25400" marB="25400" marR="38100" marL="38100" anchor="b">
                    <a:lnL cap="flat" cmpd="sng" w="19050">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62:4: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62:4: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62:4:3"/>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SWaP</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62:5: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a:t>
                      </a:r>
                      <a:endParaRPr sz="1300" u="none" cap="none" strike="noStrike"/>
                    </a:p>
                  </a:txBody>
                  <a:tcPr marT="25400" marB="25400" marR="38100" marL="38100" anchor="b">
                    <a:lnL cap="flat" cmpd="sng" w="19050">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62:5: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62:5: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62:5:3"/>
                      </a:ext>
                    </a:extLst>
                  </a:tcPr>
                </a:tc>
              </a:tr>
              <a:tr h="2794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Probability of Success</a:t>
                      </a:r>
                      <a:endParaRPr sz="1300" u="none" cap="none" strike="noStrike"/>
                    </a:p>
                  </a:txBody>
                  <a:tcPr marT="25400" marB="25400" marR="38100" marL="38100" anchor="b">
                    <a:lnL cap="flat" cmpd="sng" w="2857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2857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862:6: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a:t>
                      </a:r>
                      <a:endParaRPr sz="1300" u="none" cap="none" strike="noStrike"/>
                    </a:p>
                  </a:txBody>
                  <a:tcPr marT="25400" marB="25400" marR="38100" marL="38100" anchor="b">
                    <a:lnL cap="flat" cmpd="sng" w="19050">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62:6: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62:6: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62:6:3"/>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rgbClr val="0F45A8"/>
                    </a:solidFill>
                    <a:extLst>
                      <a:ext uri="http://customooxmlschemas.google.com/">
                        <go:slidesCustomData xmlns:go="http://customooxmlschemas.google.com/" cellId="862:7: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0F45A8"/>
                    </a:solidFill>
                    <a:extLst>
                      <a:ext uri="http://customooxmlschemas.google.com/">
                        <go:slidesCustomData xmlns:go="http://customooxmlschemas.google.com/" cellId="862:7: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0F45A8"/>
                    </a:solidFill>
                    <a:extLst>
                      <a:ext uri="http://customooxmlschemas.google.com/">
                        <go:slidesCustomData xmlns:go="http://customooxmlschemas.google.com/" cellId="862:7: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0F45A8"/>
                    </a:solidFill>
                    <a:extLst>
                      <a:ext uri="http://customooxmlschemas.google.com/">
                        <go:slidesCustomData xmlns:go="http://customooxmlschemas.google.com/" cellId="862:7:3"/>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0F45A8"/>
                    </a:solidFill>
                    <a:extLst>
                      <a:ext uri="http://customooxmlschemas.google.com/">
                        <go:slidesCustomData xmlns:go="http://customooxmlschemas.google.com/" cellId="862:8: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Weighted Total</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62:8: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0.5875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62:8: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0.615625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62:8:3"/>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0F45A8"/>
                    </a:solidFill>
                    <a:extLst>
                      <a:ext uri="http://customooxmlschemas.google.com/">
                        <go:slidesCustomData xmlns:go="http://customooxmlschemas.google.com/" cellId="862:9: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Normalized Total</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62:9: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0.4883116883</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62:9: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0.5116883117</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62:9:3"/>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0F45A8"/>
                    </a:solidFill>
                    <a:extLst>
                      <a:ext uri="http://customooxmlschemas.google.com/">
                        <go:slidesCustomData xmlns:go="http://customooxmlschemas.google.com/" cellId="862:1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Final Score</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62:10: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95.43147208</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62:10: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100</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62:10:3"/>
                      </a:ext>
                    </a:extLst>
                  </a:tcPr>
                </a:tc>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g15d26cef0fd_2_145"/>
          <p:cNvSpPr txBox="1"/>
          <p:nvPr>
            <p:ph type="title"/>
          </p:nvPr>
        </p:nvSpPr>
        <p:spPr>
          <a:xfrm>
            <a:off x="1225033" y="1073000"/>
            <a:ext cx="102513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 Battery Chemistry First Look</a:t>
            </a:r>
            <a:endParaRPr/>
          </a:p>
        </p:txBody>
      </p:sp>
      <p:graphicFrame>
        <p:nvGraphicFramePr>
          <p:cNvPr id="868" name="Google Shape;868;g15d26cef0fd_2_145"/>
          <p:cNvGraphicFramePr/>
          <p:nvPr/>
        </p:nvGraphicFramePr>
        <p:xfrm>
          <a:off x="-17" y="1904873"/>
          <a:ext cx="3000000" cy="3000000"/>
        </p:xfrm>
        <a:graphic>
          <a:graphicData uri="http://schemas.openxmlformats.org/drawingml/2006/table">
            <a:tbl>
              <a:tblPr>
                <a:noFill/>
                <a:tableStyleId>{C290CCDA-0C62-4F4D-84F7-8CBBFD1784C3}</a:tableStyleId>
              </a:tblPr>
              <a:tblGrid>
                <a:gridCol w="3667075"/>
                <a:gridCol w="1890225"/>
                <a:gridCol w="2400600"/>
                <a:gridCol w="2135975"/>
                <a:gridCol w="2098175"/>
              </a:tblGrid>
              <a:tr h="3261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0:0"/>
                      </a:ext>
                    </a:extLst>
                  </a:tcPr>
                </a:tc>
                <a:tc gridSpan="3">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Lithium Chemistry</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BC04"/>
                    </a:solidFill>
                    <a:extLst>
                      <a:ext uri="http://customooxmlschemas.google.com/">
                        <go:slidesCustomData xmlns:go="http://customooxmlschemas.google.com/" cellId="868:0:1"/>
                      </a:ext>
                    </a:extLst>
                  </a:tcPr>
                </a:tc>
                <a:tc hMerge="1"/>
                <a:tc hMerge="1"/>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0:4"/>
                      </a:ext>
                    </a:extLst>
                  </a:tcPr>
                </a:tc>
              </a:tr>
              <a:tr h="2717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Chemistry</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LiFePo4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NMC</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LTO</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Nickle Cadmium</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4"/>
                      </a:ext>
                    </a:extLst>
                  </a:tcPr>
                </a:tc>
              </a:tr>
              <a:tr h="2717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Specific Energy</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2: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90-160 Wh/Kg</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extLst>
                      <a:ext uri="http://customooxmlschemas.google.com/">
                        <go:slidesCustomData xmlns:go="http://customooxmlschemas.google.com/" cellId="868:2: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150-220 Wh/Kg</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2: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50-90 Wh/kg</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4A7D6"/>
                    </a:solidFill>
                    <a:extLst>
                      <a:ext uri="http://customooxmlschemas.google.com/">
                        <go:slidesCustomData xmlns:go="http://customooxmlschemas.google.com/" cellId="868:2: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40-60 Wh/kg</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0000"/>
                    </a:solidFill>
                    <a:extLst>
                      <a:ext uri="http://customooxmlschemas.google.com/">
                        <go:slidesCustomData xmlns:go="http://customooxmlschemas.google.com/" cellId="868:2:4"/>
                      </a:ext>
                    </a:extLst>
                  </a:tcPr>
                </a:tc>
              </a:tr>
              <a:tr h="2717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Specific Power</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3: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~200 W/Kg</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3: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175* - 300* W/Kg</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extLst>
                      <a:ext uri="http://customooxmlschemas.google.com/">
                        <go:slidesCustomData xmlns:go="http://customooxmlschemas.google.com/" cellId="868:3: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~1400 W/Kg</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BC04"/>
                    </a:solidFill>
                    <a:extLst>
                      <a:ext uri="http://customooxmlschemas.google.com/">
                        <go:slidesCustomData xmlns:go="http://customooxmlschemas.google.com/" cellId="868:3: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150 W/kg</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0000"/>
                    </a:solidFill>
                    <a:extLst>
                      <a:ext uri="http://customooxmlschemas.google.com/">
                        <go:slidesCustomData xmlns:go="http://customooxmlschemas.google.com/" cellId="868:3:4"/>
                      </a:ext>
                    </a:extLst>
                  </a:tcPr>
                </a:tc>
              </a:tr>
              <a:tr h="2717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Energy Density</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4: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240-325 Wh/L</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extLst>
                      <a:ext uri="http://customooxmlschemas.google.com/">
                        <go:slidesCustomData xmlns:go="http://customooxmlschemas.google.com/" cellId="868:4: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300- 508 Wh/L</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4: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200 Wh/L</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4A7D6"/>
                    </a:solidFill>
                    <a:extLst>
                      <a:ext uri="http://customooxmlschemas.google.com/">
                        <go:slidesCustomData xmlns:go="http://customooxmlschemas.google.com/" cellId="868:4: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50-75 W/kg</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0000"/>
                    </a:solidFill>
                    <a:extLst>
                      <a:ext uri="http://customooxmlschemas.google.com/">
                        <go:slidesCustomData xmlns:go="http://customooxmlschemas.google.com/" cellId="868:4:4"/>
                      </a:ext>
                    </a:extLst>
                  </a:tcPr>
                </a:tc>
              </a:tr>
              <a:tr h="2717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Cost</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5: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1-4 Wh/$USD</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extLst>
                      <a:ext uri="http://customooxmlschemas.google.com/">
                        <go:slidesCustomData xmlns:go="http://customooxmlschemas.google.com/" cellId="868:5: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2.4 Wh/$USD</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0000"/>
                    </a:solidFill>
                    <a:extLst>
                      <a:ext uri="http://customooxmlschemas.google.com/">
                        <go:slidesCustomData xmlns:go="http://customooxmlschemas.google.com/" cellId="868:5: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1.5 Wh/$USD</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5: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$0.4 Wh/$USD</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BC04"/>
                    </a:solidFill>
                    <a:extLst>
                      <a:ext uri="http://customooxmlschemas.google.com/">
                        <go:slidesCustomData xmlns:go="http://customooxmlschemas.google.com/" cellId="868:5:4"/>
                      </a:ext>
                    </a:extLst>
                  </a:tcPr>
                </a:tc>
              </a:tr>
              <a:tr h="2717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Lifespan</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6: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&gt; 10 Yrs</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extLst>
                      <a:ext uri="http://customooxmlschemas.google.com/">
                        <go:slidesCustomData xmlns:go="http://customooxmlschemas.google.com/" cellId="868:6: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3-6 Yrs</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A4335"/>
                    </a:solidFill>
                    <a:extLst>
                      <a:ext uri="http://customooxmlschemas.google.com/">
                        <go:slidesCustomData xmlns:go="http://customooxmlschemas.google.com/" cellId="868:6: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10-30 Yrs</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6: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20 Yrs</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6:4"/>
                      </a:ext>
                    </a:extLst>
                  </a:tcPr>
                </a:tc>
              </a:tr>
              <a:tr h="2717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Safety</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7: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HIGH</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7: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Medium HIGH</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extLst>
                      <a:ext uri="http://customooxmlschemas.google.com/">
                        <go:slidesCustomData xmlns:go="http://customooxmlschemas.google.com/" cellId="868:7: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HIGH</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7: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TBD</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4A7D6"/>
                    </a:solidFill>
                    <a:extLst>
                      <a:ext uri="http://customooxmlschemas.google.com/">
                        <go:slidesCustomData xmlns:go="http://customooxmlschemas.google.com/" cellId="868:7:4"/>
                      </a:ext>
                    </a:extLst>
                  </a:tcPr>
                </a:tc>
              </a:tr>
              <a:tr h="2717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Charging Temperature Range</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8: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-20 - 55 C</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8: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-0 - 55 C</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4A7D6"/>
                    </a:solidFill>
                    <a:extLst>
                      <a:ext uri="http://customooxmlschemas.google.com/">
                        <go:slidesCustomData xmlns:go="http://customooxmlschemas.google.com/" cellId="868:8: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-20 - 55 C</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8: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-20 - 45 C</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extLst>
                      <a:ext uri="http://customooxmlschemas.google.com/">
                        <go:slidesCustomData xmlns:go="http://customooxmlschemas.google.com/" cellId="868:8:4"/>
                      </a:ext>
                    </a:extLst>
                  </a:tcPr>
                </a:tc>
              </a:tr>
              <a:tr h="3642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Discharging Temperature Range</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9: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-30 - 55 C</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9: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-20 - 55 C</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A4C2F4"/>
                    </a:solidFill>
                    <a:extLst>
                      <a:ext uri="http://customooxmlschemas.google.com/">
                        <go:slidesCustomData xmlns:go="http://customooxmlschemas.google.com/" cellId="868:9: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-30 - 55 C</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9: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0 - 45 C</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A4335"/>
                    </a:solidFill>
                    <a:extLst>
                      <a:ext uri="http://customooxmlschemas.google.com/">
                        <go:slidesCustomData xmlns:go="http://customooxmlschemas.google.com/" cellId="868:9:4"/>
                      </a:ext>
                    </a:extLst>
                  </a:tcPr>
                </a:tc>
              </a:tr>
              <a:tr h="2717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Cycle Life</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2750-12000</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10: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1000-2000</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0000"/>
                    </a:solidFill>
                    <a:extLst>
                      <a:ext uri="http://customooxmlschemas.google.com/">
                        <go:slidesCustomData xmlns:go="http://customooxmlschemas.google.com/" cellId="868:10: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3000-7000</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10: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2000-2500</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4A7D6"/>
                    </a:solidFill>
                    <a:extLst>
                      <a:ext uri="http://customooxmlschemas.google.com/">
                        <go:slidesCustomData xmlns:go="http://customooxmlschemas.google.com/" cellId="868:10:4"/>
                      </a:ext>
                    </a:extLst>
                  </a:tcPr>
                </a:tc>
              </a:tr>
              <a:tr h="2717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Depth of Discharge</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1: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100%</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11: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80-100%</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extLst>
                      <a:ext uri="http://customooxmlschemas.google.com/">
                        <go:slidesCustomData xmlns:go="http://customooxmlschemas.google.com/" cellId="868:11: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100%</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11: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100% **</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4A7D6"/>
                    </a:solidFill>
                    <a:extLst>
                      <a:ext uri="http://customooxmlschemas.google.com/">
                        <go:slidesCustomData xmlns:go="http://customooxmlschemas.google.com/" cellId="868:11:4"/>
                      </a:ext>
                    </a:extLst>
                  </a:tcPr>
                </a:tc>
              </a:tr>
              <a:tr h="3261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2: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2: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2: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2: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2:4"/>
                      </a:ext>
                    </a:extLst>
                  </a:tcPr>
                </a:tc>
              </a:tr>
              <a:tr h="271775">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0000"/>
                    </a:solidFill>
                    <a:extLst>
                      <a:ext uri="http://customooxmlschemas.google.com/">
                        <go:slidesCustomData xmlns:go="http://customooxmlschemas.google.com/" cellId="868:13: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8E7CC3"/>
                    </a:solidFill>
                    <a:extLst>
                      <a:ext uri="http://customooxmlschemas.google.com/">
                        <go:slidesCustomData xmlns:go="http://customooxmlschemas.google.com/" cellId="868:13: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FC5E8"/>
                    </a:solidFill>
                    <a:extLst>
                      <a:ext uri="http://customooxmlschemas.google.com/">
                        <go:slidesCustomData xmlns:go="http://customooxmlschemas.google.com/" cellId="868:13: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868:13: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BBC04"/>
                    </a:solidFill>
                    <a:extLst>
                      <a:ext uri="http://customooxmlschemas.google.com/">
                        <go:slidesCustomData xmlns:go="http://customooxmlschemas.google.com/" cellId="868:13:4"/>
                      </a:ext>
                    </a:extLst>
                  </a:tcPr>
                </a:tc>
              </a:tr>
              <a:tr h="52812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NMC specific pwer batteries were estimated from example battery specifications*</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4: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4: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4: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4: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4:4"/>
                      </a:ext>
                    </a:extLst>
                  </a:tcPr>
                </a:tc>
              </a:tr>
              <a:tr h="3261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Ni-C has memory effects **</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5: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5: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5: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5: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868:15:4"/>
                      </a:ext>
                    </a:extLst>
                  </a:tcPr>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g15d26cef0fd_2_150"/>
          <p:cNvSpPr txBox="1"/>
          <p:nvPr>
            <p:ph type="title"/>
          </p:nvPr>
        </p:nvSpPr>
        <p:spPr>
          <a:xfrm>
            <a:off x="1184450" y="953425"/>
            <a:ext cx="102513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Battery Chemistry Qualitative Trade</a:t>
            </a:r>
            <a:endParaRPr/>
          </a:p>
        </p:txBody>
      </p:sp>
      <p:graphicFrame>
        <p:nvGraphicFramePr>
          <p:cNvPr id="874" name="Google Shape;874;g15d26cef0fd_2_150"/>
          <p:cNvGraphicFramePr/>
          <p:nvPr/>
        </p:nvGraphicFramePr>
        <p:xfrm>
          <a:off x="-6367" y="1961000"/>
          <a:ext cx="3000000" cy="3000000"/>
        </p:xfrm>
        <a:graphic>
          <a:graphicData uri="http://schemas.openxmlformats.org/drawingml/2006/table">
            <a:tbl>
              <a:tblPr>
                <a:noFill/>
                <a:tableStyleId>{C290CCDA-0C62-4F4D-84F7-8CBBFD1784C3}</a:tableStyleId>
              </a:tblPr>
              <a:tblGrid>
                <a:gridCol w="2209800"/>
                <a:gridCol w="2070100"/>
                <a:gridCol w="1981200"/>
                <a:gridCol w="1981200"/>
                <a:gridCol w="1981200"/>
                <a:gridCol w="1981200"/>
              </a:tblGrid>
              <a:tr h="266700">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Criteria</a:t>
                      </a:r>
                      <a:endParaRPr b="1"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Criteria Weight</a:t>
                      </a:r>
                      <a:endParaRPr b="1"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0: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LiFePo4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0: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NMC</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0: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LTO</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0:4"/>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Nickle Cadmium</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0: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Specific Energy</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1: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1: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1: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1: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1: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1: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Specific Power</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2: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2: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2: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2: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2: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2: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Energy Density</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3: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3: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3: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3: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3: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3: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Cost</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4: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4: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4: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4: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4: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4: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Lifespan</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5: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0.0475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5: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5: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5: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5: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5: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Safety</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6: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6: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6: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6: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6: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6: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Charging Temperature Range</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7: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7: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7: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7: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7: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7: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Discharging Temperature Range</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8: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8: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8: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8: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8: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8: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Cycle Life</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9: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0.0475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9: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9: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9: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9: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9:5"/>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Depth of Discharge</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10: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0.055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10: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10: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10: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10: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6F31"/>
                    </a:solidFill>
                    <a:extLst>
                      <a:ext uri="http://customooxmlschemas.google.com/">
                        <go:slidesCustomData xmlns:go="http://customooxmlschemas.google.com/" cellId="874:10: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0F45A8"/>
                    </a:solidFill>
                    <a:extLst>
                      <a:ext uri="http://customooxmlschemas.google.com/">
                        <go:slidesCustomData xmlns:go="http://customooxmlschemas.google.com/" cellId="874:11: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Weighted Total</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11: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0.1999519231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11: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0.1978044872</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11: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0.193525641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11: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0.1046794872</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11:5"/>
                      </a:ext>
                    </a:extLst>
                  </a:tcPr>
                </a:tc>
              </a:tr>
              <a:tr h="266700">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0F45A8"/>
                    </a:solidFill>
                    <a:extLst>
                      <a:ext uri="http://customooxmlschemas.google.com/">
                        <go:slidesCustomData xmlns:go="http://customooxmlschemas.google.com/" cellId="874:12: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Normalized Total</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12: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0.2873031224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12: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0.2842175555</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12: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0.2780694483</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12: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0.1504098738</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12:5"/>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0F45A8"/>
                    </a:solidFill>
                    <a:extLst>
                      <a:ext uri="http://customooxmlschemas.google.com/">
                        <go:slidesCustomData xmlns:go="http://customooxmlschemas.google.com/" cellId="874:13: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Final Score</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5891AD"/>
                    </a:solidFill>
                    <a:extLst>
                      <a:ext uri="http://customooxmlschemas.google.com/">
                        <go:slidesCustomData xmlns:go="http://customooxmlschemas.google.com/" cellId="874:13: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100</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13: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98.92602388</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13: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96.7860864</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13: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52.35232828</a:t>
                      </a:r>
                      <a:endParaRPr sz="13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4CDC8B"/>
                    </a:solidFill>
                    <a:extLst>
                      <a:ext uri="http://customooxmlschemas.google.com/">
                        <go:slidesCustomData xmlns:go="http://customooxmlschemas.google.com/" cellId="874:13:5"/>
                      </a:ext>
                    </a:extLst>
                  </a:tcPr>
                </a:tc>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g15d26cef0fd_2_155"/>
          <p:cNvSpPr txBox="1"/>
          <p:nvPr>
            <p:ph type="title"/>
          </p:nvPr>
        </p:nvSpPr>
        <p:spPr>
          <a:xfrm>
            <a:off x="972600" y="1763267"/>
            <a:ext cx="10251300" cy="2024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rPr lang="en-US"/>
              <a:t>Propulsion</a:t>
            </a:r>
            <a:endParaRPr/>
          </a:p>
          <a:p>
            <a:pPr indent="0" lvl="0" marL="0" rtl="0" algn="l">
              <a:lnSpc>
                <a:spcPct val="90000"/>
              </a:lnSpc>
              <a:spcBef>
                <a:spcPts val="0"/>
              </a:spcBef>
              <a:spcAft>
                <a:spcPts val="0"/>
              </a:spcAft>
              <a:buSzPts val="4800"/>
              <a:buNone/>
            </a:pPr>
            <a:r>
              <a:t/>
            </a:r>
            <a:endParaRPr/>
          </a:p>
        </p:txBody>
      </p:sp>
      <p:sp>
        <p:nvSpPr>
          <p:cNvPr id="880" name="Google Shape;880;g15d26cef0fd_2_155"/>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g15d26cef0fd_2_160"/>
          <p:cNvSpPr txBox="1"/>
          <p:nvPr>
            <p:ph type="title"/>
          </p:nvPr>
        </p:nvSpPr>
        <p:spPr>
          <a:xfrm>
            <a:off x="1075325" y="1022175"/>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Propulsion: High Level Trade Research</a:t>
            </a:r>
            <a:endParaRPr/>
          </a:p>
        </p:txBody>
      </p:sp>
      <p:sp>
        <p:nvSpPr>
          <p:cNvPr id="886" name="Google Shape;886;g15d26cef0fd_2_160"/>
          <p:cNvSpPr txBox="1"/>
          <p:nvPr>
            <p:ph idx="1" type="body"/>
          </p:nvPr>
        </p:nvSpPr>
        <p:spPr>
          <a:xfrm>
            <a:off x="1075325" y="1988408"/>
            <a:ext cx="10251600" cy="3824100"/>
          </a:xfrm>
          <a:prstGeom prst="rect">
            <a:avLst/>
          </a:prstGeom>
          <a:noFill/>
          <a:ln>
            <a:noFill/>
          </a:ln>
        </p:spPr>
        <p:txBody>
          <a:bodyPr anchorCtr="0" anchor="t" bIns="45700" lIns="91425" spcFirstLastPara="1" rIns="91425" wrap="square" tIns="45700">
            <a:normAutofit/>
          </a:bodyPr>
          <a:lstStyle/>
          <a:p>
            <a:pPr indent="-431800" lvl="0" marL="609600" rtl="0" algn="l">
              <a:lnSpc>
                <a:spcPct val="90000"/>
              </a:lnSpc>
              <a:spcBef>
                <a:spcPts val="1000"/>
              </a:spcBef>
              <a:spcAft>
                <a:spcPts val="0"/>
              </a:spcAft>
              <a:buSzPts val="2000"/>
              <a:buChar char="•"/>
            </a:pPr>
            <a:r>
              <a:rPr lang="en-US" sz="2000"/>
              <a:t>Extremely large propulsion trade space needs to be refined before analysis can begin</a:t>
            </a:r>
            <a:endParaRPr sz="2000"/>
          </a:p>
          <a:p>
            <a:pPr indent="-431800" lvl="0" marL="609600" rtl="0" algn="l">
              <a:lnSpc>
                <a:spcPct val="90000"/>
              </a:lnSpc>
              <a:spcBef>
                <a:spcPts val="1000"/>
              </a:spcBef>
              <a:spcAft>
                <a:spcPts val="0"/>
              </a:spcAft>
              <a:buSzPts val="2000"/>
              <a:buChar char="•"/>
            </a:pPr>
            <a:r>
              <a:rPr lang="en-US" sz="2000"/>
              <a:t>Research conducted on existing propulsion systems, focusing on scaling down to fit size requirements for small UAS</a:t>
            </a:r>
            <a:endParaRPr sz="2000"/>
          </a:p>
          <a:p>
            <a:pPr indent="0" lvl="0" marL="0" rtl="0" algn="l">
              <a:lnSpc>
                <a:spcPct val="90000"/>
              </a:lnSpc>
              <a:spcBef>
                <a:spcPts val="1000"/>
              </a:spcBef>
              <a:spcAft>
                <a:spcPts val="0"/>
              </a:spcAft>
              <a:buSzPts val="2800"/>
              <a:buNone/>
            </a:pPr>
            <a:r>
              <a:t/>
            </a:r>
            <a:endParaRPr sz="2000"/>
          </a:p>
          <a:p>
            <a:pPr indent="0" lvl="0" marL="0" rtl="0" algn="l">
              <a:lnSpc>
                <a:spcPct val="90000"/>
              </a:lnSpc>
              <a:spcBef>
                <a:spcPts val="1000"/>
              </a:spcBef>
              <a:spcAft>
                <a:spcPts val="0"/>
              </a:spcAft>
              <a:buSzPts val="2800"/>
              <a:buNone/>
            </a:pPr>
            <a:r>
              <a:t/>
            </a:r>
            <a:endParaRPr sz="2000"/>
          </a:p>
        </p:txBody>
      </p:sp>
      <p:pic>
        <p:nvPicPr>
          <p:cNvPr id="887" name="Google Shape;887;g15d26cef0fd_2_160"/>
          <p:cNvPicPr preferRelativeResize="0"/>
          <p:nvPr/>
        </p:nvPicPr>
        <p:blipFill rotWithShape="1">
          <a:blip r:embed="rId3">
            <a:alphaModFix/>
          </a:blip>
          <a:srcRect b="0" l="0" r="0" t="0"/>
          <a:stretch/>
        </p:blipFill>
        <p:spPr>
          <a:xfrm>
            <a:off x="1437781" y="3090783"/>
            <a:ext cx="9321239" cy="3429001"/>
          </a:xfrm>
          <a:prstGeom prst="rect">
            <a:avLst/>
          </a:prstGeom>
          <a:noFill/>
          <a:ln>
            <a:noFill/>
          </a:ln>
        </p:spPr>
      </p:pic>
      <p:sp>
        <p:nvSpPr>
          <p:cNvPr id="888" name="Google Shape;888;g15d26cef0fd_2_160"/>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15fa510cbc5_1_45"/>
          <p:cNvSpPr txBox="1"/>
          <p:nvPr>
            <p:ph type="title"/>
          </p:nvPr>
        </p:nvSpPr>
        <p:spPr>
          <a:xfrm>
            <a:off x="56802" y="1591253"/>
            <a:ext cx="10408800" cy="549300"/>
          </a:xfrm>
          <a:prstGeom prst="rect">
            <a:avLst/>
          </a:prstGeom>
          <a:noFill/>
          <a:ln>
            <a:noFill/>
          </a:ln>
          <a:effectLst>
            <a:outerShdw blurRad="57150" rotWithShape="0" algn="bl" dir="5400000" dist="19050">
              <a:srgbClr val="BF9000">
                <a:alpha val="49803"/>
              </a:srgbClr>
            </a:outerShdw>
          </a:effectLst>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45454"/>
              <a:buNone/>
            </a:pPr>
            <a:r>
              <a:rPr b="1" lang="en-US" u="sng">
                <a:latin typeface="Times New Roman"/>
                <a:ea typeface="Times New Roman"/>
                <a:cs typeface="Times New Roman"/>
                <a:sym typeface="Times New Roman"/>
              </a:rPr>
              <a:t>Functional</a:t>
            </a:r>
            <a:endParaRPr b="1" u="sng">
              <a:latin typeface="Times New Roman"/>
              <a:ea typeface="Times New Roman"/>
              <a:cs typeface="Times New Roman"/>
              <a:sym typeface="Times New Roman"/>
            </a:endParaRPr>
          </a:p>
          <a:p>
            <a:pPr indent="0" lvl="0" marL="0" rtl="0" algn="l">
              <a:lnSpc>
                <a:spcPct val="90000"/>
              </a:lnSpc>
              <a:spcBef>
                <a:spcPts val="0"/>
              </a:spcBef>
              <a:spcAft>
                <a:spcPts val="0"/>
              </a:spcAft>
              <a:buSzPct val="45454"/>
              <a:buNone/>
            </a:pPr>
            <a:r>
              <a:rPr b="1" lang="en-US" u="sng">
                <a:latin typeface="Times New Roman"/>
                <a:ea typeface="Times New Roman"/>
                <a:cs typeface="Times New Roman"/>
                <a:sym typeface="Times New Roman"/>
              </a:rPr>
              <a:t>Block</a:t>
            </a:r>
            <a:endParaRPr b="1" u="sng">
              <a:latin typeface="Times New Roman"/>
              <a:ea typeface="Times New Roman"/>
              <a:cs typeface="Times New Roman"/>
              <a:sym typeface="Times New Roman"/>
            </a:endParaRPr>
          </a:p>
          <a:p>
            <a:pPr indent="0" lvl="0" marL="0" rtl="0" algn="l">
              <a:lnSpc>
                <a:spcPct val="90000"/>
              </a:lnSpc>
              <a:spcBef>
                <a:spcPts val="0"/>
              </a:spcBef>
              <a:spcAft>
                <a:spcPts val="0"/>
              </a:spcAft>
              <a:buSzPct val="45454"/>
              <a:buNone/>
            </a:pPr>
            <a:r>
              <a:rPr b="1" lang="en-US" u="sng">
                <a:latin typeface="Times New Roman"/>
                <a:ea typeface="Times New Roman"/>
                <a:cs typeface="Times New Roman"/>
                <a:sym typeface="Times New Roman"/>
              </a:rPr>
              <a:t>Diagram</a:t>
            </a:r>
            <a:endParaRPr b="1" u="sng">
              <a:latin typeface="Times New Roman"/>
              <a:ea typeface="Times New Roman"/>
              <a:cs typeface="Times New Roman"/>
              <a:sym typeface="Times New Roman"/>
            </a:endParaRPr>
          </a:p>
        </p:txBody>
      </p:sp>
      <p:sp>
        <p:nvSpPr>
          <p:cNvPr id="194" name="Google Shape;194;g15fa510cbc5_1_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95" name="Google Shape;195;g15fa510cbc5_1_45"/>
          <p:cNvPicPr preferRelativeResize="0"/>
          <p:nvPr/>
        </p:nvPicPr>
        <p:blipFill rotWithShape="1">
          <a:blip r:embed="rId3">
            <a:alphaModFix/>
          </a:blip>
          <a:srcRect b="0" l="0" r="0" t="0"/>
          <a:stretch/>
        </p:blipFill>
        <p:spPr>
          <a:xfrm>
            <a:off x="2634400" y="922250"/>
            <a:ext cx="7831200" cy="5875401"/>
          </a:xfrm>
          <a:prstGeom prst="rect">
            <a:avLst/>
          </a:prstGeom>
          <a:noFill/>
          <a:ln cap="flat" cmpd="sng" w="19050">
            <a:solidFill>
              <a:srgbClr val="595959"/>
            </a:solidFill>
            <a:prstDash val="solid"/>
            <a:round/>
            <a:headEnd len="sm" w="sm" type="none"/>
            <a:tailEnd len="sm" w="sm" type="none"/>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g15d26cef0fd_2_167"/>
          <p:cNvSpPr txBox="1"/>
          <p:nvPr>
            <p:ph type="title"/>
          </p:nvPr>
        </p:nvSpPr>
        <p:spPr>
          <a:xfrm>
            <a:off x="1130125" y="913425"/>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Propulsion: Gas Pros and Cons</a:t>
            </a:r>
            <a:endParaRPr/>
          </a:p>
        </p:txBody>
      </p:sp>
      <p:sp>
        <p:nvSpPr>
          <p:cNvPr id="894" name="Google Shape;894;g15d26cef0fd_2_167"/>
          <p:cNvSpPr txBox="1"/>
          <p:nvPr/>
        </p:nvSpPr>
        <p:spPr>
          <a:xfrm>
            <a:off x="6350000" y="1801100"/>
            <a:ext cx="5634000" cy="4002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Lato"/>
                <a:ea typeface="Lato"/>
                <a:cs typeface="Lato"/>
                <a:sym typeface="Lato"/>
              </a:rPr>
              <a:t>Key features:</a:t>
            </a:r>
            <a:endParaRPr b="0" i="0" sz="2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3 primary categories: piston, rotary and turbine engines</a:t>
            </a:r>
            <a:endParaRPr b="0" i="0" sz="20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High energy density leads to small engine size for amount of thrust provided</a:t>
            </a:r>
            <a:endParaRPr b="0" i="0" sz="20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Reliable for wide range of flight conditions</a:t>
            </a:r>
            <a:endParaRPr b="0" i="0" sz="20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High internal temperatures and increased risk of fire</a:t>
            </a:r>
            <a:endParaRPr b="0" i="0" sz="20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Significantly more routine maintenance necessary</a:t>
            </a:r>
            <a:endParaRPr b="0" i="0" sz="2000" u="none" cap="none" strike="noStrike">
              <a:solidFill>
                <a:srgbClr val="000000"/>
              </a:solidFill>
              <a:latin typeface="Lato"/>
              <a:ea typeface="Lato"/>
              <a:cs typeface="Lato"/>
              <a:sym typeface="Lato"/>
            </a:endParaRPr>
          </a:p>
        </p:txBody>
      </p:sp>
      <p:graphicFrame>
        <p:nvGraphicFramePr>
          <p:cNvPr id="895" name="Google Shape;895;g15d26cef0fd_2_167"/>
          <p:cNvGraphicFramePr/>
          <p:nvPr/>
        </p:nvGraphicFramePr>
        <p:xfrm>
          <a:off x="184733" y="1801100"/>
          <a:ext cx="3000000" cy="3000000"/>
        </p:xfrm>
        <a:graphic>
          <a:graphicData uri="http://schemas.openxmlformats.org/drawingml/2006/table">
            <a:tbl>
              <a:tblPr>
                <a:noFill/>
                <a:tableStyleId>{8ADC85C1-02E5-4A90-AC77-2783FAA5E287}</a:tableStyleId>
              </a:tblPr>
              <a:tblGrid>
                <a:gridCol w="3751900"/>
                <a:gridCol w="1076825"/>
                <a:gridCol w="1082525"/>
              </a:tblGrid>
              <a:tr h="440975">
                <a:tc>
                  <a:txBody>
                    <a:bodyPr/>
                    <a:lstStyle/>
                    <a:p>
                      <a:pPr indent="0" lvl="0" marL="0" marR="0" rtl="0" algn="l">
                        <a:lnSpc>
                          <a:spcPct val="100000"/>
                        </a:lnSpc>
                        <a:spcBef>
                          <a:spcPts val="0"/>
                        </a:spcBef>
                        <a:spcAft>
                          <a:spcPts val="0"/>
                        </a:spcAft>
                        <a:buClr>
                          <a:srgbClr val="000000"/>
                        </a:buClr>
                        <a:buSzPts val="1500"/>
                        <a:buFont typeface="Arial"/>
                        <a:buNone/>
                      </a:pPr>
                      <a:r>
                        <a:rPr b="1" lang="en-US" sz="1500" u="none" cap="none" strike="noStrike"/>
                        <a:t>Gas Propulsion Systems</a:t>
                      </a:r>
                      <a:endParaRPr b="1" sz="1500" u="none" cap="none" strike="noStrike"/>
                    </a:p>
                  </a:txBody>
                  <a:tcPr marT="84675" marB="84675" marR="84675" marL="84675">
                    <a:solidFill>
                      <a:srgbClr val="CC4125"/>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b="1" lang="en-US" sz="1500" u="none" cap="none" strike="noStrike"/>
                        <a:t>Pros</a:t>
                      </a:r>
                      <a:endParaRPr b="1" sz="1500" u="none" cap="none" strike="noStrike"/>
                    </a:p>
                  </a:txBody>
                  <a:tcPr marT="84675" marB="84675" marR="84675" marL="84675">
                    <a:solidFill>
                      <a:srgbClr val="CC4125"/>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b="1" lang="en-US" sz="1500" u="none" cap="none" strike="noStrike"/>
                        <a:t>Cons</a:t>
                      </a:r>
                      <a:endParaRPr b="1" sz="1500" u="none" cap="none" strike="noStrike"/>
                    </a:p>
                  </a:txBody>
                  <a:tcPr marT="84675" marB="84675" marR="84675" marL="84675">
                    <a:solidFill>
                      <a:srgbClr val="CC4125"/>
                    </a:solidFill>
                  </a:tcPr>
                </a:tc>
              </a:tr>
              <a:tr h="440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Lightweight (Fuel included)</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EFEFEF"/>
                    </a:solidFill>
                  </a:tcPr>
                </a:tc>
              </a:tr>
              <a:tr h="440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Energy Density</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B7B7B7"/>
                    </a:solidFill>
                  </a:tcPr>
                </a:tc>
              </a:tr>
              <a:tr h="440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Cost</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EFEFEF"/>
                    </a:solidFill>
                  </a:tcPr>
                </a:tc>
              </a:tr>
              <a:tr h="440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Thrust Generation</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B7B7B7"/>
                    </a:solidFill>
                  </a:tcPr>
                </a:tc>
              </a:tr>
              <a:tr h="440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Power-to-Weight Ratio</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EFEFEF"/>
                    </a:solidFill>
                  </a:tcPr>
                </a:tc>
              </a:tr>
              <a:tr h="440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High Internal Temperatures</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B7B7B7"/>
                    </a:solidFill>
                  </a:tcPr>
                </a:tc>
              </a:tr>
              <a:tr h="440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Performance Due to Weather Effects</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EFEFEF"/>
                    </a:solidFill>
                  </a:tcPr>
                </a:tc>
              </a:tr>
              <a:tr h="440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Average Endurance</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B7B7B7"/>
                    </a:solidFill>
                  </a:tcPr>
                </a:tc>
              </a:tr>
              <a:tr h="440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Hazard during Emergencies</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EFEFEF"/>
                    </a:solidFill>
                  </a:tcPr>
                </a:tc>
              </a:tr>
              <a:tr h="440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Maintenance</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B7B7B7"/>
                    </a:solidFill>
                  </a:tcPr>
                </a:tc>
              </a:tr>
            </a:tbl>
          </a:graphicData>
        </a:graphic>
      </p:graphicFrame>
      <p:sp>
        <p:nvSpPr>
          <p:cNvPr id="896" name="Google Shape;896;g15d26cef0fd_2_167"/>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g15d26cef0fd_2_174"/>
          <p:cNvSpPr txBox="1"/>
          <p:nvPr>
            <p:ph type="title"/>
          </p:nvPr>
        </p:nvSpPr>
        <p:spPr>
          <a:xfrm>
            <a:off x="1130125" y="896325"/>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Propulsion: Gas/Electric Hybrid Pros and Cons</a:t>
            </a:r>
            <a:endParaRPr/>
          </a:p>
        </p:txBody>
      </p:sp>
      <p:sp>
        <p:nvSpPr>
          <p:cNvPr id="902" name="Google Shape;902;g15d26cef0fd_2_174"/>
          <p:cNvSpPr txBox="1"/>
          <p:nvPr/>
        </p:nvSpPr>
        <p:spPr>
          <a:xfrm>
            <a:off x="6350000" y="1801100"/>
            <a:ext cx="5634000" cy="3294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Lato"/>
                <a:ea typeface="Lato"/>
                <a:cs typeface="Lato"/>
                <a:sym typeface="Lato"/>
              </a:rPr>
              <a:t>Key features:</a:t>
            </a:r>
            <a:endParaRPr b="0" i="0" sz="2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4 main configurations: Series, Parallel, Series-Parallel, Complex Hybrid engines</a:t>
            </a:r>
            <a:endParaRPr b="0" i="0" sz="20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Potential for high endurance and efficiency</a:t>
            </a:r>
            <a:endParaRPr b="0" i="0" sz="20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High cost due to added complexity, especially for small systems</a:t>
            </a:r>
            <a:endParaRPr b="0" i="0" sz="2000" u="none" cap="none" strike="noStrike">
              <a:solidFill>
                <a:srgbClr val="000000"/>
              </a:solidFill>
              <a:latin typeface="Lato"/>
              <a:ea typeface="Lato"/>
              <a:cs typeface="Lato"/>
              <a:sym typeface="Lato"/>
            </a:endParaRPr>
          </a:p>
          <a:p>
            <a:pPr indent="-431800" lvl="0" marL="609600" marR="0" rtl="0" algn="l">
              <a:lnSpc>
                <a:spcPct val="115000"/>
              </a:lnSpc>
              <a:spcBef>
                <a:spcPts val="0"/>
              </a:spcBef>
              <a:spcAft>
                <a:spcPts val="0"/>
              </a:spcAft>
              <a:buClr>
                <a:srgbClr val="000000"/>
              </a:buClr>
              <a:buSzPts val="2000"/>
              <a:buFont typeface="Lato"/>
              <a:buChar char="●"/>
            </a:pPr>
            <a:r>
              <a:rPr b="0" i="0" lang="en-US" sz="2000" u="none" cap="none" strike="noStrike">
                <a:solidFill>
                  <a:srgbClr val="000000"/>
                </a:solidFill>
                <a:latin typeface="Lato"/>
                <a:ea typeface="Lato"/>
                <a:cs typeface="Lato"/>
                <a:sym typeface="Lato"/>
              </a:rPr>
              <a:t>Scalability and reliance on fuel are primary drawbacks</a:t>
            </a:r>
            <a:endParaRPr b="0" i="0" sz="2000" u="none" cap="none" strike="noStrike">
              <a:solidFill>
                <a:srgbClr val="000000"/>
              </a:solidFill>
              <a:latin typeface="Lato"/>
              <a:ea typeface="Lato"/>
              <a:cs typeface="Lato"/>
              <a:sym typeface="Lato"/>
            </a:endParaRPr>
          </a:p>
        </p:txBody>
      </p:sp>
      <p:graphicFrame>
        <p:nvGraphicFramePr>
          <p:cNvPr id="903" name="Google Shape;903;g15d26cef0fd_2_174"/>
          <p:cNvGraphicFramePr/>
          <p:nvPr/>
        </p:nvGraphicFramePr>
        <p:xfrm>
          <a:off x="184733" y="1801100"/>
          <a:ext cx="3000000" cy="3000000"/>
        </p:xfrm>
        <a:graphic>
          <a:graphicData uri="http://schemas.openxmlformats.org/drawingml/2006/table">
            <a:tbl>
              <a:tblPr>
                <a:noFill/>
                <a:tableStyleId>{8ADC85C1-02E5-4A90-AC77-2783FAA5E287}</a:tableStyleId>
              </a:tblPr>
              <a:tblGrid>
                <a:gridCol w="3751900"/>
                <a:gridCol w="1076825"/>
                <a:gridCol w="1082525"/>
              </a:tblGrid>
              <a:tr h="438675">
                <a:tc>
                  <a:txBody>
                    <a:bodyPr/>
                    <a:lstStyle/>
                    <a:p>
                      <a:pPr indent="0" lvl="0" marL="0" marR="0" rtl="0" algn="l">
                        <a:lnSpc>
                          <a:spcPct val="100000"/>
                        </a:lnSpc>
                        <a:spcBef>
                          <a:spcPts val="0"/>
                        </a:spcBef>
                        <a:spcAft>
                          <a:spcPts val="0"/>
                        </a:spcAft>
                        <a:buClr>
                          <a:srgbClr val="000000"/>
                        </a:buClr>
                        <a:buSzPts val="1500"/>
                        <a:buFont typeface="Arial"/>
                        <a:buNone/>
                      </a:pPr>
                      <a:r>
                        <a:rPr b="1" lang="en-US" sz="1500" u="none" cap="none" strike="noStrike"/>
                        <a:t>Hybrid Gas/Electric Propulsion Systems</a:t>
                      </a:r>
                      <a:endParaRPr b="1" sz="1500" u="none" cap="none" strike="noStrike"/>
                    </a:p>
                  </a:txBody>
                  <a:tcPr marT="84675" marB="84675" marR="84675" marL="84675">
                    <a:solidFill>
                      <a:srgbClr val="8E7CC3"/>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b="1" lang="en-US" sz="1500" u="none" cap="none" strike="noStrike"/>
                        <a:t>Pros</a:t>
                      </a:r>
                      <a:endParaRPr b="1" sz="1500" u="none" cap="none" strike="noStrike"/>
                    </a:p>
                  </a:txBody>
                  <a:tcPr marT="84675" marB="84675" marR="84675" marL="84675">
                    <a:solidFill>
                      <a:srgbClr val="8E7CC3"/>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b="1" lang="en-US" sz="1500" u="none" cap="none" strike="noStrike"/>
                        <a:t>Cons</a:t>
                      </a:r>
                      <a:endParaRPr b="1" sz="1500" u="none" cap="none" strike="noStrike"/>
                    </a:p>
                  </a:txBody>
                  <a:tcPr marT="84675" marB="84675" marR="84675" marL="84675">
                    <a:solidFill>
                      <a:srgbClr val="8E7CC3"/>
                    </a:solidFill>
                  </a:tcPr>
                </a:tc>
              </a:tr>
              <a:tr h="4386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Lightweight (Fuel included)</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EFEFEF"/>
                    </a:solidFill>
                  </a:tcPr>
                </a:tc>
              </a:tr>
              <a:tr h="464100">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Energy Density</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B7B7B7"/>
                    </a:solidFill>
                  </a:tcPr>
                </a:tc>
              </a:tr>
              <a:tr h="4386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Cost</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EFEFEF"/>
                    </a:solidFill>
                  </a:tcPr>
                </a:tc>
              </a:tr>
              <a:tr h="4386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Thrust Generation</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B7B7B7"/>
                    </a:solidFill>
                  </a:tcPr>
                </a:tc>
              </a:tr>
              <a:tr h="4386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Efficiency</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EFEFEF"/>
                    </a:solidFill>
                  </a:tcPr>
                </a:tc>
              </a:tr>
              <a:tr h="4386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High Internal Temperatures</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B7B7B7"/>
                    </a:solidFill>
                  </a:tcPr>
                </a:tc>
              </a:tr>
              <a:tr h="4386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Performance Due to Weather Effects</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a:t>
                      </a:r>
                      <a:endParaRPr sz="1500" u="none" cap="none" strike="noStrike"/>
                    </a:p>
                  </a:txBody>
                  <a:tcPr marT="84675" marB="84675" marR="84675" marL="84675">
                    <a:solidFill>
                      <a:srgbClr val="EFEFEF"/>
                    </a:solidFill>
                  </a:tcPr>
                </a:tc>
              </a:tr>
              <a:tr h="4386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Average Endurance</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B7B7B7"/>
                    </a:solidFill>
                  </a:tcPr>
                </a:tc>
              </a:tr>
              <a:tr h="4386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Hazard during Emergencies</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EFEFEF"/>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EFEFEF"/>
                    </a:solidFill>
                  </a:tcPr>
                </a:tc>
              </a:tr>
              <a:tr h="4386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Maintenance</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lang="en-US" sz="1500" u="none" cap="none" strike="noStrike"/>
                        <a:t>x</a:t>
                      </a:r>
                      <a:endParaRPr sz="1500" u="none" cap="none" strike="noStrike"/>
                    </a:p>
                  </a:txBody>
                  <a:tcPr marT="84675" marB="84675" marR="84675" marL="84675">
                    <a:solidFill>
                      <a:srgbClr val="B7B7B7"/>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p>
                  </a:txBody>
                  <a:tcPr marT="84675" marB="84675" marR="84675" marL="84675">
                    <a:solidFill>
                      <a:srgbClr val="B7B7B7"/>
                    </a:solidFill>
                  </a:tcPr>
                </a:tc>
              </a:tr>
            </a:tbl>
          </a:graphicData>
        </a:graphic>
      </p:graphicFrame>
      <p:sp>
        <p:nvSpPr>
          <p:cNvPr id="904" name="Google Shape;904;g15d26cef0fd_2_174"/>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g15d26cef0fd_2_5"/>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Brushed vs. Brushless</a:t>
            </a:r>
            <a:endParaRPr/>
          </a:p>
        </p:txBody>
      </p:sp>
      <p:sp>
        <p:nvSpPr>
          <p:cNvPr id="910" name="Google Shape;910;g15d26cef0fd_2_5"/>
          <p:cNvSpPr txBox="1"/>
          <p:nvPr>
            <p:ph idx="1" type="body"/>
          </p:nvPr>
        </p:nvSpPr>
        <p:spPr>
          <a:xfrm>
            <a:off x="972600" y="2471800"/>
            <a:ext cx="5381100" cy="4111200"/>
          </a:xfrm>
          <a:prstGeom prst="rect">
            <a:avLst/>
          </a:prstGeom>
          <a:noFill/>
          <a:ln>
            <a:noFill/>
          </a:ln>
        </p:spPr>
        <p:txBody>
          <a:bodyPr anchorCtr="0" anchor="t" bIns="45700" lIns="91425" spcFirstLastPara="1" rIns="91425" wrap="square" tIns="45700">
            <a:normAutofit fontScale="40000" lnSpcReduction="20000"/>
          </a:bodyPr>
          <a:lstStyle/>
          <a:p>
            <a:pPr indent="0" lvl="0" marL="0" rtl="0" algn="l">
              <a:lnSpc>
                <a:spcPct val="90000"/>
              </a:lnSpc>
              <a:spcBef>
                <a:spcPts val="1000"/>
              </a:spcBef>
              <a:spcAft>
                <a:spcPts val="0"/>
              </a:spcAft>
              <a:buSzPct val="250000"/>
              <a:buNone/>
            </a:pPr>
            <a:r>
              <a:rPr lang="en-US" u="sng"/>
              <a:t>Brushed</a:t>
            </a:r>
            <a:endParaRPr u="sng"/>
          </a:p>
          <a:p>
            <a:pPr indent="-375920" lvl="0" marL="609600" rtl="0" algn="l">
              <a:lnSpc>
                <a:spcPct val="90000"/>
              </a:lnSpc>
              <a:spcBef>
                <a:spcPts val="1000"/>
              </a:spcBef>
              <a:spcAft>
                <a:spcPts val="0"/>
              </a:spcAft>
              <a:buSzPct val="100000"/>
              <a:buChar char="-"/>
            </a:pPr>
            <a:r>
              <a:rPr lang="en-US"/>
              <a:t>4 Major Components:</a:t>
            </a:r>
            <a:endParaRPr/>
          </a:p>
          <a:p>
            <a:pPr indent="-365760" lvl="1" marL="1219200" rtl="0" algn="l">
              <a:lnSpc>
                <a:spcPct val="90000"/>
              </a:lnSpc>
              <a:spcBef>
                <a:spcPts val="500"/>
              </a:spcBef>
              <a:spcAft>
                <a:spcPts val="0"/>
              </a:spcAft>
              <a:buSzPct val="100000"/>
              <a:buChar char="-"/>
            </a:pPr>
            <a:r>
              <a:rPr lang="en-US"/>
              <a:t>Stator</a:t>
            </a:r>
            <a:endParaRPr/>
          </a:p>
          <a:p>
            <a:pPr indent="-365760" lvl="1" marL="1219200" rtl="0" algn="l">
              <a:lnSpc>
                <a:spcPct val="90000"/>
              </a:lnSpc>
              <a:spcBef>
                <a:spcPts val="500"/>
              </a:spcBef>
              <a:spcAft>
                <a:spcPts val="0"/>
              </a:spcAft>
              <a:buSzPct val="100000"/>
              <a:buChar char="-"/>
            </a:pPr>
            <a:r>
              <a:rPr lang="en-US"/>
              <a:t>Rotor</a:t>
            </a:r>
            <a:endParaRPr/>
          </a:p>
          <a:p>
            <a:pPr indent="-365760" lvl="1" marL="1219200" rtl="0" algn="l">
              <a:lnSpc>
                <a:spcPct val="90000"/>
              </a:lnSpc>
              <a:spcBef>
                <a:spcPts val="500"/>
              </a:spcBef>
              <a:spcAft>
                <a:spcPts val="0"/>
              </a:spcAft>
              <a:buSzPct val="100000"/>
              <a:buChar char="-"/>
            </a:pPr>
            <a:r>
              <a:rPr lang="en-US"/>
              <a:t>Brushes and Commutator</a:t>
            </a:r>
            <a:endParaRPr/>
          </a:p>
          <a:p>
            <a:pPr indent="-375920" lvl="0" marL="609600" rtl="0" algn="l">
              <a:lnSpc>
                <a:spcPct val="90000"/>
              </a:lnSpc>
              <a:spcBef>
                <a:spcPts val="1000"/>
              </a:spcBef>
              <a:spcAft>
                <a:spcPts val="0"/>
              </a:spcAft>
              <a:buSzPct val="100000"/>
              <a:buChar char="-"/>
            </a:pPr>
            <a:r>
              <a:rPr lang="en-US"/>
              <a:t>Highly Efficient</a:t>
            </a:r>
            <a:endParaRPr/>
          </a:p>
          <a:p>
            <a:pPr indent="-375920" lvl="0" marL="609600" rtl="0" algn="l">
              <a:lnSpc>
                <a:spcPct val="90000"/>
              </a:lnSpc>
              <a:spcBef>
                <a:spcPts val="1000"/>
              </a:spcBef>
              <a:spcAft>
                <a:spcPts val="0"/>
              </a:spcAft>
              <a:buSzPct val="100000"/>
              <a:buChar char="-"/>
            </a:pPr>
            <a:r>
              <a:rPr lang="en-US"/>
              <a:t>Brushes physically interact with commutator</a:t>
            </a:r>
            <a:endParaRPr/>
          </a:p>
          <a:p>
            <a:pPr indent="-365760" lvl="1" marL="1219200" rtl="0" algn="l">
              <a:lnSpc>
                <a:spcPct val="90000"/>
              </a:lnSpc>
              <a:spcBef>
                <a:spcPts val="500"/>
              </a:spcBef>
              <a:spcAft>
                <a:spcPts val="0"/>
              </a:spcAft>
              <a:buSzPct val="100000"/>
              <a:buChar char="-"/>
            </a:pPr>
            <a:r>
              <a:rPr lang="en-US"/>
              <a:t>This causes excess wear and tear</a:t>
            </a:r>
            <a:endParaRPr/>
          </a:p>
          <a:p>
            <a:pPr indent="0" lvl="0" marL="0" rtl="0" algn="l">
              <a:lnSpc>
                <a:spcPct val="90000"/>
              </a:lnSpc>
              <a:spcBef>
                <a:spcPts val="1000"/>
              </a:spcBef>
              <a:spcAft>
                <a:spcPts val="0"/>
              </a:spcAft>
              <a:buSzPct val="250000"/>
              <a:buNone/>
            </a:pPr>
            <a:r>
              <a:rPr lang="en-US" u="sng"/>
              <a:t>Brushless</a:t>
            </a:r>
            <a:endParaRPr u="sng"/>
          </a:p>
          <a:p>
            <a:pPr indent="-375920" lvl="0" marL="609600" rtl="0" algn="l">
              <a:lnSpc>
                <a:spcPct val="90000"/>
              </a:lnSpc>
              <a:spcBef>
                <a:spcPts val="1000"/>
              </a:spcBef>
              <a:spcAft>
                <a:spcPts val="0"/>
              </a:spcAft>
              <a:buSzPct val="100000"/>
              <a:buChar char="-"/>
            </a:pPr>
            <a:r>
              <a:rPr lang="en-US"/>
              <a:t>3 Major Components:</a:t>
            </a:r>
            <a:endParaRPr/>
          </a:p>
          <a:p>
            <a:pPr indent="-365760" lvl="1" marL="1219200" rtl="0" algn="l">
              <a:lnSpc>
                <a:spcPct val="90000"/>
              </a:lnSpc>
              <a:spcBef>
                <a:spcPts val="500"/>
              </a:spcBef>
              <a:spcAft>
                <a:spcPts val="0"/>
              </a:spcAft>
              <a:buSzPct val="100000"/>
              <a:buChar char="-"/>
            </a:pPr>
            <a:r>
              <a:rPr lang="en-US"/>
              <a:t>Stator</a:t>
            </a:r>
            <a:endParaRPr/>
          </a:p>
          <a:p>
            <a:pPr indent="-365760" lvl="1" marL="1219200" rtl="0" algn="l">
              <a:lnSpc>
                <a:spcPct val="90000"/>
              </a:lnSpc>
              <a:spcBef>
                <a:spcPts val="500"/>
              </a:spcBef>
              <a:spcAft>
                <a:spcPts val="0"/>
              </a:spcAft>
              <a:buSzPct val="100000"/>
              <a:buChar char="-"/>
            </a:pPr>
            <a:r>
              <a:rPr lang="en-US"/>
              <a:t>Rotor (with teeth)</a:t>
            </a:r>
            <a:endParaRPr/>
          </a:p>
          <a:p>
            <a:pPr indent="-365760" lvl="1" marL="1219200" rtl="0" algn="l">
              <a:lnSpc>
                <a:spcPct val="90000"/>
              </a:lnSpc>
              <a:spcBef>
                <a:spcPts val="500"/>
              </a:spcBef>
              <a:spcAft>
                <a:spcPts val="0"/>
              </a:spcAft>
              <a:buSzPct val="100000"/>
              <a:buChar char="-"/>
            </a:pPr>
            <a:r>
              <a:rPr lang="en-US"/>
              <a:t>Commutator</a:t>
            </a:r>
            <a:endParaRPr/>
          </a:p>
          <a:p>
            <a:pPr indent="-375920" lvl="0" marL="609600" rtl="0" algn="l">
              <a:lnSpc>
                <a:spcPct val="90000"/>
              </a:lnSpc>
              <a:spcBef>
                <a:spcPts val="1000"/>
              </a:spcBef>
              <a:spcAft>
                <a:spcPts val="0"/>
              </a:spcAft>
              <a:buSzPct val="100000"/>
              <a:buChar char="-"/>
            </a:pPr>
            <a:r>
              <a:rPr lang="en-US"/>
              <a:t>Similar Efficiency</a:t>
            </a:r>
            <a:endParaRPr/>
          </a:p>
          <a:p>
            <a:pPr indent="-375920" lvl="0" marL="609600" rtl="0" algn="l">
              <a:lnSpc>
                <a:spcPct val="90000"/>
              </a:lnSpc>
              <a:spcBef>
                <a:spcPts val="1000"/>
              </a:spcBef>
              <a:spcAft>
                <a:spcPts val="0"/>
              </a:spcAft>
              <a:buSzPct val="100000"/>
              <a:buChar char="-"/>
            </a:pPr>
            <a:r>
              <a:rPr lang="en-US"/>
              <a:t>Less wear and tear therefore lower cost in long run</a:t>
            </a:r>
            <a:endParaRPr/>
          </a:p>
          <a:p>
            <a:pPr indent="0" lvl="0" marL="0" rtl="0" algn="l">
              <a:lnSpc>
                <a:spcPct val="90000"/>
              </a:lnSpc>
              <a:spcBef>
                <a:spcPts val="1000"/>
              </a:spcBef>
              <a:spcAft>
                <a:spcPts val="0"/>
              </a:spcAft>
              <a:buSzPct val="250000"/>
              <a:buNone/>
            </a:pPr>
            <a:r>
              <a:rPr lang="en-US" u="sng"/>
              <a:t>Key Difference</a:t>
            </a:r>
            <a:endParaRPr/>
          </a:p>
          <a:p>
            <a:pPr indent="-375920" lvl="0" marL="609600" rtl="0" algn="l">
              <a:lnSpc>
                <a:spcPct val="90000"/>
              </a:lnSpc>
              <a:spcBef>
                <a:spcPts val="1000"/>
              </a:spcBef>
              <a:spcAft>
                <a:spcPts val="0"/>
              </a:spcAft>
              <a:buSzPct val="100000"/>
              <a:buChar char="-"/>
            </a:pPr>
            <a:r>
              <a:rPr lang="en-US"/>
              <a:t>Brushed commutation occurs through physically touching the commutator</a:t>
            </a:r>
            <a:endParaRPr/>
          </a:p>
          <a:p>
            <a:pPr indent="-375920" lvl="0" marL="609600" rtl="0" algn="l">
              <a:lnSpc>
                <a:spcPct val="90000"/>
              </a:lnSpc>
              <a:spcBef>
                <a:spcPts val="1000"/>
              </a:spcBef>
              <a:spcAft>
                <a:spcPts val="0"/>
              </a:spcAft>
              <a:buSzPct val="100000"/>
              <a:buChar char="-"/>
            </a:pPr>
            <a:r>
              <a:rPr lang="en-US"/>
              <a:t>Brushless commutation occurs with transistors during motor winding</a:t>
            </a:r>
            <a:endParaRPr/>
          </a:p>
        </p:txBody>
      </p:sp>
      <p:sp>
        <p:nvSpPr>
          <p:cNvPr id="911" name="Google Shape;911;g15d26cef0fd_2_5"/>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912" name="Google Shape;912;g15d26cef0fd_2_5"/>
          <p:cNvPicPr preferRelativeResize="0"/>
          <p:nvPr/>
        </p:nvPicPr>
        <p:blipFill rotWithShape="1">
          <a:blip r:embed="rId3">
            <a:alphaModFix/>
          </a:blip>
          <a:srcRect b="0" l="0" r="0" t="0"/>
          <a:stretch/>
        </p:blipFill>
        <p:spPr>
          <a:xfrm>
            <a:off x="6460799" y="1758208"/>
            <a:ext cx="5731197" cy="2279666"/>
          </a:xfrm>
          <a:prstGeom prst="rect">
            <a:avLst/>
          </a:prstGeom>
          <a:noFill/>
          <a:ln>
            <a:noFill/>
          </a:ln>
        </p:spPr>
      </p:pic>
      <p:pic>
        <p:nvPicPr>
          <p:cNvPr id="913" name="Google Shape;913;g15d26cef0fd_2_5"/>
          <p:cNvPicPr preferRelativeResize="0"/>
          <p:nvPr/>
        </p:nvPicPr>
        <p:blipFill rotWithShape="1">
          <a:blip r:embed="rId4">
            <a:alphaModFix/>
          </a:blip>
          <a:srcRect b="0" l="0" r="0" t="0"/>
          <a:stretch/>
        </p:blipFill>
        <p:spPr>
          <a:xfrm>
            <a:off x="7208794" y="4551628"/>
            <a:ext cx="4235200" cy="18814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g15d26cef0fd_2_181"/>
          <p:cNvSpPr txBox="1"/>
          <p:nvPr>
            <p:ph type="title"/>
          </p:nvPr>
        </p:nvSpPr>
        <p:spPr>
          <a:xfrm>
            <a:off x="972600" y="1763267"/>
            <a:ext cx="10251300" cy="2024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rPr lang="en-US"/>
              <a:t>Avionics</a:t>
            </a:r>
            <a:endParaRPr/>
          </a:p>
          <a:p>
            <a:pPr indent="0" lvl="0" marL="0" rtl="0" algn="l">
              <a:lnSpc>
                <a:spcPct val="90000"/>
              </a:lnSpc>
              <a:spcBef>
                <a:spcPts val="0"/>
              </a:spcBef>
              <a:spcAft>
                <a:spcPts val="0"/>
              </a:spcAft>
              <a:buSzPts val="4800"/>
              <a:buNone/>
            </a:pPr>
            <a:r>
              <a:t/>
            </a:r>
            <a:endParaRPr/>
          </a:p>
        </p:txBody>
      </p:sp>
      <p:sp>
        <p:nvSpPr>
          <p:cNvPr id="919" name="Google Shape;919;g15d26cef0fd_2_181"/>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g15d26cef0fd_2_186"/>
          <p:cNvSpPr txBox="1"/>
          <p:nvPr>
            <p:ph type="title"/>
          </p:nvPr>
        </p:nvSpPr>
        <p:spPr>
          <a:xfrm>
            <a:off x="970200" y="772500"/>
            <a:ext cx="10251600" cy="713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500"/>
              <a:buNone/>
            </a:pPr>
            <a:r>
              <a:rPr lang="en-US"/>
              <a:t>Avionics: Peripheral Hardware List</a:t>
            </a:r>
            <a:endParaRPr/>
          </a:p>
        </p:txBody>
      </p:sp>
      <p:graphicFrame>
        <p:nvGraphicFramePr>
          <p:cNvPr id="925" name="Google Shape;925;g15d26cef0fd_2_186"/>
          <p:cNvGraphicFramePr/>
          <p:nvPr/>
        </p:nvGraphicFramePr>
        <p:xfrm>
          <a:off x="33" y="1805933"/>
          <a:ext cx="3000000" cy="3000000"/>
        </p:xfrm>
        <a:graphic>
          <a:graphicData uri="http://schemas.openxmlformats.org/drawingml/2006/table">
            <a:tbl>
              <a:tblPr>
                <a:noFill/>
                <a:tableStyleId>{C290CCDA-0C62-4F4D-84F7-8CBBFD1784C3}</a:tableStyleId>
              </a:tblPr>
              <a:tblGrid>
                <a:gridCol w="4081900"/>
                <a:gridCol w="4081900"/>
                <a:gridCol w="4028200"/>
              </a:tblGrid>
              <a:tr h="500775">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Basic Peripherals (Required for flight)</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0:0"/>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Desired Peripherals (Ideal for ease of use/autopilot)</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0:1"/>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Expansion Peripherals (Could potentially be integrated later by customer)</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0:2"/>
                      </a:ext>
                    </a:extLst>
                  </a:tcPr>
                </a:tc>
              </a:tr>
              <a:tr h="428625">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RC Controls</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1:0"/>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RC Controls</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1:1"/>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RC Controls</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1:2"/>
                      </a:ext>
                    </a:extLst>
                  </a:tcPr>
                </a:tc>
              </a:tr>
              <a:tr h="779375">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Airspeed Sensing and Barometer</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2:0"/>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Airspeed Sensing and Barometer</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2:1"/>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Airspeed Sensing and Barometer</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2:2"/>
                      </a:ext>
                    </a:extLst>
                  </a:tcPr>
                </a:tc>
              </a:tr>
              <a:tr h="428625">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Radio Transmit/Receive</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3:0"/>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Radio Transmit/Receive</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3:1"/>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Radio Transmit/Receive</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3:2"/>
                      </a:ext>
                    </a:extLst>
                  </a:tcPr>
                </a:tc>
              </a:tr>
              <a:tr h="428625">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Main motor and ESC</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4:0"/>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Main motor and ESC</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4:1"/>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Main motor and ESC</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4:2"/>
                      </a:ext>
                    </a:extLst>
                  </a:tcPr>
                </a:tc>
              </a:tr>
              <a:tr h="428625">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4 Servos</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5:0"/>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4 Servos</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5:1"/>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4 Servos</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5:2"/>
                      </a:ext>
                    </a:extLst>
                  </a:tcPr>
                </a:tc>
              </a:tr>
              <a:tr h="514375">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ctr">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925:6:0"/>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GPS/Compass</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6:1"/>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GPS/Compass</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6:2"/>
                      </a:ext>
                    </a:extLst>
                  </a:tcPr>
                </a:tc>
              </a:tr>
              <a:tr h="514375">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925:7:0"/>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Telemetry</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7:1"/>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Telemetry</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7:2"/>
                      </a:ext>
                    </a:extLst>
                  </a:tcPr>
                </a:tc>
              </a:tr>
              <a:tr h="514375">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925:8: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ctr">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925:8:1"/>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First Person Video</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8:2"/>
                      </a:ext>
                    </a:extLst>
                  </a:tcPr>
                </a:tc>
              </a:tr>
              <a:tr h="514375">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925:9: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ctr">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925:9:1"/>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ADS-B Receiver</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25:9:2"/>
                      </a:ext>
                    </a:extLst>
                  </a:tcPr>
                </a:tc>
              </a:tr>
            </a:tbl>
          </a:graphicData>
        </a:graphic>
      </p:graphicFrame>
      <p:sp>
        <p:nvSpPr>
          <p:cNvPr id="926" name="Google Shape;926;g15d26cef0fd_2_186"/>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g15d26cef0fd_2_192"/>
          <p:cNvSpPr txBox="1"/>
          <p:nvPr>
            <p:ph type="title"/>
          </p:nvPr>
        </p:nvSpPr>
        <p:spPr>
          <a:xfrm>
            <a:off x="730475" y="1037925"/>
            <a:ext cx="10251600" cy="713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500"/>
              <a:buNone/>
            </a:pPr>
            <a:r>
              <a:rPr lang="en-US"/>
              <a:t>Avionics: Flight Controller Software Trade Study Key</a:t>
            </a:r>
            <a:endParaRPr/>
          </a:p>
        </p:txBody>
      </p:sp>
      <p:graphicFrame>
        <p:nvGraphicFramePr>
          <p:cNvPr id="932" name="Google Shape;932;g15d26cef0fd_2_192"/>
          <p:cNvGraphicFramePr/>
          <p:nvPr/>
        </p:nvGraphicFramePr>
        <p:xfrm>
          <a:off x="0" y="1981200"/>
          <a:ext cx="3000000" cy="3000000"/>
        </p:xfrm>
        <a:graphic>
          <a:graphicData uri="http://schemas.openxmlformats.org/drawingml/2006/table">
            <a:tbl>
              <a:tblPr>
                <a:noFill/>
                <a:tableStyleId>{C290CCDA-0C62-4F4D-84F7-8CBBFD1784C3}</a:tableStyleId>
              </a:tblPr>
              <a:tblGrid>
                <a:gridCol w="2119125"/>
                <a:gridCol w="2048500"/>
                <a:gridCol w="1737675"/>
                <a:gridCol w="1921325"/>
                <a:gridCol w="2189725"/>
                <a:gridCol w="2175625"/>
              </a:tblGrid>
              <a:tr h="133325">
                <a:tc rowSpan="2">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Metric</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0:0"/>
                      </a:ext>
                    </a:extLst>
                  </a:tcPr>
                </a:tc>
                <a:tc gridSpan="5">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Score</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932:0:1"/>
                      </a:ext>
                    </a:extLst>
                  </a:tcPr>
                </a:tc>
                <a:tc hMerge="1"/>
                <a:tc hMerge="1"/>
                <a:tc hMerge="1"/>
                <a:tc hMerge="1"/>
              </a:tr>
              <a:tr h="202000">
                <a:tc vMerge="1"/>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1:1"/>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2</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1:2"/>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3</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1:3"/>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1:4"/>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1:5"/>
                      </a:ext>
                    </a:extLst>
                  </a:tcPr>
                </a:tc>
              </a:tr>
              <a:tr h="1028375">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Ease of Use/Complexity</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2:0"/>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Difficult process to alter flight control laws and troubleshooting, no way of creating flight plans</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2: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2:2"/>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Ability to add flight plans, simple way of altering control laws and troubleshooting</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2: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2:4"/>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Simple UI for altering flight plans and control laws, easily programmable and simple installation/troubleshoot</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2:5"/>
                      </a:ext>
                    </a:extLst>
                  </a:tcPr>
                </a:tc>
              </a:tr>
              <a:tr h="1524200">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Documentation</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3:0"/>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Little to no centralized or detailed documentation for setup or troubleshooting</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3: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3:2"/>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Centralized and detailed documentation for troubleshooting and setup</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3: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3:4"/>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High degree of centralized, detailed documentation explaining troubleshooting, setup, alteration, and addition of new features with regular updates and community support</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3:5"/>
                      </a:ext>
                    </a:extLst>
                  </a:tcPr>
                </a:tc>
              </a:tr>
              <a:tr h="367275">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Peripheral Hardware**</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4:0"/>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Basic flight peripherals supported only</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4: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4:2"/>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All desired peripherals supported</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4: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4:4"/>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All expansion peripherals supported</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4:5"/>
                      </a:ext>
                    </a:extLst>
                  </a:tcPr>
                </a:tc>
              </a:tr>
              <a:tr h="734575">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Controller Hardware Compatibility</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5:0"/>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Limited controller hardware compatibility or cost/performance restrictions</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5: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5:2"/>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Compatible with reasonable range of controller hardware</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5: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5:4"/>
                      </a:ext>
                    </a:extLst>
                  </a:tcPr>
                </a:tc>
                <a:tc>
                  <a:txBody>
                    <a:bodyPr/>
                    <a:lstStyle/>
                    <a:p>
                      <a:pPr indent="0" lvl="0" marL="0" marR="0" rtl="0" algn="ctr">
                        <a:lnSpc>
                          <a:spcPct val="115000"/>
                        </a:lnSpc>
                        <a:spcBef>
                          <a:spcPts val="0"/>
                        </a:spcBef>
                        <a:spcAft>
                          <a:spcPts val="0"/>
                        </a:spcAft>
                        <a:buClr>
                          <a:srgbClr val="000000"/>
                        </a:buClr>
                        <a:buSzPts val="1300"/>
                        <a:buFont typeface="Arial"/>
                        <a:buNone/>
                      </a:pPr>
                      <a:r>
                        <a:rPr lang="en-US" sz="1300" u="none" cap="none" strike="noStrike"/>
                        <a:t>Compatible with wide range of controller hardware with many cost and performance options</a:t>
                      </a:r>
                      <a:endParaRPr sz="13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32:5:5"/>
                      </a:ext>
                    </a:extLst>
                  </a:tcPr>
                </a:tc>
              </a:tr>
            </a:tbl>
          </a:graphicData>
        </a:graphic>
      </p:graphicFrame>
      <p:sp>
        <p:nvSpPr>
          <p:cNvPr id="933" name="Google Shape;933;g15d26cef0fd_2_192"/>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g15d26cef0fd_2_198"/>
          <p:cNvSpPr txBox="1"/>
          <p:nvPr>
            <p:ph type="title"/>
          </p:nvPr>
        </p:nvSpPr>
        <p:spPr>
          <a:xfrm>
            <a:off x="251025" y="1791375"/>
            <a:ext cx="10251600" cy="713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500"/>
              <a:buNone/>
            </a:pPr>
            <a:r>
              <a:rPr lang="en-US"/>
              <a:t>Avionics: Flight Controller Software Trade Study</a:t>
            </a:r>
            <a:endParaRPr/>
          </a:p>
        </p:txBody>
      </p:sp>
      <p:graphicFrame>
        <p:nvGraphicFramePr>
          <p:cNvPr id="939" name="Google Shape;939;g15d26cef0fd_2_198"/>
          <p:cNvGraphicFramePr/>
          <p:nvPr/>
        </p:nvGraphicFramePr>
        <p:xfrm>
          <a:off x="0" y="2551533"/>
          <a:ext cx="3000000" cy="3000000"/>
        </p:xfrm>
        <a:graphic>
          <a:graphicData uri="http://schemas.openxmlformats.org/drawingml/2006/table">
            <a:tbl>
              <a:tblPr>
                <a:noFill/>
                <a:tableStyleId>{C290CCDA-0C62-4F4D-84F7-8CBBFD1784C3}</a:tableStyleId>
              </a:tblPr>
              <a:tblGrid>
                <a:gridCol w="3650700"/>
                <a:gridCol w="2015675"/>
                <a:gridCol w="2200725"/>
                <a:gridCol w="2225375"/>
                <a:gridCol w="2099525"/>
              </a:tblGrid>
              <a:tr h="444500">
                <a:tc>
                  <a:txBody>
                    <a:bodyPr/>
                    <a:lstStyle/>
                    <a:p>
                      <a:pPr indent="0" lvl="0" marL="0" marR="0" rtl="0" algn="ctr">
                        <a:lnSpc>
                          <a:spcPct val="115000"/>
                        </a:lnSpc>
                        <a:spcBef>
                          <a:spcPts val="0"/>
                        </a:spcBef>
                        <a:spcAft>
                          <a:spcPts val="0"/>
                        </a:spcAft>
                        <a:buClr>
                          <a:srgbClr val="000000"/>
                        </a:buClr>
                        <a:buSzPts val="2000"/>
                        <a:buFont typeface="Arial"/>
                        <a:buNone/>
                      </a:pPr>
                      <a:r>
                        <a:rPr b="1" lang="en-US" sz="2000" u="none" cap="none" strike="noStrike"/>
                        <a:t>Criteria</a:t>
                      </a:r>
                      <a:endParaRPr b="1"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39:0:0"/>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b="1" lang="en-US" sz="2000" u="none" cap="none" strike="noStrike"/>
                        <a:t>Criteria Weight</a:t>
                      </a:r>
                      <a:endParaRPr b="1"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39:0:1"/>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Ardupilot</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39:0:2"/>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INAV</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39:0:3"/>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PX4</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39:0:4"/>
                      </a:ext>
                    </a:extLst>
                  </a:tcPr>
                </a:tc>
              </a:tr>
              <a:tr h="266700">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Ease of Use/Complexity </a:t>
                      </a:r>
                      <a:endParaRPr sz="2000" u="none" cap="none" strike="noStrike"/>
                    </a:p>
                    <a:p>
                      <a:pPr indent="0" lvl="0" marL="0" marR="0" rtl="0" algn="ctr">
                        <a:lnSpc>
                          <a:spcPct val="115000"/>
                        </a:lnSpc>
                        <a:spcBef>
                          <a:spcPts val="0"/>
                        </a:spcBef>
                        <a:spcAft>
                          <a:spcPts val="0"/>
                        </a:spcAft>
                        <a:buClr>
                          <a:srgbClr val="000000"/>
                        </a:buClr>
                        <a:buSzPts val="2000"/>
                        <a:buFont typeface="Arial"/>
                        <a:buNone/>
                      </a:pPr>
                      <a:r>
                        <a:rPr lang="en-US" sz="2000" u="none" cap="none" strike="noStrike"/>
                        <a:t>(Req 7)</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39:1:0"/>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0.35</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39:1:1"/>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3</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39:1:2"/>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3</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39:1:3"/>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4</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39:1:4"/>
                      </a:ext>
                    </a:extLst>
                  </a:tcPr>
                </a:tc>
              </a:tr>
              <a:tr h="266700">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Documentation (Req 7)</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39:2:0"/>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0.35</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39:2:1"/>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5</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39:2:2"/>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2</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39:2:3"/>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4</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39:2:4"/>
                      </a:ext>
                    </a:extLst>
                  </a:tcPr>
                </a:tc>
              </a:tr>
              <a:tr h="266700">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Peripheral Hardware</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39:3:0"/>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0.20</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39:3:1"/>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5</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39:3:2"/>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4</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39:3:3"/>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5</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39:3:4"/>
                      </a:ext>
                    </a:extLst>
                  </a:tcPr>
                </a:tc>
              </a:tr>
              <a:tr h="266700">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Controller Hardware Compatibility</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39:4:0"/>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0.10</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39:4:1"/>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5</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39:4:2"/>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1</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39:4:3"/>
                      </a:ext>
                    </a:extLst>
                  </a:tcPr>
                </a:tc>
                <a:tc>
                  <a:txBody>
                    <a:bodyPr/>
                    <a:lstStyle/>
                    <a:p>
                      <a:pPr indent="0" lvl="0" marL="0" marR="0" rtl="0" algn="ctr">
                        <a:lnSpc>
                          <a:spcPct val="115000"/>
                        </a:lnSpc>
                        <a:spcBef>
                          <a:spcPts val="0"/>
                        </a:spcBef>
                        <a:spcAft>
                          <a:spcPts val="0"/>
                        </a:spcAft>
                        <a:buClr>
                          <a:srgbClr val="000000"/>
                        </a:buClr>
                        <a:buSzPts val="2000"/>
                        <a:buFont typeface="Arial"/>
                        <a:buNone/>
                      </a:pPr>
                      <a:r>
                        <a:rPr lang="en-US" sz="2000" u="none" cap="none" strike="noStrike"/>
                        <a:t>2</a:t>
                      </a:r>
                      <a:endParaRPr sz="20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39:4:4"/>
                      </a:ext>
                    </a:extLst>
                  </a:tcPr>
                </a:tc>
              </a:tr>
            </a:tbl>
          </a:graphicData>
        </a:graphic>
      </p:graphicFrame>
      <p:graphicFrame>
        <p:nvGraphicFramePr>
          <p:cNvPr id="940" name="Google Shape;940;g15d26cef0fd_2_198"/>
          <p:cNvGraphicFramePr/>
          <p:nvPr/>
        </p:nvGraphicFramePr>
        <p:xfrm>
          <a:off x="3650700" y="5332833"/>
          <a:ext cx="3000000" cy="3000000"/>
        </p:xfrm>
        <a:graphic>
          <a:graphicData uri="http://schemas.openxmlformats.org/drawingml/2006/table">
            <a:tbl>
              <a:tblPr>
                <a:noFill/>
                <a:tableStyleId>{C290CCDA-0C62-4F4D-84F7-8CBBFD1784C3}</a:tableStyleId>
              </a:tblPr>
              <a:tblGrid>
                <a:gridCol w="2015675"/>
                <a:gridCol w="2200725"/>
                <a:gridCol w="2225375"/>
                <a:gridCol w="2099525"/>
              </a:tblGrid>
              <a:tr h="266700">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Final Score</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40:0:0"/>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100</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40:0:1"/>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61.23998665</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40:0:2"/>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93.47463284</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40:0:3"/>
                      </a:ext>
                    </a:extLst>
                  </a:tcPr>
                </a:tc>
              </a:tr>
            </a:tbl>
          </a:graphicData>
        </a:graphic>
      </p:graphicFrame>
      <p:sp>
        <p:nvSpPr>
          <p:cNvPr id="941" name="Google Shape;941;g15d26cef0fd_2_198"/>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g15d26cef0fd_2_205"/>
          <p:cNvSpPr txBox="1"/>
          <p:nvPr>
            <p:ph type="title"/>
          </p:nvPr>
        </p:nvSpPr>
        <p:spPr>
          <a:xfrm>
            <a:off x="479450" y="999833"/>
            <a:ext cx="10941900" cy="713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500"/>
              <a:buNone/>
            </a:pPr>
            <a:r>
              <a:rPr lang="en-US"/>
              <a:t>Avionics: Flight Controller Hardware Trade Study Key</a:t>
            </a:r>
            <a:endParaRPr/>
          </a:p>
        </p:txBody>
      </p:sp>
      <p:graphicFrame>
        <p:nvGraphicFramePr>
          <p:cNvPr id="947" name="Google Shape;947;g15d26cef0fd_2_205"/>
          <p:cNvGraphicFramePr/>
          <p:nvPr/>
        </p:nvGraphicFramePr>
        <p:xfrm>
          <a:off x="0" y="2028700"/>
          <a:ext cx="3000000" cy="3000000"/>
        </p:xfrm>
        <a:graphic>
          <a:graphicData uri="http://schemas.openxmlformats.org/drawingml/2006/table">
            <a:tbl>
              <a:tblPr>
                <a:noFill/>
                <a:tableStyleId>{C290CCDA-0C62-4F4D-84F7-8CBBFD1784C3}</a:tableStyleId>
              </a:tblPr>
              <a:tblGrid>
                <a:gridCol w="2119125"/>
                <a:gridCol w="2048475"/>
                <a:gridCol w="1737675"/>
                <a:gridCol w="1921325"/>
                <a:gridCol w="2189775"/>
                <a:gridCol w="2175625"/>
              </a:tblGrid>
              <a:tr h="224125">
                <a:tc rowSpan="2">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Metric</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0:0"/>
                      </a:ext>
                    </a:extLst>
                  </a:tcPr>
                </a:tc>
                <a:tc gridSpan="5">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Score</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947:0:1"/>
                      </a:ext>
                    </a:extLst>
                  </a:tcPr>
                </a:tc>
                <a:tc hMerge="1"/>
                <a:tc hMerge="1"/>
                <a:tc hMerge="1"/>
                <a:tc hMerge="1"/>
              </a:tr>
              <a:tr h="224125">
                <a:tc v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1</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1:1"/>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2</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1:2"/>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3</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1:3"/>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4</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1:4"/>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5</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1:5"/>
                      </a:ext>
                    </a:extLst>
                  </a:tcPr>
                </a:tc>
              </a:tr>
              <a:tr h="224125">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Cost</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2:0"/>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&gt;$325</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2:1"/>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$250-324</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2:2"/>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$175-249</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2:3"/>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$100-174</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2:4"/>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&lt;$100</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2:5"/>
                      </a:ext>
                    </a:extLst>
                  </a:tcPr>
                </a:tc>
              </a:tr>
              <a:tr h="590825">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SWaP (Size, Weight and Power)</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3:0"/>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Relatively large size and weight, relatively high board power draw</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3:1"/>
                      </a:ext>
                    </a:extLst>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3:2"/>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Relatively average size and weight and board power draw</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3:3"/>
                      </a:ext>
                    </a:extLst>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3:4"/>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Relatively small size and weight, relatively high board power draw</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3:5"/>
                      </a:ext>
                    </a:extLst>
                  </a:tcPr>
                </a:tc>
              </a:tr>
              <a:tr h="814975">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Peripheral Hardware**</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4:0"/>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Basic flight peripherals supported only</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4:1"/>
                      </a:ext>
                    </a:extLst>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4:2"/>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All desired peripherals supported</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4:3"/>
                      </a:ext>
                    </a:extLst>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4:4"/>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All expansion peripherals supported or all desired peripherals supported with room for expansion</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4:5"/>
                      </a:ext>
                    </a:extLst>
                  </a:tcPr>
                </a:tc>
              </a:tr>
              <a:tr h="1273400">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Ease of Use/Complexity</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5:0"/>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Difficult to install, high degree of knowledge needed to install or configure, specialized hardware required to install</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5:1"/>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Somewhat difficult to install (complicated to configure or setup)</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5:2"/>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Easy to configure and install (easy wiring, first time setup)</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5:3"/>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Easy to configure and install (easy wiring and first time setup), easily able to connect new hardware to expand scope</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5:4"/>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Very easy to configure and install (wiring redundant to incorrect connections, easy first time setup), easily able to connect new hardware to expand scope</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5:5"/>
                      </a:ext>
                    </a:extLst>
                  </a:tcPr>
                </a:tc>
              </a:tr>
              <a:tr h="1426200">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Documentation</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6:0"/>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Little to no centralized or detailed documentation for setup or troubleshooting</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6:1"/>
                      </a:ext>
                    </a:extLst>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6:2"/>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Centralized and detailed documentation for troubleshooting and setup</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6:3"/>
                      </a:ext>
                    </a:extLst>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6:4"/>
                      </a:ext>
                    </a:extLst>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t>High degree of centralized, detailed documentation explaining troubleshooting, setup, alteration, and addition of new features with regular updates and community support</a:t>
                      </a:r>
                      <a:endParaRPr sz="1100" u="none" cap="none" strike="noStrike"/>
                    </a:p>
                  </a:txBody>
                  <a:tcPr marT="25400" marB="25400" marR="38100" marL="38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947:6:5"/>
                      </a:ext>
                    </a:extLst>
                  </a:tcPr>
                </a:tc>
              </a:tr>
            </a:tbl>
          </a:graphicData>
        </a:graphic>
      </p:graphicFrame>
      <p:sp>
        <p:nvSpPr>
          <p:cNvPr id="948" name="Google Shape;948;g15d26cef0fd_2_205"/>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g15d26cef0fd_2_211"/>
          <p:cNvSpPr txBox="1"/>
          <p:nvPr>
            <p:ph type="title"/>
          </p:nvPr>
        </p:nvSpPr>
        <p:spPr>
          <a:xfrm>
            <a:off x="473625" y="960850"/>
            <a:ext cx="10251600" cy="713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500"/>
              <a:buNone/>
            </a:pPr>
            <a:r>
              <a:rPr lang="en-US"/>
              <a:t>Avionics: Flight Controller Hardware Trade Study</a:t>
            </a:r>
            <a:endParaRPr/>
          </a:p>
        </p:txBody>
      </p:sp>
      <p:graphicFrame>
        <p:nvGraphicFramePr>
          <p:cNvPr id="954" name="Google Shape;954;g15d26cef0fd_2_211"/>
          <p:cNvGraphicFramePr/>
          <p:nvPr/>
        </p:nvGraphicFramePr>
        <p:xfrm>
          <a:off x="3650700" y="4977233"/>
          <a:ext cx="3000000" cy="3000000"/>
        </p:xfrm>
        <a:graphic>
          <a:graphicData uri="http://schemas.openxmlformats.org/drawingml/2006/table">
            <a:tbl>
              <a:tblPr>
                <a:noFill/>
                <a:tableStyleId>{C290CCDA-0C62-4F4D-84F7-8CBBFD1784C3}</a:tableStyleId>
              </a:tblPr>
              <a:tblGrid>
                <a:gridCol w="1722025"/>
                <a:gridCol w="2494375"/>
                <a:gridCol w="2225375"/>
                <a:gridCol w="2099525"/>
              </a:tblGrid>
              <a:tr h="266700">
                <a:tc>
                  <a:txBody>
                    <a:bodyPr/>
                    <a:lstStyle/>
                    <a:p>
                      <a:pPr indent="0" lvl="0" marL="0" marR="0" rtl="0" algn="l">
                        <a:lnSpc>
                          <a:spcPct val="115000"/>
                        </a:lnSpc>
                        <a:spcBef>
                          <a:spcPts val="0"/>
                        </a:spcBef>
                        <a:spcAft>
                          <a:spcPts val="0"/>
                        </a:spcAft>
                        <a:buClr>
                          <a:srgbClr val="000000"/>
                        </a:buClr>
                        <a:buSzPts val="2300"/>
                        <a:buFont typeface="Arial"/>
                        <a:buNone/>
                      </a:pPr>
                      <a:r>
                        <a:rPr lang="en-US" sz="2300" u="none" cap="none" strike="noStrike"/>
                        <a:t>Final Score</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54:0:0"/>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100</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54:0:1"/>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61.23998665</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54:0:2"/>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93.47463284</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54:0:3"/>
                      </a:ext>
                    </a:extLst>
                  </a:tcPr>
                </a:tc>
              </a:tr>
            </a:tbl>
          </a:graphicData>
        </a:graphic>
      </p:graphicFrame>
      <p:graphicFrame>
        <p:nvGraphicFramePr>
          <p:cNvPr id="955" name="Google Shape;955;g15d26cef0fd_2_211"/>
          <p:cNvGraphicFramePr/>
          <p:nvPr/>
        </p:nvGraphicFramePr>
        <p:xfrm>
          <a:off x="0" y="2027800"/>
          <a:ext cx="3000000" cy="3000000"/>
        </p:xfrm>
        <a:graphic>
          <a:graphicData uri="http://schemas.openxmlformats.org/drawingml/2006/table">
            <a:tbl>
              <a:tblPr>
                <a:noFill/>
                <a:tableStyleId>{C290CCDA-0C62-4F4D-84F7-8CBBFD1784C3}</a:tableStyleId>
              </a:tblPr>
              <a:tblGrid>
                <a:gridCol w="2993575"/>
                <a:gridCol w="2379175"/>
                <a:gridCol w="1939025"/>
                <a:gridCol w="2386175"/>
                <a:gridCol w="2494025"/>
              </a:tblGrid>
              <a:tr h="266700">
                <a:tc>
                  <a:txBody>
                    <a:bodyPr/>
                    <a:lstStyle/>
                    <a:p>
                      <a:pPr indent="0" lvl="0" marL="0" marR="0" rtl="0" algn="ctr">
                        <a:lnSpc>
                          <a:spcPct val="115000"/>
                        </a:lnSpc>
                        <a:spcBef>
                          <a:spcPts val="0"/>
                        </a:spcBef>
                        <a:spcAft>
                          <a:spcPts val="0"/>
                        </a:spcAft>
                        <a:buClr>
                          <a:srgbClr val="000000"/>
                        </a:buClr>
                        <a:buSzPts val="2300"/>
                        <a:buFont typeface="Arial"/>
                        <a:buNone/>
                      </a:pPr>
                      <a:r>
                        <a:rPr b="1" lang="en-US" sz="2300" u="none" cap="none" strike="noStrike"/>
                        <a:t>Criteria</a:t>
                      </a:r>
                      <a:endParaRPr b="1"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55:0:0"/>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b="1" lang="en-US" sz="2300" u="none" cap="none" strike="noStrike"/>
                        <a:t>Criteria Weight</a:t>
                      </a:r>
                      <a:endParaRPr b="1"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55:0:1"/>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Pixhawk 4</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55:0:2"/>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Cube Orange</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55:0:3"/>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BeagleBone Blue</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55:0:4"/>
                      </a:ext>
                    </a:extLst>
                  </a:tcPr>
                </a:tc>
              </a:tr>
              <a:tr h="266700">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Cost (Req 4)</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55:1:0"/>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0.30</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55:1:1"/>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3</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55:1:2"/>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1</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55:1:3"/>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5</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55:1:4"/>
                      </a:ext>
                    </a:extLst>
                  </a:tcPr>
                </a:tc>
              </a:tr>
              <a:tr h="266700">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SWaP (Req 1)</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55:2:0"/>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0.10</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55:2:1"/>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5</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55:2:2"/>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4</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55:2:3"/>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3</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55:2:4"/>
                      </a:ext>
                    </a:extLst>
                  </a:tcPr>
                </a:tc>
              </a:tr>
              <a:tr h="266700">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Peripheral Hardware</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55:3:0"/>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0.30</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55:3:1"/>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5</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55:3:2"/>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5</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55:3:3"/>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3</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55:3:4"/>
                      </a:ext>
                    </a:extLst>
                  </a:tcPr>
                </a:tc>
              </a:tr>
              <a:tr h="266700">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Ease of Use/Complexity </a:t>
                      </a:r>
                      <a:endParaRPr sz="2300" u="none" cap="none" strike="noStrike"/>
                    </a:p>
                    <a:p>
                      <a:pPr indent="0" lvl="0" marL="0" marR="0" rtl="0" algn="ctr">
                        <a:lnSpc>
                          <a:spcPct val="115000"/>
                        </a:lnSpc>
                        <a:spcBef>
                          <a:spcPts val="0"/>
                        </a:spcBef>
                        <a:spcAft>
                          <a:spcPts val="0"/>
                        </a:spcAft>
                        <a:buClr>
                          <a:srgbClr val="000000"/>
                        </a:buClr>
                        <a:buSzPts val="2300"/>
                        <a:buFont typeface="Arial"/>
                        <a:buNone/>
                      </a:pPr>
                      <a:r>
                        <a:rPr lang="en-US" sz="2300" u="none" cap="none" strike="noStrike"/>
                        <a:t>(Req 7)</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55:4:0"/>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0.15</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55:4:1"/>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4</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55:4:2"/>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4</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55:4:3"/>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2</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55:4:4"/>
                      </a:ext>
                    </a:extLst>
                  </a:tcPr>
                </a:tc>
              </a:tr>
              <a:tr h="266700">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Documentation (Req 7)</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55:5:0"/>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0.15</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55:5:1"/>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4</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55:5:2"/>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4</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55:5:3"/>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2</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6F31"/>
                    </a:solidFill>
                    <a:extLst>
                      <a:ext uri="http://customooxmlschemas.google.com/">
                        <go:slidesCustomData xmlns:go="http://customooxmlschemas.google.com/" cellId="955:5:4"/>
                      </a:ext>
                    </a:extLst>
                  </a:tcPr>
                </a:tc>
              </a:tr>
            </a:tbl>
          </a:graphicData>
        </a:graphic>
      </p:graphicFrame>
      <p:graphicFrame>
        <p:nvGraphicFramePr>
          <p:cNvPr id="956" name="Google Shape;956;g15d26cef0fd_2_211"/>
          <p:cNvGraphicFramePr/>
          <p:nvPr/>
        </p:nvGraphicFramePr>
        <p:xfrm>
          <a:off x="2993567" y="5875900"/>
          <a:ext cx="3000000" cy="3000000"/>
        </p:xfrm>
        <a:graphic>
          <a:graphicData uri="http://schemas.openxmlformats.org/drawingml/2006/table">
            <a:tbl>
              <a:tblPr>
                <a:noFill/>
                <a:tableStyleId>{C290CCDA-0C62-4F4D-84F7-8CBBFD1784C3}</a:tableStyleId>
              </a:tblPr>
              <a:tblGrid>
                <a:gridCol w="2379175"/>
                <a:gridCol w="1939025"/>
                <a:gridCol w="2386175"/>
                <a:gridCol w="2494025"/>
              </a:tblGrid>
              <a:tr h="266700">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Final Score</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5891AD"/>
                    </a:solidFill>
                    <a:extLst>
                      <a:ext uri="http://customooxmlschemas.google.com/">
                        <go:slidesCustomData xmlns:go="http://customooxmlschemas.google.com/" cellId="956:0:0"/>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100</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56:0:1"/>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89.71820259</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56:0:2"/>
                      </a:ext>
                    </a:extLst>
                  </a:tcPr>
                </a:tc>
                <a:tc>
                  <a:txBody>
                    <a:bodyPr/>
                    <a:lstStyle/>
                    <a:p>
                      <a:pPr indent="0" lvl="0" marL="0" marR="0" rtl="0" algn="ctr">
                        <a:lnSpc>
                          <a:spcPct val="115000"/>
                        </a:lnSpc>
                        <a:spcBef>
                          <a:spcPts val="0"/>
                        </a:spcBef>
                        <a:spcAft>
                          <a:spcPts val="0"/>
                        </a:spcAft>
                        <a:buClr>
                          <a:srgbClr val="000000"/>
                        </a:buClr>
                        <a:buSzPts val="2300"/>
                        <a:buFont typeface="Arial"/>
                        <a:buNone/>
                      </a:pPr>
                      <a:r>
                        <a:rPr lang="en-US" sz="2300" u="none" cap="none" strike="noStrike"/>
                        <a:t>95.31607007</a:t>
                      </a:r>
                      <a:endParaRPr sz="2300" u="none" cap="none" strike="noStrike"/>
                    </a:p>
                  </a:txBody>
                  <a:tcPr marT="25400" marB="25400" marR="38100" marL="381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CDC8B"/>
                    </a:solidFill>
                    <a:extLst>
                      <a:ext uri="http://customooxmlschemas.google.com/">
                        <go:slidesCustomData xmlns:go="http://customooxmlschemas.google.com/" cellId="956:0:3"/>
                      </a:ext>
                    </a:extLst>
                  </a:tcPr>
                </a:tc>
              </a:tr>
            </a:tbl>
          </a:graphicData>
        </a:graphic>
      </p:graphicFrame>
      <p:sp>
        <p:nvSpPr>
          <p:cNvPr id="957" name="Google Shape;957;g15d26cef0fd_2_211"/>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g15d26cef0fd_2_219"/>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963" name="Google Shape;963;g15d26cef0fd_2_219"/>
          <p:cNvPicPr preferRelativeResize="0"/>
          <p:nvPr/>
        </p:nvPicPr>
        <p:blipFill rotWithShape="1">
          <a:blip r:embed="rId3">
            <a:alphaModFix/>
          </a:blip>
          <a:srcRect b="0" l="0" r="0" t="0"/>
          <a:stretch/>
        </p:blipFill>
        <p:spPr>
          <a:xfrm>
            <a:off x="1981200" y="255833"/>
            <a:ext cx="8229601" cy="660216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15fa510cbc5_1_5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01" name="Google Shape;201;g15fa510cbc5_1_52"/>
          <p:cNvSpPr txBox="1"/>
          <p:nvPr/>
        </p:nvSpPr>
        <p:spPr>
          <a:xfrm>
            <a:off x="729450" y="1318650"/>
            <a:ext cx="9793200" cy="8796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600"/>
              <a:buFont typeface="Arial"/>
              <a:buNone/>
            </a:pPr>
            <a:r>
              <a:rPr b="1" i="0" lang="en-US" sz="2800" u="sng" cap="none" strike="noStrike">
                <a:solidFill>
                  <a:schemeClr val="dk1"/>
                </a:solidFill>
                <a:latin typeface="Times New Roman"/>
                <a:ea typeface="Times New Roman"/>
                <a:cs typeface="Times New Roman"/>
                <a:sym typeface="Times New Roman"/>
              </a:rPr>
              <a:t>Trades to be Conducted</a:t>
            </a:r>
            <a:endParaRPr b="1" i="0" sz="2800" u="sng" cap="none" strike="noStrike">
              <a:solidFill>
                <a:schemeClr val="dk1"/>
              </a:solidFill>
              <a:latin typeface="Times New Roman"/>
              <a:ea typeface="Times New Roman"/>
              <a:cs typeface="Times New Roman"/>
              <a:sym typeface="Times New Roman"/>
            </a:endParaRPr>
          </a:p>
        </p:txBody>
      </p:sp>
      <p:sp>
        <p:nvSpPr>
          <p:cNvPr id="202" name="Google Shape;202;g15fa510cbc5_1_52"/>
          <p:cNvSpPr txBox="1"/>
          <p:nvPr/>
        </p:nvSpPr>
        <p:spPr>
          <a:xfrm>
            <a:off x="729450" y="2086432"/>
            <a:ext cx="9793200" cy="3716700"/>
          </a:xfrm>
          <a:prstGeom prst="rect">
            <a:avLst/>
          </a:prstGeom>
          <a:noFill/>
          <a:ln>
            <a:noFill/>
          </a:ln>
        </p:spPr>
        <p:txBody>
          <a:bodyPr anchorCtr="0" anchor="t" bIns="91425" lIns="91425" spcFirstLastPara="1" rIns="91425" wrap="square" tIns="91425">
            <a:normAutofit/>
          </a:bodyPr>
          <a:lstStyle/>
          <a:p>
            <a:pPr indent="-381000" lvl="0" marL="457200" marR="0" rtl="0" algn="l">
              <a:lnSpc>
                <a:spcPct val="115000"/>
              </a:lnSpc>
              <a:spcBef>
                <a:spcPts val="0"/>
              </a:spcBef>
              <a:spcAft>
                <a:spcPts val="0"/>
              </a:spcAft>
              <a:buClr>
                <a:schemeClr val="dk1"/>
              </a:buClr>
              <a:buSzPts val="2400"/>
              <a:buFont typeface="Lato"/>
              <a:buChar char="●"/>
            </a:pPr>
            <a:r>
              <a:rPr b="0" i="0" lang="en-US" sz="2400" u="none" cap="none" strike="noStrike">
                <a:solidFill>
                  <a:schemeClr val="dk1"/>
                </a:solidFill>
                <a:latin typeface="Lato"/>
                <a:ea typeface="Lato"/>
                <a:cs typeface="Lato"/>
                <a:sym typeface="Lato"/>
              </a:rPr>
              <a:t>Looking at what Airframes will help us achieve our requirements</a:t>
            </a:r>
            <a:endParaRPr b="0" i="0" sz="2400" u="none" cap="none" strike="noStrike">
              <a:solidFill>
                <a:schemeClr val="dk1"/>
              </a:solidFill>
              <a:latin typeface="Lato"/>
              <a:ea typeface="Lato"/>
              <a:cs typeface="Lato"/>
              <a:sym typeface="Lato"/>
            </a:endParaRPr>
          </a:p>
          <a:p>
            <a:pPr indent="-368300" lvl="1" marL="914400" marR="0" rtl="0" algn="l">
              <a:lnSpc>
                <a:spcPct val="115000"/>
              </a:lnSpc>
              <a:spcBef>
                <a:spcPts val="0"/>
              </a:spcBef>
              <a:spcAft>
                <a:spcPts val="0"/>
              </a:spcAft>
              <a:buClr>
                <a:schemeClr val="dk1"/>
              </a:buClr>
              <a:buSzPts val="2200"/>
              <a:buFont typeface="Lato"/>
              <a:buChar char="○"/>
            </a:pPr>
            <a:r>
              <a:rPr b="0" i="0" lang="en-US" sz="2200" u="none" cap="none" strike="noStrike">
                <a:solidFill>
                  <a:schemeClr val="dk1"/>
                </a:solidFill>
                <a:latin typeface="Lato"/>
                <a:ea typeface="Lato"/>
                <a:cs typeface="Lato"/>
                <a:sym typeface="Lato"/>
              </a:rPr>
              <a:t>Feasibility</a:t>
            </a:r>
            <a:endParaRPr b="0" i="0" sz="2200" u="none" cap="none" strike="noStrike">
              <a:solidFill>
                <a:schemeClr val="dk1"/>
              </a:solidFill>
              <a:latin typeface="Lato"/>
              <a:ea typeface="Lato"/>
              <a:cs typeface="Lato"/>
              <a:sym typeface="Lato"/>
            </a:endParaRPr>
          </a:p>
          <a:p>
            <a:pPr indent="-381000" lvl="0" marL="457200" marR="0" rtl="0" algn="l">
              <a:lnSpc>
                <a:spcPct val="115000"/>
              </a:lnSpc>
              <a:spcBef>
                <a:spcPts val="0"/>
              </a:spcBef>
              <a:spcAft>
                <a:spcPts val="0"/>
              </a:spcAft>
              <a:buClr>
                <a:schemeClr val="dk1"/>
              </a:buClr>
              <a:buSzPts val="2400"/>
              <a:buFont typeface="Lato"/>
              <a:buChar char="●"/>
            </a:pPr>
            <a:r>
              <a:rPr b="0" i="0" lang="en-US" sz="2400" u="none" cap="none" strike="noStrike">
                <a:solidFill>
                  <a:schemeClr val="dk1"/>
                </a:solidFill>
                <a:latin typeface="Lato"/>
                <a:ea typeface="Lato"/>
                <a:cs typeface="Lato"/>
                <a:sym typeface="Lato"/>
              </a:rPr>
              <a:t>Types of electrical systems and propulsion systems</a:t>
            </a:r>
            <a:endParaRPr b="0" i="0" sz="2400" u="none" cap="none" strike="noStrike">
              <a:solidFill>
                <a:schemeClr val="dk1"/>
              </a:solidFill>
              <a:latin typeface="Lato"/>
              <a:ea typeface="Lato"/>
              <a:cs typeface="Lato"/>
              <a:sym typeface="Lato"/>
            </a:endParaRPr>
          </a:p>
          <a:p>
            <a:pPr indent="-381000" lvl="0" marL="457200" marR="0" rtl="0" algn="l">
              <a:lnSpc>
                <a:spcPct val="115000"/>
              </a:lnSpc>
              <a:spcBef>
                <a:spcPts val="0"/>
              </a:spcBef>
              <a:spcAft>
                <a:spcPts val="0"/>
              </a:spcAft>
              <a:buClr>
                <a:schemeClr val="dk1"/>
              </a:buClr>
              <a:buSzPts val="2400"/>
              <a:buFont typeface="Lato"/>
              <a:buChar char="●"/>
            </a:pPr>
            <a:r>
              <a:rPr b="0" i="0" lang="en-US" sz="2400" u="none" cap="none" strike="noStrike">
                <a:solidFill>
                  <a:schemeClr val="dk1"/>
                </a:solidFill>
                <a:latin typeface="Lato"/>
                <a:ea typeface="Lato"/>
                <a:cs typeface="Lato"/>
                <a:sym typeface="Lato"/>
              </a:rPr>
              <a:t>What manufacturing processes will be feasible for our design</a:t>
            </a:r>
            <a:endParaRPr b="0" i="0" sz="2400" u="none" cap="none" strike="noStrike">
              <a:solidFill>
                <a:schemeClr val="dk1"/>
              </a:solidFill>
              <a:latin typeface="Lato"/>
              <a:ea typeface="Lato"/>
              <a:cs typeface="Lato"/>
              <a:sym typeface="Lato"/>
            </a:endParaRPr>
          </a:p>
          <a:p>
            <a:pPr indent="-368300" lvl="1" marL="914400" marR="0" rtl="0" algn="l">
              <a:lnSpc>
                <a:spcPct val="115000"/>
              </a:lnSpc>
              <a:spcBef>
                <a:spcPts val="0"/>
              </a:spcBef>
              <a:spcAft>
                <a:spcPts val="0"/>
              </a:spcAft>
              <a:buClr>
                <a:schemeClr val="dk1"/>
              </a:buClr>
              <a:buSzPts val="2200"/>
              <a:buFont typeface="Lato"/>
              <a:buChar char="○"/>
            </a:pPr>
            <a:r>
              <a:rPr b="0" i="0" lang="en-US" sz="2200" u="none" cap="none" strike="noStrike">
                <a:solidFill>
                  <a:schemeClr val="dk1"/>
                </a:solidFill>
                <a:latin typeface="Lato"/>
                <a:ea typeface="Lato"/>
                <a:cs typeface="Lato"/>
                <a:sym typeface="Lato"/>
              </a:rPr>
              <a:t>Single or combination of processes</a:t>
            </a:r>
            <a:endParaRPr b="0" i="0" sz="2200" u="none" cap="none" strike="noStrike">
              <a:solidFill>
                <a:schemeClr val="dk1"/>
              </a:solidFill>
              <a:latin typeface="Lato"/>
              <a:ea typeface="Lato"/>
              <a:cs typeface="Lato"/>
              <a:sym typeface="Lato"/>
            </a:endParaRPr>
          </a:p>
          <a:p>
            <a:pPr indent="-381000" lvl="0" marL="457200" marR="0" rtl="0" algn="l">
              <a:lnSpc>
                <a:spcPct val="115000"/>
              </a:lnSpc>
              <a:spcBef>
                <a:spcPts val="0"/>
              </a:spcBef>
              <a:spcAft>
                <a:spcPts val="0"/>
              </a:spcAft>
              <a:buClr>
                <a:schemeClr val="dk1"/>
              </a:buClr>
              <a:buSzPts val="2400"/>
              <a:buFont typeface="Lato"/>
              <a:buChar char="●"/>
            </a:pPr>
            <a:r>
              <a:rPr b="0" i="0" lang="en-US" sz="2400" u="none" cap="none" strike="noStrike">
                <a:solidFill>
                  <a:schemeClr val="dk1"/>
                </a:solidFill>
                <a:latin typeface="Lato"/>
                <a:ea typeface="Lato"/>
                <a:cs typeface="Lato"/>
                <a:sym typeface="Lato"/>
              </a:rPr>
              <a:t>What materials will we look at for our aircraft</a:t>
            </a:r>
            <a:endParaRPr b="0" i="0" sz="2400" u="none" cap="none" strike="noStrike">
              <a:solidFill>
                <a:schemeClr val="dk1"/>
              </a:solidFill>
              <a:latin typeface="Lato"/>
              <a:ea typeface="Lato"/>
              <a:cs typeface="Lato"/>
              <a:sym typeface="Lato"/>
            </a:endParaRPr>
          </a:p>
          <a:p>
            <a:pPr indent="0" lvl="0" marL="0" marR="0" rtl="0" algn="l">
              <a:lnSpc>
                <a:spcPct val="115000"/>
              </a:lnSpc>
              <a:spcBef>
                <a:spcPts val="1200"/>
              </a:spcBef>
              <a:spcAft>
                <a:spcPts val="1200"/>
              </a:spcAft>
              <a:buClr>
                <a:srgbClr val="000000"/>
              </a:buClr>
              <a:buSzPts val="2400"/>
              <a:buFont typeface="Arial"/>
              <a:buNone/>
            </a:pPr>
            <a:r>
              <a:t/>
            </a:r>
            <a:endParaRPr b="0" i="0" sz="2400" u="none" cap="none" strike="noStrike">
              <a:solidFill>
                <a:schemeClr val="dk1"/>
              </a:solidFill>
              <a:latin typeface="Lato"/>
              <a:ea typeface="Lato"/>
              <a:cs typeface="Lato"/>
              <a:sym typeface="Lato"/>
            </a:endParaRPr>
          </a:p>
        </p:txBody>
      </p:sp>
      <p:sp>
        <p:nvSpPr>
          <p:cNvPr id="203" name="Google Shape;203;g15fa510cbc5_1_52"/>
          <p:cNvSpPr/>
          <p:nvPr/>
        </p:nvSpPr>
        <p:spPr>
          <a:xfrm>
            <a:off x="7294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204" name="Google Shape;204;g15fa510cbc5_1_52"/>
          <p:cNvSpPr/>
          <p:nvPr/>
        </p:nvSpPr>
        <p:spPr>
          <a:xfrm>
            <a:off x="30025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205" name="Google Shape;205;g15fa510cbc5_1_52"/>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206" name="Google Shape;206;g15fa510cbc5_1_52"/>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g15d26cef0fd_2_224"/>
          <p:cNvSpPr txBox="1"/>
          <p:nvPr>
            <p:ph type="title"/>
          </p:nvPr>
        </p:nvSpPr>
        <p:spPr>
          <a:xfrm>
            <a:off x="972600" y="1763267"/>
            <a:ext cx="10251300" cy="2024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rPr lang="en-US"/>
              <a:t>Level 2 trade: Fixed-Wing Airframe design</a:t>
            </a:r>
            <a:endParaRPr/>
          </a:p>
        </p:txBody>
      </p:sp>
      <p:sp>
        <p:nvSpPr>
          <p:cNvPr id="969" name="Google Shape;969;g15d26cef0fd_2_224"/>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g15d26cef0fd_2_229"/>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Level two trade: Fixed wing aircraft designs</a:t>
            </a:r>
            <a:endParaRPr/>
          </a:p>
        </p:txBody>
      </p:sp>
      <p:graphicFrame>
        <p:nvGraphicFramePr>
          <p:cNvPr id="975" name="Google Shape;975;g15d26cef0fd_2_229"/>
          <p:cNvGraphicFramePr/>
          <p:nvPr/>
        </p:nvGraphicFramePr>
        <p:xfrm>
          <a:off x="0" y="3226613"/>
          <a:ext cx="3000000" cy="3000000"/>
        </p:xfrm>
        <a:graphic>
          <a:graphicData uri="http://schemas.openxmlformats.org/drawingml/2006/table">
            <a:tbl>
              <a:tblPr>
                <a:noFill/>
                <a:tableStyleId>{C290CCDA-0C62-4F4D-84F7-8CBBFD1784C3}</a:tableStyleId>
              </a:tblPr>
              <a:tblGrid>
                <a:gridCol w="2032000"/>
                <a:gridCol w="2032000"/>
                <a:gridCol w="2032000"/>
                <a:gridCol w="2032000"/>
                <a:gridCol w="2032000"/>
                <a:gridCol w="2032000"/>
              </a:tblGrid>
              <a:tr h="2893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5891AD"/>
                    </a:solidFill>
                    <a:extLst>
                      <a:ext uri="http://customooxmlschemas.google.com/">
                        <go:slidesCustomData xmlns:go="http://customooxmlschemas.google.com/" cellId="975: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Manufacturing ability</a:t>
                      </a:r>
                      <a:endParaRPr sz="1300" u="none" cap="none" strike="noStrike"/>
                    </a:p>
                  </a:txBody>
                  <a:tcPr marT="25400" marB="25400" marR="38100" marL="38100" anchor="b">
                    <a:solidFill>
                      <a:srgbClr val="5891AD"/>
                    </a:solidFill>
                    <a:extLst>
                      <a:ext uri="http://customooxmlschemas.google.com/">
                        <go:slidesCustomData xmlns:go="http://customooxmlschemas.google.com/" cellId="975:0: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Launch capability</a:t>
                      </a:r>
                      <a:endParaRPr sz="1300" u="none" cap="none" strike="noStrike"/>
                    </a:p>
                  </a:txBody>
                  <a:tcPr marT="25400" marB="25400" marR="38100" marL="38100" anchor="b">
                    <a:solidFill>
                      <a:srgbClr val="5891AD"/>
                    </a:solidFill>
                    <a:extLst>
                      <a:ext uri="http://customooxmlschemas.google.com/">
                        <go:slidesCustomData xmlns:go="http://customooxmlschemas.google.com/" cellId="975:0: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Aerodynamic efficiency</a:t>
                      </a:r>
                      <a:endParaRPr sz="1300" u="none" cap="none" strike="noStrike"/>
                    </a:p>
                  </a:txBody>
                  <a:tcPr marT="25400" marB="25400" marR="38100" marL="38100" anchor="b">
                    <a:solidFill>
                      <a:srgbClr val="5891AD"/>
                    </a:solidFill>
                    <a:extLst>
                      <a:ext uri="http://customooxmlschemas.google.com/">
                        <go:slidesCustomData xmlns:go="http://customooxmlschemas.google.com/" cellId="975:0: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Stability</a:t>
                      </a:r>
                      <a:endParaRPr sz="1300" u="none" cap="none" strike="noStrike"/>
                    </a:p>
                  </a:txBody>
                  <a:tcPr marT="25400" marB="25400" marR="38100" marL="38100" anchor="b">
                    <a:solidFill>
                      <a:srgbClr val="5891AD"/>
                    </a:solidFill>
                    <a:extLst>
                      <a:ext uri="http://customooxmlschemas.google.com/">
                        <go:slidesCustomData xmlns:go="http://customooxmlschemas.google.com/" cellId="975:0:4"/>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Team knowledge</a:t>
                      </a:r>
                      <a:endParaRPr sz="1300" u="none" cap="none" strike="noStrike"/>
                    </a:p>
                  </a:txBody>
                  <a:tcPr marT="25400" marB="25400" marR="38100" marL="38100" anchor="b">
                    <a:solidFill>
                      <a:srgbClr val="5891AD"/>
                    </a:solidFill>
                    <a:extLst>
                      <a:ext uri="http://customooxmlschemas.google.com/">
                        <go:slidesCustomData xmlns:go="http://customooxmlschemas.google.com/" cellId="975:0:5"/>
                      </a:ext>
                    </a:extLst>
                  </a:tcPr>
                </a:tc>
              </a:tr>
              <a:tr h="69032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Manufacturing ability</a:t>
                      </a:r>
                      <a:endParaRPr sz="1300" u="none" cap="none" strike="noStrike"/>
                    </a:p>
                  </a:txBody>
                  <a:tcPr marT="25400" marB="25400" marR="38100" marL="38100" anchor="b">
                    <a:solidFill>
                      <a:srgbClr val="5891AD"/>
                    </a:solidFill>
                    <a:extLst>
                      <a:ext uri="http://customooxmlschemas.google.com/">
                        <go:slidesCustomData xmlns:go="http://customooxmlschemas.google.com/" cellId="975:1: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solidFill>
                      <a:srgbClr val="4CDC8B"/>
                    </a:solidFill>
                    <a:extLst>
                      <a:ext uri="http://customooxmlschemas.google.com/">
                        <go:slidesCustomData xmlns:go="http://customooxmlschemas.google.com/" cellId="975:1: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7.000350018</a:t>
                      </a:r>
                      <a:endParaRPr sz="1300" u="none" cap="none" strike="noStrike"/>
                    </a:p>
                  </a:txBody>
                  <a:tcPr marT="25400" marB="25400" marR="38100" marL="38100" anchor="b">
                    <a:solidFill>
                      <a:srgbClr val="4CDC8B"/>
                    </a:solidFill>
                    <a:extLst>
                      <a:ext uri="http://customooxmlschemas.google.com/">
                        <go:slidesCustomData xmlns:go="http://customooxmlschemas.google.com/" cellId="975:1: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solidFill>
                      <a:srgbClr val="4CDC8B"/>
                    </a:solidFill>
                    <a:extLst>
                      <a:ext uri="http://customooxmlschemas.google.com/">
                        <go:slidesCustomData xmlns:go="http://customooxmlschemas.google.com/" cellId="975:1: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9.0000009</a:t>
                      </a:r>
                      <a:endParaRPr sz="1300" u="none" cap="none" strike="noStrike"/>
                    </a:p>
                  </a:txBody>
                  <a:tcPr marT="25400" marB="25400" marR="38100" marL="38100" anchor="b">
                    <a:solidFill>
                      <a:srgbClr val="4CDC8B"/>
                    </a:solidFill>
                    <a:extLst>
                      <a:ext uri="http://customooxmlschemas.google.com/">
                        <go:slidesCustomData xmlns:go="http://customooxmlschemas.google.com/" cellId="975:1: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solidFill>
                      <a:srgbClr val="4CDC8B"/>
                    </a:solidFill>
                    <a:extLst>
                      <a:ext uri="http://customooxmlschemas.google.com/">
                        <go:slidesCustomData xmlns:go="http://customooxmlschemas.google.com/" cellId="975:1:5"/>
                      </a:ext>
                    </a:extLst>
                  </a:tcPr>
                </a:tc>
              </a:tr>
              <a:tr h="6465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Launch capability</a:t>
                      </a:r>
                      <a:endParaRPr sz="1300" u="none" cap="none" strike="noStrike"/>
                    </a:p>
                  </a:txBody>
                  <a:tcPr marT="25400" marB="25400" marR="38100" marL="38100" anchor="b">
                    <a:solidFill>
                      <a:srgbClr val="5891AD"/>
                    </a:solidFill>
                    <a:extLst>
                      <a:ext uri="http://customooxmlschemas.google.com/">
                        <go:slidesCustomData xmlns:go="http://customooxmlschemas.google.com/" cellId="975:2: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0.14285</a:t>
                      </a:r>
                      <a:endParaRPr sz="1300" u="none" cap="none" strike="noStrike"/>
                    </a:p>
                  </a:txBody>
                  <a:tcPr marT="25400" marB="25400" marR="38100" marL="38100" anchor="b">
                    <a:solidFill>
                      <a:srgbClr val="FF6F31"/>
                    </a:solidFill>
                    <a:extLst>
                      <a:ext uri="http://customooxmlschemas.google.com/">
                        <go:slidesCustomData xmlns:go="http://customooxmlschemas.google.com/" cellId="975:2: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solidFill>
                      <a:srgbClr val="4CDC8B"/>
                    </a:solidFill>
                    <a:extLst>
                      <a:ext uri="http://customooxmlschemas.google.com/">
                        <go:slidesCustomData xmlns:go="http://customooxmlschemas.google.com/" cellId="975:2: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solidFill>
                      <a:srgbClr val="4CDC8B"/>
                    </a:solidFill>
                    <a:extLst>
                      <a:ext uri="http://customooxmlschemas.google.com/">
                        <go:slidesCustomData xmlns:go="http://customooxmlschemas.google.com/" cellId="975:2: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solidFill>
                      <a:srgbClr val="4CDC8B"/>
                    </a:solidFill>
                    <a:extLst>
                      <a:ext uri="http://customooxmlschemas.google.com/">
                        <go:slidesCustomData xmlns:go="http://customooxmlschemas.google.com/" cellId="975:2: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a:t>
                      </a:r>
                      <a:endParaRPr sz="1300" u="none" cap="none" strike="noStrike"/>
                    </a:p>
                  </a:txBody>
                  <a:tcPr marT="25400" marB="25400" marR="38100" marL="38100" anchor="b">
                    <a:solidFill>
                      <a:srgbClr val="4CDC8B"/>
                    </a:solidFill>
                    <a:extLst>
                      <a:ext uri="http://customooxmlschemas.google.com/">
                        <go:slidesCustomData xmlns:go="http://customooxmlschemas.google.com/" cellId="975:2:5"/>
                      </a:ext>
                    </a:extLst>
                  </a:tcPr>
                </a:tc>
              </a:tr>
              <a:tr h="6465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Aerodynamic efficiency</a:t>
                      </a:r>
                      <a:endParaRPr sz="1300" u="none" cap="none" strike="noStrike"/>
                    </a:p>
                  </a:txBody>
                  <a:tcPr marT="25400" marB="25400" marR="38100" marL="38100" anchor="b">
                    <a:solidFill>
                      <a:srgbClr val="5891AD"/>
                    </a:solidFill>
                    <a:extLst>
                      <a:ext uri="http://customooxmlschemas.google.com/">
                        <go:slidesCustomData xmlns:go="http://customooxmlschemas.google.com/" cellId="975:3: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a:t>
                      </a:r>
                      <a:endParaRPr sz="1300" u="none" cap="none" strike="noStrike"/>
                    </a:p>
                  </a:txBody>
                  <a:tcPr marT="25400" marB="25400" marR="38100" marL="38100" anchor="b">
                    <a:solidFill>
                      <a:srgbClr val="FF6F31"/>
                    </a:solidFill>
                    <a:extLst>
                      <a:ext uri="http://customooxmlschemas.google.com/">
                        <go:slidesCustomData xmlns:go="http://customooxmlschemas.google.com/" cellId="975:3: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solidFill>
                      <a:srgbClr val="FF6F31"/>
                    </a:solidFill>
                    <a:extLst>
                      <a:ext uri="http://customooxmlschemas.google.com/">
                        <go:slidesCustomData xmlns:go="http://customooxmlschemas.google.com/" cellId="975:3: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solidFill>
                      <a:srgbClr val="4CDC8B"/>
                    </a:solidFill>
                    <a:extLst>
                      <a:ext uri="http://customooxmlschemas.google.com/">
                        <go:slidesCustomData xmlns:go="http://customooxmlschemas.google.com/" cellId="975:3: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7.000350018</a:t>
                      </a:r>
                      <a:endParaRPr sz="1300" u="none" cap="none" strike="noStrike"/>
                    </a:p>
                  </a:txBody>
                  <a:tcPr marT="25400" marB="25400" marR="38100" marL="38100" anchor="b">
                    <a:solidFill>
                      <a:srgbClr val="4CDC8B"/>
                    </a:solidFill>
                    <a:extLst>
                      <a:ext uri="http://customooxmlschemas.google.com/">
                        <go:slidesCustomData xmlns:go="http://customooxmlschemas.google.com/" cellId="975:3: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solidFill>
                      <a:srgbClr val="4CDC8B"/>
                    </a:solidFill>
                    <a:extLst>
                      <a:ext uri="http://customooxmlschemas.google.com/">
                        <go:slidesCustomData xmlns:go="http://customooxmlschemas.google.com/" cellId="975:3:5"/>
                      </a:ext>
                    </a:extLst>
                  </a:tcPr>
                </a:tc>
              </a:tr>
              <a:tr h="712275">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Stability</a:t>
                      </a:r>
                      <a:endParaRPr sz="1300" u="none" cap="none" strike="noStrike"/>
                    </a:p>
                  </a:txBody>
                  <a:tcPr marT="25400" marB="25400" marR="38100" marL="38100" anchor="b">
                    <a:solidFill>
                      <a:srgbClr val="5891AD"/>
                    </a:solidFill>
                    <a:extLst>
                      <a:ext uri="http://customooxmlschemas.google.com/">
                        <go:slidesCustomData xmlns:go="http://customooxmlschemas.google.com/" cellId="975:4: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0.1111111</a:t>
                      </a:r>
                      <a:endParaRPr sz="1300" u="none" cap="none" strike="noStrike"/>
                    </a:p>
                  </a:txBody>
                  <a:tcPr marT="25400" marB="25400" marR="38100" marL="38100" anchor="b">
                    <a:solidFill>
                      <a:srgbClr val="FF6F31"/>
                    </a:solidFill>
                    <a:extLst>
                      <a:ext uri="http://customooxmlschemas.google.com/">
                        <go:slidesCustomData xmlns:go="http://customooxmlschemas.google.com/" cellId="975:4: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0.25</a:t>
                      </a:r>
                      <a:endParaRPr sz="1300" u="none" cap="none" strike="noStrike"/>
                    </a:p>
                  </a:txBody>
                  <a:tcPr marT="25400" marB="25400" marR="38100" marL="38100" anchor="b">
                    <a:solidFill>
                      <a:srgbClr val="FF6F31"/>
                    </a:solidFill>
                    <a:extLst>
                      <a:ext uri="http://customooxmlschemas.google.com/">
                        <go:slidesCustomData xmlns:go="http://customooxmlschemas.google.com/" cellId="975:4: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0.14285</a:t>
                      </a:r>
                      <a:endParaRPr sz="1300" u="none" cap="none" strike="noStrike"/>
                    </a:p>
                  </a:txBody>
                  <a:tcPr marT="25400" marB="25400" marR="38100" marL="38100" anchor="b">
                    <a:solidFill>
                      <a:srgbClr val="FF6F31"/>
                    </a:solidFill>
                    <a:extLst>
                      <a:ext uri="http://customooxmlschemas.google.com/">
                        <go:slidesCustomData xmlns:go="http://customooxmlschemas.google.com/" cellId="975:4: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solidFill>
                      <a:srgbClr val="4CDC8B"/>
                    </a:solidFill>
                    <a:extLst>
                      <a:ext uri="http://customooxmlschemas.google.com/">
                        <go:slidesCustomData xmlns:go="http://customooxmlschemas.google.com/" cellId="975:4: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solidFill>
                      <a:srgbClr val="4CDC8B"/>
                    </a:solidFill>
                    <a:extLst>
                      <a:ext uri="http://customooxmlschemas.google.com/">
                        <go:slidesCustomData xmlns:go="http://customooxmlschemas.google.com/" cellId="975:4:5"/>
                      </a:ext>
                    </a:extLst>
                  </a:tcPr>
                </a:tc>
              </a:tr>
              <a:tr h="6465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Team knowledge</a:t>
                      </a:r>
                      <a:endParaRPr sz="1300" u="none" cap="none" strike="noStrike"/>
                    </a:p>
                  </a:txBody>
                  <a:tcPr marT="25400" marB="25400" marR="38100" marL="38100" anchor="b">
                    <a:solidFill>
                      <a:srgbClr val="5891AD"/>
                    </a:solidFill>
                    <a:extLst>
                      <a:ext uri="http://customooxmlschemas.google.com/">
                        <go:slidesCustomData xmlns:go="http://customooxmlschemas.google.com/" cellId="975:5: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0.25</a:t>
                      </a:r>
                      <a:endParaRPr sz="1300" u="none" cap="none" strike="noStrike"/>
                    </a:p>
                  </a:txBody>
                  <a:tcPr marT="25400" marB="25400" marR="38100" marL="38100" anchor="b">
                    <a:solidFill>
                      <a:srgbClr val="FF6F31"/>
                    </a:solidFill>
                    <a:extLst>
                      <a:ext uri="http://customooxmlschemas.google.com/">
                        <go:slidesCustomData xmlns:go="http://customooxmlschemas.google.com/" cellId="975:5: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0.5</a:t>
                      </a:r>
                      <a:endParaRPr sz="1300" u="none" cap="none" strike="noStrike"/>
                    </a:p>
                  </a:txBody>
                  <a:tcPr marT="25400" marB="25400" marR="38100" marL="38100" anchor="b">
                    <a:solidFill>
                      <a:srgbClr val="FF6F31"/>
                    </a:solidFill>
                    <a:extLst>
                      <a:ext uri="http://customooxmlschemas.google.com/">
                        <go:slidesCustomData xmlns:go="http://customooxmlschemas.google.com/" cellId="975:5: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a:t>
                      </a:r>
                      <a:endParaRPr sz="1300" u="none" cap="none" strike="noStrike"/>
                    </a:p>
                  </a:txBody>
                  <a:tcPr marT="25400" marB="25400" marR="38100" marL="38100" anchor="b">
                    <a:solidFill>
                      <a:srgbClr val="FF6F31"/>
                    </a:solidFill>
                    <a:extLst>
                      <a:ext uri="http://customooxmlschemas.google.com/">
                        <go:slidesCustomData xmlns:go="http://customooxmlschemas.google.com/" cellId="975:5: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solidFill>
                      <a:srgbClr val="FF6F31"/>
                    </a:solidFill>
                    <a:extLst>
                      <a:ext uri="http://customooxmlschemas.google.com/">
                        <go:slidesCustomData xmlns:go="http://customooxmlschemas.google.com/" cellId="975:5:4"/>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solidFill>
                      <a:srgbClr val="4CDC8B"/>
                    </a:solidFill>
                    <a:extLst>
                      <a:ext uri="http://customooxmlschemas.google.com/">
                        <go:slidesCustomData xmlns:go="http://customooxmlschemas.google.com/" cellId="975:5:5"/>
                      </a:ext>
                    </a:extLst>
                  </a:tcPr>
                </a:tc>
              </a:tr>
            </a:tbl>
          </a:graphicData>
        </a:graphic>
      </p:graphicFrame>
      <p:sp>
        <p:nvSpPr>
          <p:cNvPr id="976" name="Google Shape;976;g15d26cef0fd_2_229"/>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g15d26cef0fd_2_235"/>
          <p:cNvSpPr txBox="1"/>
          <p:nvPr>
            <p:ph type="title"/>
          </p:nvPr>
        </p:nvSpPr>
        <p:spPr>
          <a:xfrm>
            <a:off x="972600" y="1758200"/>
            <a:ext cx="10251600" cy="713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500"/>
              <a:buNone/>
            </a:pPr>
            <a:r>
              <a:rPr lang="en-US"/>
              <a:t>Level two trade: Fixed wing aircraft designs</a:t>
            </a:r>
            <a:endParaRPr/>
          </a:p>
        </p:txBody>
      </p:sp>
      <p:graphicFrame>
        <p:nvGraphicFramePr>
          <p:cNvPr id="982" name="Google Shape;982;g15d26cef0fd_2_235"/>
          <p:cNvGraphicFramePr/>
          <p:nvPr/>
        </p:nvGraphicFramePr>
        <p:xfrm>
          <a:off x="0" y="3505200"/>
          <a:ext cx="3000000" cy="3000000"/>
        </p:xfrm>
        <a:graphic>
          <a:graphicData uri="http://schemas.openxmlformats.org/drawingml/2006/table">
            <a:tbl>
              <a:tblPr>
                <a:noFill/>
                <a:tableStyleId>{C290CCDA-0C62-4F4D-84F7-8CBBFD1784C3}</a:tableStyleId>
              </a:tblPr>
              <a:tblGrid>
                <a:gridCol w="2438400"/>
                <a:gridCol w="2438400"/>
                <a:gridCol w="2438400"/>
                <a:gridCol w="2438400"/>
                <a:gridCol w="2438400"/>
              </a:tblGrid>
              <a:tr h="266700">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Criteria</a:t>
                      </a:r>
                      <a:endParaRPr b="1" sz="1300" u="none" cap="none" strike="noStrike"/>
                    </a:p>
                  </a:txBody>
                  <a:tcPr marT="25400" marB="25400" marR="38100" marL="38100" anchor="b">
                    <a:solidFill>
                      <a:srgbClr val="5891AD"/>
                    </a:solidFill>
                    <a:extLst>
                      <a:ext uri="http://customooxmlschemas.google.com/">
                        <go:slidesCustomData xmlns:go="http://customooxmlschemas.google.com/" cellId="982: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b="1" lang="en-US" sz="1300" u="none" cap="none" strike="noStrike"/>
                        <a:t>Criteria Weight</a:t>
                      </a:r>
                      <a:endParaRPr b="1" sz="1300" u="none" cap="none" strike="noStrike"/>
                    </a:p>
                  </a:txBody>
                  <a:tcPr marT="25400" marB="25400" marR="38100" marL="38100" anchor="b">
                    <a:solidFill>
                      <a:srgbClr val="5891AD"/>
                    </a:solidFill>
                    <a:extLst>
                      <a:ext uri="http://customooxmlschemas.google.com/">
                        <go:slidesCustomData xmlns:go="http://customooxmlschemas.google.com/" cellId="982:0:1"/>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Conventional</a:t>
                      </a:r>
                      <a:endParaRPr sz="1300" u="none" cap="none" strike="noStrike"/>
                    </a:p>
                  </a:txBody>
                  <a:tcPr marT="25400" marB="25400" marR="38100" marL="38100" anchor="b">
                    <a:solidFill>
                      <a:srgbClr val="5891AD"/>
                    </a:solidFill>
                    <a:extLst>
                      <a:ext uri="http://customooxmlschemas.google.com/">
                        <go:slidesCustomData xmlns:go="http://customooxmlschemas.google.com/" cellId="982:0:2"/>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Flying Wing</a:t>
                      </a:r>
                      <a:endParaRPr sz="1300" u="none" cap="none" strike="noStrike"/>
                    </a:p>
                  </a:txBody>
                  <a:tcPr marT="25400" marB="25400" marR="38100" marL="38100" anchor="b">
                    <a:solidFill>
                      <a:srgbClr val="5891AD"/>
                    </a:solidFill>
                    <a:extLst>
                      <a:ext uri="http://customooxmlschemas.google.com/">
                        <go:slidesCustomData xmlns:go="http://customooxmlschemas.google.com/" cellId="982:0:3"/>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Bi-Plane</a:t>
                      </a:r>
                      <a:endParaRPr sz="1300" u="none" cap="none" strike="noStrike"/>
                    </a:p>
                  </a:txBody>
                  <a:tcPr marT="25400" marB="25400" marR="38100" marL="38100" anchor="b">
                    <a:solidFill>
                      <a:srgbClr val="5891AD"/>
                    </a:solidFill>
                    <a:extLst>
                      <a:ext uri="http://customooxmlschemas.google.com/">
                        <go:slidesCustomData xmlns:go="http://customooxmlschemas.google.com/" cellId="982:0:4"/>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Manufacturing ability</a:t>
                      </a:r>
                      <a:endParaRPr sz="1300" u="none" cap="none" strike="noStrike"/>
                    </a:p>
                  </a:txBody>
                  <a:tcPr marT="25400" marB="25400" marR="38100" marL="38100" anchor="b">
                    <a:solidFill>
                      <a:srgbClr val="5891AD"/>
                    </a:solidFill>
                    <a:extLst>
                      <a:ext uri="http://customooxmlschemas.google.com/">
                        <go:slidesCustomData xmlns:go="http://customooxmlschemas.google.com/" cellId="982:1: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0.09176689682</a:t>
                      </a:r>
                      <a:endParaRPr sz="1300" u="none" cap="none" strike="noStrike"/>
                    </a:p>
                  </a:txBody>
                  <a:tcPr marT="25400" marB="25400" marR="38100" marL="38100" anchor="b">
                    <a:solidFill>
                      <a:srgbClr val="4CDC8B"/>
                    </a:solidFill>
                    <a:extLst>
                      <a:ext uri="http://customooxmlschemas.google.com/">
                        <go:slidesCustomData xmlns:go="http://customooxmlschemas.google.com/" cellId="982:1: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solidFill>
                      <a:srgbClr val="FF6F31"/>
                    </a:solidFill>
                    <a:extLst>
                      <a:ext uri="http://customooxmlschemas.google.com/">
                        <go:slidesCustomData xmlns:go="http://customooxmlschemas.google.com/" cellId="982:1: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a:t>
                      </a:r>
                      <a:endParaRPr sz="1300" u="none" cap="none" strike="noStrike"/>
                    </a:p>
                  </a:txBody>
                  <a:tcPr marT="25400" marB="25400" marR="38100" marL="38100" anchor="b">
                    <a:solidFill>
                      <a:srgbClr val="FF6F31"/>
                    </a:solidFill>
                    <a:extLst>
                      <a:ext uri="http://customooxmlschemas.google.com/">
                        <go:slidesCustomData xmlns:go="http://customooxmlschemas.google.com/" cellId="982:1: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solidFill>
                      <a:srgbClr val="FF6F31"/>
                    </a:solidFill>
                    <a:extLst>
                      <a:ext uri="http://customooxmlschemas.google.com/">
                        <go:slidesCustomData xmlns:go="http://customooxmlschemas.google.com/" cellId="982:1:4"/>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Launch capability</a:t>
                      </a:r>
                      <a:endParaRPr sz="1300" u="none" cap="none" strike="noStrike"/>
                    </a:p>
                  </a:txBody>
                  <a:tcPr marT="25400" marB="25400" marR="38100" marL="38100" anchor="b">
                    <a:solidFill>
                      <a:srgbClr val="5891AD"/>
                    </a:solidFill>
                    <a:extLst>
                      <a:ext uri="http://customooxmlschemas.google.com/">
                        <go:slidesCustomData xmlns:go="http://customooxmlschemas.google.com/" cellId="982:2: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0.1325202868</a:t>
                      </a:r>
                      <a:endParaRPr sz="1300" u="none" cap="none" strike="noStrike"/>
                    </a:p>
                  </a:txBody>
                  <a:tcPr marT="25400" marB="25400" marR="38100" marL="38100" anchor="b">
                    <a:solidFill>
                      <a:srgbClr val="4CDC8B"/>
                    </a:solidFill>
                    <a:extLst>
                      <a:ext uri="http://customooxmlschemas.google.com/">
                        <go:slidesCustomData xmlns:go="http://customooxmlschemas.google.com/" cellId="982:2: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solidFill>
                      <a:srgbClr val="FF6F31"/>
                    </a:solidFill>
                    <a:extLst>
                      <a:ext uri="http://customooxmlschemas.google.com/">
                        <go:slidesCustomData xmlns:go="http://customooxmlschemas.google.com/" cellId="982:2: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solidFill>
                      <a:srgbClr val="FF6F31"/>
                    </a:solidFill>
                    <a:extLst>
                      <a:ext uri="http://customooxmlschemas.google.com/">
                        <go:slidesCustomData xmlns:go="http://customooxmlschemas.google.com/" cellId="982:2: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a:t>
                      </a:r>
                      <a:endParaRPr sz="1300" u="none" cap="none" strike="noStrike"/>
                    </a:p>
                  </a:txBody>
                  <a:tcPr marT="25400" marB="25400" marR="38100" marL="38100" anchor="b">
                    <a:solidFill>
                      <a:srgbClr val="FF6F31"/>
                    </a:solidFill>
                    <a:extLst>
                      <a:ext uri="http://customooxmlschemas.google.com/">
                        <go:slidesCustomData xmlns:go="http://customooxmlschemas.google.com/" cellId="982:2:4"/>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Aerodynamic efficiency</a:t>
                      </a:r>
                      <a:endParaRPr sz="1300" u="none" cap="none" strike="noStrike"/>
                    </a:p>
                  </a:txBody>
                  <a:tcPr marT="25400" marB="25400" marR="38100" marL="38100" anchor="b">
                    <a:solidFill>
                      <a:srgbClr val="5891AD"/>
                    </a:solidFill>
                    <a:extLst>
                      <a:ext uri="http://customooxmlschemas.google.com/">
                        <go:slidesCustomData xmlns:go="http://customooxmlschemas.google.com/" cellId="982:3: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0.263111979</a:t>
                      </a:r>
                      <a:endParaRPr sz="1300" u="none" cap="none" strike="noStrike"/>
                    </a:p>
                  </a:txBody>
                  <a:tcPr marT="25400" marB="25400" marR="38100" marL="38100" anchor="b">
                    <a:solidFill>
                      <a:srgbClr val="4CDC8B"/>
                    </a:solidFill>
                    <a:extLst>
                      <a:ext uri="http://customooxmlschemas.google.com/">
                        <go:slidesCustomData xmlns:go="http://customooxmlschemas.google.com/" cellId="982:3: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4</a:t>
                      </a:r>
                      <a:endParaRPr sz="1300" u="none" cap="none" strike="noStrike"/>
                    </a:p>
                  </a:txBody>
                  <a:tcPr marT="25400" marB="25400" marR="38100" marL="38100" anchor="b">
                    <a:solidFill>
                      <a:srgbClr val="FF6F31"/>
                    </a:solidFill>
                    <a:extLst>
                      <a:ext uri="http://customooxmlschemas.google.com/">
                        <go:slidesCustomData xmlns:go="http://customooxmlschemas.google.com/" cellId="982:3: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solidFill>
                      <a:srgbClr val="FF6F31"/>
                    </a:solidFill>
                    <a:extLst>
                      <a:ext uri="http://customooxmlschemas.google.com/">
                        <go:slidesCustomData xmlns:go="http://customooxmlschemas.google.com/" cellId="982:3: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3</a:t>
                      </a:r>
                      <a:endParaRPr sz="1300" u="none" cap="none" strike="noStrike"/>
                    </a:p>
                  </a:txBody>
                  <a:tcPr marT="25400" marB="25400" marR="38100" marL="38100" anchor="b">
                    <a:solidFill>
                      <a:srgbClr val="FF6F31"/>
                    </a:solidFill>
                    <a:extLst>
                      <a:ext uri="http://customooxmlschemas.google.com/">
                        <go:slidesCustomData xmlns:go="http://customooxmlschemas.google.com/" cellId="982:3:4"/>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Stability</a:t>
                      </a:r>
                      <a:endParaRPr sz="1300" u="none" cap="none" strike="noStrike"/>
                    </a:p>
                  </a:txBody>
                  <a:tcPr marT="25400" marB="25400" marR="38100" marL="38100" anchor="b">
                    <a:solidFill>
                      <a:srgbClr val="5891AD"/>
                    </a:solidFill>
                    <a:extLst>
                      <a:ext uri="http://customooxmlschemas.google.com/">
                        <go:slidesCustomData xmlns:go="http://customooxmlschemas.google.com/" cellId="982:4: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0.0351331383</a:t>
                      </a:r>
                      <a:endParaRPr sz="1300" u="none" cap="none" strike="noStrike"/>
                    </a:p>
                  </a:txBody>
                  <a:tcPr marT="25400" marB="25400" marR="38100" marL="38100" anchor="b">
                    <a:solidFill>
                      <a:srgbClr val="4CDC8B"/>
                    </a:solidFill>
                    <a:extLst>
                      <a:ext uri="http://customooxmlschemas.google.com/">
                        <go:slidesCustomData xmlns:go="http://customooxmlschemas.google.com/" cellId="982:4: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solidFill>
                      <a:srgbClr val="FF6F31"/>
                    </a:solidFill>
                    <a:extLst>
                      <a:ext uri="http://customooxmlschemas.google.com/">
                        <go:slidesCustomData xmlns:go="http://customooxmlschemas.google.com/" cellId="982:4: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a:t>
                      </a:r>
                      <a:endParaRPr sz="1300" u="none" cap="none" strike="noStrike"/>
                    </a:p>
                  </a:txBody>
                  <a:tcPr marT="25400" marB="25400" marR="38100" marL="38100" anchor="b">
                    <a:solidFill>
                      <a:srgbClr val="FF6F31"/>
                    </a:solidFill>
                    <a:extLst>
                      <a:ext uri="http://customooxmlschemas.google.com/">
                        <go:slidesCustomData xmlns:go="http://customooxmlschemas.google.com/" cellId="982:4: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solidFill>
                      <a:srgbClr val="FF6F31"/>
                    </a:solidFill>
                    <a:extLst>
                      <a:ext uri="http://customooxmlschemas.google.com/">
                        <go:slidesCustomData xmlns:go="http://customooxmlschemas.google.com/" cellId="982:4:4"/>
                      </a:ext>
                    </a:extLst>
                  </a:tcPr>
                </a:tc>
              </a:tr>
              <a:tr h="266700">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Team knowledge</a:t>
                      </a:r>
                      <a:endParaRPr sz="1300" u="none" cap="none" strike="noStrike"/>
                    </a:p>
                  </a:txBody>
                  <a:tcPr marT="25400" marB="25400" marR="38100" marL="38100" anchor="b">
                    <a:solidFill>
                      <a:srgbClr val="5891AD"/>
                    </a:solidFill>
                    <a:extLst>
                      <a:ext uri="http://customooxmlschemas.google.com/">
                        <go:slidesCustomData xmlns:go="http://customooxmlschemas.google.com/" cellId="982:5: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0.4774676991</a:t>
                      </a:r>
                      <a:endParaRPr sz="1300" u="none" cap="none" strike="noStrike"/>
                    </a:p>
                  </a:txBody>
                  <a:tcPr marT="25400" marB="25400" marR="38100" marL="38100" anchor="b">
                    <a:solidFill>
                      <a:srgbClr val="4CDC8B"/>
                    </a:solidFill>
                    <a:extLst>
                      <a:ext uri="http://customooxmlschemas.google.com/">
                        <go:slidesCustomData xmlns:go="http://customooxmlschemas.google.com/" cellId="982:5: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a:t>
                      </a:r>
                      <a:endParaRPr sz="1300" u="none" cap="none" strike="noStrike"/>
                    </a:p>
                  </a:txBody>
                  <a:tcPr marT="25400" marB="25400" marR="38100" marL="38100" anchor="b">
                    <a:solidFill>
                      <a:srgbClr val="FF6F31"/>
                    </a:solidFill>
                    <a:extLst>
                      <a:ext uri="http://customooxmlschemas.google.com/">
                        <go:slidesCustomData xmlns:go="http://customooxmlschemas.google.com/" cellId="982:5: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a:t>
                      </a:r>
                      <a:endParaRPr sz="1300" u="none" cap="none" strike="noStrike"/>
                    </a:p>
                  </a:txBody>
                  <a:tcPr marT="25400" marB="25400" marR="38100" marL="38100" anchor="b">
                    <a:solidFill>
                      <a:srgbClr val="FF6F31"/>
                    </a:solidFill>
                    <a:extLst>
                      <a:ext uri="http://customooxmlschemas.google.com/">
                        <go:slidesCustomData xmlns:go="http://customooxmlschemas.google.com/" cellId="982:5: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2</a:t>
                      </a:r>
                      <a:endParaRPr sz="1300" u="none" cap="none" strike="noStrike"/>
                    </a:p>
                  </a:txBody>
                  <a:tcPr marT="25400" marB="25400" marR="38100" marL="38100" anchor="b">
                    <a:solidFill>
                      <a:srgbClr val="FF6F31"/>
                    </a:solidFill>
                    <a:extLst>
                      <a:ext uri="http://customooxmlschemas.google.com/">
                        <go:slidesCustomData xmlns:go="http://customooxmlschemas.google.com/" cellId="982:5:4"/>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5891AD"/>
                    </a:solidFill>
                    <a:extLst>
                      <a:ext uri="http://customooxmlschemas.google.com/">
                        <go:slidesCustomData xmlns:go="http://customooxmlschemas.google.com/" cellId="982:6:0"/>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a:t>
                      </a:r>
                      <a:endParaRPr sz="1300" u="none" cap="none" strike="noStrike"/>
                    </a:p>
                  </a:txBody>
                  <a:tcPr marT="25400" marB="25400" marR="38100" marL="38100" anchor="b">
                    <a:solidFill>
                      <a:srgbClr val="4CDC8B"/>
                    </a:solidFill>
                    <a:extLst>
                      <a:ext uri="http://customooxmlschemas.google.com/">
                        <go:slidesCustomData xmlns:go="http://customooxmlschemas.google.com/" cellId="982:6: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a:t>
                      </a:r>
                      <a:endParaRPr sz="1300" u="none" cap="none" strike="noStrike"/>
                    </a:p>
                  </a:txBody>
                  <a:tcPr marT="25400" marB="25400" marR="38100" marL="38100" anchor="b">
                    <a:solidFill>
                      <a:srgbClr val="FF6F31"/>
                    </a:solidFill>
                    <a:extLst>
                      <a:ext uri="http://customooxmlschemas.google.com/">
                        <go:slidesCustomData xmlns:go="http://customooxmlschemas.google.com/" cellId="982:6: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a:t>
                      </a:r>
                      <a:endParaRPr sz="1300" u="none" cap="none" strike="noStrike"/>
                    </a:p>
                  </a:txBody>
                  <a:tcPr marT="25400" marB="25400" marR="38100" marL="38100" anchor="b">
                    <a:solidFill>
                      <a:srgbClr val="FF6F31"/>
                    </a:solidFill>
                    <a:extLst>
                      <a:ext uri="http://customooxmlschemas.google.com/">
                        <go:slidesCustomData xmlns:go="http://customooxmlschemas.google.com/" cellId="982:6: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a:t>
                      </a:r>
                      <a:endParaRPr sz="1300" u="none" cap="none" strike="noStrike"/>
                    </a:p>
                  </a:txBody>
                  <a:tcPr marT="25400" marB="25400" marR="38100" marL="38100" anchor="b">
                    <a:solidFill>
                      <a:srgbClr val="FF6F31"/>
                    </a:solidFill>
                    <a:extLst>
                      <a:ext uri="http://customooxmlschemas.google.com/">
                        <go:slidesCustomData xmlns:go="http://customooxmlschemas.google.com/" cellId="982:6:4"/>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982:7:0"/>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982:7:1"/>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982:7:2"/>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982:7:3"/>
                      </a:ext>
                    </a:extLst>
                  </a:tcPr>
                </a:tc>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982:7:4"/>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982:8: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Weighted Total</a:t>
                      </a:r>
                      <a:endParaRPr sz="1300" u="none" cap="none" strike="noStrike"/>
                    </a:p>
                  </a:txBody>
                  <a:tcPr marT="25400" marB="25400" marR="38100" marL="38100" anchor="b">
                    <a:solidFill>
                      <a:srgbClr val="5891AD"/>
                    </a:solidFill>
                    <a:extLst>
                      <a:ext uri="http://customooxmlschemas.google.com/">
                        <go:slidesCustomData xmlns:go="http://customooxmlschemas.google.com/" cellId="982:8: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0.4484018234</a:t>
                      </a:r>
                      <a:endParaRPr sz="1300" u="none" cap="none" strike="noStrike"/>
                    </a:p>
                  </a:txBody>
                  <a:tcPr marT="25400" marB="25400" marR="38100" marL="38100" anchor="b">
                    <a:solidFill>
                      <a:srgbClr val="4CDC8B"/>
                    </a:solidFill>
                    <a:extLst>
                      <a:ext uri="http://customooxmlschemas.google.com/">
                        <go:slidesCustomData xmlns:go="http://customooxmlschemas.google.com/" cellId="982:8: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0.2953216084</a:t>
                      </a:r>
                      <a:endParaRPr sz="1300" u="none" cap="none" strike="noStrike"/>
                    </a:p>
                  </a:txBody>
                  <a:tcPr marT="25400" marB="25400" marR="38100" marL="38100" anchor="b">
                    <a:solidFill>
                      <a:srgbClr val="4CDC8B"/>
                    </a:solidFill>
                    <a:extLst>
                      <a:ext uri="http://customooxmlschemas.google.com/">
                        <go:slidesCustomData xmlns:go="http://customooxmlschemas.google.com/" cellId="982:8: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0.2562765682</a:t>
                      </a:r>
                      <a:endParaRPr sz="1300" u="none" cap="none" strike="noStrike"/>
                    </a:p>
                  </a:txBody>
                  <a:tcPr marT="25400" marB="25400" marR="38100" marL="38100" anchor="b">
                    <a:solidFill>
                      <a:srgbClr val="4CDC8B"/>
                    </a:solidFill>
                    <a:extLst>
                      <a:ext uri="http://customooxmlschemas.google.com/">
                        <go:slidesCustomData xmlns:go="http://customooxmlschemas.google.com/" cellId="982:8:4"/>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982:9: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Normalized Total</a:t>
                      </a:r>
                      <a:endParaRPr sz="1300" u="none" cap="none" strike="noStrike"/>
                    </a:p>
                  </a:txBody>
                  <a:tcPr marT="25400" marB="25400" marR="38100" marL="38100" anchor="b">
                    <a:solidFill>
                      <a:srgbClr val="5891AD"/>
                    </a:solidFill>
                    <a:extLst>
                      <a:ext uri="http://customooxmlschemas.google.com/">
                        <go:slidesCustomData xmlns:go="http://customooxmlschemas.google.com/" cellId="982:9: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0.4484018234</a:t>
                      </a:r>
                      <a:endParaRPr sz="1300" u="none" cap="none" strike="noStrike"/>
                    </a:p>
                  </a:txBody>
                  <a:tcPr marT="25400" marB="25400" marR="38100" marL="38100" anchor="b">
                    <a:solidFill>
                      <a:srgbClr val="4CDC8B"/>
                    </a:solidFill>
                    <a:extLst>
                      <a:ext uri="http://customooxmlschemas.google.com/">
                        <go:slidesCustomData xmlns:go="http://customooxmlschemas.google.com/" cellId="982:9: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0.2953216084</a:t>
                      </a:r>
                      <a:endParaRPr sz="1300" u="none" cap="none" strike="noStrike"/>
                    </a:p>
                  </a:txBody>
                  <a:tcPr marT="25400" marB="25400" marR="38100" marL="38100" anchor="b">
                    <a:solidFill>
                      <a:srgbClr val="4CDC8B"/>
                    </a:solidFill>
                    <a:extLst>
                      <a:ext uri="http://customooxmlschemas.google.com/">
                        <go:slidesCustomData xmlns:go="http://customooxmlschemas.google.com/" cellId="982:9: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0.2562765682</a:t>
                      </a:r>
                      <a:endParaRPr sz="1300" u="none" cap="none" strike="noStrike"/>
                    </a:p>
                  </a:txBody>
                  <a:tcPr marT="25400" marB="25400" marR="38100" marL="38100" anchor="b">
                    <a:solidFill>
                      <a:srgbClr val="4CDC8B"/>
                    </a:solidFill>
                    <a:extLst>
                      <a:ext uri="http://customooxmlschemas.google.com/">
                        <go:slidesCustomData xmlns:go="http://customooxmlschemas.google.com/" cellId="982:9:4"/>
                      </a:ext>
                    </a:extLst>
                  </a:tcPr>
                </a:tc>
              </a:tr>
              <a:tr h="2667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25400" marB="25400" marR="38100" marL="38100" anchor="b">
                    <a:solidFill>
                      <a:srgbClr val="0F45A8"/>
                    </a:solidFill>
                    <a:extLst>
                      <a:ext uri="http://customooxmlschemas.google.com/">
                        <go:slidesCustomData xmlns:go="http://customooxmlschemas.google.com/" cellId="982:10:0"/>
                      </a:ext>
                    </a:extLst>
                  </a:tcPr>
                </a:tc>
                <a:tc>
                  <a:txBody>
                    <a:bodyPr/>
                    <a:lstStyle/>
                    <a:p>
                      <a:pPr indent="0" lvl="0" marL="0" marR="0" rtl="0" algn="l">
                        <a:lnSpc>
                          <a:spcPct val="115000"/>
                        </a:lnSpc>
                        <a:spcBef>
                          <a:spcPts val="0"/>
                        </a:spcBef>
                        <a:spcAft>
                          <a:spcPts val="0"/>
                        </a:spcAft>
                        <a:buClr>
                          <a:srgbClr val="000000"/>
                        </a:buClr>
                        <a:buSzPts val="1300"/>
                        <a:buFont typeface="Arial"/>
                        <a:buNone/>
                      </a:pPr>
                      <a:r>
                        <a:rPr lang="en-US" sz="1300" u="none" cap="none" strike="noStrike"/>
                        <a:t>Final Score</a:t>
                      </a:r>
                      <a:endParaRPr sz="1300" u="none" cap="none" strike="noStrike"/>
                    </a:p>
                  </a:txBody>
                  <a:tcPr marT="25400" marB="25400" marR="38100" marL="38100" anchor="b">
                    <a:solidFill>
                      <a:srgbClr val="5891AD"/>
                    </a:solidFill>
                    <a:extLst>
                      <a:ext uri="http://customooxmlschemas.google.com/">
                        <go:slidesCustomData xmlns:go="http://customooxmlschemas.google.com/" cellId="982:10:1"/>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100</a:t>
                      </a:r>
                      <a:endParaRPr sz="1300" u="none" cap="none" strike="noStrike"/>
                    </a:p>
                  </a:txBody>
                  <a:tcPr marT="25400" marB="25400" marR="38100" marL="38100" anchor="b">
                    <a:solidFill>
                      <a:srgbClr val="4CDC8B"/>
                    </a:solidFill>
                    <a:extLst>
                      <a:ext uri="http://customooxmlschemas.google.com/">
                        <go:slidesCustomData xmlns:go="http://customooxmlschemas.google.com/" cellId="982:10:2"/>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65.86092942</a:t>
                      </a:r>
                      <a:endParaRPr sz="1300" u="none" cap="none" strike="noStrike"/>
                    </a:p>
                  </a:txBody>
                  <a:tcPr marT="25400" marB="25400" marR="38100" marL="38100" anchor="b">
                    <a:solidFill>
                      <a:srgbClr val="4CDC8B"/>
                    </a:solidFill>
                    <a:extLst>
                      <a:ext uri="http://customooxmlschemas.google.com/">
                        <go:slidesCustomData xmlns:go="http://customooxmlschemas.google.com/" cellId="982:10:3"/>
                      </a:ext>
                    </a:extLst>
                  </a:tcPr>
                </a:tc>
                <a:tc>
                  <a:txBody>
                    <a:bodyPr/>
                    <a:lstStyle/>
                    <a:p>
                      <a:pPr indent="0" lvl="0" marL="0" marR="0" rtl="0" algn="r">
                        <a:lnSpc>
                          <a:spcPct val="115000"/>
                        </a:lnSpc>
                        <a:spcBef>
                          <a:spcPts val="0"/>
                        </a:spcBef>
                        <a:spcAft>
                          <a:spcPts val="0"/>
                        </a:spcAft>
                        <a:buClr>
                          <a:srgbClr val="000000"/>
                        </a:buClr>
                        <a:buSzPts val="1300"/>
                        <a:buFont typeface="Arial"/>
                        <a:buNone/>
                      </a:pPr>
                      <a:r>
                        <a:rPr lang="en-US" sz="1300" u="none" cap="none" strike="noStrike"/>
                        <a:t>57.15332874</a:t>
                      </a:r>
                      <a:endParaRPr sz="1300" u="none" cap="none" strike="noStrike"/>
                    </a:p>
                  </a:txBody>
                  <a:tcPr marT="25400" marB="25400" marR="38100" marL="38100" anchor="b">
                    <a:solidFill>
                      <a:srgbClr val="4CDC8B"/>
                    </a:solidFill>
                    <a:extLst>
                      <a:ext uri="http://customooxmlschemas.google.com/">
                        <go:slidesCustomData xmlns:go="http://customooxmlschemas.google.com/" cellId="982:10:4"/>
                      </a:ext>
                    </a:extLst>
                  </a:tcPr>
                </a:tc>
              </a:tr>
            </a:tbl>
          </a:graphicData>
        </a:graphic>
      </p:graphicFrame>
      <p:sp>
        <p:nvSpPr>
          <p:cNvPr id="983" name="Google Shape;983;g15d26cef0fd_2_235"/>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15fdffbdbe7_6_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12" name="Google Shape;212;g15fdffbdbe7_6_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13" name="Google Shape;213;g15fdffbdbe7_6_37"/>
          <p:cNvSpPr/>
          <p:nvPr/>
        </p:nvSpPr>
        <p:spPr>
          <a:xfrm>
            <a:off x="729450" y="6320650"/>
            <a:ext cx="20901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Overview</a:t>
            </a:r>
            <a:endParaRPr b="0" i="0" sz="2000" u="none" cap="none" strike="noStrike">
              <a:solidFill>
                <a:srgbClr val="000000"/>
              </a:solidFill>
              <a:latin typeface="Lato"/>
              <a:ea typeface="Lato"/>
              <a:cs typeface="Lato"/>
              <a:sym typeface="Lato"/>
            </a:endParaRPr>
          </a:p>
        </p:txBody>
      </p:sp>
      <p:sp>
        <p:nvSpPr>
          <p:cNvPr id="214" name="Google Shape;214;g15fdffbdbe7_6_37"/>
          <p:cNvSpPr/>
          <p:nvPr/>
        </p:nvSpPr>
        <p:spPr>
          <a:xfrm>
            <a:off x="3002550" y="6320650"/>
            <a:ext cx="2090100" cy="436500"/>
          </a:xfrm>
          <a:prstGeom prst="homePlate">
            <a:avLst>
              <a:gd fmla="val 50000" name="adj"/>
            </a:avLst>
          </a:prstGeom>
          <a:gradFill>
            <a:gsLst>
              <a:gs pos="0">
                <a:srgbClr val="FFF6DB"/>
              </a:gs>
              <a:gs pos="100000">
                <a:srgbClr val="FAD25C"/>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Lato"/>
                <a:ea typeface="Lato"/>
                <a:cs typeface="Lato"/>
                <a:sym typeface="Lato"/>
              </a:rPr>
              <a:t>Trades</a:t>
            </a:r>
            <a:endParaRPr b="0" i="0" sz="2000" u="none" cap="none" strike="noStrike">
              <a:solidFill>
                <a:srgbClr val="000000"/>
              </a:solidFill>
              <a:latin typeface="Lato"/>
              <a:ea typeface="Lato"/>
              <a:cs typeface="Lato"/>
              <a:sym typeface="Lato"/>
            </a:endParaRPr>
          </a:p>
        </p:txBody>
      </p:sp>
      <p:sp>
        <p:nvSpPr>
          <p:cNvPr id="215" name="Google Shape;215;g15fdffbdbe7_6_37"/>
          <p:cNvSpPr/>
          <p:nvPr/>
        </p:nvSpPr>
        <p:spPr>
          <a:xfrm>
            <a:off x="5275650" y="6320650"/>
            <a:ext cx="21795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Design Space</a:t>
            </a:r>
            <a:endParaRPr b="0" i="0" sz="1600" u="none" cap="none" strike="noStrike">
              <a:solidFill>
                <a:srgbClr val="000000"/>
              </a:solidFill>
              <a:latin typeface="Arial"/>
              <a:ea typeface="Arial"/>
              <a:cs typeface="Arial"/>
              <a:sym typeface="Arial"/>
            </a:endParaRPr>
          </a:p>
        </p:txBody>
      </p:sp>
      <p:sp>
        <p:nvSpPr>
          <p:cNvPr id="216" name="Google Shape;216;g15fdffbdbe7_6_37"/>
          <p:cNvSpPr/>
          <p:nvPr/>
        </p:nvSpPr>
        <p:spPr>
          <a:xfrm>
            <a:off x="7638150" y="6320650"/>
            <a:ext cx="3079200" cy="436500"/>
          </a:xfrm>
          <a:prstGeom prst="homePlate">
            <a:avLst>
              <a:gd fmla="val 50000" name="adj"/>
            </a:avLst>
          </a:prstGeom>
          <a:gradFill>
            <a:gsLst>
              <a:gs pos="0">
                <a:srgbClr val="F2F2F2"/>
              </a:gs>
              <a:gs pos="100000">
                <a:srgbClr val="A6A6A6"/>
              </a:gs>
            </a:gsLst>
            <a:path path="circle">
              <a:fillToRect b="50%" l="50%" r="50%" t="50%"/>
            </a:path>
            <a:tileRect/>
          </a:grad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Modeling &amp; Prototyping Plans</a:t>
            </a:r>
            <a:endParaRPr b="0" i="0" sz="1600" u="none" cap="none" strike="noStrike">
              <a:solidFill>
                <a:srgbClr val="000000"/>
              </a:solidFill>
              <a:latin typeface="Arial"/>
              <a:ea typeface="Arial"/>
              <a:cs typeface="Arial"/>
              <a:sym typeface="Arial"/>
            </a:endParaRPr>
          </a:p>
        </p:txBody>
      </p:sp>
      <p:graphicFrame>
        <p:nvGraphicFramePr>
          <p:cNvPr id="217" name="Google Shape;217;g15fdffbdbe7_6_37"/>
          <p:cNvGraphicFramePr/>
          <p:nvPr/>
        </p:nvGraphicFramePr>
        <p:xfrm>
          <a:off x="765350" y="4501325"/>
          <a:ext cx="3000000" cy="3000000"/>
        </p:xfrm>
        <a:graphic>
          <a:graphicData uri="http://schemas.openxmlformats.org/drawingml/2006/table">
            <a:tbl>
              <a:tblPr>
                <a:noFill/>
                <a:tableStyleId>{D08EAE97-7E05-4080-96DE-8253E9141DF7}</a:tableStyleId>
              </a:tblPr>
              <a:tblGrid>
                <a:gridCol w="1745625"/>
                <a:gridCol w="1552875"/>
                <a:gridCol w="1897475"/>
                <a:gridCol w="1683850"/>
                <a:gridCol w="1656325"/>
              </a:tblGrid>
              <a:tr h="3962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Sub-Team</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Team Leader</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 Team Member</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1"/>
                          </a:solidFill>
                        </a:rPr>
                        <a:t>Team Member</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1"/>
                          </a:solidFill>
                        </a:rPr>
                        <a:t>Team Member</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r>
              <a:tr h="3962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Aero/struc </a:t>
                      </a:r>
                      <a:endParaRPr b="1"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D9EE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Eric Lozano</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B7B7B7"/>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Elena Bauer</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B7B7B7"/>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Chris Lolkema</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B7B7B7"/>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Carson Sexton</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B7B7B7"/>
                    </a:solidFill>
                  </a:tcPr>
                </a:tc>
              </a:tr>
            </a:tbl>
          </a:graphicData>
        </a:graphic>
      </p:graphicFrame>
      <p:sp>
        <p:nvSpPr>
          <p:cNvPr id="218" name="Google Shape;218;g15fdffbdbe7_6_37"/>
          <p:cNvSpPr txBox="1"/>
          <p:nvPr/>
        </p:nvSpPr>
        <p:spPr>
          <a:xfrm>
            <a:off x="655750" y="3223850"/>
            <a:ext cx="8009700" cy="738900"/>
          </a:xfrm>
          <a:prstGeom prst="rect">
            <a:avLst/>
          </a:prstGeom>
          <a:noFill/>
          <a:ln>
            <a:noFill/>
          </a:ln>
          <a:effectLst>
            <a:outerShdw blurRad="57150" rotWithShape="0" algn="bl" dir="5400000" dist="19050">
              <a:srgbClr val="BF9000">
                <a:alpha val="49803"/>
              </a:srgbClr>
            </a:outerShdw>
          </a:effectLst>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000"/>
              <a:buFont typeface="Arial"/>
              <a:buNone/>
            </a:pPr>
            <a:r>
              <a:rPr b="1" i="0" lang="en-US" sz="4000" u="sng" cap="none" strike="noStrike">
                <a:solidFill>
                  <a:schemeClr val="dk1"/>
                </a:solidFill>
                <a:latin typeface="Times New Roman"/>
                <a:ea typeface="Times New Roman"/>
                <a:cs typeface="Times New Roman"/>
                <a:sym typeface="Times New Roman"/>
              </a:rPr>
              <a:t>Airframe Trades</a:t>
            </a:r>
            <a:endParaRPr b="1" i="0" sz="4000" u="sng"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E0BC22-F1AE-4500-9E6A-AAE33AA8E507}"/>
</file>

<file path=customXml/itemProps2.xml><?xml version="1.0" encoding="utf-8"?>
<ds:datastoreItem xmlns:ds="http://schemas.openxmlformats.org/officeDocument/2006/customXml" ds:itemID="{0393DD99-8BC0-405A-AFC9-08C840078E68}"/>
</file>

<file path=customXml/itemProps3.xml><?xml version="1.0" encoding="utf-8"?>
<ds:datastoreItem xmlns:ds="http://schemas.openxmlformats.org/officeDocument/2006/customXml" ds:itemID="{5A194F71-2C4A-4909-8496-7C79B8F6D0B6}"/>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Eric Lozano</dc:creator>
  <dcterms:created xsi:type="dcterms:W3CDTF">2022-09-30T01:37:57Z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