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9.xml" ContentType="application/vnd.openxmlformats-officedocument.presentationml.notesSlide+xml"/>
  <Override PartName="/ppt/embeddings/oleObject17.bin" ContentType="application/vnd.openxmlformats-officedocument.oleObject"/>
  <Override PartName="/ppt/notesSlides/notesSlide10.xml" ContentType="application/vnd.openxmlformats-officedocument.presentationml.notesSlide+xml"/>
  <Override PartName="/ppt/embeddings/oleObject18.bin" ContentType="application/vnd.openxmlformats-officedocument.oleObject"/>
  <Override PartName="/ppt/notesSlides/notesSlide11.xml" ContentType="application/vnd.openxmlformats-officedocument.presentationml.notesSlide+xml"/>
  <Override PartName="/ppt/embeddings/oleObject19.bin" ContentType="application/vnd.openxmlformats-officedocument.oleObject"/>
  <Override PartName="/ppt/notesSlides/notesSlide12.xml" ContentType="application/vnd.openxmlformats-officedocument.presentationml.notesSlide+xml"/>
  <Override PartName="/ppt/embeddings/oleObject20.bin" ContentType="application/vnd.openxmlformats-officedocument.oleObject"/>
  <Override PartName="/ppt/notesSlides/notesSlide13.xml" ContentType="application/vnd.openxmlformats-officedocument.presentationml.notesSlide+xml"/>
  <Override PartName="/ppt/embeddings/oleObject21.bin" ContentType="application/vnd.openxmlformats-officedocument.oleObject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853" r:id="rId2"/>
    <p:sldId id="913" r:id="rId3"/>
    <p:sldId id="811" r:id="rId4"/>
    <p:sldId id="819" r:id="rId5"/>
    <p:sldId id="917" r:id="rId6"/>
    <p:sldId id="898" r:id="rId7"/>
    <p:sldId id="856" r:id="rId8"/>
    <p:sldId id="916" r:id="rId9"/>
    <p:sldId id="900" r:id="rId10"/>
    <p:sldId id="865" r:id="rId11"/>
    <p:sldId id="805" r:id="rId12"/>
    <p:sldId id="803" r:id="rId13"/>
    <p:sldId id="918" r:id="rId14"/>
    <p:sldId id="866" r:id="rId15"/>
    <p:sldId id="881" r:id="rId16"/>
    <p:sldId id="867" r:id="rId17"/>
    <p:sldId id="868" r:id="rId18"/>
    <p:sldId id="869" r:id="rId19"/>
    <p:sldId id="870" r:id="rId20"/>
    <p:sldId id="871" r:id="rId21"/>
    <p:sldId id="872" r:id="rId22"/>
    <p:sldId id="874" r:id="rId23"/>
    <p:sldId id="875" r:id="rId24"/>
    <p:sldId id="876" r:id="rId25"/>
    <p:sldId id="877" r:id="rId26"/>
    <p:sldId id="878" r:id="rId27"/>
    <p:sldId id="8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a Kotys-Schwartz" initials="" lastIdx="1" clrIdx="0"/>
  <p:cmAuthor id="1" name="Julie" initials="J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E30"/>
    <a:srgbClr val="CDC4AA"/>
    <a:srgbClr val="000090"/>
    <a:srgbClr val="CEB77C"/>
    <a:srgbClr val="E7DCBF"/>
    <a:srgbClr val="DFD0A9"/>
    <a:srgbClr val="FFA401"/>
    <a:srgbClr val="86ACCC"/>
    <a:srgbClr val="A9C4DB"/>
    <a:srgbClr val="43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 autoAdjust="0"/>
    <p:restoredTop sz="92066" autoAdjust="0"/>
  </p:normalViewPr>
  <p:slideViewPr>
    <p:cSldViewPr>
      <p:cViewPr varScale="1">
        <p:scale>
          <a:sx n="90" d="100"/>
          <a:sy n="90" d="100"/>
        </p:scale>
        <p:origin x="-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35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tys:Library:Caches:TemporaryItems:Outlook%20Temp:Social%20Styles%20by%20Team%5b1%5d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405658380182"/>
          <c:y val="0.0290671536259558"/>
          <c:w val="0.756385912915613"/>
          <c:h val="0.87681063463285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'Full Class Data'!$A$2:$A$124</c:f>
              <c:numCache>
                <c:formatCode>General</c:formatCode>
                <c:ptCount val="123"/>
                <c:pt idx="0">
                  <c:v>2.4</c:v>
                </c:pt>
                <c:pt idx="1">
                  <c:v>2.33</c:v>
                </c:pt>
                <c:pt idx="2">
                  <c:v>2.3</c:v>
                </c:pt>
                <c:pt idx="3">
                  <c:v>3.33</c:v>
                </c:pt>
                <c:pt idx="4">
                  <c:v>2.6</c:v>
                </c:pt>
                <c:pt idx="5">
                  <c:v>2.27</c:v>
                </c:pt>
                <c:pt idx="6">
                  <c:v>2.7</c:v>
                </c:pt>
                <c:pt idx="7">
                  <c:v>3.1</c:v>
                </c:pt>
                <c:pt idx="8">
                  <c:v>2.73</c:v>
                </c:pt>
                <c:pt idx="9">
                  <c:v>2.87</c:v>
                </c:pt>
                <c:pt idx="10">
                  <c:v>4.3</c:v>
                </c:pt>
                <c:pt idx="11">
                  <c:v>2.4</c:v>
                </c:pt>
                <c:pt idx="12">
                  <c:v>2.4</c:v>
                </c:pt>
                <c:pt idx="13">
                  <c:v>2.7</c:v>
                </c:pt>
                <c:pt idx="14">
                  <c:v>2.2</c:v>
                </c:pt>
                <c:pt idx="15">
                  <c:v>3.27</c:v>
                </c:pt>
                <c:pt idx="16">
                  <c:v>2.33</c:v>
                </c:pt>
                <c:pt idx="17">
                  <c:v>2.7</c:v>
                </c:pt>
                <c:pt idx="18">
                  <c:v>2.93</c:v>
                </c:pt>
                <c:pt idx="19">
                  <c:v>2.866699999999998</c:v>
                </c:pt>
                <c:pt idx="20">
                  <c:v>3.13</c:v>
                </c:pt>
                <c:pt idx="21">
                  <c:v>2.1</c:v>
                </c:pt>
                <c:pt idx="22">
                  <c:v>3.13</c:v>
                </c:pt>
                <c:pt idx="23">
                  <c:v>1.93</c:v>
                </c:pt>
                <c:pt idx="24">
                  <c:v>2.66</c:v>
                </c:pt>
                <c:pt idx="25">
                  <c:v>2.33</c:v>
                </c:pt>
                <c:pt idx="26">
                  <c:v>2.5</c:v>
                </c:pt>
                <c:pt idx="27">
                  <c:v>2.4</c:v>
                </c:pt>
                <c:pt idx="28">
                  <c:v>3.0</c:v>
                </c:pt>
                <c:pt idx="29">
                  <c:v>2.13</c:v>
                </c:pt>
                <c:pt idx="30">
                  <c:v>2.8</c:v>
                </c:pt>
                <c:pt idx="31">
                  <c:v>3.2</c:v>
                </c:pt>
                <c:pt idx="32">
                  <c:v>2.33</c:v>
                </c:pt>
                <c:pt idx="33">
                  <c:v>2.1</c:v>
                </c:pt>
                <c:pt idx="34">
                  <c:v>2.1</c:v>
                </c:pt>
                <c:pt idx="35">
                  <c:v>2.9</c:v>
                </c:pt>
                <c:pt idx="36">
                  <c:v>2.7</c:v>
                </c:pt>
                <c:pt idx="37">
                  <c:v>3.73</c:v>
                </c:pt>
                <c:pt idx="38">
                  <c:v>2.4</c:v>
                </c:pt>
                <c:pt idx="39">
                  <c:v>4.3</c:v>
                </c:pt>
                <c:pt idx="40">
                  <c:v>2.53</c:v>
                </c:pt>
                <c:pt idx="41">
                  <c:v>2.27</c:v>
                </c:pt>
                <c:pt idx="42">
                  <c:v>2.67</c:v>
                </c:pt>
                <c:pt idx="43">
                  <c:v>0.8</c:v>
                </c:pt>
                <c:pt idx="44">
                  <c:v>2.5</c:v>
                </c:pt>
                <c:pt idx="45">
                  <c:v>3.2</c:v>
                </c:pt>
                <c:pt idx="46">
                  <c:v>2.4</c:v>
                </c:pt>
                <c:pt idx="47">
                  <c:v>2.3</c:v>
                </c:pt>
                <c:pt idx="48">
                  <c:v>2.67</c:v>
                </c:pt>
                <c:pt idx="49">
                  <c:v>2.07</c:v>
                </c:pt>
                <c:pt idx="50">
                  <c:v>2.6</c:v>
                </c:pt>
                <c:pt idx="51">
                  <c:v>2.233</c:v>
                </c:pt>
                <c:pt idx="52">
                  <c:v>2.25</c:v>
                </c:pt>
                <c:pt idx="53">
                  <c:v>2.4</c:v>
                </c:pt>
                <c:pt idx="54">
                  <c:v>3.33</c:v>
                </c:pt>
                <c:pt idx="55">
                  <c:v>2.5</c:v>
                </c:pt>
                <c:pt idx="56">
                  <c:v>2.86</c:v>
                </c:pt>
                <c:pt idx="57">
                  <c:v>3.9</c:v>
                </c:pt>
                <c:pt idx="58">
                  <c:v>2.6</c:v>
                </c:pt>
                <c:pt idx="59">
                  <c:v>2.87</c:v>
                </c:pt>
                <c:pt idx="60">
                  <c:v>2.3</c:v>
                </c:pt>
                <c:pt idx="61">
                  <c:v>3.0</c:v>
                </c:pt>
                <c:pt idx="62">
                  <c:v>3.4</c:v>
                </c:pt>
                <c:pt idx="63">
                  <c:v>2.47</c:v>
                </c:pt>
                <c:pt idx="64">
                  <c:v>2.4</c:v>
                </c:pt>
                <c:pt idx="65">
                  <c:v>2.7</c:v>
                </c:pt>
                <c:pt idx="66">
                  <c:v>2.4</c:v>
                </c:pt>
                <c:pt idx="67">
                  <c:v>1.33</c:v>
                </c:pt>
                <c:pt idx="68">
                  <c:v>1.86</c:v>
                </c:pt>
                <c:pt idx="69">
                  <c:v>2.3</c:v>
                </c:pt>
                <c:pt idx="70">
                  <c:v>3.0</c:v>
                </c:pt>
                <c:pt idx="71">
                  <c:v>2.33</c:v>
                </c:pt>
                <c:pt idx="72">
                  <c:v>2.07</c:v>
                </c:pt>
                <c:pt idx="73">
                  <c:v>2.4</c:v>
                </c:pt>
                <c:pt idx="74">
                  <c:v>2.47</c:v>
                </c:pt>
                <c:pt idx="75">
                  <c:v>2.27</c:v>
                </c:pt>
                <c:pt idx="76">
                  <c:v>2.2</c:v>
                </c:pt>
                <c:pt idx="77">
                  <c:v>2.6</c:v>
                </c:pt>
                <c:pt idx="78">
                  <c:v>2.8</c:v>
                </c:pt>
                <c:pt idx="79">
                  <c:v>2.319999999999998</c:v>
                </c:pt>
                <c:pt idx="80">
                  <c:v>2.26</c:v>
                </c:pt>
                <c:pt idx="81">
                  <c:v>3.3</c:v>
                </c:pt>
                <c:pt idx="82">
                  <c:v>2.4</c:v>
                </c:pt>
                <c:pt idx="83">
                  <c:v>1.9</c:v>
                </c:pt>
                <c:pt idx="84">
                  <c:v>2.6</c:v>
                </c:pt>
                <c:pt idx="85">
                  <c:v>2.2</c:v>
                </c:pt>
                <c:pt idx="86">
                  <c:v>2.267</c:v>
                </c:pt>
                <c:pt idx="87">
                  <c:v>3.1</c:v>
                </c:pt>
                <c:pt idx="88">
                  <c:v>2.33</c:v>
                </c:pt>
                <c:pt idx="89">
                  <c:v>2.1</c:v>
                </c:pt>
                <c:pt idx="90">
                  <c:v>2.4</c:v>
                </c:pt>
                <c:pt idx="91">
                  <c:v>2.33</c:v>
                </c:pt>
                <c:pt idx="92">
                  <c:v>1.9</c:v>
                </c:pt>
                <c:pt idx="93">
                  <c:v>2.2</c:v>
                </c:pt>
                <c:pt idx="94">
                  <c:v>2.3</c:v>
                </c:pt>
                <c:pt idx="95">
                  <c:v>2.6</c:v>
                </c:pt>
                <c:pt idx="96">
                  <c:v>2.7</c:v>
                </c:pt>
                <c:pt idx="97">
                  <c:v>2.93</c:v>
                </c:pt>
                <c:pt idx="98">
                  <c:v>2.6</c:v>
                </c:pt>
                <c:pt idx="99">
                  <c:v>2.33</c:v>
                </c:pt>
                <c:pt idx="100">
                  <c:v>2.8</c:v>
                </c:pt>
                <c:pt idx="101">
                  <c:v>2.27</c:v>
                </c:pt>
                <c:pt idx="102">
                  <c:v>2.3</c:v>
                </c:pt>
                <c:pt idx="103">
                  <c:v>1.9</c:v>
                </c:pt>
                <c:pt idx="104">
                  <c:v>2.2</c:v>
                </c:pt>
                <c:pt idx="105">
                  <c:v>3.13</c:v>
                </c:pt>
                <c:pt idx="106">
                  <c:v>3.067</c:v>
                </c:pt>
                <c:pt idx="107">
                  <c:v>2.93</c:v>
                </c:pt>
                <c:pt idx="108">
                  <c:v>2.8</c:v>
                </c:pt>
                <c:pt idx="109">
                  <c:v>2.8</c:v>
                </c:pt>
                <c:pt idx="110">
                  <c:v>2.6667</c:v>
                </c:pt>
                <c:pt idx="111">
                  <c:v>3.0</c:v>
                </c:pt>
                <c:pt idx="112">
                  <c:v>2.53</c:v>
                </c:pt>
                <c:pt idx="113">
                  <c:v>2.3</c:v>
                </c:pt>
                <c:pt idx="114">
                  <c:v>2.1</c:v>
                </c:pt>
                <c:pt idx="115">
                  <c:v>3.0</c:v>
                </c:pt>
                <c:pt idx="116">
                  <c:v>2.6</c:v>
                </c:pt>
                <c:pt idx="117">
                  <c:v>2.7</c:v>
                </c:pt>
                <c:pt idx="118">
                  <c:v>2.66</c:v>
                </c:pt>
                <c:pt idx="119">
                  <c:v>2.6</c:v>
                </c:pt>
                <c:pt idx="120">
                  <c:v>2.5</c:v>
                </c:pt>
                <c:pt idx="121">
                  <c:v>3.0</c:v>
                </c:pt>
                <c:pt idx="122">
                  <c:v>1.87</c:v>
                </c:pt>
              </c:numCache>
            </c:numRef>
          </c:xVal>
          <c:yVal>
            <c:numRef>
              <c:f>'Full Class Data'!$B$2:$B$124</c:f>
              <c:numCache>
                <c:formatCode>General</c:formatCode>
                <c:ptCount val="123"/>
                <c:pt idx="0">
                  <c:v>2.27</c:v>
                </c:pt>
                <c:pt idx="1">
                  <c:v>2.73</c:v>
                </c:pt>
                <c:pt idx="2">
                  <c:v>1.9</c:v>
                </c:pt>
                <c:pt idx="3">
                  <c:v>2.33</c:v>
                </c:pt>
                <c:pt idx="4">
                  <c:v>2.47</c:v>
                </c:pt>
                <c:pt idx="5">
                  <c:v>2.53</c:v>
                </c:pt>
                <c:pt idx="6">
                  <c:v>3.27</c:v>
                </c:pt>
                <c:pt idx="7">
                  <c:v>3.4</c:v>
                </c:pt>
                <c:pt idx="8">
                  <c:v>2.6</c:v>
                </c:pt>
                <c:pt idx="9">
                  <c:v>3.13</c:v>
                </c:pt>
                <c:pt idx="10">
                  <c:v>3.9</c:v>
                </c:pt>
                <c:pt idx="11">
                  <c:v>2.267</c:v>
                </c:pt>
                <c:pt idx="12">
                  <c:v>3.5</c:v>
                </c:pt>
                <c:pt idx="13">
                  <c:v>2.8</c:v>
                </c:pt>
                <c:pt idx="14">
                  <c:v>3.1</c:v>
                </c:pt>
                <c:pt idx="15">
                  <c:v>2.13</c:v>
                </c:pt>
                <c:pt idx="16">
                  <c:v>2.86</c:v>
                </c:pt>
                <c:pt idx="17">
                  <c:v>2.8</c:v>
                </c:pt>
                <c:pt idx="18">
                  <c:v>2.07</c:v>
                </c:pt>
                <c:pt idx="19">
                  <c:v>2.667</c:v>
                </c:pt>
                <c:pt idx="20">
                  <c:v>2.27</c:v>
                </c:pt>
                <c:pt idx="21">
                  <c:v>2.4</c:v>
                </c:pt>
                <c:pt idx="22">
                  <c:v>2.87</c:v>
                </c:pt>
                <c:pt idx="23">
                  <c:v>2.73</c:v>
                </c:pt>
                <c:pt idx="24">
                  <c:v>2.33</c:v>
                </c:pt>
                <c:pt idx="25">
                  <c:v>2.73</c:v>
                </c:pt>
                <c:pt idx="26">
                  <c:v>3.0</c:v>
                </c:pt>
                <c:pt idx="27">
                  <c:v>2.9</c:v>
                </c:pt>
                <c:pt idx="28">
                  <c:v>2.73</c:v>
                </c:pt>
                <c:pt idx="29">
                  <c:v>2.8</c:v>
                </c:pt>
                <c:pt idx="30">
                  <c:v>2.87</c:v>
                </c:pt>
                <c:pt idx="31">
                  <c:v>2.93</c:v>
                </c:pt>
                <c:pt idx="32">
                  <c:v>2.46</c:v>
                </c:pt>
                <c:pt idx="33">
                  <c:v>2.5</c:v>
                </c:pt>
                <c:pt idx="34">
                  <c:v>2.73</c:v>
                </c:pt>
                <c:pt idx="35">
                  <c:v>2.2</c:v>
                </c:pt>
                <c:pt idx="36">
                  <c:v>2.6</c:v>
                </c:pt>
                <c:pt idx="37">
                  <c:v>3.53</c:v>
                </c:pt>
                <c:pt idx="38">
                  <c:v>1.9</c:v>
                </c:pt>
                <c:pt idx="39">
                  <c:v>4.7</c:v>
                </c:pt>
                <c:pt idx="40">
                  <c:v>2.73</c:v>
                </c:pt>
                <c:pt idx="41">
                  <c:v>2.53</c:v>
                </c:pt>
                <c:pt idx="42">
                  <c:v>2.33</c:v>
                </c:pt>
                <c:pt idx="43">
                  <c:v>0.4</c:v>
                </c:pt>
                <c:pt idx="44">
                  <c:v>2.5</c:v>
                </c:pt>
                <c:pt idx="45">
                  <c:v>2.8</c:v>
                </c:pt>
                <c:pt idx="46">
                  <c:v>2.8</c:v>
                </c:pt>
                <c:pt idx="47">
                  <c:v>2.0</c:v>
                </c:pt>
                <c:pt idx="48">
                  <c:v>2.8</c:v>
                </c:pt>
                <c:pt idx="49">
                  <c:v>2.87</c:v>
                </c:pt>
                <c:pt idx="50">
                  <c:v>2.4</c:v>
                </c:pt>
                <c:pt idx="51">
                  <c:v>2.333</c:v>
                </c:pt>
                <c:pt idx="52">
                  <c:v>3.3</c:v>
                </c:pt>
                <c:pt idx="53">
                  <c:v>2.9</c:v>
                </c:pt>
                <c:pt idx="54">
                  <c:v>2.47</c:v>
                </c:pt>
                <c:pt idx="55">
                  <c:v>2.0</c:v>
                </c:pt>
                <c:pt idx="56">
                  <c:v>2.3</c:v>
                </c:pt>
                <c:pt idx="57">
                  <c:v>1.4</c:v>
                </c:pt>
                <c:pt idx="58">
                  <c:v>2.44</c:v>
                </c:pt>
                <c:pt idx="59">
                  <c:v>2.73</c:v>
                </c:pt>
                <c:pt idx="60">
                  <c:v>2.3</c:v>
                </c:pt>
                <c:pt idx="61">
                  <c:v>2.8</c:v>
                </c:pt>
                <c:pt idx="62">
                  <c:v>3.3</c:v>
                </c:pt>
                <c:pt idx="63">
                  <c:v>2.2</c:v>
                </c:pt>
                <c:pt idx="64">
                  <c:v>2.67</c:v>
                </c:pt>
                <c:pt idx="65">
                  <c:v>2.6</c:v>
                </c:pt>
                <c:pt idx="66">
                  <c:v>2.6</c:v>
                </c:pt>
                <c:pt idx="67">
                  <c:v>2.4</c:v>
                </c:pt>
                <c:pt idx="68">
                  <c:v>2.26</c:v>
                </c:pt>
                <c:pt idx="69">
                  <c:v>3.0</c:v>
                </c:pt>
                <c:pt idx="70">
                  <c:v>2.7</c:v>
                </c:pt>
                <c:pt idx="71">
                  <c:v>1.6</c:v>
                </c:pt>
                <c:pt idx="72">
                  <c:v>2.33</c:v>
                </c:pt>
                <c:pt idx="73">
                  <c:v>2.1</c:v>
                </c:pt>
                <c:pt idx="74">
                  <c:v>2.73</c:v>
                </c:pt>
                <c:pt idx="75">
                  <c:v>2.47</c:v>
                </c:pt>
                <c:pt idx="76">
                  <c:v>2.4</c:v>
                </c:pt>
                <c:pt idx="77">
                  <c:v>2.6</c:v>
                </c:pt>
                <c:pt idx="78">
                  <c:v>2.7</c:v>
                </c:pt>
                <c:pt idx="79">
                  <c:v>2.68</c:v>
                </c:pt>
                <c:pt idx="80">
                  <c:v>2.26</c:v>
                </c:pt>
                <c:pt idx="81">
                  <c:v>3.6</c:v>
                </c:pt>
                <c:pt idx="82">
                  <c:v>2.5</c:v>
                </c:pt>
                <c:pt idx="83">
                  <c:v>2.5</c:v>
                </c:pt>
                <c:pt idx="84">
                  <c:v>2.267</c:v>
                </c:pt>
                <c:pt idx="85">
                  <c:v>2.6</c:v>
                </c:pt>
                <c:pt idx="86">
                  <c:v>2.932999999999998</c:v>
                </c:pt>
                <c:pt idx="87">
                  <c:v>3.2</c:v>
                </c:pt>
                <c:pt idx="88">
                  <c:v>2.93</c:v>
                </c:pt>
                <c:pt idx="89">
                  <c:v>2.3</c:v>
                </c:pt>
                <c:pt idx="90">
                  <c:v>2.7</c:v>
                </c:pt>
                <c:pt idx="91">
                  <c:v>2.66</c:v>
                </c:pt>
                <c:pt idx="92">
                  <c:v>2.4</c:v>
                </c:pt>
                <c:pt idx="93">
                  <c:v>2.4</c:v>
                </c:pt>
                <c:pt idx="94">
                  <c:v>2.87</c:v>
                </c:pt>
                <c:pt idx="95">
                  <c:v>2.9</c:v>
                </c:pt>
                <c:pt idx="96">
                  <c:v>2.8</c:v>
                </c:pt>
                <c:pt idx="97">
                  <c:v>2.1</c:v>
                </c:pt>
                <c:pt idx="98">
                  <c:v>2.2</c:v>
                </c:pt>
                <c:pt idx="99">
                  <c:v>2.13</c:v>
                </c:pt>
                <c:pt idx="100">
                  <c:v>2.7</c:v>
                </c:pt>
                <c:pt idx="101">
                  <c:v>2.73</c:v>
                </c:pt>
                <c:pt idx="102">
                  <c:v>2.6</c:v>
                </c:pt>
                <c:pt idx="103">
                  <c:v>2.3</c:v>
                </c:pt>
                <c:pt idx="104">
                  <c:v>2.6</c:v>
                </c:pt>
                <c:pt idx="105">
                  <c:v>2.87</c:v>
                </c:pt>
                <c:pt idx="106">
                  <c:v>3.067</c:v>
                </c:pt>
                <c:pt idx="107">
                  <c:v>3.0</c:v>
                </c:pt>
                <c:pt idx="108">
                  <c:v>2.4</c:v>
                </c:pt>
                <c:pt idx="109">
                  <c:v>3.07</c:v>
                </c:pt>
                <c:pt idx="110">
                  <c:v>1.6667</c:v>
                </c:pt>
                <c:pt idx="111">
                  <c:v>2.8</c:v>
                </c:pt>
                <c:pt idx="112">
                  <c:v>2.03</c:v>
                </c:pt>
                <c:pt idx="113">
                  <c:v>2.3</c:v>
                </c:pt>
                <c:pt idx="114">
                  <c:v>2.2</c:v>
                </c:pt>
                <c:pt idx="115">
                  <c:v>2.667</c:v>
                </c:pt>
                <c:pt idx="116">
                  <c:v>2.6</c:v>
                </c:pt>
                <c:pt idx="117">
                  <c:v>3.3</c:v>
                </c:pt>
                <c:pt idx="118">
                  <c:v>2.6</c:v>
                </c:pt>
                <c:pt idx="119">
                  <c:v>2.8</c:v>
                </c:pt>
                <c:pt idx="120">
                  <c:v>2.5</c:v>
                </c:pt>
                <c:pt idx="121">
                  <c:v>2.4</c:v>
                </c:pt>
                <c:pt idx="122">
                  <c:v>2.07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220168"/>
        <c:axId val="-2094215672"/>
      </c:scatterChart>
      <c:valAx>
        <c:axId val="-2094220168"/>
        <c:scaling>
          <c:orientation val="minMax"/>
          <c:max val="4.0"/>
          <c:min val="1.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Responsiveness</a:t>
                </a:r>
              </a:p>
            </c:rich>
          </c:tx>
          <c:layout>
            <c:manualLayout>
              <c:xMode val="edge"/>
              <c:yMode val="edge"/>
              <c:x val="0.460202858743752"/>
              <c:y val="0.919135541657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4215672"/>
        <c:crossesAt val="2.5"/>
        <c:crossBetween val="midCat"/>
        <c:majorUnit val="0.2"/>
      </c:valAx>
      <c:valAx>
        <c:axId val="-2094215672"/>
        <c:scaling>
          <c:orientation val="maxMin"/>
          <c:max val="4.0"/>
          <c:min val="1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Assertiveness</a:t>
                </a:r>
              </a:p>
            </c:rich>
          </c:tx>
          <c:layout>
            <c:manualLayout>
              <c:xMode val="edge"/>
              <c:yMode val="edge"/>
              <c:x val="0.0183835836045937"/>
              <c:y val="0.4020974203486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4220168"/>
        <c:crossesAt val="2.5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1.emf"/><Relationship Id="rId1" Type="http://schemas.openxmlformats.org/officeDocument/2006/relationships/image" Target="../media/image19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0.21141</cdr:x>
      <cdr:y>0.03884</cdr:y>
    </cdr:from>
    <cdr:to>
      <cdr:x>0.38606</cdr:x>
      <cdr:y>0.09964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228600"/>
          <a:ext cx="1447850" cy="357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Analytical</a:t>
          </a:r>
        </a:p>
      </cdr:txBody>
    </cdr:sp>
  </cdr:relSizeAnchor>
  <cdr:relSizeAnchor xmlns:cdr="http://schemas.openxmlformats.org/drawingml/2006/chartDrawing">
    <cdr:from>
      <cdr:x>0.2206</cdr:x>
      <cdr:y>0.84146</cdr:y>
    </cdr:from>
    <cdr:to>
      <cdr:x>0.39525</cdr:x>
      <cdr:y>0.90226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28800" y="4953000"/>
          <a:ext cx="1447849" cy="357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Amiable</a:t>
          </a:r>
        </a:p>
      </cdr:txBody>
    </cdr:sp>
  </cdr:relSizeAnchor>
  <cdr:relSizeAnchor xmlns:cdr="http://schemas.openxmlformats.org/drawingml/2006/chartDrawing">
    <cdr:from>
      <cdr:x>0.80888</cdr:x>
      <cdr:y>0.84146</cdr:y>
    </cdr:from>
    <cdr:to>
      <cdr:x>0.98353</cdr:x>
      <cdr:y>0.90226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705600" y="4953000"/>
          <a:ext cx="1447850" cy="357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/>
            <a:t>Expressive</a:t>
          </a:r>
        </a:p>
      </cdr:txBody>
    </cdr:sp>
  </cdr:relSizeAnchor>
  <cdr:relSizeAnchor xmlns:cdr="http://schemas.openxmlformats.org/drawingml/2006/chartDrawing">
    <cdr:from>
      <cdr:x>0.79969</cdr:x>
      <cdr:y>0.03884</cdr:y>
    </cdr:from>
    <cdr:to>
      <cdr:x>0.97434</cdr:x>
      <cdr:y>0.09965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29400" y="228600"/>
          <a:ext cx="1447849" cy="357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/>
            <a:t>Driving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8E5CAD6-D3FA-4DD3-BF9E-D0CF3CF0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E167F-F25D-472B-9CD5-1E88D3CB9B26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4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31ED96C-7C9F-44AD-A889-4ACEF290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0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9E748A-D74D-401B-A127-FFB9BD100214}" type="slidenum">
              <a:rPr lang="en-US" b="0" smtClean="0"/>
              <a:pPr eaLnBrk="1" hangingPunct="1"/>
              <a:t>1</a:t>
            </a:fld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C0079CD-BD06-8740-B8C8-4D472AF111B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38B553B-F567-F044-8BA1-0D873279360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C4C890F-8631-C44F-981B-1E359C13A8D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C4C890F-8631-C44F-981B-1E359C13A8D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0"/>
              <a:cs typeface="ヒラギノ角ゴ Pro W3" charset="0"/>
            </a:endParaRPr>
          </a:p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2012-2013</a:t>
            </a:r>
          </a:p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Analytical </a:t>
            </a:r>
            <a:r>
              <a:rPr lang="en-US" dirty="0">
                <a:ea typeface="ヒラギノ角ゴ Pro W3" charset="0"/>
                <a:cs typeface="ヒラギノ角ゴ Pro W3" charset="0"/>
              </a:rPr>
              <a:t>17.27% </a:t>
            </a:r>
          </a:p>
          <a:p>
            <a:r>
              <a:rPr lang="en-US" dirty="0">
                <a:ea typeface="ヒラギノ角ゴ Pro W3" charset="0"/>
                <a:cs typeface="ヒラギノ角ゴ Pro W3" charset="0"/>
              </a:rPr>
              <a:t>Driving 14.55% </a:t>
            </a:r>
          </a:p>
          <a:p>
            <a:r>
              <a:rPr lang="en-US" dirty="0">
                <a:ea typeface="ヒラギノ角ゴ Pro W3" charset="0"/>
                <a:cs typeface="ヒラギノ角ゴ Pro W3" charset="0"/>
              </a:rPr>
              <a:t>Amiable 21.82%</a:t>
            </a:r>
          </a:p>
          <a:p>
            <a:r>
              <a:rPr lang="en-US" dirty="0">
                <a:ea typeface="ヒラギノ角ゴ Pro W3" charset="0"/>
                <a:cs typeface="ヒラギノ角ゴ Pro W3" charset="0"/>
              </a:rPr>
              <a:t>Expressive 46.36% 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20" indent="-28573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2954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135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317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CC7B628-B5F5-EE46-900E-D361A9D0EBB1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ED96C-7C9F-44AD-A889-4ACEF2902C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ED96C-7C9F-44AD-A889-4ACEF2902C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4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ED96C-7C9F-44AD-A889-4ACEF2902C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0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ED96C-7C9F-44AD-A889-4ACEF2902C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ED96C-7C9F-44AD-A889-4ACEF2902C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4732A-0014-764E-8508-8F00EB26A0B0}" type="slidenum">
              <a:rPr lang="en-US"/>
              <a:pPr/>
              <a:t>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20" indent="-28573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2954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135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317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AB9F5EA-B48A-2140-A99F-E64B6BD38929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4732A-0014-764E-8508-8F00EB26A0B0}" type="slidenum">
              <a:rPr lang="en-US"/>
              <a:pPr/>
              <a:t>11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4732A-0014-764E-8508-8F00EB26A0B0}" type="slidenum">
              <a:rPr lang="en-US"/>
              <a:pPr/>
              <a:t>12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CD09A69-14B3-4C42-B654-79FD0226678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20" indent="-28573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2954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135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317" indent="-22859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E7437C5-D843-2A48-918B-8B80C47A1C35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5427ED1-CAD1-BB44-A6DB-796372BD9F5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DFC53EB-A4B6-7146-A187-B572ECF3AA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4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3505200" cy="52578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48200" y="914400"/>
            <a:ext cx="3657600" cy="52578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49AA0A3-3065-8B4D-A8CA-6AAFCFC58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EFEED2B4-868F-4681-9E70-FF7ECCDC67D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BDB4C-58EE-0249-AA68-4A44F8277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F61C197B-70E8-474D-AE11-E3679013D964}" type="datetime1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51EAD9C8-EF74-3B45-B64B-AA0DB13A8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7"/>
          <p:cNvSpPr>
            <a:spLocks noChangeArrowheads="1"/>
          </p:cNvSpPr>
          <p:nvPr userDrawn="1"/>
        </p:nvSpPr>
        <p:spPr bwMode="auto">
          <a:xfrm>
            <a:off x="0" y="6632575"/>
            <a:ext cx="9144000" cy="225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32"/>
          <p:cNvSpPr>
            <a:spLocks noChangeArrowheads="1"/>
          </p:cNvSpPr>
          <p:nvPr userDrawn="1"/>
        </p:nvSpPr>
        <p:spPr bwMode="auto">
          <a:xfrm>
            <a:off x="6172200" y="6602413"/>
            <a:ext cx="297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/>
          <a:lstStyle/>
          <a:p>
            <a:pPr algn="r"/>
            <a:r>
              <a:rPr lang="en-US" sz="1200" b="0">
                <a:solidFill>
                  <a:schemeClr val="bg1"/>
                </a:solidFill>
                <a:latin typeface="Californian FB" pitchFamily="18" charset="0"/>
              </a:rPr>
              <a:t>Slide </a:t>
            </a:r>
            <a:fld id="{7A8D80F8-B3C8-48F5-BB76-BAEEDC7F5A79}" type="slidenum">
              <a:rPr lang="en-US" sz="1200" b="0">
                <a:solidFill>
                  <a:srgbClr val="FFFFFF"/>
                </a:solidFill>
                <a:latin typeface="Californian FB" pitchFamily="18" charset="0"/>
              </a:rPr>
              <a:pPr algn="r"/>
              <a:t>‹#›</a:t>
            </a:fld>
            <a:endParaRPr lang="en-US" sz="1200" b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1031" name="Rectangle 35"/>
          <p:cNvSpPr>
            <a:spLocks noChangeArrowheads="1"/>
          </p:cNvSpPr>
          <p:nvPr userDrawn="1"/>
        </p:nvSpPr>
        <p:spPr bwMode="auto">
          <a:xfrm flipV="1">
            <a:off x="0" y="576263"/>
            <a:ext cx="9144000" cy="76200"/>
          </a:xfrm>
          <a:prstGeom prst="rect">
            <a:avLst/>
          </a:prstGeom>
          <a:solidFill>
            <a:srgbClr val="CFB8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rrowheads="1"/>
          </p:cNvSpPr>
          <p:nvPr userDrawn="1"/>
        </p:nvSpPr>
        <p:spPr bwMode="auto">
          <a:xfrm>
            <a:off x="0" y="576263"/>
            <a:ext cx="9144000" cy="460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11" r:id="rId2"/>
    <p:sldLayoutId id="2147484012" r:id="rId3"/>
    <p:sldLayoutId id="2147484014" r:id="rId4"/>
    <p:sldLayoutId id="2147484015" r:id="rId5"/>
    <p:sldLayoutId id="2147484016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3AFB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22.emf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7.bin"/><Relationship Id="rId17" Type="http://schemas.openxmlformats.org/officeDocument/2006/relationships/oleObject" Target="../embeddings/oleObject8.bin"/><Relationship Id="rId18" Type="http://schemas.openxmlformats.org/officeDocument/2006/relationships/oleObject" Target="../embeddings/oleObject9.bin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15.bin"/><Relationship Id="rId13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6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lder one li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1" b="29213"/>
          <a:stretch/>
        </p:blipFill>
        <p:spPr>
          <a:xfrm>
            <a:off x="6011" y="0"/>
            <a:ext cx="3200400" cy="552338"/>
          </a:xfrm>
          <a:prstGeom prst="rect">
            <a:avLst/>
          </a:prstGeom>
        </p:spPr>
      </p:pic>
      <p:sp>
        <p:nvSpPr>
          <p:cNvPr id="4098" name="Rectangle 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8382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Helvetica"/>
                <a:cs typeface="Helvetica"/>
              </a:rPr>
              <a:t>Mechanical 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Helvetica"/>
                <a:cs typeface="Helvetica"/>
              </a:rPr>
              <a:t>Design Center Colorado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Helvetica"/>
                <a:cs typeface="Helvetica"/>
              </a:rPr>
              <a:t>Senior Design Program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5" name="Picture 12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7010400" y="3810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200" y="4267200"/>
            <a:ext cx="3090516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921" y="4267199"/>
            <a:ext cx="3090517" cy="205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67200"/>
            <a:ext cx="3090516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Dr. Daria </a:t>
            </a:r>
            <a:r>
              <a:rPr lang="en-US" dirty="0" err="1" smtClean="0">
                <a:latin typeface="Helvetica"/>
                <a:cs typeface="Helvetica"/>
              </a:rPr>
              <a:t>Kotys</a:t>
            </a:r>
            <a:r>
              <a:rPr lang="en-US" dirty="0" smtClean="0">
                <a:latin typeface="Helvetica"/>
                <a:cs typeface="Helvetica"/>
              </a:rPr>
              <a:t>-Schwartz</a:t>
            </a:r>
          </a:p>
          <a:p>
            <a:pPr algn="ctr"/>
            <a:r>
              <a:rPr lang="en-US" b="0" dirty="0" smtClean="0">
                <a:latin typeface="Helvetica"/>
                <a:cs typeface="Helvetica"/>
              </a:rPr>
              <a:t>DC – Director Undergraduate Programs Senior Design – Instructor</a:t>
            </a:r>
          </a:p>
          <a:p>
            <a:pPr algn="ctr"/>
            <a:endParaRPr lang="en-US" b="0" dirty="0" smtClean="0">
              <a:latin typeface="Helvetica"/>
              <a:cs typeface="Helvetica"/>
            </a:endParaRPr>
          </a:p>
          <a:p>
            <a:pPr algn="ctr"/>
            <a:endParaRPr lang="en-US" b="0" dirty="0">
              <a:latin typeface="Helvetica"/>
              <a:cs typeface="Helvetica"/>
            </a:endParaRPr>
          </a:p>
          <a:p>
            <a:pPr algn="ctr"/>
            <a:endParaRPr lang="en-US" b="0" dirty="0">
              <a:latin typeface="Helvetica"/>
              <a:cs typeface="Helvetica"/>
            </a:endParaRPr>
          </a:p>
          <a:p>
            <a:pPr algn="ctr"/>
            <a:r>
              <a:rPr lang="en-US" dirty="0" smtClean="0">
                <a:latin typeface="Helvetica"/>
                <a:cs typeface="Helvetica"/>
              </a:rPr>
              <a:t>Dr. Mark Rentschler</a:t>
            </a:r>
          </a:p>
          <a:p>
            <a:pPr algn="ctr"/>
            <a:r>
              <a:rPr lang="en-US" b="0" dirty="0" smtClean="0">
                <a:latin typeface="Helvetica"/>
                <a:cs typeface="Helvetica"/>
              </a:rPr>
              <a:t>DC – Director Graduate Programs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56458" y="33939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Dr. Julie Steinbrenner</a:t>
            </a:r>
          </a:p>
          <a:p>
            <a:pPr algn="ctr"/>
            <a:r>
              <a:rPr lang="en-US" b="0" dirty="0">
                <a:latin typeface="Helvetica"/>
                <a:cs typeface="Helvetica"/>
              </a:rPr>
              <a:t>Senior Design – Instructor</a:t>
            </a:r>
          </a:p>
        </p:txBody>
      </p:sp>
    </p:spTree>
    <p:extLst>
      <p:ext uri="{BB962C8B-B14F-4D97-AF65-F5344CB8AC3E}">
        <p14:creationId xmlns:p14="http://schemas.microsoft.com/office/powerpoint/2010/main" val="22918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924800" cy="4724400"/>
          </a:xfrm>
        </p:spPr>
        <p:txBody>
          <a:bodyPr/>
          <a:lstStyle/>
          <a:p>
            <a:r>
              <a:rPr lang="en-US" sz="2800" dirty="0">
                <a:latin typeface="Helvetica Light" charset="0"/>
                <a:ea typeface="ヒラギノ角ゴ Pro W3" charset="0"/>
              </a:rPr>
              <a:t>Primary point of contact for project goals and decisions</a:t>
            </a:r>
          </a:p>
          <a:p>
            <a:r>
              <a:rPr lang="en-US" sz="2800" dirty="0">
                <a:latin typeface="Helvetica Light" charset="0"/>
                <a:ea typeface="ヒラギノ角ゴ Pro W3" charset="0"/>
              </a:rPr>
              <a:t>Models and establishes professional and company standards</a:t>
            </a:r>
          </a:p>
          <a:p>
            <a:r>
              <a:rPr lang="en-US" sz="2800" dirty="0" smtClean="0">
                <a:latin typeface="Helvetica Light" charset="0"/>
                <a:ea typeface="ヒラギノ角ゴ Pro W3" charset="0"/>
              </a:rPr>
              <a:t>Monitors team’s execution of </a:t>
            </a:r>
            <a:r>
              <a:rPr lang="en-US" sz="2800" dirty="0">
                <a:latin typeface="Helvetica Light" charset="0"/>
                <a:ea typeface="ヒラギノ角ゴ Pro W3" charset="0"/>
              </a:rPr>
              <a:t>the design </a:t>
            </a:r>
            <a:r>
              <a:rPr lang="en-US" dirty="0" smtClean="0">
                <a:latin typeface="Helvetica Light" charset="0"/>
                <a:ea typeface="ヒラギノ角ゴ Pro W3" charset="0"/>
              </a:rPr>
              <a:t>process</a:t>
            </a:r>
            <a:endParaRPr lang="en-US" sz="2800" dirty="0">
              <a:latin typeface="Helvetica Light" charset="0"/>
              <a:ea typeface="ヒラギノ角ゴ Pro W3" charset="0"/>
            </a:endParaRPr>
          </a:p>
          <a:p>
            <a:r>
              <a:rPr lang="en-US" sz="2800" dirty="0">
                <a:latin typeface="Helvetica Light" charset="0"/>
                <a:ea typeface="ヒラギノ角ゴ Pro W3" charset="0"/>
              </a:rPr>
              <a:t>Responsible for ensuring </a:t>
            </a:r>
            <a:r>
              <a:rPr lang="en-US" sz="2800" dirty="0" smtClean="0">
                <a:latin typeface="Helvetica Light" charset="0"/>
                <a:ea typeface="ヒラギノ角ゴ Pro W3" charset="0"/>
              </a:rPr>
              <a:t>engineering team </a:t>
            </a:r>
            <a:r>
              <a:rPr lang="en-US" dirty="0" smtClean="0">
                <a:latin typeface="Helvetica Light" charset="0"/>
                <a:ea typeface="ヒラギノ角ゴ Pro W3" charset="0"/>
              </a:rPr>
              <a:t>meets:</a:t>
            </a:r>
          </a:p>
          <a:p>
            <a:pPr lvl="1"/>
            <a:r>
              <a:rPr lang="en-US" dirty="0" smtClean="0">
                <a:latin typeface="Helvetica Light" charset="0"/>
                <a:ea typeface="ヒラギノ角ゴ Pro W3" charset="0"/>
              </a:rPr>
              <a:t>company</a:t>
            </a:r>
            <a:r>
              <a:rPr lang="ja-JP" altLang="en-US" dirty="0">
                <a:latin typeface="Helvetica Light" charset="0"/>
                <a:ea typeface="ヒラギノ角ゴ Pro W3" charset="0"/>
              </a:rPr>
              <a:t>’</a:t>
            </a:r>
            <a:r>
              <a:rPr lang="en-US" altLang="ja-JP" dirty="0">
                <a:latin typeface="Helvetica Light" charset="0"/>
                <a:ea typeface="ヒラギノ角ゴ Pro W3" charset="0"/>
              </a:rPr>
              <a:t>s project </a:t>
            </a:r>
            <a:r>
              <a:rPr lang="en-US" altLang="ja-JP" dirty="0" smtClean="0">
                <a:latin typeface="Helvetica Light" charset="0"/>
                <a:ea typeface="ヒラギノ角ゴ Pro W3" charset="0"/>
              </a:rPr>
              <a:t>goals</a:t>
            </a:r>
          </a:p>
          <a:p>
            <a:r>
              <a:rPr lang="en-US" dirty="0">
                <a:latin typeface="Helvetica Light" charset="0"/>
                <a:ea typeface="ヒラギノ角ゴ Pro W3" charset="0"/>
              </a:rPr>
              <a:t>Provides feedback on performance review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Company Client Role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844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000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7700" y="635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 Previous Projects – Micro Motion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7" name="Picture 6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3000" y="762000"/>
            <a:ext cx="4038600" cy="2308324"/>
          </a:xfrm>
          <a:prstGeom prst="rect">
            <a:avLst/>
          </a:prstGeom>
          <a:solidFill>
            <a:srgbClr val="CEB77C"/>
          </a:solidFill>
          <a:ln>
            <a:solidFill>
              <a:srgbClr val="808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u="sng" dirty="0" smtClean="0"/>
              <a:t>Project Overview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/>
              <a:t>Cruise Ship Fuel Efficiency Simulator</a:t>
            </a:r>
          </a:p>
          <a:p>
            <a:pPr>
              <a:spcAft>
                <a:spcPts val="600"/>
              </a:spcAft>
            </a:pPr>
            <a:r>
              <a:rPr lang="en-US" sz="1600" b="0" dirty="0" smtClean="0">
                <a:latin typeface="Helvetica Light"/>
                <a:cs typeface="Helvetica Light"/>
              </a:rPr>
              <a:t>Design and build a test stand that can demonstrate the effectiveness of the Micro Motion Fuel </a:t>
            </a:r>
            <a:r>
              <a:rPr lang="en-US" sz="1600" b="0" dirty="0">
                <a:latin typeface="Helvetica Light"/>
                <a:cs typeface="Helvetica Light"/>
              </a:rPr>
              <a:t>C</a:t>
            </a:r>
            <a:r>
              <a:rPr lang="en-US" sz="1600" b="0" dirty="0" smtClean="0">
                <a:latin typeface="Helvetica Light"/>
                <a:cs typeface="Helvetica Light"/>
              </a:rPr>
              <a:t>onsumption Solution software. Team must operate the test stand and measure the effectiveness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187700"/>
            <a:ext cx="4038600" cy="33855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u="sng" dirty="0" smtClean="0"/>
              <a:t>Project Requirements</a:t>
            </a:r>
            <a:endParaRPr lang="en-US" sz="1600" b="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>
                <a:latin typeface="Helvetica Light"/>
                <a:cs typeface="Helvetica Light"/>
              </a:rPr>
              <a:t>Compares the differential measurement of two meters with the proprietary software against a highly accurate reference meter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Display </a:t>
            </a:r>
            <a:r>
              <a:rPr lang="en-US" sz="1600" b="0" dirty="0">
                <a:latin typeface="Helvetica Light"/>
                <a:cs typeface="Helvetica Light"/>
              </a:rPr>
              <a:t>the % error with and without the software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Must </a:t>
            </a:r>
            <a:r>
              <a:rPr lang="en-US" sz="1600" b="0" dirty="0">
                <a:latin typeface="Helvetica Light"/>
                <a:cs typeface="Helvetica Light"/>
              </a:rPr>
              <a:t>be able to heat the fluid to 80C to simulate conditions onboard the vessel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Compact </a:t>
            </a:r>
            <a:r>
              <a:rPr lang="en-US" sz="1600" b="0" dirty="0">
                <a:latin typeface="Helvetica Light"/>
                <a:cs typeface="Helvetica Light"/>
              </a:rPr>
              <a:t>enough (with some disassembly) to travel to customer locations </a:t>
            </a:r>
          </a:p>
        </p:txBody>
      </p:sp>
      <p:pic>
        <p:nvPicPr>
          <p:cNvPr id="3" name="Picture 2" descr="CU_ME-13565_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11300"/>
            <a:ext cx="46714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000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7700" y="635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Previous Projects – Ball Aerospace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7" name="Picture 6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06-10 at 8.49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614710" cy="541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914400"/>
            <a:ext cx="4267200" cy="2031325"/>
          </a:xfrm>
          <a:prstGeom prst="rect">
            <a:avLst/>
          </a:prstGeom>
          <a:solidFill>
            <a:srgbClr val="CEB77C"/>
          </a:solidFill>
          <a:ln>
            <a:solidFill>
              <a:srgbClr val="808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u="sng" dirty="0" smtClean="0"/>
              <a:t>Project Overview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/>
              <a:t>Multiuse Ground Plane</a:t>
            </a:r>
          </a:p>
          <a:p>
            <a:pPr>
              <a:spcAft>
                <a:spcPts val="600"/>
              </a:spcAft>
            </a:pPr>
            <a:r>
              <a:rPr lang="en-US" sz="1600" b="0" dirty="0" smtClean="0"/>
              <a:t>Redesign </a:t>
            </a:r>
            <a:r>
              <a:rPr lang="en-US" sz="1600" b="0" dirty="0"/>
              <a:t>Ball’s current ground plane to create a new model with decreased weight, set-up time, and technician involvement, while increasing the ground plane’s ability to interact with various </a:t>
            </a:r>
            <a:r>
              <a:rPr lang="en-US" sz="1600" b="0" dirty="0" smtClean="0"/>
              <a:t>antennas </a:t>
            </a:r>
            <a:endParaRPr lang="en-US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3276600"/>
            <a:ext cx="4267200" cy="31393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u="sng" dirty="0" smtClean="0"/>
              <a:t>Selection of Project Requirements</a:t>
            </a:r>
            <a:endParaRPr lang="en-US" sz="1600" b="0" u="sng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Electrical Conductivity: </a:t>
            </a:r>
            <a:r>
              <a:rPr lang="en-US" sz="1600" b="0" dirty="0">
                <a:latin typeface="Helvetica Light"/>
                <a:cs typeface="Helvetica Light"/>
              </a:rPr>
              <a:t>S</a:t>
            </a:r>
            <a:r>
              <a:rPr lang="en-US" sz="1600" b="0" dirty="0" smtClean="0">
                <a:latin typeface="Helvetica Light"/>
                <a:cs typeface="Helvetica Light"/>
              </a:rPr>
              <a:t>urface </a:t>
            </a:r>
            <a:r>
              <a:rPr lang="en-US" sz="1600" b="0" dirty="0">
                <a:latin typeface="Helvetica Light"/>
                <a:cs typeface="Helvetica Light"/>
              </a:rPr>
              <a:t>of the ground plane must be continuously conductive with a sheet resistance of 3-4 ohms/square </a:t>
            </a:r>
            <a:endParaRPr lang="en-US" sz="1600" b="0" dirty="0" smtClean="0">
              <a:latin typeface="Helvetica Light"/>
              <a:cs typeface="Helvetica Ligh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Testing: </a:t>
            </a:r>
            <a:r>
              <a:rPr lang="en-US" sz="1600" b="0" dirty="0" smtClean="0">
                <a:latin typeface="Helvetica Light"/>
                <a:cs typeface="Helvetica Light"/>
              </a:rPr>
              <a:t>Must survive 260 3’ drops onto a concrete floor</a:t>
            </a:r>
            <a:endParaRPr lang="en-US" sz="1600" b="0" dirty="0">
              <a:latin typeface="Helvetica Light"/>
              <a:cs typeface="Helvetica Ligh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Setup: </a:t>
            </a:r>
            <a:r>
              <a:rPr lang="en-US" sz="1600" b="0" dirty="0" smtClean="0"/>
              <a:t>completed setup</a:t>
            </a:r>
            <a:r>
              <a:rPr lang="en-US" sz="1600" dirty="0" smtClean="0"/>
              <a:t> </a:t>
            </a:r>
            <a:r>
              <a:rPr lang="en-US" sz="1600" b="0" dirty="0" smtClean="0">
                <a:latin typeface="Helvetica Light"/>
                <a:cs typeface="Helvetica Light"/>
              </a:rPr>
              <a:t>&lt; 30 minutes by a single technician, each component must weigh &lt; 35 </a:t>
            </a:r>
            <a:r>
              <a:rPr lang="en-US" sz="1600" b="0" dirty="0" err="1" smtClean="0">
                <a:latin typeface="Helvetica Light"/>
                <a:cs typeface="Helvetica Light"/>
              </a:rPr>
              <a:t>lbs</a:t>
            </a:r>
            <a:endParaRPr lang="en-US" sz="1600" b="0" dirty="0" smtClean="0">
              <a:latin typeface="Helvetica Light"/>
              <a:cs typeface="Helvetica Ligh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Cost: </a:t>
            </a:r>
            <a:r>
              <a:rPr lang="en-US" sz="1600" b="0" dirty="0" smtClean="0">
                <a:latin typeface="Helvetica Light"/>
                <a:cs typeface="Helvetica Light"/>
              </a:rPr>
              <a:t>Out of house &lt; $5000</a:t>
            </a:r>
            <a:endParaRPr lang="en-US" sz="1600" b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2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ulder one li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1" b="29213"/>
          <a:stretch/>
        </p:blipFill>
        <p:spPr>
          <a:xfrm>
            <a:off x="6011" y="0"/>
            <a:ext cx="3200400" cy="552338"/>
          </a:xfrm>
          <a:prstGeom prst="rect">
            <a:avLst/>
          </a:prstGeom>
        </p:spPr>
      </p:pic>
      <p:pic>
        <p:nvPicPr>
          <p:cNvPr id="6" name="Picture 12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7010400" y="3810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2-10-21 at 11.18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569200" cy="462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943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Thank you! Questions?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3070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772400" cy="3276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Helvetica Light" charset="0"/>
                <a:ea typeface="ヒラギノ角ゴ Pro W3" charset="0"/>
              </a:rPr>
              <a:t>Project Manager</a:t>
            </a:r>
          </a:p>
          <a:p>
            <a:pPr eaLnBrk="1" hangingPunct="1"/>
            <a:r>
              <a:rPr lang="en-US" dirty="0">
                <a:latin typeface="Helvetica Light" charset="0"/>
                <a:ea typeface="ヒラギノ角ゴ Pro W3" charset="0"/>
              </a:rPr>
              <a:t>Communications Director</a:t>
            </a:r>
          </a:p>
          <a:p>
            <a:pPr eaLnBrk="1" hangingPunct="1"/>
            <a:r>
              <a:rPr lang="en-US" dirty="0" smtClean="0">
                <a:latin typeface="Helvetica Light" charset="0"/>
                <a:ea typeface="ヒラギノ角ゴ Pro W3" charset="0"/>
              </a:rPr>
              <a:t>Financial Manager</a:t>
            </a:r>
          </a:p>
          <a:p>
            <a:pPr eaLnBrk="1" hangingPunct="1"/>
            <a:r>
              <a:rPr lang="en-US" dirty="0" smtClean="0">
                <a:latin typeface="Helvetica Light" charset="0"/>
                <a:ea typeface="ヒラギノ角ゴ Pro W3" charset="0"/>
              </a:rPr>
              <a:t>Manufacturing Engineer</a:t>
            </a:r>
          </a:p>
          <a:p>
            <a:pPr eaLnBrk="1" hangingPunct="1"/>
            <a:r>
              <a:rPr lang="en-US" dirty="0" smtClean="0">
                <a:latin typeface="Helvetica Light" charset="0"/>
                <a:ea typeface="ヒラギノ角ゴ Pro W3" charset="0"/>
              </a:rPr>
              <a:t>Systems Engineer</a:t>
            </a:r>
          </a:p>
          <a:p>
            <a:pPr eaLnBrk="1" hangingPunct="1"/>
            <a:r>
              <a:rPr lang="en-US" dirty="0" smtClean="0">
                <a:latin typeface="Helvetica Light" charset="0"/>
                <a:ea typeface="ヒラギノ角ゴ Pro W3" charset="0"/>
              </a:rPr>
              <a:t>CAD Design Engineer or Controls Engineer</a:t>
            </a:r>
            <a:endParaRPr lang="en-US" dirty="0">
              <a:latin typeface="Helvetica Light" charset="0"/>
              <a:ea typeface="ヒラギノ角ゴ Pro W3" charset="0"/>
            </a:endParaRPr>
          </a:p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  <a:ea typeface="ヒラギノ角ゴ Pro W3" charset="0"/>
                <a:cs typeface="ヒラギノ角ゴ Pro W3" charset="0"/>
              </a:rPr>
              <a:t>	</a:t>
            </a:r>
            <a:r>
              <a:rPr lang="en-US" b="1" dirty="0">
                <a:latin typeface="Helvetica" charset="0"/>
                <a:ea typeface="ヒラギノ角ゴ Pro W3" charset="0"/>
                <a:cs typeface="Helvetica" charset="0"/>
              </a:rPr>
              <a:t>All team members will have technical design responsibilities beyond what is listed on the following pages!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Team Roles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882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89"/>
          <p:cNvGrpSpPr>
            <a:grpSpLocks/>
          </p:cNvGrpSpPr>
          <p:nvPr/>
        </p:nvGrpSpPr>
        <p:grpSpPr bwMode="auto">
          <a:xfrm>
            <a:off x="1676400" y="1503363"/>
            <a:ext cx="1447800" cy="962025"/>
            <a:chOff x="2994" y="2832"/>
            <a:chExt cx="912" cy="606"/>
          </a:xfrm>
        </p:grpSpPr>
        <p:graphicFrame>
          <p:nvGraphicFramePr>
            <p:cNvPr id="26691" name="Object 38"/>
            <p:cNvGraphicFramePr>
              <a:graphicFrameLocks noChangeAspect="1"/>
            </p:cNvGraphicFramePr>
            <p:nvPr/>
          </p:nvGraphicFramePr>
          <p:xfrm>
            <a:off x="3120" y="2832"/>
            <a:ext cx="636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4" name="Visio" r:id="rId4" imgW="1016000" imgH="952500" progId="Visio.Drawing.11">
                    <p:embed/>
                  </p:oleObj>
                </mc:Choice>
                <mc:Fallback>
                  <p:oleObj name="Visio" r:id="rId4" imgW="10160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832"/>
                          <a:ext cx="636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92" name="Object 39"/>
            <p:cNvGraphicFramePr>
              <a:graphicFrameLocks noChangeAspect="1"/>
            </p:cNvGraphicFramePr>
            <p:nvPr/>
          </p:nvGraphicFramePr>
          <p:xfrm>
            <a:off x="3270" y="2936"/>
            <a:ext cx="25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5" name="Visio" r:id="rId6" imgW="749300" imgH="977900" progId="Visio.Drawing.11">
                    <p:embed/>
                  </p:oleObj>
                </mc:Choice>
                <mc:Fallback>
                  <p:oleObj name="Visio" r:id="rId6" imgW="749300" imgH="9779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" y="2936"/>
                          <a:ext cx="25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93" name="Rectangle 88"/>
            <p:cNvSpPr>
              <a:spLocks noChangeArrowheads="1"/>
            </p:cNvSpPr>
            <p:nvPr/>
          </p:nvSpPr>
          <p:spPr bwMode="auto">
            <a:xfrm>
              <a:off x="2994" y="329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Scope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</p:grpSp>
      <p:grpSp>
        <p:nvGrpSpPr>
          <p:cNvPr id="26627" name="Group 104"/>
          <p:cNvGrpSpPr>
            <a:grpSpLocks/>
          </p:cNvGrpSpPr>
          <p:nvPr/>
        </p:nvGrpSpPr>
        <p:grpSpPr bwMode="auto">
          <a:xfrm>
            <a:off x="1752600" y="4046538"/>
            <a:ext cx="1447800" cy="685800"/>
            <a:chOff x="1104" y="1536"/>
            <a:chExt cx="912" cy="432"/>
          </a:xfrm>
        </p:grpSpPr>
        <p:sp>
          <p:nvSpPr>
            <p:cNvPr id="26687" name="Rectangle 51"/>
            <p:cNvSpPr>
              <a:spLocks noChangeArrowheads="1"/>
            </p:cNvSpPr>
            <p:nvPr/>
          </p:nvSpPr>
          <p:spPr bwMode="auto">
            <a:xfrm>
              <a:off x="1104" y="182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Risk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  <p:grpSp>
          <p:nvGrpSpPr>
            <p:cNvPr id="26688" name="Group 56"/>
            <p:cNvGrpSpPr>
              <a:grpSpLocks/>
            </p:cNvGrpSpPr>
            <p:nvPr/>
          </p:nvGrpSpPr>
          <p:grpSpPr bwMode="auto">
            <a:xfrm>
              <a:off x="1367" y="1536"/>
              <a:ext cx="373" cy="373"/>
              <a:chOff x="1367" y="1536"/>
              <a:chExt cx="373" cy="373"/>
            </a:xfrm>
          </p:grpSpPr>
          <p:graphicFrame>
            <p:nvGraphicFramePr>
              <p:cNvPr id="26689" name="Object 5"/>
              <p:cNvGraphicFramePr>
                <a:graphicFrameLocks noChangeAspect="1"/>
              </p:cNvGraphicFramePr>
              <p:nvPr/>
            </p:nvGraphicFramePr>
            <p:xfrm>
              <a:off x="1367" y="1536"/>
              <a:ext cx="373" cy="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56" name="Visio" r:id="rId8" imgW="736600" imgH="736600" progId="Visio.Drawing.11">
                      <p:embed/>
                    </p:oleObj>
                  </mc:Choice>
                  <mc:Fallback>
                    <p:oleObj name="Visio" r:id="rId8" imgW="736600" imgH="7366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7" y="1536"/>
                            <a:ext cx="373" cy="3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CFF9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107763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  <a:ext uri="{53640926-AAD7-44d8-BBD7-CCE9431645EC}">
                              <a14:shadowObscured xmlns:a14="http://schemas.microsoft.com/office/drawing/2010/main" val="1"/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90" name="Rectangle 53"/>
              <p:cNvSpPr>
                <a:spLocks noChangeArrowheads="1"/>
              </p:cNvSpPr>
              <p:nvPr/>
            </p:nvSpPr>
            <p:spPr bwMode="auto">
              <a:xfrm>
                <a:off x="1474" y="1590"/>
                <a:ext cx="1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/>
                  <a:t>!</a:t>
                </a:r>
              </a:p>
            </p:txBody>
          </p:sp>
        </p:grpSp>
      </p:grpSp>
      <p:grpSp>
        <p:nvGrpSpPr>
          <p:cNvPr id="26628" name="Group 99"/>
          <p:cNvGrpSpPr>
            <a:grpSpLocks/>
          </p:cNvGrpSpPr>
          <p:nvPr/>
        </p:nvGrpSpPr>
        <p:grpSpPr bwMode="auto">
          <a:xfrm>
            <a:off x="3733800" y="1350963"/>
            <a:ext cx="1447800" cy="695325"/>
            <a:chOff x="4128" y="2064"/>
            <a:chExt cx="912" cy="438"/>
          </a:xfrm>
        </p:grpSpPr>
        <p:graphicFrame>
          <p:nvGraphicFramePr>
            <p:cNvPr id="26685" name="Object 45"/>
            <p:cNvGraphicFramePr>
              <a:graphicFrameLocks noChangeAspect="1"/>
            </p:cNvGraphicFramePr>
            <p:nvPr/>
          </p:nvGraphicFramePr>
          <p:xfrm>
            <a:off x="4416" y="2064"/>
            <a:ext cx="417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7" name="Visio" r:id="rId10" imgW="673100" imgH="520700" progId="Visio.Drawing.11">
                    <p:embed/>
                  </p:oleObj>
                </mc:Choice>
                <mc:Fallback>
                  <p:oleObj name="Visio" r:id="rId10" imgW="673100" imgH="5207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064"/>
                          <a:ext cx="417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6" name="Rectangle 52"/>
            <p:cNvSpPr>
              <a:spLocks noChangeArrowheads="1"/>
            </p:cNvSpPr>
            <p:nvPr/>
          </p:nvSpPr>
          <p:spPr bwMode="auto">
            <a:xfrm>
              <a:off x="4128" y="2358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Time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</p:grpSp>
      <p:grpSp>
        <p:nvGrpSpPr>
          <p:cNvPr id="26629" name="Group 103"/>
          <p:cNvGrpSpPr>
            <a:grpSpLocks/>
          </p:cNvGrpSpPr>
          <p:nvPr/>
        </p:nvGrpSpPr>
        <p:grpSpPr bwMode="auto">
          <a:xfrm>
            <a:off x="914400" y="2797175"/>
            <a:ext cx="1447800" cy="990600"/>
            <a:chOff x="1248" y="2208"/>
            <a:chExt cx="912" cy="624"/>
          </a:xfrm>
        </p:grpSpPr>
        <p:graphicFrame>
          <p:nvGraphicFramePr>
            <p:cNvPr id="26683" name="Object 20"/>
            <p:cNvGraphicFramePr>
              <a:graphicFrameLocks noChangeAspect="1"/>
            </p:cNvGraphicFramePr>
            <p:nvPr/>
          </p:nvGraphicFramePr>
          <p:xfrm>
            <a:off x="1488" y="2208"/>
            <a:ext cx="454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8" name="Visio" r:id="rId12" imgW="736600" imgH="952500" progId="Visio.Drawing.11">
                    <p:embed/>
                  </p:oleObj>
                </mc:Choice>
                <mc:Fallback>
                  <p:oleObj name="Visio" r:id="rId12" imgW="7366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208"/>
                          <a:ext cx="454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4" name="Rectangle 102"/>
            <p:cNvSpPr>
              <a:spLocks noChangeArrowheads="1"/>
            </p:cNvSpPr>
            <p:nvPr/>
          </p:nvSpPr>
          <p:spPr bwMode="auto">
            <a:xfrm>
              <a:off x="1248" y="2688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Procurement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</p:grpSp>
      <p:grpSp>
        <p:nvGrpSpPr>
          <p:cNvPr id="26630" name="Group 91"/>
          <p:cNvGrpSpPr>
            <a:grpSpLocks/>
          </p:cNvGrpSpPr>
          <p:nvPr/>
        </p:nvGrpSpPr>
        <p:grpSpPr bwMode="auto">
          <a:xfrm>
            <a:off x="3733800" y="4275138"/>
            <a:ext cx="1447800" cy="990600"/>
            <a:chOff x="3168" y="2064"/>
            <a:chExt cx="912" cy="624"/>
          </a:xfrm>
        </p:grpSpPr>
        <p:graphicFrame>
          <p:nvGraphicFramePr>
            <p:cNvPr id="26681" name="Object 22"/>
            <p:cNvGraphicFramePr>
              <a:graphicFrameLocks noChangeAspect="1"/>
            </p:cNvGraphicFramePr>
            <p:nvPr/>
          </p:nvGraphicFramePr>
          <p:xfrm>
            <a:off x="3312" y="2064"/>
            <a:ext cx="597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9" name="Visio" r:id="rId14" imgW="965200" imgH="952500" progId="Visio.Drawing.11">
                    <p:embed/>
                  </p:oleObj>
                </mc:Choice>
                <mc:Fallback>
                  <p:oleObj name="Visio" r:id="rId14" imgW="9652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064"/>
                          <a:ext cx="597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2" name="Rectangle 90"/>
            <p:cNvSpPr>
              <a:spLocks noChangeArrowheads="1"/>
            </p:cNvSpPr>
            <p:nvPr/>
          </p:nvSpPr>
          <p:spPr bwMode="auto">
            <a:xfrm>
              <a:off x="3168" y="254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Communication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</p:grpSp>
      <p:grpSp>
        <p:nvGrpSpPr>
          <p:cNvPr id="26631" name="Group 87"/>
          <p:cNvGrpSpPr>
            <a:grpSpLocks/>
          </p:cNvGrpSpPr>
          <p:nvPr/>
        </p:nvGrpSpPr>
        <p:grpSpPr bwMode="auto">
          <a:xfrm>
            <a:off x="5334000" y="3887788"/>
            <a:ext cx="1447800" cy="1003300"/>
            <a:chOff x="1152" y="2872"/>
            <a:chExt cx="912" cy="632"/>
          </a:xfrm>
        </p:grpSpPr>
        <p:graphicFrame>
          <p:nvGraphicFramePr>
            <p:cNvPr id="26677" name="Object 14"/>
            <p:cNvGraphicFramePr>
              <a:graphicFrameLocks noChangeAspect="1"/>
            </p:cNvGraphicFramePr>
            <p:nvPr/>
          </p:nvGraphicFramePr>
          <p:xfrm>
            <a:off x="1417" y="2964"/>
            <a:ext cx="275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0" name="Visio" r:id="rId16" imgW="965200" imgH="952500" progId="Visio.Drawing.11">
                    <p:embed/>
                  </p:oleObj>
                </mc:Choice>
                <mc:Fallback>
                  <p:oleObj name="Visio" r:id="rId16" imgW="9652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" y="2964"/>
                          <a:ext cx="275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78" name="Object 11"/>
            <p:cNvGraphicFramePr>
              <a:graphicFrameLocks noChangeAspect="1"/>
            </p:cNvGraphicFramePr>
            <p:nvPr/>
          </p:nvGraphicFramePr>
          <p:xfrm>
            <a:off x="1242" y="2872"/>
            <a:ext cx="636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1" name="Visio" r:id="rId17" imgW="1016000" imgH="952500" progId="Visio.Drawing.11">
                    <p:embed/>
                  </p:oleObj>
                </mc:Choice>
                <mc:Fallback>
                  <p:oleObj name="Visio" r:id="rId17" imgW="10160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2" y="2872"/>
                          <a:ext cx="636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79" name="Object 50"/>
            <p:cNvGraphicFramePr>
              <a:graphicFrameLocks noChangeAspect="1"/>
            </p:cNvGraphicFramePr>
            <p:nvPr/>
          </p:nvGraphicFramePr>
          <p:xfrm>
            <a:off x="1440" y="2976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2" name="Visio" r:id="rId18" imgW="965200" imgH="952500" progId="Visio.Drawing.11">
                    <p:embed/>
                  </p:oleObj>
                </mc:Choice>
                <mc:Fallback>
                  <p:oleObj name="Visio" r:id="rId18" imgW="9652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976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0" name="Rectangle 86"/>
            <p:cNvSpPr>
              <a:spLocks noChangeArrowheads="1"/>
            </p:cNvSpPr>
            <p:nvPr/>
          </p:nvSpPr>
          <p:spPr bwMode="auto">
            <a:xfrm>
              <a:off x="1152" y="3360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Human Resource Management</a:t>
              </a:r>
            </a:p>
          </p:txBody>
        </p:sp>
      </p:grpSp>
      <p:grpSp>
        <p:nvGrpSpPr>
          <p:cNvPr id="26632" name="Group 85"/>
          <p:cNvGrpSpPr>
            <a:grpSpLocks/>
          </p:cNvGrpSpPr>
          <p:nvPr/>
        </p:nvGrpSpPr>
        <p:grpSpPr bwMode="auto">
          <a:xfrm>
            <a:off x="6400800" y="2743200"/>
            <a:ext cx="1447800" cy="946150"/>
            <a:chOff x="1776" y="912"/>
            <a:chExt cx="912" cy="596"/>
          </a:xfrm>
        </p:grpSpPr>
        <p:sp>
          <p:nvSpPr>
            <p:cNvPr id="26648" name="Rectangle 55"/>
            <p:cNvSpPr>
              <a:spLocks noChangeArrowheads="1"/>
            </p:cNvSpPr>
            <p:nvPr/>
          </p:nvSpPr>
          <p:spPr bwMode="auto">
            <a:xfrm>
              <a:off x="1776" y="134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Quality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  <p:grpSp>
          <p:nvGrpSpPr>
            <p:cNvPr id="26649" name="Group 58"/>
            <p:cNvGrpSpPr>
              <a:grpSpLocks noChangeAspect="1"/>
            </p:cNvGrpSpPr>
            <p:nvPr/>
          </p:nvGrpSpPr>
          <p:grpSpPr bwMode="auto">
            <a:xfrm>
              <a:off x="1968" y="912"/>
              <a:ext cx="597" cy="596"/>
              <a:chOff x="1968" y="912"/>
              <a:chExt cx="597" cy="596"/>
            </a:xfrm>
          </p:grpSpPr>
          <p:sp>
            <p:nvSpPr>
              <p:cNvPr id="2665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968" y="912"/>
                <a:ext cx="59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59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0 w 162"/>
                  <a:gd name="T1" fmla="*/ 0 h 112"/>
                  <a:gd name="T2" fmla="*/ 0 w 162"/>
                  <a:gd name="T3" fmla="*/ 0 h 112"/>
                  <a:gd name="T4" fmla="*/ 0 w 162"/>
                  <a:gd name="T5" fmla="*/ 0 h 112"/>
                  <a:gd name="T6" fmla="*/ 0 w 162"/>
                  <a:gd name="T7" fmla="*/ 0 h 112"/>
                  <a:gd name="T8" fmla="*/ 0 w 162"/>
                  <a:gd name="T9" fmla="*/ 0 h 112"/>
                  <a:gd name="T10" fmla="*/ 0 w 162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" h="112">
                    <a:moveTo>
                      <a:pt x="64" y="28"/>
                    </a:moveTo>
                    <a:cubicBezTo>
                      <a:pt x="103" y="5"/>
                      <a:pt x="143" y="0"/>
                      <a:pt x="152" y="16"/>
                    </a:cubicBezTo>
                    <a:cubicBezTo>
                      <a:pt x="162" y="32"/>
                      <a:pt x="137" y="63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58" y="107"/>
                      <a:pt x="18" y="112"/>
                      <a:pt x="9" y="96"/>
                    </a:cubicBezTo>
                    <a:cubicBezTo>
                      <a:pt x="0" y="80"/>
                      <a:pt x="24" y="50"/>
                      <a:pt x="64" y="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Freeform 60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24 w 60"/>
                  <a:gd name="T1" fmla="*/ 11 h 42"/>
                  <a:gd name="T2" fmla="*/ 57 w 60"/>
                  <a:gd name="T3" fmla="*/ 6 h 42"/>
                  <a:gd name="T4" fmla="*/ 36 w 60"/>
                  <a:gd name="T5" fmla="*/ 32 h 42"/>
                  <a:gd name="T6" fmla="*/ 36 w 60"/>
                  <a:gd name="T7" fmla="*/ 32 h 42"/>
                  <a:gd name="T8" fmla="*/ 3 w 60"/>
                  <a:gd name="T9" fmla="*/ 36 h 42"/>
                  <a:gd name="T10" fmla="*/ 24 w 60"/>
                  <a:gd name="T11" fmla="*/ 1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24" y="11"/>
                    </a:moveTo>
                    <a:cubicBezTo>
                      <a:pt x="38" y="2"/>
                      <a:pt x="53" y="0"/>
                      <a:pt x="57" y="6"/>
                    </a:cubicBezTo>
                    <a:cubicBezTo>
                      <a:pt x="60" y="12"/>
                      <a:pt x="51" y="24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2" y="40"/>
                      <a:pt x="7" y="42"/>
                      <a:pt x="3" y="36"/>
                    </a:cubicBezTo>
                    <a:cubicBezTo>
                      <a:pt x="0" y="30"/>
                      <a:pt x="9" y="19"/>
                      <a:pt x="24" y="11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61"/>
              <p:cNvSpPr>
                <a:spLocks noChangeShapeType="1"/>
              </p:cNvSpPr>
              <p:nvPr/>
            </p:nvSpPr>
            <p:spPr bwMode="auto">
              <a:xfrm flipV="1">
                <a:off x="2268" y="1100"/>
                <a:ext cx="23" cy="1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Freeform 62"/>
              <p:cNvSpPr>
                <a:spLocks noEditPoints="1"/>
              </p:cNvSpPr>
              <p:nvPr/>
            </p:nvSpPr>
            <p:spPr bwMode="auto">
              <a:xfrm>
                <a:off x="2250" y="992"/>
                <a:ext cx="65" cy="76"/>
              </a:xfrm>
              <a:custGeom>
                <a:avLst/>
                <a:gdLst>
                  <a:gd name="T0" fmla="*/ 0 w 173"/>
                  <a:gd name="T1" fmla="*/ 0 h 202"/>
                  <a:gd name="T2" fmla="*/ 0 w 173"/>
                  <a:gd name="T3" fmla="*/ 0 h 202"/>
                  <a:gd name="T4" fmla="*/ 0 w 173"/>
                  <a:gd name="T5" fmla="*/ 0 h 202"/>
                  <a:gd name="T6" fmla="*/ 0 w 173"/>
                  <a:gd name="T7" fmla="*/ 0 h 202"/>
                  <a:gd name="T8" fmla="*/ 0 w 173"/>
                  <a:gd name="T9" fmla="*/ 0 h 202"/>
                  <a:gd name="T10" fmla="*/ 0 w 173"/>
                  <a:gd name="T11" fmla="*/ 0 h 202"/>
                  <a:gd name="T12" fmla="*/ 0 w 173"/>
                  <a:gd name="T13" fmla="*/ 0 h 202"/>
                  <a:gd name="T14" fmla="*/ 0 w 173"/>
                  <a:gd name="T15" fmla="*/ 0 h 202"/>
                  <a:gd name="T16" fmla="*/ 0 w 173"/>
                  <a:gd name="T17" fmla="*/ 0 h 202"/>
                  <a:gd name="T18" fmla="*/ 0 w 173"/>
                  <a:gd name="T19" fmla="*/ 0 h 202"/>
                  <a:gd name="T20" fmla="*/ 0 w 173"/>
                  <a:gd name="T21" fmla="*/ 0 h 202"/>
                  <a:gd name="T22" fmla="*/ 0 w 173"/>
                  <a:gd name="T23" fmla="*/ 0 h 202"/>
                  <a:gd name="T24" fmla="*/ 0 w 173"/>
                  <a:gd name="T25" fmla="*/ 0 h 202"/>
                  <a:gd name="T26" fmla="*/ 0 w 173"/>
                  <a:gd name="T27" fmla="*/ 0 h 202"/>
                  <a:gd name="T28" fmla="*/ 0 w 173"/>
                  <a:gd name="T29" fmla="*/ 0 h 202"/>
                  <a:gd name="T30" fmla="*/ 0 w 173"/>
                  <a:gd name="T31" fmla="*/ 0 h 202"/>
                  <a:gd name="T32" fmla="*/ 0 w 173"/>
                  <a:gd name="T33" fmla="*/ 0 h 202"/>
                  <a:gd name="T34" fmla="*/ 0 w 173"/>
                  <a:gd name="T35" fmla="*/ 0 h 202"/>
                  <a:gd name="T36" fmla="*/ 0 w 173"/>
                  <a:gd name="T37" fmla="*/ 0 h 202"/>
                  <a:gd name="T38" fmla="*/ 0 w 173"/>
                  <a:gd name="T39" fmla="*/ 0 h 202"/>
                  <a:gd name="T40" fmla="*/ 0 w 173"/>
                  <a:gd name="T41" fmla="*/ 0 h 202"/>
                  <a:gd name="T42" fmla="*/ 0 w 173"/>
                  <a:gd name="T43" fmla="*/ 1 h 202"/>
                  <a:gd name="T44" fmla="*/ 0 w 173"/>
                  <a:gd name="T45" fmla="*/ 1 h 202"/>
                  <a:gd name="T46" fmla="*/ 0 w 173"/>
                  <a:gd name="T47" fmla="*/ 1 h 202"/>
                  <a:gd name="T48" fmla="*/ 0 w 173"/>
                  <a:gd name="T49" fmla="*/ 1 h 202"/>
                  <a:gd name="T50" fmla="*/ 0 w 173"/>
                  <a:gd name="T51" fmla="*/ 1 h 202"/>
                  <a:gd name="T52" fmla="*/ 0 w 173"/>
                  <a:gd name="T53" fmla="*/ 1 h 202"/>
                  <a:gd name="T54" fmla="*/ 0 w 173"/>
                  <a:gd name="T55" fmla="*/ 1 h 2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3" h="202">
                    <a:moveTo>
                      <a:pt x="16" y="3"/>
                    </a:moveTo>
                    <a:lnTo>
                      <a:pt x="16" y="3"/>
                    </a:lnTo>
                    <a:cubicBezTo>
                      <a:pt x="18" y="7"/>
                      <a:pt x="18" y="12"/>
                      <a:pt x="15" y="15"/>
                    </a:cubicBezTo>
                    <a:cubicBezTo>
                      <a:pt x="11" y="18"/>
                      <a:pt x="6" y="17"/>
                      <a:pt x="3" y="14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8" y="0"/>
                      <a:pt x="13" y="0"/>
                      <a:pt x="16" y="3"/>
                    </a:cubicBezTo>
                    <a:close/>
                    <a:moveTo>
                      <a:pt x="67" y="65"/>
                    </a:moveTo>
                    <a:lnTo>
                      <a:pt x="67" y="65"/>
                    </a:lnTo>
                    <a:cubicBezTo>
                      <a:pt x="70" y="68"/>
                      <a:pt x="69" y="73"/>
                      <a:pt x="66" y="76"/>
                    </a:cubicBezTo>
                    <a:cubicBezTo>
                      <a:pt x="63" y="79"/>
                      <a:pt x="58" y="78"/>
                      <a:pt x="55" y="75"/>
                    </a:cubicBezTo>
                    <a:cubicBezTo>
                      <a:pt x="52" y="72"/>
                      <a:pt x="52" y="67"/>
                      <a:pt x="56" y="64"/>
                    </a:cubicBezTo>
                    <a:cubicBezTo>
                      <a:pt x="59" y="61"/>
                      <a:pt x="64" y="61"/>
                      <a:pt x="67" y="65"/>
                    </a:cubicBezTo>
                    <a:close/>
                    <a:moveTo>
                      <a:pt x="118" y="126"/>
                    </a:moveTo>
                    <a:lnTo>
                      <a:pt x="118" y="126"/>
                    </a:lnTo>
                    <a:cubicBezTo>
                      <a:pt x="121" y="130"/>
                      <a:pt x="121" y="135"/>
                      <a:pt x="117" y="137"/>
                    </a:cubicBezTo>
                    <a:cubicBezTo>
                      <a:pt x="114" y="140"/>
                      <a:pt x="109" y="140"/>
                      <a:pt x="106" y="136"/>
                    </a:cubicBezTo>
                    <a:cubicBezTo>
                      <a:pt x="103" y="133"/>
                      <a:pt x="104" y="128"/>
                      <a:pt x="107" y="125"/>
                    </a:cubicBezTo>
                    <a:cubicBezTo>
                      <a:pt x="110" y="122"/>
                      <a:pt x="116" y="123"/>
                      <a:pt x="118" y="126"/>
                    </a:cubicBezTo>
                    <a:close/>
                    <a:moveTo>
                      <a:pt x="170" y="187"/>
                    </a:moveTo>
                    <a:lnTo>
                      <a:pt x="170" y="187"/>
                    </a:lnTo>
                    <a:cubicBezTo>
                      <a:pt x="173" y="191"/>
                      <a:pt x="172" y="196"/>
                      <a:pt x="169" y="199"/>
                    </a:cubicBezTo>
                    <a:cubicBezTo>
                      <a:pt x="165" y="202"/>
                      <a:pt x="160" y="201"/>
                      <a:pt x="158" y="198"/>
                    </a:cubicBezTo>
                    <a:cubicBezTo>
                      <a:pt x="155" y="194"/>
                      <a:pt x="155" y="189"/>
                      <a:pt x="159" y="186"/>
                    </a:cubicBezTo>
                    <a:cubicBezTo>
                      <a:pt x="162" y="184"/>
                      <a:pt x="167" y="184"/>
                      <a:pt x="17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Freeform 63"/>
              <p:cNvSpPr>
                <a:spLocks noEditPoints="1"/>
              </p:cNvSpPr>
              <p:nvPr/>
            </p:nvSpPr>
            <p:spPr bwMode="auto">
              <a:xfrm>
                <a:off x="2334" y="1098"/>
                <a:ext cx="195" cy="125"/>
              </a:xfrm>
              <a:custGeom>
                <a:avLst/>
                <a:gdLst>
                  <a:gd name="T0" fmla="*/ 0 w 520"/>
                  <a:gd name="T1" fmla="*/ 1 h 334"/>
                  <a:gd name="T2" fmla="*/ 0 w 520"/>
                  <a:gd name="T3" fmla="*/ 1 h 334"/>
                  <a:gd name="T4" fmla="*/ 0 w 520"/>
                  <a:gd name="T5" fmla="*/ 1 h 334"/>
                  <a:gd name="T6" fmla="*/ 0 w 520"/>
                  <a:gd name="T7" fmla="*/ 1 h 334"/>
                  <a:gd name="T8" fmla="*/ 0 w 520"/>
                  <a:gd name="T9" fmla="*/ 0 h 334"/>
                  <a:gd name="T10" fmla="*/ 0 w 520"/>
                  <a:gd name="T11" fmla="*/ 1 h 334"/>
                  <a:gd name="T12" fmla="*/ 0 w 520"/>
                  <a:gd name="T13" fmla="*/ 1 h 334"/>
                  <a:gd name="T14" fmla="*/ 0 w 520"/>
                  <a:gd name="T15" fmla="*/ 0 h 334"/>
                  <a:gd name="T16" fmla="*/ 0 w 520"/>
                  <a:gd name="T17" fmla="*/ 0 h 334"/>
                  <a:gd name="T18" fmla="*/ 0 w 520"/>
                  <a:gd name="T19" fmla="*/ 0 h 334"/>
                  <a:gd name="T20" fmla="*/ 0 w 520"/>
                  <a:gd name="T21" fmla="*/ 0 h 334"/>
                  <a:gd name="T22" fmla="*/ 0 w 520"/>
                  <a:gd name="T23" fmla="*/ 0 h 334"/>
                  <a:gd name="T24" fmla="*/ 0 w 520"/>
                  <a:gd name="T25" fmla="*/ 0 h 334"/>
                  <a:gd name="T26" fmla="*/ 0 w 520"/>
                  <a:gd name="T27" fmla="*/ 0 h 334"/>
                  <a:gd name="T28" fmla="*/ 0 w 520"/>
                  <a:gd name="T29" fmla="*/ 0 h 334"/>
                  <a:gd name="T30" fmla="*/ 0 w 520"/>
                  <a:gd name="T31" fmla="*/ 0 h 334"/>
                  <a:gd name="T32" fmla="*/ 0 w 520"/>
                  <a:gd name="T33" fmla="*/ 0 h 334"/>
                  <a:gd name="T34" fmla="*/ 0 w 520"/>
                  <a:gd name="T35" fmla="*/ 0 h 334"/>
                  <a:gd name="T36" fmla="*/ 0 w 520"/>
                  <a:gd name="T37" fmla="*/ 0 h 334"/>
                  <a:gd name="T38" fmla="*/ 0 w 520"/>
                  <a:gd name="T39" fmla="*/ 0 h 334"/>
                  <a:gd name="T40" fmla="*/ 0 w 520"/>
                  <a:gd name="T41" fmla="*/ 0 h 334"/>
                  <a:gd name="T42" fmla="*/ 0 w 520"/>
                  <a:gd name="T43" fmla="*/ 0 h 334"/>
                  <a:gd name="T44" fmla="*/ 0 w 520"/>
                  <a:gd name="T45" fmla="*/ 0 h 334"/>
                  <a:gd name="T46" fmla="*/ 0 w 520"/>
                  <a:gd name="T47" fmla="*/ 0 h 334"/>
                  <a:gd name="T48" fmla="*/ 1 w 520"/>
                  <a:gd name="T49" fmla="*/ 0 h 334"/>
                  <a:gd name="T50" fmla="*/ 1 w 520"/>
                  <a:gd name="T51" fmla="*/ 0 h 334"/>
                  <a:gd name="T52" fmla="*/ 1 w 520"/>
                  <a:gd name="T53" fmla="*/ 0 h 334"/>
                  <a:gd name="T54" fmla="*/ 1 w 520"/>
                  <a:gd name="T55" fmla="*/ 0 h 334"/>
                  <a:gd name="T56" fmla="*/ 1 w 520"/>
                  <a:gd name="T57" fmla="*/ 0 h 334"/>
                  <a:gd name="T58" fmla="*/ 1 w 520"/>
                  <a:gd name="T59" fmla="*/ 0 h 334"/>
                  <a:gd name="T60" fmla="*/ 1 w 520"/>
                  <a:gd name="T61" fmla="*/ 0 h 334"/>
                  <a:gd name="T62" fmla="*/ 1 w 520"/>
                  <a:gd name="T63" fmla="*/ 0 h 334"/>
                  <a:gd name="T64" fmla="*/ 1 w 520"/>
                  <a:gd name="T65" fmla="*/ 0 h 334"/>
                  <a:gd name="T66" fmla="*/ 1 w 520"/>
                  <a:gd name="T67" fmla="*/ 0 h 334"/>
                  <a:gd name="T68" fmla="*/ 1 w 520"/>
                  <a:gd name="T69" fmla="*/ 0 h 334"/>
                  <a:gd name="T70" fmla="*/ 1 w 520"/>
                  <a:gd name="T71" fmla="*/ 0 h 334"/>
                  <a:gd name="T72" fmla="*/ 1 w 520"/>
                  <a:gd name="T73" fmla="*/ 0 h 334"/>
                  <a:gd name="T74" fmla="*/ 1 w 520"/>
                  <a:gd name="T75" fmla="*/ 0 h 334"/>
                  <a:gd name="T76" fmla="*/ 2 w 520"/>
                  <a:gd name="T77" fmla="*/ 0 h 334"/>
                  <a:gd name="T78" fmla="*/ 2 w 520"/>
                  <a:gd name="T79" fmla="*/ 0 h 334"/>
                  <a:gd name="T80" fmla="*/ 2 w 520"/>
                  <a:gd name="T81" fmla="*/ 0 h 334"/>
                  <a:gd name="T82" fmla="*/ 2 w 520"/>
                  <a:gd name="T83" fmla="*/ 0 h 3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20" h="334">
                    <a:moveTo>
                      <a:pt x="42" y="327"/>
                    </a:moveTo>
                    <a:lnTo>
                      <a:pt x="42" y="327"/>
                    </a:lnTo>
                    <a:cubicBezTo>
                      <a:pt x="41" y="322"/>
                      <a:pt x="45" y="318"/>
                      <a:pt x="49" y="318"/>
                    </a:cubicBezTo>
                    <a:cubicBezTo>
                      <a:pt x="53" y="317"/>
                      <a:pt x="57" y="320"/>
                      <a:pt x="58" y="325"/>
                    </a:cubicBezTo>
                    <a:cubicBezTo>
                      <a:pt x="58" y="329"/>
                      <a:pt x="55" y="333"/>
                      <a:pt x="51" y="334"/>
                    </a:cubicBezTo>
                    <a:cubicBezTo>
                      <a:pt x="47" y="334"/>
                      <a:pt x="43" y="331"/>
                      <a:pt x="42" y="327"/>
                    </a:cubicBezTo>
                    <a:close/>
                    <a:moveTo>
                      <a:pt x="32" y="247"/>
                    </a:moveTo>
                    <a:lnTo>
                      <a:pt x="32" y="247"/>
                    </a:lnTo>
                    <a:cubicBezTo>
                      <a:pt x="31" y="243"/>
                      <a:pt x="34" y="239"/>
                      <a:pt x="39" y="238"/>
                    </a:cubicBezTo>
                    <a:cubicBezTo>
                      <a:pt x="43" y="238"/>
                      <a:pt x="47" y="241"/>
                      <a:pt x="48" y="245"/>
                    </a:cubicBezTo>
                    <a:cubicBezTo>
                      <a:pt x="48" y="250"/>
                      <a:pt x="45" y="254"/>
                      <a:pt x="41" y="254"/>
                    </a:cubicBezTo>
                    <a:cubicBezTo>
                      <a:pt x="36" y="255"/>
                      <a:pt x="32" y="252"/>
                      <a:pt x="32" y="247"/>
                    </a:cubicBezTo>
                    <a:close/>
                    <a:moveTo>
                      <a:pt x="21" y="168"/>
                    </a:moveTo>
                    <a:lnTo>
                      <a:pt x="21" y="168"/>
                    </a:lnTo>
                    <a:cubicBezTo>
                      <a:pt x="21" y="164"/>
                      <a:pt x="24" y="160"/>
                      <a:pt x="28" y="159"/>
                    </a:cubicBezTo>
                    <a:cubicBezTo>
                      <a:pt x="33" y="158"/>
                      <a:pt x="37" y="161"/>
                      <a:pt x="37" y="166"/>
                    </a:cubicBezTo>
                    <a:cubicBezTo>
                      <a:pt x="38" y="170"/>
                      <a:pt x="35" y="174"/>
                      <a:pt x="30" y="175"/>
                    </a:cubicBezTo>
                    <a:cubicBezTo>
                      <a:pt x="26" y="175"/>
                      <a:pt x="22" y="172"/>
                      <a:pt x="21" y="168"/>
                    </a:cubicBezTo>
                    <a:close/>
                    <a:moveTo>
                      <a:pt x="11" y="89"/>
                    </a:moveTo>
                    <a:lnTo>
                      <a:pt x="11" y="89"/>
                    </a:lnTo>
                    <a:cubicBezTo>
                      <a:pt x="11" y="84"/>
                      <a:pt x="14" y="80"/>
                      <a:pt x="18" y="80"/>
                    </a:cubicBezTo>
                    <a:cubicBezTo>
                      <a:pt x="22" y="79"/>
                      <a:pt x="26" y="82"/>
                      <a:pt x="27" y="86"/>
                    </a:cubicBezTo>
                    <a:lnTo>
                      <a:pt x="27" y="87"/>
                    </a:lnTo>
                    <a:cubicBezTo>
                      <a:pt x="28" y="91"/>
                      <a:pt x="24" y="95"/>
                      <a:pt x="20" y="95"/>
                    </a:cubicBezTo>
                    <a:cubicBezTo>
                      <a:pt x="16" y="96"/>
                      <a:pt x="12" y="93"/>
                      <a:pt x="11" y="89"/>
                    </a:cubicBezTo>
                    <a:close/>
                    <a:moveTo>
                      <a:pt x="1" y="9"/>
                    </a:moveTo>
                    <a:lnTo>
                      <a:pt x="1" y="9"/>
                    </a:lnTo>
                    <a:cubicBezTo>
                      <a:pt x="0" y="5"/>
                      <a:pt x="3" y="1"/>
                      <a:pt x="8" y="0"/>
                    </a:cubicBezTo>
                    <a:cubicBezTo>
                      <a:pt x="12" y="0"/>
                      <a:pt x="16" y="3"/>
                      <a:pt x="17" y="7"/>
                    </a:cubicBezTo>
                    <a:cubicBezTo>
                      <a:pt x="17" y="12"/>
                      <a:pt x="14" y="16"/>
                      <a:pt x="10" y="16"/>
                    </a:cubicBezTo>
                    <a:cubicBezTo>
                      <a:pt x="5" y="17"/>
                      <a:pt x="1" y="14"/>
                      <a:pt x="1" y="9"/>
                    </a:cubicBez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8" y="20"/>
                      <a:pt x="80" y="24"/>
                      <a:pt x="78" y="29"/>
                    </a:cubicBezTo>
                    <a:cubicBezTo>
                      <a:pt x="76" y="33"/>
                      <a:pt x="72" y="34"/>
                      <a:pt x="68" y="33"/>
                    </a:cubicBezTo>
                    <a:cubicBezTo>
                      <a:pt x="64" y="31"/>
                      <a:pt x="62" y="26"/>
                      <a:pt x="63" y="22"/>
                    </a:cubicBezTo>
                    <a:cubicBezTo>
                      <a:pt x="65" y="18"/>
                      <a:pt x="70" y="16"/>
                      <a:pt x="74" y="18"/>
                    </a:cubicBezTo>
                    <a:close/>
                    <a:moveTo>
                      <a:pt x="147" y="50"/>
                    </a:moveTo>
                    <a:lnTo>
                      <a:pt x="147" y="50"/>
                    </a:lnTo>
                    <a:cubicBezTo>
                      <a:pt x="151" y="52"/>
                      <a:pt x="153" y="57"/>
                      <a:pt x="152" y="61"/>
                    </a:cubicBezTo>
                    <a:cubicBezTo>
                      <a:pt x="150" y="65"/>
                      <a:pt x="145" y="66"/>
                      <a:pt x="141" y="65"/>
                    </a:cubicBezTo>
                    <a:cubicBezTo>
                      <a:pt x="137" y="63"/>
                      <a:pt x="135" y="58"/>
                      <a:pt x="137" y="54"/>
                    </a:cubicBezTo>
                    <a:cubicBezTo>
                      <a:pt x="139" y="50"/>
                      <a:pt x="143" y="48"/>
                      <a:pt x="147" y="50"/>
                    </a:cubicBezTo>
                    <a:close/>
                    <a:moveTo>
                      <a:pt x="221" y="82"/>
                    </a:moveTo>
                    <a:lnTo>
                      <a:pt x="221" y="82"/>
                    </a:lnTo>
                    <a:cubicBezTo>
                      <a:pt x="225" y="84"/>
                      <a:pt x="227" y="89"/>
                      <a:pt x="225" y="93"/>
                    </a:cubicBezTo>
                    <a:cubicBezTo>
                      <a:pt x="223" y="97"/>
                      <a:pt x="218" y="99"/>
                      <a:pt x="214" y="97"/>
                    </a:cubicBezTo>
                    <a:cubicBezTo>
                      <a:pt x="210" y="95"/>
                      <a:pt x="208" y="90"/>
                      <a:pt x="210" y="86"/>
                    </a:cubicBezTo>
                    <a:cubicBezTo>
                      <a:pt x="212" y="82"/>
                      <a:pt x="217" y="80"/>
                      <a:pt x="221" y="82"/>
                    </a:cubicBezTo>
                    <a:close/>
                    <a:moveTo>
                      <a:pt x="294" y="114"/>
                    </a:moveTo>
                    <a:lnTo>
                      <a:pt x="294" y="114"/>
                    </a:lnTo>
                    <a:cubicBezTo>
                      <a:pt x="298" y="116"/>
                      <a:pt x="300" y="121"/>
                      <a:pt x="298" y="125"/>
                    </a:cubicBezTo>
                    <a:cubicBezTo>
                      <a:pt x="296" y="129"/>
                      <a:pt x="292" y="131"/>
                      <a:pt x="288" y="129"/>
                    </a:cubicBezTo>
                    <a:cubicBezTo>
                      <a:pt x="284" y="127"/>
                      <a:pt x="282" y="122"/>
                      <a:pt x="283" y="118"/>
                    </a:cubicBezTo>
                    <a:cubicBezTo>
                      <a:pt x="285" y="114"/>
                      <a:pt x="290" y="112"/>
                      <a:pt x="294" y="114"/>
                    </a:cubicBezTo>
                    <a:close/>
                    <a:moveTo>
                      <a:pt x="367" y="146"/>
                    </a:moveTo>
                    <a:lnTo>
                      <a:pt x="367" y="146"/>
                    </a:lnTo>
                    <a:cubicBezTo>
                      <a:pt x="371" y="148"/>
                      <a:pt x="373" y="153"/>
                      <a:pt x="371" y="157"/>
                    </a:cubicBezTo>
                    <a:cubicBezTo>
                      <a:pt x="370" y="161"/>
                      <a:pt x="365" y="163"/>
                      <a:pt x="361" y="161"/>
                    </a:cubicBezTo>
                    <a:cubicBezTo>
                      <a:pt x="357" y="159"/>
                      <a:pt x="355" y="154"/>
                      <a:pt x="357" y="150"/>
                    </a:cubicBezTo>
                    <a:cubicBezTo>
                      <a:pt x="359" y="146"/>
                      <a:pt x="363" y="144"/>
                      <a:pt x="367" y="146"/>
                    </a:cubicBezTo>
                    <a:close/>
                    <a:moveTo>
                      <a:pt x="441" y="178"/>
                    </a:moveTo>
                    <a:lnTo>
                      <a:pt x="441" y="178"/>
                    </a:lnTo>
                    <a:cubicBezTo>
                      <a:pt x="445" y="180"/>
                      <a:pt x="447" y="185"/>
                      <a:pt x="445" y="189"/>
                    </a:cubicBezTo>
                    <a:cubicBezTo>
                      <a:pt x="443" y="193"/>
                      <a:pt x="438" y="195"/>
                      <a:pt x="434" y="193"/>
                    </a:cubicBezTo>
                    <a:cubicBezTo>
                      <a:pt x="430" y="191"/>
                      <a:pt x="428" y="186"/>
                      <a:pt x="430" y="182"/>
                    </a:cubicBezTo>
                    <a:cubicBezTo>
                      <a:pt x="432" y="178"/>
                      <a:pt x="437" y="176"/>
                      <a:pt x="441" y="178"/>
                    </a:cubicBezTo>
                    <a:close/>
                    <a:moveTo>
                      <a:pt x="514" y="210"/>
                    </a:moveTo>
                    <a:lnTo>
                      <a:pt x="514" y="210"/>
                    </a:lnTo>
                    <a:cubicBezTo>
                      <a:pt x="518" y="212"/>
                      <a:pt x="520" y="217"/>
                      <a:pt x="518" y="221"/>
                    </a:cubicBezTo>
                    <a:cubicBezTo>
                      <a:pt x="516" y="225"/>
                      <a:pt x="512" y="227"/>
                      <a:pt x="508" y="225"/>
                    </a:cubicBezTo>
                    <a:cubicBezTo>
                      <a:pt x="504" y="223"/>
                      <a:pt x="502" y="218"/>
                      <a:pt x="503" y="214"/>
                    </a:cubicBezTo>
                    <a:cubicBezTo>
                      <a:pt x="505" y="210"/>
                      <a:pt x="510" y="208"/>
                      <a:pt x="5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Rectangle 64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Rectangle 65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66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67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68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69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Freeform 70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Freeform 71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Freeform 72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Freeform 73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6" name="Freeform 74"/>
              <p:cNvSpPr>
                <a:spLocks/>
              </p:cNvSpPr>
              <p:nvPr/>
            </p:nvSpPr>
            <p:spPr bwMode="auto">
              <a:xfrm>
                <a:off x="2426" y="1211"/>
                <a:ext cx="103" cy="48"/>
              </a:xfrm>
              <a:custGeom>
                <a:avLst/>
                <a:gdLst>
                  <a:gd name="T0" fmla="*/ 0 w 103"/>
                  <a:gd name="T1" fmla="*/ 0 h 48"/>
                  <a:gd name="T2" fmla="*/ 52 w 103"/>
                  <a:gd name="T3" fmla="*/ 48 h 48"/>
                  <a:gd name="T4" fmla="*/ 103 w 103"/>
                  <a:gd name="T5" fmla="*/ 0 h 48"/>
                  <a:gd name="T6" fmla="*/ 0 w 103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48">
                    <a:moveTo>
                      <a:pt x="0" y="0"/>
                    </a:moveTo>
                    <a:lnTo>
                      <a:pt x="52" y="48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7" name="Freeform 75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8" name="Freeform 76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Freeform 77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Freeform 78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Freeform 79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Freeform 80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Freeform 81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 w 276"/>
                  <a:gd name="T1" fmla="*/ 0 h 256"/>
                  <a:gd name="T2" fmla="*/ 0 w 276"/>
                  <a:gd name="T3" fmla="*/ 0 h 256"/>
                  <a:gd name="T4" fmla="*/ 0 w 276"/>
                  <a:gd name="T5" fmla="*/ 0 h 256"/>
                  <a:gd name="T6" fmla="*/ 0 w 276"/>
                  <a:gd name="T7" fmla="*/ 0 h 256"/>
                  <a:gd name="T8" fmla="*/ 0 w 276"/>
                  <a:gd name="T9" fmla="*/ 1 h 256"/>
                  <a:gd name="T10" fmla="*/ 1 w 276"/>
                  <a:gd name="T11" fmla="*/ 0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256">
                    <a:moveTo>
                      <a:pt x="276" y="128"/>
                    </a:moveTo>
                    <a:cubicBezTo>
                      <a:pt x="276" y="57"/>
                      <a:pt x="214" y="0"/>
                      <a:pt x="138" y="0"/>
                    </a:cubicBezTo>
                    <a:cubicBezTo>
                      <a:pt x="62" y="0"/>
                      <a:pt x="0" y="57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98"/>
                      <a:pt x="62" y="256"/>
                      <a:pt x="138" y="256"/>
                    </a:cubicBezTo>
                    <a:cubicBezTo>
                      <a:pt x="214" y="256"/>
                      <a:pt x="276" y="198"/>
                      <a:pt x="276" y="1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Freeform 82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03 w 103"/>
                  <a:gd name="T1" fmla="*/ 48 h 96"/>
                  <a:gd name="T2" fmla="*/ 52 w 103"/>
                  <a:gd name="T3" fmla="*/ 0 h 96"/>
                  <a:gd name="T4" fmla="*/ 0 w 103"/>
                  <a:gd name="T5" fmla="*/ 48 h 96"/>
                  <a:gd name="T6" fmla="*/ 0 w 103"/>
                  <a:gd name="T7" fmla="*/ 48 h 96"/>
                  <a:gd name="T8" fmla="*/ 52 w 103"/>
                  <a:gd name="T9" fmla="*/ 96 h 96"/>
                  <a:gd name="T10" fmla="*/ 103 w 103"/>
                  <a:gd name="T11" fmla="*/ 4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96">
                    <a:moveTo>
                      <a:pt x="103" y="48"/>
                    </a:moveTo>
                    <a:cubicBezTo>
                      <a:pt x="103" y="22"/>
                      <a:pt x="80" y="0"/>
                      <a:pt x="52" y="0"/>
                    </a:cubicBezTo>
                    <a:cubicBezTo>
                      <a:pt x="23" y="0"/>
                      <a:pt x="0" y="22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5"/>
                      <a:pt x="23" y="96"/>
                      <a:pt x="52" y="96"/>
                    </a:cubicBezTo>
                    <a:cubicBezTo>
                      <a:pt x="80" y="96"/>
                      <a:pt x="103" y="75"/>
                      <a:pt x="103" y="4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Freeform 83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Freeform 84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633" name="Group 95"/>
          <p:cNvGrpSpPr>
            <a:grpSpLocks/>
          </p:cNvGrpSpPr>
          <p:nvPr/>
        </p:nvGrpSpPr>
        <p:grpSpPr bwMode="auto">
          <a:xfrm>
            <a:off x="3733800" y="2682875"/>
            <a:ext cx="1447800" cy="1219200"/>
            <a:chOff x="2928" y="1008"/>
            <a:chExt cx="912" cy="768"/>
          </a:xfrm>
        </p:grpSpPr>
        <p:graphicFrame>
          <p:nvGraphicFramePr>
            <p:cNvPr id="26646" name="Object 19"/>
            <p:cNvGraphicFramePr>
              <a:graphicFrameLocks noChangeAspect="1"/>
            </p:cNvGraphicFramePr>
            <p:nvPr/>
          </p:nvGraphicFramePr>
          <p:xfrm>
            <a:off x="3168" y="1008"/>
            <a:ext cx="454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3" name="Visio" r:id="rId19" imgW="736600" imgH="1181100" progId="Visio.Drawing.11">
                    <p:embed/>
                  </p:oleObj>
                </mc:Choice>
                <mc:Fallback>
                  <p:oleObj name="Visio" r:id="rId19" imgW="736600" imgH="11811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008"/>
                          <a:ext cx="454" cy="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7" name="Rectangle 94"/>
            <p:cNvSpPr>
              <a:spLocks noChangeArrowheads="1"/>
            </p:cNvSpPr>
            <p:nvPr/>
          </p:nvSpPr>
          <p:spPr bwMode="auto">
            <a:xfrm>
              <a:off x="2928" y="1632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Integration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</p:grpSp>
      <p:grpSp>
        <p:nvGrpSpPr>
          <p:cNvPr id="26634" name="Group 69"/>
          <p:cNvGrpSpPr>
            <a:grpSpLocks/>
          </p:cNvGrpSpPr>
          <p:nvPr/>
        </p:nvGrpSpPr>
        <p:grpSpPr bwMode="auto">
          <a:xfrm>
            <a:off x="5867400" y="1576388"/>
            <a:ext cx="1447800" cy="815975"/>
            <a:chOff x="6096000" y="2140253"/>
            <a:chExt cx="1447800" cy="815672"/>
          </a:xfrm>
        </p:grpSpPr>
        <p:sp>
          <p:nvSpPr>
            <p:cNvPr id="26644" name="Rectangle 96"/>
            <p:cNvSpPr>
              <a:spLocks noChangeArrowheads="1"/>
            </p:cNvSpPr>
            <p:nvPr/>
          </p:nvSpPr>
          <p:spPr bwMode="auto">
            <a:xfrm>
              <a:off x="6096000" y="2727325"/>
              <a:ext cx="1447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Cost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/>
                <a:t>Management</a:t>
              </a:r>
            </a:p>
          </p:txBody>
        </p:sp>
        <p:pic>
          <p:nvPicPr>
            <p:cNvPr id="26645" name="Picture 2" descr="C:\Documents and Settings\jo.CSS\Local Settings\Temporary Internet Files\Content.IE5\D03CS2VU\MC910216326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140253"/>
              <a:ext cx="381000" cy="52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5" name="Up Arrow 72"/>
          <p:cNvSpPr>
            <a:spLocks noChangeArrowheads="1"/>
          </p:cNvSpPr>
          <p:nvPr/>
        </p:nvSpPr>
        <p:spPr bwMode="auto">
          <a:xfrm>
            <a:off x="4267200" y="2332038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36" name="Up Arrow 73"/>
          <p:cNvSpPr>
            <a:spLocks noChangeArrowheads="1"/>
          </p:cNvSpPr>
          <p:nvPr/>
        </p:nvSpPr>
        <p:spPr bwMode="auto">
          <a:xfrm rot="10635465">
            <a:off x="4273550" y="4092575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37" name="Up Arrow 74"/>
          <p:cNvSpPr>
            <a:spLocks noChangeArrowheads="1"/>
          </p:cNvSpPr>
          <p:nvPr/>
        </p:nvSpPr>
        <p:spPr bwMode="auto">
          <a:xfrm rot="5400000">
            <a:off x="5353050" y="2693988"/>
            <a:ext cx="381000" cy="952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38" name="Up Arrow 75"/>
          <p:cNvSpPr>
            <a:spLocks noChangeArrowheads="1"/>
          </p:cNvSpPr>
          <p:nvPr/>
        </p:nvSpPr>
        <p:spPr bwMode="auto">
          <a:xfrm rot="-5400000">
            <a:off x="3181350" y="2732088"/>
            <a:ext cx="381000" cy="952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39" name="Up Arrow 76"/>
          <p:cNvSpPr>
            <a:spLocks noChangeArrowheads="1"/>
          </p:cNvSpPr>
          <p:nvPr/>
        </p:nvSpPr>
        <p:spPr bwMode="auto">
          <a:xfrm rot="3609640">
            <a:off x="5270500" y="2181225"/>
            <a:ext cx="381000" cy="952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40" name="Up Arrow 77"/>
          <p:cNvSpPr>
            <a:spLocks noChangeArrowheads="1"/>
          </p:cNvSpPr>
          <p:nvPr/>
        </p:nvSpPr>
        <p:spPr bwMode="auto">
          <a:xfrm rot="-3466412">
            <a:off x="3362325" y="2201863"/>
            <a:ext cx="381000" cy="952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41" name="Up Arrow 78"/>
          <p:cNvSpPr>
            <a:spLocks noChangeArrowheads="1"/>
          </p:cNvSpPr>
          <p:nvPr/>
        </p:nvSpPr>
        <p:spPr bwMode="auto">
          <a:xfrm rot="-7565048">
            <a:off x="3351213" y="3355975"/>
            <a:ext cx="381000" cy="952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42" name="Up Arrow 79"/>
          <p:cNvSpPr>
            <a:spLocks noChangeArrowheads="1"/>
          </p:cNvSpPr>
          <p:nvPr/>
        </p:nvSpPr>
        <p:spPr bwMode="auto">
          <a:xfrm rot="7673347">
            <a:off x="5026025" y="3287713"/>
            <a:ext cx="381000" cy="952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26643" name="Picture 6" descr="pmi_education_foundation_scholarships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38800"/>
            <a:ext cx="1752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981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Purpose of Team Roles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441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502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Responsible for the overall project scheduling and deliverables </a:t>
            </a:r>
          </a:p>
          <a:p>
            <a:pPr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Dual roles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Managing tasks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Leading people - nurturing the emotional or people component of the team</a:t>
            </a: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800" b="1" dirty="0">
                <a:latin typeface="Arial" charset="0"/>
                <a:ea typeface="ヒラギノ角ゴ Pro W3" charset="0"/>
                <a:cs typeface="ヒラギノ角ゴ Pro W3" charset="0"/>
              </a:rPr>
              <a:t>Responsibilities</a:t>
            </a:r>
            <a:endParaRPr lang="en-US" sz="2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Makes and sends a meeting agenda out at least one business day in advance to team members,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Client,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and the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Project Director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Ensuring that all meetings remain focused on the agenda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Reviews and determines progress on previous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“Action Items”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Develops team schedule for the design project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Evaluates schedule status during team and C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lient/Director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meetings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Establishing an environment that fosters creativity where team members are respected, take risks and feel safe expressing their ideas</a:t>
            </a:r>
          </a:p>
          <a:p>
            <a:pPr lvl="1" eaLnBrk="1" hangingPunct="1"/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Ensures that all team members opinions are expressed and evaluated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Encouraging participation by all team members </a:t>
            </a:r>
          </a:p>
        </p:txBody>
      </p:sp>
      <p:grpSp>
        <p:nvGrpSpPr>
          <p:cNvPr id="32772" name="Group 99"/>
          <p:cNvGrpSpPr>
            <a:grpSpLocks/>
          </p:cNvGrpSpPr>
          <p:nvPr/>
        </p:nvGrpSpPr>
        <p:grpSpPr bwMode="auto">
          <a:xfrm>
            <a:off x="6477000" y="762000"/>
            <a:ext cx="1447800" cy="695325"/>
            <a:chOff x="4128" y="2064"/>
            <a:chExt cx="912" cy="438"/>
          </a:xfrm>
        </p:grpSpPr>
        <p:graphicFrame>
          <p:nvGraphicFramePr>
            <p:cNvPr id="32782" name="Object 45"/>
            <p:cNvGraphicFramePr>
              <a:graphicFrameLocks noChangeAspect="1"/>
            </p:cNvGraphicFramePr>
            <p:nvPr/>
          </p:nvGraphicFramePr>
          <p:xfrm>
            <a:off x="4416" y="2064"/>
            <a:ext cx="417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" name="Visio" r:id="rId4" imgW="673100" imgH="520700" progId="Visio.Drawing.11">
                    <p:embed/>
                  </p:oleObj>
                </mc:Choice>
                <mc:Fallback>
                  <p:oleObj name="Visio" r:id="rId4" imgW="673100" imgH="5207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064"/>
                          <a:ext cx="417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3" name="Rectangle 52"/>
            <p:cNvSpPr>
              <a:spLocks noChangeArrowheads="1"/>
            </p:cNvSpPr>
            <p:nvPr/>
          </p:nvSpPr>
          <p:spPr bwMode="auto">
            <a:xfrm>
              <a:off x="4128" y="2358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Time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</p:grpSp>
      <p:grpSp>
        <p:nvGrpSpPr>
          <p:cNvPr id="32773" name="Group 89"/>
          <p:cNvGrpSpPr>
            <a:grpSpLocks/>
          </p:cNvGrpSpPr>
          <p:nvPr/>
        </p:nvGrpSpPr>
        <p:grpSpPr bwMode="auto">
          <a:xfrm>
            <a:off x="152400" y="381000"/>
            <a:ext cx="1447800" cy="962025"/>
            <a:chOff x="2994" y="2832"/>
            <a:chExt cx="912" cy="606"/>
          </a:xfrm>
        </p:grpSpPr>
        <p:graphicFrame>
          <p:nvGraphicFramePr>
            <p:cNvPr id="32779" name="Object 38"/>
            <p:cNvGraphicFramePr>
              <a:graphicFrameLocks noChangeAspect="1"/>
            </p:cNvGraphicFramePr>
            <p:nvPr/>
          </p:nvGraphicFramePr>
          <p:xfrm>
            <a:off x="3120" y="2832"/>
            <a:ext cx="636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" name="Visio" r:id="rId6" imgW="1016000" imgH="952500" progId="Visio.Drawing.11">
                    <p:embed/>
                  </p:oleObj>
                </mc:Choice>
                <mc:Fallback>
                  <p:oleObj name="Visio" r:id="rId6" imgW="10160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832"/>
                          <a:ext cx="636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0" name="Object 39"/>
            <p:cNvGraphicFramePr>
              <a:graphicFrameLocks noChangeAspect="1"/>
            </p:cNvGraphicFramePr>
            <p:nvPr/>
          </p:nvGraphicFramePr>
          <p:xfrm>
            <a:off x="3270" y="2936"/>
            <a:ext cx="25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" name="Visio" r:id="rId8" imgW="749300" imgH="977900" progId="Visio.Drawing.11">
                    <p:embed/>
                  </p:oleObj>
                </mc:Choice>
                <mc:Fallback>
                  <p:oleObj name="Visio" r:id="rId8" imgW="749300" imgH="9779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" y="2936"/>
                          <a:ext cx="25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1" name="Rectangle 88"/>
            <p:cNvSpPr>
              <a:spLocks noChangeArrowheads="1"/>
            </p:cNvSpPr>
            <p:nvPr/>
          </p:nvSpPr>
          <p:spPr bwMode="auto">
            <a:xfrm>
              <a:off x="2994" y="329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Scope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</p:grpSp>
      <p:grpSp>
        <p:nvGrpSpPr>
          <p:cNvPr id="32774" name="Group 87"/>
          <p:cNvGrpSpPr>
            <a:grpSpLocks/>
          </p:cNvGrpSpPr>
          <p:nvPr/>
        </p:nvGrpSpPr>
        <p:grpSpPr bwMode="auto">
          <a:xfrm>
            <a:off x="7620000" y="762000"/>
            <a:ext cx="1447800" cy="1003300"/>
            <a:chOff x="1152" y="2872"/>
            <a:chExt cx="912" cy="632"/>
          </a:xfrm>
        </p:grpSpPr>
        <p:graphicFrame>
          <p:nvGraphicFramePr>
            <p:cNvPr id="32775" name="Object 14"/>
            <p:cNvGraphicFramePr>
              <a:graphicFrameLocks noChangeAspect="1"/>
            </p:cNvGraphicFramePr>
            <p:nvPr/>
          </p:nvGraphicFramePr>
          <p:xfrm>
            <a:off x="1417" y="2964"/>
            <a:ext cx="275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" name="Visio" r:id="rId10" imgW="965200" imgH="952500" progId="Visio.Drawing.11">
                    <p:embed/>
                  </p:oleObj>
                </mc:Choice>
                <mc:Fallback>
                  <p:oleObj name="Visio" r:id="rId10" imgW="9652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" y="2964"/>
                          <a:ext cx="275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6" name="Object 11"/>
            <p:cNvGraphicFramePr>
              <a:graphicFrameLocks noChangeAspect="1"/>
            </p:cNvGraphicFramePr>
            <p:nvPr/>
          </p:nvGraphicFramePr>
          <p:xfrm>
            <a:off x="1242" y="2872"/>
            <a:ext cx="636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" name="Visio" r:id="rId12" imgW="1016000" imgH="952500" progId="Visio.Drawing.11">
                    <p:embed/>
                  </p:oleObj>
                </mc:Choice>
                <mc:Fallback>
                  <p:oleObj name="Visio" r:id="rId12" imgW="10160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2" y="2872"/>
                          <a:ext cx="636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7" name="Object 50"/>
            <p:cNvGraphicFramePr>
              <a:graphicFrameLocks noChangeAspect="1"/>
            </p:cNvGraphicFramePr>
            <p:nvPr/>
          </p:nvGraphicFramePr>
          <p:xfrm>
            <a:off x="1440" y="2976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" name="Visio" r:id="rId13" imgW="965200" imgH="952500" progId="Visio.Drawing.11">
                    <p:embed/>
                  </p:oleObj>
                </mc:Choice>
                <mc:Fallback>
                  <p:oleObj name="Visio" r:id="rId13" imgW="9652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976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8" name="Rectangle 86"/>
            <p:cNvSpPr>
              <a:spLocks noChangeArrowheads="1"/>
            </p:cNvSpPr>
            <p:nvPr/>
          </p:nvSpPr>
          <p:spPr bwMode="auto">
            <a:xfrm>
              <a:off x="1152" y="3360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 dirty="0"/>
                <a:t>Human Resource Management</a:t>
              </a: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Project Manager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0107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772400" cy="51816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Provides coordination for all internal and external team interactions</a:t>
            </a:r>
            <a:endParaRPr lang="en-US" sz="20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800" b="1" dirty="0">
                <a:latin typeface="Helvetica" charset="0"/>
                <a:ea typeface="ヒラギノ角ゴ Pro W3" charset="0"/>
                <a:cs typeface="ヒラギノ角ゴ Pro W3" charset="0"/>
              </a:rPr>
              <a:t>Responsibilities</a:t>
            </a:r>
            <a:endParaRPr lang="en-US" sz="2000" b="1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Working </a:t>
            </a:r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with </a:t>
            </a:r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the Project </a:t>
            </a:r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Manger to determine who will locate and reserve a meeting room each week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Sending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an e-mail reminder out 1-2 business days in advance of the next meeting stating the meeting date/time/location</a:t>
            </a:r>
            <a:endParaRPr lang="en-US" sz="16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Team and </a:t>
            </a:r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Director Meetings</a:t>
            </a:r>
            <a:endParaRPr lang="en-US" sz="16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2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Record minutes during the meeting</a:t>
            </a:r>
          </a:p>
          <a:p>
            <a:pPr lvl="2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Documents decisions made</a:t>
            </a:r>
          </a:p>
          <a:p>
            <a:pPr lvl="2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Documents action items assigned - </a:t>
            </a:r>
            <a:r>
              <a:rPr lang="en-US" sz="1600" b="1" dirty="0">
                <a:latin typeface="Arial" charset="0"/>
                <a:ea typeface="ヒラギノ角ゴ Pro W3" charset="0"/>
                <a:cs typeface="ヒラギノ角ゴ Pro W3" charset="0"/>
              </a:rPr>
              <a:t>W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ho is going to do </a:t>
            </a:r>
            <a:r>
              <a:rPr lang="en-US" sz="1600" b="1" dirty="0">
                <a:latin typeface="Arial" charset="0"/>
                <a:ea typeface="ヒラギノ角ゴ Pro W3" charset="0"/>
                <a:cs typeface="ヒラギノ角ゴ Pro W3" charset="0"/>
              </a:rPr>
              <a:t>W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hat by </a:t>
            </a:r>
            <a:r>
              <a:rPr lang="en-US" sz="1600" b="1" dirty="0">
                <a:latin typeface="Arial" charset="0"/>
                <a:ea typeface="ヒラギノ角ゴ Pro W3" charset="0"/>
                <a:cs typeface="ヒラギノ角ゴ Pro W3" charset="0"/>
              </a:rPr>
              <a:t>W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hen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Emailing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meeting minutes within 24 hours to teammates,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Client and Director (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even if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Client or Director did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not attend)</a:t>
            </a:r>
          </a:p>
          <a:p>
            <a:pPr lvl="1" eaLnBrk="1" hangingPunct="1"/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Sending </a:t>
            </a:r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questions to </a:t>
            </a:r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Director &amp; Client</a:t>
            </a:r>
            <a:endParaRPr lang="en-US" sz="16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Taking </a:t>
            </a:r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a lead role in establishing contact, following up on commitments, obtaining information</a:t>
            </a:r>
          </a:p>
          <a:p>
            <a:pPr lvl="1" eaLnBrk="1" hangingPunct="1"/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Communicating </a:t>
            </a:r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with organizations outside of the team</a:t>
            </a:r>
          </a:p>
        </p:txBody>
      </p:sp>
      <p:grpSp>
        <p:nvGrpSpPr>
          <p:cNvPr id="40964" name="Group 91"/>
          <p:cNvGrpSpPr>
            <a:grpSpLocks/>
          </p:cNvGrpSpPr>
          <p:nvPr/>
        </p:nvGrpSpPr>
        <p:grpSpPr bwMode="auto">
          <a:xfrm>
            <a:off x="228600" y="457200"/>
            <a:ext cx="1447800" cy="990600"/>
            <a:chOff x="3168" y="2064"/>
            <a:chExt cx="912" cy="624"/>
          </a:xfrm>
        </p:grpSpPr>
        <p:graphicFrame>
          <p:nvGraphicFramePr>
            <p:cNvPr id="40965" name="Object 22"/>
            <p:cNvGraphicFramePr>
              <a:graphicFrameLocks noChangeAspect="1"/>
            </p:cNvGraphicFramePr>
            <p:nvPr/>
          </p:nvGraphicFramePr>
          <p:xfrm>
            <a:off x="3312" y="2064"/>
            <a:ext cx="597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" name="Visio" r:id="rId4" imgW="965200" imgH="952500" progId="Visio.Drawing.11">
                    <p:embed/>
                  </p:oleObj>
                </mc:Choice>
                <mc:Fallback>
                  <p:oleObj name="Visio" r:id="rId4" imgW="965200" imgH="9525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064"/>
                          <a:ext cx="597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CFF9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  <a:ext uri="{53640926-AAD7-44d8-BBD7-CCE9431645EC}">
                            <a14:shadowObscured xmlns:a14="http://schemas.microsoft.com/office/drawing/2010/main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6" name="Rectangle 90"/>
            <p:cNvSpPr>
              <a:spLocks noChangeArrowheads="1"/>
            </p:cNvSpPr>
            <p:nvPr/>
          </p:nvSpPr>
          <p:spPr bwMode="auto">
            <a:xfrm>
              <a:off x="3168" y="254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Communication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Communications Director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031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The financial manager is responsible for providing financial advice and support to the team and mentors/advisors</a:t>
            </a: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800" b="1" dirty="0">
                <a:latin typeface="Arial" charset="0"/>
                <a:ea typeface="ヒラギノ角ゴ Pro W3" charset="0"/>
                <a:cs typeface="ヒラギノ角ゴ Pro W3" charset="0"/>
              </a:rPr>
              <a:t>Responsibilities</a:t>
            </a:r>
            <a:endParaRPr lang="en-US" sz="2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Researching/benchmarking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technical purchases and acquisitions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Providing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and interpreting team financial information</a:t>
            </a:r>
          </a:p>
          <a:p>
            <a:pPr lvl="2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Maintaining detailed Microsoft Excel spreadsheet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Monitoring team budget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Conducting pricing analysis on proposed purchases</a:t>
            </a: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Overseeing team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Design Center Colorado reimbursements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Ensuring all team members understand and follow State of Colorado purchasing requirements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Carrying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out team purchases using department assigned </a:t>
            </a:r>
            <a:r>
              <a:rPr lang="en-US" sz="1600" dirty="0" err="1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card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2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Complete all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Pcard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training</a:t>
            </a:r>
          </a:p>
          <a:p>
            <a:pPr lvl="2"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Complete all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Pcard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paperwork within designated timeframe  </a:t>
            </a:r>
          </a:p>
          <a:p>
            <a:pPr lvl="1" eaLnBrk="1" hangingPunct="1">
              <a:buFontTx/>
              <a:buNone/>
            </a:pP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Specific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PCard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responsibilities covered in </a:t>
            </a:r>
            <a:r>
              <a:rPr lang="ja-JP" altLang="en-US" sz="1600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sz="1600" dirty="0">
                <a:latin typeface="Arial" charset="0"/>
                <a:ea typeface="ヒラギノ角ゴ Pro W3" charset="0"/>
                <a:cs typeface="ヒラギノ角ゴ Pro W3" charset="0"/>
              </a:rPr>
              <a:t>Purchasing</a:t>
            </a:r>
            <a:r>
              <a:rPr lang="ja-JP" altLang="en-US" sz="1600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sz="1600" dirty="0">
                <a:latin typeface="Arial" charset="0"/>
                <a:ea typeface="ヒラギノ角ゴ Pro W3" charset="0"/>
                <a:cs typeface="ヒラギノ角ゴ Pro W3" charset="0"/>
              </a:rPr>
              <a:t> presentation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348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56135"/>
              </p:ext>
            </p:extLst>
          </p:nvPr>
        </p:nvGraphicFramePr>
        <p:xfrm>
          <a:off x="381000" y="228600"/>
          <a:ext cx="7620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Visio" r:id="rId4" imgW="736600" imgH="952500" progId="Visio.Drawing.11">
                  <p:embed/>
                </p:oleObj>
              </mc:Choice>
              <mc:Fallback>
                <p:oleObj name="Visio" r:id="rId4" imgW="736600" imgH="9525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7620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53640926-AAD7-44d8-BBD7-CCE9431645EC}">
                          <a14:shadowObscured xmlns:a14="http://schemas.microsoft.com/office/drawing/2010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102"/>
          <p:cNvSpPr>
            <a:spLocks noChangeArrowheads="1"/>
          </p:cNvSpPr>
          <p:nvPr/>
        </p:nvSpPr>
        <p:spPr bwMode="auto">
          <a:xfrm>
            <a:off x="0" y="990600"/>
            <a:ext cx="153071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/>
              <a:t>Procurement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/>
              <a:t>Management</a:t>
            </a:r>
          </a:p>
        </p:txBody>
      </p:sp>
      <p:grpSp>
        <p:nvGrpSpPr>
          <p:cNvPr id="34822" name="Group 8"/>
          <p:cNvGrpSpPr>
            <a:grpSpLocks/>
          </p:cNvGrpSpPr>
          <p:nvPr/>
        </p:nvGrpSpPr>
        <p:grpSpPr bwMode="auto">
          <a:xfrm>
            <a:off x="1219200" y="381000"/>
            <a:ext cx="1447800" cy="815975"/>
            <a:chOff x="6096000" y="2140253"/>
            <a:chExt cx="1447800" cy="815672"/>
          </a:xfrm>
        </p:grpSpPr>
        <p:sp>
          <p:nvSpPr>
            <p:cNvPr id="34823" name="Rectangle 96"/>
            <p:cNvSpPr>
              <a:spLocks noChangeArrowheads="1"/>
            </p:cNvSpPr>
            <p:nvPr/>
          </p:nvSpPr>
          <p:spPr bwMode="auto">
            <a:xfrm>
              <a:off x="6096000" y="2727325"/>
              <a:ext cx="1447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Cost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  <p:pic>
          <p:nvPicPr>
            <p:cNvPr id="34824" name="Picture 2" descr="C:\Documents and Settings\jo.CSS\Local Settings\Temporary Internet Files\Content.IE5\D03CS2VU\MC910216326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140253"/>
              <a:ext cx="381000" cy="52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Financial Manager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730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543800" cy="47244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Manufacturing Engineer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is responsible for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coordinating all fabrication required to meet final prototype requirements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defRPr/>
            </a:pPr>
            <a:r>
              <a:rPr lang="en-US" sz="1800" b="1" dirty="0">
                <a:latin typeface="Arial" charset="0"/>
                <a:ea typeface="ヒラギノ角ゴ Pro W3" charset="0"/>
                <a:cs typeface="ヒラギノ角ゴ Pro W3" charset="0"/>
              </a:rPr>
              <a:t>Responsibilities</a:t>
            </a:r>
            <a:r>
              <a:rPr lang="en-US" sz="2000" b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Overseeing that all engineering prints meet the requirement and expectations of machine shop or vendor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Reviewing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designs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with machine shop supervisors, or machine shop owner to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ensure design for manufacturing (DFM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Coordinating meetings with machine shop supervisor, or alternative expert to review DFM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Determine realistic timing for fabrication and assembly</a:t>
            </a:r>
            <a:endParaRPr lang="en-US" sz="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Taking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the lead in prototype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development and quality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Identify risks associated with prototype fabrication and assembly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Working with Project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anager to determine critical path items for on time prototype development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Taking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the lead on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planning and coordinating the Manufacturing Review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en-US" sz="12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6868" name="Group 85"/>
          <p:cNvGrpSpPr>
            <a:grpSpLocks/>
          </p:cNvGrpSpPr>
          <p:nvPr/>
        </p:nvGrpSpPr>
        <p:grpSpPr bwMode="auto">
          <a:xfrm>
            <a:off x="304800" y="381000"/>
            <a:ext cx="1447800" cy="946150"/>
            <a:chOff x="1776" y="912"/>
            <a:chExt cx="912" cy="596"/>
          </a:xfrm>
        </p:grpSpPr>
        <p:sp>
          <p:nvSpPr>
            <p:cNvPr id="36874" name="Rectangle 55"/>
            <p:cNvSpPr>
              <a:spLocks noChangeArrowheads="1"/>
            </p:cNvSpPr>
            <p:nvPr/>
          </p:nvSpPr>
          <p:spPr bwMode="auto">
            <a:xfrm>
              <a:off x="1776" y="134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Quality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  <p:grpSp>
          <p:nvGrpSpPr>
            <p:cNvPr id="36875" name="Group 58"/>
            <p:cNvGrpSpPr>
              <a:grpSpLocks noChangeAspect="1"/>
            </p:cNvGrpSpPr>
            <p:nvPr/>
          </p:nvGrpSpPr>
          <p:grpSpPr bwMode="auto">
            <a:xfrm>
              <a:off x="1968" y="912"/>
              <a:ext cx="597" cy="596"/>
              <a:chOff x="1968" y="912"/>
              <a:chExt cx="597" cy="596"/>
            </a:xfrm>
          </p:grpSpPr>
          <p:sp>
            <p:nvSpPr>
              <p:cNvPr id="36876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968" y="912"/>
                <a:ext cx="59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" name="Freeform 59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0 w 162"/>
                  <a:gd name="T1" fmla="*/ 0 h 112"/>
                  <a:gd name="T2" fmla="*/ 0 w 162"/>
                  <a:gd name="T3" fmla="*/ 0 h 112"/>
                  <a:gd name="T4" fmla="*/ 0 w 162"/>
                  <a:gd name="T5" fmla="*/ 0 h 112"/>
                  <a:gd name="T6" fmla="*/ 0 w 162"/>
                  <a:gd name="T7" fmla="*/ 0 h 112"/>
                  <a:gd name="T8" fmla="*/ 0 w 162"/>
                  <a:gd name="T9" fmla="*/ 0 h 112"/>
                  <a:gd name="T10" fmla="*/ 0 w 162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" h="112">
                    <a:moveTo>
                      <a:pt x="64" y="28"/>
                    </a:moveTo>
                    <a:cubicBezTo>
                      <a:pt x="103" y="5"/>
                      <a:pt x="143" y="0"/>
                      <a:pt x="152" y="16"/>
                    </a:cubicBezTo>
                    <a:cubicBezTo>
                      <a:pt x="162" y="32"/>
                      <a:pt x="137" y="63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58" y="107"/>
                      <a:pt x="18" y="112"/>
                      <a:pt x="9" y="96"/>
                    </a:cubicBezTo>
                    <a:cubicBezTo>
                      <a:pt x="0" y="80"/>
                      <a:pt x="24" y="50"/>
                      <a:pt x="64" y="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Freeform 60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24 w 60"/>
                  <a:gd name="T1" fmla="*/ 11 h 42"/>
                  <a:gd name="T2" fmla="*/ 57 w 60"/>
                  <a:gd name="T3" fmla="*/ 6 h 42"/>
                  <a:gd name="T4" fmla="*/ 36 w 60"/>
                  <a:gd name="T5" fmla="*/ 32 h 42"/>
                  <a:gd name="T6" fmla="*/ 36 w 60"/>
                  <a:gd name="T7" fmla="*/ 32 h 42"/>
                  <a:gd name="T8" fmla="*/ 3 w 60"/>
                  <a:gd name="T9" fmla="*/ 36 h 42"/>
                  <a:gd name="T10" fmla="*/ 24 w 60"/>
                  <a:gd name="T11" fmla="*/ 1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24" y="11"/>
                    </a:moveTo>
                    <a:cubicBezTo>
                      <a:pt x="38" y="2"/>
                      <a:pt x="53" y="0"/>
                      <a:pt x="57" y="6"/>
                    </a:cubicBezTo>
                    <a:cubicBezTo>
                      <a:pt x="60" y="12"/>
                      <a:pt x="51" y="24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2" y="40"/>
                      <a:pt x="7" y="42"/>
                      <a:pt x="3" y="36"/>
                    </a:cubicBezTo>
                    <a:cubicBezTo>
                      <a:pt x="0" y="30"/>
                      <a:pt x="9" y="19"/>
                      <a:pt x="24" y="11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9" name="Line 61"/>
              <p:cNvSpPr>
                <a:spLocks noChangeShapeType="1"/>
              </p:cNvSpPr>
              <p:nvPr/>
            </p:nvSpPr>
            <p:spPr bwMode="auto">
              <a:xfrm flipV="1">
                <a:off x="2268" y="1100"/>
                <a:ext cx="23" cy="1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0" name="Freeform 62"/>
              <p:cNvSpPr>
                <a:spLocks noEditPoints="1"/>
              </p:cNvSpPr>
              <p:nvPr/>
            </p:nvSpPr>
            <p:spPr bwMode="auto">
              <a:xfrm>
                <a:off x="2250" y="992"/>
                <a:ext cx="65" cy="76"/>
              </a:xfrm>
              <a:custGeom>
                <a:avLst/>
                <a:gdLst>
                  <a:gd name="T0" fmla="*/ 0 w 173"/>
                  <a:gd name="T1" fmla="*/ 0 h 202"/>
                  <a:gd name="T2" fmla="*/ 0 w 173"/>
                  <a:gd name="T3" fmla="*/ 0 h 202"/>
                  <a:gd name="T4" fmla="*/ 0 w 173"/>
                  <a:gd name="T5" fmla="*/ 0 h 202"/>
                  <a:gd name="T6" fmla="*/ 0 w 173"/>
                  <a:gd name="T7" fmla="*/ 0 h 202"/>
                  <a:gd name="T8" fmla="*/ 0 w 173"/>
                  <a:gd name="T9" fmla="*/ 0 h 202"/>
                  <a:gd name="T10" fmla="*/ 0 w 173"/>
                  <a:gd name="T11" fmla="*/ 0 h 202"/>
                  <a:gd name="T12" fmla="*/ 0 w 173"/>
                  <a:gd name="T13" fmla="*/ 0 h 202"/>
                  <a:gd name="T14" fmla="*/ 0 w 173"/>
                  <a:gd name="T15" fmla="*/ 0 h 202"/>
                  <a:gd name="T16" fmla="*/ 0 w 173"/>
                  <a:gd name="T17" fmla="*/ 0 h 202"/>
                  <a:gd name="T18" fmla="*/ 0 w 173"/>
                  <a:gd name="T19" fmla="*/ 0 h 202"/>
                  <a:gd name="T20" fmla="*/ 0 w 173"/>
                  <a:gd name="T21" fmla="*/ 0 h 202"/>
                  <a:gd name="T22" fmla="*/ 0 w 173"/>
                  <a:gd name="T23" fmla="*/ 0 h 202"/>
                  <a:gd name="T24" fmla="*/ 0 w 173"/>
                  <a:gd name="T25" fmla="*/ 0 h 202"/>
                  <a:gd name="T26" fmla="*/ 0 w 173"/>
                  <a:gd name="T27" fmla="*/ 0 h 202"/>
                  <a:gd name="T28" fmla="*/ 0 w 173"/>
                  <a:gd name="T29" fmla="*/ 0 h 202"/>
                  <a:gd name="T30" fmla="*/ 0 w 173"/>
                  <a:gd name="T31" fmla="*/ 0 h 202"/>
                  <a:gd name="T32" fmla="*/ 0 w 173"/>
                  <a:gd name="T33" fmla="*/ 0 h 202"/>
                  <a:gd name="T34" fmla="*/ 0 w 173"/>
                  <a:gd name="T35" fmla="*/ 0 h 202"/>
                  <a:gd name="T36" fmla="*/ 0 w 173"/>
                  <a:gd name="T37" fmla="*/ 0 h 202"/>
                  <a:gd name="T38" fmla="*/ 0 w 173"/>
                  <a:gd name="T39" fmla="*/ 0 h 202"/>
                  <a:gd name="T40" fmla="*/ 0 w 173"/>
                  <a:gd name="T41" fmla="*/ 0 h 202"/>
                  <a:gd name="T42" fmla="*/ 0 w 173"/>
                  <a:gd name="T43" fmla="*/ 1 h 202"/>
                  <a:gd name="T44" fmla="*/ 0 w 173"/>
                  <a:gd name="T45" fmla="*/ 1 h 202"/>
                  <a:gd name="T46" fmla="*/ 0 w 173"/>
                  <a:gd name="T47" fmla="*/ 1 h 202"/>
                  <a:gd name="T48" fmla="*/ 0 w 173"/>
                  <a:gd name="T49" fmla="*/ 1 h 202"/>
                  <a:gd name="T50" fmla="*/ 0 w 173"/>
                  <a:gd name="T51" fmla="*/ 1 h 202"/>
                  <a:gd name="T52" fmla="*/ 0 w 173"/>
                  <a:gd name="T53" fmla="*/ 1 h 202"/>
                  <a:gd name="T54" fmla="*/ 0 w 173"/>
                  <a:gd name="T55" fmla="*/ 1 h 2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3" h="202">
                    <a:moveTo>
                      <a:pt x="16" y="3"/>
                    </a:moveTo>
                    <a:lnTo>
                      <a:pt x="16" y="3"/>
                    </a:lnTo>
                    <a:cubicBezTo>
                      <a:pt x="18" y="7"/>
                      <a:pt x="18" y="12"/>
                      <a:pt x="15" y="15"/>
                    </a:cubicBezTo>
                    <a:cubicBezTo>
                      <a:pt x="11" y="18"/>
                      <a:pt x="6" y="17"/>
                      <a:pt x="3" y="14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8" y="0"/>
                      <a:pt x="13" y="0"/>
                      <a:pt x="16" y="3"/>
                    </a:cubicBezTo>
                    <a:close/>
                    <a:moveTo>
                      <a:pt x="67" y="65"/>
                    </a:moveTo>
                    <a:lnTo>
                      <a:pt x="67" y="65"/>
                    </a:lnTo>
                    <a:cubicBezTo>
                      <a:pt x="70" y="68"/>
                      <a:pt x="69" y="73"/>
                      <a:pt x="66" y="76"/>
                    </a:cubicBezTo>
                    <a:cubicBezTo>
                      <a:pt x="63" y="79"/>
                      <a:pt x="58" y="78"/>
                      <a:pt x="55" y="75"/>
                    </a:cubicBezTo>
                    <a:cubicBezTo>
                      <a:pt x="52" y="72"/>
                      <a:pt x="52" y="67"/>
                      <a:pt x="56" y="64"/>
                    </a:cubicBezTo>
                    <a:cubicBezTo>
                      <a:pt x="59" y="61"/>
                      <a:pt x="64" y="61"/>
                      <a:pt x="67" y="65"/>
                    </a:cubicBezTo>
                    <a:close/>
                    <a:moveTo>
                      <a:pt x="118" y="126"/>
                    </a:moveTo>
                    <a:lnTo>
                      <a:pt x="118" y="126"/>
                    </a:lnTo>
                    <a:cubicBezTo>
                      <a:pt x="121" y="130"/>
                      <a:pt x="121" y="135"/>
                      <a:pt x="117" y="137"/>
                    </a:cubicBezTo>
                    <a:cubicBezTo>
                      <a:pt x="114" y="140"/>
                      <a:pt x="109" y="140"/>
                      <a:pt x="106" y="136"/>
                    </a:cubicBezTo>
                    <a:cubicBezTo>
                      <a:pt x="103" y="133"/>
                      <a:pt x="104" y="128"/>
                      <a:pt x="107" y="125"/>
                    </a:cubicBezTo>
                    <a:cubicBezTo>
                      <a:pt x="110" y="122"/>
                      <a:pt x="116" y="123"/>
                      <a:pt x="118" y="126"/>
                    </a:cubicBezTo>
                    <a:close/>
                    <a:moveTo>
                      <a:pt x="170" y="187"/>
                    </a:moveTo>
                    <a:lnTo>
                      <a:pt x="170" y="187"/>
                    </a:lnTo>
                    <a:cubicBezTo>
                      <a:pt x="173" y="191"/>
                      <a:pt x="172" y="196"/>
                      <a:pt x="169" y="199"/>
                    </a:cubicBezTo>
                    <a:cubicBezTo>
                      <a:pt x="165" y="202"/>
                      <a:pt x="160" y="201"/>
                      <a:pt x="158" y="198"/>
                    </a:cubicBezTo>
                    <a:cubicBezTo>
                      <a:pt x="155" y="194"/>
                      <a:pt x="155" y="189"/>
                      <a:pt x="159" y="186"/>
                    </a:cubicBezTo>
                    <a:cubicBezTo>
                      <a:pt x="162" y="184"/>
                      <a:pt x="167" y="184"/>
                      <a:pt x="17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1" name="Freeform 63"/>
              <p:cNvSpPr>
                <a:spLocks noEditPoints="1"/>
              </p:cNvSpPr>
              <p:nvPr/>
            </p:nvSpPr>
            <p:spPr bwMode="auto">
              <a:xfrm>
                <a:off x="2334" y="1098"/>
                <a:ext cx="195" cy="125"/>
              </a:xfrm>
              <a:custGeom>
                <a:avLst/>
                <a:gdLst>
                  <a:gd name="T0" fmla="*/ 0 w 520"/>
                  <a:gd name="T1" fmla="*/ 1 h 334"/>
                  <a:gd name="T2" fmla="*/ 0 w 520"/>
                  <a:gd name="T3" fmla="*/ 1 h 334"/>
                  <a:gd name="T4" fmla="*/ 0 w 520"/>
                  <a:gd name="T5" fmla="*/ 1 h 334"/>
                  <a:gd name="T6" fmla="*/ 0 w 520"/>
                  <a:gd name="T7" fmla="*/ 1 h 334"/>
                  <a:gd name="T8" fmla="*/ 0 w 520"/>
                  <a:gd name="T9" fmla="*/ 0 h 334"/>
                  <a:gd name="T10" fmla="*/ 0 w 520"/>
                  <a:gd name="T11" fmla="*/ 1 h 334"/>
                  <a:gd name="T12" fmla="*/ 0 w 520"/>
                  <a:gd name="T13" fmla="*/ 1 h 334"/>
                  <a:gd name="T14" fmla="*/ 0 w 520"/>
                  <a:gd name="T15" fmla="*/ 0 h 334"/>
                  <a:gd name="T16" fmla="*/ 0 w 520"/>
                  <a:gd name="T17" fmla="*/ 0 h 334"/>
                  <a:gd name="T18" fmla="*/ 0 w 520"/>
                  <a:gd name="T19" fmla="*/ 0 h 334"/>
                  <a:gd name="T20" fmla="*/ 0 w 520"/>
                  <a:gd name="T21" fmla="*/ 0 h 334"/>
                  <a:gd name="T22" fmla="*/ 0 w 520"/>
                  <a:gd name="T23" fmla="*/ 0 h 334"/>
                  <a:gd name="T24" fmla="*/ 0 w 520"/>
                  <a:gd name="T25" fmla="*/ 0 h 334"/>
                  <a:gd name="T26" fmla="*/ 0 w 520"/>
                  <a:gd name="T27" fmla="*/ 0 h 334"/>
                  <a:gd name="T28" fmla="*/ 0 w 520"/>
                  <a:gd name="T29" fmla="*/ 0 h 334"/>
                  <a:gd name="T30" fmla="*/ 0 w 520"/>
                  <a:gd name="T31" fmla="*/ 0 h 334"/>
                  <a:gd name="T32" fmla="*/ 0 w 520"/>
                  <a:gd name="T33" fmla="*/ 0 h 334"/>
                  <a:gd name="T34" fmla="*/ 0 w 520"/>
                  <a:gd name="T35" fmla="*/ 0 h 334"/>
                  <a:gd name="T36" fmla="*/ 0 w 520"/>
                  <a:gd name="T37" fmla="*/ 0 h 334"/>
                  <a:gd name="T38" fmla="*/ 0 w 520"/>
                  <a:gd name="T39" fmla="*/ 0 h 334"/>
                  <a:gd name="T40" fmla="*/ 0 w 520"/>
                  <a:gd name="T41" fmla="*/ 0 h 334"/>
                  <a:gd name="T42" fmla="*/ 0 w 520"/>
                  <a:gd name="T43" fmla="*/ 0 h 334"/>
                  <a:gd name="T44" fmla="*/ 0 w 520"/>
                  <a:gd name="T45" fmla="*/ 0 h 334"/>
                  <a:gd name="T46" fmla="*/ 0 w 520"/>
                  <a:gd name="T47" fmla="*/ 0 h 334"/>
                  <a:gd name="T48" fmla="*/ 1 w 520"/>
                  <a:gd name="T49" fmla="*/ 0 h 334"/>
                  <a:gd name="T50" fmla="*/ 1 w 520"/>
                  <a:gd name="T51" fmla="*/ 0 h 334"/>
                  <a:gd name="T52" fmla="*/ 1 w 520"/>
                  <a:gd name="T53" fmla="*/ 0 h 334"/>
                  <a:gd name="T54" fmla="*/ 1 w 520"/>
                  <a:gd name="T55" fmla="*/ 0 h 334"/>
                  <a:gd name="T56" fmla="*/ 1 w 520"/>
                  <a:gd name="T57" fmla="*/ 0 h 334"/>
                  <a:gd name="T58" fmla="*/ 1 w 520"/>
                  <a:gd name="T59" fmla="*/ 0 h 334"/>
                  <a:gd name="T60" fmla="*/ 1 w 520"/>
                  <a:gd name="T61" fmla="*/ 0 h 334"/>
                  <a:gd name="T62" fmla="*/ 1 w 520"/>
                  <a:gd name="T63" fmla="*/ 0 h 334"/>
                  <a:gd name="T64" fmla="*/ 1 w 520"/>
                  <a:gd name="T65" fmla="*/ 0 h 334"/>
                  <a:gd name="T66" fmla="*/ 1 w 520"/>
                  <a:gd name="T67" fmla="*/ 0 h 334"/>
                  <a:gd name="T68" fmla="*/ 1 w 520"/>
                  <a:gd name="T69" fmla="*/ 0 h 334"/>
                  <a:gd name="T70" fmla="*/ 1 w 520"/>
                  <a:gd name="T71" fmla="*/ 0 h 334"/>
                  <a:gd name="T72" fmla="*/ 1 w 520"/>
                  <a:gd name="T73" fmla="*/ 0 h 334"/>
                  <a:gd name="T74" fmla="*/ 1 w 520"/>
                  <a:gd name="T75" fmla="*/ 0 h 334"/>
                  <a:gd name="T76" fmla="*/ 2 w 520"/>
                  <a:gd name="T77" fmla="*/ 0 h 334"/>
                  <a:gd name="T78" fmla="*/ 2 w 520"/>
                  <a:gd name="T79" fmla="*/ 0 h 334"/>
                  <a:gd name="T80" fmla="*/ 2 w 520"/>
                  <a:gd name="T81" fmla="*/ 0 h 334"/>
                  <a:gd name="T82" fmla="*/ 2 w 520"/>
                  <a:gd name="T83" fmla="*/ 0 h 3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20" h="334">
                    <a:moveTo>
                      <a:pt x="42" y="327"/>
                    </a:moveTo>
                    <a:lnTo>
                      <a:pt x="42" y="327"/>
                    </a:lnTo>
                    <a:cubicBezTo>
                      <a:pt x="41" y="322"/>
                      <a:pt x="45" y="318"/>
                      <a:pt x="49" y="318"/>
                    </a:cubicBezTo>
                    <a:cubicBezTo>
                      <a:pt x="53" y="317"/>
                      <a:pt x="57" y="320"/>
                      <a:pt x="58" y="325"/>
                    </a:cubicBezTo>
                    <a:cubicBezTo>
                      <a:pt x="58" y="329"/>
                      <a:pt x="55" y="333"/>
                      <a:pt x="51" y="334"/>
                    </a:cubicBezTo>
                    <a:cubicBezTo>
                      <a:pt x="47" y="334"/>
                      <a:pt x="43" y="331"/>
                      <a:pt x="42" y="327"/>
                    </a:cubicBezTo>
                    <a:close/>
                    <a:moveTo>
                      <a:pt x="32" y="247"/>
                    </a:moveTo>
                    <a:lnTo>
                      <a:pt x="32" y="247"/>
                    </a:lnTo>
                    <a:cubicBezTo>
                      <a:pt x="31" y="243"/>
                      <a:pt x="34" y="239"/>
                      <a:pt x="39" y="238"/>
                    </a:cubicBezTo>
                    <a:cubicBezTo>
                      <a:pt x="43" y="238"/>
                      <a:pt x="47" y="241"/>
                      <a:pt x="48" y="245"/>
                    </a:cubicBezTo>
                    <a:cubicBezTo>
                      <a:pt x="48" y="250"/>
                      <a:pt x="45" y="254"/>
                      <a:pt x="41" y="254"/>
                    </a:cubicBezTo>
                    <a:cubicBezTo>
                      <a:pt x="36" y="255"/>
                      <a:pt x="32" y="252"/>
                      <a:pt x="32" y="247"/>
                    </a:cubicBezTo>
                    <a:close/>
                    <a:moveTo>
                      <a:pt x="21" y="168"/>
                    </a:moveTo>
                    <a:lnTo>
                      <a:pt x="21" y="168"/>
                    </a:lnTo>
                    <a:cubicBezTo>
                      <a:pt x="21" y="164"/>
                      <a:pt x="24" y="160"/>
                      <a:pt x="28" y="159"/>
                    </a:cubicBezTo>
                    <a:cubicBezTo>
                      <a:pt x="33" y="158"/>
                      <a:pt x="37" y="161"/>
                      <a:pt x="37" y="166"/>
                    </a:cubicBezTo>
                    <a:cubicBezTo>
                      <a:pt x="38" y="170"/>
                      <a:pt x="35" y="174"/>
                      <a:pt x="30" y="175"/>
                    </a:cubicBezTo>
                    <a:cubicBezTo>
                      <a:pt x="26" y="175"/>
                      <a:pt x="22" y="172"/>
                      <a:pt x="21" y="168"/>
                    </a:cubicBezTo>
                    <a:close/>
                    <a:moveTo>
                      <a:pt x="11" y="89"/>
                    </a:moveTo>
                    <a:lnTo>
                      <a:pt x="11" y="89"/>
                    </a:lnTo>
                    <a:cubicBezTo>
                      <a:pt x="11" y="84"/>
                      <a:pt x="14" y="80"/>
                      <a:pt x="18" y="80"/>
                    </a:cubicBezTo>
                    <a:cubicBezTo>
                      <a:pt x="22" y="79"/>
                      <a:pt x="26" y="82"/>
                      <a:pt x="27" y="86"/>
                    </a:cubicBezTo>
                    <a:lnTo>
                      <a:pt x="27" y="87"/>
                    </a:lnTo>
                    <a:cubicBezTo>
                      <a:pt x="28" y="91"/>
                      <a:pt x="24" y="95"/>
                      <a:pt x="20" y="95"/>
                    </a:cubicBezTo>
                    <a:cubicBezTo>
                      <a:pt x="16" y="96"/>
                      <a:pt x="12" y="93"/>
                      <a:pt x="11" y="89"/>
                    </a:cubicBezTo>
                    <a:close/>
                    <a:moveTo>
                      <a:pt x="1" y="9"/>
                    </a:moveTo>
                    <a:lnTo>
                      <a:pt x="1" y="9"/>
                    </a:lnTo>
                    <a:cubicBezTo>
                      <a:pt x="0" y="5"/>
                      <a:pt x="3" y="1"/>
                      <a:pt x="8" y="0"/>
                    </a:cubicBezTo>
                    <a:cubicBezTo>
                      <a:pt x="12" y="0"/>
                      <a:pt x="16" y="3"/>
                      <a:pt x="17" y="7"/>
                    </a:cubicBezTo>
                    <a:cubicBezTo>
                      <a:pt x="17" y="12"/>
                      <a:pt x="14" y="16"/>
                      <a:pt x="10" y="16"/>
                    </a:cubicBezTo>
                    <a:cubicBezTo>
                      <a:pt x="5" y="17"/>
                      <a:pt x="1" y="14"/>
                      <a:pt x="1" y="9"/>
                    </a:cubicBez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8" y="20"/>
                      <a:pt x="80" y="24"/>
                      <a:pt x="78" y="29"/>
                    </a:cubicBezTo>
                    <a:cubicBezTo>
                      <a:pt x="76" y="33"/>
                      <a:pt x="72" y="34"/>
                      <a:pt x="68" y="33"/>
                    </a:cubicBezTo>
                    <a:cubicBezTo>
                      <a:pt x="64" y="31"/>
                      <a:pt x="62" y="26"/>
                      <a:pt x="63" y="22"/>
                    </a:cubicBezTo>
                    <a:cubicBezTo>
                      <a:pt x="65" y="18"/>
                      <a:pt x="70" y="16"/>
                      <a:pt x="74" y="18"/>
                    </a:cubicBezTo>
                    <a:close/>
                    <a:moveTo>
                      <a:pt x="147" y="50"/>
                    </a:moveTo>
                    <a:lnTo>
                      <a:pt x="147" y="50"/>
                    </a:lnTo>
                    <a:cubicBezTo>
                      <a:pt x="151" y="52"/>
                      <a:pt x="153" y="57"/>
                      <a:pt x="152" y="61"/>
                    </a:cubicBezTo>
                    <a:cubicBezTo>
                      <a:pt x="150" y="65"/>
                      <a:pt x="145" y="66"/>
                      <a:pt x="141" y="65"/>
                    </a:cubicBezTo>
                    <a:cubicBezTo>
                      <a:pt x="137" y="63"/>
                      <a:pt x="135" y="58"/>
                      <a:pt x="137" y="54"/>
                    </a:cubicBezTo>
                    <a:cubicBezTo>
                      <a:pt x="139" y="50"/>
                      <a:pt x="143" y="48"/>
                      <a:pt x="147" y="50"/>
                    </a:cubicBezTo>
                    <a:close/>
                    <a:moveTo>
                      <a:pt x="221" y="82"/>
                    </a:moveTo>
                    <a:lnTo>
                      <a:pt x="221" y="82"/>
                    </a:lnTo>
                    <a:cubicBezTo>
                      <a:pt x="225" y="84"/>
                      <a:pt x="227" y="89"/>
                      <a:pt x="225" y="93"/>
                    </a:cubicBezTo>
                    <a:cubicBezTo>
                      <a:pt x="223" y="97"/>
                      <a:pt x="218" y="99"/>
                      <a:pt x="214" y="97"/>
                    </a:cubicBezTo>
                    <a:cubicBezTo>
                      <a:pt x="210" y="95"/>
                      <a:pt x="208" y="90"/>
                      <a:pt x="210" y="86"/>
                    </a:cubicBezTo>
                    <a:cubicBezTo>
                      <a:pt x="212" y="82"/>
                      <a:pt x="217" y="80"/>
                      <a:pt x="221" y="82"/>
                    </a:cubicBezTo>
                    <a:close/>
                    <a:moveTo>
                      <a:pt x="294" y="114"/>
                    </a:moveTo>
                    <a:lnTo>
                      <a:pt x="294" y="114"/>
                    </a:lnTo>
                    <a:cubicBezTo>
                      <a:pt x="298" y="116"/>
                      <a:pt x="300" y="121"/>
                      <a:pt x="298" y="125"/>
                    </a:cubicBezTo>
                    <a:cubicBezTo>
                      <a:pt x="296" y="129"/>
                      <a:pt x="292" y="131"/>
                      <a:pt x="288" y="129"/>
                    </a:cubicBezTo>
                    <a:cubicBezTo>
                      <a:pt x="284" y="127"/>
                      <a:pt x="282" y="122"/>
                      <a:pt x="283" y="118"/>
                    </a:cubicBezTo>
                    <a:cubicBezTo>
                      <a:pt x="285" y="114"/>
                      <a:pt x="290" y="112"/>
                      <a:pt x="294" y="114"/>
                    </a:cubicBezTo>
                    <a:close/>
                    <a:moveTo>
                      <a:pt x="367" y="146"/>
                    </a:moveTo>
                    <a:lnTo>
                      <a:pt x="367" y="146"/>
                    </a:lnTo>
                    <a:cubicBezTo>
                      <a:pt x="371" y="148"/>
                      <a:pt x="373" y="153"/>
                      <a:pt x="371" y="157"/>
                    </a:cubicBezTo>
                    <a:cubicBezTo>
                      <a:pt x="370" y="161"/>
                      <a:pt x="365" y="163"/>
                      <a:pt x="361" y="161"/>
                    </a:cubicBezTo>
                    <a:cubicBezTo>
                      <a:pt x="357" y="159"/>
                      <a:pt x="355" y="154"/>
                      <a:pt x="357" y="150"/>
                    </a:cubicBezTo>
                    <a:cubicBezTo>
                      <a:pt x="359" y="146"/>
                      <a:pt x="363" y="144"/>
                      <a:pt x="367" y="146"/>
                    </a:cubicBezTo>
                    <a:close/>
                    <a:moveTo>
                      <a:pt x="441" y="178"/>
                    </a:moveTo>
                    <a:lnTo>
                      <a:pt x="441" y="178"/>
                    </a:lnTo>
                    <a:cubicBezTo>
                      <a:pt x="445" y="180"/>
                      <a:pt x="447" y="185"/>
                      <a:pt x="445" y="189"/>
                    </a:cubicBezTo>
                    <a:cubicBezTo>
                      <a:pt x="443" y="193"/>
                      <a:pt x="438" y="195"/>
                      <a:pt x="434" y="193"/>
                    </a:cubicBezTo>
                    <a:cubicBezTo>
                      <a:pt x="430" y="191"/>
                      <a:pt x="428" y="186"/>
                      <a:pt x="430" y="182"/>
                    </a:cubicBezTo>
                    <a:cubicBezTo>
                      <a:pt x="432" y="178"/>
                      <a:pt x="437" y="176"/>
                      <a:pt x="441" y="178"/>
                    </a:cubicBezTo>
                    <a:close/>
                    <a:moveTo>
                      <a:pt x="514" y="210"/>
                    </a:moveTo>
                    <a:lnTo>
                      <a:pt x="514" y="210"/>
                    </a:lnTo>
                    <a:cubicBezTo>
                      <a:pt x="518" y="212"/>
                      <a:pt x="520" y="217"/>
                      <a:pt x="518" y="221"/>
                    </a:cubicBezTo>
                    <a:cubicBezTo>
                      <a:pt x="516" y="225"/>
                      <a:pt x="512" y="227"/>
                      <a:pt x="508" y="225"/>
                    </a:cubicBezTo>
                    <a:cubicBezTo>
                      <a:pt x="504" y="223"/>
                      <a:pt x="502" y="218"/>
                      <a:pt x="503" y="214"/>
                    </a:cubicBezTo>
                    <a:cubicBezTo>
                      <a:pt x="505" y="210"/>
                      <a:pt x="510" y="208"/>
                      <a:pt x="5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Rectangle 64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3" name="Rectangle 65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4" name="Freeform 66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5" name="Freeform 67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6" name="Freeform 68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7" name="Freeform 69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Freeform 70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9" name="Freeform 71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0" name="Freeform 72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1" name="Freeform 73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2" name="Freeform 74"/>
              <p:cNvSpPr>
                <a:spLocks/>
              </p:cNvSpPr>
              <p:nvPr/>
            </p:nvSpPr>
            <p:spPr bwMode="auto">
              <a:xfrm>
                <a:off x="2426" y="1211"/>
                <a:ext cx="103" cy="48"/>
              </a:xfrm>
              <a:custGeom>
                <a:avLst/>
                <a:gdLst>
                  <a:gd name="T0" fmla="*/ 0 w 103"/>
                  <a:gd name="T1" fmla="*/ 0 h 48"/>
                  <a:gd name="T2" fmla="*/ 52 w 103"/>
                  <a:gd name="T3" fmla="*/ 48 h 48"/>
                  <a:gd name="T4" fmla="*/ 103 w 103"/>
                  <a:gd name="T5" fmla="*/ 0 h 48"/>
                  <a:gd name="T6" fmla="*/ 0 w 103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48">
                    <a:moveTo>
                      <a:pt x="0" y="0"/>
                    </a:moveTo>
                    <a:lnTo>
                      <a:pt x="52" y="48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3" name="Freeform 75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4" name="Freeform 76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5" name="Freeform 77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6" name="Freeform 78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Freeform 79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80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Freeform 81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 w 276"/>
                  <a:gd name="T1" fmla="*/ 0 h 256"/>
                  <a:gd name="T2" fmla="*/ 0 w 276"/>
                  <a:gd name="T3" fmla="*/ 0 h 256"/>
                  <a:gd name="T4" fmla="*/ 0 w 276"/>
                  <a:gd name="T5" fmla="*/ 0 h 256"/>
                  <a:gd name="T6" fmla="*/ 0 w 276"/>
                  <a:gd name="T7" fmla="*/ 0 h 256"/>
                  <a:gd name="T8" fmla="*/ 0 w 276"/>
                  <a:gd name="T9" fmla="*/ 1 h 256"/>
                  <a:gd name="T10" fmla="*/ 1 w 276"/>
                  <a:gd name="T11" fmla="*/ 0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256">
                    <a:moveTo>
                      <a:pt x="276" y="128"/>
                    </a:moveTo>
                    <a:cubicBezTo>
                      <a:pt x="276" y="57"/>
                      <a:pt x="214" y="0"/>
                      <a:pt x="138" y="0"/>
                    </a:cubicBezTo>
                    <a:cubicBezTo>
                      <a:pt x="62" y="0"/>
                      <a:pt x="0" y="57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98"/>
                      <a:pt x="62" y="256"/>
                      <a:pt x="138" y="256"/>
                    </a:cubicBezTo>
                    <a:cubicBezTo>
                      <a:pt x="214" y="256"/>
                      <a:pt x="276" y="198"/>
                      <a:pt x="276" y="1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Freeform 82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03 w 103"/>
                  <a:gd name="T1" fmla="*/ 48 h 96"/>
                  <a:gd name="T2" fmla="*/ 52 w 103"/>
                  <a:gd name="T3" fmla="*/ 0 h 96"/>
                  <a:gd name="T4" fmla="*/ 0 w 103"/>
                  <a:gd name="T5" fmla="*/ 48 h 96"/>
                  <a:gd name="T6" fmla="*/ 0 w 103"/>
                  <a:gd name="T7" fmla="*/ 48 h 96"/>
                  <a:gd name="T8" fmla="*/ 52 w 103"/>
                  <a:gd name="T9" fmla="*/ 96 h 96"/>
                  <a:gd name="T10" fmla="*/ 103 w 103"/>
                  <a:gd name="T11" fmla="*/ 4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96">
                    <a:moveTo>
                      <a:pt x="103" y="48"/>
                    </a:moveTo>
                    <a:cubicBezTo>
                      <a:pt x="103" y="22"/>
                      <a:pt x="80" y="0"/>
                      <a:pt x="52" y="0"/>
                    </a:cubicBezTo>
                    <a:cubicBezTo>
                      <a:pt x="23" y="0"/>
                      <a:pt x="0" y="22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5"/>
                      <a:pt x="23" y="96"/>
                      <a:pt x="52" y="96"/>
                    </a:cubicBezTo>
                    <a:cubicBezTo>
                      <a:pt x="80" y="96"/>
                      <a:pt x="103" y="75"/>
                      <a:pt x="103" y="4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1" name="Freeform 83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2" name="Freeform 84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869" name="Group 104"/>
          <p:cNvGrpSpPr>
            <a:grpSpLocks/>
          </p:cNvGrpSpPr>
          <p:nvPr/>
        </p:nvGrpSpPr>
        <p:grpSpPr bwMode="auto">
          <a:xfrm>
            <a:off x="7543800" y="685800"/>
            <a:ext cx="1447800" cy="685800"/>
            <a:chOff x="1104" y="1536"/>
            <a:chExt cx="912" cy="432"/>
          </a:xfrm>
        </p:grpSpPr>
        <p:sp>
          <p:nvSpPr>
            <p:cNvPr id="36870" name="Rectangle 51"/>
            <p:cNvSpPr>
              <a:spLocks noChangeArrowheads="1"/>
            </p:cNvSpPr>
            <p:nvPr/>
          </p:nvSpPr>
          <p:spPr bwMode="auto">
            <a:xfrm>
              <a:off x="1104" y="182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Risk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  <p:grpSp>
          <p:nvGrpSpPr>
            <p:cNvPr id="36871" name="Group 56"/>
            <p:cNvGrpSpPr>
              <a:grpSpLocks/>
            </p:cNvGrpSpPr>
            <p:nvPr/>
          </p:nvGrpSpPr>
          <p:grpSpPr bwMode="auto">
            <a:xfrm>
              <a:off x="1367" y="1536"/>
              <a:ext cx="373" cy="373"/>
              <a:chOff x="1367" y="1536"/>
              <a:chExt cx="373" cy="373"/>
            </a:xfrm>
          </p:grpSpPr>
          <p:graphicFrame>
            <p:nvGraphicFramePr>
              <p:cNvPr id="36872" name="Object 5"/>
              <p:cNvGraphicFramePr>
                <a:graphicFrameLocks noChangeAspect="1"/>
              </p:cNvGraphicFramePr>
              <p:nvPr/>
            </p:nvGraphicFramePr>
            <p:xfrm>
              <a:off x="1367" y="1536"/>
              <a:ext cx="373" cy="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0" name="Visio" r:id="rId4" imgW="736600" imgH="736600" progId="Visio.Drawing.11">
                      <p:embed/>
                    </p:oleObj>
                  </mc:Choice>
                  <mc:Fallback>
                    <p:oleObj name="Visio" r:id="rId4" imgW="736600" imgH="7366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7" y="1536"/>
                            <a:ext cx="373" cy="3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CFF9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107763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  <a:ext uri="{53640926-AAD7-44d8-BBD7-CCE9431645EC}">
                              <a14:shadowObscured xmlns:a14="http://schemas.microsoft.com/office/drawing/2010/main" val="1"/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873" name="Rectangle 53"/>
              <p:cNvSpPr>
                <a:spLocks noChangeArrowheads="1"/>
              </p:cNvSpPr>
              <p:nvPr/>
            </p:nvSpPr>
            <p:spPr bwMode="auto">
              <a:xfrm>
                <a:off x="1474" y="1590"/>
                <a:ext cx="1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/>
                  <a:t>!</a:t>
                </a:r>
              </a:p>
            </p:txBody>
          </p:sp>
        </p:grp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Manufacturing Engineer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888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7700" y="635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Who Are We?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7" name="Picture 6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U_2012_Eng-1658-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2766117" cy="1839468"/>
          </a:xfrm>
          <a:prstGeom prst="rect">
            <a:avLst/>
          </a:prstGeom>
        </p:spPr>
      </p:pic>
      <p:pic>
        <p:nvPicPr>
          <p:cNvPr id="3" name="Picture 2" descr="CU_2012_Eng-1451-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0"/>
            <a:ext cx="2895600" cy="1927642"/>
          </a:xfrm>
          <a:prstGeom prst="rect">
            <a:avLst/>
          </a:prstGeom>
        </p:spPr>
      </p:pic>
      <p:pic>
        <p:nvPicPr>
          <p:cNvPr id="8" name="Picture 7" descr="CU_2012_Eng-1099-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838200"/>
            <a:ext cx="2403732" cy="1600200"/>
          </a:xfrm>
          <a:prstGeom prst="rect">
            <a:avLst/>
          </a:prstGeom>
        </p:spPr>
      </p:pic>
      <p:pic>
        <p:nvPicPr>
          <p:cNvPr id="9" name="Picture 8" descr="CU_2012_Eng-1026-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2475356" cy="1647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877044"/>
            <a:ext cx="4267200" cy="28007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BY THE NUMBERS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Over 1600 student participants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290 projects from 66 organizations since 2000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100% ME student participation in sponsored projects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1500 student hours per project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34 sponsored projects for 2015-2016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Helvetica Light"/>
                <a:cs typeface="Helvetica Light"/>
              </a:rPr>
              <a:t>29 Faculty Directors for 2015-2016</a:t>
            </a:r>
            <a:endParaRPr lang="en-US" sz="1600" b="0" dirty="0">
              <a:latin typeface="Helvetica Light"/>
              <a:cs typeface="Helvetica Light"/>
            </a:endParaRPr>
          </a:p>
        </p:txBody>
      </p:sp>
      <p:pic>
        <p:nvPicPr>
          <p:cNvPr id="4" name="Picture 3" descr="CUEng_April-1819_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3200400" cy="212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4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543800" cy="50292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Systems Engineer is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responsible for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establishing product specifications, as well as monitoring, coordinating and managing integrated sub-systems in the prototype. </a:t>
            </a:r>
          </a:p>
          <a:p>
            <a:pPr eaLnBrk="1" hangingPunct="1">
              <a:spcAft>
                <a:spcPts val="1200"/>
              </a:spcAft>
            </a:pPr>
            <a:r>
              <a:rPr lang="en-US" sz="1800" b="1" dirty="0" smtClean="0">
                <a:latin typeface="Arial" charset="0"/>
                <a:ea typeface="ヒラギノ角ゴ Pro W3" charset="0"/>
                <a:cs typeface="ヒラギノ角ゴ Pro W3" charset="0"/>
              </a:rPr>
              <a:t>Responsibilities</a:t>
            </a:r>
            <a:r>
              <a:rPr lang="en-US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Analyzing clients initial design specifications and leading the team in development of product specifications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Developing and recommending the system architecture and interfaces of the product – guiding the seamless integration of electrical and mechanical systems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Taking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the lead in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testing and making recommendations for redesign based on test results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2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Drafting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test plans and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overseeing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implementation of testing plan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Working with the Project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anager to coordinate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and integrate technical presentations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Working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with the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Project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anager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to c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oordinate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and integrate technical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reports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8916" name="Group 85"/>
          <p:cNvGrpSpPr>
            <a:grpSpLocks/>
          </p:cNvGrpSpPr>
          <p:nvPr/>
        </p:nvGrpSpPr>
        <p:grpSpPr bwMode="auto">
          <a:xfrm>
            <a:off x="304800" y="381000"/>
            <a:ext cx="1447800" cy="946150"/>
            <a:chOff x="1776" y="912"/>
            <a:chExt cx="912" cy="596"/>
          </a:xfrm>
        </p:grpSpPr>
        <p:sp>
          <p:nvSpPr>
            <p:cNvPr id="38922" name="Rectangle 55"/>
            <p:cNvSpPr>
              <a:spLocks noChangeArrowheads="1"/>
            </p:cNvSpPr>
            <p:nvPr/>
          </p:nvSpPr>
          <p:spPr bwMode="auto">
            <a:xfrm>
              <a:off x="1776" y="134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Quality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  <p:grpSp>
          <p:nvGrpSpPr>
            <p:cNvPr id="38923" name="Group 58"/>
            <p:cNvGrpSpPr>
              <a:grpSpLocks noChangeAspect="1"/>
            </p:cNvGrpSpPr>
            <p:nvPr/>
          </p:nvGrpSpPr>
          <p:grpSpPr bwMode="auto">
            <a:xfrm>
              <a:off x="1968" y="912"/>
              <a:ext cx="597" cy="596"/>
              <a:chOff x="1968" y="912"/>
              <a:chExt cx="597" cy="596"/>
            </a:xfrm>
          </p:grpSpPr>
          <p:sp>
            <p:nvSpPr>
              <p:cNvPr id="38924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968" y="912"/>
                <a:ext cx="59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Freeform 59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0 w 162"/>
                  <a:gd name="T1" fmla="*/ 0 h 112"/>
                  <a:gd name="T2" fmla="*/ 0 w 162"/>
                  <a:gd name="T3" fmla="*/ 0 h 112"/>
                  <a:gd name="T4" fmla="*/ 0 w 162"/>
                  <a:gd name="T5" fmla="*/ 0 h 112"/>
                  <a:gd name="T6" fmla="*/ 0 w 162"/>
                  <a:gd name="T7" fmla="*/ 0 h 112"/>
                  <a:gd name="T8" fmla="*/ 0 w 162"/>
                  <a:gd name="T9" fmla="*/ 0 h 112"/>
                  <a:gd name="T10" fmla="*/ 0 w 162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" h="112">
                    <a:moveTo>
                      <a:pt x="64" y="28"/>
                    </a:moveTo>
                    <a:cubicBezTo>
                      <a:pt x="103" y="5"/>
                      <a:pt x="143" y="0"/>
                      <a:pt x="152" y="16"/>
                    </a:cubicBezTo>
                    <a:cubicBezTo>
                      <a:pt x="162" y="32"/>
                      <a:pt x="137" y="63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58" y="107"/>
                      <a:pt x="18" y="112"/>
                      <a:pt x="9" y="96"/>
                    </a:cubicBezTo>
                    <a:cubicBezTo>
                      <a:pt x="0" y="80"/>
                      <a:pt x="24" y="50"/>
                      <a:pt x="64" y="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" name="Freeform 60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24 w 60"/>
                  <a:gd name="T1" fmla="*/ 11 h 42"/>
                  <a:gd name="T2" fmla="*/ 57 w 60"/>
                  <a:gd name="T3" fmla="*/ 6 h 42"/>
                  <a:gd name="T4" fmla="*/ 36 w 60"/>
                  <a:gd name="T5" fmla="*/ 32 h 42"/>
                  <a:gd name="T6" fmla="*/ 36 w 60"/>
                  <a:gd name="T7" fmla="*/ 32 h 42"/>
                  <a:gd name="T8" fmla="*/ 3 w 60"/>
                  <a:gd name="T9" fmla="*/ 36 h 42"/>
                  <a:gd name="T10" fmla="*/ 24 w 60"/>
                  <a:gd name="T11" fmla="*/ 1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24" y="11"/>
                    </a:moveTo>
                    <a:cubicBezTo>
                      <a:pt x="38" y="2"/>
                      <a:pt x="53" y="0"/>
                      <a:pt x="57" y="6"/>
                    </a:cubicBezTo>
                    <a:cubicBezTo>
                      <a:pt x="60" y="12"/>
                      <a:pt x="51" y="24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2" y="40"/>
                      <a:pt x="7" y="42"/>
                      <a:pt x="3" y="36"/>
                    </a:cubicBezTo>
                    <a:cubicBezTo>
                      <a:pt x="0" y="30"/>
                      <a:pt x="9" y="19"/>
                      <a:pt x="24" y="11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Line 61"/>
              <p:cNvSpPr>
                <a:spLocks noChangeShapeType="1"/>
              </p:cNvSpPr>
              <p:nvPr/>
            </p:nvSpPr>
            <p:spPr bwMode="auto">
              <a:xfrm flipV="1">
                <a:off x="2268" y="1100"/>
                <a:ext cx="23" cy="1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" name="Freeform 62"/>
              <p:cNvSpPr>
                <a:spLocks noEditPoints="1"/>
              </p:cNvSpPr>
              <p:nvPr/>
            </p:nvSpPr>
            <p:spPr bwMode="auto">
              <a:xfrm>
                <a:off x="2250" y="992"/>
                <a:ext cx="65" cy="76"/>
              </a:xfrm>
              <a:custGeom>
                <a:avLst/>
                <a:gdLst>
                  <a:gd name="T0" fmla="*/ 0 w 173"/>
                  <a:gd name="T1" fmla="*/ 0 h 202"/>
                  <a:gd name="T2" fmla="*/ 0 w 173"/>
                  <a:gd name="T3" fmla="*/ 0 h 202"/>
                  <a:gd name="T4" fmla="*/ 0 w 173"/>
                  <a:gd name="T5" fmla="*/ 0 h 202"/>
                  <a:gd name="T6" fmla="*/ 0 w 173"/>
                  <a:gd name="T7" fmla="*/ 0 h 202"/>
                  <a:gd name="T8" fmla="*/ 0 w 173"/>
                  <a:gd name="T9" fmla="*/ 0 h 202"/>
                  <a:gd name="T10" fmla="*/ 0 w 173"/>
                  <a:gd name="T11" fmla="*/ 0 h 202"/>
                  <a:gd name="T12" fmla="*/ 0 w 173"/>
                  <a:gd name="T13" fmla="*/ 0 h 202"/>
                  <a:gd name="T14" fmla="*/ 0 w 173"/>
                  <a:gd name="T15" fmla="*/ 0 h 202"/>
                  <a:gd name="T16" fmla="*/ 0 w 173"/>
                  <a:gd name="T17" fmla="*/ 0 h 202"/>
                  <a:gd name="T18" fmla="*/ 0 w 173"/>
                  <a:gd name="T19" fmla="*/ 0 h 202"/>
                  <a:gd name="T20" fmla="*/ 0 w 173"/>
                  <a:gd name="T21" fmla="*/ 0 h 202"/>
                  <a:gd name="T22" fmla="*/ 0 w 173"/>
                  <a:gd name="T23" fmla="*/ 0 h 202"/>
                  <a:gd name="T24" fmla="*/ 0 w 173"/>
                  <a:gd name="T25" fmla="*/ 0 h 202"/>
                  <a:gd name="T26" fmla="*/ 0 w 173"/>
                  <a:gd name="T27" fmla="*/ 0 h 202"/>
                  <a:gd name="T28" fmla="*/ 0 w 173"/>
                  <a:gd name="T29" fmla="*/ 0 h 202"/>
                  <a:gd name="T30" fmla="*/ 0 w 173"/>
                  <a:gd name="T31" fmla="*/ 0 h 202"/>
                  <a:gd name="T32" fmla="*/ 0 w 173"/>
                  <a:gd name="T33" fmla="*/ 0 h 202"/>
                  <a:gd name="T34" fmla="*/ 0 w 173"/>
                  <a:gd name="T35" fmla="*/ 0 h 202"/>
                  <a:gd name="T36" fmla="*/ 0 w 173"/>
                  <a:gd name="T37" fmla="*/ 0 h 202"/>
                  <a:gd name="T38" fmla="*/ 0 w 173"/>
                  <a:gd name="T39" fmla="*/ 0 h 202"/>
                  <a:gd name="T40" fmla="*/ 0 w 173"/>
                  <a:gd name="T41" fmla="*/ 0 h 202"/>
                  <a:gd name="T42" fmla="*/ 0 w 173"/>
                  <a:gd name="T43" fmla="*/ 1 h 202"/>
                  <a:gd name="T44" fmla="*/ 0 w 173"/>
                  <a:gd name="T45" fmla="*/ 1 h 202"/>
                  <a:gd name="T46" fmla="*/ 0 w 173"/>
                  <a:gd name="T47" fmla="*/ 1 h 202"/>
                  <a:gd name="T48" fmla="*/ 0 w 173"/>
                  <a:gd name="T49" fmla="*/ 1 h 202"/>
                  <a:gd name="T50" fmla="*/ 0 w 173"/>
                  <a:gd name="T51" fmla="*/ 1 h 202"/>
                  <a:gd name="T52" fmla="*/ 0 w 173"/>
                  <a:gd name="T53" fmla="*/ 1 h 202"/>
                  <a:gd name="T54" fmla="*/ 0 w 173"/>
                  <a:gd name="T55" fmla="*/ 1 h 2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3" h="202">
                    <a:moveTo>
                      <a:pt x="16" y="3"/>
                    </a:moveTo>
                    <a:lnTo>
                      <a:pt x="16" y="3"/>
                    </a:lnTo>
                    <a:cubicBezTo>
                      <a:pt x="18" y="7"/>
                      <a:pt x="18" y="12"/>
                      <a:pt x="15" y="15"/>
                    </a:cubicBezTo>
                    <a:cubicBezTo>
                      <a:pt x="11" y="18"/>
                      <a:pt x="6" y="17"/>
                      <a:pt x="3" y="14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8" y="0"/>
                      <a:pt x="13" y="0"/>
                      <a:pt x="16" y="3"/>
                    </a:cubicBezTo>
                    <a:close/>
                    <a:moveTo>
                      <a:pt x="67" y="65"/>
                    </a:moveTo>
                    <a:lnTo>
                      <a:pt x="67" y="65"/>
                    </a:lnTo>
                    <a:cubicBezTo>
                      <a:pt x="70" y="68"/>
                      <a:pt x="69" y="73"/>
                      <a:pt x="66" y="76"/>
                    </a:cubicBezTo>
                    <a:cubicBezTo>
                      <a:pt x="63" y="79"/>
                      <a:pt x="58" y="78"/>
                      <a:pt x="55" y="75"/>
                    </a:cubicBezTo>
                    <a:cubicBezTo>
                      <a:pt x="52" y="72"/>
                      <a:pt x="52" y="67"/>
                      <a:pt x="56" y="64"/>
                    </a:cubicBezTo>
                    <a:cubicBezTo>
                      <a:pt x="59" y="61"/>
                      <a:pt x="64" y="61"/>
                      <a:pt x="67" y="65"/>
                    </a:cubicBezTo>
                    <a:close/>
                    <a:moveTo>
                      <a:pt x="118" y="126"/>
                    </a:moveTo>
                    <a:lnTo>
                      <a:pt x="118" y="126"/>
                    </a:lnTo>
                    <a:cubicBezTo>
                      <a:pt x="121" y="130"/>
                      <a:pt x="121" y="135"/>
                      <a:pt x="117" y="137"/>
                    </a:cubicBezTo>
                    <a:cubicBezTo>
                      <a:pt x="114" y="140"/>
                      <a:pt x="109" y="140"/>
                      <a:pt x="106" y="136"/>
                    </a:cubicBezTo>
                    <a:cubicBezTo>
                      <a:pt x="103" y="133"/>
                      <a:pt x="104" y="128"/>
                      <a:pt x="107" y="125"/>
                    </a:cubicBezTo>
                    <a:cubicBezTo>
                      <a:pt x="110" y="122"/>
                      <a:pt x="116" y="123"/>
                      <a:pt x="118" y="126"/>
                    </a:cubicBezTo>
                    <a:close/>
                    <a:moveTo>
                      <a:pt x="170" y="187"/>
                    </a:moveTo>
                    <a:lnTo>
                      <a:pt x="170" y="187"/>
                    </a:lnTo>
                    <a:cubicBezTo>
                      <a:pt x="173" y="191"/>
                      <a:pt x="172" y="196"/>
                      <a:pt x="169" y="199"/>
                    </a:cubicBezTo>
                    <a:cubicBezTo>
                      <a:pt x="165" y="202"/>
                      <a:pt x="160" y="201"/>
                      <a:pt x="158" y="198"/>
                    </a:cubicBezTo>
                    <a:cubicBezTo>
                      <a:pt x="155" y="194"/>
                      <a:pt x="155" y="189"/>
                      <a:pt x="159" y="186"/>
                    </a:cubicBezTo>
                    <a:cubicBezTo>
                      <a:pt x="162" y="184"/>
                      <a:pt x="167" y="184"/>
                      <a:pt x="17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" name="Freeform 63"/>
              <p:cNvSpPr>
                <a:spLocks noEditPoints="1"/>
              </p:cNvSpPr>
              <p:nvPr/>
            </p:nvSpPr>
            <p:spPr bwMode="auto">
              <a:xfrm>
                <a:off x="2334" y="1098"/>
                <a:ext cx="195" cy="125"/>
              </a:xfrm>
              <a:custGeom>
                <a:avLst/>
                <a:gdLst>
                  <a:gd name="T0" fmla="*/ 0 w 520"/>
                  <a:gd name="T1" fmla="*/ 1 h 334"/>
                  <a:gd name="T2" fmla="*/ 0 w 520"/>
                  <a:gd name="T3" fmla="*/ 1 h 334"/>
                  <a:gd name="T4" fmla="*/ 0 w 520"/>
                  <a:gd name="T5" fmla="*/ 1 h 334"/>
                  <a:gd name="T6" fmla="*/ 0 w 520"/>
                  <a:gd name="T7" fmla="*/ 1 h 334"/>
                  <a:gd name="T8" fmla="*/ 0 w 520"/>
                  <a:gd name="T9" fmla="*/ 0 h 334"/>
                  <a:gd name="T10" fmla="*/ 0 w 520"/>
                  <a:gd name="T11" fmla="*/ 1 h 334"/>
                  <a:gd name="T12" fmla="*/ 0 w 520"/>
                  <a:gd name="T13" fmla="*/ 1 h 334"/>
                  <a:gd name="T14" fmla="*/ 0 w 520"/>
                  <a:gd name="T15" fmla="*/ 0 h 334"/>
                  <a:gd name="T16" fmla="*/ 0 w 520"/>
                  <a:gd name="T17" fmla="*/ 0 h 334"/>
                  <a:gd name="T18" fmla="*/ 0 w 520"/>
                  <a:gd name="T19" fmla="*/ 0 h 334"/>
                  <a:gd name="T20" fmla="*/ 0 w 520"/>
                  <a:gd name="T21" fmla="*/ 0 h 334"/>
                  <a:gd name="T22" fmla="*/ 0 w 520"/>
                  <a:gd name="T23" fmla="*/ 0 h 334"/>
                  <a:gd name="T24" fmla="*/ 0 w 520"/>
                  <a:gd name="T25" fmla="*/ 0 h 334"/>
                  <a:gd name="T26" fmla="*/ 0 w 520"/>
                  <a:gd name="T27" fmla="*/ 0 h 334"/>
                  <a:gd name="T28" fmla="*/ 0 w 520"/>
                  <a:gd name="T29" fmla="*/ 0 h 334"/>
                  <a:gd name="T30" fmla="*/ 0 w 520"/>
                  <a:gd name="T31" fmla="*/ 0 h 334"/>
                  <a:gd name="T32" fmla="*/ 0 w 520"/>
                  <a:gd name="T33" fmla="*/ 0 h 334"/>
                  <a:gd name="T34" fmla="*/ 0 w 520"/>
                  <a:gd name="T35" fmla="*/ 0 h 334"/>
                  <a:gd name="T36" fmla="*/ 0 w 520"/>
                  <a:gd name="T37" fmla="*/ 0 h 334"/>
                  <a:gd name="T38" fmla="*/ 0 w 520"/>
                  <a:gd name="T39" fmla="*/ 0 h 334"/>
                  <a:gd name="T40" fmla="*/ 0 w 520"/>
                  <a:gd name="T41" fmla="*/ 0 h 334"/>
                  <a:gd name="T42" fmla="*/ 0 w 520"/>
                  <a:gd name="T43" fmla="*/ 0 h 334"/>
                  <a:gd name="T44" fmla="*/ 0 w 520"/>
                  <a:gd name="T45" fmla="*/ 0 h 334"/>
                  <a:gd name="T46" fmla="*/ 0 w 520"/>
                  <a:gd name="T47" fmla="*/ 0 h 334"/>
                  <a:gd name="T48" fmla="*/ 1 w 520"/>
                  <a:gd name="T49" fmla="*/ 0 h 334"/>
                  <a:gd name="T50" fmla="*/ 1 w 520"/>
                  <a:gd name="T51" fmla="*/ 0 h 334"/>
                  <a:gd name="T52" fmla="*/ 1 w 520"/>
                  <a:gd name="T53" fmla="*/ 0 h 334"/>
                  <a:gd name="T54" fmla="*/ 1 w 520"/>
                  <a:gd name="T55" fmla="*/ 0 h 334"/>
                  <a:gd name="T56" fmla="*/ 1 w 520"/>
                  <a:gd name="T57" fmla="*/ 0 h 334"/>
                  <a:gd name="T58" fmla="*/ 1 w 520"/>
                  <a:gd name="T59" fmla="*/ 0 h 334"/>
                  <a:gd name="T60" fmla="*/ 1 w 520"/>
                  <a:gd name="T61" fmla="*/ 0 h 334"/>
                  <a:gd name="T62" fmla="*/ 1 w 520"/>
                  <a:gd name="T63" fmla="*/ 0 h 334"/>
                  <a:gd name="T64" fmla="*/ 1 w 520"/>
                  <a:gd name="T65" fmla="*/ 0 h 334"/>
                  <a:gd name="T66" fmla="*/ 1 w 520"/>
                  <a:gd name="T67" fmla="*/ 0 h 334"/>
                  <a:gd name="T68" fmla="*/ 1 w 520"/>
                  <a:gd name="T69" fmla="*/ 0 h 334"/>
                  <a:gd name="T70" fmla="*/ 1 w 520"/>
                  <a:gd name="T71" fmla="*/ 0 h 334"/>
                  <a:gd name="T72" fmla="*/ 1 w 520"/>
                  <a:gd name="T73" fmla="*/ 0 h 334"/>
                  <a:gd name="T74" fmla="*/ 1 w 520"/>
                  <a:gd name="T75" fmla="*/ 0 h 334"/>
                  <a:gd name="T76" fmla="*/ 2 w 520"/>
                  <a:gd name="T77" fmla="*/ 0 h 334"/>
                  <a:gd name="T78" fmla="*/ 2 w 520"/>
                  <a:gd name="T79" fmla="*/ 0 h 334"/>
                  <a:gd name="T80" fmla="*/ 2 w 520"/>
                  <a:gd name="T81" fmla="*/ 0 h 334"/>
                  <a:gd name="T82" fmla="*/ 2 w 520"/>
                  <a:gd name="T83" fmla="*/ 0 h 3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20" h="334">
                    <a:moveTo>
                      <a:pt x="42" y="327"/>
                    </a:moveTo>
                    <a:lnTo>
                      <a:pt x="42" y="327"/>
                    </a:lnTo>
                    <a:cubicBezTo>
                      <a:pt x="41" y="322"/>
                      <a:pt x="45" y="318"/>
                      <a:pt x="49" y="318"/>
                    </a:cubicBezTo>
                    <a:cubicBezTo>
                      <a:pt x="53" y="317"/>
                      <a:pt x="57" y="320"/>
                      <a:pt x="58" y="325"/>
                    </a:cubicBezTo>
                    <a:cubicBezTo>
                      <a:pt x="58" y="329"/>
                      <a:pt x="55" y="333"/>
                      <a:pt x="51" y="334"/>
                    </a:cubicBezTo>
                    <a:cubicBezTo>
                      <a:pt x="47" y="334"/>
                      <a:pt x="43" y="331"/>
                      <a:pt x="42" y="327"/>
                    </a:cubicBezTo>
                    <a:close/>
                    <a:moveTo>
                      <a:pt x="32" y="247"/>
                    </a:moveTo>
                    <a:lnTo>
                      <a:pt x="32" y="247"/>
                    </a:lnTo>
                    <a:cubicBezTo>
                      <a:pt x="31" y="243"/>
                      <a:pt x="34" y="239"/>
                      <a:pt x="39" y="238"/>
                    </a:cubicBezTo>
                    <a:cubicBezTo>
                      <a:pt x="43" y="238"/>
                      <a:pt x="47" y="241"/>
                      <a:pt x="48" y="245"/>
                    </a:cubicBezTo>
                    <a:cubicBezTo>
                      <a:pt x="48" y="250"/>
                      <a:pt x="45" y="254"/>
                      <a:pt x="41" y="254"/>
                    </a:cubicBezTo>
                    <a:cubicBezTo>
                      <a:pt x="36" y="255"/>
                      <a:pt x="32" y="252"/>
                      <a:pt x="32" y="247"/>
                    </a:cubicBezTo>
                    <a:close/>
                    <a:moveTo>
                      <a:pt x="21" y="168"/>
                    </a:moveTo>
                    <a:lnTo>
                      <a:pt x="21" y="168"/>
                    </a:lnTo>
                    <a:cubicBezTo>
                      <a:pt x="21" y="164"/>
                      <a:pt x="24" y="160"/>
                      <a:pt x="28" y="159"/>
                    </a:cubicBezTo>
                    <a:cubicBezTo>
                      <a:pt x="33" y="158"/>
                      <a:pt x="37" y="161"/>
                      <a:pt x="37" y="166"/>
                    </a:cubicBezTo>
                    <a:cubicBezTo>
                      <a:pt x="38" y="170"/>
                      <a:pt x="35" y="174"/>
                      <a:pt x="30" y="175"/>
                    </a:cubicBezTo>
                    <a:cubicBezTo>
                      <a:pt x="26" y="175"/>
                      <a:pt x="22" y="172"/>
                      <a:pt x="21" y="168"/>
                    </a:cubicBezTo>
                    <a:close/>
                    <a:moveTo>
                      <a:pt x="11" y="89"/>
                    </a:moveTo>
                    <a:lnTo>
                      <a:pt x="11" y="89"/>
                    </a:lnTo>
                    <a:cubicBezTo>
                      <a:pt x="11" y="84"/>
                      <a:pt x="14" y="80"/>
                      <a:pt x="18" y="80"/>
                    </a:cubicBezTo>
                    <a:cubicBezTo>
                      <a:pt x="22" y="79"/>
                      <a:pt x="26" y="82"/>
                      <a:pt x="27" y="86"/>
                    </a:cubicBezTo>
                    <a:lnTo>
                      <a:pt x="27" y="87"/>
                    </a:lnTo>
                    <a:cubicBezTo>
                      <a:pt x="28" y="91"/>
                      <a:pt x="24" y="95"/>
                      <a:pt x="20" y="95"/>
                    </a:cubicBezTo>
                    <a:cubicBezTo>
                      <a:pt x="16" y="96"/>
                      <a:pt x="12" y="93"/>
                      <a:pt x="11" y="89"/>
                    </a:cubicBezTo>
                    <a:close/>
                    <a:moveTo>
                      <a:pt x="1" y="9"/>
                    </a:moveTo>
                    <a:lnTo>
                      <a:pt x="1" y="9"/>
                    </a:lnTo>
                    <a:cubicBezTo>
                      <a:pt x="0" y="5"/>
                      <a:pt x="3" y="1"/>
                      <a:pt x="8" y="0"/>
                    </a:cubicBezTo>
                    <a:cubicBezTo>
                      <a:pt x="12" y="0"/>
                      <a:pt x="16" y="3"/>
                      <a:pt x="17" y="7"/>
                    </a:cubicBezTo>
                    <a:cubicBezTo>
                      <a:pt x="17" y="12"/>
                      <a:pt x="14" y="16"/>
                      <a:pt x="10" y="16"/>
                    </a:cubicBezTo>
                    <a:cubicBezTo>
                      <a:pt x="5" y="17"/>
                      <a:pt x="1" y="14"/>
                      <a:pt x="1" y="9"/>
                    </a:cubicBez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8" y="20"/>
                      <a:pt x="80" y="24"/>
                      <a:pt x="78" y="29"/>
                    </a:cubicBezTo>
                    <a:cubicBezTo>
                      <a:pt x="76" y="33"/>
                      <a:pt x="72" y="34"/>
                      <a:pt x="68" y="33"/>
                    </a:cubicBezTo>
                    <a:cubicBezTo>
                      <a:pt x="64" y="31"/>
                      <a:pt x="62" y="26"/>
                      <a:pt x="63" y="22"/>
                    </a:cubicBezTo>
                    <a:cubicBezTo>
                      <a:pt x="65" y="18"/>
                      <a:pt x="70" y="16"/>
                      <a:pt x="74" y="18"/>
                    </a:cubicBezTo>
                    <a:close/>
                    <a:moveTo>
                      <a:pt x="147" y="50"/>
                    </a:moveTo>
                    <a:lnTo>
                      <a:pt x="147" y="50"/>
                    </a:lnTo>
                    <a:cubicBezTo>
                      <a:pt x="151" y="52"/>
                      <a:pt x="153" y="57"/>
                      <a:pt x="152" y="61"/>
                    </a:cubicBezTo>
                    <a:cubicBezTo>
                      <a:pt x="150" y="65"/>
                      <a:pt x="145" y="66"/>
                      <a:pt x="141" y="65"/>
                    </a:cubicBezTo>
                    <a:cubicBezTo>
                      <a:pt x="137" y="63"/>
                      <a:pt x="135" y="58"/>
                      <a:pt x="137" y="54"/>
                    </a:cubicBezTo>
                    <a:cubicBezTo>
                      <a:pt x="139" y="50"/>
                      <a:pt x="143" y="48"/>
                      <a:pt x="147" y="50"/>
                    </a:cubicBezTo>
                    <a:close/>
                    <a:moveTo>
                      <a:pt x="221" y="82"/>
                    </a:moveTo>
                    <a:lnTo>
                      <a:pt x="221" y="82"/>
                    </a:lnTo>
                    <a:cubicBezTo>
                      <a:pt x="225" y="84"/>
                      <a:pt x="227" y="89"/>
                      <a:pt x="225" y="93"/>
                    </a:cubicBezTo>
                    <a:cubicBezTo>
                      <a:pt x="223" y="97"/>
                      <a:pt x="218" y="99"/>
                      <a:pt x="214" y="97"/>
                    </a:cubicBezTo>
                    <a:cubicBezTo>
                      <a:pt x="210" y="95"/>
                      <a:pt x="208" y="90"/>
                      <a:pt x="210" y="86"/>
                    </a:cubicBezTo>
                    <a:cubicBezTo>
                      <a:pt x="212" y="82"/>
                      <a:pt x="217" y="80"/>
                      <a:pt x="221" y="82"/>
                    </a:cubicBezTo>
                    <a:close/>
                    <a:moveTo>
                      <a:pt x="294" y="114"/>
                    </a:moveTo>
                    <a:lnTo>
                      <a:pt x="294" y="114"/>
                    </a:lnTo>
                    <a:cubicBezTo>
                      <a:pt x="298" y="116"/>
                      <a:pt x="300" y="121"/>
                      <a:pt x="298" y="125"/>
                    </a:cubicBezTo>
                    <a:cubicBezTo>
                      <a:pt x="296" y="129"/>
                      <a:pt x="292" y="131"/>
                      <a:pt x="288" y="129"/>
                    </a:cubicBezTo>
                    <a:cubicBezTo>
                      <a:pt x="284" y="127"/>
                      <a:pt x="282" y="122"/>
                      <a:pt x="283" y="118"/>
                    </a:cubicBezTo>
                    <a:cubicBezTo>
                      <a:pt x="285" y="114"/>
                      <a:pt x="290" y="112"/>
                      <a:pt x="294" y="114"/>
                    </a:cubicBezTo>
                    <a:close/>
                    <a:moveTo>
                      <a:pt x="367" y="146"/>
                    </a:moveTo>
                    <a:lnTo>
                      <a:pt x="367" y="146"/>
                    </a:lnTo>
                    <a:cubicBezTo>
                      <a:pt x="371" y="148"/>
                      <a:pt x="373" y="153"/>
                      <a:pt x="371" y="157"/>
                    </a:cubicBezTo>
                    <a:cubicBezTo>
                      <a:pt x="370" y="161"/>
                      <a:pt x="365" y="163"/>
                      <a:pt x="361" y="161"/>
                    </a:cubicBezTo>
                    <a:cubicBezTo>
                      <a:pt x="357" y="159"/>
                      <a:pt x="355" y="154"/>
                      <a:pt x="357" y="150"/>
                    </a:cubicBezTo>
                    <a:cubicBezTo>
                      <a:pt x="359" y="146"/>
                      <a:pt x="363" y="144"/>
                      <a:pt x="367" y="146"/>
                    </a:cubicBezTo>
                    <a:close/>
                    <a:moveTo>
                      <a:pt x="441" y="178"/>
                    </a:moveTo>
                    <a:lnTo>
                      <a:pt x="441" y="178"/>
                    </a:lnTo>
                    <a:cubicBezTo>
                      <a:pt x="445" y="180"/>
                      <a:pt x="447" y="185"/>
                      <a:pt x="445" y="189"/>
                    </a:cubicBezTo>
                    <a:cubicBezTo>
                      <a:pt x="443" y="193"/>
                      <a:pt x="438" y="195"/>
                      <a:pt x="434" y="193"/>
                    </a:cubicBezTo>
                    <a:cubicBezTo>
                      <a:pt x="430" y="191"/>
                      <a:pt x="428" y="186"/>
                      <a:pt x="430" y="182"/>
                    </a:cubicBezTo>
                    <a:cubicBezTo>
                      <a:pt x="432" y="178"/>
                      <a:pt x="437" y="176"/>
                      <a:pt x="441" y="178"/>
                    </a:cubicBezTo>
                    <a:close/>
                    <a:moveTo>
                      <a:pt x="514" y="210"/>
                    </a:moveTo>
                    <a:lnTo>
                      <a:pt x="514" y="210"/>
                    </a:lnTo>
                    <a:cubicBezTo>
                      <a:pt x="518" y="212"/>
                      <a:pt x="520" y="217"/>
                      <a:pt x="518" y="221"/>
                    </a:cubicBezTo>
                    <a:cubicBezTo>
                      <a:pt x="516" y="225"/>
                      <a:pt x="512" y="227"/>
                      <a:pt x="508" y="225"/>
                    </a:cubicBezTo>
                    <a:cubicBezTo>
                      <a:pt x="504" y="223"/>
                      <a:pt x="502" y="218"/>
                      <a:pt x="503" y="214"/>
                    </a:cubicBezTo>
                    <a:cubicBezTo>
                      <a:pt x="505" y="210"/>
                      <a:pt x="510" y="208"/>
                      <a:pt x="5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" name="Rectangle 64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" name="Rectangle 65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" name="Freeform 66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" name="Freeform 67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" name="Freeform 68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Freeform 69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Freeform 70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" name="Freeform 71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" name="Freeform 72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" name="Freeform 73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" name="Freeform 74"/>
              <p:cNvSpPr>
                <a:spLocks/>
              </p:cNvSpPr>
              <p:nvPr/>
            </p:nvSpPr>
            <p:spPr bwMode="auto">
              <a:xfrm>
                <a:off x="2426" y="1211"/>
                <a:ext cx="103" cy="48"/>
              </a:xfrm>
              <a:custGeom>
                <a:avLst/>
                <a:gdLst>
                  <a:gd name="T0" fmla="*/ 0 w 103"/>
                  <a:gd name="T1" fmla="*/ 0 h 48"/>
                  <a:gd name="T2" fmla="*/ 52 w 103"/>
                  <a:gd name="T3" fmla="*/ 48 h 48"/>
                  <a:gd name="T4" fmla="*/ 103 w 103"/>
                  <a:gd name="T5" fmla="*/ 0 h 48"/>
                  <a:gd name="T6" fmla="*/ 0 w 103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48">
                    <a:moveTo>
                      <a:pt x="0" y="0"/>
                    </a:moveTo>
                    <a:lnTo>
                      <a:pt x="52" y="48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" name="Freeform 75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Freeform 76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" name="Freeform 77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Freeform 78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" name="Freeform 79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Freeform 80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Freeform 81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 w 276"/>
                  <a:gd name="T1" fmla="*/ 0 h 256"/>
                  <a:gd name="T2" fmla="*/ 0 w 276"/>
                  <a:gd name="T3" fmla="*/ 0 h 256"/>
                  <a:gd name="T4" fmla="*/ 0 w 276"/>
                  <a:gd name="T5" fmla="*/ 0 h 256"/>
                  <a:gd name="T6" fmla="*/ 0 w 276"/>
                  <a:gd name="T7" fmla="*/ 0 h 256"/>
                  <a:gd name="T8" fmla="*/ 0 w 276"/>
                  <a:gd name="T9" fmla="*/ 1 h 256"/>
                  <a:gd name="T10" fmla="*/ 1 w 276"/>
                  <a:gd name="T11" fmla="*/ 0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256">
                    <a:moveTo>
                      <a:pt x="276" y="128"/>
                    </a:moveTo>
                    <a:cubicBezTo>
                      <a:pt x="276" y="57"/>
                      <a:pt x="214" y="0"/>
                      <a:pt x="138" y="0"/>
                    </a:cubicBezTo>
                    <a:cubicBezTo>
                      <a:pt x="62" y="0"/>
                      <a:pt x="0" y="57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98"/>
                      <a:pt x="62" y="256"/>
                      <a:pt x="138" y="256"/>
                    </a:cubicBezTo>
                    <a:cubicBezTo>
                      <a:pt x="214" y="256"/>
                      <a:pt x="276" y="198"/>
                      <a:pt x="276" y="1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Freeform 82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03 w 103"/>
                  <a:gd name="T1" fmla="*/ 48 h 96"/>
                  <a:gd name="T2" fmla="*/ 52 w 103"/>
                  <a:gd name="T3" fmla="*/ 0 h 96"/>
                  <a:gd name="T4" fmla="*/ 0 w 103"/>
                  <a:gd name="T5" fmla="*/ 48 h 96"/>
                  <a:gd name="T6" fmla="*/ 0 w 103"/>
                  <a:gd name="T7" fmla="*/ 48 h 96"/>
                  <a:gd name="T8" fmla="*/ 52 w 103"/>
                  <a:gd name="T9" fmla="*/ 96 h 96"/>
                  <a:gd name="T10" fmla="*/ 103 w 103"/>
                  <a:gd name="T11" fmla="*/ 4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96">
                    <a:moveTo>
                      <a:pt x="103" y="48"/>
                    </a:moveTo>
                    <a:cubicBezTo>
                      <a:pt x="103" y="22"/>
                      <a:pt x="80" y="0"/>
                      <a:pt x="52" y="0"/>
                    </a:cubicBezTo>
                    <a:cubicBezTo>
                      <a:pt x="23" y="0"/>
                      <a:pt x="0" y="22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5"/>
                      <a:pt x="23" y="96"/>
                      <a:pt x="52" y="96"/>
                    </a:cubicBezTo>
                    <a:cubicBezTo>
                      <a:pt x="80" y="96"/>
                      <a:pt x="103" y="75"/>
                      <a:pt x="103" y="4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" name="Freeform 83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Freeform 84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917" name="Group 104"/>
          <p:cNvGrpSpPr>
            <a:grpSpLocks/>
          </p:cNvGrpSpPr>
          <p:nvPr/>
        </p:nvGrpSpPr>
        <p:grpSpPr bwMode="auto">
          <a:xfrm>
            <a:off x="7467600" y="609600"/>
            <a:ext cx="1447800" cy="685800"/>
            <a:chOff x="1104" y="1536"/>
            <a:chExt cx="912" cy="432"/>
          </a:xfrm>
        </p:grpSpPr>
        <p:sp>
          <p:nvSpPr>
            <p:cNvPr id="38918" name="Rectangle 51"/>
            <p:cNvSpPr>
              <a:spLocks noChangeArrowheads="1"/>
            </p:cNvSpPr>
            <p:nvPr/>
          </p:nvSpPr>
          <p:spPr bwMode="auto">
            <a:xfrm>
              <a:off x="1104" y="182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Risk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  <p:grpSp>
          <p:nvGrpSpPr>
            <p:cNvPr id="38919" name="Group 56"/>
            <p:cNvGrpSpPr>
              <a:grpSpLocks/>
            </p:cNvGrpSpPr>
            <p:nvPr/>
          </p:nvGrpSpPr>
          <p:grpSpPr bwMode="auto">
            <a:xfrm>
              <a:off x="1367" y="1536"/>
              <a:ext cx="373" cy="373"/>
              <a:chOff x="1367" y="1536"/>
              <a:chExt cx="373" cy="373"/>
            </a:xfrm>
          </p:grpSpPr>
          <p:graphicFrame>
            <p:nvGraphicFramePr>
              <p:cNvPr id="38920" name="Object 5"/>
              <p:cNvGraphicFramePr>
                <a:graphicFrameLocks noChangeAspect="1"/>
              </p:cNvGraphicFramePr>
              <p:nvPr/>
            </p:nvGraphicFramePr>
            <p:xfrm>
              <a:off x="1367" y="1536"/>
              <a:ext cx="373" cy="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94" name="Visio" r:id="rId4" imgW="736600" imgH="736600" progId="Visio.Drawing.11">
                      <p:embed/>
                    </p:oleObj>
                  </mc:Choice>
                  <mc:Fallback>
                    <p:oleObj name="Visio" r:id="rId4" imgW="736600" imgH="7366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7" y="1536"/>
                            <a:ext cx="373" cy="3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CFF9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107763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  <a:ext uri="{53640926-AAD7-44d8-BBD7-CCE9431645EC}">
                              <a14:shadowObscured xmlns:a14="http://schemas.microsoft.com/office/drawing/2010/main" val="1"/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21" name="Rectangle 53"/>
              <p:cNvSpPr>
                <a:spLocks noChangeArrowheads="1"/>
              </p:cNvSpPr>
              <p:nvPr/>
            </p:nvSpPr>
            <p:spPr bwMode="auto">
              <a:xfrm>
                <a:off x="1474" y="1590"/>
                <a:ext cx="1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/>
                  <a:t>!</a:t>
                </a:r>
              </a:p>
            </p:txBody>
          </p:sp>
        </p:grp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Systems Engineer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836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543800" cy="50292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CAD Engineer is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responsible for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coordinating, managing and integrating all CAD work for the prototype design. They will work closely with the Manufacturing Engineer and Systems Engineer to integrate revisions and DFM principles.</a:t>
            </a:r>
          </a:p>
          <a:p>
            <a:pPr eaLnBrk="1" hangingPunct="1">
              <a:spcAft>
                <a:spcPts val="1200"/>
              </a:spcAft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The Controls Engineer will be responsible for coordinating, managing and integrating microcontrollers,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LabView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programing,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ata acquisition and any mechanical systems that require controls.</a:t>
            </a:r>
          </a:p>
          <a:p>
            <a:pPr eaLnBrk="1" hangingPunct="1">
              <a:spcAft>
                <a:spcPts val="1200"/>
              </a:spcAft>
            </a:pPr>
            <a:r>
              <a:rPr lang="en-US" sz="1800" b="1" dirty="0" smtClean="0">
                <a:latin typeface="Arial" charset="0"/>
                <a:ea typeface="ヒラギノ角ゴ Pro W3" charset="0"/>
                <a:cs typeface="ヒラギノ角ゴ Pro W3" charset="0"/>
              </a:rPr>
              <a:t>Responsibilities</a:t>
            </a:r>
            <a:r>
              <a:rPr lang="en-US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1600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Specific responsibilities will be discussed once the projects are announced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8916" name="Group 85"/>
          <p:cNvGrpSpPr>
            <a:grpSpLocks/>
          </p:cNvGrpSpPr>
          <p:nvPr/>
        </p:nvGrpSpPr>
        <p:grpSpPr bwMode="auto">
          <a:xfrm>
            <a:off x="304800" y="381000"/>
            <a:ext cx="1447800" cy="946150"/>
            <a:chOff x="1776" y="912"/>
            <a:chExt cx="912" cy="596"/>
          </a:xfrm>
        </p:grpSpPr>
        <p:sp>
          <p:nvSpPr>
            <p:cNvPr id="38922" name="Rectangle 55"/>
            <p:cNvSpPr>
              <a:spLocks noChangeArrowheads="1"/>
            </p:cNvSpPr>
            <p:nvPr/>
          </p:nvSpPr>
          <p:spPr bwMode="auto">
            <a:xfrm>
              <a:off x="1776" y="134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Quality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  <p:grpSp>
          <p:nvGrpSpPr>
            <p:cNvPr id="38923" name="Group 58"/>
            <p:cNvGrpSpPr>
              <a:grpSpLocks noChangeAspect="1"/>
            </p:cNvGrpSpPr>
            <p:nvPr/>
          </p:nvGrpSpPr>
          <p:grpSpPr bwMode="auto">
            <a:xfrm>
              <a:off x="1968" y="912"/>
              <a:ext cx="597" cy="596"/>
              <a:chOff x="1968" y="912"/>
              <a:chExt cx="597" cy="596"/>
            </a:xfrm>
          </p:grpSpPr>
          <p:sp>
            <p:nvSpPr>
              <p:cNvPr id="38924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968" y="912"/>
                <a:ext cx="59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Freeform 59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0 w 162"/>
                  <a:gd name="T1" fmla="*/ 0 h 112"/>
                  <a:gd name="T2" fmla="*/ 0 w 162"/>
                  <a:gd name="T3" fmla="*/ 0 h 112"/>
                  <a:gd name="T4" fmla="*/ 0 w 162"/>
                  <a:gd name="T5" fmla="*/ 0 h 112"/>
                  <a:gd name="T6" fmla="*/ 0 w 162"/>
                  <a:gd name="T7" fmla="*/ 0 h 112"/>
                  <a:gd name="T8" fmla="*/ 0 w 162"/>
                  <a:gd name="T9" fmla="*/ 0 h 112"/>
                  <a:gd name="T10" fmla="*/ 0 w 162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" h="112">
                    <a:moveTo>
                      <a:pt x="64" y="28"/>
                    </a:moveTo>
                    <a:cubicBezTo>
                      <a:pt x="103" y="5"/>
                      <a:pt x="143" y="0"/>
                      <a:pt x="152" y="16"/>
                    </a:cubicBezTo>
                    <a:cubicBezTo>
                      <a:pt x="162" y="32"/>
                      <a:pt x="137" y="63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58" y="107"/>
                      <a:pt x="18" y="112"/>
                      <a:pt x="9" y="96"/>
                    </a:cubicBezTo>
                    <a:cubicBezTo>
                      <a:pt x="0" y="80"/>
                      <a:pt x="24" y="50"/>
                      <a:pt x="64" y="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" name="Freeform 60"/>
              <p:cNvSpPr>
                <a:spLocks/>
              </p:cNvSpPr>
              <p:nvPr/>
            </p:nvSpPr>
            <p:spPr bwMode="auto">
              <a:xfrm>
                <a:off x="2291" y="1064"/>
                <a:ext cx="60" cy="42"/>
              </a:xfrm>
              <a:custGeom>
                <a:avLst/>
                <a:gdLst>
                  <a:gd name="T0" fmla="*/ 24 w 60"/>
                  <a:gd name="T1" fmla="*/ 11 h 42"/>
                  <a:gd name="T2" fmla="*/ 57 w 60"/>
                  <a:gd name="T3" fmla="*/ 6 h 42"/>
                  <a:gd name="T4" fmla="*/ 36 w 60"/>
                  <a:gd name="T5" fmla="*/ 32 h 42"/>
                  <a:gd name="T6" fmla="*/ 36 w 60"/>
                  <a:gd name="T7" fmla="*/ 32 h 42"/>
                  <a:gd name="T8" fmla="*/ 3 w 60"/>
                  <a:gd name="T9" fmla="*/ 36 h 42"/>
                  <a:gd name="T10" fmla="*/ 24 w 60"/>
                  <a:gd name="T11" fmla="*/ 1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24" y="11"/>
                    </a:moveTo>
                    <a:cubicBezTo>
                      <a:pt x="38" y="2"/>
                      <a:pt x="53" y="0"/>
                      <a:pt x="57" y="6"/>
                    </a:cubicBezTo>
                    <a:cubicBezTo>
                      <a:pt x="60" y="12"/>
                      <a:pt x="51" y="24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2" y="40"/>
                      <a:pt x="7" y="42"/>
                      <a:pt x="3" y="36"/>
                    </a:cubicBezTo>
                    <a:cubicBezTo>
                      <a:pt x="0" y="30"/>
                      <a:pt x="9" y="19"/>
                      <a:pt x="24" y="11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Line 61"/>
              <p:cNvSpPr>
                <a:spLocks noChangeShapeType="1"/>
              </p:cNvSpPr>
              <p:nvPr/>
            </p:nvSpPr>
            <p:spPr bwMode="auto">
              <a:xfrm flipV="1">
                <a:off x="2268" y="1100"/>
                <a:ext cx="23" cy="1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" name="Freeform 62"/>
              <p:cNvSpPr>
                <a:spLocks noEditPoints="1"/>
              </p:cNvSpPr>
              <p:nvPr/>
            </p:nvSpPr>
            <p:spPr bwMode="auto">
              <a:xfrm>
                <a:off x="2250" y="992"/>
                <a:ext cx="65" cy="76"/>
              </a:xfrm>
              <a:custGeom>
                <a:avLst/>
                <a:gdLst>
                  <a:gd name="T0" fmla="*/ 0 w 173"/>
                  <a:gd name="T1" fmla="*/ 0 h 202"/>
                  <a:gd name="T2" fmla="*/ 0 w 173"/>
                  <a:gd name="T3" fmla="*/ 0 h 202"/>
                  <a:gd name="T4" fmla="*/ 0 w 173"/>
                  <a:gd name="T5" fmla="*/ 0 h 202"/>
                  <a:gd name="T6" fmla="*/ 0 w 173"/>
                  <a:gd name="T7" fmla="*/ 0 h 202"/>
                  <a:gd name="T8" fmla="*/ 0 w 173"/>
                  <a:gd name="T9" fmla="*/ 0 h 202"/>
                  <a:gd name="T10" fmla="*/ 0 w 173"/>
                  <a:gd name="T11" fmla="*/ 0 h 202"/>
                  <a:gd name="T12" fmla="*/ 0 w 173"/>
                  <a:gd name="T13" fmla="*/ 0 h 202"/>
                  <a:gd name="T14" fmla="*/ 0 w 173"/>
                  <a:gd name="T15" fmla="*/ 0 h 202"/>
                  <a:gd name="T16" fmla="*/ 0 w 173"/>
                  <a:gd name="T17" fmla="*/ 0 h 202"/>
                  <a:gd name="T18" fmla="*/ 0 w 173"/>
                  <a:gd name="T19" fmla="*/ 0 h 202"/>
                  <a:gd name="T20" fmla="*/ 0 w 173"/>
                  <a:gd name="T21" fmla="*/ 0 h 202"/>
                  <a:gd name="T22" fmla="*/ 0 w 173"/>
                  <a:gd name="T23" fmla="*/ 0 h 202"/>
                  <a:gd name="T24" fmla="*/ 0 w 173"/>
                  <a:gd name="T25" fmla="*/ 0 h 202"/>
                  <a:gd name="T26" fmla="*/ 0 w 173"/>
                  <a:gd name="T27" fmla="*/ 0 h 202"/>
                  <a:gd name="T28" fmla="*/ 0 w 173"/>
                  <a:gd name="T29" fmla="*/ 0 h 202"/>
                  <a:gd name="T30" fmla="*/ 0 w 173"/>
                  <a:gd name="T31" fmla="*/ 0 h 202"/>
                  <a:gd name="T32" fmla="*/ 0 w 173"/>
                  <a:gd name="T33" fmla="*/ 0 h 202"/>
                  <a:gd name="T34" fmla="*/ 0 w 173"/>
                  <a:gd name="T35" fmla="*/ 0 h 202"/>
                  <a:gd name="T36" fmla="*/ 0 w 173"/>
                  <a:gd name="T37" fmla="*/ 0 h 202"/>
                  <a:gd name="T38" fmla="*/ 0 w 173"/>
                  <a:gd name="T39" fmla="*/ 0 h 202"/>
                  <a:gd name="T40" fmla="*/ 0 w 173"/>
                  <a:gd name="T41" fmla="*/ 0 h 202"/>
                  <a:gd name="T42" fmla="*/ 0 w 173"/>
                  <a:gd name="T43" fmla="*/ 1 h 202"/>
                  <a:gd name="T44" fmla="*/ 0 w 173"/>
                  <a:gd name="T45" fmla="*/ 1 h 202"/>
                  <a:gd name="T46" fmla="*/ 0 w 173"/>
                  <a:gd name="T47" fmla="*/ 1 h 202"/>
                  <a:gd name="T48" fmla="*/ 0 w 173"/>
                  <a:gd name="T49" fmla="*/ 1 h 202"/>
                  <a:gd name="T50" fmla="*/ 0 w 173"/>
                  <a:gd name="T51" fmla="*/ 1 h 202"/>
                  <a:gd name="T52" fmla="*/ 0 w 173"/>
                  <a:gd name="T53" fmla="*/ 1 h 202"/>
                  <a:gd name="T54" fmla="*/ 0 w 173"/>
                  <a:gd name="T55" fmla="*/ 1 h 2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3" h="202">
                    <a:moveTo>
                      <a:pt x="16" y="3"/>
                    </a:moveTo>
                    <a:lnTo>
                      <a:pt x="16" y="3"/>
                    </a:lnTo>
                    <a:cubicBezTo>
                      <a:pt x="18" y="7"/>
                      <a:pt x="18" y="12"/>
                      <a:pt x="15" y="15"/>
                    </a:cubicBezTo>
                    <a:cubicBezTo>
                      <a:pt x="11" y="18"/>
                      <a:pt x="6" y="17"/>
                      <a:pt x="3" y="14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8" y="0"/>
                      <a:pt x="13" y="0"/>
                      <a:pt x="16" y="3"/>
                    </a:cubicBezTo>
                    <a:close/>
                    <a:moveTo>
                      <a:pt x="67" y="65"/>
                    </a:moveTo>
                    <a:lnTo>
                      <a:pt x="67" y="65"/>
                    </a:lnTo>
                    <a:cubicBezTo>
                      <a:pt x="70" y="68"/>
                      <a:pt x="69" y="73"/>
                      <a:pt x="66" y="76"/>
                    </a:cubicBezTo>
                    <a:cubicBezTo>
                      <a:pt x="63" y="79"/>
                      <a:pt x="58" y="78"/>
                      <a:pt x="55" y="75"/>
                    </a:cubicBezTo>
                    <a:cubicBezTo>
                      <a:pt x="52" y="72"/>
                      <a:pt x="52" y="67"/>
                      <a:pt x="56" y="64"/>
                    </a:cubicBezTo>
                    <a:cubicBezTo>
                      <a:pt x="59" y="61"/>
                      <a:pt x="64" y="61"/>
                      <a:pt x="67" y="65"/>
                    </a:cubicBezTo>
                    <a:close/>
                    <a:moveTo>
                      <a:pt x="118" y="126"/>
                    </a:moveTo>
                    <a:lnTo>
                      <a:pt x="118" y="126"/>
                    </a:lnTo>
                    <a:cubicBezTo>
                      <a:pt x="121" y="130"/>
                      <a:pt x="121" y="135"/>
                      <a:pt x="117" y="137"/>
                    </a:cubicBezTo>
                    <a:cubicBezTo>
                      <a:pt x="114" y="140"/>
                      <a:pt x="109" y="140"/>
                      <a:pt x="106" y="136"/>
                    </a:cubicBezTo>
                    <a:cubicBezTo>
                      <a:pt x="103" y="133"/>
                      <a:pt x="104" y="128"/>
                      <a:pt x="107" y="125"/>
                    </a:cubicBezTo>
                    <a:cubicBezTo>
                      <a:pt x="110" y="122"/>
                      <a:pt x="116" y="123"/>
                      <a:pt x="118" y="126"/>
                    </a:cubicBezTo>
                    <a:close/>
                    <a:moveTo>
                      <a:pt x="170" y="187"/>
                    </a:moveTo>
                    <a:lnTo>
                      <a:pt x="170" y="187"/>
                    </a:lnTo>
                    <a:cubicBezTo>
                      <a:pt x="173" y="191"/>
                      <a:pt x="172" y="196"/>
                      <a:pt x="169" y="199"/>
                    </a:cubicBezTo>
                    <a:cubicBezTo>
                      <a:pt x="165" y="202"/>
                      <a:pt x="160" y="201"/>
                      <a:pt x="158" y="198"/>
                    </a:cubicBezTo>
                    <a:cubicBezTo>
                      <a:pt x="155" y="194"/>
                      <a:pt x="155" y="189"/>
                      <a:pt x="159" y="186"/>
                    </a:cubicBezTo>
                    <a:cubicBezTo>
                      <a:pt x="162" y="184"/>
                      <a:pt x="167" y="184"/>
                      <a:pt x="17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" name="Freeform 63"/>
              <p:cNvSpPr>
                <a:spLocks noEditPoints="1"/>
              </p:cNvSpPr>
              <p:nvPr/>
            </p:nvSpPr>
            <p:spPr bwMode="auto">
              <a:xfrm>
                <a:off x="2334" y="1098"/>
                <a:ext cx="195" cy="125"/>
              </a:xfrm>
              <a:custGeom>
                <a:avLst/>
                <a:gdLst>
                  <a:gd name="T0" fmla="*/ 0 w 520"/>
                  <a:gd name="T1" fmla="*/ 1 h 334"/>
                  <a:gd name="T2" fmla="*/ 0 w 520"/>
                  <a:gd name="T3" fmla="*/ 1 h 334"/>
                  <a:gd name="T4" fmla="*/ 0 w 520"/>
                  <a:gd name="T5" fmla="*/ 1 h 334"/>
                  <a:gd name="T6" fmla="*/ 0 w 520"/>
                  <a:gd name="T7" fmla="*/ 1 h 334"/>
                  <a:gd name="T8" fmla="*/ 0 w 520"/>
                  <a:gd name="T9" fmla="*/ 0 h 334"/>
                  <a:gd name="T10" fmla="*/ 0 w 520"/>
                  <a:gd name="T11" fmla="*/ 1 h 334"/>
                  <a:gd name="T12" fmla="*/ 0 w 520"/>
                  <a:gd name="T13" fmla="*/ 1 h 334"/>
                  <a:gd name="T14" fmla="*/ 0 w 520"/>
                  <a:gd name="T15" fmla="*/ 0 h 334"/>
                  <a:gd name="T16" fmla="*/ 0 w 520"/>
                  <a:gd name="T17" fmla="*/ 0 h 334"/>
                  <a:gd name="T18" fmla="*/ 0 w 520"/>
                  <a:gd name="T19" fmla="*/ 0 h 334"/>
                  <a:gd name="T20" fmla="*/ 0 w 520"/>
                  <a:gd name="T21" fmla="*/ 0 h 334"/>
                  <a:gd name="T22" fmla="*/ 0 w 520"/>
                  <a:gd name="T23" fmla="*/ 0 h 334"/>
                  <a:gd name="T24" fmla="*/ 0 w 520"/>
                  <a:gd name="T25" fmla="*/ 0 h 334"/>
                  <a:gd name="T26" fmla="*/ 0 w 520"/>
                  <a:gd name="T27" fmla="*/ 0 h 334"/>
                  <a:gd name="T28" fmla="*/ 0 w 520"/>
                  <a:gd name="T29" fmla="*/ 0 h 334"/>
                  <a:gd name="T30" fmla="*/ 0 w 520"/>
                  <a:gd name="T31" fmla="*/ 0 h 334"/>
                  <a:gd name="T32" fmla="*/ 0 w 520"/>
                  <a:gd name="T33" fmla="*/ 0 h 334"/>
                  <a:gd name="T34" fmla="*/ 0 w 520"/>
                  <a:gd name="T35" fmla="*/ 0 h 334"/>
                  <a:gd name="T36" fmla="*/ 0 w 520"/>
                  <a:gd name="T37" fmla="*/ 0 h 334"/>
                  <a:gd name="T38" fmla="*/ 0 w 520"/>
                  <a:gd name="T39" fmla="*/ 0 h 334"/>
                  <a:gd name="T40" fmla="*/ 0 w 520"/>
                  <a:gd name="T41" fmla="*/ 0 h 334"/>
                  <a:gd name="T42" fmla="*/ 0 w 520"/>
                  <a:gd name="T43" fmla="*/ 0 h 334"/>
                  <a:gd name="T44" fmla="*/ 0 w 520"/>
                  <a:gd name="T45" fmla="*/ 0 h 334"/>
                  <a:gd name="T46" fmla="*/ 0 w 520"/>
                  <a:gd name="T47" fmla="*/ 0 h 334"/>
                  <a:gd name="T48" fmla="*/ 1 w 520"/>
                  <a:gd name="T49" fmla="*/ 0 h 334"/>
                  <a:gd name="T50" fmla="*/ 1 w 520"/>
                  <a:gd name="T51" fmla="*/ 0 h 334"/>
                  <a:gd name="T52" fmla="*/ 1 w 520"/>
                  <a:gd name="T53" fmla="*/ 0 h 334"/>
                  <a:gd name="T54" fmla="*/ 1 w 520"/>
                  <a:gd name="T55" fmla="*/ 0 h 334"/>
                  <a:gd name="T56" fmla="*/ 1 w 520"/>
                  <a:gd name="T57" fmla="*/ 0 h 334"/>
                  <a:gd name="T58" fmla="*/ 1 w 520"/>
                  <a:gd name="T59" fmla="*/ 0 h 334"/>
                  <a:gd name="T60" fmla="*/ 1 w 520"/>
                  <a:gd name="T61" fmla="*/ 0 h 334"/>
                  <a:gd name="T62" fmla="*/ 1 w 520"/>
                  <a:gd name="T63" fmla="*/ 0 h 334"/>
                  <a:gd name="T64" fmla="*/ 1 w 520"/>
                  <a:gd name="T65" fmla="*/ 0 h 334"/>
                  <a:gd name="T66" fmla="*/ 1 w 520"/>
                  <a:gd name="T67" fmla="*/ 0 h 334"/>
                  <a:gd name="T68" fmla="*/ 1 w 520"/>
                  <a:gd name="T69" fmla="*/ 0 h 334"/>
                  <a:gd name="T70" fmla="*/ 1 w 520"/>
                  <a:gd name="T71" fmla="*/ 0 h 334"/>
                  <a:gd name="T72" fmla="*/ 1 w 520"/>
                  <a:gd name="T73" fmla="*/ 0 h 334"/>
                  <a:gd name="T74" fmla="*/ 1 w 520"/>
                  <a:gd name="T75" fmla="*/ 0 h 334"/>
                  <a:gd name="T76" fmla="*/ 2 w 520"/>
                  <a:gd name="T77" fmla="*/ 0 h 334"/>
                  <a:gd name="T78" fmla="*/ 2 w 520"/>
                  <a:gd name="T79" fmla="*/ 0 h 334"/>
                  <a:gd name="T80" fmla="*/ 2 w 520"/>
                  <a:gd name="T81" fmla="*/ 0 h 334"/>
                  <a:gd name="T82" fmla="*/ 2 w 520"/>
                  <a:gd name="T83" fmla="*/ 0 h 3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20" h="334">
                    <a:moveTo>
                      <a:pt x="42" y="327"/>
                    </a:moveTo>
                    <a:lnTo>
                      <a:pt x="42" y="327"/>
                    </a:lnTo>
                    <a:cubicBezTo>
                      <a:pt x="41" y="322"/>
                      <a:pt x="45" y="318"/>
                      <a:pt x="49" y="318"/>
                    </a:cubicBezTo>
                    <a:cubicBezTo>
                      <a:pt x="53" y="317"/>
                      <a:pt x="57" y="320"/>
                      <a:pt x="58" y="325"/>
                    </a:cubicBezTo>
                    <a:cubicBezTo>
                      <a:pt x="58" y="329"/>
                      <a:pt x="55" y="333"/>
                      <a:pt x="51" y="334"/>
                    </a:cubicBezTo>
                    <a:cubicBezTo>
                      <a:pt x="47" y="334"/>
                      <a:pt x="43" y="331"/>
                      <a:pt x="42" y="327"/>
                    </a:cubicBezTo>
                    <a:close/>
                    <a:moveTo>
                      <a:pt x="32" y="247"/>
                    </a:moveTo>
                    <a:lnTo>
                      <a:pt x="32" y="247"/>
                    </a:lnTo>
                    <a:cubicBezTo>
                      <a:pt x="31" y="243"/>
                      <a:pt x="34" y="239"/>
                      <a:pt x="39" y="238"/>
                    </a:cubicBezTo>
                    <a:cubicBezTo>
                      <a:pt x="43" y="238"/>
                      <a:pt x="47" y="241"/>
                      <a:pt x="48" y="245"/>
                    </a:cubicBezTo>
                    <a:cubicBezTo>
                      <a:pt x="48" y="250"/>
                      <a:pt x="45" y="254"/>
                      <a:pt x="41" y="254"/>
                    </a:cubicBezTo>
                    <a:cubicBezTo>
                      <a:pt x="36" y="255"/>
                      <a:pt x="32" y="252"/>
                      <a:pt x="32" y="247"/>
                    </a:cubicBezTo>
                    <a:close/>
                    <a:moveTo>
                      <a:pt x="21" y="168"/>
                    </a:moveTo>
                    <a:lnTo>
                      <a:pt x="21" y="168"/>
                    </a:lnTo>
                    <a:cubicBezTo>
                      <a:pt x="21" y="164"/>
                      <a:pt x="24" y="160"/>
                      <a:pt x="28" y="159"/>
                    </a:cubicBezTo>
                    <a:cubicBezTo>
                      <a:pt x="33" y="158"/>
                      <a:pt x="37" y="161"/>
                      <a:pt x="37" y="166"/>
                    </a:cubicBezTo>
                    <a:cubicBezTo>
                      <a:pt x="38" y="170"/>
                      <a:pt x="35" y="174"/>
                      <a:pt x="30" y="175"/>
                    </a:cubicBezTo>
                    <a:cubicBezTo>
                      <a:pt x="26" y="175"/>
                      <a:pt x="22" y="172"/>
                      <a:pt x="21" y="168"/>
                    </a:cubicBezTo>
                    <a:close/>
                    <a:moveTo>
                      <a:pt x="11" y="89"/>
                    </a:moveTo>
                    <a:lnTo>
                      <a:pt x="11" y="89"/>
                    </a:lnTo>
                    <a:cubicBezTo>
                      <a:pt x="11" y="84"/>
                      <a:pt x="14" y="80"/>
                      <a:pt x="18" y="80"/>
                    </a:cubicBezTo>
                    <a:cubicBezTo>
                      <a:pt x="22" y="79"/>
                      <a:pt x="26" y="82"/>
                      <a:pt x="27" y="86"/>
                    </a:cubicBezTo>
                    <a:lnTo>
                      <a:pt x="27" y="87"/>
                    </a:lnTo>
                    <a:cubicBezTo>
                      <a:pt x="28" y="91"/>
                      <a:pt x="24" y="95"/>
                      <a:pt x="20" y="95"/>
                    </a:cubicBezTo>
                    <a:cubicBezTo>
                      <a:pt x="16" y="96"/>
                      <a:pt x="12" y="93"/>
                      <a:pt x="11" y="89"/>
                    </a:cubicBezTo>
                    <a:close/>
                    <a:moveTo>
                      <a:pt x="1" y="9"/>
                    </a:moveTo>
                    <a:lnTo>
                      <a:pt x="1" y="9"/>
                    </a:lnTo>
                    <a:cubicBezTo>
                      <a:pt x="0" y="5"/>
                      <a:pt x="3" y="1"/>
                      <a:pt x="8" y="0"/>
                    </a:cubicBezTo>
                    <a:cubicBezTo>
                      <a:pt x="12" y="0"/>
                      <a:pt x="16" y="3"/>
                      <a:pt x="17" y="7"/>
                    </a:cubicBezTo>
                    <a:cubicBezTo>
                      <a:pt x="17" y="12"/>
                      <a:pt x="14" y="16"/>
                      <a:pt x="10" y="16"/>
                    </a:cubicBezTo>
                    <a:cubicBezTo>
                      <a:pt x="5" y="17"/>
                      <a:pt x="1" y="14"/>
                      <a:pt x="1" y="9"/>
                    </a:cubicBez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8" y="20"/>
                      <a:pt x="80" y="24"/>
                      <a:pt x="78" y="29"/>
                    </a:cubicBezTo>
                    <a:cubicBezTo>
                      <a:pt x="76" y="33"/>
                      <a:pt x="72" y="34"/>
                      <a:pt x="68" y="33"/>
                    </a:cubicBezTo>
                    <a:cubicBezTo>
                      <a:pt x="64" y="31"/>
                      <a:pt x="62" y="26"/>
                      <a:pt x="63" y="22"/>
                    </a:cubicBezTo>
                    <a:cubicBezTo>
                      <a:pt x="65" y="18"/>
                      <a:pt x="70" y="16"/>
                      <a:pt x="74" y="18"/>
                    </a:cubicBezTo>
                    <a:close/>
                    <a:moveTo>
                      <a:pt x="147" y="50"/>
                    </a:moveTo>
                    <a:lnTo>
                      <a:pt x="147" y="50"/>
                    </a:lnTo>
                    <a:cubicBezTo>
                      <a:pt x="151" y="52"/>
                      <a:pt x="153" y="57"/>
                      <a:pt x="152" y="61"/>
                    </a:cubicBezTo>
                    <a:cubicBezTo>
                      <a:pt x="150" y="65"/>
                      <a:pt x="145" y="66"/>
                      <a:pt x="141" y="65"/>
                    </a:cubicBezTo>
                    <a:cubicBezTo>
                      <a:pt x="137" y="63"/>
                      <a:pt x="135" y="58"/>
                      <a:pt x="137" y="54"/>
                    </a:cubicBezTo>
                    <a:cubicBezTo>
                      <a:pt x="139" y="50"/>
                      <a:pt x="143" y="48"/>
                      <a:pt x="147" y="50"/>
                    </a:cubicBezTo>
                    <a:close/>
                    <a:moveTo>
                      <a:pt x="221" y="82"/>
                    </a:moveTo>
                    <a:lnTo>
                      <a:pt x="221" y="82"/>
                    </a:lnTo>
                    <a:cubicBezTo>
                      <a:pt x="225" y="84"/>
                      <a:pt x="227" y="89"/>
                      <a:pt x="225" y="93"/>
                    </a:cubicBezTo>
                    <a:cubicBezTo>
                      <a:pt x="223" y="97"/>
                      <a:pt x="218" y="99"/>
                      <a:pt x="214" y="97"/>
                    </a:cubicBezTo>
                    <a:cubicBezTo>
                      <a:pt x="210" y="95"/>
                      <a:pt x="208" y="90"/>
                      <a:pt x="210" y="86"/>
                    </a:cubicBezTo>
                    <a:cubicBezTo>
                      <a:pt x="212" y="82"/>
                      <a:pt x="217" y="80"/>
                      <a:pt x="221" y="82"/>
                    </a:cubicBezTo>
                    <a:close/>
                    <a:moveTo>
                      <a:pt x="294" y="114"/>
                    </a:moveTo>
                    <a:lnTo>
                      <a:pt x="294" y="114"/>
                    </a:lnTo>
                    <a:cubicBezTo>
                      <a:pt x="298" y="116"/>
                      <a:pt x="300" y="121"/>
                      <a:pt x="298" y="125"/>
                    </a:cubicBezTo>
                    <a:cubicBezTo>
                      <a:pt x="296" y="129"/>
                      <a:pt x="292" y="131"/>
                      <a:pt x="288" y="129"/>
                    </a:cubicBezTo>
                    <a:cubicBezTo>
                      <a:pt x="284" y="127"/>
                      <a:pt x="282" y="122"/>
                      <a:pt x="283" y="118"/>
                    </a:cubicBezTo>
                    <a:cubicBezTo>
                      <a:pt x="285" y="114"/>
                      <a:pt x="290" y="112"/>
                      <a:pt x="294" y="114"/>
                    </a:cubicBezTo>
                    <a:close/>
                    <a:moveTo>
                      <a:pt x="367" y="146"/>
                    </a:moveTo>
                    <a:lnTo>
                      <a:pt x="367" y="146"/>
                    </a:lnTo>
                    <a:cubicBezTo>
                      <a:pt x="371" y="148"/>
                      <a:pt x="373" y="153"/>
                      <a:pt x="371" y="157"/>
                    </a:cubicBezTo>
                    <a:cubicBezTo>
                      <a:pt x="370" y="161"/>
                      <a:pt x="365" y="163"/>
                      <a:pt x="361" y="161"/>
                    </a:cubicBezTo>
                    <a:cubicBezTo>
                      <a:pt x="357" y="159"/>
                      <a:pt x="355" y="154"/>
                      <a:pt x="357" y="150"/>
                    </a:cubicBezTo>
                    <a:cubicBezTo>
                      <a:pt x="359" y="146"/>
                      <a:pt x="363" y="144"/>
                      <a:pt x="367" y="146"/>
                    </a:cubicBezTo>
                    <a:close/>
                    <a:moveTo>
                      <a:pt x="441" y="178"/>
                    </a:moveTo>
                    <a:lnTo>
                      <a:pt x="441" y="178"/>
                    </a:lnTo>
                    <a:cubicBezTo>
                      <a:pt x="445" y="180"/>
                      <a:pt x="447" y="185"/>
                      <a:pt x="445" y="189"/>
                    </a:cubicBezTo>
                    <a:cubicBezTo>
                      <a:pt x="443" y="193"/>
                      <a:pt x="438" y="195"/>
                      <a:pt x="434" y="193"/>
                    </a:cubicBezTo>
                    <a:cubicBezTo>
                      <a:pt x="430" y="191"/>
                      <a:pt x="428" y="186"/>
                      <a:pt x="430" y="182"/>
                    </a:cubicBezTo>
                    <a:cubicBezTo>
                      <a:pt x="432" y="178"/>
                      <a:pt x="437" y="176"/>
                      <a:pt x="441" y="178"/>
                    </a:cubicBezTo>
                    <a:close/>
                    <a:moveTo>
                      <a:pt x="514" y="210"/>
                    </a:moveTo>
                    <a:lnTo>
                      <a:pt x="514" y="210"/>
                    </a:lnTo>
                    <a:cubicBezTo>
                      <a:pt x="518" y="212"/>
                      <a:pt x="520" y="217"/>
                      <a:pt x="518" y="221"/>
                    </a:cubicBezTo>
                    <a:cubicBezTo>
                      <a:pt x="516" y="225"/>
                      <a:pt x="512" y="227"/>
                      <a:pt x="508" y="225"/>
                    </a:cubicBezTo>
                    <a:cubicBezTo>
                      <a:pt x="504" y="223"/>
                      <a:pt x="502" y="218"/>
                      <a:pt x="503" y="214"/>
                    </a:cubicBezTo>
                    <a:cubicBezTo>
                      <a:pt x="505" y="210"/>
                      <a:pt x="510" y="208"/>
                      <a:pt x="5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" name="Rectangle 64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" name="Rectangle 65"/>
              <p:cNvSpPr>
                <a:spLocks noChangeArrowheads="1"/>
              </p:cNvSpPr>
              <p:nvPr/>
            </p:nvSpPr>
            <p:spPr bwMode="auto">
              <a:xfrm>
                <a:off x="2375" y="1259"/>
                <a:ext cx="103" cy="9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" name="Freeform 66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" name="Freeform 67"/>
              <p:cNvSpPr>
                <a:spLocks/>
              </p:cNvSpPr>
              <p:nvPr/>
            </p:nvSpPr>
            <p:spPr bwMode="auto">
              <a:xfrm>
                <a:off x="2375" y="1211"/>
                <a:ext cx="154" cy="48"/>
              </a:xfrm>
              <a:custGeom>
                <a:avLst/>
                <a:gdLst>
                  <a:gd name="T0" fmla="*/ 0 w 154"/>
                  <a:gd name="T1" fmla="*/ 48 h 48"/>
                  <a:gd name="T2" fmla="*/ 51 w 154"/>
                  <a:gd name="T3" fmla="*/ 0 h 48"/>
                  <a:gd name="T4" fmla="*/ 154 w 154"/>
                  <a:gd name="T5" fmla="*/ 0 h 48"/>
                  <a:gd name="T6" fmla="*/ 103 w 154"/>
                  <a:gd name="T7" fmla="*/ 48 h 48"/>
                  <a:gd name="T8" fmla="*/ 0 w 15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48">
                    <a:moveTo>
                      <a:pt x="0" y="48"/>
                    </a:moveTo>
                    <a:lnTo>
                      <a:pt x="51" y="0"/>
                    </a:lnTo>
                    <a:lnTo>
                      <a:pt x="154" y="0"/>
                    </a:lnTo>
                    <a:lnTo>
                      <a:pt x="103" y="48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" name="Freeform 68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Freeform 69"/>
              <p:cNvSpPr>
                <a:spLocks/>
              </p:cNvSpPr>
              <p:nvPr/>
            </p:nvSpPr>
            <p:spPr bwMode="auto">
              <a:xfrm>
                <a:off x="2478" y="1211"/>
                <a:ext cx="51" cy="144"/>
              </a:xfrm>
              <a:custGeom>
                <a:avLst/>
                <a:gdLst>
                  <a:gd name="T0" fmla="*/ 0 w 51"/>
                  <a:gd name="T1" fmla="*/ 144 h 144"/>
                  <a:gd name="T2" fmla="*/ 51 w 51"/>
                  <a:gd name="T3" fmla="*/ 96 h 144"/>
                  <a:gd name="T4" fmla="*/ 51 w 51"/>
                  <a:gd name="T5" fmla="*/ 0 h 144"/>
                  <a:gd name="T6" fmla="*/ 0 w 51"/>
                  <a:gd name="T7" fmla="*/ 48 h 144"/>
                  <a:gd name="T8" fmla="*/ 0 w 51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51" y="96"/>
                    </a:lnTo>
                    <a:lnTo>
                      <a:pt x="51" y="0"/>
                    </a:lnTo>
                    <a:lnTo>
                      <a:pt x="0" y="48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Freeform 70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" name="Freeform 71"/>
              <p:cNvSpPr>
                <a:spLocks/>
              </p:cNvSpPr>
              <p:nvPr/>
            </p:nvSpPr>
            <p:spPr bwMode="auto">
              <a:xfrm>
                <a:off x="2478" y="1199"/>
                <a:ext cx="76" cy="60"/>
              </a:xfrm>
              <a:custGeom>
                <a:avLst/>
                <a:gdLst>
                  <a:gd name="T0" fmla="*/ 0 w 76"/>
                  <a:gd name="T1" fmla="*/ 60 h 60"/>
                  <a:gd name="T2" fmla="*/ 35 w 76"/>
                  <a:gd name="T3" fmla="*/ 42 h 60"/>
                  <a:gd name="T4" fmla="*/ 76 w 76"/>
                  <a:gd name="T5" fmla="*/ 0 h 60"/>
                  <a:gd name="T6" fmla="*/ 51 w 76"/>
                  <a:gd name="T7" fmla="*/ 12 h 60"/>
                  <a:gd name="T8" fmla="*/ 0 w 7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0" y="60"/>
                    </a:moveTo>
                    <a:lnTo>
                      <a:pt x="35" y="42"/>
                    </a:lnTo>
                    <a:lnTo>
                      <a:pt x="76" y="0"/>
                    </a:lnTo>
                    <a:lnTo>
                      <a:pt x="51" y="12"/>
                    </a:lnTo>
                    <a:lnTo>
                      <a:pt x="0" y="6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" name="Freeform 72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" name="Freeform 73"/>
              <p:cNvSpPr>
                <a:spLocks/>
              </p:cNvSpPr>
              <p:nvPr/>
            </p:nvSpPr>
            <p:spPr bwMode="auto">
              <a:xfrm>
                <a:off x="2350" y="1199"/>
                <a:ext cx="76" cy="60"/>
              </a:xfrm>
              <a:custGeom>
                <a:avLst/>
                <a:gdLst>
                  <a:gd name="T0" fmla="*/ 76 w 76"/>
                  <a:gd name="T1" fmla="*/ 12 h 60"/>
                  <a:gd name="T2" fmla="*/ 51 w 76"/>
                  <a:gd name="T3" fmla="*/ 0 h 60"/>
                  <a:gd name="T4" fmla="*/ 0 w 76"/>
                  <a:gd name="T5" fmla="*/ 48 h 60"/>
                  <a:gd name="T6" fmla="*/ 25 w 76"/>
                  <a:gd name="T7" fmla="*/ 60 h 60"/>
                  <a:gd name="T8" fmla="*/ 76 w 76"/>
                  <a:gd name="T9" fmla="*/ 1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0">
                    <a:moveTo>
                      <a:pt x="76" y="12"/>
                    </a:moveTo>
                    <a:lnTo>
                      <a:pt x="51" y="0"/>
                    </a:lnTo>
                    <a:lnTo>
                      <a:pt x="0" y="48"/>
                    </a:lnTo>
                    <a:lnTo>
                      <a:pt x="25" y="60"/>
                    </a:lnTo>
                    <a:lnTo>
                      <a:pt x="76" y="1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" name="Freeform 74"/>
              <p:cNvSpPr>
                <a:spLocks/>
              </p:cNvSpPr>
              <p:nvPr/>
            </p:nvSpPr>
            <p:spPr bwMode="auto">
              <a:xfrm>
                <a:off x="2426" y="1211"/>
                <a:ext cx="103" cy="48"/>
              </a:xfrm>
              <a:custGeom>
                <a:avLst/>
                <a:gdLst>
                  <a:gd name="T0" fmla="*/ 0 w 103"/>
                  <a:gd name="T1" fmla="*/ 0 h 48"/>
                  <a:gd name="T2" fmla="*/ 52 w 103"/>
                  <a:gd name="T3" fmla="*/ 48 h 48"/>
                  <a:gd name="T4" fmla="*/ 103 w 103"/>
                  <a:gd name="T5" fmla="*/ 0 h 48"/>
                  <a:gd name="T6" fmla="*/ 0 w 103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48">
                    <a:moveTo>
                      <a:pt x="0" y="0"/>
                    </a:moveTo>
                    <a:lnTo>
                      <a:pt x="52" y="48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" name="Freeform 75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Freeform 76"/>
              <p:cNvSpPr>
                <a:spLocks/>
              </p:cNvSpPr>
              <p:nvPr/>
            </p:nvSpPr>
            <p:spPr bwMode="auto">
              <a:xfrm>
                <a:off x="2363" y="1235"/>
                <a:ext cx="115" cy="24"/>
              </a:xfrm>
              <a:custGeom>
                <a:avLst/>
                <a:gdLst>
                  <a:gd name="T0" fmla="*/ 12 w 115"/>
                  <a:gd name="T1" fmla="*/ 24 h 24"/>
                  <a:gd name="T2" fmla="*/ 0 w 115"/>
                  <a:gd name="T3" fmla="*/ 0 h 24"/>
                  <a:gd name="T4" fmla="*/ 99 w 115"/>
                  <a:gd name="T5" fmla="*/ 0 h 24"/>
                  <a:gd name="T6" fmla="*/ 115 w 115"/>
                  <a:gd name="T7" fmla="*/ 24 h 24"/>
                  <a:gd name="T8" fmla="*/ 12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2" y="24"/>
                    </a:moveTo>
                    <a:lnTo>
                      <a:pt x="0" y="0"/>
                    </a:lnTo>
                    <a:lnTo>
                      <a:pt x="99" y="0"/>
                    </a:lnTo>
                    <a:lnTo>
                      <a:pt x="115" y="24"/>
                    </a:lnTo>
                    <a:lnTo>
                      <a:pt x="12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" name="Freeform 77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Freeform 78"/>
              <p:cNvSpPr>
                <a:spLocks/>
              </p:cNvSpPr>
              <p:nvPr/>
            </p:nvSpPr>
            <p:spPr bwMode="auto">
              <a:xfrm>
                <a:off x="2426" y="1187"/>
                <a:ext cx="115" cy="24"/>
              </a:xfrm>
              <a:custGeom>
                <a:avLst/>
                <a:gdLst>
                  <a:gd name="T0" fmla="*/ 103 w 115"/>
                  <a:gd name="T1" fmla="*/ 24 h 24"/>
                  <a:gd name="T2" fmla="*/ 115 w 115"/>
                  <a:gd name="T3" fmla="*/ 0 h 24"/>
                  <a:gd name="T4" fmla="*/ 13 w 115"/>
                  <a:gd name="T5" fmla="*/ 0 h 24"/>
                  <a:gd name="T6" fmla="*/ 0 w 115"/>
                  <a:gd name="T7" fmla="*/ 24 h 24"/>
                  <a:gd name="T8" fmla="*/ 103 w 11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24">
                    <a:moveTo>
                      <a:pt x="103" y="24"/>
                    </a:moveTo>
                    <a:lnTo>
                      <a:pt x="115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03" y="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" name="Freeform 79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Freeform 80"/>
              <p:cNvSpPr>
                <a:spLocks/>
              </p:cNvSpPr>
              <p:nvPr/>
            </p:nvSpPr>
            <p:spPr bwMode="auto">
              <a:xfrm>
                <a:off x="1979" y="1139"/>
                <a:ext cx="102" cy="210"/>
              </a:xfrm>
              <a:custGeom>
                <a:avLst/>
                <a:gdLst>
                  <a:gd name="T0" fmla="*/ 102 w 102"/>
                  <a:gd name="T1" fmla="*/ 102 h 210"/>
                  <a:gd name="T2" fmla="*/ 51 w 102"/>
                  <a:gd name="T3" fmla="*/ 210 h 210"/>
                  <a:gd name="T4" fmla="*/ 0 w 102"/>
                  <a:gd name="T5" fmla="*/ 210 h 210"/>
                  <a:gd name="T6" fmla="*/ 51 w 102"/>
                  <a:gd name="T7" fmla="*/ 78 h 210"/>
                  <a:gd name="T8" fmla="*/ 51 w 102"/>
                  <a:gd name="T9" fmla="*/ 0 h 210"/>
                  <a:gd name="T10" fmla="*/ 102 w 102"/>
                  <a:gd name="T11" fmla="*/ 102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210">
                    <a:moveTo>
                      <a:pt x="102" y="102"/>
                    </a:moveTo>
                    <a:lnTo>
                      <a:pt x="51" y="210"/>
                    </a:lnTo>
                    <a:lnTo>
                      <a:pt x="0" y="210"/>
                    </a:lnTo>
                    <a:lnTo>
                      <a:pt x="51" y="78"/>
                    </a:lnTo>
                    <a:lnTo>
                      <a:pt x="51" y="0"/>
                    </a:lnTo>
                    <a:lnTo>
                      <a:pt x="102" y="10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Freeform 81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 w 276"/>
                  <a:gd name="T1" fmla="*/ 0 h 256"/>
                  <a:gd name="T2" fmla="*/ 0 w 276"/>
                  <a:gd name="T3" fmla="*/ 0 h 256"/>
                  <a:gd name="T4" fmla="*/ 0 w 276"/>
                  <a:gd name="T5" fmla="*/ 0 h 256"/>
                  <a:gd name="T6" fmla="*/ 0 w 276"/>
                  <a:gd name="T7" fmla="*/ 0 h 256"/>
                  <a:gd name="T8" fmla="*/ 0 w 276"/>
                  <a:gd name="T9" fmla="*/ 1 h 256"/>
                  <a:gd name="T10" fmla="*/ 1 w 276"/>
                  <a:gd name="T11" fmla="*/ 0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256">
                    <a:moveTo>
                      <a:pt x="276" y="128"/>
                    </a:moveTo>
                    <a:cubicBezTo>
                      <a:pt x="276" y="57"/>
                      <a:pt x="214" y="0"/>
                      <a:pt x="138" y="0"/>
                    </a:cubicBezTo>
                    <a:cubicBezTo>
                      <a:pt x="62" y="0"/>
                      <a:pt x="0" y="57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98"/>
                      <a:pt x="62" y="256"/>
                      <a:pt x="138" y="256"/>
                    </a:cubicBezTo>
                    <a:cubicBezTo>
                      <a:pt x="214" y="256"/>
                      <a:pt x="276" y="198"/>
                      <a:pt x="276" y="12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Freeform 82"/>
              <p:cNvSpPr>
                <a:spLocks/>
              </p:cNvSpPr>
              <p:nvPr/>
            </p:nvSpPr>
            <p:spPr bwMode="auto">
              <a:xfrm>
                <a:off x="2145" y="923"/>
                <a:ext cx="103" cy="96"/>
              </a:xfrm>
              <a:custGeom>
                <a:avLst/>
                <a:gdLst>
                  <a:gd name="T0" fmla="*/ 103 w 103"/>
                  <a:gd name="T1" fmla="*/ 48 h 96"/>
                  <a:gd name="T2" fmla="*/ 52 w 103"/>
                  <a:gd name="T3" fmla="*/ 0 h 96"/>
                  <a:gd name="T4" fmla="*/ 0 w 103"/>
                  <a:gd name="T5" fmla="*/ 48 h 96"/>
                  <a:gd name="T6" fmla="*/ 0 w 103"/>
                  <a:gd name="T7" fmla="*/ 48 h 96"/>
                  <a:gd name="T8" fmla="*/ 52 w 103"/>
                  <a:gd name="T9" fmla="*/ 96 h 96"/>
                  <a:gd name="T10" fmla="*/ 103 w 103"/>
                  <a:gd name="T11" fmla="*/ 4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96">
                    <a:moveTo>
                      <a:pt x="103" y="48"/>
                    </a:moveTo>
                    <a:cubicBezTo>
                      <a:pt x="103" y="22"/>
                      <a:pt x="80" y="0"/>
                      <a:pt x="52" y="0"/>
                    </a:cubicBezTo>
                    <a:cubicBezTo>
                      <a:pt x="23" y="0"/>
                      <a:pt x="0" y="22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5"/>
                      <a:pt x="23" y="96"/>
                      <a:pt x="52" y="96"/>
                    </a:cubicBezTo>
                    <a:cubicBezTo>
                      <a:pt x="80" y="96"/>
                      <a:pt x="103" y="75"/>
                      <a:pt x="103" y="4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" name="Freeform 83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Freeform 84"/>
              <p:cNvSpPr>
                <a:spLocks/>
              </p:cNvSpPr>
              <p:nvPr/>
            </p:nvSpPr>
            <p:spPr bwMode="auto">
              <a:xfrm>
                <a:off x="2030" y="989"/>
                <a:ext cx="237" cy="360"/>
              </a:xfrm>
              <a:custGeom>
                <a:avLst/>
                <a:gdLst>
                  <a:gd name="T0" fmla="*/ 102 w 237"/>
                  <a:gd name="T1" fmla="*/ 0 h 360"/>
                  <a:gd name="T2" fmla="*/ 0 w 237"/>
                  <a:gd name="T3" fmla="*/ 150 h 360"/>
                  <a:gd name="T4" fmla="*/ 101 w 237"/>
                  <a:gd name="T5" fmla="*/ 360 h 360"/>
                  <a:gd name="T6" fmla="*/ 162 w 237"/>
                  <a:gd name="T7" fmla="*/ 360 h 360"/>
                  <a:gd name="T8" fmla="*/ 90 w 237"/>
                  <a:gd name="T9" fmla="*/ 168 h 360"/>
                  <a:gd name="T10" fmla="*/ 141 w 237"/>
                  <a:gd name="T11" fmla="*/ 96 h 360"/>
                  <a:gd name="T12" fmla="*/ 217 w 237"/>
                  <a:gd name="T13" fmla="*/ 156 h 360"/>
                  <a:gd name="T14" fmla="*/ 237 w 237"/>
                  <a:gd name="T15" fmla="*/ 120 h 360"/>
                  <a:gd name="T16" fmla="*/ 102 w 237"/>
                  <a:gd name="T17" fmla="*/ 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7" h="360">
                    <a:moveTo>
                      <a:pt x="102" y="0"/>
                    </a:moveTo>
                    <a:lnTo>
                      <a:pt x="0" y="150"/>
                    </a:lnTo>
                    <a:lnTo>
                      <a:pt x="101" y="360"/>
                    </a:lnTo>
                    <a:lnTo>
                      <a:pt x="162" y="360"/>
                    </a:lnTo>
                    <a:lnTo>
                      <a:pt x="90" y="168"/>
                    </a:lnTo>
                    <a:lnTo>
                      <a:pt x="141" y="96"/>
                    </a:lnTo>
                    <a:lnTo>
                      <a:pt x="217" y="156"/>
                    </a:lnTo>
                    <a:lnTo>
                      <a:pt x="237" y="12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917" name="Group 104"/>
          <p:cNvGrpSpPr>
            <a:grpSpLocks/>
          </p:cNvGrpSpPr>
          <p:nvPr/>
        </p:nvGrpSpPr>
        <p:grpSpPr bwMode="auto">
          <a:xfrm>
            <a:off x="7467600" y="609600"/>
            <a:ext cx="1447800" cy="685800"/>
            <a:chOff x="1104" y="1536"/>
            <a:chExt cx="912" cy="432"/>
          </a:xfrm>
        </p:grpSpPr>
        <p:sp>
          <p:nvSpPr>
            <p:cNvPr id="38918" name="Rectangle 51"/>
            <p:cNvSpPr>
              <a:spLocks noChangeArrowheads="1"/>
            </p:cNvSpPr>
            <p:nvPr/>
          </p:nvSpPr>
          <p:spPr bwMode="auto">
            <a:xfrm>
              <a:off x="1104" y="1824"/>
              <a:ext cx="9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Risk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b="1"/>
                <a:t>Management</a:t>
              </a:r>
            </a:p>
          </p:txBody>
        </p:sp>
        <p:grpSp>
          <p:nvGrpSpPr>
            <p:cNvPr id="38919" name="Group 56"/>
            <p:cNvGrpSpPr>
              <a:grpSpLocks/>
            </p:cNvGrpSpPr>
            <p:nvPr/>
          </p:nvGrpSpPr>
          <p:grpSpPr bwMode="auto">
            <a:xfrm>
              <a:off x="1367" y="1536"/>
              <a:ext cx="373" cy="373"/>
              <a:chOff x="1367" y="1536"/>
              <a:chExt cx="373" cy="373"/>
            </a:xfrm>
          </p:grpSpPr>
          <p:graphicFrame>
            <p:nvGraphicFramePr>
              <p:cNvPr id="38920" name="Object 5"/>
              <p:cNvGraphicFramePr>
                <a:graphicFrameLocks noChangeAspect="1"/>
              </p:cNvGraphicFramePr>
              <p:nvPr/>
            </p:nvGraphicFramePr>
            <p:xfrm>
              <a:off x="1367" y="1536"/>
              <a:ext cx="373" cy="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8" name="Visio" r:id="rId4" imgW="736600" imgH="736600" progId="Visio.Drawing.11">
                      <p:embed/>
                    </p:oleObj>
                  </mc:Choice>
                  <mc:Fallback>
                    <p:oleObj name="Visio" r:id="rId4" imgW="736600" imgH="7366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7" y="1536"/>
                            <a:ext cx="373" cy="3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CFF9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107763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  <a:ext uri="{53640926-AAD7-44d8-BBD7-CCE9431645EC}">
                              <a14:shadowObscured xmlns:a14="http://schemas.microsoft.com/office/drawing/2010/main" val="1"/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21" name="Rectangle 53"/>
              <p:cNvSpPr>
                <a:spLocks noChangeArrowheads="1"/>
              </p:cNvSpPr>
              <p:nvPr/>
            </p:nvSpPr>
            <p:spPr bwMode="auto">
              <a:xfrm>
                <a:off x="1474" y="1590"/>
                <a:ext cx="1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/>
                  <a:t>!</a:t>
                </a:r>
              </a:p>
            </p:txBody>
          </p:sp>
        </p:grp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CAD Engineer or Controls Engineer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7811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Social Styles</a:t>
            </a:r>
            <a:endParaRPr lang="en-US" sz="2800" i="1" dirty="0">
              <a:latin typeface="Helvetica"/>
              <a:cs typeface="Helvetica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94650"/>
              </p:ext>
            </p:extLst>
          </p:nvPr>
        </p:nvGraphicFramePr>
        <p:xfrm>
          <a:off x="0" y="685800"/>
          <a:ext cx="8290005" cy="588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4600" y="1143000"/>
            <a:ext cx="9144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16.1%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914400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19.3%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724400"/>
            <a:ext cx="9144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21.7%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4038600"/>
            <a:ext cx="9144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42.9%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8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07715-B21B-4238-9463-A86563321F1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7603" name="Group 1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93954852"/>
              </p:ext>
            </p:extLst>
          </p:nvPr>
        </p:nvGraphicFramePr>
        <p:xfrm>
          <a:off x="457200" y="1143000"/>
          <a:ext cx="7772400" cy="4843971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Analytical: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Planning the project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Critiquing the plan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Troubleshooting problems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Setting goals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Meeting deadlines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Dividing up the workload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Amiable: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Working cohesively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Ensuring equal participation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Resolving conflict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Expressive: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Brainstorming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Communicating with team members; clients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Assigning roles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019800"/>
            <a:ext cx="809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Conflict: Occurs most often between Diagonally Opposite Social Styles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ocial styles grid4- Fa11 Senior Design Inidvidual-1.pdf"/>
          <p:cNvPicPr>
            <a:picLocks noChangeAspect="1"/>
          </p:cNvPicPr>
          <p:nvPr/>
        </p:nvPicPr>
        <p:blipFill>
          <a:blip r:embed="rId3"/>
          <a:srcRect l="8559" t="44828" r="9319" b="5791"/>
          <a:stretch>
            <a:fillRect/>
          </a:stretch>
        </p:blipFill>
        <p:spPr>
          <a:xfrm>
            <a:off x="6723596" y="-1"/>
            <a:ext cx="2441511" cy="19000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3276600"/>
            <a:ext cx="41400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does conflict typically arise?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7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Are sociable, stimulating, enthusiastic and </a:t>
            </a:r>
            <a:br>
              <a:rPr lang="en-US" sz="2000" dirty="0" smtClean="0"/>
            </a:br>
            <a:r>
              <a:rPr lang="en-US" sz="2000" dirty="0" smtClean="0"/>
              <a:t>are good at involving and motivating others. </a:t>
            </a:r>
          </a:p>
          <a:p>
            <a:pPr>
              <a:defRPr/>
            </a:pPr>
            <a:r>
              <a:rPr lang="en-US" sz="2000" dirty="0" smtClean="0"/>
              <a:t>Ideas oriented. </a:t>
            </a:r>
          </a:p>
          <a:p>
            <a:pPr>
              <a:defRPr/>
            </a:pPr>
            <a:r>
              <a:rPr lang="en-US" sz="2000" dirty="0" smtClean="0"/>
              <a:t>Have little concern for routine and are future oriented.</a:t>
            </a:r>
          </a:p>
          <a:p>
            <a:pPr>
              <a:defRPr/>
            </a:pPr>
            <a:r>
              <a:rPr lang="en-US" sz="2000" dirty="0" smtClean="0"/>
              <a:t>Focused on people rather than on tasks.</a:t>
            </a:r>
          </a:p>
          <a:p>
            <a:pPr>
              <a:defRPr/>
            </a:pPr>
            <a:r>
              <a:rPr lang="en-US" sz="2000" dirty="0" smtClean="0"/>
              <a:t>Use opinions and stories rather than facts and data.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Can be perceived by others as excitable, impulsive, undisciplined, dramatic, manipulative, ambitious, overly reactive and egotistical. </a:t>
            </a:r>
          </a:p>
          <a:p>
            <a:pPr>
              <a:defRPr/>
            </a:pPr>
            <a:r>
              <a:rPr lang="en-US" sz="2000" dirty="0" smtClean="0"/>
              <a:t>Under stressful conditions, Expressives tend to resort to personal attack. </a:t>
            </a:r>
            <a:endParaRPr lang="en-US" sz="2000" dirty="0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6400800" y="4495800"/>
            <a:ext cx="2441575" cy="1900238"/>
            <a:chOff x="6723596" y="-1"/>
            <a:chExt cx="2441511" cy="1900009"/>
          </a:xfrm>
        </p:grpSpPr>
        <p:pic>
          <p:nvPicPr>
            <p:cNvPr id="46085" name="Picture 5" descr="social styles grid4- Fa11 Senior Design Inidvidual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44827" r="9319" b="5791"/>
            <a:stretch>
              <a:fillRect/>
            </a:stretch>
          </p:blipFill>
          <p:spPr bwMode="auto">
            <a:xfrm>
              <a:off x="6723596" y="-1"/>
              <a:ext cx="2441511" cy="190000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042774" y="974607"/>
              <a:ext cx="514337" cy="669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err="1" smtClean="0">
                <a:latin typeface="Helvetica"/>
                <a:cs typeface="Helvetica"/>
              </a:rPr>
              <a:t>Expressives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970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000" dirty="0" smtClean="0"/>
              <a:t>Value personal relationships, helping others, and </a:t>
            </a:r>
            <a:br>
              <a:rPr lang="en-US" sz="2000" dirty="0" smtClean="0"/>
            </a:br>
            <a:r>
              <a:rPr lang="en-US" sz="2000" dirty="0" smtClean="0"/>
              <a:t>being liked. </a:t>
            </a:r>
          </a:p>
          <a:p>
            <a:pPr>
              <a:defRPr/>
            </a:pPr>
            <a:r>
              <a:rPr lang="en-US" sz="2000" dirty="0" smtClean="0"/>
              <a:t>Prefer to work with other people in a team effort, rather than individually. </a:t>
            </a:r>
          </a:p>
          <a:p>
            <a:pPr>
              <a:defRPr/>
            </a:pPr>
            <a:r>
              <a:rPr lang="en-US" sz="2000" dirty="0" smtClean="0"/>
              <a:t>Some Amiables will sacrifice their own desires to win approval from others.</a:t>
            </a:r>
          </a:p>
          <a:p>
            <a:pPr>
              <a:defRPr/>
            </a:pPr>
            <a:r>
              <a:rPr lang="en-US" sz="2000" dirty="0" smtClean="0"/>
              <a:t>Friendly, supportive, respectful, willing, dependable, and agreeable. </a:t>
            </a:r>
          </a:p>
          <a:p>
            <a:pPr>
              <a:defRPr/>
            </a:pPr>
            <a:r>
              <a:rPr lang="en-US" sz="2000" dirty="0" smtClean="0"/>
              <a:t>Use opinions rather than facts and data. </a:t>
            </a:r>
          </a:p>
          <a:p>
            <a:pPr>
              <a:defRPr/>
            </a:pPr>
            <a:r>
              <a:rPr lang="en-US" sz="2000" dirty="0" smtClean="0"/>
              <a:t>Uncomfortable with and will avoid conflict.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Can be perceived by other styles as conforming, unsure, pliable, dependent and awkward.</a:t>
            </a:r>
          </a:p>
          <a:p>
            <a:pPr>
              <a:defRPr/>
            </a:pPr>
            <a:r>
              <a:rPr lang="en-US" sz="2000" dirty="0" smtClean="0"/>
              <a:t>An Amiable’s reactions to stress are to comply with </a:t>
            </a:r>
          </a:p>
          <a:p>
            <a:pPr marL="346075" indent="0">
              <a:buNone/>
              <a:defRPr/>
            </a:pPr>
            <a:r>
              <a:rPr lang="en-US" sz="2000" dirty="0" smtClean="0"/>
              <a:t>others.</a:t>
            </a:r>
            <a:endParaRPr lang="en-US" sz="2000" dirty="0"/>
          </a:p>
        </p:txBody>
      </p:sp>
      <p:grpSp>
        <p:nvGrpSpPr>
          <p:cNvPr id="47108" name="Group 9"/>
          <p:cNvGrpSpPr>
            <a:grpSpLocks/>
          </p:cNvGrpSpPr>
          <p:nvPr/>
        </p:nvGrpSpPr>
        <p:grpSpPr bwMode="auto">
          <a:xfrm>
            <a:off x="6629400" y="4572000"/>
            <a:ext cx="2441575" cy="1900238"/>
            <a:chOff x="6799796" y="-1"/>
            <a:chExt cx="2441511" cy="1900009"/>
          </a:xfrm>
        </p:grpSpPr>
        <p:pic>
          <p:nvPicPr>
            <p:cNvPr id="47109" name="Picture 10" descr="social styles grid4- Fa11 Senior Design Inidvidual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44827" r="9319" b="5791"/>
            <a:stretch>
              <a:fillRect/>
            </a:stretch>
          </p:blipFill>
          <p:spPr bwMode="auto">
            <a:xfrm>
              <a:off x="6799796" y="-1"/>
              <a:ext cx="2441511" cy="190000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83981" y="955559"/>
              <a:ext cx="514337" cy="6682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err="1" smtClean="0">
                <a:latin typeface="Helvetica"/>
                <a:cs typeface="Helvetica"/>
              </a:rPr>
              <a:t>Amiables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88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Concerned with being organized, having all the facts and being careful before taking action.  </a:t>
            </a:r>
            <a:br>
              <a:rPr lang="en-US" sz="2000" dirty="0" smtClean="0"/>
            </a:br>
            <a:r>
              <a:rPr lang="en-US" sz="2000" dirty="0" smtClean="0"/>
              <a:t>Need is to be accurate and to be right.</a:t>
            </a:r>
          </a:p>
          <a:p>
            <a:pPr>
              <a:defRPr/>
            </a:pPr>
            <a:r>
              <a:rPr lang="en-US" sz="2000" dirty="0" smtClean="0"/>
              <a:t>Precise, orderly, methodical and conform to standard operating procedures, organizational rules and historical ways of doing things. </a:t>
            </a:r>
          </a:p>
          <a:p>
            <a:pPr>
              <a:defRPr/>
            </a:pPr>
            <a:r>
              <a:rPr lang="en-US" sz="2000" dirty="0" smtClean="0"/>
              <a:t>Perceived as serious, industrious, persistent, and exacting.</a:t>
            </a:r>
          </a:p>
          <a:p>
            <a:pPr>
              <a:defRPr/>
            </a:pPr>
            <a:r>
              <a:rPr lang="en-US" sz="2000" dirty="0" smtClean="0"/>
              <a:t>Are task oriented. Use facts and data. </a:t>
            </a:r>
          </a:p>
          <a:p>
            <a:pPr>
              <a:defRPr/>
            </a:pPr>
            <a:r>
              <a:rPr lang="en-US" sz="2000" dirty="0" smtClean="0"/>
              <a:t>Comfortable in positions in which they can check facts and figures and be sure they are right.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Others may see them as stuffy, indecisive, critical, picky and moralistic. </a:t>
            </a:r>
          </a:p>
          <a:p>
            <a:pPr>
              <a:defRPr/>
            </a:pPr>
            <a:r>
              <a:rPr lang="en-US" sz="2000" dirty="0" smtClean="0"/>
              <a:t>In times of stress, Analyticals tend to avoid </a:t>
            </a:r>
          </a:p>
          <a:p>
            <a:pPr marL="346075" indent="0">
              <a:buNone/>
              <a:defRPr/>
            </a:pPr>
            <a:r>
              <a:rPr lang="en-US" sz="2000" dirty="0" smtClean="0"/>
              <a:t>conflict.</a:t>
            </a:r>
            <a:endParaRPr lang="en-US" sz="2000" dirty="0"/>
          </a:p>
        </p:txBody>
      </p:sp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6553200" y="4572000"/>
            <a:ext cx="2441575" cy="1900238"/>
            <a:chOff x="6672796" y="152399"/>
            <a:chExt cx="2441511" cy="1900009"/>
          </a:xfrm>
        </p:grpSpPr>
        <p:pic>
          <p:nvPicPr>
            <p:cNvPr id="48133" name="Picture 4" descr="social styles grid4- Fa11 Senior Design Inidvidual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44827" r="9319" b="5791"/>
            <a:stretch>
              <a:fillRect/>
            </a:stretch>
          </p:blipFill>
          <p:spPr bwMode="auto">
            <a:xfrm>
              <a:off x="6672796" y="152399"/>
              <a:ext cx="2441511" cy="190000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383977" y="236527"/>
              <a:ext cx="514337" cy="669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1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err="1" smtClean="0">
                <a:latin typeface="Helvetica"/>
                <a:cs typeface="Helvetica"/>
              </a:rPr>
              <a:t>Analyticals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691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sz="2000" dirty="0">
                <a:latin typeface="Helvetica Light" charset="0"/>
                <a:ea typeface="ヒラギノ角ゴ Pro W3" charset="0"/>
              </a:rPr>
              <a:t>Action and goal oriented. Need to see results.</a:t>
            </a:r>
          </a:p>
          <a:p>
            <a:r>
              <a:rPr lang="en-US" sz="2000" dirty="0">
                <a:latin typeface="Helvetica Light" charset="0"/>
                <a:ea typeface="ヒラギノ角ゴ Pro W3" charset="0"/>
              </a:rPr>
              <a:t>Speak and act quickly.</a:t>
            </a:r>
          </a:p>
          <a:p>
            <a:r>
              <a:rPr lang="en-US" sz="2000" dirty="0" smtClean="0">
                <a:latin typeface="Helvetica Light" charset="0"/>
                <a:ea typeface="ヒラギノ角ゴ Pro W3" charset="0"/>
              </a:rPr>
              <a:t>Decisive</a:t>
            </a:r>
            <a:r>
              <a:rPr lang="en-US" sz="2000" dirty="0">
                <a:latin typeface="Helvetica Light" charset="0"/>
                <a:ea typeface="ヒラギノ角ゴ Pro W3" charset="0"/>
              </a:rPr>
              <a:t>, independent, disciplined, practical and efficient. </a:t>
            </a:r>
            <a:br>
              <a:rPr lang="en-US" sz="2000" dirty="0">
                <a:latin typeface="Helvetica Light" charset="0"/>
                <a:ea typeface="ヒラギノ角ゴ Pro W3" charset="0"/>
              </a:rPr>
            </a:br>
            <a:r>
              <a:rPr lang="en-US" sz="2000" dirty="0">
                <a:latin typeface="Helvetica Light" charset="0"/>
                <a:ea typeface="ヒラギノ角ゴ Pro W3" charset="0"/>
              </a:rPr>
              <a:t>* Use facts and data. </a:t>
            </a:r>
          </a:p>
          <a:p>
            <a:r>
              <a:rPr lang="en-US" sz="2000" dirty="0" smtClean="0">
                <a:latin typeface="Helvetica Light" charset="0"/>
                <a:ea typeface="ヒラギノ角ゴ Pro W3" charset="0"/>
              </a:rPr>
              <a:t>Do </a:t>
            </a:r>
            <a:r>
              <a:rPr lang="en-US" sz="2000" dirty="0">
                <a:latin typeface="Helvetica Light" charset="0"/>
                <a:ea typeface="ヒラギノ角ゴ Pro W3" charset="0"/>
              </a:rPr>
              <a:t>not want to waste time on personal talk or preliminaries</a:t>
            </a:r>
          </a:p>
          <a:p>
            <a:r>
              <a:rPr lang="en-US" sz="2000" dirty="0">
                <a:latin typeface="Helvetica Light" charset="0"/>
                <a:ea typeface="ヒラギノ角ゴ Pro W3" charset="0"/>
              </a:rPr>
              <a:t>Comfortable in positions of power and control. </a:t>
            </a:r>
          </a:p>
          <a:p>
            <a:endParaRPr lang="en-US" sz="2000" dirty="0">
              <a:latin typeface="Helvetica Light" charset="0"/>
              <a:ea typeface="ヒラギノ角ゴ Pro W3" charset="0"/>
            </a:endParaRPr>
          </a:p>
          <a:p>
            <a:r>
              <a:rPr lang="en-US" sz="2000" dirty="0">
                <a:latin typeface="Helvetica Light" charset="0"/>
                <a:ea typeface="ヒラギノ角ゴ Pro W3" charset="0"/>
              </a:rPr>
              <a:t>Can be perceived by other styles as dominating or harsh and severe in pursuit of a goal. </a:t>
            </a:r>
          </a:p>
          <a:p>
            <a:r>
              <a:rPr lang="en-US" sz="2000" dirty="0">
                <a:latin typeface="Helvetica Light" charset="0"/>
                <a:ea typeface="ヒラギノ角ゴ Pro W3" charset="0"/>
              </a:rPr>
              <a:t>In times of stress, drivers may become autocratic.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6553200" y="4572000"/>
            <a:ext cx="2441575" cy="1900238"/>
            <a:chOff x="6723596" y="-1"/>
            <a:chExt cx="2441511" cy="1900009"/>
          </a:xfrm>
        </p:grpSpPr>
        <p:pic>
          <p:nvPicPr>
            <p:cNvPr id="49157" name="Picture 5" descr="social styles grid4- Fa11 Senior Design Inidvidual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44827" r="9319" b="5791"/>
            <a:stretch>
              <a:fillRect/>
            </a:stretch>
          </p:blipFill>
          <p:spPr bwMode="auto">
            <a:xfrm>
              <a:off x="6723596" y="-1"/>
              <a:ext cx="2441511" cy="190000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052299" y="236508"/>
              <a:ext cx="514337" cy="669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Drivers</a:t>
            </a:r>
            <a:endParaRPr lang="en-US" sz="28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0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36888" y="556128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900" b="0" dirty="0" smtClean="0"/>
          </a:p>
          <a:p>
            <a:pPr>
              <a:spcBef>
                <a:spcPct val="20000"/>
              </a:spcBef>
            </a:pPr>
            <a:r>
              <a:rPr lang="en-US" sz="2800" dirty="0" smtClean="0"/>
              <a:t>A </a:t>
            </a:r>
            <a:r>
              <a:rPr lang="en-US" sz="2800" i="1" dirty="0" smtClean="0"/>
              <a:t>Transitional Experience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b="0" dirty="0" smtClean="0">
                <a:solidFill>
                  <a:srgbClr val="0000FF"/>
                </a:solidFill>
              </a:rPr>
              <a:t>Connecting the chasm between their engineering education and their career as a engineer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b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0" dirty="0"/>
              <a:t>Develop an understanding of the necessary professional skills needed to succeed in industry (life!)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0" dirty="0"/>
              <a:t>Understand how to collaboratively work in a team toward a common design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0" dirty="0"/>
              <a:t>Become proficient at written technical communications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0" dirty="0"/>
              <a:t>Become proficient at oral technical communications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0" dirty="0"/>
              <a:t>Become proficient at managing long term projects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0" dirty="0"/>
              <a:t>Become proficient at integrating technical skills to successfully complete a project</a:t>
            </a: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The Role of Senior Design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5" name="Picture 4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18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8382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800" b="1" dirty="0" smtClean="0"/>
              <a:t>Objectives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Develop the knowledge and ability to use skills in heat transfer, fluid mechanics, circuits, etc. to perform engineering analysis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Generate alternative design concepts and evaluate using design requirements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Apply engineering design skills to create CAD models and drawings to build professional prototypes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Use results of engineering analysis to make decisions (engineering and business) in a methodical manner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Fabricate and test physical prototypes to help make decisions</a:t>
            </a:r>
            <a:endParaRPr lang="en-US" sz="2400" b="0" dirty="0"/>
          </a:p>
          <a:p>
            <a:pPr marL="742950" lvl="1" indent="-285750">
              <a:buFont typeface="Arial"/>
              <a:buChar char="•"/>
            </a:pPr>
            <a:endParaRPr lang="en-US" sz="2400" b="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17700" y="635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The Role of Senior Design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7" name="Picture 6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9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36888" y="556128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900" b="0" dirty="0" smtClean="0"/>
          </a:p>
          <a:p>
            <a:pPr>
              <a:spcBef>
                <a:spcPct val="20000"/>
              </a:spcBef>
            </a:pPr>
            <a:r>
              <a:rPr lang="en-US" sz="2000" dirty="0" smtClean="0"/>
              <a:t>Two-Course Sequence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i="1" u="sng" dirty="0" smtClean="0"/>
              <a:t>ME Design Project 1</a:t>
            </a:r>
            <a:r>
              <a:rPr lang="en-US" b="0" i="1" dirty="0" smtClean="0"/>
              <a:t>:</a:t>
            </a:r>
            <a:r>
              <a:rPr lang="en-US" b="0" dirty="0" smtClean="0"/>
              <a:t> Professional </a:t>
            </a:r>
            <a:r>
              <a:rPr lang="en-US" b="0" dirty="0"/>
              <a:t>skills, t</a:t>
            </a:r>
            <a:r>
              <a:rPr lang="en-US" b="0" dirty="0" smtClean="0"/>
              <a:t>eam formation, project selection and matching, project scoping, preliminary design review, critical design review, and hardware specification/ordering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i="1" u="sng" dirty="0" smtClean="0"/>
              <a:t>ME </a:t>
            </a:r>
            <a:r>
              <a:rPr lang="en-US" b="0" i="1" u="sng" dirty="0"/>
              <a:t>Design </a:t>
            </a:r>
            <a:r>
              <a:rPr lang="en-US" b="0" i="1" u="sng" dirty="0" smtClean="0"/>
              <a:t>Project 2</a:t>
            </a:r>
            <a:r>
              <a:rPr lang="en-US" b="0" dirty="0" smtClean="0"/>
              <a:t>: Fabrication, assembly, testing, and design iteration</a:t>
            </a:r>
            <a:endParaRPr lang="en-US" sz="900" b="0" dirty="0" smtClean="0"/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Course Instructors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Oversee </a:t>
            </a:r>
            <a:r>
              <a:rPr lang="en-US" b="0" dirty="0">
                <a:solidFill>
                  <a:srgbClr val="000000"/>
                </a:solidFill>
              </a:rPr>
              <a:t>project solicitation, </a:t>
            </a:r>
            <a:r>
              <a:rPr lang="en-US" b="0" dirty="0" smtClean="0">
                <a:solidFill>
                  <a:srgbClr val="000000"/>
                </a:solidFill>
              </a:rPr>
              <a:t>course lectures/workshops, student design facilities, faculty directors, and all academic aspects of the course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Faculty Director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Primary </a:t>
            </a:r>
            <a:r>
              <a:rPr lang="en-US" b="0" dirty="0">
                <a:solidFill>
                  <a:srgbClr val="000000"/>
                </a:solidFill>
              </a:rPr>
              <a:t>point of contact for academic topics (schedule, deliverables, </a:t>
            </a:r>
            <a:r>
              <a:rPr lang="en-US" b="0" dirty="0" smtClean="0">
                <a:solidFill>
                  <a:srgbClr val="000000"/>
                </a:solidFill>
              </a:rPr>
              <a:t>etc.)</a:t>
            </a:r>
            <a:endParaRPr lang="en-US" b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Industry Client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</a:rPr>
              <a:t>Primary point of contact for project goals and decisions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Project </a:t>
            </a:r>
            <a:r>
              <a:rPr lang="en-US" sz="2000" dirty="0"/>
              <a:t>Funding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$1500/team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2015-2016 Course Statistics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Students: 186 (6 per team, generally)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Projects: 28 industry/non-profit and 2 competition teams</a:t>
            </a:r>
            <a:endParaRPr lang="en-US" b="0" dirty="0"/>
          </a:p>
          <a:p>
            <a:pPr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Helvetica"/>
                <a:cs typeface="Helvetica"/>
              </a:rPr>
              <a:t>Senior Design </a:t>
            </a:r>
            <a:r>
              <a:rPr lang="en-US" sz="2800" i="1" dirty="0" smtClean="0">
                <a:latin typeface="Helvetica"/>
                <a:cs typeface="Helvetica"/>
              </a:rPr>
              <a:t>Course Overview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5" name="Picture 4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5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07937" y="89569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latin typeface="Helvetica"/>
                <a:cs typeface="Helvetica"/>
              </a:rPr>
              <a:t>Senior Design Organizational Chart</a:t>
            </a:r>
            <a:endParaRPr lang="en-US" sz="2400" i="1" dirty="0">
              <a:latin typeface="Helvetica"/>
              <a:cs typeface="Helvetica"/>
            </a:endParaRPr>
          </a:p>
        </p:txBody>
      </p:sp>
      <p:pic>
        <p:nvPicPr>
          <p:cNvPr id="5" name="Picture 4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7411739" y="1961903"/>
            <a:ext cx="1" cy="868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152399" y="838200"/>
            <a:ext cx="8729105" cy="3135661"/>
            <a:chOff x="0" y="-7855"/>
            <a:chExt cx="5979786" cy="2149074"/>
          </a:xfrm>
        </p:grpSpPr>
        <p:sp>
          <p:nvSpPr>
            <p:cNvPr id="26" name="Text Box 7"/>
            <p:cNvSpPr txBox="1"/>
            <p:nvPr/>
          </p:nvSpPr>
          <p:spPr>
            <a:xfrm>
              <a:off x="1609942" y="0"/>
              <a:ext cx="2611906" cy="618651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Executive Officers</a:t>
              </a:r>
              <a:endParaRPr lang="en-US" sz="14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Dr. </a:t>
              </a:r>
              <a:r>
                <a:rPr lang="en-US" sz="1400" i="1" kern="1200" dirty="0" err="1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Daria</a:t>
              </a:r>
              <a:r>
                <a:rPr lang="en-US" sz="1400" i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 </a:t>
              </a:r>
              <a:r>
                <a:rPr lang="en-US" sz="1400" i="1" kern="1200" dirty="0" err="1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Kotys</a:t>
              </a:r>
              <a:r>
                <a:rPr lang="en-US" sz="1400" i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-Schwartz (Teams 1 – 15)</a:t>
              </a:r>
              <a:endParaRPr lang="en-US" sz="14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Dr. Julie Steinbrenner (Teams 16 – </a:t>
              </a:r>
              <a:r>
                <a:rPr lang="en-US" sz="1400" i="1" kern="1200" dirty="0" smtClean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30)</a:t>
              </a:r>
              <a:endParaRPr lang="en-US" sz="14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7" name="Text Box 9"/>
            <p:cNvSpPr txBox="1"/>
            <p:nvPr/>
          </p:nvSpPr>
          <p:spPr>
            <a:xfrm>
              <a:off x="2403253" y="744914"/>
              <a:ext cx="1159554" cy="469412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Director</a:t>
              </a:r>
              <a:endParaRPr lang="en-US" sz="14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Faculty Member</a:t>
              </a:r>
              <a:endParaRPr lang="en-US" sz="14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8" name="Text Box 11"/>
            <p:cNvSpPr txBox="1"/>
            <p:nvPr/>
          </p:nvSpPr>
          <p:spPr>
            <a:xfrm>
              <a:off x="0" y="1630550"/>
              <a:ext cx="737007" cy="510669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Project Manager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Student 1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9" name="Text Box 14"/>
            <p:cNvSpPr txBox="1"/>
            <p:nvPr/>
          </p:nvSpPr>
          <p:spPr>
            <a:xfrm>
              <a:off x="789640" y="1631330"/>
              <a:ext cx="983440" cy="508998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Communication Director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Student 2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0" name="Text Box 15"/>
            <p:cNvSpPr txBox="1"/>
            <p:nvPr/>
          </p:nvSpPr>
          <p:spPr>
            <a:xfrm>
              <a:off x="1825713" y="1630550"/>
              <a:ext cx="756223" cy="510669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Financial Manager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Student 3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1" name="Text Box 16"/>
            <p:cNvSpPr txBox="1"/>
            <p:nvPr/>
          </p:nvSpPr>
          <p:spPr>
            <a:xfrm>
              <a:off x="2634569" y="1630465"/>
              <a:ext cx="914399" cy="510669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Manufacturing Engineer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Student 4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2" name="Text Box 17"/>
            <p:cNvSpPr txBox="1"/>
            <p:nvPr/>
          </p:nvSpPr>
          <p:spPr>
            <a:xfrm>
              <a:off x="3601601" y="1630550"/>
              <a:ext cx="755777" cy="510669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Test Engineer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Student 5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2983030" y="618651"/>
              <a:ext cx="1" cy="12626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83030" y="1211962"/>
              <a:ext cx="0" cy="17622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8503" y="1383410"/>
              <a:ext cx="5231136" cy="59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8503" y="1383410"/>
              <a:ext cx="0" cy="25118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40359" y="1383410"/>
              <a:ext cx="0" cy="2517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984071" y="1389321"/>
              <a:ext cx="0" cy="24270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27783" y="1383410"/>
              <a:ext cx="0" cy="24934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599639" y="1389321"/>
              <a:ext cx="0" cy="24270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30"/>
            <p:cNvSpPr txBox="1"/>
            <p:nvPr/>
          </p:nvSpPr>
          <p:spPr>
            <a:xfrm>
              <a:off x="4442449" y="-7855"/>
              <a:ext cx="1009926" cy="739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Client</a:t>
              </a:r>
              <a:endParaRPr lang="en-US" sz="12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Sponsoring Company/ or Individual</a:t>
              </a:r>
              <a:endParaRPr lang="en-US" sz="12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 </a:t>
              </a:r>
              <a:endParaRPr lang="en-US" sz="12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42" name="Text Box 17"/>
            <p:cNvSpPr txBox="1"/>
            <p:nvPr/>
          </p:nvSpPr>
          <p:spPr>
            <a:xfrm>
              <a:off x="4410011" y="1630550"/>
              <a:ext cx="756849" cy="510669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CAD Engineer</a:t>
              </a:r>
              <a:endParaRPr lang="en-US" sz="14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Student 6</a:t>
              </a:r>
              <a:endParaRPr lang="en-US" sz="14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112215" y="1389321"/>
              <a:ext cx="0" cy="24270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17"/>
            <p:cNvSpPr txBox="1"/>
            <p:nvPr/>
          </p:nvSpPr>
          <p:spPr>
            <a:xfrm>
              <a:off x="5219492" y="1630550"/>
              <a:ext cx="760294" cy="510669"/>
            </a:xfrm>
            <a:prstGeom prst="rect">
              <a:avLst/>
            </a:prstGeom>
            <a:solidFill>
              <a:srgbClr val="CEB77C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System Engineer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Student 7</a:t>
              </a:r>
              <a:endParaRPr lang="en-US" sz="140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855927" y="1386993"/>
              <a:ext cx="0" cy="24270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28600" y="4572000"/>
            <a:ext cx="82723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Teams meet weekly with Director and Client (sometimes in joint meeting,</a:t>
            </a:r>
          </a:p>
          <a:p>
            <a:r>
              <a:rPr lang="en-US" dirty="0" smtClean="0"/>
              <a:t>sometimes in two separate meetings)</a:t>
            </a:r>
          </a:p>
          <a:p>
            <a:endParaRPr lang="en-US" dirty="0"/>
          </a:p>
          <a:p>
            <a:r>
              <a:rPr lang="en-US" dirty="0" smtClean="0"/>
              <a:t>Teams check-in with Executive Officers once per semester and as needed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33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36888" y="479928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900" b="0" dirty="0" smtClean="0"/>
          </a:p>
          <a:p>
            <a:pPr>
              <a:spcBef>
                <a:spcPct val="20000"/>
              </a:spcBef>
            </a:pPr>
            <a:r>
              <a:rPr lang="en-US" sz="2000" dirty="0" smtClean="0"/>
              <a:t>ME Design Project 1 – Fall Course Deliverables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Individual Project Preferences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Project Bid Proposals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Team Role Proposals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Specification and Planning Report/Presentation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Preliminary Design Review Presentation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Comprehensive </a:t>
            </a:r>
            <a:r>
              <a:rPr lang="en-US" b="0" dirty="0"/>
              <a:t>Design Report/</a:t>
            </a:r>
            <a:r>
              <a:rPr lang="en-US" b="0" dirty="0" smtClean="0"/>
              <a:t>Presentation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End of Term Report/Presentation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Manufacturing Review</a:t>
            </a:r>
          </a:p>
          <a:p>
            <a:pPr lvl="1">
              <a:spcBef>
                <a:spcPct val="20000"/>
              </a:spcBef>
            </a:pPr>
            <a:endParaRPr lang="en-US" sz="900" b="0" dirty="0" smtClean="0"/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ME Design Project 2 – Spring Course Deliverables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Spring Semester Planning Report</a:t>
            </a:r>
            <a:endParaRPr lang="en-US" b="0" dirty="0"/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Analysis, Tolerance and Test Plan</a:t>
            </a:r>
            <a:endParaRPr lang="en-US" b="0" dirty="0">
              <a:solidFill>
                <a:srgbClr val="0000FF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Prototype Test Results</a:t>
            </a:r>
            <a:endParaRPr lang="en-US" b="0" dirty="0">
              <a:solidFill>
                <a:srgbClr val="0000FF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Redesign and Redesign Test Results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Final Project Report Outline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Final Report/Presentation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b="0" dirty="0" smtClean="0"/>
              <a:t>Mechanical Engineering Design Expo</a:t>
            </a:r>
            <a:endParaRPr lang="en-US" b="0" dirty="0"/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Helvetica"/>
                <a:cs typeface="Helvetica"/>
              </a:rPr>
              <a:t>Senior Design </a:t>
            </a:r>
            <a:r>
              <a:rPr lang="en-US" sz="2800" i="1" dirty="0" smtClean="0">
                <a:latin typeface="Helvetica"/>
                <a:cs typeface="Helvetica"/>
              </a:rPr>
              <a:t>Deliverables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5" name="Picture 4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UEng_April-1482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43400"/>
            <a:ext cx="3352800" cy="2229612"/>
          </a:xfrm>
          <a:prstGeom prst="rect">
            <a:avLst/>
          </a:prstGeom>
        </p:spPr>
      </p:pic>
      <p:pic>
        <p:nvPicPr>
          <p:cNvPr id="2" name="Picture 1" descr="CUEng_April-1685_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r="12452"/>
          <a:stretch/>
        </p:blipFill>
        <p:spPr>
          <a:xfrm>
            <a:off x="6324600" y="990600"/>
            <a:ext cx="2636611" cy="24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1000" y="4572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900" b="0" dirty="0" smtClean="0"/>
          </a:p>
          <a:p>
            <a:pPr>
              <a:spcBef>
                <a:spcPct val="20000"/>
              </a:spcBef>
            </a:pPr>
            <a:r>
              <a:rPr lang="en-US" sz="2000" dirty="0" smtClean="0"/>
              <a:t>Fall:	Resources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Communication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	Technical Writing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	Professional Expectations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Intellectual Property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	Customer Needs, Product Specifications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Project Management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	Concept Generation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	Prototyping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Conflict Resolution, Social Styles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	Bystander Training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Negotiations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	</a:t>
            </a:r>
            <a:endParaRPr lang="en-US" sz="900" b="0" dirty="0" smtClean="0"/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Spring:	Transition to Industry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	Elevator Pitches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Job Search Tips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Morning Meeting &amp; Training Topics</a:t>
            </a:r>
            <a:endParaRPr lang="en-US" sz="2800" i="1" dirty="0">
              <a:latin typeface="Helvetica"/>
              <a:cs typeface="Helvetica"/>
            </a:endParaRPr>
          </a:p>
        </p:txBody>
      </p:sp>
      <p:pic>
        <p:nvPicPr>
          <p:cNvPr id="5" name="Picture 4" descr="C:\Users\Mark\Documents\Teaching\Design Track\Logos\design-center-typetreatment-f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8930" r="5824" b="18518"/>
          <a:stretch>
            <a:fillRect/>
          </a:stretch>
        </p:blipFill>
        <p:spPr bwMode="auto">
          <a:xfrm>
            <a:off x="0" y="0"/>
            <a:ext cx="2133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9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0" y="6684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>
                <a:latin typeface="Helvetica"/>
                <a:cs typeface="Helvetica"/>
              </a:rPr>
              <a:t>Grading and Performance Evaluations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685800"/>
            <a:ext cx="8305800" cy="4648200"/>
          </a:xfrm>
        </p:spPr>
        <p:txBody>
          <a:bodyPr/>
          <a:lstStyle/>
          <a:p>
            <a:r>
              <a:rPr lang="en-US" sz="2400" dirty="0" smtClean="0"/>
              <a:t>Grades are assigned according to Individual Performance Evaluations.</a:t>
            </a:r>
          </a:p>
          <a:p>
            <a:r>
              <a:rPr lang="en-US" sz="2400" dirty="0" smtClean="0"/>
              <a:t>Students are be required to fill out a self-assessment (Four goals style) and send it to their Director.</a:t>
            </a:r>
          </a:p>
          <a:p>
            <a:r>
              <a:rPr lang="en-US" sz="2400" dirty="0" smtClean="0"/>
              <a:t>Students meet individually with Director to discuss their performance</a:t>
            </a:r>
          </a:p>
          <a:p>
            <a:pPr>
              <a:spcBef>
                <a:spcPts val="1200"/>
              </a:spcBef>
              <a:spcAft>
                <a:spcPct val="10000"/>
              </a:spcAft>
            </a:pPr>
            <a:r>
              <a:rPr lang="en-US" sz="2400" dirty="0">
                <a:latin typeface="Helvetica" charset="0"/>
                <a:cs typeface="Helvetica" charset="0"/>
              </a:rPr>
              <a:t>Performance is translated into grades by Director</a:t>
            </a:r>
          </a:p>
          <a:p>
            <a:pPr lvl="1" eaLnBrk="1" hangingPunct="1">
              <a:spcBef>
                <a:spcPts val="1200"/>
              </a:spcBef>
              <a:spcAft>
                <a:spcPct val="10000"/>
              </a:spcAft>
            </a:pPr>
            <a:r>
              <a:rPr lang="en-US" sz="2000" dirty="0">
                <a:latin typeface="Helvetica" charset="0"/>
                <a:cs typeface="Helvetica" charset="0"/>
              </a:rPr>
              <a:t>Grading Guidelines:   (Fall – Intern, Spring – </a:t>
            </a:r>
            <a:r>
              <a:rPr lang="en-US" sz="2000" dirty="0" smtClean="0">
                <a:latin typeface="Helvetica" charset="0"/>
                <a:cs typeface="Helvetica" charset="0"/>
              </a:rPr>
              <a:t>Entry-level)</a:t>
            </a:r>
          </a:p>
          <a:p>
            <a:pPr lvl="2" eaLnBrk="1" hangingPunct="1">
              <a:spcBef>
                <a:spcPts val="1200"/>
              </a:spcBef>
              <a:spcAft>
                <a:spcPct val="10000"/>
              </a:spcAft>
            </a:pPr>
            <a:r>
              <a:rPr lang="en-US" dirty="0">
                <a:latin typeface="Helvetica" charset="0"/>
                <a:cs typeface="Helvetica" charset="0"/>
              </a:rPr>
              <a:t>A 	Exceeds expectations</a:t>
            </a:r>
          </a:p>
          <a:p>
            <a:pPr lvl="2" eaLnBrk="1" hangingPunct="1">
              <a:spcBef>
                <a:spcPts val="1200"/>
              </a:spcBef>
              <a:spcAft>
                <a:spcPct val="10000"/>
              </a:spcAft>
            </a:pPr>
            <a:r>
              <a:rPr lang="en-US" dirty="0">
                <a:latin typeface="Helvetica" charset="0"/>
                <a:cs typeface="Helvetica" charset="0"/>
              </a:rPr>
              <a:t>B 	Meets </a:t>
            </a:r>
            <a:r>
              <a:rPr lang="en-US" dirty="0" smtClean="0">
                <a:latin typeface="Helvetica" charset="0"/>
                <a:cs typeface="Helvetica" charset="0"/>
              </a:rPr>
              <a:t>expectations</a:t>
            </a:r>
          </a:p>
          <a:p>
            <a:pPr lvl="2" eaLnBrk="1" hangingPunct="1">
              <a:spcBef>
                <a:spcPts val="1200"/>
              </a:spcBef>
              <a:spcAft>
                <a:spcPct val="10000"/>
              </a:spcAft>
            </a:pPr>
            <a:r>
              <a:rPr lang="en-US" sz="2000" dirty="0" smtClean="0">
                <a:latin typeface="Helvetica" charset="0"/>
                <a:cs typeface="Helvetica" charset="0"/>
              </a:rPr>
              <a:t>C/D </a:t>
            </a:r>
            <a:r>
              <a:rPr lang="en-US" sz="2000" dirty="0">
                <a:latin typeface="Helvetica" charset="0"/>
                <a:cs typeface="Helvetica" charset="0"/>
              </a:rPr>
              <a:t>	Fails to meet </a:t>
            </a:r>
            <a:r>
              <a:rPr lang="en-US" sz="2000" dirty="0" smtClean="0">
                <a:latin typeface="Helvetica" charset="0"/>
                <a:cs typeface="Helvetica" charset="0"/>
              </a:rPr>
              <a:t>expectations</a:t>
            </a:r>
          </a:p>
          <a:p>
            <a:pPr lvl="2" eaLnBrk="1" hangingPunct="1">
              <a:spcBef>
                <a:spcPts val="1200"/>
              </a:spcBef>
              <a:spcAft>
                <a:spcPct val="10000"/>
              </a:spcAft>
            </a:pPr>
            <a:r>
              <a:rPr lang="en-US" sz="2000" dirty="0" smtClean="0">
                <a:latin typeface="Helvetica" charset="0"/>
                <a:cs typeface="Helvetica" charset="0"/>
              </a:rPr>
              <a:t>F </a:t>
            </a:r>
            <a:r>
              <a:rPr lang="en-US" sz="2000" dirty="0">
                <a:latin typeface="Helvetica" charset="0"/>
                <a:cs typeface="Helvetica" charset="0"/>
              </a:rPr>
              <a:t>	Fired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6902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10335</TotalTime>
  <Words>1775</Words>
  <Application>Microsoft Macintosh PowerPoint</Application>
  <PresentationFormat>On-screen Show (4:3)</PresentationFormat>
  <Paragraphs>383</Paragraphs>
  <Slides>27</Slides>
  <Notes>19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Rentschler</dc:creator>
  <cp:lastModifiedBy>Diane Dimeff</cp:lastModifiedBy>
  <cp:revision>1270</cp:revision>
  <cp:lastPrinted>2014-09-25T03:24:31Z</cp:lastPrinted>
  <dcterms:created xsi:type="dcterms:W3CDTF">2005-03-24T23:33:26Z</dcterms:created>
  <dcterms:modified xsi:type="dcterms:W3CDTF">2016-02-15T20:21:32Z</dcterms:modified>
</cp:coreProperties>
</file>