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6" r:id="rId2"/>
  </p:sldMasterIdLst>
  <p:notesMasterIdLst>
    <p:notesMasterId r:id="rId16"/>
  </p:notesMasterIdLst>
  <p:handoutMasterIdLst>
    <p:handoutMasterId r:id="rId17"/>
  </p:handoutMasterIdLst>
  <p:sldIdLst>
    <p:sldId id="284" r:id="rId3"/>
    <p:sldId id="305" r:id="rId4"/>
    <p:sldId id="306" r:id="rId5"/>
    <p:sldId id="308" r:id="rId6"/>
    <p:sldId id="289" r:id="rId7"/>
    <p:sldId id="300" r:id="rId8"/>
    <p:sldId id="301" r:id="rId9"/>
    <p:sldId id="307" r:id="rId10"/>
    <p:sldId id="309" r:id="rId11"/>
    <p:sldId id="310" r:id="rId12"/>
    <p:sldId id="302" r:id="rId13"/>
    <p:sldId id="311" r:id="rId14"/>
    <p:sldId id="30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B87C"/>
    <a:srgbClr val="FFFFFF"/>
    <a:srgbClr val="A2A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napToObjects="1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1E413E-5F68-4DAF-99FE-F0F8DF494B3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C26282-ABF5-4B48-A623-36A73350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5D31A8-1775-4CF2-B90D-3A96553DB89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24A4E2-56C9-43E1-A4C8-5DC5BF75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A4E2-56C9-43E1-A4C8-5DC5BF751C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4554908" cy="4554908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AB5F1-D7A8-E942-BF9A-72AD1A1A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908" y="1239027"/>
            <a:ext cx="6629400" cy="2503767"/>
          </a:xfrm>
        </p:spPr>
        <p:txBody>
          <a:bodyPr anchor="b"/>
          <a:lstStyle>
            <a:lvl1pPr algn="l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F2B9-3E9F-4842-8E7B-B3C47F96C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4908" y="4062953"/>
            <a:ext cx="6629400" cy="1122453"/>
          </a:xfrm>
        </p:spPr>
        <p:txBody>
          <a:bodyPr/>
          <a:lstStyle>
            <a:lvl1pPr marL="0" indent="0" algn="l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4908" y="3902873"/>
            <a:ext cx="6629400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comm-exten2.colorado.edu:8085/cu_boulder_stock_photo_database/api/v1/asset/219311/previe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10" y="1239027"/>
            <a:ext cx="2875590" cy="383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9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7660651" y="1374506"/>
            <a:ext cx="4531349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 userDrawn="1"/>
        </p:nvSpPr>
        <p:spPr>
          <a:xfrm rot="5400000">
            <a:off x="61274" y="-70695"/>
            <a:ext cx="2149311" cy="2271860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0156" y="365125"/>
            <a:ext cx="10851630" cy="100938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8D9E95-6012-D942-9AA5-1CF02155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872" y="1590675"/>
            <a:ext cx="11510914" cy="44424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20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sic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>
            <a:off x="7848600" y="0"/>
            <a:ext cx="43434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24739" y="0"/>
            <a:ext cx="6524625" cy="6858000"/>
            <a:chOff x="1826589" y="0"/>
            <a:chExt cx="7388298" cy="685800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432874"/>
            <a:ext cx="8505825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B0F7B7-C870-7844-918F-FCD61F29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2" y="434668"/>
            <a:ext cx="8742367" cy="998206"/>
          </a:xfrm>
        </p:spPr>
        <p:txBody>
          <a:bodyPr anchor="ctr">
            <a:normAutofit/>
          </a:bodyPr>
          <a:lstStyle>
            <a:lvl1pPr algn="l">
              <a:defRPr sz="44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9E95-6012-D942-9AA5-1CF02155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25" y="1574277"/>
            <a:ext cx="8168800" cy="44588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0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sic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8" t="9532" r="28766" b="3149"/>
          <a:stretch/>
        </p:blipFill>
        <p:spPr>
          <a:xfrm>
            <a:off x="-38100" y="0"/>
            <a:ext cx="4906191" cy="685799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743075" y="-1"/>
            <a:ext cx="6658464" cy="6858001"/>
            <a:chOff x="1826589" y="0"/>
            <a:chExt cx="7388298" cy="685800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3686175" y="1432874"/>
            <a:ext cx="8505825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B0F7B7-C870-7844-918F-FCD61F29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483" y="425143"/>
            <a:ext cx="8742367" cy="998206"/>
          </a:xfrm>
        </p:spPr>
        <p:txBody>
          <a:bodyPr anchor="ctr">
            <a:normAutofit/>
          </a:bodyPr>
          <a:lstStyle>
            <a:lvl1pPr algn="r">
              <a:defRPr sz="44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9E95-6012-D942-9AA5-1CF02155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050" y="1574277"/>
            <a:ext cx="8168800" cy="44588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" y="6073560"/>
            <a:ext cx="3290002" cy="5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Sub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 userDrawn="1"/>
        </p:nvSpPr>
        <p:spPr>
          <a:xfrm>
            <a:off x="2128426" y="4292838"/>
            <a:ext cx="1555423" cy="15554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082441" y="2326646"/>
            <a:ext cx="1555423" cy="15554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0972" y="406060"/>
            <a:ext cx="1555423" cy="15554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rot="5400000">
            <a:off x="0" y="0"/>
            <a:ext cx="4554908" cy="4554908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20E41-A14C-584A-820A-6BF1F381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4" y="365125"/>
            <a:ext cx="3733014" cy="19732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B10D0-534A-DB4F-AD97-9409E8880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629" y="2378428"/>
            <a:ext cx="5929059" cy="640625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948EC-1A52-DD4F-BF0E-124B57E85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3458" y="365125"/>
            <a:ext cx="4466289" cy="70802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3B10D0-534A-DB4F-AD97-9409E88803A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7451" y="4341188"/>
            <a:ext cx="7436177" cy="640625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44109" y="1089997"/>
            <a:ext cx="4465638" cy="8813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637628" y="3031745"/>
            <a:ext cx="5929059" cy="8813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687450" y="4978373"/>
            <a:ext cx="7436178" cy="8813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18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 userDrawn="1"/>
        </p:nvSpPr>
        <p:spPr>
          <a:xfrm>
            <a:off x="677846" y="2235666"/>
            <a:ext cx="1865839" cy="18658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2597175" y="4240948"/>
            <a:ext cx="1865839" cy="18658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7550316" y="4305919"/>
            <a:ext cx="1865839" cy="18658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9524370" y="2223079"/>
            <a:ext cx="1865839" cy="1865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7573018" y="242375"/>
            <a:ext cx="1865839" cy="18658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2619770" y="176968"/>
            <a:ext cx="1865839" cy="186583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825067" y="1744051"/>
            <a:ext cx="4430597" cy="2875175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2" idx="5"/>
            <a:endCxn id="6" idx="1"/>
          </p:cNvCxnSpPr>
          <p:nvPr userDrawn="1"/>
        </p:nvCxnSpPr>
        <p:spPr>
          <a:xfrm>
            <a:off x="4212363" y="1769561"/>
            <a:ext cx="261550" cy="395550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7"/>
            <a:endCxn id="25" idx="3"/>
          </p:cNvCxnSpPr>
          <p:nvPr userDrawn="1"/>
        </p:nvCxnSpPr>
        <p:spPr>
          <a:xfrm flipV="1">
            <a:off x="7606818" y="1834968"/>
            <a:ext cx="239446" cy="330143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6"/>
            <a:endCxn id="33" idx="1"/>
          </p:cNvCxnSpPr>
          <p:nvPr userDrawn="1"/>
        </p:nvCxnSpPr>
        <p:spPr>
          <a:xfrm flipV="1">
            <a:off x="8255664" y="3181638"/>
            <a:ext cx="1301410" cy="1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5"/>
            <a:endCxn id="35" idx="1"/>
          </p:cNvCxnSpPr>
          <p:nvPr userDrawn="1"/>
        </p:nvCxnSpPr>
        <p:spPr>
          <a:xfrm>
            <a:off x="7606818" y="4198166"/>
            <a:ext cx="216744" cy="380999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 userDrawn="1"/>
        </p:nvCxnSpPr>
        <p:spPr>
          <a:xfrm flipH="1">
            <a:off x="4212363" y="4198166"/>
            <a:ext cx="261550" cy="375354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29" idx="3"/>
          </p:cNvCxnSpPr>
          <p:nvPr userDrawn="1"/>
        </p:nvCxnSpPr>
        <p:spPr>
          <a:xfrm flipH="1" flipV="1">
            <a:off x="2516877" y="3181638"/>
            <a:ext cx="1308190" cy="1"/>
          </a:xfrm>
          <a:prstGeom prst="straightConnector1">
            <a:avLst/>
          </a:prstGeom>
          <a:ln w="50800" cap="rnd">
            <a:solidFill>
              <a:schemeClr val="tx1">
                <a:alpha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067798" y="2341563"/>
            <a:ext cx="3922090" cy="17637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19770" y="504825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605723" y="543413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92834" y="2600613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618074" y="4657814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593917" y="4691275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557074" y="2600613"/>
            <a:ext cx="1824043" cy="1162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57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8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&amp;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7A48-BA08-C943-9861-8B5312B2D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354" y="365125"/>
            <a:ext cx="11406432" cy="1325563"/>
          </a:xfrm>
        </p:spPr>
        <p:txBody>
          <a:bodyPr/>
          <a:lstStyle>
            <a:lvl1pPr algn="ctr">
              <a:defRPr baseline="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About Us &amp; Introductions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932493" y="112255"/>
            <a:ext cx="10124389" cy="9421"/>
          </a:xfrm>
          <a:prstGeom prst="line">
            <a:avLst/>
          </a:prstGeom>
          <a:ln w="254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 userDrawn="1"/>
        </p:nvSpPr>
        <p:spPr>
          <a:xfrm rot="5400000">
            <a:off x="61274" y="-61274"/>
            <a:ext cx="2149311" cy="2271860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6428" y="1934136"/>
            <a:ext cx="5721350" cy="387277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>
                <a:latin typeface="Arial Black" panose="020B0A04020102020204" pitchFamily="34" charset="0"/>
              </a:rPr>
              <a:t>Campus Controller’s Office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6525" y="1933575"/>
            <a:ext cx="5324475" cy="38735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17026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5F1-D7A8-E942-BF9A-72AD1A1A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4" y="2975082"/>
            <a:ext cx="11887200" cy="1497541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F2B9-3E9F-4842-8E7B-B3C47F96C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24" y="4720980"/>
            <a:ext cx="11887200" cy="722692"/>
          </a:xfr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5297" y="4501078"/>
            <a:ext cx="10972800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6" b="44860"/>
          <a:stretch/>
        </p:blipFill>
        <p:spPr>
          <a:xfrm>
            <a:off x="0" y="0"/>
            <a:ext cx="12192000" cy="2085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2056982"/>
            <a:ext cx="12263215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5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5F1-D7A8-E942-BF9A-72AD1A1A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4" y="2975082"/>
            <a:ext cx="11887200" cy="1497541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F2B9-3E9F-4842-8E7B-B3C47F96C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24" y="4720980"/>
            <a:ext cx="11887200" cy="722692"/>
          </a:xfr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5297" y="4501078"/>
            <a:ext cx="10972800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6374" r="-79" b="28276"/>
          <a:stretch/>
        </p:blipFill>
        <p:spPr>
          <a:xfrm>
            <a:off x="0" y="-19050"/>
            <a:ext cx="12192000" cy="2047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2056982"/>
            <a:ext cx="12263215" cy="0"/>
          </a:xfrm>
          <a:prstGeom prst="line">
            <a:avLst/>
          </a:prstGeom>
          <a:ln w="762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&amp;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7A48-BA08-C943-9861-8B5312B2D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354" y="365125"/>
            <a:ext cx="11406432" cy="1325563"/>
          </a:xfrm>
        </p:spPr>
        <p:txBody>
          <a:bodyPr/>
          <a:lstStyle>
            <a:lvl1pPr algn="ctr">
              <a:defRPr baseline="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About Us &amp; Introductions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932493" y="112255"/>
            <a:ext cx="10124389" cy="9421"/>
          </a:xfrm>
          <a:prstGeom prst="line">
            <a:avLst/>
          </a:prstGeom>
          <a:ln w="254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 userDrawn="1"/>
        </p:nvSpPr>
        <p:spPr>
          <a:xfrm rot="5400000">
            <a:off x="61274" y="-61274"/>
            <a:ext cx="2149311" cy="2271860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6428" y="1934136"/>
            <a:ext cx="5721350" cy="387277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>
                <a:latin typeface="Arial Black" panose="020B0A04020102020204" pitchFamily="34" charset="0"/>
              </a:rPr>
              <a:t>Campus Controller’s Office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6525" y="1933575"/>
            <a:ext cx="5324475" cy="38735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389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&amp; Sub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029614"/>
            <a:ext cx="12192000" cy="828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6200000">
            <a:off x="7637092" y="2316059"/>
            <a:ext cx="4554908" cy="4554908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35416" y="37708"/>
            <a:ext cx="0" cy="6787299"/>
          </a:xfrm>
          <a:prstGeom prst="line">
            <a:avLst/>
          </a:prstGeom>
          <a:ln w="127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37091" y="667186"/>
            <a:ext cx="4138366" cy="3361669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2506101" y="874380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506101" y="3777654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504458" y="2326017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504457" y="5229291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082820" y="696679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082820" y="2123338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093161" y="3589117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067485" y="5003572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32201" y="696362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27209" y="5003571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34943" y="3589117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27209" y="2111134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" y="6073560"/>
            <a:ext cx="3290002" cy="5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ics &amp; Sub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49395"/>
            <a:ext cx="12192000" cy="1208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6200000">
            <a:off x="7637092" y="2316059"/>
            <a:ext cx="4554908" cy="4554908"/>
          </a:xfrm>
          <a:prstGeom prst="rtTriangl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35416" y="37708"/>
            <a:ext cx="0" cy="6787299"/>
          </a:xfrm>
          <a:prstGeom prst="line">
            <a:avLst/>
          </a:prstGeom>
          <a:ln w="127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37091" y="667186"/>
            <a:ext cx="4138366" cy="3361669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2506101" y="406947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504453" y="2602932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506101" y="1498007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523947" y="4781172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082820" y="221218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092972" y="3504260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092972" y="4564441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32201" y="198167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36002" y="3488359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0264" y="2394903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36002" y="1296535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2523947" y="3713042"/>
            <a:ext cx="461913" cy="4619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25564" y="4575271"/>
            <a:ext cx="2063413" cy="879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087150" y="2394152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082820" y="1285774"/>
            <a:ext cx="3700462" cy="879475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" y="6073560"/>
            <a:ext cx="3290002" cy="5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2598753"/>
            <a:ext cx="12192000" cy="0"/>
          </a:xfrm>
          <a:prstGeom prst="line">
            <a:avLst/>
          </a:prstGeom>
          <a:ln w="127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2201" y="244698"/>
            <a:ext cx="11488324" cy="921001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688127" y="1968767"/>
            <a:ext cx="1259977" cy="1259977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+mj-lt"/>
              </a:rPr>
              <a:t>20XX</a:t>
            </a:r>
            <a:endParaRPr lang="en-US" sz="1800" dirty="0">
              <a:latin typeface="+mj-lt"/>
            </a:endParaRPr>
          </a:p>
          <a:p>
            <a:pPr algn="ctr"/>
            <a:r>
              <a:rPr lang="en-US" sz="1600" dirty="0"/>
              <a:t>Month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86408" y="4165158"/>
            <a:ext cx="2063413" cy="1597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286408" y="3396939"/>
            <a:ext cx="2063413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0241702" y="1968765"/>
            <a:ext cx="1259977" cy="1259977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+mj-lt"/>
              </a:rPr>
              <a:t>20XX</a:t>
            </a:r>
            <a:endParaRPr lang="en-US" sz="1800" dirty="0">
              <a:latin typeface="+mj-lt"/>
            </a:endParaRPr>
          </a:p>
          <a:p>
            <a:pPr algn="ctr"/>
            <a:r>
              <a:rPr lang="en-US" sz="1600" dirty="0"/>
              <a:t>Month</a:t>
            </a:r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5464914" y="1968766"/>
            <a:ext cx="1259977" cy="1259977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+mj-lt"/>
              </a:rPr>
              <a:t>20XX</a:t>
            </a:r>
            <a:endParaRPr lang="en-US" sz="1800" dirty="0">
              <a:latin typeface="+mj-lt"/>
            </a:endParaRPr>
          </a:p>
          <a:p>
            <a:pPr algn="ctr"/>
            <a:r>
              <a:rPr lang="en-US" sz="1600" dirty="0"/>
              <a:t>Month</a:t>
            </a:r>
            <a:endParaRPr lang="en-US" dirty="0"/>
          </a:p>
        </p:txBody>
      </p:sp>
      <p:sp>
        <p:nvSpPr>
          <p:cNvPr id="32" name="Oval 31"/>
          <p:cNvSpPr/>
          <p:nvPr userDrawn="1"/>
        </p:nvSpPr>
        <p:spPr>
          <a:xfrm>
            <a:off x="7853308" y="1971748"/>
            <a:ext cx="1259977" cy="1259977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+mj-lt"/>
              </a:rPr>
              <a:t>20XX</a:t>
            </a:r>
            <a:endParaRPr lang="en-US" sz="1800" dirty="0">
              <a:latin typeface="+mj-lt"/>
            </a:endParaRPr>
          </a:p>
          <a:p>
            <a:pPr algn="ctr"/>
            <a:r>
              <a:rPr lang="en-US" sz="1600" dirty="0"/>
              <a:t>Month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3076520" y="1971748"/>
            <a:ext cx="1259977" cy="1259977"/>
          </a:xfrm>
          <a:prstGeom prst="ellipse">
            <a:avLst/>
          </a:prstGeom>
          <a:solidFill>
            <a:schemeClr val="bg1"/>
          </a:solidFill>
          <a:ln w="34925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+mj-lt"/>
              </a:rPr>
              <a:t>20XX</a:t>
            </a:r>
            <a:endParaRPr lang="en-US" sz="1800" dirty="0">
              <a:latin typeface="+mj-lt"/>
            </a:endParaRPr>
          </a:p>
          <a:p>
            <a:pPr algn="ctr"/>
            <a:r>
              <a:rPr lang="en-US" sz="1600" dirty="0"/>
              <a:t>Month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674801" y="3396939"/>
            <a:ext cx="2063413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5063194" y="3393453"/>
            <a:ext cx="2063413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7451589" y="3396939"/>
            <a:ext cx="2063413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839983" y="3410343"/>
            <a:ext cx="2063413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674800" y="4165158"/>
            <a:ext cx="2063413" cy="1597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063194" y="4165158"/>
            <a:ext cx="2063413" cy="1597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7451588" y="4155878"/>
            <a:ext cx="2063413" cy="16067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839983" y="4155877"/>
            <a:ext cx="2063413" cy="160674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61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&amp; Comparis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2265378"/>
            <a:ext cx="12192000" cy="0"/>
          </a:xfrm>
          <a:prstGeom prst="line">
            <a:avLst/>
          </a:prstGeom>
          <a:ln w="12700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2201" y="244698"/>
            <a:ext cx="11488324" cy="921001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1623448" y="1331567"/>
            <a:ext cx="1886311" cy="188631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62603" y="1331567"/>
            <a:ext cx="1886311" cy="188631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FB87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5133207" y="1331567"/>
            <a:ext cx="1886311" cy="188631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FB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4510896" y="3380260"/>
            <a:ext cx="3171825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10896" y="4165158"/>
            <a:ext cx="3171825" cy="17498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58071" y="3380260"/>
            <a:ext cx="3171825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58071" y="4165158"/>
            <a:ext cx="3171825" cy="17498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063721" y="3380260"/>
            <a:ext cx="3171825" cy="669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063721" y="4165158"/>
            <a:ext cx="3171825" cy="17498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04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&amp; Compariso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2"/>
          <p:cNvSpPr>
            <a:spLocks noGrp="1"/>
          </p:cNvSpPr>
          <p:nvPr>
            <p:ph type="title"/>
          </p:nvPr>
        </p:nvSpPr>
        <p:spPr>
          <a:xfrm>
            <a:off x="332201" y="244698"/>
            <a:ext cx="11488324" cy="921001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6100577" y="1220607"/>
            <a:ext cx="0" cy="4975097"/>
          </a:xfrm>
          <a:prstGeom prst="line">
            <a:avLst/>
          </a:prstGeom>
          <a:ln w="57150" cap="sq">
            <a:solidFill>
              <a:srgbClr val="CFB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32201" y="2196273"/>
            <a:ext cx="5660678" cy="764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332201" y="3105483"/>
            <a:ext cx="5660678" cy="283384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208276" y="2231688"/>
            <a:ext cx="5660678" cy="729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6208276" y="3105483"/>
            <a:ext cx="5660678" cy="283384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58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" y="6073560"/>
            <a:ext cx="3290002" cy="5437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A60AF-CCB5-6843-A7E4-D81AD13D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C5C3-0553-1246-8892-D526EC755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14DE3-82C3-7444-8341-A106337DE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68607"/>
          <a:stretch/>
        </p:blipFill>
        <p:spPr>
          <a:xfrm>
            <a:off x="9788893" y="6091454"/>
            <a:ext cx="207318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2" r:id="rId4"/>
    <p:sldLayoutId id="2147483660" r:id="rId5"/>
    <p:sldLayoutId id="2147483670" r:id="rId6"/>
    <p:sldLayoutId id="2147483666" r:id="rId7"/>
    <p:sldLayoutId id="2147483667" r:id="rId8"/>
    <p:sldLayoutId id="2147483669" r:id="rId9"/>
    <p:sldLayoutId id="2147483655" r:id="rId10"/>
    <p:sldLayoutId id="2147483651" r:id="rId11"/>
    <p:sldLayoutId id="2147483668" r:id="rId12"/>
    <p:sldLayoutId id="2147483653" r:id="rId13"/>
    <p:sldLayoutId id="2147483654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" y="6073560"/>
            <a:ext cx="3290002" cy="543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14DE3-82C3-7444-8341-A106337DE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8607"/>
          <a:stretch/>
        </p:blipFill>
        <p:spPr>
          <a:xfrm>
            <a:off x="9788893" y="6091454"/>
            <a:ext cx="207318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.church@colorado.edu" TargetMode="External"/><Relationship Id="rId2" Type="http://schemas.openxmlformats.org/officeDocument/2006/relationships/hyperlink" Target="http://www.colorado.edu/controller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.church@colorado.edu" TargetMode="External"/><Relationship Id="rId2" Type="http://schemas.openxmlformats.org/officeDocument/2006/relationships/hyperlink" Target="http://www.colorado.edu/controller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1" y="1195261"/>
            <a:ext cx="8509688" cy="1220769"/>
          </a:xfrm>
        </p:spPr>
        <p:txBody>
          <a:bodyPr>
            <a:normAutofit fontScale="90000"/>
          </a:bodyPr>
          <a:lstStyle/>
          <a:p>
            <a:pPr algn="l"/>
            <a:r>
              <a:rPr lang="en-US" u="heavy" dirty="0">
                <a:uFill>
                  <a:solidFill>
                    <a:srgbClr val="CFB87C"/>
                  </a:solidFill>
                </a:uFill>
              </a:rPr>
              <a:t>Implementation of GASB 96</a:t>
            </a:r>
            <a:br>
              <a:rPr lang="en-US" u="heavy" dirty="0">
                <a:uFill>
                  <a:solidFill>
                    <a:srgbClr val="CFB87C"/>
                  </a:solidFill>
                </a:uFill>
              </a:rPr>
            </a:br>
            <a:r>
              <a:rPr lang="en-US" sz="2000" u="heavy" dirty="0">
                <a:uFill>
                  <a:solidFill>
                    <a:srgbClr val="CFB87C"/>
                  </a:solidFill>
                </a:uFill>
              </a:rPr>
              <a:t>Subscription Based IT Arrangements (SBITAs)</a:t>
            </a:r>
            <a:endParaRPr lang="en-US" dirty="0">
              <a:uFill>
                <a:solidFill>
                  <a:srgbClr val="CFB87C"/>
                </a:solidFill>
              </a:u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3" y="2430548"/>
            <a:ext cx="8932947" cy="3334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64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3700" dirty="0"/>
              <a:t>Incentives Provided by the SBITA Vendor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Incentives decrease the intangible asset and the liability of the SBITA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Any incentives provided by the vendor should be noted in the CCO template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Agreements to pay preexisting subscription obligations to a third party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Other reimbursements of end user costs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Free subscription periods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Reductions of interest or principal charges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Implementation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 fontScale="92500" lnSpcReduction="20000"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r>
              <a:rPr lang="en-US" b="1" dirty="0"/>
              <a:t>Department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No change in departmental accounting - record all SBITAs the same as in prior years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Complete CCO GASB 96 template for all SBITAs for fiscal years 2022 and 2023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CCO website (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www.Colorado.edu/controller</a:t>
            </a:r>
            <a:r>
              <a:rPr lang="en-US" sz="1800" dirty="0">
                <a:solidFill>
                  <a:schemeClr val="tx1"/>
                </a:solidFill>
              </a:rPr>
              <a:t>) – Forms – Controller’s Office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Send template for FY22 SBITAs to Justin Church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justin.church@colorado.edu</a:t>
            </a:r>
            <a:r>
              <a:rPr lang="en-US" sz="2200" dirty="0"/>
              <a:t>) </a:t>
            </a:r>
            <a:r>
              <a:rPr lang="en-US" sz="2200" dirty="0">
                <a:solidFill>
                  <a:schemeClr val="tx1"/>
                </a:solidFill>
              </a:rPr>
              <a:t>by 3/31/2023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Send template for FY23 SBITAs to Justin Church by </a:t>
            </a:r>
            <a:r>
              <a:rPr lang="en-US" sz="2200" dirty="0"/>
              <a:t>6/30/2023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r>
              <a:rPr lang="en-US" b="1" dirty="0"/>
              <a:t>CCO</a:t>
            </a: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Use departmental templates to enter information into LeaseVision spreadsheet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Reclassify all departmental activity into GASB 96 accounts in fund 98 </a:t>
            </a:r>
            <a:r>
              <a:rPr lang="en-US" sz="2200" dirty="0" err="1">
                <a:solidFill>
                  <a:schemeClr val="tx1"/>
                </a:solidFill>
              </a:rPr>
              <a:t>speedtypes</a:t>
            </a:r>
            <a:r>
              <a:rPr lang="en-US" sz="2200" dirty="0">
                <a:solidFill>
                  <a:schemeClr val="tx1"/>
                </a:solidFill>
              </a:rPr>
              <a:t> – departments won’t see any reclassifications in their </a:t>
            </a:r>
            <a:r>
              <a:rPr lang="en-US" sz="2200" dirty="0" err="1">
                <a:solidFill>
                  <a:schemeClr val="tx1"/>
                </a:solidFill>
              </a:rPr>
              <a:t>speedtypes</a:t>
            </a:r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Prepare</a:t>
            </a:r>
            <a:r>
              <a:rPr lang="en-US" sz="2200" dirty="0">
                <a:solidFill>
                  <a:schemeClr val="tx1"/>
                </a:solidFill>
              </a:rPr>
              <a:t> completeness memo and documentation for auditors</a:t>
            </a:r>
          </a:p>
          <a:p>
            <a:pPr lvl="1"/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 fontScale="92500"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/>
              <a:t>CCO</a:t>
            </a:r>
            <a:r>
              <a:rPr lang="en-US" sz="2200" dirty="0">
                <a:solidFill>
                  <a:schemeClr val="tx1"/>
                </a:solidFill>
              </a:rPr>
              <a:t> enters into a contract to rent the “Vi Talar Svenska!” software from Uppsala University to immerse employees in the Swedish language.  The </a:t>
            </a:r>
            <a:r>
              <a:rPr lang="en-US" sz="2200" dirty="0"/>
              <a:t>contract</a:t>
            </a:r>
            <a:r>
              <a:rPr lang="en-US" sz="2200" dirty="0">
                <a:solidFill>
                  <a:schemeClr val="tx1"/>
                </a:solidFill>
              </a:rPr>
              <a:t> is for three years, but the CCO can opt to extend the </a:t>
            </a:r>
            <a:r>
              <a:rPr lang="en-US" sz="2200" dirty="0"/>
              <a:t>contract</a:t>
            </a:r>
            <a:r>
              <a:rPr lang="en-US" sz="2200" dirty="0">
                <a:solidFill>
                  <a:schemeClr val="tx1"/>
                </a:solidFill>
              </a:rPr>
              <a:t> for a fourth year.  The CCO is certain that they’ll extend the </a:t>
            </a:r>
            <a:r>
              <a:rPr lang="en-US" sz="2200" dirty="0"/>
              <a:t>contract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tx1"/>
                </a:solidFill>
              </a:rPr>
              <a:t>The cost is $2,000 per quarter, but every year, the cost increases by 2.5%.  </a:t>
            </a:r>
            <a:r>
              <a:rPr lang="en-US" sz="2200" dirty="0"/>
              <a:t>There isn’t a stated or imputed interest rate.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/>
          </a:p>
          <a:p>
            <a:r>
              <a:rPr lang="en-US" sz="2200" dirty="0">
                <a:solidFill>
                  <a:schemeClr val="tx1"/>
                </a:solidFill>
              </a:rPr>
              <a:t>In order to implement this technology, the CCO made $4,000 in structural adjustments to the ARC.  </a:t>
            </a:r>
          </a:p>
          <a:p>
            <a:endParaRPr lang="en-US" sz="2200" b="1" dirty="0"/>
          </a:p>
          <a:p>
            <a:r>
              <a:rPr lang="en-US" sz="2200" dirty="0">
                <a:solidFill>
                  <a:schemeClr val="tx1"/>
                </a:solidFill>
              </a:rPr>
              <a:t>If the CCO extends the </a:t>
            </a:r>
            <a:r>
              <a:rPr lang="en-US" sz="2200" dirty="0"/>
              <a:t>contract</a:t>
            </a:r>
            <a:r>
              <a:rPr lang="en-US" sz="2200" dirty="0">
                <a:solidFill>
                  <a:schemeClr val="tx1"/>
                </a:solidFill>
              </a:rPr>
              <a:t> fo</a:t>
            </a:r>
            <a:r>
              <a:rPr lang="en-US" sz="2200" dirty="0"/>
              <a:t>r the fourth year, Uppsala University will waive the first quarter payment of the fourth year.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2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Review of GASB 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 lnSpcReduction="10000"/>
          </a:bodyPr>
          <a:lstStyle/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New standard for the accounting for leases implemented in FY22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See recording of GASB 87 presentation on CCO website: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Training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Video Library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GASB 87 Implementation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New leases or amendments of old leases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Include in GASB 87 template found on CCO website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CCO website (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www.Colorado.edu/controller</a:t>
            </a:r>
            <a:r>
              <a:rPr lang="en-US" sz="1600" dirty="0">
                <a:solidFill>
                  <a:schemeClr val="tx1"/>
                </a:solidFill>
              </a:rPr>
              <a:t>) – Forms – Controller’s Office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GASB 87 Lessee Template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GASB 87 Lessor Template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Send template to </a:t>
            </a:r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justin.church@colorado.edu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9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Is a SBITA?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r>
              <a:rPr lang="en-US" i="1" dirty="0"/>
              <a:t>“</a:t>
            </a:r>
            <a:r>
              <a:rPr lang="en-US" sz="2200" i="1" dirty="0"/>
              <a:t>A contract that conveys control of the right to use another party’s IT software, alone or in combination with tangible capital assets, as specified in the contract for a period of time in an exchange or exchange-like transaction.”</a:t>
            </a:r>
          </a:p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Prior Accounting: </a:t>
            </a:r>
            <a:r>
              <a:rPr lang="en-US" sz="1800" dirty="0"/>
              <a:t>Record payments as operating expenses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GASB 96 Accounting: </a:t>
            </a:r>
            <a:r>
              <a:rPr lang="en-US" sz="1800" dirty="0"/>
              <a:t>Record intangible asset and liability</a:t>
            </a: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Stipulations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Includes only exchange transactions – rentals for $1 a year are excluded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Requires defined rental period and rental amount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Excludes any agreements where CU Boulder is renting IT software to a third party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dirty="0"/>
              <a:t>Combination IT Software and Tangible Asset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“Contracts that convey control of the right to use another party’s combination of IT software and tangible capital assets that meets the definition of a lease in Statement No. 87, Leases, in which the software component is insignificant when compared to the cost of the underlying tangible capital asset (for example, a computer with operating software or a smart copier that is connected to an IT system)”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Departments will need to determine if the software or tangible asset component is mor</a:t>
            </a:r>
            <a:r>
              <a:rPr lang="en-US" sz="2000" dirty="0"/>
              <a:t>e significant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Good indication is the account code used to record the payment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Could be either GASB 87 lease or GASB 96 SBITA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dirty="0"/>
              <a:t>Other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Service only contracts: 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The definition of a SBITA “excludes contracts that solely provide IT support services but includes contracts that contain both a right-to-use asset component and an IT support services component.” </a:t>
            </a: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There has to be a software component that CU Boulder is allowed to use, either by itself or in combination with support services. 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Internal IT software rentals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IT agreements between CU Boulder departments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For example, account 500499 – ID IT Software Licenses</a:t>
            </a:r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dirty="0"/>
              <a:t>Short-Term SBITAs - Excluded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A SBITA that, at the commencement of the subscription term, has a maximum possible term under the SBITA contract of 12 months (or less), including any options to extend, regardless of their probability of being exercised”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CU Boulder department </a:t>
            </a:r>
            <a:r>
              <a:rPr lang="en-US" sz="2000" dirty="0"/>
              <a:t>signs a contract to rent IT software.  The contract says the term is one year, but the department can extend the contract for a second year at its discretion.  The department is 100% sure they won’t opt to extend the contract.  Is this a short-term SBITA?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No.  As long as the contract provides for the possibility of CU extending the lease beyond a year, regardless if CU will exercise that option, it’s a GASB 96 SBITA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short-term SBITA only exists if the agreement’s longest possible term is a year or less </a:t>
            </a:r>
            <a:endParaRPr lang="en-US" sz="10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Criteria for a short-term SBITA is different than criteria for the SBITA term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SBITA term takes into account CU’s intention of exercising an option to extend the agreement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SBITA Subscription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/>
              <a:t>The value of the intangible asset and the liability will be based on the term of the agreement</a:t>
            </a:r>
          </a:p>
          <a:p>
            <a:r>
              <a:rPr lang="en-US" sz="2000" i="1" dirty="0"/>
              <a:t>“The subscription term is defined as the period during which a government has a noncancelable right to use the underlying IT assets, plus the following periods, if applicable”</a:t>
            </a:r>
            <a:endParaRPr lang="en-US" sz="2000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Periods covered by a government’s option to extend the SBITA if it is reasonably certain that the government will exercise that option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Periods covered by a government’s option to terminate the SBITA if it is reasonably certain that the government will not exercise that option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Periods covered by a government’s option to extend the SBITA if it is reasonably certain that the government will exercise that option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Periods covered by a government’s option to terminate the SBITA if it is reasonably certain that the government will not exercise that option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3700" dirty="0"/>
              <a:t>SBITA Term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CU department signs a contract to rent IT software.  The contract says the term is one year, but the department can extend the contract for a second year at its discretion.  The department is 100% sure they won’t opt to extend the agreement.  What is the term of this SBITA?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One year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Short term SBITA criteria doesn’t take into account the government’s expectations of exercising options to extend or cancel SBITAs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 SBITA term does take into account the government’s expectations of exercising options to extend or cancel SBITAs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SBITA Subscription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endParaRPr lang="en-US" sz="15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The subscription term does not include: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Periods for which both the government and the SBITA vendor have an option to terminate the SBITA without permission from the other party</a:t>
            </a:r>
          </a:p>
          <a:p>
            <a:pPr lvl="1"/>
            <a:endParaRPr lang="en-US" sz="1800" i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1"/>
                </a:solidFill>
              </a:rPr>
              <a:t>Periods for which both the government and the SBITA vendor have to agree to extend the lease</a:t>
            </a:r>
            <a:r>
              <a:rPr lang="en-US" sz="1800" dirty="0"/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365125"/>
            <a:ext cx="10771262" cy="1325563"/>
          </a:xfrm>
        </p:spPr>
        <p:txBody>
          <a:bodyPr>
            <a:normAutofit/>
          </a:bodyPr>
          <a:lstStyle/>
          <a:p>
            <a:r>
              <a:rPr lang="en-US" sz="3700" dirty="0"/>
              <a:t>Expenses Other than Subscription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488" y="1328828"/>
            <a:ext cx="11340298" cy="447824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Costs are divided into the following groups: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Preliminary Project Stage</a:t>
            </a:r>
            <a:r>
              <a:rPr lang="en-US" sz="1800" dirty="0">
                <a:solidFill>
                  <a:schemeClr val="tx1"/>
                </a:solidFill>
              </a:rPr>
              <a:t> – Not capitalized as part of the intangible asset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Evaluating alternatives, determining needed technology, and selecting a SBITA vendor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Initial Implementation Stage</a:t>
            </a:r>
            <a:r>
              <a:rPr lang="en-US" sz="1800" dirty="0">
                <a:solidFill>
                  <a:schemeClr val="tx1"/>
                </a:solidFill>
              </a:rPr>
              <a:t> – Capitalized as part of the intangible asset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Follows CU Boulder capitalization rules: Any expenses incurred to place the asset into service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Operation and Additional Implementation Stage</a:t>
            </a:r>
            <a:r>
              <a:rPr lang="en-US" sz="1800" dirty="0">
                <a:solidFill>
                  <a:schemeClr val="tx1"/>
                </a:solidFill>
              </a:rPr>
              <a:t> – Not capitalized as part of the intangible asset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Subsequent implementation activities, maintenance, and ongoing operations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b="1" dirty="0"/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4" descr="Marker">
            <a:extLst>
              <a:ext uri="{FF2B5EF4-FFF2-40B4-BE49-F238E27FC236}">
                <a16:creationId xmlns:a16="http://schemas.microsoft.com/office/drawing/2014/main" id="{D0DD507A-46E7-46B1-8A6B-A08B10E9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" y="95250"/>
            <a:ext cx="1233577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 Boulder Colors">
      <a:dk1>
        <a:srgbClr val="FFFFFF"/>
      </a:dk1>
      <a:lt1>
        <a:srgbClr val="000000"/>
      </a:lt1>
      <a:dk2>
        <a:srgbClr val="565A5C"/>
      </a:dk2>
      <a:lt2>
        <a:srgbClr val="A2A4A3"/>
      </a:lt2>
      <a:accent1>
        <a:srgbClr val="CFB87C"/>
      </a:accent1>
      <a:accent2>
        <a:srgbClr val="FFC000"/>
      </a:accent2>
      <a:accent3>
        <a:srgbClr val="5B9BD5"/>
      </a:accent3>
      <a:accent4>
        <a:srgbClr val="70AD47"/>
      </a:accent4>
      <a:accent5>
        <a:srgbClr val="0563C1"/>
      </a:accent5>
      <a:accent6>
        <a:srgbClr val="954F72"/>
      </a:accent6>
      <a:hlink>
        <a:srgbClr val="FF0000"/>
      </a:hlink>
      <a:folHlink>
        <a:srgbClr val="008000"/>
      </a:folHlink>
    </a:clrScheme>
    <a:fontScheme name="CU Boulder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O Presentation Template" id="{3450BAFC-FC12-4851-BA63-C7681B80A538}" vid="{2D52F087-FC40-4638-A44C-0FA4075E3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CCO Presentation Template</Template>
  <TotalTime>8897</TotalTime>
  <Words>1246</Words>
  <Application>Microsoft Office PowerPoint</Application>
  <PresentationFormat>Widescreen</PresentationFormat>
  <Paragraphs>242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Office Theme</vt:lpstr>
      <vt:lpstr>Office Theme</vt:lpstr>
      <vt:lpstr>Implementation of GASB 96 Subscription Based IT Arrangements (SBITAs)</vt:lpstr>
      <vt:lpstr>What Is a SBITA?</vt:lpstr>
      <vt:lpstr>Combination IT Software and Tangible Asset</vt:lpstr>
      <vt:lpstr>Other Exclusions</vt:lpstr>
      <vt:lpstr>Short-Term SBITAs - Excluded</vt:lpstr>
      <vt:lpstr>SBITA Subscription Term</vt:lpstr>
      <vt:lpstr>SBITA Term Example</vt:lpstr>
      <vt:lpstr>SBITA Subscription Term</vt:lpstr>
      <vt:lpstr>Expenses Other than Subscription Payments</vt:lpstr>
      <vt:lpstr>Incentives Provided by the SBITA Vendor</vt:lpstr>
      <vt:lpstr>Implementation Roles</vt:lpstr>
      <vt:lpstr>Example</vt:lpstr>
      <vt:lpstr>Review of GASB 87</vt:lpstr>
    </vt:vector>
  </TitlesOfParts>
  <Company>University of Colorado at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Shannon</dc:creator>
  <cp:lastModifiedBy>Carol Shannon</cp:lastModifiedBy>
  <cp:revision>395</cp:revision>
  <cp:lastPrinted>2020-01-10T19:25:30Z</cp:lastPrinted>
  <dcterms:created xsi:type="dcterms:W3CDTF">2020-02-14T19:57:44Z</dcterms:created>
  <dcterms:modified xsi:type="dcterms:W3CDTF">2022-11-29T16:25:46Z</dcterms:modified>
</cp:coreProperties>
</file>