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7010400" cy="9296400"/>
  <p:embeddedFontLst>
    <p:embeddedFont>
      <p:font typeface="Roboto"/>
      <p:regular r:id="rId25"/>
      <p:bold r:id="rId26"/>
      <p:italic r:id="rId27"/>
      <p:boldItalic r:id="rId28"/>
    </p:embeddedFont>
    <p:embeddedFont>
      <p:font typeface="Frank Ruhl Libre"/>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c8WB6VvqK7ICIAidQZKa4vb+7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rankRuhlLibre-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FrankRuhlLibre-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2" name="Google Shape;72;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67a125be5_0_147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e67a125be5_0_147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 know students are more than a major, they are a whole person and in Exploratory Studies we honor that by connecting students to those opportunities that make college worthwhile.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a:t>Exploration helps students to build their resume.  Internships, Leadership in clubs, Foreign Language, etc., all show employers that a student </a:t>
            </a:r>
            <a:r>
              <a:rPr lang="en-US"/>
              <a:t>is </a:t>
            </a:r>
            <a:r>
              <a:rPr lang="en-US" sz="1100"/>
              <a:t>more than just successful in their major.</a:t>
            </a:r>
            <a:endParaRPr/>
          </a:p>
        </p:txBody>
      </p:sp>
      <p:sp>
        <p:nvSpPr>
          <p:cNvPr id="148" name="Google Shape;148;ge67a125be5_0_147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PES is all about helping you tie all the pieces together - both curricular and co-curricular - starting with what interest you have and showing you the many options for pursuing that interest. There are multiple academic options that align with career interests and they can be found in multiple programs, which is where starting in PES is helpful.</a:t>
            </a:r>
            <a:endParaRPr b="0"/>
          </a:p>
        </p:txBody>
      </p:sp>
      <p:sp>
        <p:nvSpPr>
          <p:cNvPr id="155" name="Google Shape;155;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b4f8155fd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bb4f8155fd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62" name="Google Shape;162;gbb4f8155fd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0"/>
          </a:p>
        </p:txBody>
      </p:sp>
      <p:sp>
        <p:nvSpPr>
          <p:cNvPr id="169" name="Google Shape;169;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f07f388c04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f07f388c04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0"/>
          </a:p>
        </p:txBody>
      </p:sp>
      <p:sp>
        <p:nvSpPr>
          <p:cNvPr id="175" name="Google Shape;175;g1f07f388c04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8e04ea758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18e04ea758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We’ve mentioned that Program in Exploratory Studies students transition into the various Colleges, Programs, or Schools at CU. This process is called Intra-University Transfer. Every school/college has different requirements. The more competitive the school/college, the more strenuous the requirements. Most course requirements are sequential in nature so it typically takes about two semesters to transfer. </a:t>
            </a:r>
            <a:endParaRPr b="0"/>
          </a:p>
        </p:txBody>
      </p:sp>
      <p:sp>
        <p:nvSpPr>
          <p:cNvPr id="181" name="Google Shape;181;g218e04ea758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ef177e57c9_0_3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ef177e57c9_0_37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0"/>
          </a:p>
        </p:txBody>
      </p:sp>
      <p:sp>
        <p:nvSpPr>
          <p:cNvPr id="188" name="Google Shape;188;g1ef177e57c9_0_37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ef177e57c9_0_38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ef177e57c9_0_38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298450" lvl="1" marL="914400" rtl="0" algn="l">
              <a:lnSpc>
                <a:spcPct val="115000"/>
              </a:lnSpc>
              <a:spcBef>
                <a:spcPts val="0"/>
              </a:spcBef>
              <a:spcAft>
                <a:spcPts val="0"/>
              </a:spcAft>
              <a:buClr>
                <a:schemeClr val="dk1"/>
              </a:buClr>
              <a:buSzPts val="1100"/>
              <a:buChar char="○"/>
            </a:pPr>
            <a:r>
              <a:rPr lang="en-US" sz="1100"/>
              <a:t>ECON 2010: Fewer than half of XXES students who have taken ECON 2010 earned the B- on the first attempt.</a:t>
            </a:r>
            <a:endParaRPr sz="1100"/>
          </a:p>
          <a:p>
            <a:pPr indent="-298450" lvl="2" marL="1371600" rtl="0" algn="l">
              <a:lnSpc>
                <a:spcPct val="115000"/>
              </a:lnSpc>
              <a:spcBef>
                <a:spcPts val="0"/>
              </a:spcBef>
              <a:spcAft>
                <a:spcPts val="0"/>
              </a:spcAft>
              <a:buClr>
                <a:schemeClr val="dk1"/>
              </a:buClr>
              <a:buSzPts val="1100"/>
              <a:buChar char="■"/>
            </a:pPr>
            <a:r>
              <a:rPr lang="en-US" sz="1100"/>
              <a:t>About one-third of all ECON 2010 takers who didn’t meet the B- threshold retook the course, and about one-third of them were successful. </a:t>
            </a:r>
            <a:endParaRPr sz="1100"/>
          </a:p>
          <a:p>
            <a:pPr indent="-298450" lvl="2" marL="1371600" rtl="0" algn="l">
              <a:lnSpc>
                <a:spcPct val="115000"/>
              </a:lnSpc>
              <a:spcBef>
                <a:spcPts val="0"/>
              </a:spcBef>
              <a:spcAft>
                <a:spcPts val="0"/>
              </a:spcAft>
              <a:buClr>
                <a:schemeClr val="dk1"/>
              </a:buClr>
              <a:buSzPts val="1100"/>
              <a:buChar char="■"/>
            </a:pPr>
            <a:r>
              <a:rPr lang="en-US" sz="1100"/>
              <a:t>Those who were most likely to earn the B- or higher on the second attempt, earned a C- or higher on the first attempt.</a:t>
            </a:r>
            <a:r>
              <a:rPr b="1" lang="en-US" sz="1100"/>
              <a:t> </a:t>
            </a:r>
            <a:endParaRPr b="1" sz="1100"/>
          </a:p>
          <a:p>
            <a:pPr indent="-298450" lvl="2" marL="1371600" rtl="0" algn="l">
              <a:lnSpc>
                <a:spcPct val="115000"/>
              </a:lnSpc>
              <a:spcBef>
                <a:spcPts val="0"/>
              </a:spcBef>
              <a:spcAft>
                <a:spcPts val="0"/>
              </a:spcAft>
              <a:buClr>
                <a:schemeClr val="dk1"/>
              </a:buClr>
              <a:buSzPts val="1100"/>
              <a:buChar char="■"/>
            </a:pPr>
            <a:r>
              <a:rPr lang="en-US" sz="1100"/>
              <a:t>Students who earned F, I, or W grades on the first attempt were not likely to meet the threshold on the 2nd attempt…a higher portion of them try and a lower portion of them succeed (~1% of those who did not earn the B- on the first try successfully met the threshold after having earned a F, I, or W).</a:t>
            </a:r>
            <a:endParaRPr sz="1100"/>
          </a:p>
          <a:p>
            <a:pPr indent="-298450" lvl="2" marL="1371600" rtl="0" algn="l">
              <a:lnSpc>
                <a:spcPct val="115000"/>
              </a:lnSpc>
              <a:spcBef>
                <a:spcPts val="0"/>
              </a:spcBef>
              <a:spcAft>
                <a:spcPts val="0"/>
              </a:spcAft>
              <a:buClr>
                <a:schemeClr val="dk1"/>
              </a:buClr>
              <a:buSzPts val="1100"/>
              <a:buChar char="■"/>
            </a:pPr>
            <a:r>
              <a:rPr lang="en-US" sz="1100"/>
              <a:t>Course Alerts: Only one-quarter of students who have received a course alert in ECON 2010 subsequently earned a B-</a:t>
            </a:r>
            <a:endParaRPr sz="1100"/>
          </a:p>
          <a:p>
            <a:pPr indent="-298450" lvl="2" marL="1371600" rtl="0" algn="l">
              <a:lnSpc>
                <a:spcPct val="115000"/>
              </a:lnSpc>
              <a:spcBef>
                <a:spcPts val="0"/>
              </a:spcBef>
              <a:spcAft>
                <a:spcPts val="0"/>
              </a:spcAft>
              <a:buSzPts val="1100"/>
              <a:buChar char="■"/>
            </a:pPr>
            <a:r>
              <a:rPr lang="en-US" sz="1100"/>
              <a:t>13% DFW rate, 2.72 average grade</a:t>
            </a:r>
            <a:endParaRPr sz="1100"/>
          </a:p>
          <a:p>
            <a:pPr indent="-298450" lvl="1" marL="914400" rtl="0" algn="l">
              <a:lnSpc>
                <a:spcPct val="115000"/>
              </a:lnSpc>
              <a:spcBef>
                <a:spcPts val="0"/>
              </a:spcBef>
              <a:spcAft>
                <a:spcPts val="0"/>
              </a:spcAft>
              <a:buClr>
                <a:schemeClr val="dk1"/>
              </a:buClr>
              <a:buSzPts val="1100"/>
              <a:buChar char="○"/>
            </a:pPr>
            <a:r>
              <a:rPr lang="en-US" sz="1100"/>
              <a:t>MATH 2510: About half of XXES students who have taken MATH 2510 earned the B- on the first attempt.</a:t>
            </a:r>
            <a:endParaRPr sz="1100"/>
          </a:p>
          <a:p>
            <a:pPr indent="-298450" lvl="2" marL="1371600" rtl="0" algn="l">
              <a:lnSpc>
                <a:spcPct val="115000"/>
              </a:lnSpc>
              <a:spcBef>
                <a:spcPts val="0"/>
              </a:spcBef>
              <a:spcAft>
                <a:spcPts val="0"/>
              </a:spcAft>
              <a:buClr>
                <a:schemeClr val="dk1"/>
              </a:buClr>
              <a:buSzPts val="1100"/>
              <a:buChar char="■"/>
            </a:pPr>
            <a:r>
              <a:rPr lang="en-US" sz="1100"/>
              <a:t>About one-quarter of all MATH 2510 takers who didn’t meet the B- threshold retook the course, and about half of them were successful.</a:t>
            </a:r>
            <a:endParaRPr sz="1100"/>
          </a:p>
          <a:p>
            <a:pPr indent="-298450" lvl="2" marL="1371600" rtl="0" algn="l">
              <a:lnSpc>
                <a:spcPct val="115000"/>
              </a:lnSpc>
              <a:spcBef>
                <a:spcPts val="0"/>
              </a:spcBef>
              <a:spcAft>
                <a:spcPts val="0"/>
              </a:spcAft>
              <a:buClr>
                <a:schemeClr val="dk1"/>
              </a:buClr>
              <a:buSzPts val="1100"/>
              <a:buChar char="■"/>
            </a:pPr>
            <a:r>
              <a:rPr lang="en-US" sz="1100"/>
              <a:t>Those who were most likely to earn the B- or higher on the second attempt, earned a C- or higher on the first attempt. </a:t>
            </a:r>
            <a:endParaRPr b="1" sz="1100"/>
          </a:p>
          <a:p>
            <a:pPr indent="-298450" lvl="2" marL="1371600" rtl="0" algn="l">
              <a:lnSpc>
                <a:spcPct val="115000"/>
              </a:lnSpc>
              <a:spcBef>
                <a:spcPts val="0"/>
              </a:spcBef>
              <a:spcAft>
                <a:spcPts val="0"/>
              </a:spcAft>
              <a:buClr>
                <a:schemeClr val="dk1"/>
              </a:buClr>
              <a:buSzPts val="1100"/>
              <a:buChar char="■"/>
            </a:pPr>
            <a:r>
              <a:rPr lang="en-US" sz="1100"/>
              <a:t>Students who earned F grades on the first attempt were not likely to meet the threshold on the 2nd attempt…a higher portion of them try and a lower portion of them succeed (less than 1% of those who did not earn the B- on the first try successfully met the threshold after having earned a F).</a:t>
            </a:r>
            <a:endParaRPr sz="1100"/>
          </a:p>
          <a:p>
            <a:pPr indent="-298450" lvl="2" marL="1371600" rtl="0" algn="l">
              <a:lnSpc>
                <a:spcPct val="115000"/>
              </a:lnSpc>
              <a:spcBef>
                <a:spcPts val="0"/>
              </a:spcBef>
              <a:spcAft>
                <a:spcPts val="0"/>
              </a:spcAft>
              <a:buClr>
                <a:schemeClr val="dk1"/>
              </a:buClr>
              <a:buSzPts val="1100"/>
              <a:buChar char="■"/>
            </a:pPr>
            <a:r>
              <a:rPr lang="en-US" sz="1100"/>
              <a:t>Course Alerts: only 30% of students who have received a course alert in MATH 2510 subsequently earned a B-</a:t>
            </a:r>
            <a:endParaRPr sz="1100"/>
          </a:p>
          <a:p>
            <a:pPr indent="-298450" lvl="2" marL="1371600" rtl="0" algn="l">
              <a:lnSpc>
                <a:spcPct val="115000"/>
              </a:lnSpc>
              <a:spcBef>
                <a:spcPts val="0"/>
              </a:spcBef>
              <a:spcAft>
                <a:spcPts val="0"/>
              </a:spcAft>
              <a:buSzPts val="1100"/>
              <a:buChar char="■"/>
            </a:pPr>
            <a:r>
              <a:rPr lang="en-US" sz="1100"/>
              <a:t>16% DFW, 2.83 average grade</a:t>
            </a:r>
            <a:endParaRPr sz="1100"/>
          </a:p>
          <a:p>
            <a:pPr indent="0" lvl="0" marL="0" rtl="0" algn="l">
              <a:lnSpc>
                <a:spcPct val="115000"/>
              </a:lnSpc>
              <a:spcBef>
                <a:spcPts val="0"/>
              </a:spcBef>
              <a:spcAft>
                <a:spcPts val="0"/>
              </a:spcAft>
              <a:buClr>
                <a:schemeClr val="dk1"/>
              </a:buClr>
              <a:buSzPts val="1100"/>
              <a:buFont typeface="Arial"/>
              <a:buNone/>
            </a:pPr>
            <a:r>
              <a:t/>
            </a:r>
            <a:endParaRPr b="1"/>
          </a:p>
        </p:txBody>
      </p:sp>
      <p:sp>
        <p:nvSpPr>
          <p:cNvPr id="196" name="Google Shape;196;g1ef177e57c9_0_38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ef177e57c9_0_30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1ef177e57c9_0_30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0"/>
          </a:p>
        </p:txBody>
      </p:sp>
      <p:sp>
        <p:nvSpPr>
          <p:cNvPr id="204" name="Google Shape;204;g1ef177e57c9_0_30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ef177e57c9_0_39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ef177e57c9_0_39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SzPts val="1100"/>
              <a:buNone/>
            </a:pPr>
            <a:r>
              <a:t/>
            </a:r>
            <a:endParaRPr>
              <a:highlight>
                <a:srgbClr val="FFF2CC"/>
              </a:highlight>
            </a:endParaRPr>
          </a:p>
          <a:p>
            <a:pPr indent="0" lvl="0" marL="0" rtl="0" algn="l">
              <a:lnSpc>
                <a:spcPct val="115000"/>
              </a:lnSpc>
              <a:spcBef>
                <a:spcPts val="0"/>
              </a:spcBef>
              <a:spcAft>
                <a:spcPts val="0"/>
              </a:spcAft>
              <a:buSzPts val="1100"/>
              <a:buNone/>
            </a:pPr>
            <a:r>
              <a:rPr lang="en-US">
                <a:highlight>
                  <a:srgbClr val="FFF2CC"/>
                </a:highlight>
              </a:rPr>
              <a:t>Of the 640 students from last fall who started in PES but had initially applied to engineering, about half placed into calculus. Students who took calculus in high school don’t necessarily place into calculus at CU Boulder. Of those who placed into pre-calculus or neither, half had calculus in high school. If students test into pre-calculus or neither (or don’t take the placement test), they will not be able to take calculus or physics.</a:t>
            </a:r>
            <a:endParaRPr>
              <a:highlight>
                <a:srgbClr val="FFF2CC"/>
              </a:highlight>
            </a:endParaRPr>
          </a:p>
          <a:p>
            <a:pPr indent="0" lvl="0" marL="0" rtl="0" algn="l">
              <a:lnSpc>
                <a:spcPct val="115000"/>
              </a:lnSpc>
              <a:spcBef>
                <a:spcPts val="0"/>
              </a:spcBef>
              <a:spcAft>
                <a:spcPts val="0"/>
              </a:spcAft>
              <a:buSzPts val="1100"/>
              <a:buNone/>
            </a:pPr>
            <a:r>
              <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2CC"/>
                </a:highlight>
              </a:rPr>
              <a:t>APPM 1350: 25% DFW, average grade 2.37</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2CC"/>
                </a:highlight>
              </a:rPr>
              <a:t>MATH 1300: Almost 30% DFW, average grade 2.34</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2CC"/>
                </a:highlight>
              </a:rPr>
              <a:t>PHYS 1110: Less than 20% DFW, average grade 2.56</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2CC"/>
                </a:highlight>
              </a:rPr>
              <a:t>CHEM 1113: Almost 25% DFW, average grade 2.48</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rPr lang="en-US">
                <a:highlight>
                  <a:srgbClr val="FFF2CC"/>
                </a:highlight>
              </a:rPr>
              <a:t>CSCI 1300: 25% DFW, average grade 2.95</a:t>
            </a:r>
            <a:endParaRPr>
              <a:highlight>
                <a:srgbClr val="FFF2CC"/>
              </a:highlight>
            </a:endParaRPr>
          </a:p>
          <a:p>
            <a:pPr indent="0" lvl="0" marL="0" rtl="0" algn="l">
              <a:lnSpc>
                <a:spcPct val="115000"/>
              </a:lnSpc>
              <a:spcBef>
                <a:spcPts val="0"/>
              </a:spcBef>
              <a:spcAft>
                <a:spcPts val="0"/>
              </a:spcAft>
              <a:buClr>
                <a:schemeClr val="dk1"/>
              </a:buClr>
              <a:buSzPts val="1100"/>
              <a:buFont typeface="Arial"/>
              <a:buNone/>
            </a:pPr>
            <a:r>
              <a:t/>
            </a:r>
            <a:endParaRPr>
              <a:highlight>
                <a:srgbClr val="FFF2CC"/>
              </a:highlight>
            </a:endParaRPr>
          </a:p>
        </p:txBody>
      </p:sp>
      <p:sp>
        <p:nvSpPr>
          <p:cNvPr id="213" name="Google Shape;213;g1ef177e57c9_0_39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ef177e57c9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81" name="Google Shape;81;g1ef177e57c9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2" name="Google Shape;82;g1ef177e57c9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1"/>
          </a:p>
        </p:txBody>
      </p:sp>
      <p:sp>
        <p:nvSpPr>
          <p:cNvPr id="221" name="Google Shape;221;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ef177e57c9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ef177e57c9_0_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90000"/>
              </a:lnSpc>
              <a:spcBef>
                <a:spcPts val="1000"/>
              </a:spcBef>
              <a:spcAft>
                <a:spcPts val="0"/>
              </a:spcAft>
              <a:buClr>
                <a:schemeClr val="dk1"/>
              </a:buClr>
              <a:buSzPts val="1100"/>
              <a:buFont typeface="Arial"/>
              <a:buNone/>
            </a:pPr>
            <a:r>
              <a:rPr lang="en-US" sz="1400">
                <a:solidFill>
                  <a:srgbClr val="111111"/>
                </a:solidFill>
                <a:highlight>
                  <a:schemeClr val="lt1"/>
                </a:highlight>
                <a:latin typeface="Roboto"/>
                <a:ea typeface="Roboto"/>
                <a:cs typeface="Roboto"/>
                <a:sym typeface="Roboto"/>
              </a:rPr>
              <a:t>40% of those with a declared major change their major after arriving on campus.  Most students at CU are exploring but PES students actually get support as they do so!  </a:t>
            </a:r>
            <a:endParaRPr sz="1400">
              <a:solidFill>
                <a:srgbClr val="111111"/>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89" name="Google Shape;89;g1ef177e57c9_0_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ef177e57c9_0_22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1ef177e57c9_0_22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We’ve mentioned that Program in Exploratory Studies students transition into the various Colleges, Programs, or Schools at CU. This process is called Intra-University Transfer. Every school/college has different requirements. The more competitive the school/college, the more strenuous the requirements. Most course requirements are sequential in nature so it typically takes about two semesters to transfer. </a:t>
            </a:r>
            <a:endParaRPr b="0"/>
          </a:p>
        </p:txBody>
      </p:sp>
      <p:sp>
        <p:nvSpPr>
          <p:cNvPr id="96" name="Google Shape;96;g1ef177e57c9_0_22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We’ve talked about what our approach is going to be, now let’s talk about our services. CU is great, and it’s also big. Finding classes you like, clubs of interest, or even themes for your education connects you with like-minded people. Staff in the UEAC can help you do all of this, and more!</a:t>
            </a:r>
            <a:endParaRPr b="0"/>
          </a:p>
        </p:txBody>
      </p:sp>
      <p:sp>
        <p:nvSpPr>
          <p:cNvPr id="103" name="Google Shape;103;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f177e57c9_0_13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ef177e57c9_0_13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Another thing we’re excited about is our Design Your Path program. All incoming first-year students are required to live on campus.  PES students have many options with regard to residence halls, from the Honors hall to the Health Professions RAP.  But the Design Your Path LLC is a living and learning community hosted by PES, for PES students.  Our LLC is partnered with the campus Research and Innovation Office because innovation IS exploration and the skills you need to explore are the same you need to start a company or engage in research.  You'll also get the chance to connect with area entrepreneurs to see that many of them are working in fields far outside those they majored in.  </a:t>
            </a:r>
            <a:r>
              <a:rPr b="1" lang="en-US"/>
              <a:t>Visit them at the fair for more information.</a:t>
            </a:r>
            <a:endParaRPr b="1"/>
          </a:p>
        </p:txBody>
      </p:sp>
      <p:sp>
        <p:nvSpPr>
          <p:cNvPr id="110" name="Google Shape;110;g1ef177e57c9_0_13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f177e57c9_0_7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1ef177e57c9_0_7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1"/>
          </a:p>
        </p:txBody>
      </p:sp>
      <p:sp>
        <p:nvSpPr>
          <p:cNvPr id="119" name="Google Shape;119;g1ef177e57c9_0_7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eba95bf69_0_7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1eba95bf69_0_7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 know students are more than a major, they are a whole person and in Exploratory Studies we honor that by connecting students to those opportunities that make college worthwhile.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a:t>Exploration helps students to build their resume.  Internships, Leadership in clubs, Foreign Language, etc., all show employers that a student </a:t>
            </a:r>
            <a:r>
              <a:rPr lang="en-US"/>
              <a:t>is </a:t>
            </a:r>
            <a:r>
              <a:rPr lang="en-US" sz="1100"/>
              <a:t>more than just successful in their major.</a:t>
            </a:r>
            <a:endParaRPr/>
          </a:p>
        </p:txBody>
      </p:sp>
      <p:sp>
        <p:nvSpPr>
          <p:cNvPr id="126" name="Google Shape;126;g21eba95bf69_0_7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b4f8155fd_0_1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bb4f8155fd_0_14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41" name="Google Shape;141;gbb4f8155fd_0_14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 name="Shape 46"/>
        <p:cNvGrpSpPr/>
        <p:nvPr/>
      </p:nvGrpSpPr>
      <p:grpSpPr>
        <a:xfrm>
          <a:off x="0" y="0"/>
          <a:ext cx="0" cy="0"/>
          <a:chOff x="0" y="0"/>
          <a:chExt cx="0" cy="0"/>
        </a:xfrm>
      </p:grpSpPr>
      <p:sp>
        <p:nvSpPr>
          <p:cNvPr id="47" name="Google Shape;47;p22"/>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 type="body"/>
          </p:nvPr>
        </p:nvSpPr>
        <p:spPr>
          <a:xfrm rot="5400000">
            <a:off x="4084543" y="-1491287"/>
            <a:ext cx="402291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 name="Shape 49"/>
        <p:cNvGrpSpPr/>
        <p:nvPr/>
      </p:nvGrpSpPr>
      <p:grpSpPr>
        <a:xfrm>
          <a:off x="0" y="0"/>
          <a:ext cx="0" cy="0"/>
          <a:chOff x="0" y="0"/>
          <a:chExt cx="0" cy="0"/>
        </a:xfrm>
      </p:grpSpPr>
      <p:sp>
        <p:nvSpPr>
          <p:cNvPr id="50" name="Google Shape;50;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ge67a125be5_0_175"/>
          <p:cNvSpPr/>
          <p:nvPr/>
        </p:nvSpPr>
        <p:spPr>
          <a:xfrm>
            <a:off x="33" y="-10033"/>
            <a:ext cx="12192000" cy="6867900"/>
          </a:xfrm>
          <a:prstGeom prst="rect">
            <a:avLst/>
          </a:prstGeom>
          <a:solidFill>
            <a:srgbClr val="040E11">
              <a:alpha val="2000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4" name="Google Shape;54;ge67a125be5_0_175"/>
          <p:cNvGrpSpPr/>
          <p:nvPr/>
        </p:nvGrpSpPr>
        <p:grpSpPr>
          <a:xfrm>
            <a:off x="416623" y="406556"/>
            <a:ext cx="11358527" cy="6034660"/>
            <a:chOff x="312475" y="304925"/>
            <a:chExt cx="8519108" cy="4526108"/>
          </a:xfrm>
        </p:grpSpPr>
        <p:sp>
          <p:nvSpPr>
            <p:cNvPr id="55" name="Google Shape;55;ge67a125be5_0_175"/>
            <p:cNvSpPr/>
            <p:nvPr/>
          </p:nvSpPr>
          <p:spPr>
            <a:xfrm>
              <a:off x="548725" y="541175"/>
              <a:ext cx="8046600" cy="4053600"/>
            </a:xfrm>
            <a:prstGeom prst="snip2DiagRect">
              <a:avLst>
                <a:gd fmla="val 0" name="adj1"/>
                <a:gd fmla="val 8729" name="adj2"/>
              </a:avLst>
            </a:prstGeom>
            <a:solidFill>
              <a:srgbClr val="FFFFFF"/>
            </a:solidFill>
            <a:ln>
              <a:noFill/>
            </a:ln>
            <a:effectLst>
              <a:outerShdw blurRad="42863" rotWithShape="0" algn="bl" dist="9525">
                <a:srgbClr val="000000">
                  <a:alpha val="6666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 name="Google Shape;56;ge67a125be5_0_175"/>
            <p:cNvSpPr/>
            <p:nvPr/>
          </p:nvSpPr>
          <p:spPr>
            <a:xfrm>
              <a:off x="624925" y="6173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sp>
          <p:nvSpPr>
            <p:cNvPr id="57" name="Google Shape;57;ge67a125be5_0_175"/>
            <p:cNvSpPr/>
            <p:nvPr/>
          </p:nvSpPr>
          <p:spPr>
            <a:xfrm rot="10800000">
              <a:off x="799550" y="811975"/>
              <a:ext cx="7719575" cy="3706600"/>
            </a:xfrm>
            <a:custGeom>
              <a:rect b="b" l="l" r="r" t="t"/>
              <a:pathLst>
                <a:path extrusionOk="0" h="148264" w="308783">
                  <a:moveTo>
                    <a:pt x="0" y="148264"/>
                  </a:moveTo>
                  <a:lnTo>
                    <a:pt x="0" y="0"/>
                  </a:lnTo>
                  <a:lnTo>
                    <a:pt x="308783" y="0"/>
                  </a:lnTo>
                </a:path>
              </a:pathLst>
            </a:custGeom>
            <a:noFill/>
            <a:ln cap="flat" cmpd="dbl" w="28575">
              <a:solidFill>
                <a:srgbClr val="B0C6D3"/>
              </a:solidFill>
              <a:prstDash val="solid"/>
              <a:round/>
              <a:headEnd len="sm" w="sm" type="none"/>
              <a:tailEnd len="sm" w="sm" type="none"/>
            </a:ln>
          </p:spPr>
        </p:sp>
        <p:pic>
          <p:nvPicPr>
            <p:cNvPr id="58" name="Google Shape;58;ge67a125be5_0_175"/>
            <p:cNvPicPr preferRelativeResize="0"/>
            <p:nvPr/>
          </p:nvPicPr>
          <p:blipFill rotWithShape="1">
            <a:blip r:embed="rId3">
              <a:alphaModFix/>
            </a:blip>
            <a:srcRect b="0" l="0" r="0" t="0"/>
            <a:stretch/>
          </p:blipFill>
          <p:spPr>
            <a:xfrm rot="-2700000">
              <a:off x="696875" y="3795246"/>
              <a:ext cx="152400" cy="1150374"/>
            </a:xfrm>
            <a:prstGeom prst="rect">
              <a:avLst/>
            </a:prstGeom>
            <a:noFill/>
            <a:ln>
              <a:noFill/>
            </a:ln>
          </p:spPr>
        </p:pic>
        <p:pic>
          <p:nvPicPr>
            <p:cNvPr id="59" name="Google Shape;59;ge67a125be5_0_175"/>
            <p:cNvPicPr preferRelativeResize="0"/>
            <p:nvPr/>
          </p:nvPicPr>
          <p:blipFill rotWithShape="1">
            <a:blip r:embed="rId3">
              <a:alphaModFix/>
            </a:blip>
            <a:srcRect b="0" l="0" r="0" t="0"/>
            <a:stretch/>
          </p:blipFill>
          <p:spPr>
            <a:xfrm rot="8100000">
              <a:off x="8294783" y="190338"/>
              <a:ext cx="152400" cy="1150374"/>
            </a:xfrm>
            <a:prstGeom prst="rect">
              <a:avLst/>
            </a:prstGeom>
            <a:noFill/>
            <a:ln>
              <a:noFill/>
            </a:ln>
          </p:spPr>
        </p:pic>
      </p:grpSp>
      <p:grpSp>
        <p:nvGrpSpPr>
          <p:cNvPr id="60" name="Google Shape;60;ge67a125be5_0_175"/>
          <p:cNvGrpSpPr/>
          <p:nvPr/>
        </p:nvGrpSpPr>
        <p:grpSpPr>
          <a:xfrm>
            <a:off x="5911014" y="1593933"/>
            <a:ext cx="370224" cy="370380"/>
            <a:chOff x="1191725" y="238125"/>
            <a:chExt cx="5236550" cy="5238750"/>
          </a:xfrm>
        </p:grpSpPr>
        <p:sp>
          <p:nvSpPr>
            <p:cNvPr id="61" name="Google Shape;61;ge67a125be5_0_175"/>
            <p:cNvSpPr/>
            <p:nvPr/>
          </p:nvSpPr>
          <p:spPr>
            <a:xfrm>
              <a:off x="2218800" y="1278375"/>
              <a:ext cx="1018300" cy="1002925"/>
            </a:xfrm>
            <a:custGeom>
              <a:rect b="b" l="l" r="r" t="t"/>
              <a:pathLst>
                <a:path extrusionOk="0" h="40117" w="40732">
                  <a:moveTo>
                    <a:pt x="0" y="1"/>
                  </a:moveTo>
                  <a:lnTo>
                    <a:pt x="23225" y="40116"/>
                  </a:lnTo>
                  <a:lnTo>
                    <a:pt x="37212" y="36158"/>
                  </a:lnTo>
                  <a:lnTo>
                    <a:pt x="40731" y="22962"/>
                  </a:lnTo>
                  <a:lnTo>
                    <a:pt x="0" y="1"/>
                  </a:lnTo>
                  <a:close/>
                </a:path>
              </a:pathLst>
            </a:custGeom>
            <a:solidFill>
              <a:srgbClr val="B0C6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B0C6D3"/>
                </a:solidFill>
                <a:latin typeface="Arial"/>
                <a:ea typeface="Arial"/>
                <a:cs typeface="Arial"/>
                <a:sym typeface="Arial"/>
              </a:endParaRPr>
            </a:p>
          </p:txBody>
        </p:sp>
        <p:sp>
          <p:nvSpPr>
            <p:cNvPr id="62" name="Google Shape;62;ge67a125be5_0_175"/>
            <p:cNvSpPr/>
            <p:nvPr/>
          </p:nvSpPr>
          <p:spPr>
            <a:xfrm>
              <a:off x="2227575" y="3429300"/>
              <a:ext cx="1002925" cy="1018300"/>
            </a:xfrm>
            <a:custGeom>
              <a:rect b="b" l="l" r="r" t="t"/>
              <a:pathLst>
                <a:path extrusionOk="0" h="40732" w="40117">
                  <a:moveTo>
                    <a:pt x="22962" y="1"/>
                  </a:moveTo>
                  <a:lnTo>
                    <a:pt x="1" y="40732"/>
                  </a:lnTo>
                  <a:lnTo>
                    <a:pt x="40116" y="17595"/>
                  </a:lnTo>
                  <a:lnTo>
                    <a:pt x="36158" y="3608"/>
                  </a:lnTo>
                  <a:lnTo>
                    <a:pt x="22962" y="1"/>
                  </a:lnTo>
                  <a:close/>
                </a:path>
              </a:pathLst>
            </a:custGeom>
            <a:solidFill>
              <a:srgbClr val="B0C6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B0C6D3"/>
                </a:solidFill>
                <a:latin typeface="Arial"/>
                <a:ea typeface="Arial"/>
                <a:cs typeface="Arial"/>
                <a:sym typeface="Arial"/>
              </a:endParaRPr>
            </a:p>
          </p:txBody>
        </p:sp>
        <p:sp>
          <p:nvSpPr>
            <p:cNvPr id="63" name="Google Shape;63;ge67a125be5_0_175"/>
            <p:cNvSpPr/>
            <p:nvPr/>
          </p:nvSpPr>
          <p:spPr>
            <a:xfrm>
              <a:off x="4385100" y="1267400"/>
              <a:ext cx="1005125" cy="1020500"/>
            </a:xfrm>
            <a:custGeom>
              <a:rect b="b" l="l" r="r" t="t"/>
              <a:pathLst>
                <a:path extrusionOk="0" h="40820" w="40205">
                  <a:moveTo>
                    <a:pt x="40204" y="0"/>
                  </a:moveTo>
                  <a:lnTo>
                    <a:pt x="1" y="23313"/>
                  </a:lnTo>
                  <a:lnTo>
                    <a:pt x="3872" y="37300"/>
                  </a:lnTo>
                  <a:lnTo>
                    <a:pt x="17155" y="40819"/>
                  </a:lnTo>
                  <a:lnTo>
                    <a:pt x="40204" y="0"/>
                  </a:lnTo>
                  <a:close/>
                </a:path>
              </a:pathLst>
            </a:custGeom>
            <a:solidFill>
              <a:srgbClr val="B0C6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B0C6D3"/>
                </a:solidFill>
                <a:latin typeface="Arial"/>
                <a:ea typeface="Arial"/>
                <a:cs typeface="Arial"/>
                <a:sym typeface="Arial"/>
              </a:endParaRPr>
            </a:p>
          </p:txBody>
        </p:sp>
        <p:sp>
          <p:nvSpPr>
            <p:cNvPr id="64" name="Google Shape;64;ge67a125be5_0_175"/>
            <p:cNvSpPr/>
            <p:nvPr/>
          </p:nvSpPr>
          <p:spPr>
            <a:xfrm>
              <a:off x="4380700" y="3435900"/>
              <a:ext cx="1018300" cy="1002925"/>
            </a:xfrm>
            <a:custGeom>
              <a:rect b="b" l="l" r="r" t="t"/>
              <a:pathLst>
                <a:path extrusionOk="0" h="40117" w="40732">
                  <a:moveTo>
                    <a:pt x="17507" y="1"/>
                  </a:moveTo>
                  <a:lnTo>
                    <a:pt x="3520" y="3872"/>
                  </a:lnTo>
                  <a:lnTo>
                    <a:pt x="1" y="17155"/>
                  </a:lnTo>
                  <a:lnTo>
                    <a:pt x="40732" y="40116"/>
                  </a:lnTo>
                  <a:lnTo>
                    <a:pt x="17507" y="1"/>
                  </a:lnTo>
                  <a:close/>
                </a:path>
              </a:pathLst>
            </a:custGeom>
            <a:solidFill>
              <a:srgbClr val="B0C6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B0C6D3"/>
                </a:solidFill>
                <a:latin typeface="Arial"/>
                <a:ea typeface="Arial"/>
                <a:cs typeface="Arial"/>
                <a:sym typeface="Arial"/>
              </a:endParaRPr>
            </a:p>
          </p:txBody>
        </p:sp>
        <p:sp>
          <p:nvSpPr>
            <p:cNvPr id="65" name="Google Shape;65;ge67a125be5_0_175"/>
            <p:cNvSpPr/>
            <p:nvPr/>
          </p:nvSpPr>
          <p:spPr>
            <a:xfrm>
              <a:off x="1191725" y="238125"/>
              <a:ext cx="5236550" cy="5238750"/>
            </a:xfrm>
            <a:custGeom>
              <a:rect b="b" l="l" r="r" t="t"/>
              <a:pathLst>
                <a:path extrusionOk="0" h="209550" w="209462">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B0C6D3"/>
                </a:solidFill>
                <a:latin typeface="Arial"/>
                <a:ea typeface="Arial"/>
                <a:cs typeface="Arial"/>
                <a:sym typeface="Arial"/>
              </a:endParaRPr>
            </a:p>
          </p:txBody>
        </p:sp>
      </p:grpSp>
      <p:sp>
        <p:nvSpPr>
          <p:cNvPr id="66" name="Google Shape;66;ge67a125be5_0_175"/>
          <p:cNvSpPr txBox="1"/>
          <p:nvPr>
            <p:ph type="title"/>
          </p:nvPr>
        </p:nvSpPr>
        <p:spPr>
          <a:xfrm>
            <a:off x="1337600" y="823167"/>
            <a:ext cx="9516900" cy="731700"/>
          </a:xfrm>
          <a:prstGeom prst="rect">
            <a:avLst/>
          </a:prstGeom>
          <a:noFill/>
          <a:ln>
            <a:noFill/>
          </a:ln>
        </p:spPr>
        <p:txBody>
          <a:bodyPr anchorCtr="0" anchor="b" bIns="0" lIns="0" spcFirstLastPara="1" rIns="0" wrap="square" tIns="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a:lvl2pPr>
            <a:lvl3pPr lvl="2" algn="ctr">
              <a:lnSpc>
                <a:spcPct val="100000"/>
              </a:lnSpc>
              <a:spcBef>
                <a:spcPts val="0"/>
              </a:spcBef>
              <a:spcAft>
                <a:spcPts val="0"/>
              </a:spcAft>
              <a:buSzPts val="2100"/>
              <a:buNone/>
              <a:defRPr/>
            </a:lvl3pPr>
            <a:lvl4pPr lvl="3" algn="ctr">
              <a:lnSpc>
                <a:spcPct val="100000"/>
              </a:lnSpc>
              <a:spcBef>
                <a:spcPts val="0"/>
              </a:spcBef>
              <a:spcAft>
                <a:spcPts val="0"/>
              </a:spcAft>
              <a:buSzPts val="2100"/>
              <a:buNone/>
              <a:defRPr/>
            </a:lvl4pPr>
            <a:lvl5pPr lvl="4" algn="ctr">
              <a:lnSpc>
                <a:spcPct val="100000"/>
              </a:lnSpc>
              <a:spcBef>
                <a:spcPts val="0"/>
              </a:spcBef>
              <a:spcAft>
                <a:spcPts val="0"/>
              </a:spcAft>
              <a:buSzPts val="2100"/>
              <a:buNone/>
              <a:defRPr/>
            </a:lvl5pPr>
            <a:lvl6pPr lvl="5" algn="ctr">
              <a:lnSpc>
                <a:spcPct val="100000"/>
              </a:lnSpc>
              <a:spcBef>
                <a:spcPts val="0"/>
              </a:spcBef>
              <a:spcAft>
                <a:spcPts val="0"/>
              </a:spcAft>
              <a:buSzPts val="2100"/>
              <a:buNone/>
              <a:defRPr/>
            </a:lvl6pPr>
            <a:lvl7pPr lvl="6" algn="ctr">
              <a:lnSpc>
                <a:spcPct val="100000"/>
              </a:lnSpc>
              <a:spcBef>
                <a:spcPts val="0"/>
              </a:spcBef>
              <a:spcAft>
                <a:spcPts val="0"/>
              </a:spcAft>
              <a:buSzPts val="2100"/>
              <a:buNone/>
              <a:defRPr/>
            </a:lvl7pPr>
            <a:lvl8pPr lvl="7" algn="ctr">
              <a:lnSpc>
                <a:spcPct val="100000"/>
              </a:lnSpc>
              <a:spcBef>
                <a:spcPts val="0"/>
              </a:spcBef>
              <a:spcAft>
                <a:spcPts val="0"/>
              </a:spcAft>
              <a:buSzPts val="2100"/>
              <a:buNone/>
              <a:defRPr/>
            </a:lvl8pPr>
            <a:lvl9pPr lvl="8" algn="ctr">
              <a:lnSpc>
                <a:spcPct val="100000"/>
              </a:lnSpc>
              <a:spcBef>
                <a:spcPts val="0"/>
              </a:spcBef>
              <a:spcAft>
                <a:spcPts val="0"/>
              </a:spcAft>
              <a:buSzPts val="2100"/>
              <a:buNone/>
              <a:defRPr/>
            </a:lvl9pPr>
          </a:lstStyle>
          <a:p/>
        </p:txBody>
      </p:sp>
      <p:sp>
        <p:nvSpPr>
          <p:cNvPr id="67" name="Google Shape;67;ge67a125be5_0_175"/>
          <p:cNvSpPr txBox="1"/>
          <p:nvPr>
            <p:ph idx="1" type="body"/>
          </p:nvPr>
        </p:nvSpPr>
        <p:spPr>
          <a:xfrm>
            <a:off x="1337600" y="2084967"/>
            <a:ext cx="9516900" cy="3680400"/>
          </a:xfrm>
          <a:prstGeom prst="rect">
            <a:avLst/>
          </a:prstGeom>
          <a:noFill/>
          <a:ln>
            <a:noFill/>
          </a:ln>
        </p:spPr>
        <p:txBody>
          <a:bodyPr anchorCtr="0" anchor="t" bIns="0" lIns="0" spcFirstLastPara="1" rIns="0" wrap="square" tIns="0">
            <a:normAutofit/>
          </a:bodyPr>
          <a:lstStyle>
            <a:lvl1pPr indent="-431800" lvl="0" marL="457200" algn="l">
              <a:lnSpc>
                <a:spcPct val="100000"/>
              </a:lnSpc>
              <a:spcBef>
                <a:spcPts val="800"/>
              </a:spcBef>
              <a:spcAft>
                <a:spcPts val="0"/>
              </a:spcAft>
              <a:buSzPts val="3200"/>
              <a:buChar char="➢"/>
              <a:defRPr/>
            </a:lvl1pPr>
            <a:lvl2pPr indent="-431800" lvl="1" marL="914400" algn="l">
              <a:lnSpc>
                <a:spcPct val="100000"/>
              </a:lnSpc>
              <a:spcBef>
                <a:spcPts val="0"/>
              </a:spcBef>
              <a:spcAft>
                <a:spcPts val="0"/>
              </a:spcAft>
              <a:buSzPts val="3200"/>
              <a:buChar char="￫"/>
              <a:defRPr/>
            </a:lvl2pPr>
            <a:lvl3pPr indent="-431800" lvl="2" marL="1371600" algn="l">
              <a:lnSpc>
                <a:spcPct val="100000"/>
              </a:lnSpc>
              <a:spcBef>
                <a:spcPts val="0"/>
              </a:spcBef>
              <a:spcAft>
                <a:spcPts val="0"/>
              </a:spcAft>
              <a:buSzPts val="3200"/>
              <a:buChar char="￫"/>
              <a:defRPr/>
            </a:lvl3pPr>
            <a:lvl4pPr indent="-431800" lvl="3" marL="1828800" algn="l">
              <a:lnSpc>
                <a:spcPct val="100000"/>
              </a:lnSpc>
              <a:spcBef>
                <a:spcPts val="0"/>
              </a:spcBef>
              <a:spcAft>
                <a:spcPts val="0"/>
              </a:spcAft>
              <a:buSzPts val="3200"/>
              <a:buChar char="￫"/>
              <a:defRPr/>
            </a:lvl4pPr>
            <a:lvl5pPr indent="-431800" lvl="4" marL="2286000" algn="l">
              <a:lnSpc>
                <a:spcPct val="100000"/>
              </a:lnSpc>
              <a:spcBef>
                <a:spcPts val="0"/>
              </a:spcBef>
              <a:spcAft>
                <a:spcPts val="0"/>
              </a:spcAft>
              <a:buSzPts val="3200"/>
              <a:buChar char="￫"/>
              <a:defRPr/>
            </a:lvl5pPr>
            <a:lvl6pPr indent="-431800" lvl="5" marL="2743200" algn="l">
              <a:lnSpc>
                <a:spcPct val="100000"/>
              </a:lnSpc>
              <a:spcBef>
                <a:spcPts val="0"/>
              </a:spcBef>
              <a:spcAft>
                <a:spcPts val="0"/>
              </a:spcAft>
              <a:buSzPts val="3200"/>
              <a:buChar char="￫"/>
              <a:defRPr/>
            </a:lvl6pPr>
            <a:lvl7pPr indent="-431800" lvl="6" marL="3200400" algn="l">
              <a:lnSpc>
                <a:spcPct val="100000"/>
              </a:lnSpc>
              <a:spcBef>
                <a:spcPts val="0"/>
              </a:spcBef>
              <a:spcAft>
                <a:spcPts val="0"/>
              </a:spcAft>
              <a:buSzPts val="3200"/>
              <a:buChar char="￫"/>
              <a:defRPr/>
            </a:lvl7pPr>
            <a:lvl8pPr indent="-431800" lvl="7" marL="3657600" algn="l">
              <a:lnSpc>
                <a:spcPct val="100000"/>
              </a:lnSpc>
              <a:spcBef>
                <a:spcPts val="0"/>
              </a:spcBef>
              <a:spcAft>
                <a:spcPts val="0"/>
              </a:spcAft>
              <a:buSzPts val="3200"/>
              <a:buChar char="￫"/>
              <a:defRPr/>
            </a:lvl8pPr>
            <a:lvl9pPr indent="-431800" lvl="8" marL="4114800" algn="l">
              <a:lnSpc>
                <a:spcPct val="100000"/>
              </a:lnSpc>
              <a:spcBef>
                <a:spcPts val="0"/>
              </a:spcBef>
              <a:spcAft>
                <a:spcPts val="0"/>
              </a:spcAft>
              <a:buSzPts val="3200"/>
              <a:buChar char="￫"/>
              <a:defRPr/>
            </a:lvl9pPr>
          </a:lstStyle>
          <a:p/>
        </p:txBody>
      </p:sp>
      <p:sp>
        <p:nvSpPr>
          <p:cNvPr id="68" name="Google Shape;68;ge67a125be5_0_175"/>
          <p:cNvSpPr txBox="1"/>
          <p:nvPr>
            <p:ph idx="12" type="sldNum"/>
          </p:nvPr>
        </p:nvSpPr>
        <p:spPr>
          <a:xfrm>
            <a:off x="5730200" y="6126367"/>
            <a:ext cx="731700" cy="731700"/>
          </a:xfrm>
          <a:prstGeom prst="rect">
            <a:avLst/>
          </a:prstGeom>
          <a:noFill/>
          <a:ln>
            <a:noFill/>
          </a:ln>
          <a:effectLst>
            <a:outerShdw blurRad="42863" rotWithShape="0" algn="bl" dir="5400000" dist="9525">
              <a:srgbClr val="000000">
                <a:alpha val="40000"/>
              </a:srgbClr>
            </a:outerShdw>
          </a:effectLst>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Frank Ruhl Libre"/>
                <a:ea typeface="Frank Ruhl Libre"/>
                <a:cs typeface="Frank Ruhl Libre"/>
                <a:sym typeface="Frank Ruhl Libr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4"/>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 type="body"/>
          </p:nvPr>
        </p:nvSpPr>
        <p:spPr>
          <a:xfrm>
            <a:off x="838200" y="1755056"/>
            <a:ext cx="10515600" cy="402291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16"/>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body"/>
          </p:nvPr>
        </p:nvSpPr>
        <p:spPr>
          <a:xfrm>
            <a:off x="838200" y="1825625"/>
            <a:ext cx="5181600" cy="40953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6"/>
          <p:cNvSpPr txBox="1"/>
          <p:nvPr>
            <p:ph idx="2" type="body"/>
          </p:nvPr>
        </p:nvSpPr>
        <p:spPr>
          <a:xfrm>
            <a:off x="6172200" y="1825625"/>
            <a:ext cx="5181600" cy="40953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17"/>
          <p:cNvSpPr txBox="1"/>
          <p:nvPr>
            <p:ph idx="2" type="body"/>
          </p:nvPr>
        </p:nvSpPr>
        <p:spPr>
          <a:xfrm>
            <a:off x="839788" y="2505075"/>
            <a:ext cx="5157787" cy="34158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17"/>
          <p:cNvSpPr txBox="1"/>
          <p:nvPr>
            <p:ph idx="4" type="body"/>
          </p:nvPr>
        </p:nvSpPr>
        <p:spPr>
          <a:xfrm>
            <a:off x="6172200" y="2505075"/>
            <a:ext cx="5183188" cy="34158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8"/>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p:nvPr>
            <p:ph idx="2" type="pic"/>
          </p:nvPr>
        </p:nvSpPr>
        <p:spPr>
          <a:xfrm>
            <a:off x="5183188" y="987425"/>
            <a:ext cx="6172200" cy="4873625"/>
          </a:xfrm>
          <a:prstGeom prst="rect">
            <a:avLst/>
          </a:prstGeom>
          <a:noFill/>
          <a:ln>
            <a:noFill/>
          </a:ln>
        </p:spPr>
      </p:sp>
      <p:sp>
        <p:nvSpPr>
          <p:cNvPr id="45" name="Google Shape;45;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755056"/>
            <a:ext cx="10515600" cy="402291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2"/>
          <p:cNvSpPr/>
          <p:nvPr/>
        </p:nvSpPr>
        <p:spPr>
          <a:xfrm>
            <a:off x="0" y="5912907"/>
            <a:ext cx="12192000" cy="9450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 name="Google Shape;13;p12"/>
          <p:cNvPicPr preferRelativeResize="0"/>
          <p:nvPr/>
        </p:nvPicPr>
        <p:blipFill rotWithShape="1">
          <a:blip r:embed="rId1">
            <a:alphaModFix/>
          </a:blip>
          <a:srcRect b="0" l="0" r="0" t="0"/>
          <a:stretch/>
        </p:blipFill>
        <p:spPr>
          <a:xfrm>
            <a:off x="8750461" y="6235084"/>
            <a:ext cx="2603339" cy="393336"/>
          </a:xfrm>
          <a:prstGeom prst="rect">
            <a:avLst/>
          </a:prstGeom>
          <a:noFill/>
          <a:ln>
            <a:noFill/>
          </a:ln>
        </p:spPr>
      </p:pic>
      <p:sp>
        <p:nvSpPr>
          <p:cNvPr id="14" name="Google Shape;14;p12"/>
          <p:cNvSpPr/>
          <p:nvPr/>
        </p:nvSpPr>
        <p:spPr>
          <a:xfrm>
            <a:off x="0" y="0"/>
            <a:ext cx="12192000" cy="117695"/>
          </a:xfrm>
          <a:prstGeom prst="rect">
            <a:avLst/>
          </a:prstGeom>
          <a:solidFill>
            <a:srgbClr val="CFB8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 name="Google Shape;15;p12"/>
          <p:cNvPicPr preferRelativeResize="0"/>
          <p:nvPr/>
        </p:nvPicPr>
        <p:blipFill rotWithShape="1">
          <a:blip r:embed="rId2">
            <a:alphaModFix/>
          </a:blip>
          <a:srcRect b="0" l="0" r="0" t="0"/>
          <a:stretch/>
        </p:blipFill>
        <p:spPr>
          <a:xfrm>
            <a:off x="838200" y="6069886"/>
            <a:ext cx="4162063" cy="6311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newyorkfed.org/medialibrary/media/research/staff_reports/sr587.pdf" TargetMode="External"/><Relationship Id="rId4" Type="http://schemas.openxmlformats.org/officeDocument/2006/relationships/hyperlink" Target="https://www.fya.org.au/resource/new-work-order-research/" TargetMode="External"/><Relationship Id="rId5" Type="http://schemas.openxmlformats.org/officeDocument/2006/relationships/hyperlink" Target="https://www.colorado.edu/career/skills-success" TargetMode="External"/><Relationship Id="rId6" Type="http://schemas.openxmlformats.org/officeDocument/2006/relationships/hyperlink" Target="https://www.colorado.edu/exploratorystudies/explor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exploratorystudies@colorado.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olorado.edu/advising/intra-university-transfer" TargetMode="External"/><Relationship Id="rId4" Type="http://schemas.openxmlformats.org/officeDocument/2006/relationships/hyperlink" Target="https://www.colorado.edu/exploratorystudies/admitted-program-exploratory-stud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colorado.edu/exploratorystudies/passport-progra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
          <p:cNvSpPr txBox="1"/>
          <p:nvPr>
            <p:ph type="ctrTitle"/>
          </p:nvPr>
        </p:nvSpPr>
        <p:spPr>
          <a:xfrm>
            <a:off x="0" y="154100"/>
            <a:ext cx="12192000" cy="944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500"/>
              <a:buFont typeface="Arial"/>
              <a:buNone/>
            </a:pPr>
            <a:r>
              <a:rPr lang="en-US" sz="4000">
                <a:solidFill>
                  <a:schemeClr val="lt1"/>
                </a:solidFill>
              </a:rPr>
              <a:t>Program in Exploratory Studies</a:t>
            </a:r>
            <a:br>
              <a:rPr lang="en-US" sz="4000">
                <a:solidFill>
                  <a:schemeClr val="lt1"/>
                </a:solidFill>
              </a:rPr>
            </a:br>
            <a:r>
              <a:rPr lang="en-US" sz="4000">
                <a:solidFill>
                  <a:schemeClr val="lt1"/>
                </a:solidFill>
              </a:rPr>
              <a:t>Academic Opportunities Session</a:t>
            </a:r>
            <a:endParaRPr sz="4900"/>
          </a:p>
        </p:txBody>
      </p:sp>
      <p:sp>
        <p:nvSpPr>
          <p:cNvPr id="75" name="Google Shape;75;p1"/>
          <p:cNvSpPr txBox="1"/>
          <p:nvPr>
            <p:ph idx="1" type="subTitle"/>
          </p:nvPr>
        </p:nvSpPr>
        <p:spPr>
          <a:xfrm>
            <a:off x="1035450" y="1554150"/>
            <a:ext cx="10121100" cy="37497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1000"/>
              </a:spcBef>
              <a:spcAft>
                <a:spcPts val="0"/>
              </a:spcAft>
              <a:buClr>
                <a:schemeClr val="lt1"/>
              </a:buClr>
              <a:buSzPts val="2613"/>
              <a:buNone/>
            </a:pPr>
            <a:r>
              <a:rPr b="1" lang="en-US" sz="3312">
                <a:solidFill>
                  <a:srgbClr val="111111"/>
                </a:solidFill>
                <a:highlight>
                  <a:srgbClr val="CFB87C"/>
                </a:highlight>
              </a:rPr>
              <a:t>Lelei Finau-Starkey</a:t>
            </a:r>
            <a:endParaRPr b="1" sz="3312">
              <a:solidFill>
                <a:srgbClr val="111111"/>
              </a:solidFill>
              <a:highlight>
                <a:srgbClr val="CFB87C"/>
              </a:highlight>
            </a:endParaRPr>
          </a:p>
          <a:p>
            <a:pPr indent="0" lvl="0" marL="0" rtl="0" algn="ctr">
              <a:lnSpc>
                <a:spcPct val="80000"/>
              </a:lnSpc>
              <a:spcBef>
                <a:spcPts val="1000"/>
              </a:spcBef>
              <a:spcAft>
                <a:spcPts val="0"/>
              </a:spcAft>
              <a:buClr>
                <a:schemeClr val="lt1"/>
              </a:buClr>
              <a:buSzPts val="1753"/>
              <a:buNone/>
            </a:pPr>
            <a:r>
              <a:rPr b="1" i="1" lang="en-US" sz="2453">
                <a:solidFill>
                  <a:srgbClr val="111111"/>
                </a:solidFill>
                <a:highlight>
                  <a:srgbClr val="CFB87C"/>
                </a:highlight>
              </a:rPr>
              <a:t>Program in Exploratory Studies</a:t>
            </a:r>
            <a:endParaRPr i="1" sz="2450">
              <a:solidFill>
                <a:srgbClr val="11111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t/>
            </a:r>
            <a:endParaRPr i="1" sz="2450">
              <a:solidFill>
                <a:srgbClr val="111111"/>
              </a:solidFill>
              <a:highlight>
                <a:srgbClr val="CFB87C"/>
              </a:highlight>
            </a:endParaRPr>
          </a:p>
          <a:p>
            <a:pPr indent="0" lvl="0" marL="0" rtl="0" algn="ctr">
              <a:lnSpc>
                <a:spcPct val="80000"/>
              </a:lnSpc>
              <a:spcBef>
                <a:spcPts val="1000"/>
              </a:spcBef>
              <a:spcAft>
                <a:spcPts val="0"/>
              </a:spcAft>
              <a:buClr>
                <a:schemeClr val="lt1"/>
              </a:buClr>
              <a:buSzPts val="1753"/>
              <a:buFont typeface="Arial"/>
              <a:buNone/>
            </a:pPr>
            <a:r>
              <a:rPr b="1" lang="en-US" sz="3300">
                <a:solidFill>
                  <a:srgbClr val="111111"/>
                </a:solidFill>
                <a:highlight>
                  <a:srgbClr val="CFB87C"/>
                </a:highlight>
              </a:rPr>
              <a:t>Embedded Career Team</a:t>
            </a:r>
            <a:br>
              <a:rPr b="1" i="1" lang="en-US" sz="2453">
                <a:solidFill>
                  <a:srgbClr val="111111"/>
                </a:solidFill>
                <a:highlight>
                  <a:srgbClr val="CFB87C"/>
                </a:highlight>
              </a:rPr>
            </a:br>
            <a:r>
              <a:rPr b="1" i="1" lang="en-US" sz="2453">
                <a:solidFill>
                  <a:srgbClr val="111111"/>
                </a:solidFill>
                <a:highlight>
                  <a:srgbClr val="CFB87C"/>
                </a:highlight>
              </a:rPr>
              <a:t>Career Services</a:t>
            </a:r>
            <a:endParaRPr b="1" i="1" sz="2453">
              <a:solidFill>
                <a:srgbClr val="11111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t/>
            </a:r>
            <a:endParaRPr i="1" sz="2450">
              <a:solidFill>
                <a:srgbClr val="11111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rPr b="1" lang="en-US" sz="3312">
                <a:solidFill>
                  <a:srgbClr val="111111"/>
                </a:solidFill>
                <a:highlight>
                  <a:srgbClr val="CFB87C"/>
                </a:highlight>
              </a:rPr>
              <a:t>Admissions Ambassadors</a:t>
            </a:r>
            <a:br>
              <a:rPr b="1" lang="en-US" sz="3312">
                <a:solidFill>
                  <a:srgbClr val="111111"/>
                </a:solidFill>
                <a:highlight>
                  <a:srgbClr val="CFB87C"/>
                </a:highlight>
              </a:rPr>
            </a:br>
            <a:r>
              <a:rPr b="1" i="1" lang="en-US" sz="2450">
                <a:solidFill>
                  <a:srgbClr val="111111"/>
                </a:solidFill>
                <a:highlight>
                  <a:srgbClr val="CFB87C"/>
                </a:highlight>
              </a:rPr>
              <a:t>Office of Admissions</a:t>
            </a:r>
            <a:endParaRPr b="1" i="1" sz="2450">
              <a:solidFill>
                <a:srgbClr val="11111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t/>
            </a:r>
            <a:endParaRPr b="1" i="1" sz="2450">
              <a:solidFill>
                <a:srgbClr val="11111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rPr b="1" lang="en-US" sz="2800">
                <a:solidFill>
                  <a:schemeClr val="lt1"/>
                </a:solidFill>
                <a:highlight>
                  <a:srgbClr val="CFB87C"/>
                </a:highlight>
              </a:rPr>
              <a:t>colorado.edu/exploratorystudies/admissions</a:t>
            </a:r>
            <a:br>
              <a:rPr b="1" lang="en-US" sz="2800">
                <a:solidFill>
                  <a:schemeClr val="lt1"/>
                </a:solidFill>
                <a:highlight>
                  <a:srgbClr val="CFB87C"/>
                </a:highlight>
              </a:rPr>
            </a:br>
            <a:r>
              <a:rPr b="1" lang="en-US" sz="2800">
                <a:solidFill>
                  <a:schemeClr val="lt1"/>
                </a:solidFill>
                <a:highlight>
                  <a:srgbClr val="CFB87C"/>
                </a:highlight>
              </a:rPr>
              <a:t>exploratorystudies@colorado.edu</a:t>
            </a:r>
            <a:endParaRPr b="1" sz="2800">
              <a:solidFill>
                <a:schemeClr val="lt1"/>
              </a:solidFill>
              <a:highlight>
                <a:srgbClr val="CFB87C"/>
              </a:highlight>
            </a:endParaRPr>
          </a:p>
          <a:p>
            <a:pPr indent="0" lvl="0" marL="0" rtl="0" algn="ctr">
              <a:lnSpc>
                <a:spcPct val="80000"/>
              </a:lnSpc>
              <a:spcBef>
                <a:spcPts val="500"/>
              </a:spcBef>
              <a:spcAft>
                <a:spcPts val="0"/>
              </a:spcAft>
              <a:buClr>
                <a:schemeClr val="lt1"/>
              </a:buClr>
              <a:buSzPts val="3750"/>
              <a:buFont typeface="Arial"/>
              <a:buNone/>
            </a:pPr>
            <a:r>
              <a:t/>
            </a:r>
            <a:endParaRPr b="1" i="1" sz="2950">
              <a:solidFill>
                <a:srgbClr val="111111"/>
              </a:solidFill>
              <a:highlight>
                <a:srgbClr val="CFB87C"/>
              </a:highlight>
            </a:endParaRPr>
          </a:p>
        </p:txBody>
      </p:sp>
      <p:sp>
        <p:nvSpPr>
          <p:cNvPr id="76" name="Google Shape;76;p1"/>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7" name="Google Shape;77;p1"/>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e67a125be5_0_1476"/>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Why is exploration important?</a:t>
            </a:r>
            <a:endParaRPr/>
          </a:p>
        </p:txBody>
      </p:sp>
      <p:sp>
        <p:nvSpPr>
          <p:cNvPr id="151" name="Google Shape;151;ge67a125be5_0_1476"/>
          <p:cNvSpPr txBox="1"/>
          <p:nvPr>
            <p:ph idx="1" type="body"/>
          </p:nvPr>
        </p:nvSpPr>
        <p:spPr>
          <a:xfrm>
            <a:off x="838200" y="1620250"/>
            <a:ext cx="10515600" cy="40230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SzPts val="2100"/>
              <a:buChar char="●"/>
            </a:pPr>
            <a:r>
              <a:rPr lang="en-US" sz="3100"/>
              <a:t>You are more than just a major - PES supports you as a whole person</a:t>
            </a:r>
            <a:endParaRPr sz="3100"/>
          </a:p>
          <a:p>
            <a:pPr indent="0" lvl="0" marL="914400" rtl="0" algn="l">
              <a:lnSpc>
                <a:spcPct val="90000"/>
              </a:lnSpc>
              <a:spcBef>
                <a:spcPts val="0"/>
              </a:spcBef>
              <a:spcAft>
                <a:spcPts val="0"/>
              </a:spcAft>
              <a:buSzPts val="1800"/>
              <a:buNone/>
            </a:pPr>
            <a:r>
              <a:t/>
            </a:r>
            <a:endParaRPr sz="3100"/>
          </a:p>
          <a:p>
            <a:pPr indent="-361950" lvl="0" marL="457200" rtl="0" algn="l">
              <a:lnSpc>
                <a:spcPct val="90000"/>
              </a:lnSpc>
              <a:spcBef>
                <a:spcPts val="0"/>
              </a:spcBef>
              <a:spcAft>
                <a:spcPts val="0"/>
              </a:spcAft>
              <a:buSzPts val="2100"/>
              <a:buChar char="●"/>
            </a:pPr>
            <a:r>
              <a:rPr lang="en-US" sz="3100"/>
              <a:t>Exploring your interests, goals, and strengths opens up the opportunities that make college worthwhile:</a:t>
            </a:r>
            <a:endParaRPr sz="3100"/>
          </a:p>
          <a:p>
            <a:pPr indent="-361950" lvl="1" marL="914400" rtl="0" algn="l">
              <a:lnSpc>
                <a:spcPct val="90000"/>
              </a:lnSpc>
              <a:spcBef>
                <a:spcPts val="0"/>
              </a:spcBef>
              <a:spcAft>
                <a:spcPts val="0"/>
              </a:spcAft>
              <a:buSzPts val="2100"/>
              <a:buChar char="○"/>
            </a:pPr>
            <a:r>
              <a:rPr lang="en-US" sz="2700"/>
              <a:t>9</a:t>
            </a:r>
            <a:r>
              <a:rPr lang="en-US" sz="2700"/>
              <a:t>0+ majors</a:t>
            </a:r>
            <a:endParaRPr sz="2700"/>
          </a:p>
          <a:p>
            <a:pPr indent="-361950" lvl="1" marL="914400" rtl="0" algn="l">
              <a:lnSpc>
                <a:spcPct val="90000"/>
              </a:lnSpc>
              <a:spcBef>
                <a:spcPts val="0"/>
              </a:spcBef>
              <a:spcAft>
                <a:spcPts val="0"/>
              </a:spcAft>
              <a:buSzPts val="2100"/>
              <a:buChar char="○"/>
            </a:pPr>
            <a:r>
              <a:rPr lang="en-US" sz="2700"/>
              <a:t>60+ minors</a:t>
            </a:r>
            <a:endParaRPr sz="2700"/>
          </a:p>
          <a:p>
            <a:pPr indent="-361950" lvl="1" marL="914400" rtl="0" algn="l">
              <a:lnSpc>
                <a:spcPct val="90000"/>
              </a:lnSpc>
              <a:spcBef>
                <a:spcPts val="0"/>
              </a:spcBef>
              <a:spcAft>
                <a:spcPts val="0"/>
              </a:spcAft>
              <a:buSzPts val="2100"/>
              <a:buChar char="○"/>
            </a:pPr>
            <a:r>
              <a:rPr lang="en-US" sz="2700"/>
              <a:t>30+ certificates</a:t>
            </a:r>
            <a:endParaRPr sz="2700"/>
          </a:p>
          <a:p>
            <a:pPr indent="-361950" lvl="1" marL="914400" rtl="0" algn="l">
              <a:lnSpc>
                <a:spcPct val="90000"/>
              </a:lnSpc>
              <a:spcBef>
                <a:spcPts val="0"/>
              </a:spcBef>
              <a:spcAft>
                <a:spcPts val="0"/>
              </a:spcAft>
              <a:buSzPts val="2100"/>
              <a:buChar char="○"/>
            </a:pPr>
            <a:r>
              <a:rPr lang="en-US" sz="2700"/>
              <a:t>550+ student organizations</a:t>
            </a:r>
            <a:endParaRPr sz="2700"/>
          </a:p>
          <a:p>
            <a:pPr indent="-361950" lvl="1" marL="914400" rtl="0" algn="l">
              <a:lnSpc>
                <a:spcPct val="90000"/>
              </a:lnSpc>
              <a:spcBef>
                <a:spcPts val="0"/>
              </a:spcBef>
              <a:spcAft>
                <a:spcPts val="0"/>
              </a:spcAft>
              <a:buSzPts val="2100"/>
              <a:buChar char="○"/>
            </a:pPr>
            <a:r>
              <a:rPr lang="en-US" sz="2700"/>
              <a:t>1000+ internships, and more!</a:t>
            </a:r>
            <a:endParaRPr sz="2700"/>
          </a:p>
          <a:p>
            <a:pPr indent="0" lvl="0" marL="457200" rtl="0" algn="l">
              <a:lnSpc>
                <a:spcPct val="90000"/>
              </a:lnSpc>
              <a:spcBef>
                <a:spcPts val="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Multiple Pathways </a:t>
            </a:r>
            <a:endParaRPr/>
          </a:p>
        </p:txBody>
      </p:sp>
      <p:sp>
        <p:nvSpPr>
          <p:cNvPr id="158" name="Google Shape;158;p5"/>
          <p:cNvSpPr txBox="1"/>
          <p:nvPr>
            <p:ph idx="1" type="body"/>
          </p:nvPr>
        </p:nvSpPr>
        <p:spPr>
          <a:xfrm>
            <a:off x="838200" y="1755056"/>
            <a:ext cx="10515600" cy="402291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100"/>
              <a:buChar char="●"/>
            </a:pPr>
            <a:r>
              <a:rPr lang="en-US" sz="3100"/>
              <a:t>Interested in technology? </a:t>
            </a:r>
            <a:endParaRPr sz="3100"/>
          </a:p>
          <a:p>
            <a:pPr indent="-425450" lvl="1" marL="914400" rtl="0" algn="l">
              <a:lnSpc>
                <a:spcPct val="90000"/>
              </a:lnSpc>
              <a:spcBef>
                <a:spcPts val="1000"/>
              </a:spcBef>
              <a:spcAft>
                <a:spcPts val="0"/>
              </a:spcAft>
              <a:buClr>
                <a:schemeClr val="dk1"/>
              </a:buClr>
              <a:buSzPts val="3100"/>
              <a:buChar char="○"/>
            </a:pPr>
            <a:r>
              <a:rPr lang="en-US" sz="2700"/>
              <a:t>How about a major, minor, or certificate in:</a:t>
            </a:r>
            <a:endParaRPr sz="2700"/>
          </a:p>
          <a:p>
            <a:pPr indent="-425450" lvl="2" marL="1371600" rtl="0" algn="l">
              <a:lnSpc>
                <a:spcPct val="90000"/>
              </a:lnSpc>
              <a:spcBef>
                <a:spcPts val="1000"/>
              </a:spcBef>
              <a:spcAft>
                <a:spcPts val="0"/>
              </a:spcAft>
              <a:buClr>
                <a:schemeClr val="dk1"/>
              </a:buClr>
              <a:buSzPts val="3100"/>
              <a:buChar char="■"/>
            </a:pPr>
            <a:r>
              <a:rPr lang="en-US" sz="2300"/>
              <a:t>Information Science </a:t>
            </a:r>
            <a:r>
              <a:rPr i="1" lang="en-US" sz="2300"/>
              <a:t>in Media, Communication and Information</a:t>
            </a:r>
            <a:endParaRPr sz="2300"/>
          </a:p>
          <a:p>
            <a:pPr indent="-425450" lvl="2" marL="1371600" rtl="0" algn="l">
              <a:lnSpc>
                <a:spcPct val="90000"/>
              </a:lnSpc>
              <a:spcBef>
                <a:spcPts val="1000"/>
              </a:spcBef>
              <a:spcAft>
                <a:spcPts val="0"/>
              </a:spcAft>
              <a:buClr>
                <a:schemeClr val="dk1"/>
              </a:buClr>
              <a:buSzPts val="3100"/>
              <a:buChar char="■"/>
            </a:pPr>
            <a:r>
              <a:rPr lang="en-US" sz="2300"/>
              <a:t>Computer Science </a:t>
            </a:r>
            <a:r>
              <a:rPr i="1" lang="en-US" sz="2300"/>
              <a:t>in Engineering</a:t>
            </a:r>
            <a:endParaRPr sz="2300"/>
          </a:p>
          <a:p>
            <a:pPr indent="-425450" lvl="2" marL="1371600" rtl="0" algn="l">
              <a:lnSpc>
                <a:spcPct val="90000"/>
              </a:lnSpc>
              <a:spcBef>
                <a:spcPts val="1000"/>
              </a:spcBef>
              <a:spcAft>
                <a:spcPts val="0"/>
              </a:spcAft>
              <a:buClr>
                <a:schemeClr val="dk1"/>
              </a:buClr>
              <a:buSzPts val="3100"/>
              <a:buChar char="■"/>
            </a:pPr>
            <a:r>
              <a:rPr lang="en-US" sz="2300"/>
              <a:t>Environmental Product Design </a:t>
            </a:r>
            <a:r>
              <a:rPr i="1" lang="en-US" sz="2300"/>
              <a:t>in Environmental Design</a:t>
            </a:r>
            <a:endParaRPr i="1" sz="2300"/>
          </a:p>
          <a:p>
            <a:pPr indent="-425450" lvl="2" marL="1371600" rtl="0" algn="l">
              <a:lnSpc>
                <a:spcPct val="90000"/>
              </a:lnSpc>
              <a:spcBef>
                <a:spcPts val="1000"/>
              </a:spcBef>
              <a:spcAft>
                <a:spcPts val="0"/>
              </a:spcAft>
              <a:buClr>
                <a:schemeClr val="dk1"/>
              </a:buClr>
              <a:buSzPts val="3100"/>
              <a:buChar char="■"/>
            </a:pPr>
            <a:r>
              <a:rPr lang="en-US" sz="2300"/>
              <a:t>Creative Technology &amp; Design </a:t>
            </a:r>
            <a:r>
              <a:rPr i="1" lang="en-US" sz="2300"/>
              <a:t>in Engineering</a:t>
            </a:r>
            <a:endParaRPr sz="2300"/>
          </a:p>
          <a:p>
            <a:pPr indent="-425450" lvl="2" marL="1371600" rtl="0" algn="l">
              <a:lnSpc>
                <a:spcPct val="90000"/>
              </a:lnSpc>
              <a:spcBef>
                <a:spcPts val="1000"/>
              </a:spcBef>
              <a:spcAft>
                <a:spcPts val="0"/>
              </a:spcAft>
              <a:buClr>
                <a:schemeClr val="dk1"/>
              </a:buClr>
              <a:buSzPts val="3100"/>
              <a:buChar char="■"/>
            </a:pPr>
            <a:r>
              <a:rPr lang="en-US" sz="2300"/>
              <a:t>Statistics and Data Science </a:t>
            </a:r>
            <a:r>
              <a:rPr i="1" lang="en-US" sz="2300"/>
              <a:t>in Arts &amp; Sciences</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bb4f8155fd_0_0"/>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Prepare today for a world of opportunity tomorrow</a:t>
            </a:r>
            <a:endParaRPr/>
          </a:p>
        </p:txBody>
      </p:sp>
      <p:sp>
        <p:nvSpPr>
          <p:cNvPr id="165" name="Google Shape;165;gbb4f8155fd_0_0"/>
          <p:cNvSpPr txBox="1"/>
          <p:nvPr>
            <p:ph idx="1" type="body"/>
          </p:nvPr>
        </p:nvSpPr>
        <p:spPr>
          <a:xfrm>
            <a:off x="838200" y="1705250"/>
            <a:ext cx="10515600" cy="3871500"/>
          </a:xfrm>
          <a:prstGeom prst="rect">
            <a:avLst/>
          </a:prstGeom>
          <a:noFill/>
          <a:ln>
            <a:noFill/>
          </a:ln>
        </p:spPr>
        <p:txBody>
          <a:bodyPr anchorCtr="0" anchor="t" bIns="45700" lIns="91425" spcFirstLastPara="1" rIns="91425" wrap="square" tIns="45700">
            <a:noAutofit/>
          </a:bodyPr>
          <a:lstStyle/>
          <a:p>
            <a:pPr indent="-393700" lvl="0" marL="457200" rtl="0" algn="l">
              <a:lnSpc>
                <a:spcPct val="90000"/>
              </a:lnSpc>
              <a:spcBef>
                <a:spcPts val="0"/>
              </a:spcBef>
              <a:spcAft>
                <a:spcPts val="0"/>
              </a:spcAft>
              <a:buSzPts val="2600"/>
              <a:buChar char="•"/>
            </a:pPr>
            <a:r>
              <a:rPr lang="en-US" sz="2600"/>
              <a:t>Major ≠ Career</a:t>
            </a:r>
            <a:endParaRPr sz="2600"/>
          </a:p>
          <a:p>
            <a:pPr indent="0" lvl="0" marL="457200" rtl="0" algn="l">
              <a:lnSpc>
                <a:spcPct val="90000"/>
              </a:lnSpc>
              <a:spcBef>
                <a:spcPts val="0"/>
              </a:spcBef>
              <a:spcAft>
                <a:spcPts val="0"/>
              </a:spcAft>
              <a:buNone/>
            </a:pPr>
            <a:r>
              <a:t/>
            </a:r>
            <a:endParaRPr sz="2600"/>
          </a:p>
          <a:p>
            <a:pPr indent="-393700" lvl="1" marL="914400" rtl="0" algn="l">
              <a:lnSpc>
                <a:spcPct val="90000"/>
              </a:lnSpc>
              <a:spcBef>
                <a:spcPts val="0"/>
              </a:spcBef>
              <a:spcAft>
                <a:spcPts val="0"/>
              </a:spcAft>
              <a:buSzPts val="2600"/>
              <a:buChar char="•"/>
            </a:pPr>
            <a:r>
              <a:rPr lang="en-US" sz="2600"/>
              <a:t>&lt;30% of college graduates work in field related to major (</a:t>
            </a:r>
            <a:r>
              <a:rPr lang="en-US" sz="2600" u="sng">
                <a:solidFill>
                  <a:schemeClr val="hlink"/>
                </a:solidFill>
                <a:hlinkClick r:id="rId3"/>
              </a:rPr>
              <a:t>Federal Reserve Bank of New York</a:t>
            </a:r>
            <a:r>
              <a:rPr lang="en-US" sz="2600"/>
              <a:t>)</a:t>
            </a:r>
            <a:endParaRPr sz="2600"/>
          </a:p>
          <a:p>
            <a:pPr indent="0" lvl="0" marL="914400" rtl="0" algn="l">
              <a:lnSpc>
                <a:spcPct val="90000"/>
              </a:lnSpc>
              <a:spcBef>
                <a:spcPts val="0"/>
              </a:spcBef>
              <a:spcAft>
                <a:spcPts val="0"/>
              </a:spcAft>
              <a:buNone/>
            </a:pPr>
            <a:r>
              <a:t/>
            </a:r>
            <a:endParaRPr sz="2600"/>
          </a:p>
          <a:p>
            <a:pPr indent="-393700" lvl="1" marL="914400" rtl="0" algn="l">
              <a:lnSpc>
                <a:spcPct val="90000"/>
              </a:lnSpc>
              <a:spcBef>
                <a:spcPts val="0"/>
              </a:spcBef>
              <a:spcAft>
                <a:spcPts val="0"/>
              </a:spcAft>
              <a:buSzPts val="2600"/>
              <a:buChar char="•"/>
            </a:pPr>
            <a:r>
              <a:rPr lang="en-US" sz="2600"/>
              <a:t>Graduates can expect to have 17 jobs over 5 different fields (</a:t>
            </a:r>
            <a:r>
              <a:rPr lang="en-US" sz="2600" u="sng">
                <a:solidFill>
                  <a:schemeClr val="hlink"/>
                </a:solidFill>
                <a:hlinkClick r:id="rId4"/>
              </a:rPr>
              <a:t>FYA</a:t>
            </a:r>
            <a:r>
              <a:rPr lang="en-US" sz="2600"/>
              <a:t>)</a:t>
            </a:r>
            <a:br>
              <a:rPr lang="en-US" sz="2600"/>
            </a:br>
            <a:endParaRPr sz="2600"/>
          </a:p>
          <a:p>
            <a:pPr indent="-438150" lvl="1" marL="914400" rtl="0" algn="l">
              <a:lnSpc>
                <a:spcPct val="90000"/>
              </a:lnSpc>
              <a:spcBef>
                <a:spcPts val="0"/>
              </a:spcBef>
              <a:spcAft>
                <a:spcPts val="0"/>
              </a:spcAft>
              <a:buSzPts val="3300"/>
              <a:buChar char="•"/>
            </a:pPr>
            <a:r>
              <a:rPr lang="en-US" sz="2600"/>
              <a:t>Start strong with Career Services' </a:t>
            </a:r>
            <a:r>
              <a:rPr lang="en-US" sz="2600" u="sng">
                <a:solidFill>
                  <a:schemeClr val="hlink"/>
                </a:solidFill>
                <a:hlinkClick r:id="rId5"/>
              </a:rPr>
              <a:t>Skills for Success</a:t>
            </a:r>
            <a:br>
              <a:rPr lang="en-US" sz="3300"/>
            </a:br>
            <a:endParaRPr sz="3300"/>
          </a:p>
          <a:p>
            <a:pPr indent="0" lvl="0" marL="457200" rtl="0" algn="ctr">
              <a:spcBef>
                <a:spcPts val="0"/>
              </a:spcBef>
              <a:spcAft>
                <a:spcPts val="0"/>
              </a:spcAft>
              <a:buNone/>
            </a:pPr>
            <a:r>
              <a:rPr b="1" lang="en-US" sz="2600" u="sng">
                <a:solidFill>
                  <a:schemeClr val="hlink"/>
                </a:solidFill>
                <a:hlinkClick r:id="rId6"/>
              </a:rPr>
              <a:t>Start exploring today</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idx="1" type="body"/>
          </p:nvPr>
        </p:nvSpPr>
        <p:spPr>
          <a:xfrm>
            <a:off x="838200" y="1417543"/>
            <a:ext cx="10515600" cy="402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b="1" lang="en-US" sz="6000"/>
              <a:t>Connect </a:t>
            </a:r>
            <a:br>
              <a:rPr b="1" lang="en-US" sz="6000"/>
            </a:br>
            <a:r>
              <a:rPr b="1" lang="en-US" sz="6000"/>
              <a:t>with </a:t>
            </a:r>
            <a:br>
              <a:rPr b="1" lang="en-US" sz="6000"/>
            </a:br>
            <a:r>
              <a:rPr b="1" lang="en-US" sz="6000"/>
              <a:t>Career Services!</a:t>
            </a:r>
            <a:endParaRPr sz="6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f07f388c04_0_0"/>
          <p:cNvSpPr txBox="1"/>
          <p:nvPr>
            <p:ph idx="1" type="body"/>
          </p:nvPr>
        </p:nvSpPr>
        <p:spPr>
          <a:xfrm>
            <a:off x="838200" y="1417543"/>
            <a:ext cx="10515600" cy="402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b="1" lang="en-US" sz="6000"/>
              <a:t>The</a:t>
            </a:r>
            <a:br>
              <a:rPr b="1" lang="en-US" sz="6000"/>
            </a:br>
            <a:r>
              <a:rPr b="1" lang="en-US" sz="6000"/>
              <a:t>Student</a:t>
            </a:r>
            <a:br>
              <a:rPr b="1" lang="en-US" sz="6000"/>
            </a:br>
            <a:r>
              <a:rPr b="1" lang="en-US" sz="6000"/>
              <a:t>Experience</a:t>
            </a:r>
            <a:endParaRPr sz="6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18e04ea758_0_0"/>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Arial"/>
              <a:buNone/>
            </a:pPr>
            <a:r>
              <a:rPr lang="en-US" sz="3959"/>
              <a:t>Time to Split!</a:t>
            </a:r>
            <a:endParaRPr sz="3959"/>
          </a:p>
        </p:txBody>
      </p:sp>
      <p:sp>
        <p:nvSpPr>
          <p:cNvPr id="184" name="Google Shape;184;g218e04ea758_0_0"/>
          <p:cNvSpPr txBox="1"/>
          <p:nvPr>
            <p:ph idx="1" type="body"/>
          </p:nvPr>
        </p:nvSpPr>
        <p:spPr>
          <a:xfrm>
            <a:off x="838200" y="1755056"/>
            <a:ext cx="10515600" cy="40230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1000"/>
              </a:spcBef>
              <a:spcAft>
                <a:spcPts val="0"/>
              </a:spcAft>
              <a:buClr>
                <a:schemeClr val="dk1"/>
              </a:buClr>
              <a:buSzPts val="3200"/>
              <a:buChar char="●"/>
            </a:pPr>
            <a:r>
              <a:rPr lang="en-US" sz="3200"/>
              <a:t>Interested in exploring the campus?  Admissions Ambassadors will guide you!</a:t>
            </a:r>
            <a:endParaRPr sz="3200"/>
          </a:p>
          <a:p>
            <a:pPr indent="-228600" lvl="0" marL="228600" rtl="0" algn="l">
              <a:lnSpc>
                <a:spcPct val="90000"/>
              </a:lnSpc>
              <a:spcBef>
                <a:spcPts val="1000"/>
              </a:spcBef>
              <a:spcAft>
                <a:spcPts val="0"/>
              </a:spcAft>
              <a:buSzPts val="3200"/>
              <a:buChar char="●"/>
            </a:pPr>
            <a:r>
              <a:rPr lang="en-US" sz="3200"/>
              <a:t>Interested in learning more about the IUT process into the Leeds School of Business or College of Engineering &amp; Applied Science?  Stay put!</a:t>
            </a:r>
            <a:endParaRPr sz="3200"/>
          </a:p>
          <a:p>
            <a:pPr indent="-228600" lvl="0" marL="228600" rtl="0" algn="l">
              <a:lnSpc>
                <a:spcPct val="90000"/>
              </a:lnSpc>
              <a:spcBef>
                <a:spcPts val="1000"/>
              </a:spcBef>
              <a:spcAft>
                <a:spcPts val="0"/>
              </a:spcAft>
              <a:buSzPts val="3200"/>
              <a:buChar char="●"/>
            </a:pPr>
            <a:r>
              <a:rPr lang="en-US" sz="3200"/>
              <a:t>Questions after today?</a:t>
            </a:r>
            <a:endParaRPr sz="3200"/>
          </a:p>
          <a:p>
            <a:pPr indent="-431800" lvl="1" marL="914400" rtl="0" algn="l">
              <a:lnSpc>
                <a:spcPct val="90000"/>
              </a:lnSpc>
              <a:spcBef>
                <a:spcPts val="1000"/>
              </a:spcBef>
              <a:spcAft>
                <a:spcPts val="0"/>
              </a:spcAft>
              <a:buSzPts val="3200"/>
              <a:buChar char="○"/>
            </a:pPr>
            <a:r>
              <a:rPr lang="en-US" sz="3200" u="sng">
                <a:solidFill>
                  <a:schemeClr val="hlink"/>
                </a:solidFill>
                <a:hlinkClick r:id="rId3"/>
              </a:rPr>
              <a:t>exploratorystudies@colorado.edu</a:t>
            </a:r>
            <a:endParaRPr sz="3200"/>
          </a:p>
          <a:p>
            <a:pPr indent="-431800" lvl="1" marL="914400" rtl="0" algn="l">
              <a:lnSpc>
                <a:spcPct val="90000"/>
              </a:lnSpc>
              <a:spcBef>
                <a:spcPts val="1000"/>
              </a:spcBef>
              <a:spcAft>
                <a:spcPts val="0"/>
              </a:spcAft>
              <a:buSzPts val="3200"/>
              <a:buChar char="○"/>
            </a:pPr>
            <a:r>
              <a:rPr lang="en-US" sz="3200"/>
              <a:t>colorado.edu/exploratorystudies/admissions </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ef177e57c9_0_377"/>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Arial"/>
              <a:buNone/>
            </a:pPr>
            <a:r>
              <a:rPr lang="en-US" sz="3959"/>
              <a:t>Transferring into the Leeds School of Business</a:t>
            </a:r>
            <a:endParaRPr sz="3959"/>
          </a:p>
        </p:txBody>
      </p:sp>
      <p:sp>
        <p:nvSpPr>
          <p:cNvPr id="191" name="Google Shape;191;g1ef177e57c9_0_377"/>
          <p:cNvSpPr txBox="1"/>
          <p:nvPr>
            <p:ph idx="1" type="body"/>
          </p:nvPr>
        </p:nvSpPr>
        <p:spPr>
          <a:xfrm>
            <a:off x="838200" y="1755056"/>
            <a:ext cx="10515600" cy="4023000"/>
          </a:xfrm>
          <a:prstGeom prst="rect">
            <a:avLst/>
          </a:prstGeom>
          <a:noFill/>
          <a:ln>
            <a:noFill/>
          </a:ln>
        </p:spPr>
        <p:txBody>
          <a:bodyPr anchorCtr="0" anchor="t" bIns="45700" lIns="91425" spcFirstLastPara="1" rIns="91425" wrap="square" tIns="45700">
            <a:normAutofit fontScale="92500" lnSpcReduction="20000"/>
          </a:bodyPr>
          <a:lstStyle/>
          <a:p>
            <a:pPr indent="-213359" lvl="0" marL="228600" rtl="0" algn="l">
              <a:lnSpc>
                <a:spcPct val="90000"/>
              </a:lnSpc>
              <a:spcBef>
                <a:spcPts val="1000"/>
              </a:spcBef>
              <a:spcAft>
                <a:spcPts val="0"/>
              </a:spcAft>
              <a:buSzPct val="100000"/>
              <a:buChar char="●"/>
            </a:pPr>
            <a:r>
              <a:rPr lang="en-US" sz="3200"/>
              <a:t>Students must complete </a:t>
            </a:r>
            <a:r>
              <a:rPr b="1" lang="en-US" sz="3200"/>
              <a:t>four courses with B- grades</a:t>
            </a:r>
            <a:endParaRPr b="1" sz="3200"/>
          </a:p>
          <a:p>
            <a:pPr indent="-416560" lvl="1" marL="914400" rtl="0" algn="l">
              <a:lnSpc>
                <a:spcPct val="90000"/>
              </a:lnSpc>
              <a:spcBef>
                <a:spcPts val="1000"/>
              </a:spcBef>
              <a:spcAft>
                <a:spcPts val="0"/>
              </a:spcAft>
              <a:buSzPct val="100000"/>
              <a:buChar char="○"/>
            </a:pPr>
            <a:r>
              <a:rPr lang="en-US" sz="3200"/>
              <a:t>2 math courses (statistics and MATH 1112)</a:t>
            </a:r>
            <a:endParaRPr sz="3200"/>
          </a:p>
          <a:p>
            <a:pPr indent="-416560" lvl="1" marL="914400" rtl="0" algn="l">
              <a:lnSpc>
                <a:spcPct val="90000"/>
              </a:lnSpc>
              <a:spcBef>
                <a:spcPts val="1000"/>
              </a:spcBef>
              <a:spcAft>
                <a:spcPts val="0"/>
              </a:spcAft>
              <a:buSzPct val="100000"/>
              <a:buChar char="○"/>
            </a:pPr>
            <a:r>
              <a:rPr lang="en-US" sz="3200"/>
              <a:t>2 economics courses (ECON 2010 and ECON 2020)</a:t>
            </a:r>
            <a:endParaRPr sz="3200"/>
          </a:p>
          <a:p>
            <a:pPr indent="-213359" lvl="0" marL="228600" rtl="0" algn="l">
              <a:lnSpc>
                <a:spcPct val="90000"/>
              </a:lnSpc>
              <a:spcBef>
                <a:spcPts val="1000"/>
              </a:spcBef>
              <a:spcAft>
                <a:spcPts val="0"/>
              </a:spcAft>
              <a:buSzPct val="100000"/>
              <a:buChar char="●"/>
            </a:pPr>
            <a:r>
              <a:rPr lang="en-US" sz="3200"/>
              <a:t>Cumulative </a:t>
            </a:r>
            <a:r>
              <a:rPr b="1" lang="en-US" sz="3200"/>
              <a:t>CU GPA of 3.000</a:t>
            </a:r>
            <a:r>
              <a:rPr lang="en-US" sz="3200"/>
              <a:t> required</a:t>
            </a:r>
            <a:endParaRPr sz="3200"/>
          </a:p>
          <a:p>
            <a:pPr indent="-213359" lvl="0" marL="228600" rtl="0" algn="l">
              <a:lnSpc>
                <a:spcPct val="90000"/>
              </a:lnSpc>
              <a:spcBef>
                <a:spcPts val="1000"/>
              </a:spcBef>
              <a:spcAft>
                <a:spcPts val="0"/>
              </a:spcAft>
              <a:buSzPct val="100000"/>
              <a:buChar char="●"/>
            </a:pPr>
            <a:r>
              <a:rPr lang="en-US" sz="3200"/>
              <a:t>AP/IB/approved transfer credit for economics courses can be used, transfer credit for statistics must be approved by Leeds</a:t>
            </a:r>
            <a:endParaRPr sz="3200"/>
          </a:p>
          <a:p>
            <a:pPr indent="-213359" lvl="0" marL="228600" rtl="0" algn="l">
              <a:lnSpc>
                <a:spcPct val="90000"/>
              </a:lnSpc>
              <a:spcBef>
                <a:spcPts val="1000"/>
              </a:spcBef>
              <a:spcAft>
                <a:spcPts val="0"/>
              </a:spcAft>
              <a:buSzPct val="100000"/>
              <a:buChar char="●"/>
            </a:pPr>
            <a:r>
              <a:rPr lang="en-US" sz="3200"/>
              <a:t>24 credit hours completed (12 at CU Boulder)</a:t>
            </a:r>
            <a:endParaRPr sz="3200"/>
          </a:p>
          <a:p>
            <a:pPr indent="-213359" lvl="0" marL="228600" rtl="0" algn="l">
              <a:lnSpc>
                <a:spcPct val="90000"/>
              </a:lnSpc>
              <a:spcBef>
                <a:spcPts val="1000"/>
              </a:spcBef>
              <a:spcAft>
                <a:spcPts val="0"/>
              </a:spcAft>
              <a:buSzPct val="100000"/>
              <a:buChar char="●"/>
            </a:pPr>
            <a:r>
              <a:rPr lang="en-US" sz="3200"/>
              <a:t>Admission on a space-available basis</a:t>
            </a:r>
            <a:r>
              <a:rPr lang="en-US" sz="3200"/>
              <a:t>, historical admission for students who met criteria and applied by deadline</a:t>
            </a:r>
            <a:endParaRPr sz="3200"/>
          </a:p>
        </p:txBody>
      </p:sp>
      <p:sp>
        <p:nvSpPr>
          <p:cNvPr id="192" name="Google Shape;192;g1ef177e57c9_0_377"/>
          <p:cNvSpPr txBox="1"/>
          <p:nvPr/>
        </p:nvSpPr>
        <p:spPr>
          <a:xfrm>
            <a:off x="61375" y="6336375"/>
            <a:ext cx="44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ef177e57c9_0_384"/>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Let's talk about business</a:t>
            </a:r>
            <a:endParaRPr/>
          </a:p>
        </p:txBody>
      </p:sp>
      <p:sp>
        <p:nvSpPr>
          <p:cNvPr id="199" name="Google Shape;199;g1ef177e57c9_0_384"/>
          <p:cNvSpPr txBox="1"/>
          <p:nvPr>
            <p:ph idx="1" type="body"/>
          </p:nvPr>
        </p:nvSpPr>
        <p:spPr>
          <a:xfrm>
            <a:off x="76725" y="1417500"/>
            <a:ext cx="12043200" cy="4023000"/>
          </a:xfrm>
          <a:prstGeom prst="rect">
            <a:avLst/>
          </a:prstGeom>
          <a:noFill/>
          <a:ln>
            <a:noFill/>
          </a:ln>
        </p:spPr>
        <p:txBody>
          <a:bodyPr anchorCtr="0" anchor="t" bIns="45700" lIns="91425" spcFirstLastPara="1" rIns="91425" wrap="square" tIns="45700">
            <a:noAutofit/>
          </a:bodyPr>
          <a:lstStyle/>
          <a:p>
            <a:pPr indent="-384175" lvl="0" marL="457200" rtl="0" algn="l">
              <a:lnSpc>
                <a:spcPct val="150000"/>
              </a:lnSpc>
              <a:spcBef>
                <a:spcPts val="0"/>
              </a:spcBef>
              <a:spcAft>
                <a:spcPts val="0"/>
              </a:spcAft>
              <a:buSzPts val="2450"/>
              <a:buChar char="●"/>
            </a:pPr>
            <a:r>
              <a:rPr lang="en-US" sz="2450"/>
              <a:t>Can a student graduate in four years with a business degree if they start in PES?</a:t>
            </a:r>
            <a:endParaRPr sz="2450"/>
          </a:p>
          <a:p>
            <a:pPr indent="-384175" lvl="1" marL="914400" rtl="0" algn="l">
              <a:lnSpc>
                <a:spcPct val="150000"/>
              </a:lnSpc>
              <a:spcBef>
                <a:spcPts val="0"/>
              </a:spcBef>
              <a:spcAft>
                <a:spcPts val="0"/>
              </a:spcAft>
              <a:buSzPts val="2450"/>
              <a:buChar char="•"/>
            </a:pPr>
            <a:r>
              <a:rPr lang="en-US" sz="2450"/>
              <a:t>Almost 50% of business curriculum comprised of non-business coursework</a:t>
            </a:r>
            <a:endParaRPr sz="2450"/>
          </a:p>
          <a:p>
            <a:pPr indent="-384175" lvl="1" marL="914400" rtl="0" algn="l">
              <a:lnSpc>
                <a:spcPct val="150000"/>
              </a:lnSpc>
              <a:spcBef>
                <a:spcPts val="0"/>
              </a:spcBef>
              <a:spcAft>
                <a:spcPts val="0"/>
              </a:spcAft>
              <a:buSzPts val="2450"/>
              <a:buChar char="•"/>
            </a:pPr>
            <a:r>
              <a:rPr lang="en-US" sz="2450"/>
              <a:t>Cannot take business core classes until admitted to Leeds, core curriculum requires 2-3 years to complete</a:t>
            </a:r>
            <a:endParaRPr sz="2450"/>
          </a:p>
          <a:p>
            <a:pPr indent="-384175" lvl="0" marL="457200" rtl="0" algn="l">
              <a:lnSpc>
                <a:spcPct val="150000"/>
              </a:lnSpc>
              <a:spcBef>
                <a:spcPts val="0"/>
              </a:spcBef>
              <a:spcAft>
                <a:spcPts val="0"/>
              </a:spcAft>
              <a:buSzPts val="2450"/>
              <a:buChar char="●"/>
            </a:pPr>
            <a:r>
              <a:rPr lang="en-US" sz="2450"/>
              <a:t>What are the odds of successfully completing an IUT?</a:t>
            </a:r>
            <a:endParaRPr sz="2450"/>
          </a:p>
          <a:p>
            <a:pPr indent="-384175" lvl="1" marL="914400" rtl="0" algn="l">
              <a:lnSpc>
                <a:spcPct val="150000"/>
              </a:lnSpc>
              <a:spcBef>
                <a:spcPts val="0"/>
              </a:spcBef>
              <a:spcAft>
                <a:spcPts val="0"/>
              </a:spcAft>
              <a:buSzPts val="2450"/>
              <a:buChar char="•"/>
            </a:pPr>
            <a:r>
              <a:rPr lang="en-US" sz="2450"/>
              <a:t>ECON 2010: &lt;50% of PES students earned a B- on first attempt</a:t>
            </a:r>
            <a:endParaRPr sz="2450"/>
          </a:p>
          <a:p>
            <a:pPr indent="-384175" lvl="1" marL="914400" rtl="0" algn="l">
              <a:lnSpc>
                <a:spcPct val="150000"/>
              </a:lnSpc>
              <a:spcBef>
                <a:spcPts val="0"/>
              </a:spcBef>
              <a:spcAft>
                <a:spcPts val="0"/>
              </a:spcAft>
              <a:buSzPts val="2450"/>
              <a:buChar char="•"/>
            </a:pPr>
            <a:r>
              <a:rPr lang="en-US" sz="2450"/>
              <a:t>MATH 2510: About 50% of PES students earned a B- on first attempt</a:t>
            </a:r>
            <a:endParaRPr sz="2450"/>
          </a:p>
          <a:p>
            <a:pPr indent="-384175" lvl="0" marL="457200" rtl="0" algn="l">
              <a:lnSpc>
                <a:spcPct val="150000"/>
              </a:lnSpc>
              <a:spcBef>
                <a:spcPts val="0"/>
              </a:spcBef>
              <a:spcAft>
                <a:spcPts val="0"/>
              </a:spcAft>
              <a:buSzPts val="2450"/>
              <a:buChar char="●"/>
            </a:pPr>
            <a:r>
              <a:rPr lang="en-US" sz="2450"/>
              <a:t>Approximately 25% of students who originally applied to business end up there</a:t>
            </a:r>
            <a:endParaRPr sz="2450"/>
          </a:p>
        </p:txBody>
      </p:sp>
      <p:sp>
        <p:nvSpPr>
          <p:cNvPr id="200" name="Google Shape;200;g1ef177e57c9_0_384"/>
          <p:cNvSpPr txBox="1"/>
          <p:nvPr/>
        </p:nvSpPr>
        <p:spPr>
          <a:xfrm>
            <a:off x="76725" y="6290350"/>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ef177e57c9_0_301"/>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563"/>
              <a:buFont typeface="Arial"/>
              <a:buNone/>
            </a:pPr>
            <a:r>
              <a:rPr lang="en-US" sz="3063"/>
              <a:t>Transferring into the College of Engineering &amp; </a:t>
            </a:r>
            <a:br>
              <a:rPr lang="en-US" sz="3063"/>
            </a:br>
            <a:r>
              <a:rPr lang="en-US" sz="3063"/>
              <a:t>Applied Science </a:t>
            </a:r>
            <a:endParaRPr sz="3063"/>
          </a:p>
        </p:txBody>
      </p:sp>
      <p:sp>
        <p:nvSpPr>
          <p:cNvPr id="207" name="Google Shape;207;g1ef177e57c9_0_301"/>
          <p:cNvSpPr txBox="1"/>
          <p:nvPr>
            <p:ph idx="1" type="body"/>
          </p:nvPr>
        </p:nvSpPr>
        <p:spPr>
          <a:xfrm>
            <a:off x="838200" y="1755050"/>
            <a:ext cx="10878300" cy="4165500"/>
          </a:xfrm>
          <a:prstGeom prst="rect">
            <a:avLst/>
          </a:prstGeom>
          <a:noFill/>
          <a:ln>
            <a:noFill/>
          </a:ln>
        </p:spPr>
        <p:txBody>
          <a:bodyPr anchorCtr="0" anchor="t" bIns="45700" lIns="91425" spcFirstLastPara="1" rIns="91425" wrap="square" tIns="45700">
            <a:normAutofit fontScale="77500"/>
          </a:bodyPr>
          <a:lstStyle/>
          <a:p>
            <a:pPr indent="-182880" lvl="0" marL="228600" rtl="0" algn="l">
              <a:lnSpc>
                <a:spcPct val="90000"/>
              </a:lnSpc>
              <a:spcBef>
                <a:spcPts val="1000"/>
              </a:spcBef>
              <a:spcAft>
                <a:spcPts val="0"/>
              </a:spcAft>
              <a:buSzPct val="100000"/>
              <a:buChar char="●"/>
            </a:pPr>
            <a:r>
              <a:rPr lang="en-US" sz="3200"/>
              <a:t>Students must complete </a:t>
            </a:r>
            <a:r>
              <a:rPr b="1" lang="en-US" sz="3200"/>
              <a:t>three courses with C grades at CU Boulder</a:t>
            </a:r>
            <a:endParaRPr b="1" sz="3200"/>
          </a:p>
          <a:p>
            <a:pPr indent="-386080" lvl="1" marL="914400" rtl="0" algn="l">
              <a:lnSpc>
                <a:spcPct val="90000"/>
              </a:lnSpc>
              <a:spcBef>
                <a:spcPts val="1000"/>
              </a:spcBef>
              <a:spcAft>
                <a:spcPts val="0"/>
              </a:spcAft>
              <a:buSzPct val="100000"/>
              <a:buChar char="○"/>
            </a:pPr>
            <a:r>
              <a:rPr lang="en-US" sz="3200"/>
              <a:t>2 approved math courses (Calculus 1 &amp; Calculus 2 at a minimum)</a:t>
            </a:r>
            <a:endParaRPr sz="3200"/>
          </a:p>
          <a:p>
            <a:pPr indent="-386080" lvl="1" marL="914400" rtl="0" algn="l">
              <a:lnSpc>
                <a:spcPct val="90000"/>
              </a:lnSpc>
              <a:spcBef>
                <a:spcPts val="1000"/>
              </a:spcBef>
              <a:spcAft>
                <a:spcPts val="0"/>
              </a:spcAft>
              <a:buSzPct val="100000"/>
              <a:buChar char="○"/>
            </a:pPr>
            <a:r>
              <a:rPr lang="en-US" sz="3200"/>
              <a:t>1 approved science course (CHEM 1113, PHYS 1110, CSCI 1300)</a:t>
            </a:r>
            <a:endParaRPr sz="3200"/>
          </a:p>
          <a:p>
            <a:pPr indent="-182880" lvl="0" marL="228600" rtl="0" algn="l">
              <a:lnSpc>
                <a:spcPct val="90000"/>
              </a:lnSpc>
              <a:spcBef>
                <a:spcPts val="1000"/>
              </a:spcBef>
              <a:spcAft>
                <a:spcPts val="0"/>
              </a:spcAft>
              <a:buSzPct val="100000"/>
              <a:buChar char="●"/>
            </a:pPr>
            <a:r>
              <a:rPr lang="en-US" sz="3200"/>
              <a:t>All grades in "technical" coursework must average to a </a:t>
            </a:r>
            <a:r>
              <a:rPr b="1" lang="en-US" sz="3200"/>
              <a:t>2.700 technical GPA</a:t>
            </a:r>
            <a:r>
              <a:rPr lang="en-US" sz="3200"/>
              <a:t> </a:t>
            </a:r>
            <a:r>
              <a:rPr b="1" lang="en-US" sz="3200"/>
              <a:t>(B- average)</a:t>
            </a:r>
            <a:endParaRPr b="1" sz="3200"/>
          </a:p>
          <a:p>
            <a:pPr indent="-386080" lvl="1" marL="914400" rtl="0" algn="l">
              <a:lnSpc>
                <a:spcPct val="90000"/>
              </a:lnSpc>
              <a:spcBef>
                <a:spcPts val="1000"/>
              </a:spcBef>
              <a:spcAft>
                <a:spcPts val="0"/>
              </a:spcAft>
              <a:buSzPct val="100000"/>
              <a:buChar char="○"/>
            </a:pPr>
            <a:r>
              <a:rPr lang="en-US" sz="3200"/>
              <a:t>This includes all College of Engineering courses and all courses in PHYS, CHEM, MCDB, EBIO, APPM, MATH - some preparatory courses exempted</a:t>
            </a:r>
            <a:endParaRPr sz="3200"/>
          </a:p>
          <a:p>
            <a:pPr indent="-182880" lvl="0" marL="228600" rtl="0" algn="l">
              <a:lnSpc>
                <a:spcPct val="90000"/>
              </a:lnSpc>
              <a:spcBef>
                <a:spcPts val="1000"/>
              </a:spcBef>
              <a:spcAft>
                <a:spcPts val="0"/>
              </a:spcAft>
              <a:buSzPct val="100000"/>
              <a:buChar char="●"/>
            </a:pPr>
            <a:r>
              <a:rPr lang="en-US" sz="3200"/>
              <a:t>IUT admission is guaranteed if criteria met and apply by deadline</a:t>
            </a:r>
            <a:endParaRPr sz="3200"/>
          </a:p>
        </p:txBody>
      </p:sp>
      <p:sp>
        <p:nvSpPr>
          <p:cNvPr id="208" name="Google Shape;208;g1ef177e57c9_0_301"/>
          <p:cNvSpPr txBox="1"/>
          <p:nvPr/>
        </p:nvSpPr>
        <p:spPr>
          <a:xfrm>
            <a:off x="122750" y="6305675"/>
            <a:ext cx="65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t>B</a:t>
            </a:r>
            <a:endParaRPr/>
          </a:p>
        </p:txBody>
      </p:sp>
      <p:sp>
        <p:nvSpPr>
          <p:cNvPr id="209" name="Google Shape;209;g1ef177e57c9_0_301"/>
          <p:cNvSpPr txBox="1"/>
          <p:nvPr/>
        </p:nvSpPr>
        <p:spPr>
          <a:xfrm>
            <a:off x="291500" y="6290325"/>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ef177e57c9_0_391"/>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Let's talk about engineering</a:t>
            </a:r>
            <a:endParaRPr/>
          </a:p>
        </p:txBody>
      </p:sp>
      <p:sp>
        <p:nvSpPr>
          <p:cNvPr id="216" name="Google Shape;216;g1ef177e57c9_0_391"/>
          <p:cNvSpPr txBox="1"/>
          <p:nvPr>
            <p:ph idx="1" type="body"/>
          </p:nvPr>
        </p:nvSpPr>
        <p:spPr>
          <a:xfrm>
            <a:off x="76725" y="1433825"/>
            <a:ext cx="12115200" cy="4464000"/>
          </a:xfrm>
          <a:prstGeom prst="rect">
            <a:avLst/>
          </a:prstGeom>
          <a:noFill/>
          <a:ln>
            <a:noFill/>
          </a:ln>
        </p:spPr>
        <p:txBody>
          <a:bodyPr anchorCtr="0" anchor="t" bIns="45700" lIns="91425" spcFirstLastPara="1" rIns="91425" wrap="square" tIns="45700">
            <a:noAutofit/>
          </a:bodyPr>
          <a:lstStyle/>
          <a:p>
            <a:pPr indent="-377825" lvl="0" marL="457200" rtl="0" algn="l">
              <a:lnSpc>
                <a:spcPct val="150000"/>
              </a:lnSpc>
              <a:spcBef>
                <a:spcPts val="0"/>
              </a:spcBef>
              <a:spcAft>
                <a:spcPts val="0"/>
              </a:spcAft>
              <a:buSzPts val="2350"/>
              <a:buChar char="●"/>
            </a:pPr>
            <a:r>
              <a:rPr lang="en-US" sz="2350"/>
              <a:t>Can a student graduate in four years with an engineering degree if they start in PES?</a:t>
            </a:r>
            <a:endParaRPr sz="2350"/>
          </a:p>
          <a:p>
            <a:pPr indent="-377825" lvl="1" marL="914400" rtl="0" algn="l">
              <a:lnSpc>
                <a:spcPct val="150000"/>
              </a:lnSpc>
              <a:spcBef>
                <a:spcPts val="0"/>
              </a:spcBef>
              <a:spcAft>
                <a:spcPts val="0"/>
              </a:spcAft>
              <a:buSzPts val="2350"/>
              <a:buChar char="•"/>
            </a:pPr>
            <a:r>
              <a:rPr lang="en-US" sz="2350"/>
              <a:t>Important to take the best schedule for you, not to match four year engineering degree plan</a:t>
            </a:r>
            <a:endParaRPr sz="2350"/>
          </a:p>
          <a:p>
            <a:pPr indent="-377825" lvl="1" marL="914400" rtl="0" algn="l">
              <a:lnSpc>
                <a:spcPct val="150000"/>
              </a:lnSpc>
              <a:spcBef>
                <a:spcPts val="0"/>
              </a:spcBef>
              <a:spcAft>
                <a:spcPts val="0"/>
              </a:spcAft>
              <a:buSzPts val="2350"/>
              <a:buChar char="•"/>
            </a:pPr>
            <a:r>
              <a:rPr lang="en-US" sz="2350"/>
              <a:t>Starting in calculus and getting admitted in timely fashion are key</a:t>
            </a:r>
            <a:endParaRPr sz="2350"/>
          </a:p>
          <a:p>
            <a:pPr indent="-377825" lvl="2" marL="1371600" rtl="0" algn="l">
              <a:lnSpc>
                <a:spcPct val="150000"/>
              </a:lnSpc>
              <a:spcBef>
                <a:spcPts val="0"/>
              </a:spcBef>
              <a:spcAft>
                <a:spcPts val="0"/>
              </a:spcAft>
              <a:buSzPts val="2350"/>
              <a:buChar char="•"/>
            </a:pPr>
            <a:r>
              <a:rPr lang="en-US" sz="2350"/>
              <a:t>All incoming PES and engineering students take a calculus placement - about 50% of students who originally applied to engineering place into calculus </a:t>
            </a:r>
            <a:endParaRPr sz="2350"/>
          </a:p>
          <a:p>
            <a:pPr indent="-377825" lvl="0" marL="457200" rtl="0" algn="l">
              <a:lnSpc>
                <a:spcPct val="150000"/>
              </a:lnSpc>
              <a:spcBef>
                <a:spcPts val="0"/>
              </a:spcBef>
              <a:spcAft>
                <a:spcPts val="0"/>
              </a:spcAft>
              <a:buSzPts val="2350"/>
              <a:buChar char="●"/>
            </a:pPr>
            <a:r>
              <a:rPr lang="en-US" sz="2350"/>
              <a:t>What are the odds of getting in?</a:t>
            </a:r>
            <a:endParaRPr sz="2350"/>
          </a:p>
          <a:p>
            <a:pPr indent="-377825" lvl="1" marL="914400" rtl="0" algn="l">
              <a:lnSpc>
                <a:spcPct val="150000"/>
              </a:lnSpc>
              <a:spcBef>
                <a:spcPts val="0"/>
              </a:spcBef>
              <a:spcAft>
                <a:spcPts val="0"/>
              </a:spcAft>
              <a:buSzPts val="2350"/>
              <a:buChar char="•"/>
            </a:pPr>
            <a:r>
              <a:rPr lang="en-US" sz="2350"/>
              <a:t>Approximately 20% of students who originally applied to engineering end up there</a:t>
            </a:r>
            <a:endParaRPr sz="2350"/>
          </a:p>
        </p:txBody>
      </p:sp>
      <p:sp>
        <p:nvSpPr>
          <p:cNvPr id="217" name="Google Shape;217;g1ef177e57c9_0_391"/>
          <p:cNvSpPr txBox="1"/>
          <p:nvPr/>
        </p:nvSpPr>
        <p:spPr>
          <a:xfrm>
            <a:off x="76725" y="6290350"/>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ef177e57c9_0_0"/>
          <p:cNvSpPr txBox="1"/>
          <p:nvPr>
            <p:ph type="title"/>
          </p:nvPr>
        </p:nvSpPr>
        <p:spPr>
          <a:xfrm>
            <a:off x="838200" y="294556"/>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Welcome!</a:t>
            </a:r>
            <a:endParaRPr/>
          </a:p>
        </p:txBody>
      </p:sp>
      <p:sp>
        <p:nvSpPr>
          <p:cNvPr id="85" name="Google Shape;85;g1ef177e57c9_0_0"/>
          <p:cNvSpPr txBox="1"/>
          <p:nvPr>
            <p:ph idx="1" type="body"/>
          </p:nvPr>
        </p:nvSpPr>
        <p:spPr>
          <a:xfrm>
            <a:off x="838200" y="1620256"/>
            <a:ext cx="10515600" cy="40230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What you can expect to learn from today's session:</a:t>
            </a:r>
            <a:br>
              <a:rPr lang="en-US"/>
            </a:br>
            <a:endParaRPr/>
          </a:p>
          <a:p>
            <a:pPr indent="-342900" lvl="0" marL="457200" rtl="0" algn="l">
              <a:spcBef>
                <a:spcPts val="1000"/>
              </a:spcBef>
              <a:spcAft>
                <a:spcPts val="0"/>
              </a:spcAft>
              <a:buSzPts val="1800"/>
              <a:buChar char="●"/>
            </a:pPr>
            <a:r>
              <a:rPr b="1" lang="en-US"/>
              <a:t>What </a:t>
            </a:r>
            <a:r>
              <a:rPr lang="en-US"/>
              <a:t>is the Program in Exploratory Studies</a:t>
            </a:r>
            <a:br>
              <a:rPr lang="en-US"/>
            </a:br>
            <a:endParaRPr/>
          </a:p>
          <a:p>
            <a:pPr indent="-342900" lvl="0" marL="457200" rtl="0" algn="l">
              <a:spcBef>
                <a:spcPts val="0"/>
              </a:spcBef>
              <a:spcAft>
                <a:spcPts val="0"/>
              </a:spcAft>
              <a:buSzPts val="1800"/>
              <a:buChar char="●"/>
            </a:pPr>
            <a:r>
              <a:rPr b="1" lang="en-US"/>
              <a:t>How </a:t>
            </a:r>
            <a:r>
              <a:rPr lang="en-US"/>
              <a:t>Career Services helps you explore </a:t>
            </a:r>
            <a:r>
              <a:rPr lang="en-US"/>
              <a:t>outside</a:t>
            </a:r>
            <a:r>
              <a:rPr lang="en-US"/>
              <a:t> the classroom</a:t>
            </a:r>
            <a:br>
              <a:rPr lang="en-US"/>
            </a:br>
            <a:endParaRPr/>
          </a:p>
          <a:p>
            <a:pPr indent="-342900" lvl="0" marL="457200" rtl="0" algn="l">
              <a:spcBef>
                <a:spcPts val="0"/>
              </a:spcBef>
              <a:spcAft>
                <a:spcPts val="0"/>
              </a:spcAft>
              <a:buSzPts val="1800"/>
              <a:buChar char="●"/>
            </a:pPr>
            <a:r>
              <a:rPr b="1" lang="en-US"/>
              <a:t>What </a:t>
            </a:r>
            <a:r>
              <a:rPr lang="en-US"/>
              <a:t>the student experience is like </a:t>
            </a:r>
            <a:br>
              <a:rPr lang="en-US"/>
            </a:br>
            <a:endParaRPr/>
          </a:p>
          <a:p>
            <a:pPr indent="-342900" lvl="0" marL="457200" rtl="0" algn="l">
              <a:spcBef>
                <a:spcPts val="0"/>
              </a:spcBef>
              <a:spcAft>
                <a:spcPts val="0"/>
              </a:spcAft>
              <a:buSzPts val="1800"/>
              <a:buChar char="●"/>
            </a:pPr>
            <a:r>
              <a:rPr b="1" lang="en-US"/>
              <a:t>What </a:t>
            </a:r>
            <a:r>
              <a:rPr lang="en-US"/>
              <a:t>does the process look like to transfer out of PES</a:t>
            </a:r>
            <a:br>
              <a:rPr lang="en-US"/>
            </a:br>
            <a:endParaRPr/>
          </a:p>
          <a:p>
            <a:pPr indent="-342900" lvl="0" marL="457200" rtl="0" algn="l">
              <a:spcBef>
                <a:spcPts val="0"/>
              </a:spcBef>
              <a:spcAft>
                <a:spcPts val="0"/>
              </a:spcAft>
              <a:buSzPts val="1800"/>
              <a:buChar char="●"/>
            </a:pPr>
            <a:r>
              <a:rPr b="1" lang="en-US"/>
              <a:t>Explore </a:t>
            </a:r>
            <a:r>
              <a:rPr lang="en-US"/>
              <a:t>the campus with our ambassadors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11"/>
          <p:cNvSpPr txBox="1"/>
          <p:nvPr>
            <p:ph idx="1" type="body"/>
          </p:nvPr>
        </p:nvSpPr>
        <p:spPr>
          <a:xfrm>
            <a:off x="0" y="947300"/>
            <a:ext cx="12192000" cy="3954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None/>
            </a:pPr>
            <a:r>
              <a:rPr b="1" lang="en-US" sz="6000">
                <a:solidFill>
                  <a:schemeClr val="lt1"/>
                </a:solidFill>
              </a:rPr>
              <a:t>Questions?</a:t>
            </a:r>
            <a:endParaRPr b="1" sz="6000">
              <a:solidFill>
                <a:schemeClr val="lt1"/>
              </a:solidFill>
            </a:endParaRPr>
          </a:p>
          <a:p>
            <a:pPr indent="0" lvl="0" marL="0" rtl="0" algn="ctr">
              <a:lnSpc>
                <a:spcPct val="90000"/>
              </a:lnSpc>
              <a:spcBef>
                <a:spcPts val="0"/>
              </a:spcBef>
              <a:spcAft>
                <a:spcPts val="0"/>
              </a:spcAft>
              <a:buClr>
                <a:schemeClr val="lt1"/>
              </a:buClr>
              <a:buSzPts val="6000"/>
              <a:buNone/>
            </a:pPr>
            <a:r>
              <a:t/>
            </a:r>
            <a:endParaRPr b="1" sz="6000">
              <a:solidFill>
                <a:schemeClr val="lt1"/>
              </a:solidFill>
            </a:endParaRPr>
          </a:p>
          <a:p>
            <a:pPr indent="0" lvl="0" marL="0" rtl="0" algn="ctr">
              <a:lnSpc>
                <a:spcPct val="90000"/>
              </a:lnSpc>
              <a:spcBef>
                <a:spcPts val="0"/>
              </a:spcBef>
              <a:spcAft>
                <a:spcPts val="0"/>
              </a:spcAft>
              <a:buClr>
                <a:schemeClr val="lt1"/>
              </a:buClr>
              <a:buSzPts val="6000"/>
              <a:buNone/>
            </a:pPr>
            <a:r>
              <a:rPr b="1" lang="en-US" sz="4000">
                <a:solidFill>
                  <a:schemeClr val="lt1"/>
                </a:solidFill>
                <a:highlight>
                  <a:srgbClr val="CFB87C"/>
                </a:highlight>
              </a:rPr>
              <a:t>colorado.edu/exploratorystudies/admissions</a:t>
            </a:r>
            <a:endParaRPr b="1" sz="4000">
              <a:solidFill>
                <a:schemeClr val="lt1"/>
              </a:solidFill>
              <a:highlight>
                <a:srgbClr val="CFB87C"/>
              </a:highlight>
            </a:endParaRPr>
          </a:p>
          <a:p>
            <a:pPr indent="0" lvl="0" marL="0" rtl="0" algn="ctr">
              <a:lnSpc>
                <a:spcPct val="90000"/>
              </a:lnSpc>
              <a:spcBef>
                <a:spcPts val="2000"/>
              </a:spcBef>
              <a:spcAft>
                <a:spcPts val="0"/>
              </a:spcAft>
              <a:buClr>
                <a:schemeClr val="lt1"/>
              </a:buClr>
              <a:buSzPts val="6000"/>
              <a:buNone/>
            </a:pPr>
            <a:r>
              <a:rPr b="1" lang="en-US" sz="4000">
                <a:solidFill>
                  <a:schemeClr val="lt1"/>
                </a:solidFill>
                <a:highlight>
                  <a:srgbClr val="CFB87C"/>
                </a:highlight>
              </a:rPr>
              <a:t>exploratorystudies@colorado.edu</a:t>
            </a:r>
            <a:endParaRPr b="1" sz="4000">
              <a:solidFill>
                <a:schemeClr val="lt1"/>
              </a:solidFill>
              <a:highlight>
                <a:srgbClr val="CFB87C"/>
              </a:highlight>
            </a:endParaRPr>
          </a:p>
        </p:txBody>
      </p:sp>
      <p:sp>
        <p:nvSpPr>
          <p:cNvPr id="224" name="Google Shape;224;p11"/>
          <p:cNvSpPr txBox="1"/>
          <p:nvPr/>
        </p:nvSpPr>
        <p:spPr>
          <a:xfrm>
            <a:off x="300624" y="247061"/>
            <a:ext cx="11686783" cy="1143328"/>
          </a:xfrm>
          <a:prstGeom prst="rect">
            <a:avLst/>
          </a:prstGeom>
          <a:noFill/>
          <a:ln>
            <a:noFill/>
          </a:ln>
          <a:effectLst>
            <a:outerShdw blurRad="57150" rotWithShape="0" algn="bl" dir="5400000" dist="19050">
              <a:srgbClr val="000000">
                <a:alpha val="47843"/>
              </a:srgbClr>
            </a:outerShdw>
          </a:effectLst>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Be curious. Be ambitious. Explore what’s possible.</a:t>
            </a:r>
            <a:endParaRPr b="1" i="0" sz="2400" u="none" cap="none" strike="noStrike">
              <a:solidFill>
                <a:srgbClr val="FFFFFF"/>
              </a:solidFill>
              <a:latin typeface="Arial"/>
              <a:ea typeface="Arial"/>
              <a:cs typeface="Arial"/>
              <a:sym typeface="Arial"/>
            </a:endParaRPr>
          </a:p>
          <a:p>
            <a:pPr indent="0" lvl="0" marL="0" marR="0" rtl="0" algn="ctr">
              <a:lnSpc>
                <a:spcPct val="90000"/>
              </a:lnSpc>
              <a:spcBef>
                <a:spcPts val="800"/>
              </a:spcBef>
              <a:spcAft>
                <a:spcPts val="0"/>
              </a:spcAft>
              <a:buClr>
                <a:schemeClr val="dk1"/>
              </a:buClr>
              <a:buSzPts val="1100"/>
              <a:buFont typeface="Arial"/>
              <a:buNone/>
            </a:pPr>
            <a:r>
              <a:t/>
            </a:r>
            <a:endParaRPr b="1" i="0" sz="2400" u="none" cap="none" strike="noStrike">
              <a:solidFill>
                <a:schemeClr val="lt1"/>
              </a:solidFill>
              <a:latin typeface="Arial"/>
              <a:ea typeface="Arial"/>
              <a:cs typeface="Arial"/>
              <a:sym typeface="Arial"/>
            </a:endParaRPr>
          </a:p>
          <a:p>
            <a:pPr indent="0" lvl="0" marL="0" marR="0" rtl="0" algn="ctr">
              <a:lnSpc>
                <a:spcPct val="90000"/>
              </a:lnSpc>
              <a:spcBef>
                <a:spcPts val="8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ef177e57c9_0_6"/>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What is the </a:t>
            </a:r>
            <a:r>
              <a:rPr lang="en-US"/>
              <a:t>Program in </a:t>
            </a:r>
            <a:br>
              <a:rPr lang="en-US"/>
            </a:br>
            <a:r>
              <a:rPr lang="en-US"/>
              <a:t>Exploratory Studies?</a:t>
            </a:r>
            <a:endParaRPr/>
          </a:p>
        </p:txBody>
      </p:sp>
      <p:sp>
        <p:nvSpPr>
          <p:cNvPr id="92" name="Google Shape;92;g1ef177e57c9_0_6"/>
          <p:cNvSpPr txBox="1"/>
          <p:nvPr>
            <p:ph idx="1" type="body"/>
          </p:nvPr>
        </p:nvSpPr>
        <p:spPr>
          <a:xfrm>
            <a:off x="884100" y="1748525"/>
            <a:ext cx="10423800" cy="4196400"/>
          </a:xfrm>
          <a:prstGeom prst="rect">
            <a:avLst/>
          </a:prstGeom>
          <a:noFill/>
          <a:ln>
            <a:noFill/>
          </a:ln>
        </p:spPr>
        <p:txBody>
          <a:bodyPr anchorCtr="0" anchor="t" bIns="45700" lIns="91425" spcFirstLastPara="1" rIns="91425" wrap="square" tIns="45700">
            <a:normAutofit lnSpcReduction="10000"/>
          </a:bodyPr>
          <a:lstStyle/>
          <a:p>
            <a:pPr indent="-393700" lvl="0" marL="457200" rtl="0" algn="l">
              <a:lnSpc>
                <a:spcPct val="100000"/>
              </a:lnSpc>
              <a:spcBef>
                <a:spcPts val="1000"/>
              </a:spcBef>
              <a:spcAft>
                <a:spcPts val="0"/>
              </a:spcAft>
              <a:buSzPts val="2600"/>
              <a:buChar char="●"/>
            </a:pPr>
            <a:r>
              <a:rPr lang="en-US" sz="3600"/>
              <a:t>Currently home to over 2000 students </a:t>
            </a:r>
            <a:br>
              <a:rPr lang="en-US" sz="3600"/>
            </a:br>
            <a:endParaRPr sz="3600"/>
          </a:p>
          <a:p>
            <a:pPr indent="-393700" lvl="0" marL="457200" rtl="0" algn="l">
              <a:lnSpc>
                <a:spcPct val="100000"/>
              </a:lnSpc>
              <a:spcBef>
                <a:spcPts val="0"/>
              </a:spcBef>
              <a:spcAft>
                <a:spcPts val="0"/>
              </a:spcAft>
              <a:buSzPts val="2600"/>
              <a:buChar char="●"/>
            </a:pPr>
            <a:r>
              <a:rPr lang="en-US" sz="3600"/>
              <a:t>Admission to PES</a:t>
            </a:r>
            <a:endParaRPr sz="3600"/>
          </a:p>
          <a:p>
            <a:pPr indent="-393700" lvl="1" marL="914400" rtl="0" algn="l">
              <a:lnSpc>
                <a:spcPct val="100000"/>
              </a:lnSpc>
              <a:spcBef>
                <a:spcPts val="0"/>
              </a:spcBef>
              <a:spcAft>
                <a:spcPts val="0"/>
              </a:spcAft>
              <a:buSzPts val="2600"/>
              <a:buChar char="○"/>
            </a:pPr>
            <a:r>
              <a:rPr lang="en-US" sz="3200"/>
              <a:t>Direct</a:t>
            </a:r>
            <a:endParaRPr sz="3200"/>
          </a:p>
          <a:p>
            <a:pPr indent="-393700" lvl="1" marL="914400" rtl="0" algn="l">
              <a:lnSpc>
                <a:spcPct val="100000"/>
              </a:lnSpc>
              <a:spcBef>
                <a:spcPts val="0"/>
              </a:spcBef>
              <a:spcAft>
                <a:spcPts val="0"/>
              </a:spcAft>
              <a:buSzPts val="2600"/>
              <a:buChar char="○"/>
            </a:pPr>
            <a:r>
              <a:rPr lang="en-US" sz="3200"/>
              <a:t>Alternative based on original application</a:t>
            </a:r>
            <a:br>
              <a:rPr lang="en-US" sz="3200"/>
            </a:br>
            <a:endParaRPr sz="3200"/>
          </a:p>
          <a:p>
            <a:pPr indent="-393700" lvl="0" marL="457200" rtl="0" algn="l">
              <a:lnSpc>
                <a:spcPct val="100000"/>
              </a:lnSpc>
              <a:spcBef>
                <a:spcPts val="0"/>
              </a:spcBef>
              <a:spcAft>
                <a:spcPts val="0"/>
              </a:spcAft>
              <a:buSzPts val="2600"/>
              <a:buChar char="●"/>
            </a:pPr>
            <a:r>
              <a:rPr lang="en-US" sz="3600"/>
              <a:t>PES students transfer into one of 7 different colleges/schools, typically after 1st year</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ef177e57c9_0_221"/>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Arial"/>
              <a:buNone/>
            </a:pPr>
            <a:r>
              <a:rPr lang="en-US" sz="3959"/>
              <a:t>Transferring into colleges/schools </a:t>
            </a:r>
            <a:br>
              <a:rPr lang="en-US" sz="3959"/>
            </a:br>
            <a:r>
              <a:rPr lang="en-US" sz="3959"/>
              <a:t>at CU Boulder</a:t>
            </a:r>
            <a:endParaRPr sz="3959"/>
          </a:p>
        </p:txBody>
      </p:sp>
      <p:sp>
        <p:nvSpPr>
          <p:cNvPr id="99" name="Google Shape;99;g1ef177e57c9_0_221"/>
          <p:cNvSpPr txBox="1"/>
          <p:nvPr>
            <p:ph idx="1" type="body"/>
          </p:nvPr>
        </p:nvSpPr>
        <p:spPr>
          <a:xfrm>
            <a:off x="838200" y="1755056"/>
            <a:ext cx="10515600" cy="4023000"/>
          </a:xfrm>
          <a:prstGeom prst="rect">
            <a:avLst/>
          </a:prstGeom>
          <a:noFill/>
          <a:ln>
            <a:noFill/>
          </a:ln>
        </p:spPr>
        <p:txBody>
          <a:bodyPr anchorCtr="0" anchor="t" bIns="45700" lIns="91425" spcFirstLastPara="1" rIns="91425" wrap="square" tIns="45700">
            <a:normAutofit fontScale="92500" lnSpcReduction="20000"/>
          </a:bodyPr>
          <a:lstStyle/>
          <a:p>
            <a:pPr indent="-213359" lvl="0" marL="228600" rtl="0" algn="l">
              <a:lnSpc>
                <a:spcPct val="90000"/>
              </a:lnSpc>
              <a:spcBef>
                <a:spcPts val="0"/>
              </a:spcBef>
              <a:spcAft>
                <a:spcPts val="0"/>
              </a:spcAft>
              <a:buClr>
                <a:schemeClr val="dk1"/>
              </a:buClr>
              <a:buSzPct val="100000"/>
              <a:buChar char="●"/>
            </a:pPr>
            <a:r>
              <a:rPr lang="en-US" sz="3200"/>
              <a:t>Intra-University Transfer (IUT)</a:t>
            </a:r>
            <a:endParaRPr sz="3200"/>
          </a:p>
          <a:p>
            <a:pPr indent="-213359" lvl="0" marL="228600" rtl="0" algn="l">
              <a:lnSpc>
                <a:spcPct val="90000"/>
              </a:lnSpc>
              <a:spcBef>
                <a:spcPts val="1000"/>
              </a:spcBef>
              <a:spcAft>
                <a:spcPts val="0"/>
              </a:spcAft>
              <a:buClr>
                <a:schemeClr val="dk1"/>
              </a:buClr>
              <a:buSzPct val="100000"/>
              <a:buChar char="●"/>
            </a:pPr>
            <a:r>
              <a:rPr lang="en-US" sz="3200"/>
              <a:t>Every college/school sets their own requirements</a:t>
            </a:r>
            <a:endParaRPr sz="3200"/>
          </a:p>
          <a:p>
            <a:pPr indent="-213359" lvl="0" marL="228600" rtl="0" algn="l">
              <a:lnSpc>
                <a:spcPct val="90000"/>
              </a:lnSpc>
              <a:spcBef>
                <a:spcPts val="1000"/>
              </a:spcBef>
              <a:spcAft>
                <a:spcPts val="0"/>
              </a:spcAft>
              <a:buClr>
                <a:schemeClr val="dk1"/>
              </a:buClr>
              <a:buSzPct val="100000"/>
              <a:buChar char="●"/>
            </a:pPr>
            <a:r>
              <a:rPr lang="en-US" sz="3200"/>
              <a:t>Most require:</a:t>
            </a:r>
            <a:endParaRPr sz="3200"/>
          </a:p>
          <a:p>
            <a:pPr indent="-240665" lvl="1" marL="685800" rtl="0" algn="l">
              <a:lnSpc>
                <a:spcPct val="90000"/>
              </a:lnSpc>
              <a:spcBef>
                <a:spcPts val="500"/>
              </a:spcBef>
              <a:spcAft>
                <a:spcPts val="0"/>
              </a:spcAft>
              <a:buClr>
                <a:schemeClr val="dk1"/>
              </a:buClr>
              <a:buSzPct val="100000"/>
              <a:buChar char="○"/>
            </a:pPr>
            <a:r>
              <a:rPr lang="en-US" sz="2800"/>
              <a:t>Successful completion of certain courses</a:t>
            </a:r>
            <a:endParaRPr sz="2800"/>
          </a:p>
          <a:p>
            <a:pPr indent="-240665" lvl="1" marL="685800" rtl="0" algn="l">
              <a:lnSpc>
                <a:spcPct val="90000"/>
              </a:lnSpc>
              <a:spcBef>
                <a:spcPts val="500"/>
              </a:spcBef>
              <a:spcAft>
                <a:spcPts val="0"/>
              </a:spcAft>
              <a:buClr>
                <a:schemeClr val="dk1"/>
              </a:buClr>
              <a:buSzPct val="100000"/>
              <a:buChar char="○"/>
            </a:pPr>
            <a:r>
              <a:rPr lang="en-US" sz="2800"/>
              <a:t>Meet minimum grade, GPA and credit hours</a:t>
            </a:r>
            <a:endParaRPr sz="2800"/>
          </a:p>
          <a:p>
            <a:pPr indent="-213359" lvl="0" marL="228600" rtl="0" algn="l">
              <a:lnSpc>
                <a:spcPct val="90000"/>
              </a:lnSpc>
              <a:spcBef>
                <a:spcPts val="1000"/>
              </a:spcBef>
              <a:spcAft>
                <a:spcPts val="0"/>
              </a:spcAft>
              <a:buClr>
                <a:schemeClr val="dk1"/>
              </a:buClr>
              <a:buSzPct val="100000"/>
              <a:buChar char="●"/>
            </a:pPr>
            <a:r>
              <a:rPr lang="en-US" sz="3200"/>
              <a:t>Usually takes at least two semesters to complete IUT requirements</a:t>
            </a:r>
            <a:endParaRPr sz="3200"/>
          </a:p>
          <a:p>
            <a:pPr indent="-213359" lvl="0" marL="228600" rtl="0" algn="l">
              <a:lnSpc>
                <a:spcPct val="90000"/>
              </a:lnSpc>
              <a:spcBef>
                <a:spcPts val="1000"/>
              </a:spcBef>
              <a:spcAft>
                <a:spcPts val="0"/>
              </a:spcAft>
              <a:buSzPct val="100000"/>
              <a:buChar char="●"/>
            </a:pPr>
            <a:r>
              <a:rPr lang="en-US" sz="3200" u="sng">
                <a:solidFill>
                  <a:schemeClr val="hlink"/>
                </a:solidFill>
                <a:hlinkClick r:id="rId3"/>
              </a:rPr>
              <a:t>IUT website</a:t>
            </a:r>
            <a:endParaRPr sz="3200"/>
          </a:p>
          <a:p>
            <a:pPr indent="-213359" lvl="0" marL="228600" rtl="0" algn="l">
              <a:lnSpc>
                <a:spcPct val="90000"/>
              </a:lnSpc>
              <a:spcBef>
                <a:spcPts val="1000"/>
              </a:spcBef>
              <a:spcAft>
                <a:spcPts val="0"/>
              </a:spcAft>
              <a:buSzPct val="100000"/>
              <a:buChar char="●"/>
            </a:pPr>
            <a:r>
              <a:rPr lang="en-US" sz="3200" u="sng">
                <a:solidFill>
                  <a:schemeClr val="hlink"/>
                </a:solidFill>
                <a:hlinkClick r:id="rId4"/>
              </a:rPr>
              <a:t>Specific information if you originally applied for business or engineering</a:t>
            </a:r>
            <a:r>
              <a:rPr lang="en-US" sz="3200"/>
              <a:t> (including success rate dashboard)</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838200" y="29455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How We Support Students</a:t>
            </a:r>
            <a:endParaRPr/>
          </a:p>
        </p:txBody>
      </p:sp>
      <p:sp>
        <p:nvSpPr>
          <p:cNvPr id="106" name="Google Shape;106;p7"/>
          <p:cNvSpPr txBox="1"/>
          <p:nvPr>
            <p:ph idx="1" type="body"/>
          </p:nvPr>
        </p:nvSpPr>
        <p:spPr>
          <a:xfrm>
            <a:off x="838200" y="1755056"/>
            <a:ext cx="10515600" cy="4022914"/>
          </a:xfrm>
          <a:prstGeom prst="rect">
            <a:avLst/>
          </a:prstGeom>
          <a:noFill/>
          <a:ln>
            <a:noFill/>
          </a:ln>
        </p:spPr>
        <p:txBody>
          <a:bodyPr anchorCtr="0" anchor="t" bIns="45700" lIns="91425" spcFirstLastPara="1" rIns="91425" wrap="square" tIns="45700">
            <a:normAutofit/>
          </a:bodyPr>
          <a:lstStyle/>
          <a:p>
            <a:pPr indent="-260350" lvl="0" marL="228600" rtl="0" algn="l">
              <a:lnSpc>
                <a:spcPct val="80000"/>
              </a:lnSpc>
              <a:spcBef>
                <a:spcPts val="0"/>
              </a:spcBef>
              <a:spcAft>
                <a:spcPts val="0"/>
              </a:spcAft>
              <a:buClr>
                <a:schemeClr val="dk1"/>
              </a:buClr>
              <a:buSzPts val="3300"/>
              <a:buChar char="●"/>
            </a:pPr>
            <a:r>
              <a:rPr lang="en-US" sz="3300"/>
              <a:t>Specialized, cross-campus Academic Advising</a:t>
            </a:r>
            <a:endParaRPr sz="3300"/>
          </a:p>
          <a:p>
            <a:pPr indent="0" lvl="0" marL="457200" rtl="0" algn="l">
              <a:lnSpc>
                <a:spcPct val="80000"/>
              </a:lnSpc>
              <a:spcBef>
                <a:spcPts val="0"/>
              </a:spcBef>
              <a:spcAft>
                <a:spcPts val="0"/>
              </a:spcAft>
              <a:buNone/>
            </a:pPr>
            <a:r>
              <a:t/>
            </a:r>
            <a:endParaRPr sz="3300"/>
          </a:p>
          <a:p>
            <a:pPr indent="-260350" lvl="1" marL="685800" rtl="0" algn="l">
              <a:lnSpc>
                <a:spcPct val="80000"/>
              </a:lnSpc>
              <a:spcBef>
                <a:spcPts val="500"/>
              </a:spcBef>
              <a:spcAft>
                <a:spcPts val="0"/>
              </a:spcAft>
              <a:buClr>
                <a:schemeClr val="dk1"/>
              </a:buClr>
              <a:buSzPts val="2900"/>
              <a:buChar char="○"/>
            </a:pPr>
            <a:r>
              <a:rPr lang="en-US" sz="2900"/>
              <a:t>Personalize academic path with majors, minors, certificates + co-curricular experiences</a:t>
            </a:r>
            <a:endParaRPr sz="2900"/>
          </a:p>
          <a:p>
            <a:pPr indent="0" lvl="0" marL="914400" rtl="0" algn="l">
              <a:lnSpc>
                <a:spcPct val="80000"/>
              </a:lnSpc>
              <a:spcBef>
                <a:spcPts val="500"/>
              </a:spcBef>
              <a:spcAft>
                <a:spcPts val="0"/>
              </a:spcAft>
              <a:buNone/>
            </a:pPr>
            <a:r>
              <a:t/>
            </a:r>
            <a:endParaRPr sz="2900"/>
          </a:p>
          <a:p>
            <a:pPr indent="-260350" lvl="1" marL="685800" rtl="0" algn="l">
              <a:lnSpc>
                <a:spcPct val="80000"/>
              </a:lnSpc>
              <a:spcBef>
                <a:spcPts val="500"/>
              </a:spcBef>
              <a:spcAft>
                <a:spcPts val="0"/>
              </a:spcAft>
              <a:buClr>
                <a:schemeClr val="dk1"/>
              </a:buClr>
              <a:buSzPts val="2900"/>
              <a:buChar char="○"/>
            </a:pPr>
            <a:r>
              <a:rPr lang="en-US" sz="2900"/>
              <a:t>Preparation for transition to all colleges/schools on campus</a:t>
            </a:r>
            <a:endParaRPr sz="2900"/>
          </a:p>
          <a:p>
            <a:pPr indent="0" lvl="0" marL="914400" rtl="0" algn="l">
              <a:lnSpc>
                <a:spcPct val="80000"/>
              </a:lnSpc>
              <a:spcBef>
                <a:spcPts val="500"/>
              </a:spcBef>
              <a:spcAft>
                <a:spcPts val="0"/>
              </a:spcAft>
              <a:buNone/>
            </a:pPr>
            <a:r>
              <a:t/>
            </a:r>
            <a:endParaRPr sz="2900"/>
          </a:p>
          <a:p>
            <a:pPr indent="-260350" lvl="1" marL="685800" rtl="0" algn="l">
              <a:lnSpc>
                <a:spcPct val="80000"/>
              </a:lnSpc>
              <a:spcBef>
                <a:spcPts val="500"/>
              </a:spcBef>
              <a:spcAft>
                <a:spcPts val="0"/>
              </a:spcAft>
              <a:buSzPts val="2900"/>
              <a:buChar char="○"/>
            </a:pPr>
            <a:r>
              <a:rPr lang="en-US" sz="2900"/>
              <a:t>Academic coaching support for time management, study </a:t>
            </a:r>
            <a:r>
              <a:rPr lang="en-US" sz="2900"/>
              <a:t>skills</a:t>
            </a:r>
            <a:r>
              <a:rPr lang="en-US" sz="2900"/>
              <a:t>, exam preparation</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ef177e57c9_0_138"/>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Design Your Path LLC</a:t>
            </a:r>
            <a:endParaRPr/>
          </a:p>
        </p:txBody>
      </p:sp>
      <p:sp>
        <p:nvSpPr>
          <p:cNvPr id="113" name="Google Shape;113;g1ef177e57c9_0_138"/>
          <p:cNvSpPr txBox="1"/>
          <p:nvPr>
            <p:ph idx="1" type="body"/>
          </p:nvPr>
        </p:nvSpPr>
        <p:spPr>
          <a:xfrm>
            <a:off x="838200" y="1499875"/>
            <a:ext cx="10515600" cy="42780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SzPts val="2800"/>
              <a:buChar char="●"/>
            </a:pPr>
            <a:r>
              <a:rPr lang="en-US"/>
              <a:t>Craft your own journey and campus experiences through an innovation and exploration lens</a:t>
            </a:r>
            <a:endParaRPr/>
          </a:p>
          <a:p>
            <a:pPr indent="0" lvl="0" marL="457200" rtl="0" algn="l">
              <a:lnSpc>
                <a:spcPct val="80000"/>
              </a:lnSpc>
              <a:spcBef>
                <a:spcPts val="0"/>
              </a:spcBef>
              <a:spcAft>
                <a:spcPts val="0"/>
              </a:spcAft>
              <a:buSzPts val="1800"/>
              <a:buNone/>
            </a:pPr>
            <a:r>
              <a:t/>
            </a:r>
            <a:endParaRPr/>
          </a:p>
          <a:p>
            <a:pPr indent="-228600" lvl="0" marL="228600" rtl="0" algn="l">
              <a:lnSpc>
                <a:spcPct val="80000"/>
              </a:lnSpc>
              <a:spcBef>
                <a:spcPts val="0"/>
              </a:spcBef>
              <a:spcAft>
                <a:spcPts val="0"/>
              </a:spcAft>
              <a:buSzPts val="2800"/>
              <a:buChar char="●"/>
            </a:pPr>
            <a:r>
              <a:rPr lang="en-US"/>
              <a:t>How? </a:t>
            </a:r>
            <a:endParaRPr/>
          </a:p>
          <a:p>
            <a:pPr indent="-406400" lvl="1" marL="914400" rtl="0" algn="l">
              <a:lnSpc>
                <a:spcPct val="80000"/>
              </a:lnSpc>
              <a:spcBef>
                <a:spcPts val="0"/>
              </a:spcBef>
              <a:spcAft>
                <a:spcPts val="0"/>
              </a:spcAft>
              <a:buSzPts val="2800"/>
              <a:buChar char="•"/>
            </a:pPr>
            <a:r>
              <a:rPr lang="en-US"/>
              <a:t>Exposure to entrepreneurial and traditional career options to identify your best fit major</a:t>
            </a:r>
            <a:endParaRPr/>
          </a:p>
          <a:p>
            <a:pPr indent="-406400" lvl="1" marL="914400" rtl="0" algn="l">
              <a:lnSpc>
                <a:spcPct val="80000"/>
              </a:lnSpc>
              <a:spcBef>
                <a:spcPts val="0"/>
              </a:spcBef>
              <a:spcAft>
                <a:spcPts val="0"/>
              </a:spcAft>
              <a:buSzPts val="2800"/>
              <a:buChar char="•"/>
            </a:pPr>
            <a:r>
              <a:rPr lang="en-US"/>
              <a:t>Get the support you need from mentors</a:t>
            </a:r>
            <a:endParaRPr/>
          </a:p>
          <a:p>
            <a:pPr indent="-406400" lvl="1" marL="914400" rtl="0" algn="l">
              <a:lnSpc>
                <a:spcPct val="80000"/>
              </a:lnSpc>
              <a:spcBef>
                <a:spcPts val="0"/>
              </a:spcBef>
              <a:spcAft>
                <a:spcPts val="0"/>
              </a:spcAft>
              <a:buSzPts val="2800"/>
              <a:buChar char="•"/>
            </a:pPr>
            <a:r>
              <a:rPr lang="en-US"/>
              <a:t>Put your plan into practice through internship opportunities, campus programs &amp; events</a:t>
            </a:r>
            <a:endParaRPr/>
          </a:p>
          <a:p>
            <a:pPr indent="0" lvl="0" marL="457200" rtl="0" algn="l">
              <a:lnSpc>
                <a:spcPct val="80000"/>
              </a:lnSpc>
              <a:spcBef>
                <a:spcPts val="0"/>
              </a:spcBef>
              <a:spcAft>
                <a:spcPts val="0"/>
              </a:spcAft>
              <a:buSzPts val="1800"/>
              <a:buNone/>
            </a:pPr>
            <a:r>
              <a:t/>
            </a:r>
            <a:endParaRPr/>
          </a:p>
          <a:p>
            <a:pPr indent="-228600" lvl="0" marL="228600" rtl="0" algn="l">
              <a:lnSpc>
                <a:spcPct val="80000"/>
              </a:lnSpc>
              <a:spcBef>
                <a:spcPts val="0"/>
              </a:spcBef>
              <a:spcAft>
                <a:spcPts val="0"/>
              </a:spcAft>
              <a:buSzPts val="2800"/>
              <a:buChar char="●"/>
            </a:pPr>
            <a:r>
              <a:rPr lang="en-US"/>
              <a:t>Design Your Path LLC students live in Farrand Hall and take a </a:t>
            </a:r>
            <a:r>
              <a:rPr b="1" lang="en-US"/>
              <a:t>Design Thinking Seminar</a:t>
            </a:r>
            <a:r>
              <a:rPr lang="en-US"/>
              <a:t> (FYXP 2200) together</a:t>
            </a:r>
            <a:endParaRPr/>
          </a:p>
        </p:txBody>
      </p:sp>
      <p:sp>
        <p:nvSpPr>
          <p:cNvPr id="114" name="Google Shape;114;g1ef177e57c9_0_138"/>
          <p:cNvSpPr txBox="1"/>
          <p:nvPr/>
        </p:nvSpPr>
        <p:spPr>
          <a:xfrm>
            <a:off x="122750" y="6305675"/>
            <a:ext cx="659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pic>
        <p:nvPicPr>
          <p:cNvPr id="115" name="Google Shape;115;g1ef177e57c9_0_138"/>
          <p:cNvPicPr preferRelativeResize="0"/>
          <p:nvPr/>
        </p:nvPicPr>
        <p:blipFill>
          <a:blip r:embed="rId3">
            <a:alphaModFix/>
          </a:blip>
          <a:stretch>
            <a:fillRect/>
          </a:stretch>
        </p:blipFill>
        <p:spPr>
          <a:xfrm>
            <a:off x="6189900" y="5916625"/>
            <a:ext cx="6002100" cy="94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ef177e57c9_0_72"/>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PES Passport Program</a:t>
            </a:r>
            <a:endParaRPr/>
          </a:p>
        </p:txBody>
      </p:sp>
      <p:sp>
        <p:nvSpPr>
          <p:cNvPr id="122" name="Google Shape;122;g1ef177e57c9_0_72"/>
          <p:cNvSpPr txBox="1"/>
          <p:nvPr>
            <p:ph idx="1" type="body"/>
          </p:nvPr>
        </p:nvSpPr>
        <p:spPr>
          <a:xfrm>
            <a:off x="838200" y="1290000"/>
            <a:ext cx="10515600" cy="4278000"/>
          </a:xfrm>
          <a:prstGeom prst="rect">
            <a:avLst/>
          </a:prstGeom>
          <a:noFill/>
          <a:ln>
            <a:noFill/>
          </a:ln>
        </p:spPr>
        <p:txBody>
          <a:bodyPr anchorCtr="0" anchor="t" bIns="45700" lIns="91425" spcFirstLastPara="1" rIns="91425" wrap="square" tIns="45700">
            <a:noAutofit/>
          </a:bodyPr>
          <a:lstStyle/>
          <a:p>
            <a:pPr indent="-222250" lvl="0" marL="228600" rtl="0" algn="l">
              <a:lnSpc>
                <a:spcPct val="80000"/>
              </a:lnSpc>
              <a:spcBef>
                <a:spcPts val="0"/>
              </a:spcBef>
              <a:spcAft>
                <a:spcPts val="0"/>
              </a:spcAft>
              <a:buSzPts val="2700"/>
              <a:buChar char="●"/>
            </a:pPr>
            <a:r>
              <a:rPr lang="en-US" sz="2700"/>
              <a:t>Transition program designed for first generation and/or underserved students in the PES as they navigate their first year of college</a:t>
            </a:r>
            <a:endParaRPr sz="2700"/>
          </a:p>
          <a:p>
            <a:pPr indent="0" lvl="0" marL="457200" rtl="0" algn="l">
              <a:lnSpc>
                <a:spcPct val="80000"/>
              </a:lnSpc>
              <a:spcBef>
                <a:spcPts val="0"/>
              </a:spcBef>
              <a:spcAft>
                <a:spcPts val="0"/>
              </a:spcAft>
              <a:buSzPts val="1800"/>
              <a:buNone/>
            </a:pPr>
            <a:r>
              <a:t/>
            </a:r>
            <a:endParaRPr sz="2700"/>
          </a:p>
          <a:p>
            <a:pPr indent="-222250" lvl="0" marL="228600" rtl="0" algn="l">
              <a:lnSpc>
                <a:spcPct val="80000"/>
              </a:lnSpc>
              <a:spcBef>
                <a:spcPts val="0"/>
              </a:spcBef>
              <a:spcAft>
                <a:spcPts val="0"/>
              </a:spcAft>
              <a:buSzPts val="2700"/>
              <a:buChar char="●"/>
            </a:pPr>
            <a:r>
              <a:rPr lang="en-US" sz="2700"/>
              <a:t>Benefits </a:t>
            </a:r>
            <a:endParaRPr sz="2700"/>
          </a:p>
          <a:p>
            <a:pPr indent="-400050" lvl="1" marL="914400" rtl="0" algn="l">
              <a:lnSpc>
                <a:spcPct val="80000"/>
              </a:lnSpc>
              <a:spcBef>
                <a:spcPts val="0"/>
              </a:spcBef>
              <a:spcAft>
                <a:spcPts val="0"/>
              </a:spcAft>
              <a:buSzPts val="2700"/>
              <a:buChar char="•"/>
            </a:pPr>
            <a:r>
              <a:rPr lang="en-US" sz="2300"/>
              <a:t>Guaranteed housing in the Design Your Path LLC if you apply by May 1</a:t>
            </a:r>
            <a:endParaRPr sz="2300"/>
          </a:p>
          <a:p>
            <a:pPr indent="-400050" lvl="1" marL="914400" rtl="0" algn="l">
              <a:lnSpc>
                <a:spcPct val="80000"/>
              </a:lnSpc>
              <a:spcBef>
                <a:spcPts val="0"/>
              </a:spcBef>
              <a:spcAft>
                <a:spcPts val="0"/>
              </a:spcAft>
              <a:buSzPts val="2700"/>
              <a:buChar char="•"/>
            </a:pPr>
            <a:r>
              <a:rPr lang="en-US" sz="2300"/>
              <a:t>Learn together in FYXP course cohorts</a:t>
            </a:r>
            <a:endParaRPr sz="2300"/>
          </a:p>
          <a:p>
            <a:pPr indent="-400050" lvl="1" marL="914400" rtl="0" algn="l">
              <a:lnSpc>
                <a:spcPct val="80000"/>
              </a:lnSpc>
              <a:spcBef>
                <a:spcPts val="0"/>
              </a:spcBef>
              <a:spcAft>
                <a:spcPts val="0"/>
              </a:spcAft>
              <a:buSzPts val="2700"/>
              <a:buChar char="•"/>
            </a:pPr>
            <a:r>
              <a:rPr lang="en-US" sz="2300"/>
              <a:t>Scholarship opportunities</a:t>
            </a:r>
            <a:endParaRPr sz="2300"/>
          </a:p>
          <a:p>
            <a:pPr indent="-400050" lvl="1" marL="914400" rtl="0" algn="l">
              <a:lnSpc>
                <a:spcPct val="80000"/>
              </a:lnSpc>
              <a:spcBef>
                <a:spcPts val="0"/>
              </a:spcBef>
              <a:spcAft>
                <a:spcPts val="0"/>
              </a:spcAft>
              <a:buSzPts val="2700"/>
              <a:buChar char="•"/>
            </a:pPr>
            <a:r>
              <a:rPr lang="en-US" sz="2300"/>
              <a:t>Community-building programming</a:t>
            </a:r>
            <a:endParaRPr sz="2300"/>
          </a:p>
          <a:p>
            <a:pPr indent="-400050" lvl="1" marL="914400" rtl="0" algn="l">
              <a:lnSpc>
                <a:spcPct val="80000"/>
              </a:lnSpc>
              <a:spcBef>
                <a:spcPts val="0"/>
              </a:spcBef>
              <a:spcAft>
                <a:spcPts val="0"/>
              </a:spcAft>
              <a:buSzPts val="2700"/>
              <a:buChar char="•"/>
            </a:pPr>
            <a:r>
              <a:rPr lang="en-US" sz="2300"/>
              <a:t>Supplemental advising support, registration labs</a:t>
            </a:r>
            <a:endParaRPr sz="2300"/>
          </a:p>
          <a:p>
            <a:pPr indent="0" lvl="0" marL="457200" rtl="0" algn="l">
              <a:lnSpc>
                <a:spcPct val="80000"/>
              </a:lnSpc>
              <a:spcBef>
                <a:spcPts val="0"/>
              </a:spcBef>
              <a:spcAft>
                <a:spcPts val="0"/>
              </a:spcAft>
              <a:buSzPts val="1800"/>
              <a:buNone/>
            </a:pPr>
            <a:r>
              <a:t/>
            </a:r>
            <a:endParaRPr sz="2700"/>
          </a:p>
          <a:p>
            <a:pPr indent="-222250" lvl="0" marL="228600" rtl="0" algn="l">
              <a:lnSpc>
                <a:spcPct val="80000"/>
              </a:lnSpc>
              <a:spcBef>
                <a:spcPts val="0"/>
              </a:spcBef>
              <a:spcAft>
                <a:spcPts val="0"/>
              </a:spcAft>
              <a:buSzPts val="2700"/>
              <a:buChar char="●"/>
            </a:pPr>
            <a:r>
              <a:rPr lang="en-US" sz="2700"/>
              <a:t>Apply at </a:t>
            </a:r>
            <a:r>
              <a:rPr lang="en-US" sz="2700" u="sng">
                <a:solidFill>
                  <a:schemeClr val="hlink"/>
                </a:solidFill>
                <a:hlinkClick r:id="rId3"/>
              </a:rPr>
              <a:t>https://www.colorado.edu/exploratorystudies/passport-program</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1eba95bf69_0_79"/>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Exploratory Studies Timeline</a:t>
            </a:r>
            <a:endParaRPr/>
          </a:p>
        </p:txBody>
      </p:sp>
      <p:grpSp>
        <p:nvGrpSpPr>
          <p:cNvPr id="129" name="Google Shape;129;g21eba95bf69_0_79"/>
          <p:cNvGrpSpPr/>
          <p:nvPr/>
        </p:nvGrpSpPr>
        <p:grpSpPr>
          <a:xfrm>
            <a:off x="7421205" y="1504753"/>
            <a:ext cx="3932791" cy="4231557"/>
            <a:chOff x="5632306" y="1189775"/>
            <a:chExt cx="3305700" cy="3483050"/>
          </a:xfrm>
        </p:grpSpPr>
        <p:sp>
          <p:nvSpPr>
            <p:cNvPr id="130" name="Google Shape;130;g21eba95bf69_0_79"/>
            <p:cNvSpPr/>
            <p:nvPr/>
          </p:nvSpPr>
          <p:spPr>
            <a:xfrm>
              <a:off x="5632306" y="1189775"/>
              <a:ext cx="3305700" cy="669000"/>
            </a:xfrm>
            <a:prstGeom prst="chevron">
              <a:avLst>
                <a:gd fmla="val 50000" name="adj"/>
              </a:avLst>
            </a:prstGeom>
            <a:solidFill>
              <a:srgbClr val="CFB8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Spring and beyond</a:t>
              </a:r>
              <a:endParaRPr sz="2000">
                <a:solidFill>
                  <a:srgbClr val="000000"/>
                </a:solidFill>
              </a:endParaRPr>
            </a:p>
          </p:txBody>
        </p:sp>
        <p:sp>
          <p:nvSpPr>
            <p:cNvPr id="131" name="Google Shape;131;g21eba95bf69_0_79"/>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US" sz="1700"/>
                <a:t>Apply for Intra-University Transfer (if applicable)</a:t>
              </a:r>
              <a:endParaRPr sz="1700"/>
            </a:p>
            <a:p>
              <a:pPr indent="-336550" lvl="0" marL="457200" rtl="0" algn="l">
                <a:lnSpc>
                  <a:spcPct val="115000"/>
                </a:lnSpc>
                <a:spcBef>
                  <a:spcPts val="0"/>
                </a:spcBef>
                <a:spcAft>
                  <a:spcPts val="0"/>
                </a:spcAft>
                <a:buSzPts val="1700"/>
                <a:buChar char="●"/>
              </a:pPr>
              <a:r>
                <a:rPr lang="en-US" sz="1700"/>
                <a:t>Continue connecting with campus:</a:t>
              </a:r>
              <a:endParaRPr sz="1700"/>
            </a:p>
            <a:p>
              <a:pPr indent="-336550" lvl="1" marL="914400" rtl="0" algn="l">
                <a:lnSpc>
                  <a:spcPct val="115000"/>
                </a:lnSpc>
                <a:spcBef>
                  <a:spcPts val="0"/>
                </a:spcBef>
                <a:spcAft>
                  <a:spcPts val="0"/>
                </a:spcAft>
                <a:buSzPts val="1700"/>
                <a:buChar char="○"/>
              </a:pPr>
              <a:r>
                <a:rPr lang="en-US" sz="1700"/>
                <a:t>Career Services</a:t>
              </a:r>
              <a:endParaRPr sz="1700"/>
            </a:p>
            <a:p>
              <a:pPr indent="-336550" lvl="1" marL="914400" rtl="0" algn="l">
                <a:lnSpc>
                  <a:spcPct val="115000"/>
                </a:lnSpc>
                <a:spcBef>
                  <a:spcPts val="0"/>
                </a:spcBef>
                <a:spcAft>
                  <a:spcPts val="0"/>
                </a:spcAft>
                <a:buSzPts val="1700"/>
                <a:buChar char="○"/>
              </a:pPr>
              <a:r>
                <a:rPr lang="en-US" sz="1700"/>
                <a:t>Research opportunities</a:t>
              </a:r>
              <a:endParaRPr sz="1700"/>
            </a:p>
            <a:p>
              <a:pPr indent="-336550" lvl="1" marL="914400" rtl="0" algn="l">
                <a:lnSpc>
                  <a:spcPct val="115000"/>
                </a:lnSpc>
                <a:spcBef>
                  <a:spcPts val="0"/>
                </a:spcBef>
                <a:spcAft>
                  <a:spcPts val="0"/>
                </a:spcAft>
                <a:buSzPts val="1700"/>
                <a:buChar char="○"/>
              </a:pPr>
              <a:r>
                <a:rPr lang="en-US" sz="1700"/>
                <a:t>And so much more!</a:t>
              </a:r>
              <a:endParaRPr sz="1700"/>
            </a:p>
          </p:txBody>
        </p:sp>
      </p:grpSp>
      <p:grpSp>
        <p:nvGrpSpPr>
          <p:cNvPr id="132" name="Google Shape;132;g21eba95bf69_0_79"/>
          <p:cNvGrpSpPr/>
          <p:nvPr/>
        </p:nvGrpSpPr>
        <p:grpSpPr>
          <a:xfrm>
            <a:off x="720450" y="1505013"/>
            <a:ext cx="4219747" cy="4231301"/>
            <a:chOff x="0" y="1189989"/>
            <a:chExt cx="3546900" cy="3482839"/>
          </a:xfrm>
        </p:grpSpPr>
        <p:sp>
          <p:nvSpPr>
            <p:cNvPr id="133" name="Google Shape;133;g21eba95bf69_0_79"/>
            <p:cNvSpPr/>
            <p:nvPr/>
          </p:nvSpPr>
          <p:spPr>
            <a:xfrm>
              <a:off x="0" y="1189989"/>
              <a:ext cx="3546900" cy="669000"/>
            </a:xfrm>
            <a:prstGeom prst="homePlate">
              <a:avLst>
                <a:gd fmla="val 50000" name="adj"/>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FFFFFF"/>
                  </a:solidFill>
                </a:rPr>
                <a:t>Summer</a:t>
              </a:r>
              <a:endParaRPr sz="2000">
                <a:solidFill>
                  <a:srgbClr val="FFFFFF"/>
                </a:solidFill>
              </a:endParaRPr>
            </a:p>
          </p:txBody>
        </p:sp>
        <p:sp>
          <p:nvSpPr>
            <p:cNvPr id="134" name="Google Shape;134;g21eba95bf69_0_79"/>
            <p:cNvSpPr txBox="1"/>
            <p:nvPr/>
          </p:nvSpPr>
          <p:spPr>
            <a:xfrm>
              <a:off x="655353" y="2057128"/>
              <a:ext cx="2755800" cy="2615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US" sz="1700"/>
                <a:t>Complete Online Experience, Placement Tests (mid-May to early June)</a:t>
              </a:r>
              <a:endParaRPr sz="1700"/>
            </a:p>
            <a:p>
              <a:pPr indent="-336550" lvl="0" marL="457200" rtl="0" algn="l">
                <a:lnSpc>
                  <a:spcPct val="115000"/>
                </a:lnSpc>
                <a:spcBef>
                  <a:spcPts val="0"/>
                </a:spcBef>
                <a:spcAft>
                  <a:spcPts val="0"/>
                </a:spcAft>
                <a:buSzPts val="1700"/>
                <a:buChar char="●"/>
              </a:pPr>
              <a:r>
                <a:rPr lang="en-US" sz="1700"/>
                <a:t>Connect with academic advising (mid-May to mid-July)</a:t>
              </a:r>
              <a:endParaRPr sz="1700"/>
            </a:p>
            <a:p>
              <a:pPr indent="-336550" lvl="0" marL="457200" rtl="0" algn="l">
                <a:lnSpc>
                  <a:spcPct val="115000"/>
                </a:lnSpc>
                <a:spcBef>
                  <a:spcPts val="0"/>
                </a:spcBef>
                <a:spcAft>
                  <a:spcPts val="0"/>
                </a:spcAft>
                <a:buSzPts val="1700"/>
                <a:buChar char="●"/>
              </a:pPr>
              <a:r>
                <a:rPr lang="en-US" sz="1700"/>
                <a:t>Register for your first semester (mid-July to mid-August)</a:t>
              </a:r>
              <a:endParaRPr sz="1700"/>
            </a:p>
          </p:txBody>
        </p:sp>
      </p:grpSp>
      <p:grpSp>
        <p:nvGrpSpPr>
          <p:cNvPr id="135" name="Google Shape;135;g21eba95bf69_0_79"/>
          <p:cNvGrpSpPr/>
          <p:nvPr/>
        </p:nvGrpSpPr>
        <p:grpSpPr>
          <a:xfrm>
            <a:off x="4223170" y="1504753"/>
            <a:ext cx="3932791" cy="4231561"/>
            <a:chOff x="2944204" y="1189775"/>
            <a:chExt cx="3305700" cy="3483053"/>
          </a:xfrm>
        </p:grpSpPr>
        <p:sp>
          <p:nvSpPr>
            <p:cNvPr id="136" name="Google Shape;136;g21eba95bf69_0_79"/>
            <p:cNvSpPr/>
            <p:nvPr/>
          </p:nvSpPr>
          <p:spPr>
            <a:xfrm>
              <a:off x="2944204" y="1189775"/>
              <a:ext cx="3305700" cy="669000"/>
            </a:xfrm>
            <a:prstGeom prst="chevron">
              <a:avLst>
                <a:gd fmla="val 50000" name="adj"/>
              </a:avLst>
            </a:prstGeom>
            <a:solidFill>
              <a:srgbClr val="09090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FFFFFF"/>
                  </a:solidFill>
                </a:rPr>
                <a:t>Fall</a:t>
              </a:r>
              <a:endParaRPr sz="2000">
                <a:solidFill>
                  <a:srgbClr val="FFFFFF"/>
                </a:solidFill>
              </a:endParaRPr>
            </a:p>
          </p:txBody>
        </p:sp>
        <p:sp>
          <p:nvSpPr>
            <p:cNvPr id="137" name="Google Shape;137;g21eba95bf69_0_79"/>
            <p:cNvSpPr txBox="1"/>
            <p:nvPr/>
          </p:nvSpPr>
          <p:spPr>
            <a:xfrm>
              <a:off x="3373791" y="2057128"/>
              <a:ext cx="2620800" cy="2615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US" sz="1700"/>
                <a:t>Explore your interests:</a:t>
              </a:r>
              <a:endParaRPr sz="1700"/>
            </a:p>
            <a:p>
              <a:pPr indent="-336550" lvl="1" marL="914400" rtl="0" algn="l">
                <a:lnSpc>
                  <a:spcPct val="115000"/>
                </a:lnSpc>
                <a:spcBef>
                  <a:spcPts val="0"/>
                </a:spcBef>
                <a:spcAft>
                  <a:spcPts val="0"/>
                </a:spcAft>
                <a:buSzPts val="1700"/>
                <a:buChar char="○"/>
              </a:pPr>
              <a:r>
                <a:rPr lang="en-US" sz="1700"/>
                <a:t>Classes</a:t>
              </a:r>
              <a:endParaRPr sz="1700"/>
            </a:p>
            <a:p>
              <a:pPr indent="-336550" lvl="1" marL="914400" rtl="0" algn="l">
                <a:lnSpc>
                  <a:spcPct val="115000"/>
                </a:lnSpc>
                <a:spcBef>
                  <a:spcPts val="0"/>
                </a:spcBef>
                <a:spcAft>
                  <a:spcPts val="0"/>
                </a:spcAft>
                <a:buSzPts val="1700"/>
                <a:buChar char="○"/>
              </a:pPr>
              <a:r>
                <a:rPr lang="en-US" sz="1700"/>
                <a:t>Student groups</a:t>
              </a:r>
              <a:endParaRPr sz="1700"/>
            </a:p>
            <a:p>
              <a:pPr indent="-336550" lvl="1" marL="914400" rtl="0" algn="l">
                <a:lnSpc>
                  <a:spcPct val="115000"/>
                </a:lnSpc>
                <a:spcBef>
                  <a:spcPts val="0"/>
                </a:spcBef>
                <a:spcAft>
                  <a:spcPts val="0"/>
                </a:spcAft>
                <a:buSzPts val="1700"/>
                <a:buChar char="○"/>
              </a:pPr>
              <a:r>
                <a:rPr lang="en-US" sz="1700"/>
                <a:t>Community-building </a:t>
              </a:r>
              <a:endParaRPr sz="1700"/>
            </a:p>
            <a:p>
              <a:pPr indent="-336550" lvl="1" marL="914400" rtl="0" algn="l">
                <a:lnSpc>
                  <a:spcPct val="115000"/>
                </a:lnSpc>
                <a:spcBef>
                  <a:spcPts val="0"/>
                </a:spcBef>
                <a:spcAft>
                  <a:spcPts val="0"/>
                </a:spcAft>
                <a:buSzPts val="1700"/>
                <a:buChar char="○"/>
              </a:pPr>
              <a:r>
                <a:rPr lang="en-US" sz="1700"/>
                <a:t>Office hours</a:t>
              </a:r>
              <a:endParaRPr sz="1700"/>
            </a:p>
            <a:p>
              <a:pPr indent="-336550" lvl="1" marL="914400" rtl="0" algn="l">
                <a:lnSpc>
                  <a:spcPct val="115000"/>
                </a:lnSpc>
                <a:spcBef>
                  <a:spcPts val="0"/>
                </a:spcBef>
                <a:spcAft>
                  <a:spcPts val="0"/>
                </a:spcAft>
                <a:buSzPts val="1700"/>
                <a:buChar char="○"/>
              </a:pPr>
              <a:r>
                <a:rPr lang="en-US" sz="1700"/>
                <a:t>Rec Center</a:t>
              </a:r>
              <a:endParaRPr sz="1700"/>
            </a:p>
            <a:p>
              <a:pPr indent="-336550" lvl="1" marL="914400" rtl="0" algn="l">
                <a:lnSpc>
                  <a:spcPct val="115000"/>
                </a:lnSpc>
                <a:spcBef>
                  <a:spcPts val="0"/>
                </a:spcBef>
                <a:spcAft>
                  <a:spcPts val="0"/>
                </a:spcAft>
                <a:buSzPts val="1700"/>
                <a:buChar char="○"/>
              </a:pPr>
              <a:r>
                <a:rPr lang="en-US" sz="1700"/>
                <a:t>Career Services</a:t>
              </a:r>
              <a:endParaRPr sz="17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bb4f8155fd_0_148"/>
          <p:cNvSpPr txBox="1"/>
          <p:nvPr>
            <p:ph type="title"/>
          </p:nvPr>
        </p:nvSpPr>
        <p:spPr>
          <a:xfrm>
            <a:off x="838200" y="294556"/>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"Typical Schedule"</a:t>
            </a:r>
            <a:endParaRPr/>
          </a:p>
        </p:txBody>
      </p:sp>
      <p:sp>
        <p:nvSpPr>
          <p:cNvPr id="144" name="Google Shape;144;gbb4f8155fd_0_148"/>
          <p:cNvSpPr txBox="1"/>
          <p:nvPr>
            <p:ph idx="1" type="body"/>
          </p:nvPr>
        </p:nvSpPr>
        <p:spPr>
          <a:xfrm>
            <a:off x="450750" y="1620250"/>
            <a:ext cx="11290500" cy="4278000"/>
          </a:xfrm>
          <a:prstGeom prst="rect">
            <a:avLst/>
          </a:prstGeom>
          <a:noFill/>
          <a:ln>
            <a:noFill/>
          </a:ln>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b="1" lang="en-US"/>
              <a:t>First Year Success Seminar (FYXP 1500)</a:t>
            </a:r>
            <a:endParaRPr b="1"/>
          </a:p>
          <a:p>
            <a:pPr indent="-406400" lvl="1" marL="914400" rtl="0" algn="l">
              <a:lnSpc>
                <a:spcPct val="80000"/>
              </a:lnSpc>
              <a:spcBef>
                <a:spcPts val="0"/>
              </a:spcBef>
              <a:spcAft>
                <a:spcPts val="0"/>
              </a:spcAft>
              <a:buSzPts val="2800"/>
              <a:buChar char="○"/>
            </a:pPr>
            <a:r>
              <a:rPr lang="en-US" sz="2800"/>
              <a:t>Support first-year students with their transition to CU Boulder</a:t>
            </a:r>
            <a:br>
              <a:rPr lang="en-US" sz="2800"/>
            </a:br>
            <a:endParaRPr sz="2800"/>
          </a:p>
          <a:p>
            <a:pPr indent="0" lvl="0" marL="457200" rtl="0" algn="l">
              <a:lnSpc>
                <a:spcPct val="80000"/>
              </a:lnSpc>
              <a:spcBef>
                <a:spcPts val="0"/>
              </a:spcBef>
              <a:spcAft>
                <a:spcPts val="0"/>
              </a:spcAft>
              <a:buNone/>
            </a:pPr>
            <a:r>
              <a:t/>
            </a:r>
            <a:endParaRPr sz="2800"/>
          </a:p>
          <a:p>
            <a:pPr indent="-406400" lvl="0" marL="457200" rtl="0" algn="l">
              <a:lnSpc>
                <a:spcPct val="80000"/>
              </a:lnSpc>
              <a:spcBef>
                <a:spcPts val="0"/>
              </a:spcBef>
              <a:spcAft>
                <a:spcPts val="0"/>
              </a:spcAft>
              <a:buSzPts val="2800"/>
              <a:buChar char="●"/>
            </a:pPr>
            <a:r>
              <a:rPr b="1" lang="en-US"/>
              <a:t>2-3 Exploration Courses</a:t>
            </a:r>
            <a:endParaRPr b="1"/>
          </a:p>
          <a:p>
            <a:pPr indent="-368300" lvl="1" marL="914400" rtl="0" algn="l">
              <a:lnSpc>
                <a:spcPct val="80000"/>
              </a:lnSpc>
              <a:spcBef>
                <a:spcPts val="0"/>
              </a:spcBef>
              <a:spcAft>
                <a:spcPts val="0"/>
              </a:spcAft>
              <a:buSzPts val="2200"/>
              <a:buChar char="○"/>
            </a:pPr>
            <a:r>
              <a:rPr lang="en-US" sz="2800"/>
              <a:t>IUT class(es)</a:t>
            </a:r>
            <a:endParaRPr sz="2800"/>
          </a:p>
          <a:p>
            <a:pPr indent="-368300" lvl="1" marL="914400" rtl="0" algn="l">
              <a:lnSpc>
                <a:spcPct val="80000"/>
              </a:lnSpc>
              <a:spcBef>
                <a:spcPts val="0"/>
              </a:spcBef>
              <a:spcAft>
                <a:spcPts val="0"/>
              </a:spcAft>
              <a:buSzPts val="2200"/>
              <a:buChar char="○"/>
            </a:pPr>
            <a:r>
              <a:rPr lang="en-US" sz="2800"/>
              <a:t>Intro course for a major of interest</a:t>
            </a:r>
            <a:endParaRPr sz="2800"/>
          </a:p>
          <a:p>
            <a:pPr indent="0" lvl="0" marL="914400" rtl="0" algn="l">
              <a:lnSpc>
                <a:spcPct val="80000"/>
              </a:lnSpc>
              <a:spcBef>
                <a:spcPts val="0"/>
              </a:spcBef>
              <a:spcAft>
                <a:spcPts val="0"/>
              </a:spcAft>
              <a:buNone/>
            </a:pPr>
            <a:br>
              <a:rPr lang="en-US" sz="2800"/>
            </a:br>
            <a:endParaRPr b="1"/>
          </a:p>
          <a:p>
            <a:pPr indent="-406400" lvl="0" marL="457200" rtl="0" algn="l">
              <a:lnSpc>
                <a:spcPct val="80000"/>
              </a:lnSpc>
              <a:spcBef>
                <a:spcPts val="0"/>
              </a:spcBef>
              <a:spcAft>
                <a:spcPts val="0"/>
              </a:spcAft>
              <a:buSzPts val="2800"/>
              <a:buChar char="●"/>
            </a:pPr>
            <a:r>
              <a:rPr b="1" lang="en-US"/>
              <a:t>1-2 General Education Courses/Electives of Interest</a:t>
            </a:r>
            <a:endParaRPr b="1"/>
          </a:p>
          <a:p>
            <a:pPr indent="-368300" lvl="1" marL="914400" rtl="0" algn="l">
              <a:lnSpc>
                <a:spcPct val="80000"/>
              </a:lnSpc>
              <a:spcBef>
                <a:spcPts val="0"/>
              </a:spcBef>
              <a:spcAft>
                <a:spcPts val="0"/>
              </a:spcAft>
              <a:buSzPts val="2200"/>
              <a:buChar char="○"/>
            </a:pPr>
            <a:r>
              <a:rPr lang="en-US" sz="2800"/>
              <a:t>All majors have General Education requirements</a:t>
            </a:r>
            <a:endParaRPr sz="2800"/>
          </a:p>
          <a:p>
            <a:pPr indent="0" lvl="0" marL="0" rtl="0" algn="l">
              <a:lnSpc>
                <a:spcPct val="80000"/>
              </a:lnSpc>
              <a:spcBef>
                <a:spcPts val="0"/>
              </a:spcBef>
              <a:spcAft>
                <a:spcPts val="0"/>
              </a:spcAft>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2019-04-03T20:21:55Z</dcterms:created>
  <dc:creator>Microsoft Office User</dc:creator>
</cp:coreProperties>
</file>