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6" r:id="rId4"/>
  </p:sldMasterIdLst>
  <p:notesMasterIdLst>
    <p:notesMasterId r:id="rId43"/>
  </p:notesMasterIdLst>
  <p:handoutMasterIdLst>
    <p:handoutMasterId r:id="rId44"/>
  </p:handoutMasterIdLst>
  <p:sldIdLst>
    <p:sldId id="256" r:id="rId5"/>
    <p:sldId id="257" r:id="rId6"/>
    <p:sldId id="278" r:id="rId7"/>
    <p:sldId id="279"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4" r:id="rId28"/>
    <p:sldId id="303" r:id="rId29"/>
    <p:sldId id="305" r:id="rId30"/>
    <p:sldId id="306" r:id="rId31"/>
    <p:sldId id="307" r:id="rId32"/>
    <p:sldId id="308" r:id="rId33"/>
    <p:sldId id="309" r:id="rId34"/>
    <p:sldId id="310" r:id="rId35"/>
    <p:sldId id="311" r:id="rId36"/>
    <p:sldId id="312" r:id="rId37"/>
    <p:sldId id="313" r:id="rId38"/>
    <p:sldId id="316" r:id="rId39"/>
    <p:sldId id="314" r:id="rId40"/>
    <p:sldId id="315" r:id="rId41"/>
    <p:sldId id="28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63C869-A2E5-4941-9873-664622959118}" v="177" dt="2024-06-04T20:01:47.8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3090" autoAdjust="0"/>
  </p:normalViewPr>
  <p:slideViewPr>
    <p:cSldViewPr snapToGrid="0">
      <p:cViewPr varScale="1">
        <p:scale>
          <a:sx n="80" d="100"/>
          <a:sy n="80" d="100"/>
        </p:scale>
        <p:origin x="758" y="43"/>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6/4/2024</a:t>
            </a:fld>
            <a:endParaRPr lang="en-US"/>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6/4/2024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will talk through these slides to show some upcoming changes we have made in Cornerstone based on some of the feedback we've received. We will send out the slide deck after the meeting—the last slide has a link send us a ticket if you have any additional feedback. Vidushi will also do a demo of the updated and now embedded self-evaluation option in the University Staff evaluation task.</a:t>
            </a:r>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a:p>
        </p:txBody>
      </p:sp>
    </p:spTree>
    <p:extLst>
      <p:ext uri="{BB962C8B-B14F-4D97-AF65-F5344CB8AC3E}">
        <p14:creationId xmlns:p14="http://schemas.microsoft.com/office/powerpoint/2010/main" val="302438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17</a:t>
            </a:fld>
            <a:endParaRPr lang="en-US"/>
          </a:p>
        </p:txBody>
      </p:sp>
    </p:spTree>
    <p:extLst>
      <p:ext uri="{BB962C8B-B14F-4D97-AF65-F5344CB8AC3E}">
        <p14:creationId xmlns:p14="http://schemas.microsoft.com/office/powerpoint/2010/main" val="2877456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18</a:t>
            </a:fld>
            <a:endParaRPr lang="en-US"/>
          </a:p>
        </p:txBody>
      </p:sp>
    </p:spTree>
    <p:extLst>
      <p:ext uri="{BB962C8B-B14F-4D97-AF65-F5344CB8AC3E}">
        <p14:creationId xmlns:p14="http://schemas.microsoft.com/office/powerpoint/2010/main" val="1291920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19</a:t>
            </a:fld>
            <a:endParaRPr lang="en-US"/>
          </a:p>
        </p:txBody>
      </p:sp>
    </p:spTree>
    <p:extLst>
      <p:ext uri="{BB962C8B-B14F-4D97-AF65-F5344CB8AC3E}">
        <p14:creationId xmlns:p14="http://schemas.microsoft.com/office/powerpoint/2010/main" val="964443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20</a:t>
            </a:fld>
            <a:endParaRPr lang="en-US"/>
          </a:p>
        </p:txBody>
      </p:sp>
    </p:spTree>
    <p:extLst>
      <p:ext uri="{BB962C8B-B14F-4D97-AF65-F5344CB8AC3E}">
        <p14:creationId xmlns:p14="http://schemas.microsoft.com/office/powerpoint/2010/main" val="470485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21</a:t>
            </a:fld>
            <a:endParaRPr lang="en-US"/>
          </a:p>
        </p:txBody>
      </p:sp>
    </p:spTree>
    <p:extLst>
      <p:ext uri="{BB962C8B-B14F-4D97-AF65-F5344CB8AC3E}">
        <p14:creationId xmlns:p14="http://schemas.microsoft.com/office/powerpoint/2010/main" val="3852868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22</a:t>
            </a:fld>
            <a:endParaRPr lang="en-US"/>
          </a:p>
        </p:txBody>
      </p:sp>
    </p:spTree>
    <p:extLst>
      <p:ext uri="{BB962C8B-B14F-4D97-AF65-F5344CB8AC3E}">
        <p14:creationId xmlns:p14="http://schemas.microsoft.com/office/powerpoint/2010/main" val="3324403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23</a:t>
            </a:fld>
            <a:endParaRPr lang="en-US"/>
          </a:p>
        </p:txBody>
      </p:sp>
    </p:spTree>
    <p:extLst>
      <p:ext uri="{BB962C8B-B14F-4D97-AF65-F5344CB8AC3E}">
        <p14:creationId xmlns:p14="http://schemas.microsoft.com/office/powerpoint/2010/main" val="2019808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24</a:t>
            </a:fld>
            <a:endParaRPr lang="en-US"/>
          </a:p>
        </p:txBody>
      </p:sp>
    </p:spTree>
    <p:extLst>
      <p:ext uri="{BB962C8B-B14F-4D97-AF65-F5344CB8AC3E}">
        <p14:creationId xmlns:p14="http://schemas.microsoft.com/office/powerpoint/2010/main" val="3350142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25</a:t>
            </a:fld>
            <a:endParaRPr lang="en-US"/>
          </a:p>
        </p:txBody>
      </p:sp>
    </p:spTree>
    <p:extLst>
      <p:ext uri="{BB962C8B-B14F-4D97-AF65-F5344CB8AC3E}">
        <p14:creationId xmlns:p14="http://schemas.microsoft.com/office/powerpoint/2010/main" val="750956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26</a:t>
            </a:fld>
            <a:endParaRPr lang="en-US"/>
          </a:p>
        </p:txBody>
      </p:sp>
    </p:spTree>
    <p:extLst>
      <p:ext uri="{BB962C8B-B14F-4D97-AF65-F5344CB8AC3E}">
        <p14:creationId xmlns:p14="http://schemas.microsoft.com/office/powerpoint/2010/main" val="96862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Both user interface updates are NOT live, are still in the testing and feedback stages</a:t>
            </a:r>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a:p>
        </p:txBody>
      </p:sp>
    </p:spTree>
    <p:extLst>
      <p:ext uri="{BB962C8B-B14F-4D97-AF65-F5344CB8AC3E}">
        <p14:creationId xmlns:p14="http://schemas.microsoft.com/office/powerpoint/2010/main" val="2265483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27</a:t>
            </a:fld>
            <a:endParaRPr lang="en-US"/>
          </a:p>
        </p:txBody>
      </p:sp>
    </p:spTree>
    <p:extLst>
      <p:ext uri="{BB962C8B-B14F-4D97-AF65-F5344CB8AC3E}">
        <p14:creationId xmlns:p14="http://schemas.microsoft.com/office/powerpoint/2010/main" val="773067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28</a:t>
            </a:fld>
            <a:endParaRPr lang="en-US"/>
          </a:p>
        </p:txBody>
      </p:sp>
    </p:spTree>
    <p:extLst>
      <p:ext uri="{BB962C8B-B14F-4D97-AF65-F5344CB8AC3E}">
        <p14:creationId xmlns:p14="http://schemas.microsoft.com/office/powerpoint/2010/main" val="39259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29</a:t>
            </a:fld>
            <a:endParaRPr lang="en-US"/>
          </a:p>
        </p:txBody>
      </p:sp>
    </p:spTree>
    <p:extLst>
      <p:ext uri="{BB962C8B-B14F-4D97-AF65-F5344CB8AC3E}">
        <p14:creationId xmlns:p14="http://schemas.microsoft.com/office/powerpoint/2010/main" val="2141952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30</a:t>
            </a:fld>
            <a:endParaRPr lang="en-US"/>
          </a:p>
        </p:txBody>
      </p:sp>
    </p:spTree>
    <p:extLst>
      <p:ext uri="{BB962C8B-B14F-4D97-AF65-F5344CB8AC3E}">
        <p14:creationId xmlns:p14="http://schemas.microsoft.com/office/powerpoint/2010/main" val="1689625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31</a:t>
            </a:fld>
            <a:endParaRPr lang="en-US"/>
          </a:p>
        </p:txBody>
      </p:sp>
    </p:spTree>
    <p:extLst>
      <p:ext uri="{BB962C8B-B14F-4D97-AF65-F5344CB8AC3E}">
        <p14:creationId xmlns:p14="http://schemas.microsoft.com/office/powerpoint/2010/main" val="1274713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32</a:t>
            </a:fld>
            <a:endParaRPr lang="en-US"/>
          </a:p>
        </p:txBody>
      </p:sp>
    </p:spTree>
    <p:extLst>
      <p:ext uri="{BB962C8B-B14F-4D97-AF65-F5344CB8AC3E}">
        <p14:creationId xmlns:p14="http://schemas.microsoft.com/office/powerpoint/2010/main" val="2604694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33</a:t>
            </a:fld>
            <a:endParaRPr lang="en-US"/>
          </a:p>
        </p:txBody>
      </p:sp>
    </p:spTree>
    <p:extLst>
      <p:ext uri="{BB962C8B-B14F-4D97-AF65-F5344CB8AC3E}">
        <p14:creationId xmlns:p14="http://schemas.microsoft.com/office/powerpoint/2010/main" val="3902480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36</a:t>
            </a:fld>
            <a:endParaRPr lang="en-US"/>
          </a:p>
        </p:txBody>
      </p:sp>
    </p:spTree>
    <p:extLst>
      <p:ext uri="{BB962C8B-B14F-4D97-AF65-F5344CB8AC3E}">
        <p14:creationId xmlns:p14="http://schemas.microsoft.com/office/powerpoint/2010/main" val="2146561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37</a:t>
            </a:fld>
            <a:endParaRPr lang="en-US"/>
          </a:p>
        </p:txBody>
      </p:sp>
    </p:spTree>
    <p:extLst>
      <p:ext uri="{BB962C8B-B14F-4D97-AF65-F5344CB8AC3E}">
        <p14:creationId xmlns:p14="http://schemas.microsoft.com/office/powerpoint/2010/main" val="3012623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38</a:t>
            </a:fld>
            <a:endParaRPr lang="en-US"/>
          </a:p>
        </p:txBody>
      </p:sp>
    </p:spTree>
    <p:extLst>
      <p:ext uri="{BB962C8B-B14F-4D97-AF65-F5344CB8AC3E}">
        <p14:creationId xmlns:p14="http://schemas.microsoft.com/office/powerpoint/2010/main" val="4233611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a:p>
        </p:txBody>
      </p:sp>
    </p:spTree>
    <p:extLst>
      <p:ext uri="{BB962C8B-B14F-4D97-AF65-F5344CB8AC3E}">
        <p14:creationId xmlns:p14="http://schemas.microsoft.com/office/powerpoint/2010/main" val="2295753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a:p>
        </p:txBody>
      </p:sp>
    </p:spTree>
    <p:extLst>
      <p:ext uri="{BB962C8B-B14F-4D97-AF65-F5344CB8AC3E}">
        <p14:creationId xmlns:p14="http://schemas.microsoft.com/office/powerpoint/2010/main" val="380362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a:p>
        </p:txBody>
      </p:sp>
    </p:spTree>
    <p:extLst>
      <p:ext uri="{BB962C8B-B14F-4D97-AF65-F5344CB8AC3E}">
        <p14:creationId xmlns:p14="http://schemas.microsoft.com/office/powerpoint/2010/main" val="2325226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a:p>
        </p:txBody>
      </p:sp>
    </p:spTree>
    <p:extLst>
      <p:ext uri="{BB962C8B-B14F-4D97-AF65-F5344CB8AC3E}">
        <p14:creationId xmlns:p14="http://schemas.microsoft.com/office/powerpoint/2010/main" val="2585247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14</a:t>
            </a:fld>
            <a:endParaRPr lang="en-US"/>
          </a:p>
        </p:txBody>
      </p:sp>
    </p:spTree>
    <p:extLst>
      <p:ext uri="{BB962C8B-B14F-4D97-AF65-F5344CB8AC3E}">
        <p14:creationId xmlns:p14="http://schemas.microsoft.com/office/powerpoint/2010/main" val="1763008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15</a:t>
            </a:fld>
            <a:endParaRPr lang="en-US"/>
          </a:p>
        </p:txBody>
      </p:sp>
    </p:spTree>
    <p:extLst>
      <p:ext uri="{BB962C8B-B14F-4D97-AF65-F5344CB8AC3E}">
        <p14:creationId xmlns:p14="http://schemas.microsoft.com/office/powerpoint/2010/main" val="1639932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16</a:t>
            </a:fld>
            <a:endParaRPr lang="en-US"/>
          </a:p>
        </p:txBody>
      </p:sp>
    </p:spTree>
    <p:extLst>
      <p:ext uri="{BB962C8B-B14F-4D97-AF65-F5344CB8AC3E}">
        <p14:creationId xmlns:p14="http://schemas.microsoft.com/office/powerpoint/2010/main" val="1737856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pic>
        <p:nvPicPr>
          <p:cNvPr id="8" name="Graphic 7">
            <a:extLst>
              <a:ext uri="{FF2B5EF4-FFF2-40B4-BE49-F238E27FC236}">
                <a16:creationId xmlns:a16="http://schemas.microsoft.com/office/drawing/2014/main" id="{F8EDC137-C98B-0F13-501D-E836C91759C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205641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a:p>
        </p:txBody>
      </p:sp>
    </p:spTree>
    <p:extLst>
      <p:ext uri="{BB962C8B-B14F-4D97-AF65-F5344CB8AC3E}">
        <p14:creationId xmlns:p14="http://schemas.microsoft.com/office/powerpoint/2010/main" val="89696737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01759236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a:p>
        </p:txBody>
      </p:sp>
    </p:spTree>
    <p:extLst>
      <p:ext uri="{BB962C8B-B14F-4D97-AF65-F5344CB8AC3E}">
        <p14:creationId xmlns:p14="http://schemas.microsoft.com/office/powerpoint/2010/main" val="3503069203"/>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43904294"/>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a:p>
        </p:txBody>
      </p:sp>
    </p:spTree>
    <p:extLst>
      <p:ext uri="{BB962C8B-B14F-4D97-AF65-F5344CB8AC3E}">
        <p14:creationId xmlns:p14="http://schemas.microsoft.com/office/powerpoint/2010/main" val="1818964836"/>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20XX</a:t>
            </a:r>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a:p>
        </p:txBody>
      </p:sp>
    </p:spTree>
    <p:extLst>
      <p:ext uri="{BB962C8B-B14F-4D97-AF65-F5344CB8AC3E}">
        <p14:creationId xmlns:p14="http://schemas.microsoft.com/office/powerpoint/2010/main" val="814967472"/>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20XX</a:t>
            </a:r>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a:p>
        </p:txBody>
      </p:sp>
    </p:spTree>
    <p:extLst>
      <p:ext uri="{BB962C8B-B14F-4D97-AF65-F5344CB8AC3E}">
        <p14:creationId xmlns:p14="http://schemas.microsoft.com/office/powerpoint/2010/main" val="2430379251"/>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717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p>
        </p:txBody>
      </p:sp>
    </p:spTree>
    <p:extLst>
      <p:ext uri="{BB962C8B-B14F-4D97-AF65-F5344CB8AC3E}">
        <p14:creationId xmlns:p14="http://schemas.microsoft.com/office/powerpoint/2010/main" val="1485277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20XX</a:t>
            </a:r>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a:p>
        </p:txBody>
      </p:sp>
    </p:spTree>
    <p:extLst>
      <p:ext uri="{BB962C8B-B14F-4D97-AF65-F5344CB8AC3E}">
        <p14:creationId xmlns:p14="http://schemas.microsoft.com/office/powerpoint/2010/main" val="1217595156"/>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a:p>
        </p:txBody>
      </p:sp>
    </p:spTree>
    <p:extLst>
      <p:ext uri="{BB962C8B-B14F-4D97-AF65-F5344CB8AC3E}">
        <p14:creationId xmlns:p14="http://schemas.microsoft.com/office/powerpoint/2010/main" val="393578685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20XX</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A49DFD55-3C28-40EF-9E31-A92D2E4017FF}" type="slidenum">
              <a:rPr lang="en-US" smtClean="0"/>
              <a:t>‹#›</a:t>
            </a:fld>
            <a:endParaRPr lang="en-US"/>
          </a:p>
        </p:txBody>
      </p:sp>
    </p:spTree>
    <p:extLst>
      <p:ext uri="{BB962C8B-B14F-4D97-AF65-F5344CB8AC3E}">
        <p14:creationId xmlns:p14="http://schemas.microsoft.com/office/powerpoint/2010/main" val="405797597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20XX</a:t>
            </a:r>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fld id="{A49DFD55-3C28-40EF-9E31-A92D2E4017FF}" type="slidenum">
              <a:rPr lang="en-US" smtClean="0"/>
              <a:t>‹#›</a:t>
            </a:fld>
            <a:endParaRPr lang="en-US"/>
          </a:p>
        </p:txBody>
      </p:sp>
    </p:spTree>
    <p:extLst>
      <p:ext uri="{BB962C8B-B14F-4D97-AF65-F5344CB8AC3E}">
        <p14:creationId xmlns:p14="http://schemas.microsoft.com/office/powerpoint/2010/main" val="1474575337"/>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20XX</a:t>
            </a:r>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A49DFD55-3C28-40EF-9E31-A92D2E4017FF}" type="slidenum">
              <a:rPr lang="en-US" smtClean="0"/>
              <a:t>‹#›</a:t>
            </a:fld>
            <a:endParaRPr lang="en-US"/>
          </a:p>
        </p:txBody>
      </p:sp>
    </p:spTree>
    <p:extLst>
      <p:ext uri="{BB962C8B-B14F-4D97-AF65-F5344CB8AC3E}">
        <p14:creationId xmlns:p14="http://schemas.microsoft.com/office/powerpoint/2010/main" val="797084310"/>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A49DFD55-3C28-40EF-9E31-A92D2E4017FF}" type="slidenum">
              <a:rPr lang="en-US" smtClean="0"/>
              <a:t>‹#›</a:t>
            </a:fld>
            <a:endParaRPr lang="en-US"/>
          </a:p>
        </p:txBody>
      </p:sp>
    </p:spTree>
    <p:extLst>
      <p:ext uri="{BB962C8B-B14F-4D97-AF65-F5344CB8AC3E}">
        <p14:creationId xmlns:p14="http://schemas.microsoft.com/office/powerpoint/2010/main" val="618231087"/>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A49DFD55-3C28-40EF-9E31-A92D2E4017FF}" type="slidenum">
              <a:rPr lang="en-US" smtClean="0"/>
              <a:t>‹#›</a:t>
            </a:fld>
            <a:endParaRPr lang="en-US"/>
          </a:p>
        </p:txBody>
      </p:sp>
    </p:spTree>
    <p:extLst>
      <p:ext uri="{BB962C8B-B14F-4D97-AF65-F5344CB8AC3E}">
        <p14:creationId xmlns:p14="http://schemas.microsoft.com/office/powerpoint/2010/main" val="3438098939"/>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A49DFD55-3C28-40EF-9E31-A92D2E4017FF}" type="slidenum">
              <a:rPr lang="en-US" smtClean="0"/>
              <a:t>‹#›</a:t>
            </a:fld>
            <a:endParaRPr lang="en-US"/>
          </a:p>
        </p:txBody>
      </p:sp>
    </p:spTree>
    <p:extLst>
      <p:ext uri="{BB962C8B-B14F-4D97-AF65-F5344CB8AC3E}">
        <p14:creationId xmlns:p14="http://schemas.microsoft.com/office/powerpoint/2010/main" val="2712099734"/>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20XX</a:t>
            </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PRESENTATION TITLE</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49DFD55-3C28-40EF-9E31-A92D2E4017FF}" type="slidenum">
              <a:rPr lang="en-US" smtClean="0"/>
              <a:t>‹#›</a:t>
            </a:fld>
            <a:endParaRPr lang="en-US"/>
          </a:p>
        </p:txBody>
      </p:sp>
    </p:spTree>
    <p:extLst>
      <p:ext uri="{BB962C8B-B14F-4D97-AF65-F5344CB8AC3E}">
        <p14:creationId xmlns:p14="http://schemas.microsoft.com/office/powerpoint/2010/main" val="101209981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666" r:id="rId18"/>
    <p:sldLayoutId id="2147483667" r:id="rId19"/>
    <p:sldLayoutId id="2147483663" r:id="rId20"/>
    <p:sldLayoutId id="2147483662" r:id="rId21"/>
    <p:sldLayoutId id="2147483668" r:id="rId22"/>
    <p:sldLayoutId id="2147483652" r:id="rId23"/>
    <p:sldLayoutId id="2147483660" r:id="rId24"/>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hyperlink" Target="https://www.colorado.edu/hr/content/cornerstone-help-form"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title"/>
          </p:nvPr>
        </p:nvSpPr>
        <p:spPr>
          <a:xfrm>
            <a:off x="931783" y="3705252"/>
            <a:ext cx="11810999" cy="731198"/>
          </a:xfrm>
        </p:spPr>
        <p:txBody>
          <a:bodyPr anchor="b">
            <a:normAutofit fontScale="90000"/>
          </a:bodyPr>
          <a:lstStyle/>
          <a:p>
            <a:r>
              <a:rPr lang="en-US" sz="4400"/>
              <a:t>2023-2024 University Staff Final Evaluation</a:t>
            </a:r>
          </a:p>
        </p:txBody>
      </p:sp>
      <p:sp>
        <p:nvSpPr>
          <p:cNvPr id="10" name="Date Placeholder 3">
            <a:extLst>
              <a:ext uri="{FF2B5EF4-FFF2-40B4-BE49-F238E27FC236}">
                <a16:creationId xmlns:a16="http://schemas.microsoft.com/office/drawing/2014/main" id="{AA841D93-2778-D6AC-C114-5B715DB2F364}"/>
              </a:ext>
            </a:extLst>
          </p:cNvPr>
          <p:cNvSpPr>
            <a:spLocks noGrp="1"/>
          </p:cNvSpPr>
          <p:nvPr>
            <p:ph type="dt" sz="half" idx="10"/>
          </p:nvPr>
        </p:nvSpPr>
        <p:spPr/>
        <p:txBody>
          <a:bodyPr/>
          <a:lstStyle/>
          <a:p>
            <a:pPr>
              <a:spcAft>
                <a:spcPts val="600"/>
              </a:spcAft>
            </a:pPr>
            <a:r>
              <a:rPr lang="en-US"/>
              <a:t>2024</a:t>
            </a:r>
          </a:p>
        </p:txBody>
      </p:sp>
      <p:sp>
        <p:nvSpPr>
          <p:cNvPr id="12" name="Footer Placeholder 4">
            <a:extLst>
              <a:ext uri="{FF2B5EF4-FFF2-40B4-BE49-F238E27FC236}">
                <a16:creationId xmlns:a16="http://schemas.microsoft.com/office/drawing/2014/main" id="{C62D0093-C4DA-82F9-127B-5060D30B94AE}"/>
              </a:ext>
            </a:extLst>
          </p:cNvPr>
          <p:cNvSpPr>
            <a:spLocks noGrp="1"/>
          </p:cNvSpPr>
          <p:nvPr>
            <p:ph type="ftr" sz="quarter" idx="11"/>
          </p:nvPr>
        </p:nvSpPr>
        <p:spPr/>
        <p:txBody>
          <a:bodyPr/>
          <a:lstStyle/>
          <a:p>
            <a:pPr>
              <a:spcAft>
                <a:spcPts val="600"/>
              </a:spcAft>
            </a:pPr>
            <a:r>
              <a:rPr lang="en-US"/>
              <a:t>Cornerstone Updates</a:t>
            </a:r>
          </a:p>
        </p:txBody>
      </p:sp>
      <p:sp>
        <p:nvSpPr>
          <p:cNvPr id="14" name="Slide Number Placeholder 5">
            <a:extLst>
              <a:ext uri="{FF2B5EF4-FFF2-40B4-BE49-F238E27FC236}">
                <a16:creationId xmlns:a16="http://schemas.microsoft.com/office/drawing/2014/main" id="{D254488F-5E2C-30E1-30A8-51AAB150B9D4}"/>
              </a:ext>
            </a:extLst>
          </p:cNvPr>
          <p:cNvSpPr>
            <a:spLocks noGrp="1"/>
          </p:cNvSpPr>
          <p:nvPr>
            <p:ph type="sldNum" sz="quarter" idx="12"/>
          </p:nvPr>
        </p:nvSpPr>
        <p:spPr/>
        <p:txBody>
          <a:bodyPr/>
          <a:lstStyle/>
          <a:p>
            <a:pPr>
              <a:spcAft>
                <a:spcPts val="600"/>
              </a:spcAft>
            </a:pPr>
            <a:fld id="{A49DFD55-3C28-40EF-9E31-A92D2E4017FF}" type="slidenum">
              <a:rPr lang="en-US" smtClean="0"/>
              <a:pPr>
                <a:spcAft>
                  <a:spcPts val="600"/>
                </a:spcAft>
              </a:pPr>
              <a:t>1</a:t>
            </a:fld>
            <a:endParaRPr lang="en-US"/>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486D9-CEED-2B8D-5618-7B4AAB1AC307}"/>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80000AA3-053E-6B0D-0F92-D3F8A8612B9C}"/>
              </a:ext>
            </a:extLst>
          </p:cNvPr>
          <p:cNvSpPr>
            <a:spLocks noGrp="1"/>
          </p:cNvSpPr>
          <p:nvPr>
            <p:ph type="ftr" sz="quarter" idx="11"/>
          </p:nvPr>
        </p:nvSpPr>
        <p:spPr/>
        <p:txBody>
          <a:bodyPr/>
          <a:lstStyle/>
          <a:p>
            <a:r>
              <a:rPr lang="en-US"/>
              <a:t>SUPERVISOR 1.1</a:t>
            </a:r>
          </a:p>
        </p:txBody>
      </p:sp>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10</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787943" cy="584775"/>
          </a:xfrm>
          <a:prstGeom prst="rect">
            <a:avLst/>
          </a:prstGeom>
          <a:noFill/>
        </p:spPr>
        <p:txBody>
          <a:bodyPr wrap="none" rtlCol="0">
            <a:spAutoFit/>
          </a:bodyPr>
          <a:lstStyle/>
          <a:p>
            <a:r>
              <a:rPr lang="en-US" sz="3200"/>
              <a:t>Supervisor 1.6</a:t>
            </a:r>
          </a:p>
        </p:txBody>
      </p:sp>
      <p:pic>
        <p:nvPicPr>
          <p:cNvPr id="10" name="Picture 9">
            <a:extLst>
              <a:ext uri="{FF2B5EF4-FFF2-40B4-BE49-F238E27FC236}">
                <a16:creationId xmlns:a16="http://schemas.microsoft.com/office/drawing/2014/main" id="{A2759C07-77AE-60C8-A273-3801BDAEF948}"/>
              </a:ext>
            </a:extLst>
          </p:cNvPr>
          <p:cNvPicPr>
            <a:picLocks noChangeAspect="1"/>
          </p:cNvPicPr>
          <p:nvPr/>
        </p:nvPicPr>
        <p:blipFill>
          <a:blip r:embed="rId3"/>
          <a:stretch>
            <a:fillRect/>
          </a:stretch>
        </p:blipFill>
        <p:spPr>
          <a:xfrm>
            <a:off x="245095" y="1131216"/>
            <a:ext cx="11522777" cy="5275271"/>
          </a:xfrm>
          <a:prstGeom prst="rect">
            <a:avLst/>
          </a:prstGeom>
        </p:spPr>
      </p:pic>
    </p:spTree>
    <p:extLst>
      <p:ext uri="{BB962C8B-B14F-4D97-AF65-F5344CB8AC3E}">
        <p14:creationId xmlns:p14="http://schemas.microsoft.com/office/powerpoint/2010/main" val="113132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11</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670924" cy="584775"/>
          </a:xfrm>
          <a:prstGeom prst="rect">
            <a:avLst/>
          </a:prstGeom>
          <a:noFill/>
        </p:spPr>
        <p:txBody>
          <a:bodyPr wrap="none" rtlCol="0">
            <a:spAutoFit/>
          </a:bodyPr>
          <a:lstStyle/>
          <a:p>
            <a:r>
              <a:rPr lang="en-US" sz="3200"/>
              <a:t>Employee 2.1</a:t>
            </a:r>
          </a:p>
        </p:txBody>
      </p:sp>
      <p:pic>
        <p:nvPicPr>
          <p:cNvPr id="7" name="Picture 6">
            <a:extLst>
              <a:ext uri="{FF2B5EF4-FFF2-40B4-BE49-F238E27FC236}">
                <a16:creationId xmlns:a16="http://schemas.microsoft.com/office/drawing/2014/main" id="{EC1D9298-3C6A-9E4A-C2D4-F710B9896F3C}"/>
              </a:ext>
            </a:extLst>
          </p:cNvPr>
          <p:cNvPicPr>
            <a:picLocks noChangeAspect="1"/>
          </p:cNvPicPr>
          <p:nvPr/>
        </p:nvPicPr>
        <p:blipFill>
          <a:blip r:embed="rId3"/>
          <a:stretch>
            <a:fillRect/>
          </a:stretch>
        </p:blipFill>
        <p:spPr>
          <a:xfrm>
            <a:off x="257388" y="1060508"/>
            <a:ext cx="11677224" cy="5345979"/>
          </a:xfrm>
          <a:prstGeom prst="rect">
            <a:avLst/>
          </a:prstGeom>
        </p:spPr>
      </p:pic>
    </p:spTree>
    <p:extLst>
      <p:ext uri="{BB962C8B-B14F-4D97-AF65-F5344CB8AC3E}">
        <p14:creationId xmlns:p14="http://schemas.microsoft.com/office/powerpoint/2010/main" val="1445403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12</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670924" cy="584775"/>
          </a:xfrm>
          <a:prstGeom prst="rect">
            <a:avLst/>
          </a:prstGeom>
          <a:noFill/>
        </p:spPr>
        <p:txBody>
          <a:bodyPr wrap="none" rtlCol="0">
            <a:spAutoFit/>
          </a:bodyPr>
          <a:lstStyle/>
          <a:p>
            <a:r>
              <a:rPr lang="en-US" sz="3200"/>
              <a:t>Employee 2.2</a:t>
            </a:r>
          </a:p>
        </p:txBody>
      </p:sp>
      <p:pic>
        <p:nvPicPr>
          <p:cNvPr id="3" name="Picture 2">
            <a:extLst>
              <a:ext uri="{FF2B5EF4-FFF2-40B4-BE49-F238E27FC236}">
                <a16:creationId xmlns:a16="http://schemas.microsoft.com/office/drawing/2014/main" id="{CB778578-67ED-029F-A03F-9BE83575CDA7}"/>
              </a:ext>
            </a:extLst>
          </p:cNvPr>
          <p:cNvPicPr>
            <a:picLocks noChangeAspect="1"/>
          </p:cNvPicPr>
          <p:nvPr/>
        </p:nvPicPr>
        <p:blipFill>
          <a:blip r:embed="rId3"/>
          <a:stretch>
            <a:fillRect/>
          </a:stretch>
        </p:blipFill>
        <p:spPr>
          <a:xfrm>
            <a:off x="232528" y="1037745"/>
            <a:ext cx="11726944" cy="5368742"/>
          </a:xfrm>
          <a:prstGeom prst="rect">
            <a:avLst/>
          </a:prstGeom>
        </p:spPr>
      </p:pic>
    </p:spTree>
    <p:extLst>
      <p:ext uri="{BB962C8B-B14F-4D97-AF65-F5344CB8AC3E}">
        <p14:creationId xmlns:p14="http://schemas.microsoft.com/office/powerpoint/2010/main" val="2460421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13</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670924" cy="584775"/>
          </a:xfrm>
          <a:prstGeom prst="rect">
            <a:avLst/>
          </a:prstGeom>
          <a:noFill/>
        </p:spPr>
        <p:txBody>
          <a:bodyPr wrap="none" rtlCol="0">
            <a:spAutoFit/>
          </a:bodyPr>
          <a:lstStyle/>
          <a:p>
            <a:r>
              <a:rPr lang="en-US" sz="3200"/>
              <a:t>Employee 2.3</a:t>
            </a:r>
          </a:p>
        </p:txBody>
      </p:sp>
      <p:pic>
        <p:nvPicPr>
          <p:cNvPr id="3" name="Picture 2">
            <a:extLst>
              <a:ext uri="{FF2B5EF4-FFF2-40B4-BE49-F238E27FC236}">
                <a16:creationId xmlns:a16="http://schemas.microsoft.com/office/drawing/2014/main" id="{F795B5C8-429D-7FD4-A369-F64933BEE771}"/>
              </a:ext>
            </a:extLst>
          </p:cNvPr>
          <p:cNvPicPr>
            <a:picLocks noChangeAspect="1"/>
          </p:cNvPicPr>
          <p:nvPr/>
        </p:nvPicPr>
        <p:blipFill>
          <a:blip r:embed="rId3"/>
          <a:stretch>
            <a:fillRect/>
          </a:stretch>
        </p:blipFill>
        <p:spPr>
          <a:xfrm>
            <a:off x="166540" y="977325"/>
            <a:ext cx="11858920" cy="5429162"/>
          </a:xfrm>
          <a:prstGeom prst="rect">
            <a:avLst/>
          </a:prstGeom>
        </p:spPr>
      </p:pic>
    </p:spTree>
    <p:extLst>
      <p:ext uri="{BB962C8B-B14F-4D97-AF65-F5344CB8AC3E}">
        <p14:creationId xmlns:p14="http://schemas.microsoft.com/office/powerpoint/2010/main" val="1497324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14</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670924" cy="584775"/>
          </a:xfrm>
          <a:prstGeom prst="rect">
            <a:avLst/>
          </a:prstGeom>
          <a:noFill/>
        </p:spPr>
        <p:txBody>
          <a:bodyPr wrap="none" rtlCol="0">
            <a:spAutoFit/>
          </a:bodyPr>
          <a:lstStyle/>
          <a:p>
            <a:r>
              <a:rPr lang="en-US" sz="3200"/>
              <a:t>Employee 2.4</a:t>
            </a:r>
          </a:p>
        </p:txBody>
      </p:sp>
      <p:pic>
        <p:nvPicPr>
          <p:cNvPr id="3" name="Picture 2">
            <a:extLst>
              <a:ext uri="{FF2B5EF4-FFF2-40B4-BE49-F238E27FC236}">
                <a16:creationId xmlns:a16="http://schemas.microsoft.com/office/drawing/2014/main" id="{1334DAD5-C3C7-2E9E-8F10-1C16B643A540}"/>
              </a:ext>
            </a:extLst>
          </p:cNvPr>
          <p:cNvPicPr>
            <a:picLocks noChangeAspect="1"/>
          </p:cNvPicPr>
          <p:nvPr/>
        </p:nvPicPr>
        <p:blipFill>
          <a:blip r:embed="rId3"/>
          <a:stretch>
            <a:fillRect/>
          </a:stretch>
        </p:blipFill>
        <p:spPr>
          <a:xfrm>
            <a:off x="141402" y="1078720"/>
            <a:ext cx="11637444" cy="5327767"/>
          </a:xfrm>
          <a:prstGeom prst="rect">
            <a:avLst/>
          </a:prstGeom>
        </p:spPr>
      </p:pic>
    </p:spTree>
    <p:extLst>
      <p:ext uri="{BB962C8B-B14F-4D97-AF65-F5344CB8AC3E}">
        <p14:creationId xmlns:p14="http://schemas.microsoft.com/office/powerpoint/2010/main" val="3440783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15</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670924" cy="584775"/>
          </a:xfrm>
          <a:prstGeom prst="rect">
            <a:avLst/>
          </a:prstGeom>
          <a:noFill/>
        </p:spPr>
        <p:txBody>
          <a:bodyPr wrap="none" rtlCol="0">
            <a:spAutoFit/>
          </a:bodyPr>
          <a:lstStyle/>
          <a:p>
            <a:r>
              <a:rPr lang="en-US" sz="3200"/>
              <a:t>Employee 2.5</a:t>
            </a:r>
          </a:p>
        </p:txBody>
      </p:sp>
      <p:pic>
        <p:nvPicPr>
          <p:cNvPr id="3" name="Picture 2">
            <a:extLst>
              <a:ext uri="{FF2B5EF4-FFF2-40B4-BE49-F238E27FC236}">
                <a16:creationId xmlns:a16="http://schemas.microsoft.com/office/drawing/2014/main" id="{FCB5EC7A-9894-D0EF-8D89-7D4A00405AE8}"/>
              </a:ext>
            </a:extLst>
          </p:cNvPr>
          <p:cNvPicPr>
            <a:picLocks noChangeAspect="1"/>
          </p:cNvPicPr>
          <p:nvPr/>
        </p:nvPicPr>
        <p:blipFill>
          <a:blip r:embed="rId3"/>
          <a:stretch>
            <a:fillRect/>
          </a:stretch>
        </p:blipFill>
        <p:spPr>
          <a:xfrm>
            <a:off x="324392" y="1021905"/>
            <a:ext cx="11543215" cy="5284628"/>
          </a:xfrm>
          <a:prstGeom prst="rect">
            <a:avLst/>
          </a:prstGeom>
        </p:spPr>
      </p:pic>
    </p:spTree>
    <p:extLst>
      <p:ext uri="{BB962C8B-B14F-4D97-AF65-F5344CB8AC3E}">
        <p14:creationId xmlns:p14="http://schemas.microsoft.com/office/powerpoint/2010/main" val="1954931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16</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670924" cy="584775"/>
          </a:xfrm>
          <a:prstGeom prst="rect">
            <a:avLst/>
          </a:prstGeom>
          <a:noFill/>
        </p:spPr>
        <p:txBody>
          <a:bodyPr wrap="none" rtlCol="0">
            <a:spAutoFit/>
          </a:bodyPr>
          <a:lstStyle/>
          <a:p>
            <a:r>
              <a:rPr lang="en-US" sz="3200"/>
              <a:t>Employee 2.6</a:t>
            </a:r>
          </a:p>
        </p:txBody>
      </p:sp>
      <p:pic>
        <p:nvPicPr>
          <p:cNvPr id="3" name="Picture 2">
            <a:extLst>
              <a:ext uri="{FF2B5EF4-FFF2-40B4-BE49-F238E27FC236}">
                <a16:creationId xmlns:a16="http://schemas.microsoft.com/office/drawing/2014/main" id="{9152A440-28A9-7F17-A8A5-C9D4CF4BE01A}"/>
              </a:ext>
            </a:extLst>
          </p:cNvPr>
          <p:cNvPicPr>
            <a:picLocks noChangeAspect="1"/>
          </p:cNvPicPr>
          <p:nvPr/>
        </p:nvPicPr>
        <p:blipFill>
          <a:blip r:embed="rId3"/>
          <a:stretch>
            <a:fillRect/>
          </a:stretch>
        </p:blipFill>
        <p:spPr>
          <a:xfrm>
            <a:off x="544955" y="1141249"/>
            <a:ext cx="11102089" cy="5082675"/>
          </a:xfrm>
          <a:prstGeom prst="rect">
            <a:avLst/>
          </a:prstGeom>
        </p:spPr>
      </p:pic>
    </p:spTree>
    <p:extLst>
      <p:ext uri="{BB962C8B-B14F-4D97-AF65-F5344CB8AC3E}">
        <p14:creationId xmlns:p14="http://schemas.microsoft.com/office/powerpoint/2010/main" val="1989232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17</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670924" cy="584775"/>
          </a:xfrm>
          <a:prstGeom prst="rect">
            <a:avLst/>
          </a:prstGeom>
          <a:noFill/>
        </p:spPr>
        <p:txBody>
          <a:bodyPr wrap="none" rtlCol="0">
            <a:spAutoFit/>
          </a:bodyPr>
          <a:lstStyle/>
          <a:p>
            <a:r>
              <a:rPr lang="en-US" sz="3200"/>
              <a:t>Employee 2.7</a:t>
            </a:r>
          </a:p>
        </p:txBody>
      </p:sp>
      <p:pic>
        <p:nvPicPr>
          <p:cNvPr id="6" name="Picture 5">
            <a:extLst>
              <a:ext uri="{FF2B5EF4-FFF2-40B4-BE49-F238E27FC236}">
                <a16:creationId xmlns:a16="http://schemas.microsoft.com/office/drawing/2014/main" id="{4DDDA5E5-F81C-0B80-367A-C61927D695B7}"/>
              </a:ext>
            </a:extLst>
          </p:cNvPr>
          <p:cNvPicPr>
            <a:picLocks noChangeAspect="1"/>
          </p:cNvPicPr>
          <p:nvPr/>
        </p:nvPicPr>
        <p:blipFill>
          <a:blip r:embed="rId3"/>
          <a:stretch>
            <a:fillRect/>
          </a:stretch>
        </p:blipFill>
        <p:spPr>
          <a:xfrm>
            <a:off x="490099" y="1189962"/>
            <a:ext cx="11211802" cy="5132903"/>
          </a:xfrm>
          <a:prstGeom prst="rect">
            <a:avLst/>
          </a:prstGeom>
        </p:spPr>
      </p:pic>
    </p:spTree>
    <p:extLst>
      <p:ext uri="{BB962C8B-B14F-4D97-AF65-F5344CB8AC3E}">
        <p14:creationId xmlns:p14="http://schemas.microsoft.com/office/powerpoint/2010/main" val="1212831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18</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787943" cy="584775"/>
          </a:xfrm>
          <a:prstGeom prst="rect">
            <a:avLst/>
          </a:prstGeom>
          <a:noFill/>
        </p:spPr>
        <p:txBody>
          <a:bodyPr wrap="none" rtlCol="0">
            <a:spAutoFit/>
          </a:bodyPr>
          <a:lstStyle/>
          <a:p>
            <a:r>
              <a:rPr lang="en-US" sz="3200"/>
              <a:t>Supervisor 3.1</a:t>
            </a:r>
          </a:p>
        </p:txBody>
      </p:sp>
      <p:pic>
        <p:nvPicPr>
          <p:cNvPr id="3" name="Picture 2">
            <a:extLst>
              <a:ext uri="{FF2B5EF4-FFF2-40B4-BE49-F238E27FC236}">
                <a16:creationId xmlns:a16="http://schemas.microsoft.com/office/drawing/2014/main" id="{D3FB9809-D4A9-5FD5-9B0A-28F68F2BB4FB}"/>
              </a:ext>
            </a:extLst>
          </p:cNvPr>
          <p:cNvPicPr>
            <a:picLocks noChangeAspect="1"/>
          </p:cNvPicPr>
          <p:nvPr/>
        </p:nvPicPr>
        <p:blipFill>
          <a:blip r:embed="rId3"/>
          <a:stretch>
            <a:fillRect/>
          </a:stretch>
        </p:blipFill>
        <p:spPr>
          <a:xfrm>
            <a:off x="376989" y="1003300"/>
            <a:ext cx="11438021" cy="5236469"/>
          </a:xfrm>
          <a:prstGeom prst="rect">
            <a:avLst/>
          </a:prstGeom>
        </p:spPr>
      </p:pic>
    </p:spTree>
    <p:extLst>
      <p:ext uri="{BB962C8B-B14F-4D97-AF65-F5344CB8AC3E}">
        <p14:creationId xmlns:p14="http://schemas.microsoft.com/office/powerpoint/2010/main" val="1267780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19</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787943" cy="584775"/>
          </a:xfrm>
          <a:prstGeom prst="rect">
            <a:avLst/>
          </a:prstGeom>
          <a:noFill/>
        </p:spPr>
        <p:txBody>
          <a:bodyPr wrap="none" rtlCol="0">
            <a:spAutoFit/>
          </a:bodyPr>
          <a:lstStyle/>
          <a:p>
            <a:r>
              <a:rPr lang="en-US" sz="3200"/>
              <a:t>Supervisor 3.2</a:t>
            </a:r>
          </a:p>
        </p:txBody>
      </p:sp>
      <p:pic>
        <p:nvPicPr>
          <p:cNvPr id="6" name="Picture 5">
            <a:extLst>
              <a:ext uri="{FF2B5EF4-FFF2-40B4-BE49-F238E27FC236}">
                <a16:creationId xmlns:a16="http://schemas.microsoft.com/office/drawing/2014/main" id="{3CF8AAA8-06BD-2BFA-4254-EEECE7E38923}"/>
              </a:ext>
            </a:extLst>
          </p:cNvPr>
          <p:cNvPicPr>
            <a:picLocks noChangeAspect="1"/>
          </p:cNvPicPr>
          <p:nvPr/>
        </p:nvPicPr>
        <p:blipFill>
          <a:blip r:embed="rId3"/>
          <a:stretch>
            <a:fillRect/>
          </a:stretch>
        </p:blipFill>
        <p:spPr>
          <a:xfrm>
            <a:off x="232610" y="1037821"/>
            <a:ext cx="11726779" cy="5368666"/>
          </a:xfrm>
          <a:prstGeom prst="rect">
            <a:avLst/>
          </a:prstGeom>
        </p:spPr>
      </p:pic>
    </p:spTree>
    <p:extLst>
      <p:ext uri="{BB962C8B-B14F-4D97-AF65-F5344CB8AC3E}">
        <p14:creationId xmlns:p14="http://schemas.microsoft.com/office/powerpoint/2010/main" val="648582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1065066" y="1930400"/>
            <a:ext cx="4289359" cy="1802613"/>
          </a:xfrm>
        </p:spPr>
        <p:txBody>
          <a:bodyPr vert="horz" lIns="91440" tIns="45720" rIns="91440" bIns="45720" rtlCol="0" anchor="t">
            <a:normAutofit fontScale="92500" lnSpcReduction="10000"/>
          </a:bodyPr>
          <a:lstStyle/>
          <a:p>
            <a:pPr marL="342900" indent="-342900">
              <a:buFont typeface="+mj-lt"/>
              <a:buAutoNum type="arabicPeriod"/>
            </a:pPr>
            <a:r>
              <a:rPr lang="en-US" dirty="0">
                <a:solidFill>
                  <a:schemeClr val="accent2">
                    <a:lumMod val="60000"/>
                    <a:lumOff val="40000"/>
                  </a:schemeClr>
                </a:solidFill>
              </a:rPr>
              <a:t>Introduce Direction Sections in University Staff Final Evaluation</a:t>
            </a:r>
          </a:p>
          <a:p>
            <a:pPr marL="342900" indent="-342900">
              <a:buFont typeface="+mj-lt"/>
              <a:buAutoNum type="arabicPeriod"/>
            </a:pPr>
            <a:r>
              <a:rPr lang="en-US" dirty="0">
                <a:solidFill>
                  <a:schemeClr val="accent2">
                    <a:lumMod val="60000"/>
                    <a:lumOff val="40000"/>
                  </a:schemeClr>
                </a:solidFill>
              </a:rPr>
              <a:t>Walk Through of University Staff Evaluation Task</a:t>
            </a:r>
          </a:p>
          <a:p>
            <a:pPr marL="342900" indent="-342900">
              <a:buFont typeface="+mj-lt"/>
              <a:buAutoNum type="arabicPeriod"/>
            </a:pPr>
            <a:r>
              <a:rPr lang="en-US" dirty="0">
                <a:solidFill>
                  <a:schemeClr val="accent2">
                    <a:lumMod val="60000"/>
                    <a:lumOff val="40000"/>
                  </a:schemeClr>
                </a:solidFill>
              </a:rPr>
              <a:t>Goals will be pulled out of the Planning Task</a:t>
            </a:r>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20</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787943" cy="584775"/>
          </a:xfrm>
          <a:prstGeom prst="rect">
            <a:avLst/>
          </a:prstGeom>
          <a:noFill/>
        </p:spPr>
        <p:txBody>
          <a:bodyPr wrap="none" rtlCol="0">
            <a:spAutoFit/>
          </a:bodyPr>
          <a:lstStyle/>
          <a:p>
            <a:r>
              <a:rPr lang="en-US" sz="3200"/>
              <a:t>Supervisor 3.3</a:t>
            </a:r>
          </a:p>
        </p:txBody>
      </p:sp>
      <p:pic>
        <p:nvPicPr>
          <p:cNvPr id="3" name="Picture 2">
            <a:extLst>
              <a:ext uri="{FF2B5EF4-FFF2-40B4-BE49-F238E27FC236}">
                <a16:creationId xmlns:a16="http://schemas.microsoft.com/office/drawing/2014/main" id="{07B8D936-80FF-3DD0-AEEC-24DC8F17F42C}"/>
              </a:ext>
            </a:extLst>
          </p:cNvPr>
          <p:cNvPicPr>
            <a:picLocks noChangeAspect="1"/>
          </p:cNvPicPr>
          <p:nvPr/>
        </p:nvPicPr>
        <p:blipFill>
          <a:blip r:embed="rId3"/>
          <a:stretch>
            <a:fillRect/>
          </a:stretch>
        </p:blipFill>
        <p:spPr>
          <a:xfrm>
            <a:off x="433137" y="1003300"/>
            <a:ext cx="11325726" cy="5185059"/>
          </a:xfrm>
          <a:prstGeom prst="rect">
            <a:avLst/>
          </a:prstGeom>
        </p:spPr>
      </p:pic>
    </p:spTree>
    <p:extLst>
      <p:ext uri="{BB962C8B-B14F-4D97-AF65-F5344CB8AC3E}">
        <p14:creationId xmlns:p14="http://schemas.microsoft.com/office/powerpoint/2010/main" val="1681496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21</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787943" cy="584775"/>
          </a:xfrm>
          <a:prstGeom prst="rect">
            <a:avLst/>
          </a:prstGeom>
          <a:noFill/>
        </p:spPr>
        <p:txBody>
          <a:bodyPr wrap="none" rtlCol="0">
            <a:spAutoFit/>
          </a:bodyPr>
          <a:lstStyle/>
          <a:p>
            <a:r>
              <a:rPr lang="en-US" sz="3200"/>
              <a:t>Supervisor 3.4</a:t>
            </a:r>
          </a:p>
        </p:txBody>
      </p:sp>
      <p:pic>
        <p:nvPicPr>
          <p:cNvPr id="3" name="Picture 2">
            <a:extLst>
              <a:ext uri="{FF2B5EF4-FFF2-40B4-BE49-F238E27FC236}">
                <a16:creationId xmlns:a16="http://schemas.microsoft.com/office/drawing/2014/main" id="{A34F1903-7DD4-16A6-2D59-1F7FF05EAA1F}"/>
              </a:ext>
            </a:extLst>
          </p:cNvPr>
          <p:cNvPicPr>
            <a:picLocks noChangeAspect="1"/>
          </p:cNvPicPr>
          <p:nvPr/>
        </p:nvPicPr>
        <p:blipFill>
          <a:blip r:embed="rId3"/>
          <a:stretch>
            <a:fillRect/>
          </a:stretch>
        </p:blipFill>
        <p:spPr>
          <a:xfrm>
            <a:off x="200526" y="1008444"/>
            <a:ext cx="11790947" cy="5398043"/>
          </a:xfrm>
          <a:prstGeom prst="rect">
            <a:avLst/>
          </a:prstGeom>
        </p:spPr>
      </p:pic>
    </p:spTree>
    <p:extLst>
      <p:ext uri="{BB962C8B-B14F-4D97-AF65-F5344CB8AC3E}">
        <p14:creationId xmlns:p14="http://schemas.microsoft.com/office/powerpoint/2010/main" val="2801377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22</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787943" cy="584775"/>
          </a:xfrm>
          <a:prstGeom prst="rect">
            <a:avLst/>
          </a:prstGeom>
          <a:noFill/>
        </p:spPr>
        <p:txBody>
          <a:bodyPr wrap="none" rtlCol="0">
            <a:spAutoFit/>
          </a:bodyPr>
          <a:lstStyle/>
          <a:p>
            <a:r>
              <a:rPr lang="en-US" sz="3200"/>
              <a:t>Supervisor 3.5</a:t>
            </a:r>
          </a:p>
        </p:txBody>
      </p:sp>
      <p:pic>
        <p:nvPicPr>
          <p:cNvPr id="3" name="Picture 2">
            <a:extLst>
              <a:ext uri="{FF2B5EF4-FFF2-40B4-BE49-F238E27FC236}">
                <a16:creationId xmlns:a16="http://schemas.microsoft.com/office/drawing/2014/main" id="{A3FA7EF5-AE1F-6E58-6776-589052B76220}"/>
              </a:ext>
            </a:extLst>
          </p:cNvPr>
          <p:cNvPicPr>
            <a:picLocks noChangeAspect="1"/>
          </p:cNvPicPr>
          <p:nvPr/>
        </p:nvPicPr>
        <p:blipFill>
          <a:blip r:embed="rId3"/>
          <a:stretch>
            <a:fillRect/>
          </a:stretch>
        </p:blipFill>
        <p:spPr>
          <a:xfrm>
            <a:off x="368968" y="1162674"/>
            <a:ext cx="11454063" cy="5243813"/>
          </a:xfrm>
          <a:prstGeom prst="rect">
            <a:avLst/>
          </a:prstGeom>
        </p:spPr>
      </p:pic>
    </p:spTree>
    <p:extLst>
      <p:ext uri="{BB962C8B-B14F-4D97-AF65-F5344CB8AC3E}">
        <p14:creationId xmlns:p14="http://schemas.microsoft.com/office/powerpoint/2010/main" val="2226434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23</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787943" cy="584775"/>
          </a:xfrm>
          <a:prstGeom prst="rect">
            <a:avLst/>
          </a:prstGeom>
          <a:noFill/>
        </p:spPr>
        <p:txBody>
          <a:bodyPr wrap="none" rtlCol="0">
            <a:spAutoFit/>
          </a:bodyPr>
          <a:lstStyle/>
          <a:p>
            <a:r>
              <a:rPr lang="en-US" sz="3200"/>
              <a:t>Supervisor 3.6</a:t>
            </a:r>
          </a:p>
        </p:txBody>
      </p:sp>
      <p:pic>
        <p:nvPicPr>
          <p:cNvPr id="3" name="Picture 2">
            <a:extLst>
              <a:ext uri="{FF2B5EF4-FFF2-40B4-BE49-F238E27FC236}">
                <a16:creationId xmlns:a16="http://schemas.microsoft.com/office/drawing/2014/main" id="{A0B630C5-4D2E-22AF-F18A-200D4057ECB1}"/>
              </a:ext>
            </a:extLst>
          </p:cNvPr>
          <p:cNvPicPr>
            <a:picLocks noChangeAspect="1"/>
          </p:cNvPicPr>
          <p:nvPr/>
        </p:nvPicPr>
        <p:blipFill>
          <a:blip r:embed="rId3"/>
          <a:stretch>
            <a:fillRect/>
          </a:stretch>
        </p:blipFill>
        <p:spPr>
          <a:xfrm>
            <a:off x="168442" y="979067"/>
            <a:ext cx="11855116" cy="5427420"/>
          </a:xfrm>
          <a:prstGeom prst="rect">
            <a:avLst/>
          </a:prstGeom>
        </p:spPr>
      </p:pic>
    </p:spTree>
    <p:extLst>
      <p:ext uri="{BB962C8B-B14F-4D97-AF65-F5344CB8AC3E}">
        <p14:creationId xmlns:p14="http://schemas.microsoft.com/office/powerpoint/2010/main" val="2918122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24</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787943" cy="584775"/>
          </a:xfrm>
          <a:prstGeom prst="rect">
            <a:avLst/>
          </a:prstGeom>
          <a:noFill/>
        </p:spPr>
        <p:txBody>
          <a:bodyPr wrap="none" rtlCol="0">
            <a:spAutoFit/>
          </a:bodyPr>
          <a:lstStyle/>
          <a:p>
            <a:r>
              <a:rPr lang="en-US" sz="3200"/>
              <a:t>Supervisor 3.7</a:t>
            </a:r>
          </a:p>
        </p:txBody>
      </p:sp>
      <p:pic>
        <p:nvPicPr>
          <p:cNvPr id="3" name="Picture 2">
            <a:extLst>
              <a:ext uri="{FF2B5EF4-FFF2-40B4-BE49-F238E27FC236}">
                <a16:creationId xmlns:a16="http://schemas.microsoft.com/office/drawing/2014/main" id="{0D920446-6E23-C17D-21D4-3752C38BF7D0}"/>
              </a:ext>
            </a:extLst>
          </p:cNvPr>
          <p:cNvPicPr>
            <a:picLocks noChangeAspect="1"/>
          </p:cNvPicPr>
          <p:nvPr/>
        </p:nvPicPr>
        <p:blipFill>
          <a:blip r:embed="rId3"/>
          <a:stretch>
            <a:fillRect/>
          </a:stretch>
        </p:blipFill>
        <p:spPr>
          <a:xfrm>
            <a:off x="398771" y="1189962"/>
            <a:ext cx="11394457" cy="5216525"/>
          </a:xfrm>
          <a:prstGeom prst="rect">
            <a:avLst/>
          </a:prstGeom>
        </p:spPr>
      </p:pic>
    </p:spTree>
    <p:extLst>
      <p:ext uri="{BB962C8B-B14F-4D97-AF65-F5344CB8AC3E}">
        <p14:creationId xmlns:p14="http://schemas.microsoft.com/office/powerpoint/2010/main" val="2296449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25</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787943" cy="584775"/>
          </a:xfrm>
          <a:prstGeom prst="rect">
            <a:avLst/>
          </a:prstGeom>
          <a:noFill/>
        </p:spPr>
        <p:txBody>
          <a:bodyPr wrap="none" rtlCol="0">
            <a:spAutoFit/>
          </a:bodyPr>
          <a:lstStyle/>
          <a:p>
            <a:r>
              <a:rPr lang="en-US" sz="3200"/>
              <a:t>Supervisor 3.8</a:t>
            </a:r>
          </a:p>
        </p:txBody>
      </p:sp>
      <p:pic>
        <p:nvPicPr>
          <p:cNvPr id="3" name="Picture 2">
            <a:extLst>
              <a:ext uri="{FF2B5EF4-FFF2-40B4-BE49-F238E27FC236}">
                <a16:creationId xmlns:a16="http://schemas.microsoft.com/office/drawing/2014/main" id="{A92EBF84-8ADD-4201-BC7D-AF619DBA8BC2}"/>
              </a:ext>
            </a:extLst>
          </p:cNvPr>
          <p:cNvPicPr>
            <a:picLocks noChangeAspect="1"/>
          </p:cNvPicPr>
          <p:nvPr/>
        </p:nvPicPr>
        <p:blipFill>
          <a:blip r:embed="rId3"/>
          <a:stretch>
            <a:fillRect/>
          </a:stretch>
        </p:blipFill>
        <p:spPr>
          <a:xfrm>
            <a:off x="352926" y="1147985"/>
            <a:ext cx="11486147" cy="5258502"/>
          </a:xfrm>
          <a:prstGeom prst="rect">
            <a:avLst/>
          </a:prstGeom>
        </p:spPr>
      </p:pic>
    </p:spTree>
    <p:extLst>
      <p:ext uri="{BB962C8B-B14F-4D97-AF65-F5344CB8AC3E}">
        <p14:creationId xmlns:p14="http://schemas.microsoft.com/office/powerpoint/2010/main" val="3941725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26</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670924" cy="584775"/>
          </a:xfrm>
          <a:prstGeom prst="rect">
            <a:avLst/>
          </a:prstGeom>
          <a:noFill/>
        </p:spPr>
        <p:txBody>
          <a:bodyPr wrap="none" rtlCol="0">
            <a:spAutoFit/>
          </a:bodyPr>
          <a:lstStyle/>
          <a:p>
            <a:r>
              <a:rPr lang="en-US" sz="3200"/>
              <a:t>Employee 4.1</a:t>
            </a:r>
          </a:p>
        </p:txBody>
      </p:sp>
      <p:pic>
        <p:nvPicPr>
          <p:cNvPr id="6" name="Picture 5">
            <a:extLst>
              <a:ext uri="{FF2B5EF4-FFF2-40B4-BE49-F238E27FC236}">
                <a16:creationId xmlns:a16="http://schemas.microsoft.com/office/drawing/2014/main" id="{A5D5C3D9-E0FE-D3A8-A29C-FA92A8E1956A}"/>
              </a:ext>
            </a:extLst>
          </p:cNvPr>
          <p:cNvPicPr>
            <a:picLocks noChangeAspect="1"/>
          </p:cNvPicPr>
          <p:nvPr/>
        </p:nvPicPr>
        <p:blipFill>
          <a:blip r:embed="rId3"/>
          <a:stretch>
            <a:fillRect/>
          </a:stretch>
        </p:blipFill>
        <p:spPr>
          <a:xfrm>
            <a:off x="660847" y="1064800"/>
            <a:ext cx="10870306" cy="4976562"/>
          </a:xfrm>
          <a:prstGeom prst="rect">
            <a:avLst/>
          </a:prstGeom>
        </p:spPr>
      </p:pic>
    </p:spTree>
    <p:extLst>
      <p:ext uri="{BB962C8B-B14F-4D97-AF65-F5344CB8AC3E}">
        <p14:creationId xmlns:p14="http://schemas.microsoft.com/office/powerpoint/2010/main" val="2456330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27</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670924" cy="584775"/>
          </a:xfrm>
          <a:prstGeom prst="rect">
            <a:avLst/>
          </a:prstGeom>
          <a:noFill/>
        </p:spPr>
        <p:txBody>
          <a:bodyPr wrap="none" rtlCol="0">
            <a:spAutoFit/>
          </a:bodyPr>
          <a:lstStyle/>
          <a:p>
            <a:r>
              <a:rPr lang="en-US" sz="3200"/>
              <a:t>Employee 4.2</a:t>
            </a:r>
          </a:p>
        </p:txBody>
      </p:sp>
      <p:pic>
        <p:nvPicPr>
          <p:cNvPr id="3" name="Picture 2">
            <a:extLst>
              <a:ext uri="{FF2B5EF4-FFF2-40B4-BE49-F238E27FC236}">
                <a16:creationId xmlns:a16="http://schemas.microsoft.com/office/drawing/2014/main" id="{06C01333-EBCD-C9C8-EDF2-E5B3FA301C6D}"/>
              </a:ext>
            </a:extLst>
          </p:cNvPr>
          <p:cNvPicPr>
            <a:picLocks noChangeAspect="1"/>
          </p:cNvPicPr>
          <p:nvPr/>
        </p:nvPicPr>
        <p:blipFill>
          <a:blip r:embed="rId3"/>
          <a:stretch>
            <a:fillRect/>
          </a:stretch>
        </p:blipFill>
        <p:spPr>
          <a:xfrm>
            <a:off x="312821" y="1111264"/>
            <a:ext cx="11566358" cy="5295223"/>
          </a:xfrm>
          <a:prstGeom prst="rect">
            <a:avLst/>
          </a:prstGeom>
        </p:spPr>
      </p:pic>
    </p:spTree>
    <p:extLst>
      <p:ext uri="{BB962C8B-B14F-4D97-AF65-F5344CB8AC3E}">
        <p14:creationId xmlns:p14="http://schemas.microsoft.com/office/powerpoint/2010/main" val="314415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28</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670924" cy="584775"/>
          </a:xfrm>
          <a:prstGeom prst="rect">
            <a:avLst/>
          </a:prstGeom>
          <a:noFill/>
        </p:spPr>
        <p:txBody>
          <a:bodyPr wrap="none" rtlCol="0">
            <a:spAutoFit/>
          </a:bodyPr>
          <a:lstStyle/>
          <a:p>
            <a:r>
              <a:rPr lang="en-US" sz="3200"/>
              <a:t>Employee 4.3</a:t>
            </a:r>
          </a:p>
        </p:txBody>
      </p:sp>
      <p:pic>
        <p:nvPicPr>
          <p:cNvPr id="3" name="Picture 2">
            <a:extLst>
              <a:ext uri="{FF2B5EF4-FFF2-40B4-BE49-F238E27FC236}">
                <a16:creationId xmlns:a16="http://schemas.microsoft.com/office/drawing/2014/main" id="{38F27708-3263-F74A-E9EF-A7F6A69A4A3D}"/>
              </a:ext>
            </a:extLst>
          </p:cNvPr>
          <p:cNvPicPr>
            <a:picLocks noChangeAspect="1"/>
          </p:cNvPicPr>
          <p:nvPr/>
        </p:nvPicPr>
        <p:blipFill>
          <a:blip r:embed="rId3"/>
          <a:stretch>
            <a:fillRect/>
          </a:stretch>
        </p:blipFill>
        <p:spPr>
          <a:xfrm>
            <a:off x="184484" y="1021613"/>
            <a:ext cx="11823032" cy="5412732"/>
          </a:xfrm>
          <a:prstGeom prst="rect">
            <a:avLst/>
          </a:prstGeom>
        </p:spPr>
      </p:pic>
    </p:spTree>
    <p:extLst>
      <p:ext uri="{BB962C8B-B14F-4D97-AF65-F5344CB8AC3E}">
        <p14:creationId xmlns:p14="http://schemas.microsoft.com/office/powerpoint/2010/main" val="2909809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29</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670924" cy="584775"/>
          </a:xfrm>
          <a:prstGeom prst="rect">
            <a:avLst/>
          </a:prstGeom>
          <a:noFill/>
        </p:spPr>
        <p:txBody>
          <a:bodyPr wrap="none" rtlCol="0">
            <a:spAutoFit/>
          </a:bodyPr>
          <a:lstStyle/>
          <a:p>
            <a:r>
              <a:rPr lang="en-US" sz="3200"/>
              <a:t>Employee 4.4</a:t>
            </a:r>
          </a:p>
        </p:txBody>
      </p:sp>
      <p:pic>
        <p:nvPicPr>
          <p:cNvPr id="3" name="Picture 2">
            <a:extLst>
              <a:ext uri="{FF2B5EF4-FFF2-40B4-BE49-F238E27FC236}">
                <a16:creationId xmlns:a16="http://schemas.microsoft.com/office/drawing/2014/main" id="{49335FA5-E85F-7432-1698-0B420435237A}"/>
              </a:ext>
            </a:extLst>
          </p:cNvPr>
          <p:cNvPicPr>
            <a:picLocks noChangeAspect="1"/>
          </p:cNvPicPr>
          <p:nvPr/>
        </p:nvPicPr>
        <p:blipFill>
          <a:blip r:embed="rId3"/>
          <a:stretch>
            <a:fillRect/>
          </a:stretch>
        </p:blipFill>
        <p:spPr>
          <a:xfrm>
            <a:off x="368968" y="1162674"/>
            <a:ext cx="11454063" cy="5243813"/>
          </a:xfrm>
          <a:prstGeom prst="rect">
            <a:avLst/>
          </a:prstGeom>
        </p:spPr>
      </p:pic>
    </p:spTree>
    <p:extLst>
      <p:ext uri="{BB962C8B-B14F-4D97-AF65-F5344CB8AC3E}">
        <p14:creationId xmlns:p14="http://schemas.microsoft.com/office/powerpoint/2010/main" val="2365455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p:txBody>
          <a:bodyPr/>
          <a:lstStyle/>
          <a:p>
            <a:r>
              <a:rPr lang="en-US"/>
              <a:t>Direction Sections in University Staff Final Evaluation</a:t>
            </a:r>
          </a:p>
        </p:txBody>
      </p:sp>
      <p:pic>
        <p:nvPicPr>
          <p:cNvPr id="4" name="Picture 3">
            <a:extLst>
              <a:ext uri="{FF2B5EF4-FFF2-40B4-BE49-F238E27FC236}">
                <a16:creationId xmlns:a16="http://schemas.microsoft.com/office/drawing/2014/main" id="{094C5361-41B6-410A-DC5A-882928DEF8DB}"/>
              </a:ext>
            </a:extLst>
          </p:cNvPr>
          <p:cNvPicPr>
            <a:picLocks noChangeAspect="1"/>
          </p:cNvPicPr>
          <p:nvPr/>
        </p:nvPicPr>
        <p:blipFill>
          <a:blip r:embed="rId3"/>
          <a:stretch>
            <a:fillRect/>
          </a:stretch>
        </p:blipFill>
        <p:spPr>
          <a:xfrm>
            <a:off x="6584352" y="1712254"/>
            <a:ext cx="2476715" cy="4785775"/>
          </a:xfrm>
          <a:prstGeom prst="rect">
            <a:avLst/>
          </a:prstGeom>
        </p:spPr>
      </p:pic>
      <p:sp>
        <p:nvSpPr>
          <p:cNvPr id="6" name="Content Placeholder 4">
            <a:extLst>
              <a:ext uri="{FF2B5EF4-FFF2-40B4-BE49-F238E27FC236}">
                <a16:creationId xmlns:a16="http://schemas.microsoft.com/office/drawing/2014/main" id="{907AF11A-8D2C-AFF4-C16E-8537A151F0F1}"/>
              </a:ext>
            </a:extLst>
          </p:cNvPr>
          <p:cNvSpPr txBox="1">
            <a:spLocks/>
          </p:cNvSpPr>
          <p:nvPr/>
        </p:nvSpPr>
        <p:spPr>
          <a:xfrm>
            <a:off x="2102353" y="2164756"/>
            <a:ext cx="377211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solidFill>
                  <a:schemeClr val="accent2">
                    <a:lumMod val="60000"/>
                    <a:lumOff val="40000"/>
                  </a:schemeClr>
                </a:solidFill>
              </a:rPr>
              <a:t>Feedback from last year revealed confusion surrounding Self-Evaluation within task </a:t>
            </a:r>
          </a:p>
          <a:p>
            <a:r>
              <a:rPr lang="en-US">
                <a:solidFill>
                  <a:schemeClr val="accent2">
                    <a:lumMod val="60000"/>
                    <a:lumOff val="40000"/>
                  </a:schemeClr>
                </a:solidFill>
              </a:rPr>
              <a:t>Created direction section before each step to clarify instructions for supervisors and employees to follow</a:t>
            </a:r>
          </a:p>
          <a:p>
            <a:r>
              <a:rPr lang="en-US">
                <a:solidFill>
                  <a:schemeClr val="accent2">
                    <a:lumMod val="60000"/>
                    <a:lumOff val="40000"/>
                  </a:schemeClr>
                </a:solidFill>
              </a:rPr>
              <a:t>The section highlighted in gold helps the user keep track of the workflow step they are currently on</a:t>
            </a:r>
          </a:p>
          <a:p>
            <a:pPr marL="0" indent="0">
              <a:buNone/>
            </a:pPr>
            <a:endParaRPr lang="en-US">
              <a:solidFill>
                <a:schemeClr val="accent2">
                  <a:lumMod val="60000"/>
                  <a:lumOff val="40000"/>
                </a:schemeClr>
              </a:solidFill>
            </a:endParaRPr>
          </a:p>
        </p:txBody>
      </p:sp>
    </p:spTree>
    <p:extLst>
      <p:ext uri="{BB962C8B-B14F-4D97-AF65-F5344CB8AC3E}">
        <p14:creationId xmlns:p14="http://schemas.microsoft.com/office/powerpoint/2010/main" val="3048165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30</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670924" cy="584775"/>
          </a:xfrm>
          <a:prstGeom prst="rect">
            <a:avLst/>
          </a:prstGeom>
          <a:noFill/>
        </p:spPr>
        <p:txBody>
          <a:bodyPr wrap="none" rtlCol="0">
            <a:spAutoFit/>
          </a:bodyPr>
          <a:lstStyle/>
          <a:p>
            <a:r>
              <a:rPr lang="en-US" sz="3200"/>
              <a:t>Employee 4.5</a:t>
            </a:r>
          </a:p>
        </p:txBody>
      </p:sp>
      <p:pic>
        <p:nvPicPr>
          <p:cNvPr id="3" name="Picture 2">
            <a:extLst>
              <a:ext uri="{FF2B5EF4-FFF2-40B4-BE49-F238E27FC236}">
                <a16:creationId xmlns:a16="http://schemas.microsoft.com/office/drawing/2014/main" id="{40BC7458-13D8-4B67-129B-B6FC7A98DF3D}"/>
              </a:ext>
            </a:extLst>
          </p:cNvPr>
          <p:cNvPicPr>
            <a:picLocks noChangeAspect="1"/>
          </p:cNvPicPr>
          <p:nvPr/>
        </p:nvPicPr>
        <p:blipFill>
          <a:blip r:embed="rId3"/>
          <a:stretch>
            <a:fillRect/>
          </a:stretch>
        </p:blipFill>
        <p:spPr>
          <a:xfrm>
            <a:off x="194908" y="1003300"/>
            <a:ext cx="11802183" cy="5403187"/>
          </a:xfrm>
          <a:prstGeom prst="rect">
            <a:avLst/>
          </a:prstGeom>
        </p:spPr>
      </p:pic>
    </p:spTree>
    <p:extLst>
      <p:ext uri="{BB962C8B-B14F-4D97-AF65-F5344CB8AC3E}">
        <p14:creationId xmlns:p14="http://schemas.microsoft.com/office/powerpoint/2010/main" val="4152046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31</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670924" cy="584775"/>
          </a:xfrm>
          <a:prstGeom prst="rect">
            <a:avLst/>
          </a:prstGeom>
          <a:noFill/>
        </p:spPr>
        <p:txBody>
          <a:bodyPr wrap="none" rtlCol="0">
            <a:spAutoFit/>
          </a:bodyPr>
          <a:lstStyle/>
          <a:p>
            <a:r>
              <a:rPr lang="en-US" sz="3200"/>
              <a:t>Employee 4.6</a:t>
            </a:r>
          </a:p>
        </p:txBody>
      </p:sp>
      <p:pic>
        <p:nvPicPr>
          <p:cNvPr id="6" name="Picture 5">
            <a:extLst>
              <a:ext uri="{FF2B5EF4-FFF2-40B4-BE49-F238E27FC236}">
                <a16:creationId xmlns:a16="http://schemas.microsoft.com/office/drawing/2014/main" id="{49F54D77-5989-720F-B611-75F3D0F8D5E3}"/>
              </a:ext>
            </a:extLst>
          </p:cNvPr>
          <p:cNvPicPr>
            <a:picLocks noChangeAspect="1"/>
          </p:cNvPicPr>
          <p:nvPr/>
        </p:nvPicPr>
        <p:blipFill>
          <a:blip r:embed="rId3"/>
          <a:stretch>
            <a:fillRect/>
          </a:stretch>
        </p:blipFill>
        <p:spPr>
          <a:xfrm>
            <a:off x="269017" y="1071156"/>
            <a:ext cx="11653965" cy="5335331"/>
          </a:xfrm>
          <a:prstGeom prst="rect">
            <a:avLst/>
          </a:prstGeom>
        </p:spPr>
      </p:pic>
    </p:spTree>
    <p:extLst>
      <p:ext uri="{BB962C8B-B14F-4D97-AF65-F5344CB8AC3E}">
        <p14:creationId xmlns:p14="http://schemas.microsoft.com/office/powerpoint/2010/main" val="431745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32</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57444" y="197963"/>
            <a:ext cx="2670924" cy="584775"/>
          </a:xfrm>
          <a:prstGeom prst="rect">
            <a:avLst/>
          </a:prstGeom>
          <a:noFill/>
        </p:spPr>
        <p:txBody>
          <a:bodyPr wrap="none" rtlCol="0">
            <a:spAutoFit/>
          </a:bodyPr>
          <a:lstStyle/>
          <a:p>
            <a:r>
              <a:rPr lang="en-US" sz="3200"/>
              <a:t>Employee 4.7</a:t>
            </a:r>
          </a:p>
        </p:txBody>
      </p:sp>
      <p:pic>
        <p:nvPicPr>
          <p:cNvPr id="3" name="Picture 2">
            <a:extLst>
              <a:ext uri="{FF2B5EF4-FFF2-40B4-BE49-F238E27FC236}">
                <a16:creationId xmlns:a16="http://schemas.microsoft.com/office/drawing/2014/main" id="{B7C4E182-7549-7F61-A010-E19BD0203F25}"/>
              </a:ext>
            </a:extLst>
          </p:cNvPr>
          <p:cNvPicPr>
            <a:picLocks noChangeAspect="1"/>
          </p:cNvPicPr>
          <p:nvPr/>
        </p:nvPicPr>
        <p:blipFill>
          <a:blip r:embed="rId3"/>
          <a:stretch>
            <a:fillRect/>
          </a:stretch>
        </p:blipFill>
        <p:spPr>
          <a:xfrm>
            <a:off x="194908" y="1003300"/>
            <a:ext cx="11802183" cy="5403187"/>
          </a:xfrm>
          <a:prstGeom prst="rect">
            <a:avLst/>
          </a:prstGeom>
        </p:spPr>
      </p:pic>
    </p:spTree>
    <p:extLst>
      <p:ext uri="{BB962C8B-B14F-4D97-AF65-F5344CB8AC3E}">
        <p14:creationId xmlns:p14="http://schemas.microsoft.com/office/powerpoint/2010/main" val="2427692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33</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57444" y="197963"/>
            <a:ext cx="2670924" cy="584775"/>
          </a:xfrm>
          <a:prstGeom prst="rect">
            <a:avLst/>
          </a:prstGeom>
          <a:noFill/>
        </p:spPr>
        <p:txBody>
          <a:bodyPr wrap="none" rtlCol="0">
            <a:spAutoFit/>
          </a:bodyPr>
          <a:lstStyle/>
          <a:p>
            <a:r>
              <a:rPr lang="en-US" sz="3200"/>
              <a:t>Employee 4.8</a:t>
            </a:r>
          </a:p>
        </p:txBody>
      </p:sp>
      <p:pic>
        <p:nvPicPr>
          <p:cNvPr id="6" name="Picture 5">
            <a:extLst>
              <a:ext uri="{FF2B5EF4-FFF2-40B4-BE49-F238E27FC236}">
                <a16:creationId xmlns:a16="http://schemas.microsoft.com/office/drawing/2014/main" id="{76CD8BC4-57B0-5965-4D40-F0B5B93F4C03}"/>
              </a:ext>
            </a:extLst>
          </p:cNvPr>
          <p:cNvPicPr>
            <a:picLocks noChangeAspect="1"/>
          </p:cNvPicPr>
          <p:nvPr/>
        </p:nvPicPr>
        <p:blipFill>
          <a:blip r:embed="rId3"/>
          <a:stretch>
            <a:fillRect/>
          </a:stretch>
        </p:blipFill>
        <p:spPr>
          <a:xfrm>
            <a:off x="194908" y="1069740"/>
            <a:ext cx="11802183" cy="5403187"/>
          </a:xfrm>
          <a:prstGeom prst="rect">
            <a:avLst/>
          </a:prstGeom>
        </p:spPr>
      </p:pic>
    </p:spTree>
    <p:extLst>
      <p:ext uri="{BB962C8B-B14F-4D97-AF65-F5344CB8AC3E}">
        <p14:creationId xmlns:p14="http://schemas.microsoft.com/office/powerpoint/2010/main" val="1568132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0" y="238232"/>
            <a:ext cx="11514666" cy="795743"/>
          </a:xfrm>
        </p:spPr>
        <p:txBody>
          <a:bodyPr/>
          <a:lstStyle/>
          <a:p>
            <a:r>
              <a:rPr lang="en-US"/>
              <a:t>Review Workflow</a:t>
            </a:r>
          </a:p>
        </p:txBody>
      </p:sp>
      <p:pic>
        <p:nvPicPr>
          <p:cNvPr id="12" name="Picture 11">
            <a:extLst>
              <a:ext uri="{FF2B5EF4-FFF2-40B4-BE49-F238E27FC236}">
                <a16:creationId xmlns:a16="http://schemas.microsoft.com/office/drawing/2014/main" id="{12224D65-90F6-2B8C-B7E0-D9451F7C9C60}"/>
              </a:ext>
            </a:extLst>
          </p:cNvPr>
          <p:cNvPicPr>
            <a:picLocks noChangeAspect="1"/>
          </p:cNvPicPr>
          <p:nvPr/>
        </p:nvPicPr>
        <p:blipFill>
          <a:blip r:embed="rId2"/>
          <a:stretch>
            <a:fillRect/>
          </a:stretch>
        </p:blipFill>
        <p:spPr>
          <a:xfrm>
            <a:off x="989166" y="1614980"/>
            <a:ext cx="9792647" cy="4606916"/>
          </a:xfrm>
          <a:prstGeom prst="rect">
            <a:avLst/>
          </a:prstGeom>
        </p:spPr>
      </p:pic>
    </p:spTree>
    <p:extLst>
      <p:ext uri="{BB962C8B-B14F-4D97-AF65-F5344CB8AC3E}">
        <p14:creationId xmlns:p14="http://schemas.microsoft.com/office/powerpoint/2010/main" val="3431724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00749-815B-FB12-F569-47B8C27D2B75}"/>
              </a:ext>
            </a:extLst>
          </p:cNvPr>
          <p:cNvSpPr>
            <a:spLocks noGrp="1"/>
          </p:cNvSpPr>
          <p:nvPr>
            <p:ph type="title"/>
          </p:nvPr>
        </p:nvSpPr>
        <p:spPr/>
        <p:txBody>
          <a:bodyPr/>
          <a:lstStyle/>
          <a:p>
            <a:r>
              <a:rPr lang="en-US" dirty="0"/>
              <a:t>University Staff Planning Task Changes</a:t>
            </a:r>
          </a:p>
        </p:txBody>
      </p:sp>
      <p:sp>
        <p:nvSpPr>
          <p:cNvPr id="3" name="Content Placeholder 2">
            <a:extLst>
              <a:ext uri="{FF2B5EF4-FFF2-40B4-BE49-F238E27FC236}">
                <a16:creationId xmlns:a16="http://schemas.microsoft.com/office/drawing/2014/main" id="{A30606C9-3B80-C162-1299-9E55481BA3C0}"/>
              </a:ext>
            </a:extLst>
          </p:cNvPr>
          <p:cNvSpPr>
            <a:spLocks noGrp="1"/>
          </p:cNvSpPr>
          <p:nvPr>
            <p:ph idx="1"/>
          </p:nvPr>
        </p:nvSpPr>
        <p:spPr/>
        <p:txBody>
          <a:bodyPr/>
          <a:lstStyle/>
          <a:p>
            <a:r>
              <a:rPr lang="en-US" dirty="0">
                <a:solidFill>
                  <a:schemeClr val="accent2">
                    <a:lumMod val="50000"/>
                  </a:schemeClr>
                </a:solidFill>
              </a:rPr>
              <a:t>Goals will be pulled out of the Planning Task</a:t>
            </a:r>
          </a:p>
          <a:p>
            <a:endParaRPr lang="en-US" dirty="0"/>
          </a:p>
        </p:txBody>
      </p:sp>
      <p:sp>
        <p:nvSpPr>
          <p:cNvPr id="4" name="Date Placeholder 3">
            <a:extLst>
              <a:ext uri="{FF2B5EF4-FFF2-40B4-BE49-F238E27FC236}">
                <a16:creationId xmlns:a16="http://schemas.microsoft.com/office/drawing/2014/main" id="{3A296937-80FB-9800-E840-E9C31326FF75}"/>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B2E00BC7-312A-B6C9-983B-52291837249C}"/>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6FA8C05A-BE1E-06CF-B28D-7366B8723FEE}"/>
              </a:ext>
            </a:extLst>
          </p:cNvPr>
          <p:cNvSpPr>
            <a:spLocks noGrp="1"/>
          </p:cNvSpPr>
          <p:nvPr>
            <p:ph type="sldNum" sz="quarter" idx="12"/>
          </p:nvPr>
        </p:nvSpPr>
        <p:spPr/>
        <p:txBody>
          <a:bodyPr/>
          <a:lstStyle/>
          <a:p>
            <a:fld id="{A49DFD55-3C28-40EF-9E31-A92D2E4017FF}" type="slidenum">
              <a:rPr lang="en-US" smtClean="0"/>
              <a:t>35</a:t>
            </a:fld>
            <a:endParaRPr lang="en-US"/>
          </a:p>
        </p:txBody>
      </p:sp>
    </p:spTree>
    <p:extLst>
      <p:ext uri="{BB962C8B-B14F-4D97-AF65-F5344CB8AC3E}">
        <p14:creationId xmlns:p14="http://schemas.microsoft.com/office/powerpoint/2010/main" val="901209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AC9AF22-D6FC-66B6-CF69-4C984C6608B1}"/>
              </a:ext>
            </a:extLst>
          </p:cNvPr>
          <p:cNvSpPr txBox="1">
            <a:spLocks/>
          </p:cNvSpPr>
          <p:nvPr/>
        </p:nvSpPr>
        <p:spPr>
          <a:xfrm>
            <a:off x="399082" y="164893"/>
            <a:ext cx="7720083" cy="120491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University Staff Planning Task Changes</a:t>
            </a:r>
          </a:p>
        </p:txBody>
      </p:sp>
      <p:sp>
        <p:nvSpPr>
          <p:cNvPr id="19" name="TextBox 18">
            <a:extLst>
              <a:ext uri="{FF2B5EF4-FFF2-40B4-BE49-F238E27FC236}">
                <a16:creationId xmlns:a16="http://schemas.microsoft.com/office/drawing/2014/main" id="{B07418B5-E55E-C0D9-93B1-75C0425A29BB}"/>
              </a:ext>
            </a:extLst>
          </p:cNvPr>
          <p:cNvSpPr txBox="1"/>
          <p:nvPr/>
        </p:nvSpPr>
        <p:spPr>
          <a:xfrm>
            <a:off x="4351130" y="2390051"/>
            <a:ext cx="3563053" cy="369332"/>
          </a:xfrm>
          <a:prstGeom prst="rect">
            <a:avLst/>
          </a:prstGeom>
          <a:noFill/>
        </p:spPr>
        <p:txBody>
          <a:bodyPr wrap="square" rtlCol="0">
            <a:spAutoFit/>
          </a:bodyPr>
          <a:lstStyle/>
          <a:p>
            <a:r>
              <a:rPr lang="en-US" dirty="0"/>
              <a:t>Checklist/Signature Workflow:</a:t>
            </a:r>
          </a:p>
        </p:txBody>
      </p:sp>
      <p:sp>
        <p:nvSpPr>
          <p:cNvPr id="21" name="Text Placeholder 2">
            <a:extLst>
              <a:ext uri="{FF2B5EF4-FFF2-40B4-BE49-F238E27FC236}">
                <a16:creationId xmlns:a16="http://schemas.microsoft.com/office/drawing/2014/main" id="{8F8C06E7-0598-5A05-CBE0-A593AEC9F630}"/>
              </a:ext>
            </a:extLst>
          </p:cNvPr>
          <p:cNvSpPr txBox="1">
            <a:spLocks/>
          </p:cNvSpPr>
          <p:nvPr/>
        </p:nvSpPr>
        <p:spPr>
          <a:xfrm>
            <a:off x="399082" y="1484058"/>
            <a:ext cx="7962385" cy="909937"/>
          </a:xfrm>
          <a:prstGeom prst="rect">
            <a:avLst/>
          </a:prstGeom>
          <a:noFill/>
          <a:ln>
            <a:noFill/>
          </a:ln>
        </p:spPr>
        <p:txBody>
          <a:bodyPr vert="horz" lIns="91440" tIns="45720" rIns="91440" bIns="45720" rtlCol="0" anchor="t">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n-US" dirty="0">
                <a:solidFill>
                  <a:schemeClr val="accent1">
                    <a:lumMod val="40000"/>
                    <a:lumOff val="60000"/>
                  </a:schemeClr>
                </a:solidFill>
              </a:rPr>
              <a:t>Current state allows users to add goals </a:t>
            </a:r>
            <a:r>
              <a:rPr lang="en-US" i="1" dirty="0">
                <a:solidFill>
                  <a:schemeClr val="accent1">
                    <a:lumMod val="40000"/>
                    <a:lumOff val="60000"/>
                  </a:schemeClr>
                </a:solidFill>
              </a:rPr>
              <a:t>within</a:t>
            </a:r>
            <a:r>
              <a:rPr lang="en-US" dirty="0">
                <a:solidFill>
                  <a:schemeClr val="accent1">
                    <a:lumMod val="40000"/>
                    <a:lumOff val="60000"/>
                  </a:schemeClr>
                </a:solidFill>
              </a:rPr>
              <a:t> the review task, causing goals to get “suspended” in the review task</a:t>
            </a:r>
          </a:p>
          <a:p>
            <a:pPr marL="285750" indent="-285750">
              <a:buFont typeface="Arial" panose="020B0604020202020204" pitchFamily="34" charset="0"/>
              <a:buChar char="•"/>
            </a:pPr>
            <a:r>
              <a:rPr lang="en-US" dirty="0">
                <a:solidFill>
                  <a:schemeClr val="accent1">
                    <a:lumMod val="40000"/>
                    <a:lumOff val="60000"/>
                  </a:schemeClr>
                </a:solidFill>
              </a:rPr>
              <a:t>Updated Task will resemble coach task, showing confirmation checklist and signature page only</a:t>
            </a:r>
          </a:p>
        </p:txBody>
      </p:sp>
      <p:pic>
        <p:nvPicPr>
          <p:cNvPr id="22" name="Picture 21">
            <a:extLst>
              <a:ext uri="{FF2B5EF4-FFF2-40B4-BE49-F238E27FC236}">
                <a16:creationId xmlns:a16="http://schemas.microsoft.com/office/drawing/2014/main" id="{54BCDFAA-6427-C800-EA98-14D4367BB913}"/>
              </a:ext>
            </a:extLst>
          </p:cNvPr>
          <p:cNvPicPr>
            <a:picLocks noChangeAspect="1"/>
          </p:cNvPicPr>
          <p:nvPr/>
        </p:nvPicPr>
        <p:blipFill>
          <a:blip r:embed="rId3"/>
          <a:stretch>
            <a:fillRect/>
          </a:stretch>
        </p:blipFill>
        <p:spPr>
          <a:xfrm>
            <a:off x="4086547" y="2989938"/>
            <a:ext cx="3294279" cy="2850534"/>
          </a:xfrm>
          <a:prstGeom prst="rect">
            <a:avLst/>
          </a:prstGeom>
        </p:spPr>
      </p:pic>
      <p:pic>
        <p:nvPicPr>
          <p:cNvPr id="23" name="Picture 22">
            <a:extLst>
              <a:ext uri="{FF2B5EF4-FFF2-40B4-BE49-F238E27FC236}">
                <a16:creationId xmlns:a16="http://schemas.microsoft.com/office/drawing/2014/main" id="{CDA5C733-40D0-1688-B563-0465994979C4}"/>
              </a:ext>
            </a:extLst>
          </p:cNvPr>
          <p:cNvPicPr>
            <a:picLocks noChangeAspect="1"/>
          </p:cNvPicPr>
          <p:nvPr/>
        </p:nvPicPr>
        <p:blipFill>
          <a:blip r:embed="rId4"/>
          <a:stretch>
            <a:fillRect/>
          </a:stretch>
        </p:blipFill>
        <p:spPr>
          <a:xfrm>
            <a:off x="8047258" y="2989937"/>
            <a:ext cx="3924118" cy="2781649"/>
          </a:xfrm>
          <a:prstGeom prst="rect">
            <a:avLst/>
          </a:prstGeom>
        </p:spPr>
      </p:pic>
      <p:pic>
        <p:nvPicPr>
          <p:cNvPr id="24" name="Picture 6" descr="Graphical user interface, text, application&#10;&#10;Description automatically generated">
            <a:extLst>
              <a:ext uri="{FF2B5EF4-FFF2-40B4-BE49-F238E27FC236}">
                <a16:creationId xmlns:a16="http://schemas.microsoft.com/office/drawing/2014/main" id="{EDFCB71D-771C-52BB-8CF1-12B25B15BB0F}"/>
              </a:ext>
            </a:extLst>
          </p:cNvPr>
          <p:cNvPicPr>
            <a:picLocks noChangeAspect="1"/>
          </p:cNvPicPr>
          <p:nvPr/>
        </p:nvPicPr>
        <p:blipFill>
          <a:blip r:embed="rId5"/>
          <a:stretch>
            <a:fillRect/>
          </a:stretch>
        </p:blipFill>
        <p:spPr>
          <a:xfrm>
            <a:off x="141818" y="2989665"/>
            <a:ext cx="3081866" cy="3101172"/>
          </a:xfrm>
          <a:prstGeom prst="rect">
            <a:avLst/>
          </a:prstGeom>
        </p:spPr>
      </p:pic>
      <p:cxnSp>
        <p:nvCxnSpPr>
          <p:cNvPr id="25" name="Straight Arrow Connector 24">
            <a:extLst>
              <a:ext uri="{FF2B5EF4-FFF2-40B4-BE49-F238E27FC236}">
                <a16:creationId xmlns:a16="http://schemas.microsoft.com/office/drawing/2014/main" id="{0F244FE5-A840-C7A0-E8AE-E7A51C37CD26}"/>
              </a:ext>
            </a:extLst>
          </p:cNvPr>
          <p:cNvCxnSpPr/>
          <p:nvPr/>
        </p:nvCxnSpPr>
        <p:spPr>
          <a:xfrm flipV="1">
            <a:off x="3363383" y="4224866"/>
            <a:ext cx="639233" cy="63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7E71587C-00AF-1C30-622C-53C3827EC150}"/>
              </a:ext>
            </a:extLst>
          </p:cNvPr>
          <p:cNvCxnSpPr>
            <a:cxnSpLocks/>
          </p:cNvCxnSpPr>
          <p:nvPr/>
        </p:nvCxnSpPr>
        <p:spPr>
          <a:xfrm flipV="1">
            <a:off x="7406216" y="4224865"/>
            <a:ext cx="639233" cy="63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786F0D2F-AC5C-F88E-556D-78FFDC006BC3}"/>
              </a:ext>
            </a:extLst>
          </p:cNvPr>
          <p:cNvCxnSpPr/>
          <p:nvPr/>
        </p:nvCxnSpPr>
        <p:spPr>
          <a:xfrm>
            <a:off x="119592" y="2839508"/>
            <a:ext cx="3274483" cy="3412066"/>
          </a:xfrm>
          <a:prstGeom prst="straightConnector1">
            <a:avLst/>
          </a:prstGeom>
        </p:spPr>
        <p:style>
          <a:lnRef idx="3">
            <a:schemeClr val="accent2"/>
          </a:lnRef>
          <a:fillRef idx="0">
            <a:schemeClr val="accent2"/>
          </a:fillRef>
          <a:effectRef idx="2">
            <a:schemeClr val="accent2"/>
          </a:effectRef>
          <a:fontRef idx="minor">
            <a:schemeClr val="tx1"/>
          </a:fontRef>
        </p:style>
      </p:cxnSp>
      <p:cxnSp>
        <p:nvCxnSpPr>
          <p:cNvPr id="28" name="Straight Arrow Connector 27">
            <a:extLst>
              <a:ext uri="{FF2B5EF4-FFF2-40B4-BE49-F238E27FC236}">
                <a16:creationId xmlns:a16="http://schemas.microsoft.com/office/drawing/2014/main" id="{B5BA54CE-9BF7-BA25-D7B7-370A31A9F7D7}"/>
              </a:ext>
            </a:extLst>
          </p:cNvPr>
          <p:cNvCxnSpPr>
            <a:cxnSpLocks/>
          </p:cNvCxnSpPr>
          <p:nvPr/>
        </p:nvCxnSpPr>
        <p:spPr>
          <a:xfrm flipH="1">
            <a:off x="123825" y="2839506"/>
            <a:ext cx="3117850" cy="3295650"/>
          </a:xfrm>
          <a:prstGeom prst="straightConnector1">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03294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04DBD-A759-551F-9281-6C667915B96D}"/>
              </a:ext>
            </a:extLst>
          </p:cNvPr>
          <p:cNvSpPr>
            <a:spLocks noGrp="1"/>
          </p:cNvSpPr>
          <p:nvPr>
            <p:ph type="title"/>
          </p:nvPr>
        </p:nvSpPr>
        <p:spPr>
          <a:xfrm>
            <a:off x="151432" y="314888"/>
            <a:ext cx="9621218" cy="1204912"/>
          </a:xfrm>
        </p:spPr>
        <p:txBody>
          <a:bodyPr/>
          <a:lstStyle/>
          <a:p>
            <a:r>
              <a:rPr lang="en-US" dirty="0"/>
              <a:t>University Staff Planning Task Changes </a:t>
            </a:r>
            <a:r>
              <a:rPr lang="en-US" dirty="0" err="1"/>
              <a:t>Cont</a:t>
            </a:r>
            <a:r>
              <a:rPr lang="en-US" dirty="0"/>
              <a:t>…</a:t>
            </a:r>
          </a:p>
        </p:txBody>
      </p:sp>
      <p:sp>
        <p:nvSpPr>
          <p:cNvPr id="3" name="TextBox 2">
            <a:extLst>
              <a:ext uri="{FF2B5EF4-FFF2-40B4-BE49-F238E27FC236}">
                <a16:creationId xmlns:a16="http://schemas.microsoft.com/office/drawing/2014/main" id="{79FD03E6-3BBA-DE15-7ACD-2396ABF6F3D4}"/>
              </a:ext>
            </a:extLst>
          </p:cNvPr>
          <p:cNvSpPr txBox="1"/>
          <p:nvPr/>
        </p:nvSpPr>
        <p:spPr>
          <a:xfrm>
            <a:off x="4484480" y="2494826"/>
            <a:ext cx="3563053" cy="369332"/>
          </a:xfrm>
          <a:prstGeom prst="rect">
            <a:avLst/>
          </a:prstGeom>
          <a:noFill/>
        </p:spPr>
        <p:txBody>
          <a:bodyPr wrap="square" rtlCol="0">
            <a:spAutoFit/>
          </a:bodyPr>
          <a:lstStyle/>
          <a:p>
            <a:r>
              <a:rPr lang="en-US"/>
              <a:t>Checklist/Signature Workflow:</a:t>
            </a:r>
          </a:p>
        </p:txBody>
      </p:sp>
      <p:sp>
        <p:nvSpPr>
          <p:cNvPr id="5" name="Text Placeholder 2">
            <a:extLst>
              <a:ext uri="{FF2B5EF4-FFF2-40B4-BE49-F238E27FC236}">
                <a16:creationId xmlns:a16="http://schemas.microsoft.com/office/drawing/2014/main" id="{443989B9-3C62-FAB1-E916-C1593B287C00}"/>
              </a:ext>
            </a:extLst>
          </p:cNvPr>
          <p:cNvSpPr txBox="1">
            <a:spLocks/>
          </p:cNvSpPr>
          <p:nvPr/>
        </p:nvSpPr>
        <p:spPr>
          <a:xfrm>
            <a:off x="532432" y="1295334"/>
            <a:ext cx="7962385" cy="909937"/>
          </a:xfrm>
          <a:prstGeom prst="rect">
            <a:avLst/>
          </a:prstGeom>
          <a:noFill/>
          <a:ln>
            <a:noFill/>
          </a:ln>
        </p:spPr>
        <p:txBody>
          <a:bodyPr vert="horz" lIns="91440" tIns="45720" rIns="91440" bIns="45720" rtlCol="0" anchor="t">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n-US" dirty="0">
                <a:solidFill>
                  <a:schemeClr val="accent1">
                    <a:lumMod val="40000"/>
                    <a:lumOff val="60000"/>
                  </a:schemeClr>
                </a:solidFill>
              </a:rPr>
              <a:t>Current state allows users to add goals </a:t>
            </a:r>
            <a:r>
              <a:rPr lang="en-US" i="1" dirty="0">
                <a:solidFill>
                  <a:schemeClr val="accent1">
                    <a:lumMod val="40000"/>
                    <a:lumOff val="60000"/>
                  </a:schemeClr>
                </a:solidFill>
              </a:rPr>
              <a:t>within</a:t>
            </a:r>
            <a:r>
              <a:rPr lang="en-US" dirty="0">
                <a:solidFill>
                  <a:schemeClr val="accent1">
                    <a:lumMod val="40000"/>
                    <a:lumOff val="60000"/>
                  </a:schemeClr>
                </a:solidFill>
              </a:rPr>
              <a:t> the review task, causing goals to get “suspended” in the review task</a:t>
            </a:r>
          </a:p>
          <a:p>
            <a:pPr marL="285750" indent="-285750">
              <a:buFont typeface="Arial" panose="020B0604020202020204" pitchFamily="34" charset="0"/>
              <a:buChar char="•"/>
            </a:pPr>
            <a:r>
              <a:rPr lang="en-US" dirty="0">
                <a:solidFill>
                  <a:schemeClr val="accent1">
                    <a:lumMod val="40000"/>
                    <a:lumOff val="60000"/>
                  </a:schemeClr>
                </a:solidFill>
              </a:rPr>
              <a:t>Updated Task will resemble coach task, showing confirmation checklist and signature page only</a:t>
            </a:r>
          </a:p>
        </p:txBody>
      </p:sp>
      <p:pic>
        <p:nvPicPr>
          <p:cNvPr id="6" name="Picture 5">
            <a:extLst>
              <a:ext uri="{FF2B5EF4-FFF2-40B4-BE49-F238E27FC236}">
                <a16:creationId xmlns:a16="http://schemas.microsoft.com/office/drawing/2014/main" id="{03363A9B-FC2A-0A90-7DD9-948249A4885F}"/>
              </a:ext>
            </a:extLst>
          </p:cNvPr>
          <p:cNvPicPr>
            <a:picLocks noChangeAspect="1"/>
          </p:cNvPicPr>
          <p:nvPr/>
        </p:nvPicPr>
        <p:blipFill>
          <a:blip r:embed="rId3"/>
          <a:stretch>
            <a:fillRect/>
          </a:stretch>
        </p:blipFill>
        <p:spPr>
          <a:xfrm>
            <a:off x="928480" y="2935963"/>
            <a:ext cx="4394946" cy="3803034"/>
          </a:xfrm>
          <a:prstGeom prst="rect">
            <a:avLst/>
          </a:prstGeom>
        </p:spPr>
      </p:pic>
      <p:pic>
        <p:nvPicPr>
          <p:cNvPr id="7" name="Picture 6">
            <a:extLst>
              <a:ext uri="{FF2B5EF4-FFF2-40B4-BE49-F238E27FC236}">
                <a16:creationId xmlns:a16="http://schemas.microsoft.com/office/drawing/2014/main" id="{9070F2FC-3684-985D-B7C9-68B8EE478490}"/>
              </a:ext>
            </a:extLst>
          </p:cNvPr>
          <p:cNvPicPr>
            <a:picLocks noChangeAspect="1"/>
          </p:cNvPicPr>
          <p:nvPr/>
        </p:nvPicPr>
        <p:blipFill>
          <a:blip r:embed="rId4"/>
          <a:stretch>
            <a:fillRect/>
          </a:stretch>
        </p:blipFill>
        <p:spPr>
          <a:xfrm>
            <a:off x="5947524" y="2935963"/>
            <a:ext cx="5088285" cy="3607149"/>
          </a:xfrm>
          <a:prstGeom prst="rect">
            <a:avLst/>
          </a:prstGeom>
        </p:spPr>
      </p:pic>
    </p:spTree>
    <p:extLst>
      <p:ext uri="{BB962C8B-B14F-4D97-AF65-F5344CB8AC3E}">
        <p14:creationId xmlns:p14="http://schemas.microsoft.com/office/powerpoint/2010/main" val="3184108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16040" y="4150693"/>
            <a:ext cx="4941771" cy="1122202"/>
          </a:xfrm>
        </p:spPr>
        <p:txBody>
          <a:bodyPr>
            <a:normAutofit/>
          </a:bodyPr>
          <a:lstStyle/>
          <a:p>
            <a:r>
              <a:rPr lang="en-US" dirty="0">
                <a:solidFill>
                  <a:schemeClr val="accent2">
                    <a:lumMod val="20000"/>
                    <a:lumOff val="80000"/>
                  </a:schemeClr>
                </a:solidFill>
              </a:rPr>
              <a:t>Contact us!</a:t>
            </a:r>
          </a:p>
        </p:txBody>
      </p:sp>
      <p:sp>
        <p:nvSpPr>
          <p:cNvPr id="5" name="Subtitle 4">
            <a:extLst>
              <a:ext uri="{FF2B5EF4-FFF2-40B4-BE49-F238E27FC236}">
                <a16:creationId xmlns:a16="http://schemas.microsoft.com/office/drawing/2014/main" id="{85C3A6B6-EE90-ABD9-B8A3-8AE4807E1337}"/>
              </a:ext>
            </a:extLst>
          </p:cNvPr>
          <p:cNvSpPr>
            <a:spLocks noGrp="1"/>
          </p:cNvSpPr>
          <p:nvPr>
            <p:ph type="subTitle" idx="1"/>
          </p:nvPr>
        </p:nvSpPr>
        <p:spPr/>
        <p:txBody>
          <a:bodyPr vert="horz" lIns="91440" tIns="45720" rIns="91440" bIns="45720" rtlCol="0" anchor="t">
            <a:normAutofit/>
          </a:bodyPr>
          <a:lstStyle/>
          <a:p>
            <a:r>
              <a:rPr lang="en-US" dirty="0">
                <a:solidFill>
                  <a:schemeClr val="tx1"/>
                </a:solidFill>
                <a:hlinkClick r:id="rId3">
                  <a:extLst>
                    <a:ext uri="{A12FA001-AC4F-418D-AE19-62706E023703}">
                      <ahyp:hlinkClr xmlns:ahyp="http://schemas.microsoft.com/office/drawing/2018/hyperlinkcolor" val="tx"/>
                    </a:ext>
                  </a:extLst>
                </a:hlinkClick>
              </a:rPr>
              <a:t>Cornerstone Help Request Form</a:t>
            </a:r>
            <a:endParaRPr lang="en-US" dirty="0">
              <a:solidFill>
                <a:schemeClr val="tx1"/>
              </a:solidFill>
            </a:endParaRPr>
          </a:p>
        </p:txBody>
      </p:sp>
    </p:spTree>
    <p:extLst>
      <p:ext uri="{BB962C8B-B14F-4D97-AF65-F5344CB8AC3E}">
        <p14:creationId xmlns:p14="http://schemas.microsoft.com/office/powerpoint/2010/main" val="3408800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0" y="93639"/>
            <a:ext cx="11514666" cy="795743"/>
          </a:xfrm>
        </p:spPr>
        <p:txBody>
          <a:bodyPr/>
          <a:lstStyle/>
          <a:p>
            <a:r>
              <a:rPr lang="en-US"/>
              <a:t>University Staff Final Evaluation Screenshots</a:t>
            </a:r>
          </a:p>
        </p:txBody>
      </p:sp>
      <p:sp>
        <p:nvSpPr>
          <p:cNvPr id="3" name="Title 1">
            <a:extLst>
              <a:ext uri="{FF2B5EF4-FFF2-40B4-BE49-F238E27FC236}">
                <a16:creationId xmlns:a16="http://schemas.microsoft.com/office/drawing/2014/main" id="{3C4558E0-79EE-18AA-E1AE-7279D83155D4}"/>
              </a:ext>
            </a:extLst>
          </p:cNvPr>
          <p:cNvSpPr txBox="1">
            <a:spLocks/>
          </p:cNvSpPr>
          <p:nvPr/>
        </p:nvSpPr>
        <p:spPr>
          <a:xfrm>
            <a:off x="99247" y="946781"/>
            <a:ext cx="4025245" cy="50523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i="1">
                <a:solidFill>
                  <a:schemeClr val="accent2">
                    <a:lumMod val="40000"/>
                    <a:lumOff val="60000"/>
                  </a:schemeClr>
                </a:solidFill>
              </a:rPr>
              <a:t>Definition of Slide Titles</a:t>
            </a:r>
          </a:p>
        </p:txBody>
      </p:sp>
      <p:sp>
        <p:nvSpPr>
          <p:cNvPr id="4" name="TextBox 3">
            <a:extLst>
              <a:ext uri="{FF2B5EF4-FFF2-40B4-BE49-F238E27FC236}">
                <a16:creationId xmlns:a16="http://schemas.microsoft.com/office/drawing/2014/main" id="{2B01C473-D85B-29CB-3414-0FC32510CCCA}"/>
              </a:ext>
            </a:extLst>
          </p:cNvPr>
          <p:cNvSpPr txBox="1"/>
          <p:nvPr/>
        </p:nvSpPr>
        <p:spPr>
          <a:xfrm>
            <a:off x="1860707" y="2229725"/>
            <a:ext cx="6315740" cy="1015663"/>
          </a:xfrm>
          <a:prstGeom prst="rect">
            <a:avLst/>
          </a:prstGeom>
          <a:noFill/>
        </p:spPr>
        <p:txBody>
          <a:bodyPr wrap="square" rtlCol="0">
            <a:spAutoFit/>
          </a:bodyPr>
          <a:lstStyle/>
          <a:p>
            <a:pPr algn="ctr"/>
            <a:r>
              <a:rPr lang="en-US" sz="6000">
                <a:solidFill>
                  <a:schemeClr val="accent4">
                    <a:lumMod val="60000"/>
                    <a:lumOff val="40000"/>
                  </a:schemeClr>
                </a:solidFill>
              </a:rPr>
              <a:t>Supervisor 3.5</a:t>
            </a:r>
          </a:p>
        </p:txBody>
      </p:sp>
      <p:cxnSp>
        <p:nvCxnSpPr>
          <p:cNvPr id="6" name="Straight Arrow Connector 5">
            <a:extLst>
              <a:ext uri="{FF2B5EF4-FFF2-40B4-BE49-F238E27FC236}">
                <a16:creationId xmlns:a16="http://schemas.microsoft.com/office/drawing/2014/main" id="{7B994408-4882-7AC0-8EDF-EDFB38B0F223}"/>
              </a:ext>
            </a:extLst>
          </p:cNvPr>
          <p:cNvCxnSpPr/>
          <p:nvPr/>
        </p:nvCxnSpPr>
        <p:spPr>
          <a:xfrm flipV="1">
            <a:off x="2690047" y="3245388"/>
            <a:ext cx="744279" cy="1514886"/>
          </a:xfrm>
          <a:prstGeom prst="straightConnector1">
            <a:avLst/>
          </a:prstGeom>
          <a:ln w="5715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8B6D697-0FDC-C014-B328-FA51CD7B2DCF}"/>
              </a:ext>
            </a:extLst>
          </p:cNvPr>
          <p:cNvSpPr txBox="1"/>
          <p:nvPr/>
        </p:nvSpPr>
        <p:spPr>
          <a:xfrm>
            <a:off x="99247" y="4763818"/>
            <a:ext cx="4738577" cy="400110"/>
          </a:xfrm>
          <a:prstGeom prst="rect">
            <a:avLst/>
          </a:prstGeom>
          <a:noFill/>
        </p:spPr>
        <p:txBody>
          <a:bodyPr wrap="square" rtlCol="0">
            <a:spAutoFit/>
          </a:bodyPr>
          <a:lstStyle/>
          <a:p>
            <a:pPr algn="ctr"/>
            <a:r>
              <a:rPr lang="en-US" sz="2000">
                <a:solidFill>
                  <a:schemeClr val="accent4">
                    <a:lumMod val="60000"/>
                    <a:lumOff val="40000"/>
                  </a:schemeClr>
                </a:solidFill>
              </a:rPr>
              <a:t>Supervisor or Employee</a:t>
            </a:r>
          </a:p>
        </p:txBody>
      </p:sp>
      <p:cxnSp>
        <p:nvCxnSpPr>
          <p:cNvPr id="8" name="Straight Arrow Connector 7">
            <a:extLst>
              <a:ext uri="{FF2B5EF4-FFF2-40B4-BE49-F238E27FC236}">
                <a16:creationId xmlns:a16="http://schemas.microsoft.com/office/drawing/2014/main" id="{6ECE97BC-5308-A3B4-F74E-6A4C5934B7AA}"/>
              </a:ext>
            </a:extLst>
          </p:cNvPr>
          <p:cNvCxnSpPr>
            <a:cxnSpLocks/>
            <a:stCxn id="9" idx="0"/>
          </p:cNvCxnSpPr>
          <p:nvPr/>
        </p:nvCxnSpPr>
        <p:spPr>
          <a:xfrm flipV="1">
            <a:off x="6025126" y="3096279"/>
            <a:ext cx="372139" cy="1663995"/>
          </a:xfrm>
          <a:prstGeom prst="straightConnector1">
            <a:avLst/>
          </a:prstGeom>
          <a:ln w="5715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899322-A9AB-0600-8B20-D47DE08D2C96}"/>
              </a:ext>
            </a:extLst>
          </p:cNvPr>
          <p:cNvSpPr txBox="1"/>
          <p:nvPr/>
        </p:nvSpPr>
        <p:spPr>
          <a:xfrm>
            <a:off x="3655837" y="4760274"/>
            <a:ext cx="4738577" cy="707886"/>
          </a:xfrm>
          <a:prstGeom prst="rect">
            <a:avLst/>
          </a:prstGeom>
          <a:noFill/>
        </p:spPr>
        <p:txBody>
          <a:bodyPr wrap="square" rtlCol="0">
            <a:spAutoFit/>
          </a:bodyPr>
          <a:lstStyle/>
          <a:p>
            <a:pPr algn="ctr"/>
            <a:r>
              <a:rPr lang="en-US" sz="2000">
                <a:solidFill>
                  <a:schemeClr val="accent4">
                    <a:lumMod val="60000"/>
                    <a:lumOff val="40000"/>
                  </a:schemeClr>
                </a:solidFill>
              </a:rPr>
              <a:t>Holistic Step of the</a:t>
            </a:r>
            <a:br>
              <a:rPr lang="en-US" sz="2000">
                <a:solidFill>
                  <a:schemeClr val="accent4">
                    <a:lumMod val="60000"/>
                    <a:lumOff val="40000"/>
                  </a:schemeClr>
                </a:solidFill>
              </a:rPr>
            </a:br>
            <a:r>
              <a:rPr lang="en-US" sz="2000">
                <a:solidFill>
                  <a:schemeClr val="accent4">
                    <a:lumMod val="60000"/>
                    <a:lumOff val="40000"/>
                  </a:schemeClr>
                </a:solidFill>
              </a:rPr>
              <a:t>Evaluation Process</a:t>
            </a:r>
          </a:p>
        </p:txBody>
      </p:sp>
      <p:cxnSp>
        <p:nvCxnSpPr>
          <p:cNvPr id="10" name="Straight Arrow Connector 9">
            <a:extLst>
              <a:ext uri="{FF2B5EF4-FFF2-40B4-BE49-F238E27FC236}">
                <a16:creationId xmlns:a16="http://schemas.microsoft.com/office/drawing/2014/main" id="{F1EBBBD7-96EE-E64C-F1E5-3110D8EE0298}"/>
              </a:ext>
            </a:extLst>
          </p:cNvPr>
          <p:cNvCxnSpPr>
            <a:cxnSpLocks/>
            <a:stCxn id="11" idx="0"/>
          </p:cNvCxnSpPr>
          <p:nvPr/>
        </p:nvCxnSpPr>
        <p:spPr>
          <a:xfrm flipH="1" flipV="1">
            <a:off x="7207113" y="3066628"/>
            <a:ext cx="2075120" cy="1688108"/>
          </a:xfrm>
          <a:prstGeom prst="straightConnector1">
            <a:avLst/>
          </a:prstGeom>
          <a:ln w="5715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232569C-11DA-6AEF-F426-6F00090C582F}"/>
              </a:ext>
            </a:extLst>
          </p:cNvPr>
          <p:cNvSpPr txBox="1"/>
          <p:nvPr/>
        </p:nvSpPr>
        <p:spPr>
          <a:xfrm>
            <a:off x="6912944" y="4754736"/>
            <a:ext cx="4738577" cy="707886"/>
          </a:xfrm>
          <a:prstGeom prst="rect">
            <a:avLst/>
          </a:prstGeom>
          <a:noFill/>
        </p:spPr>
        <p:txBody>
          <a:bodyPr wrap="square" rtlCol="0">
            <a:spAutoFit/>
          </a:bodyPr>
          <a:lstStyle/>
          <a:p>
            <a:pPr algn="ctr"/>
            <a:r>
              <a:rPr lang="en-US" sz="2000">
                <a:solidFill>
                  <a:schemeClr val="accent4">
                    <a:lumMod val="60000"/>
                    <a:lumOff val="40000"/>
                  </a:schemeClr>
                </a:solidFill>
              </a:rPr>
              <a:t>Specific Page</a:t>
            </a:r>
            <a:r>
              <a:rPr lang="en-US" sz="2000" dirty="0">
                <a:solidFill>
                  <a:schemeClr val="accent4">
                    <a:lumMod val="60000"/>
                    <a:lumOff val="40000"/>
                  </a:schemeClr>
                </a:solidFill>
              </a:rPr>
              <a:t>/</a:t>
            </a:r>
            <a:br>
              <a:rPr lang="en-US" sz="2000" dirty="0">
                <a:solidFill>
                  <a:schemeClr val="accent4">
                    <a:lumMod val="60000"/>
                    <a:lumOff val="40000"/>
                  </a:schemeClr>
                </a:solidFill>
              </a:rPr>
            </a:br>
            <a:r>
              <a:rPr lang="en-US" sz="2000" dirty="0">
                <a:solidFill>
                  <a:schemeClr val="accent4">
                    <a:lumMod val="60000"/>
                    <a:lumOff val="40000"/>
                  </a:schemeClr>
                </a:solidFill>
              </a:rPr>
              <a:t>Section</a:t>
            </a:r>
            <a:endParaRPr lang="en-US" sz="2000">
              <a:solidFill>
                <a:schemeClr val="accent4">
                  <a:lumMod val="60000"/>
                  <a:lumOff val="40000"/>
                </a:schemeClr>
              </a:solidFill>
            </a:endParaRPr>
          </a:p>
        </p:txBody>
      </p:sp>
    </p:spTree>
    <p:extLst>
      <p:ext uri="{BB962C8B-B14F-4D97-AF65-F5344CB8AC3E}">
        <p14:creationId xmlns:p14="http://schemas.microsoft.com/office/powerpoint/2010/main" val="906832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486D9-CEED-2B8D-5618-7B4AAB1AC307}"/>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80000AA3-053E-6B0D-0F92-D3F8A8612B9C}"/>
              </a:ext>
            </a:extLst>
          </p:cNvPr>
          <p:cNvSpPr>
            <a:spLocks noGrp="1"/>
          </p:cNvSpPr>
          <p:nvPr>
            <p:ph type="ftr" sz="quarter" idx="11"/>
          </p:nvPr>
        </p:nvSpPr>
        <p:spPr/>
        <p:txBody>
          <a:bodyPr/>
          <a:lstStyle/>
          <a:p>
            <a:r>
              <a:rPr lang="en-US"/>
              <a:t>SUPERVISOR 1.1</a:t>
            </a:r>
          </a:p>
        </p:txBody>
      </p:sp>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5</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787943" cy="584775"/>
          </a:xfrm>
          <a:prstGeom prst="rect">
            <a:avLst/>
          </a:prstGeom>
          <a:noFill/>
        </p:spPr>
        <p:txBody>
          <a:bodyPr wrap="none" rtlCol="0">
            <a:spAutoFit/>
          </a:bodyPr>
          <a:lstStyle/>
          <a:p>
            <a:r>
              <a:rPr lang="en-US" sz="3200"/>
              <a:t>Supervisor 1.1</a:t>
            </a:r>
          </a:p>
        </p:txBody>
      </p:sp>
      <p:pic>
        <p:nvPicPr>
          <p:cNvPr id="9" name="Picture 8">
            <a:extLst>
              <a:ext uri="{FF2B5EF4-FFF2-40B4-BE49-F238E27FC236}">
                <a16:creationId xmlns:a16="http://schemas.microsoft.com/office/drawing/2014/main" id="{4D132E2A-18C6-3821-FF9B-9E480075A51D}"/>
              </a:ext>
            </a:extLst>
          </p:cNvPr>
          <p:cNvPicPr>
            <a:picLocks noChangeAspect="1"/>
          </p:cNvPicPr>
          <p:nvPr/>
        </p:nvPicPr>
        <p:blipFill>
          <a:blip r:embed="rId2"/>
          <a:stretch>
            <a:fillRect/>
          </a:stretch>
        </p:blipFill>
        <p:spPr>
          <a:xfrm>
            <a:off x="141402" y="977068"/>
            <a:ext cx="11673191" cy="5344133"/>
          </a:xfrm>
          <a:prstGeom prst="rect">
            <a:avLst/>
          </a:prstGeom>
        </p:spPr>
      </p:pic>
    </p:spTree>
    <p:extLst>
      <p:ext uri="{BB962C8B-B14F-4D97-AF65-F5344CB8AC3E}">
        <p14:creationId xmlns:p14="http://schemas.microsoft.com/office/powerpoint/2010/main" val="3375400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486D9-CEED-2B8D-5618-7B4AAB1AC307}"/>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80000AA3-053E-6B0D-0F92-D3F8A8612B9C}"/>
              </a:ext>
            </a:extLst>
          </p:cNvPr>
          <p:cNvSpPr>
            <a:spLocks noGrp="1"/>
          </p:cNvSpPr>
          <p:nvPr>
            <p:ph type="ftr" sz="quarter" idx="11"/>
          </p:nvPr>
        </p:nvSpPr>
        <p:spPr/>
        <p:txBody>
          <a:bodyPr/>
          <a:lstStyle/>
          <a:p>
            <a:r>
              <a:rPr lang="en-US"/>
              <a:t>SUPERVISOR 1.1</a:t>
            </a:r>
          </a:p>
        </p:txBody>
      </p:sp>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6</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787943" cy="584775"/>
          </a:xfrm>
          <a:prstGeom prst="rect">
            <a:avLst/>
          </a:prstGeom>
          <a:noFill/>
        </p:spPr>
        <p:txBody>
          <a:bodyPr wrap="none" rtlCol="0">
            <a:spAutoFit/>
          </a:bodyPr>
          <a:lstStyle/>
          <a:p>
            <a:r>
              <a:rPr lang="en-US" sz="3200"/>
              <a:t>Supervisor 1.2</a:t>
            </a:r>
          </a:p>
        </p:txBody>
      </p:sp>
      <p:pic>
        <p:nvPicPr>
          <p:cNvPr id="7" name="Picture 6">
            <a:extLst>
              <a:ext uri="{FF2B5EF4-FFF2-40B4-BE49-F238E27FC236}">
                <a16:creationId xmlns:a16="http://schemas.microsoft.com/office/drawing/2014/main" id="{7922DC55-68AE-55F9-A3EB-F8F773E9F7FB}"/>
              </a:ext>
            </a:extLst>
          </p:cNvPr>
          <p:cNvPicPr>
            <a:picLocks noChangeAspect="1"/>
          </p:cNvPicPr>
          <p:nvPr/>
        </p:nvPicPr>
        <p:blipFill>
          <a:blip r:embed="rId2"/>
          <a:stretch>
            <a:fillRect/>
          </a:stretch>
        </p:blipFill>
        <p:spPr>
          <a:xfrm>
            <a:off x="193433" y="1001949"/>
            <a:ext cx="11805134" cy="5404538"/>
          </a:xfrm>
          <a:prstGeom prst="rect">
            <a:avLst/>
          </a:prstGeom>
        </p:spPr>
      </p:pic>
    </p:spTree>
    <p:extLst>
      <p:ext uri="{BB962C8B-B14F-4D97-AF65-F5344CB8AC3E}">
        <p14:creationId xmlns:p14="http://schemas.microsoft.com/office/powerpoint/2010/main" val="2844322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486D9-CEED-2B8D-5618-7B4AAB1AC307}"/>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80000AA3-053E-6B0D-0F92-D3F8A8612B9C}"/>
              </a:ext>
            </a:extLst>
          </p:cNvPr>
          <p:cNvSpPr>
            <a:spLocks noGrp="1"/>
          </p:cNvSpPr>
          <p:nvPr>
            <p:ph type="ftr" sz="quarter" idx="11"/>
          </p:nvPr>
        </p:nvSpPr>
        <p:spPr/>
        <p:txBody>
          <a:bodyPr/>
          <a:lstStyle/>
          <a:p>
            <a:r>
              <a:rPr lang="en-US"/>
              <a:t>SUPERVISOR 1.1</a:t>
            </a:r>
          </a:p>
        </p:txBody>
      </p:sp>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7</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787943" cy="584775"/>
          </a:xfrm>
          <a:prstGeom prst="rect">
            <a:avLst/>
          </a:prstGeom>
          <a:noFill/>
        </p:spPr>
        <p:txBody>
          <a:bodyPr wrap="none" rtlCol="0">
            <a:spAutoFit/>
          </a:bodyPr>
          <a:lstStyle/>
          <a:p>
            <a:r>
              <a:rPr lang="en-US" sz="3200"/>
              <a:t>Supervisor 1.3</a:t>
            </a:r>
          </a:p>
        </p:txBody>
      </p:sp>
      <p:pic>
        <p:nvPicPr>
          <p:cNvPr id="7" name="Picture 6">
            <a:extLst>
              <a:ext uri="{FF2B5EF4-FFF2-40B4-BE49-F238E27FC236}">
                <a16:creationId xmlns:a16="http://schemas.microsoft.com/office/drawing/2014/main" id="{BD5AAE69-4DC1-9485-9AE6-D7CA3D9AA0AB}"/>
              </a:ext>
            </a:extLst>
          </p:cNvPr>
          <p:cNvPicPr>
            <a:picLocks noChangeAspect="1"/>
          </p:cNvPicPr>
          <p:nvPr/>
        </p:nvPicPr>
        <p:blipFill>
          <a:blip r:embed="rId2"/>
          <a:stretch>
            <a:fillRect/>
          </a:stretch>
        </p:blipFill>
        <p:spPr>
          <a:xfrm>
            <a:off x="272554" y="1074394"/>
            <a:ext cx="11646892" cy="5332093"/>
          </a:xfrm>
          <a:prstGeom prst="rect">
            <a:avLst/>
          </a:prstGeom>
        </p:spPr>
      </p:pic>
    </p:spTree>
    <p:extLst>
      <p:ext uri="{BB962C8B-B14F-4D97-AF65-F5344CB8AC3E}">
        <p14:creationId xmlns:p14="http://schemas.microsoft.com/office/powerpoint/2010/main" val="2691696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486D9-CEED-2B8D-5618-7B4AAB1AC307}"/>
              </a:ext>
            </a:extLst>
          </p:cNvPr>
          <p:cNvSpPr>
            <a:spLocks noGrp="1"/>
          </p:cNvSpPr>
          <p:nvPr>
            <p:ph type="dt" sz="half" idx="10"/>
          </p:nvPr>
        </p:nvSpPr>
        <p:spPr/>
        <p:txBody>
          <a:bodyPr/>
          <a:lstStyle/>
          <a:p>
            <a:r>
              <a:rPr lang="en-US"/>
              <a:t>20XX</a:t>
            </a:r>
          </a:p>
        </p:txBody>
      </p:sp>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8</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787943" cy="584775"/>
          </a:xfrm>
          <a:prstGeom prst="rect">
            <a:avLst/>
          </a:prstGeom>
          <a:noFill/>
        </p:spPr>
        <p:txBody>
          <a:bodyPr wrap="none" rtlCol="0">
            <a:spAutoFit/>
          </a:bodyPr>
          <a:lstStyle/>
          <a:p>
            <a:r>
              <a:rPr lang="en-US" sz="3200"/>
              <a:t>Supervisor 1.4</a:t>
            </a:r>
          </a:p>
        </p:txBody>
      </p:sp>
      <p:pic>
        <p:nvPicPr>
          <p:cNvPr id="7" name="Picture 6">
            <a:extLst>
              <a:ext uri="{FF2B5EF4-FFF2-40B4-BE49-F238E27FC236}">
                <a16:creationId xmlns:a16="http://schemas.microsoft.com/office/drawing/2014/main" id="{5876E6C5-3C05-53A0-EFCE-D95861C72EFB}"/>
              </a:ext>
            </a:extLst>
          </p:cNvPr>
          <p:cNvPicPr>
            <a:picLocks noChangeAspect="1"/>
          </p:cNvPicPr>
          <p:nvPr/>
        </p:nvPicPr>
        <p:blipFill>
          <a:blip r:embed="rId2"/>
          <a:stretch>
            <a:fillRect/>
          </a:stretch>
        </p:blipFill>
        <p:spPr>
          <a:xfrm>
            <a:off x="254603" y="1057958"/>
            <a:ext cx="11682794" cy="5348529"/>
          </a:xfrm>
          <a:prstGeom prst="rect">
            <a:avLst/>
          </a:prstGeom>
        </p:spPr>
      </p:pic>
    </p:spTree>
    <p:extLst>
      <p:ext uri="{BB962C8B-B14F-4D97-AF65-F5344CB8AC3E}">
        <p14:creationId xmlns:p14="http://schemas.microsoft.com/office/powerpoint/2010/main" val="786586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486D9-CEED-2B8D-5618-7B4AAB1AC307}"/>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80000AA3-053E-6B0D-0F92-D3F8A8612B9C}"/>
              </a:ext>
            </a:extLst>
          </p:cNvPr>
          <p:cNvSpPr>
            <a:spLocks noGrp="1"/>
          </p:cNvSpPr>
          <p:nvPr>
            <p:ph type="ftr" sz="quarter" idx="11"/>
          </p:nvPr>
        </p:nvSpPr>
        <p:spPr/>
        <p:txBody>
          <a:bodyPr/>
          <a:lstStyle/>
          <a:p>
            <a:r>
              <a:rPr lang="en-US"/>
              <a:t>SUPERVISOR 1.1</a:t>
            </a:r>
          </a:p>
        </p:txBody>
      </p:sp>
      <p:sp>
        <p:nvSpPr>
          <p:cNvPr id="4" name="Slide Number Placeholder 3">
            <a:extLst>
              <a:ext uri="{FF2B5EF4-FFF2-40B4-BE49-F238E27FC236}">
                <a16:creationId xmlns:a16="http://schemas.microsoft.com/office/drawing/2014/main" id="{035404EE-646F-13F7-3B98-5152CAA26386}"/>
              </a:ext>
            </a:extLst>
          </p:cNvPr>
          <p:cNvSpPr>
            <a:spLocks noGrp="1"/>
          </p:cNvSpPr>
          <p:nvPr>
            <p:ph type="sldNum" sz="quarter" idx="12"/>
          </p:nvPr>
        </p:nvSpPr>
        <p:spPr/>
        <p:txBody>
          <a:bodyPr/>
          <a:lstStyle/>
          <a:p>
            <a:fld id="{A49DFD55-3C28-40EF-9E31-A92D2E4017FF}" type="slidenum">
              <a:rPr lang="en-US" smtClean="0"/>
              <a:t>9</a:t>
            </a:fld>
            <a:endParaRPr lang="en-US"/>
          </a:p>
        </p:txBody>
      </p:sp>
      <p:sp>
        <p:nvSpPr>
          <p:cNvPr id="5" name="TextBox 4">
            <a:extLst>
              <a:ext uri="{FF2B5EF4-FFF2-40B4-BE49-F238E27FC236}">
                <a16:creationId xmlns:a16="http://schemas.microsoft.com/office/drawing/2014/main" id="{95556682-F71A-D60F-68C7-84B694EB40D4}"/>
              </a:ext>
            </a:extLst>
          </p:cNvPr>
          <p:cNvSpPr txBox="1"/>
          <p:nvPr/>
        </p:nvSpPr>
        <p:spPr>
          <a:xfrm>
            <a:off x="141402" y="197963"/>
            <a:ext cx="2787943" cy="584775"/>
          </a:xfrm>
          <a:prstGeom prst="rect">
            <a:avLst/>
          </a:prstGeom>
          <a:noFill/>
        </p:spPr>
        <p:txBody>
          <a:bodyPr wrap="none" rtlCol="0">
            <a:spAutoFit/>
          </a:bodyPr>
          <a:lstStyle/>
          <a:p>
            <a:r>
              <a:rPr lang="en-US" sz="3200"/>
              <a:t>Supervisor 1.5</a:t>
            </a:r>
          </a:p>
        </p:txBody>
      </p:sp>
      <p:pic>
        <p:nvPicPr>
          <p:cNvPr id="8" name="Picture 7">
            <a:extLst>
              <a:ext uri="{FF2B5EF4-FFF2-40B4-BE49-F238E27FC236}">
                <a16:creationId xmlns:a16="http://schemas.microsoft.com/office/drawing/2014/main" id="{1648C6EF-0327-298D-7AD7-E262DABA06E6}"/>
              </a:ext>
            </a:extLst>
          </p:cNvPr>
          <p:cNvPicPr>
            <a:picLocks noChangeAspect="1"/>
          </p:cNvPicPr>
          <p:nvPr/>
        </p:nvPicPr>
        <p:blipFill>
          <a:blip r:embed="rId2"/>
          <a:stretch>
            <a:fillRect/>
          </a:stretch>
        </p:blipFill>
        <p:spPr>
          <a:xfrm>
            <a:off x="234754" y="1039784"/>
            <a:ext cx="11722492" cy="5366703"/>
          </a:xfrm>
          <a:prstGeom prst="rect">
            <a:avLst/>
          </a:prstGeom>
        </p:spPr>
      </p:pic>
    </p:spTree>
    <p:extLst>
      <p:ext uri="{BB962C8B-B14F-4D97-AF65-F5344CB8AC3E}">
        <p14:creationId xmlns:p14="http://schemas.microsoft.com/office/powerpoint/2010/main" val="3964891321"/>
      </p:ext>
    </p:extLst>
  </p:cSld>
  <p:clrMapOvr>
    <a:masterClrMapping/>
  </p:clrMapOvr>
</p:sld>
</file>

<file path=ppt/theme/theme1.xml><?xml version="1.0" encoding="utf-8"?>
<a:theme xmlns:a="http://schemas.openxmlformats.org/drawingml/2006/main" name="Facet">
  <a:themeElements>
    <a:clrScheme name="Custom 5">
      <a:dk1>
        <a:srgbClr val="000000"/>
      </a:dk1>
      <a:lt1>
        <a:sysClr val="window" lastClr="FFFFFF"/>
      </a:lt1>
      <a:dk2>
        <a:srgbClr val="565A5C"/>
      </a:dk2>
      <a:lt2>
        <a:srgbClr val="A2A4A3"/>
      </a:lt2>
      <a:accent1>
        <a:srgbClr val="CDB67A"/>
      </a:accent1>
      <a:accent2>
        <a:srgbClr val="CFB87C"/>
      </a:accent2>
      <a:accent3>
        <a:srgbClr val="0C0C0C"/>
      </a:accent3>
      <a:accent4>
        <a:srgbClr val="B59542"/>
      </a:accent4>
      <a:accent5>
        <a:srgbClr val="404344"/>
      </a:accent5>
      <a:accent6>
        <a:srgbClr val="A5A5A5"/>
      </a:accent6>
      <a:hlink>
        <a:srgbClr val="6F7B62"/>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2c16b9d-8c83-445e-a4f4-1fe3d2f43f13" xsi:nil="true"/>
    <MediaServiceKeyPoints xmlns="5825b4cd-2c0e-4930-9784-12382edb1f72" xsi:nil="true"/>
    <lcf76f155ced4ddcb4097134ff3c332f xmlns="5825b4cd-2c0e-4930-9784-12382edb1f72">
      <Terms xmlns="http://schemas.microsoft.com/office/infopath/2007/PartnerControls"/>
    </lcf76f155ced4ddcb4097134ff3c332f>
    <SharedWithUsers xmlns="8321d522-896f-4f4a-b5db-9d080d21c323">
      <UserInfo>
        <DisplayName>Kenny Nelson</DisplayName>
        <AccountId>33</AccountId>
        <AccountType/>
      </UserInfo>
      <UserInfo>
        <DisplayName>Stephen Lewis</DisplayName>
        <AccountId>11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7299A6258E5B45A323F2492B53BD1B" ma:contentTypeVersion="17" ma:contentTypeDescription="Create a new document." ma:contentTypeScope="" ma:versionID="1cdddeb4d3dd0938985d75c9c8cb5510">
  <xsd:schema xmlns:xsd="http://www.w3.org/2001/XMLSchema" xmlns:xs="http://www.w3.org/2001/XMLSchema" xmlns:p="http://schemas.microsoft.com/office/2006/metadata/properties" xmlns:ns2="5825b4cd-2c0e-4930-9784-12382edb1f72" xmlns:ns3="8321d522-896f-4f4a-b5db-9d080d21c323" xmlns:ns4="92c16b9d-8c83-445e-a4f4-1fe3d2f43f13" targetNamespace="http://schemas.microsoft.com/office/2006/metadata/properties" ma:root="true" ma:fieldsID="358dfd7f012d6b08e168c601a9e20eef" ns2:_="" ns3:_="" ns4:_="">
    <xsd:import namespace="5825b4cd-2c0e-4930-9784-12382edb1f72"/>
    <xsd:import namespace="8321d522-896f-4f4a-b5db-9d080d21c323"/>
    <xsd:import namespace="92c16b9d-8c83-445e-a4f4-1fe3d2f43f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25b4cd-2c0e-4930-9784-12382edb1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2802cc5-2881-4dd7-9d75-38905e9cf7fb"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21d522-896f-4f4a-b5db-9d080d21c32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c16b9d-8c83-445e-a4f4-1fe3d2f43f1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26b08f3-f2a2-4127-9e6a-c4657e9b254c}" ma:internalName="TaxCatchAll" ma:showField="CatchAllData" ma:web="8321d522-896f-4f4a-b5db-9d080d21c3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C43685-694E-4579-B109-3C418D49DA65}">
  <ds:schemaRefs>
    <ds:schemaRef ds:uri="8321d522-896f-4f4a-b5db-9d080d21c323"/>
    <ds:schemaRef ds:uri="http://schemas.microsoft.com/office/2006/metadata/properties"/>
    <ds:schemaRef ds:uri="http://purl.org/dc/dcmitype/"/>
    <ds:schemaRef ds:uri="http://www.w3.org/XML/1998/namespace"/>
    <ds:schemaRef ds:uri="http://schemas.microsoft.com/office/2006/documentManagement/types"/>
    <ds:schemaRef ds:uri="http://purl.org/dc/terms/"/>
    <ds:schemaRef ds:uri="http://purl.org/dc/elements/1.1/"/>
    <ds:schemaRef ds:uri="http://schemas.openxmlformats.org/package/2006/metadata/core-properties"/>
    <ds:schemaRef ds:uri="http://schemas.microsoft.com/office/infopath/2007/PartnerControls"/>
    <ds:schemaRef ds:uri="92c16b9d-8c83-445e-a4f4-1fe3d2f43f13"/>
    <ds:schemaRef ds:uri="5825b4cd-2c0e-4930-9784-12382edb1f72"/>
  </ds:schemaRefs>
</ds:datastoreItem>
</file>

<file path=customXml/itemProps2.xml><?xml version="1.0" encoding="utf-8"?>
<ds:datastoreItem xmlns:ds="http://schemas.openxmlformats.org/officeDocument/2006/customXml" ds:itemID="{87C0A3DE-901A-4291-8F86-B1A3CB63D1C2}">
  <ds:schemaRefs>
    <ds:schemaRef ds:uri="5825b4cd-2c0e-4930-9784-12382edb1f72"/>
    <ds:schemaRef ds:uri="8321d522-896f-4f4a-b5db-9d080d21c323"/>
    <ds:schemaRef ds:uri="92c16b9d-8c83-445e-a4f4-1fe3d2f43f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FD6FE22-81A0-4500-AFD0-342D21BB9A2C}">
  <ds:schemaRefs>
    <ds:schemaRef ds:uri="http://schemas.microsoft.com/sharepoint/v3/contenttype/forms"/>
  </ds:schemaRefs>
</ds:datastoreItem>
</file>

<file path=docMetadata/LabelInfo.xml><?xml version="1.0" encoding="utf-8"?>
<clbl:labelList xmlns:clbl="http://schemas.microsoft.com/office/2020/mipLabelMetadata">
  <clbl:label id="{3ded8b1b-070d-4629-82e4-c0b019f46057}" enabled="0" method="" siteId="{3ded8b1b-070d-4629-82e4-c0b019f46057}" removed="1"/>
</clbl:labelList>
</file>

<file path=docProps/app.xml><?xml version="1.0" encoding="utf-8"?>
<Properties xmlns="http://schemas.openxmlformats.org/officeDocument/2006/extended-properties" xmlns:vt="http://schemas.openxmlformats.org/officeDocument/2006/docPropsVTypes">
  <Template>Facet</Template>
  <TotalTime>5</TotalTime>
  <Words>455</Words>
  <Application>Microsoft Office PowerPoint</Application>
  <PresentationFormat>Widescreen</PresentationFormat>
  <Paragraphs>134</Paragraphs>
  <Slides>38</Slides>
  <Notes>29</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Facet</vt:lpstr>
      <vt:lpstr>2023-2024 University Staff Final Evaluation</vt:lpstr>
      <vt:lpstr>Agenda</vt:lpstr>
      <vt:lpstr>Direction Sections in University Staff Final Evaluation</vt:lpstr>
      <vt:lpstr>University Staff Final Evaluation Screenshots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Workflow</vt:lpstr>
      <vt:lpstr>University Staff Planning Task Changes</vt:lpstr>
      <vt:lpstr>PowerPoint Presentation</vt:lpstr>
      <vt:lpstr>University Staff Planning Task Changes Cont…</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Cornerstone</dc:title>
  <dc:creator>Stephen Lewis</dc:creator>
  <cp:lastModifiedBy>Vidushi Goyal</cp:lastModifiedBy>
  <cp:revision>2</cp:revision>
  <dcterms:created xsi:type="dcterms:W3CDTF">2023-03-06T21:23:18Z</dcterms:created>
  <dcterms:modified xsi:type="dcterms:W3CDTF">2024-06-04T20:50:39Z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0x010100427299A6258E5B45A323F2492B53BD1B</vt:lpwstr>
  </property>
  <property fmtid="{D5CDD505-2E9C-101B-9397-08002B2CF9AE}" pid="3" name="MediaServiceImageTags">
    <vt:lpwstr/>
  </property>
</Properties>
</file>