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63" r:id="rId3"/>
    <p:sldId id="259" r:id="rId4"/>
    <p:sldId id="257" r:id="rId5"/>
    <p:sldId id="261" r:id="rId6"/>
    <p:sldId id="273" r:id="rId7"/>
    <p:sldId id="274" r:id="rId8"/>
    <p:sldId id="270" r:id="rId9"/>
    <p:sldId id="271" r:id="rId10"/>
    <p:sldId id="262" r:id="rId11"/>
    <p:sldId id="260" r:id="rId12"/>
    <p:sldId id="27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6/19/2020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6/19/2020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6/19/2020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6/19/2020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6/19/2020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6/19/2020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6/19/2020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6/19/2020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hyperlink" Target="https://pngimg.com/download/15430" TargetMode="External"/><Relationship Id="rId18" Type="http://schemas.openxmlformats.org/officeDocument/2006/relationships/image" Target="../media/image14.png"/><Relationship Id="rId3" Type="http://schemas.openxmlformats.org/officeDocument/2006/relationships/hyperlink" Target="https://leadershipfreak.blog/2012/10/07/seven-power-tips-for-spotting-future-leaders/" TargetMode="External"/><Relationship Id="rId7" Type="http://schemas.openxmlformats.org/officeDocument/2006/relationships/hyperlink" Target="https://iconnectdots.com/2007/12/an-investment-l.html" TargetMode="External"/><Relationship Id="rId12" Type="http://schemas.openxmlformats.org/officeDocument/2006/relationships/image" Target="../media/image11.png"/><Relationship Id="rId17" Type="http://schemas.openxmlformats.org/officeDocument/2006/relationships/hyperlink" Target="http://www.pngall.com/car-png" TargetMode="External"/><Relationship Id="rId2" Type="http://schemas.openxmlformats.org/officeDocument/2006/relationships/image" Target="../media/image6.jp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11" Type="http://schemas.openxmlformats.org/officeDocument/2006/relationships/hyperlink" Target="https://pixabay.com/en/building-house-home-modern-real-24797/" TargetMode="External"/><Relationship Id="rId5" Type="http://schemas.openxmlformats.org/officeDocument/2006/relationships/hyperlink" Target="http://dollarsandsense.sg/understanding-a-retirement-product-axa-retire-happy/" TargetMode="External"/><Relationship Id="rId15" Type="http://schemas.openxmlformats.org/officeDocument/2006/relationships/hyperlink" Target="http://www.pngall.com/bald-eagle-png" TargetMode="External"/><Relationship Id="rId10" Type="http://schemas.openxmlformats.org/officeDocument/2006/relationships/image" Target="../media/image10.png"/><Relationship Id="rId19" Type="http://schemas.openxmlformats.org/officeDocument/2006/relationships/hyperlink" Target="http://www.solvibrations.org/12-interesting-facts-about-paper-bags/" TargetMode="External"/><Relationship Id="rId4" Type="http://schemas.openxmlformats.org/officeDocument/2006/relationships/image" Target="../media/image7.jpeg"/><Relationship Id="rId9" Type="http://schemas.openxmlformats.org/officeDocument/2006/relationships/hyperlink" Target="https://opencurriculum.org/9353/how-do-you-write-a-check-to-pay-for-something/" TargetMode="External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hyperlink" Target="http://www.solvibrations.org/12-interesting-facts-about-paper-bags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Bankruptcy Basics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Jacobvitz, Martin, and Thuma  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2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603769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200" b="1" dirty="0" smtClean="0"/>
              <a:t>All</a:t>
            </a:r>
            <a:r>
              <a:rPr lang="en-US" sz="2500" b="1" dirty="0" smtClean="0"/>
              <a:t> exemptions doubled for married couples: all are calculated based upon equity.</a:t>
            </a:r>
          </a:p>
          <a:p>
            <a:pPr marL="0" indent="0">
              <a:buNone/>
            </a:pPr>
            <a:r>
              <a:rPr lang="en-US" b="1" dirty="0" smtClean="0"/>
              <a:t>Federal exemptions</a:t>
            </a:r>
          </a:p>
          <a:p>
            <a:pPr marL="0" indent="0">
              <a:buNone/>
            </a:pPr>
            <a:r>
              <a:rPr lang="en-US" dirty="0" smtClean="0"/>
              <a:t>House</a:t>
            </a:r>
            <a:r>
              <a:rPr lang="en-US" dirty="0"/>
              <a:t>$25,150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Car $4,000</a:t>
            </a:r>
          </a:p>
          <a:p>
            <a:pPr marL="0" indent="0">
              <a:buNone/>
            </a:pPr>
            <a:r>
              <a:rPr lang="en-US" dirty="0" smtClean="0"/>
              <a:t>Tools of trade </a:t>
            </a:r>
            <a:r>
              <a:rPr lang="en-US" dirty="0"/>
              <a:t>$2,525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Retirement</a:t>
            </a:r>
            <a:r>
              <a:rPr lang="en-US" dirty="0"/>
              <a:t>$1,362,800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Household goods and clothes</a:t>
            </a:r>
            <a:r>
              <a:rPr lang="en-US" dirty="0"/>
              <a:t>$625 per individual item with a $13,400 aggregate value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Anything you want </a:t>
            </a:r>
            <a:r>
              <a:rPr lang="en-US" dirty="0"/>
              <a:t>$1,325 plus $12,575 of any unused portion of your homestead exemption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New Mexico Exemptions</a:t>
            </a:r>
          </a:p>
          <a:p>
            <a:pPr marL="0" indent="0">
              <a:buNone/>
            </a:pPr>
            <a:r>
              <a:rPr lang="en-US" dirty="0" smtClean="0"/>
              <a:t>House $60,000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Car </a:t>
            </a:r>
            <a:r>
              <a:rPr lang="en-US" dirty="0" smtClean="0"/>
              <a:t>$4,000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Tools of trade $1,500</a:t>
            </a:r>
          </a:p>
          <a:p>
            <a:pPr marL="0" indent="0">
              <a:buNone/>
            </a:pPr>
            <a:r>
              <a:rPr lang="en-US" dirty="0" smtClean="0"/>
              <a:t>Retirement unlimited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Clothing</a:t>
            </a:r>
            <a:r>
              <a:rPr lang="en-US" dirty="0"/>
              <a:t>, furniture, books, medical-health equipment </a:t>
            </a:r>
            <a:r>
              <a:rPr lang="en-US" dirty="0" smtClean="0"/>
              <a:t>unlimited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Anything you want </a:t>
            </a:r>
            <a:r>
              <a:rPr lang="en-US" dirty="0" smtClean="0"/>
              <a:t>$500, or if no equity in a home $5,000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Colorado</a:t>
            </a:r>
          </a:p>
          <a:p>
            <a:pPr marL="0" indent="0">
              <a:buNone/>
            </a:pPr>
            <a:r>
              <a:rPr lang="en-US" dirty="0" smtClean="0"/>
              <a:t>House $75, 000 or $105,000 if over 60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Car 7,500 (up to $12,500 if used by the elderly or debtor or dependent with a disability).</a:t>
            </a:r>
          </a:p>
          <a:p>
            <a:pPr marL="0" indent="0">
              <a:buNone/>
            </a:pPr>
            <a:r>
              <a:rPr lang="en-US" dirty="0" smtClean="0"/>
              <a:t>Tools of trade $30,000</a:t>
            </a:r>
          </a:p>
          <a:p>
            <a:pPr marL="0" indent="0">
              <a:buNone/>
            </a:pPr>
            <a:r>
              <a:rPr lang="en-US" dirty="0" smtClean="0"/>
              <a:t>Retirement$1,362,800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Household goods and </a:t>
            </a:r>
            <a:r>
              <a:rPr lang="en-US" dirty="0" smtClean="0"/>
              <a:t>clothes: $3,000 household goods, $2,000 clothes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Anything you want </a:t>
            </a:r>
            <a:r>
              <a:rPr lang="en-US" dirty="0" smtClean="0"/>
              <a:t>: did not see a wildcard exemption, but if moved in past 2.5 years to Colorado, may be able to use entire federal system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body" sz="half" idx="2"/>
          </p:nvPr>
        </p:nvSpPr>
        <p:spPr>
          <a:xfrm>
            <a:off x="9414344" y="1741336"/>
            <a:ext cx="2312836" cy="4049864"/>
          </a:xfrm>
        </p:spPr>
        <p:txBody>
          <a:bodyPr>
            <a:normAutofit fontScale="60000" lnSpcReduction="2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If I own a BMW worth $75,000 and I have a loan on it for $70,000, how much equity is there? </a:t>
            </a:r>
          </a:p>
          <a:p>
            <a:endParaRPr lang="en-US" sz="2200" dirty="0"/>
          </a:p>
          <a:p>
            <a:r>
              <a:rPr lang="en-US" sz="2200" dirty="0" smtClean="0"/>
              <a:t>Is the car exempt under Colorado exemptions?</a:t>
            </a:r>
          </a:p>
          <a:p>
            <a:endParaRPr lang="en-US" sz="2200" dirty="0" smtClean="0"/>
          </a:p>
          <a:p>
            <a:r>
              <a:rPr lang="en-US" sz="2200" dirty="0" smtClean="0"/>
              <a:t> New Mexico exemptions?</a:t>
            </a:r>
          </a:p>
          <a:p>
            <a:endParaRPr lang="en-US" sz="2200" dirty="0" smtClean="0"/>
          </a:p>
          <a:p>
            <a:r>
              <a:rPr lang="en-US" sz="2200" dirty="0" smtClean="0"/>
              <a:t>Federal?</a:t>
            </a:r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41227"/>
            <a:ext cx="3109499" cy="220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844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Exemptions: always calculated off the equity</a:t>
            </a:r>
          </a:p>
          <a:p>
            <a:endParaRPr lang="en-US" dirty="0"/>
          </a:p>
          <a:p>
            <a:r>
              <a:rPr lang="en-US" dirty="0" smtClean="0"/>
              <a:t>Per person NM $60,000, double for couple</a:t>
            </a:r>
          </a:p>
          <a:p>
            <a:r>
              <a:rPr lang="en-US" dirty="0" smtClean="0"/>
              <a:t>Per person Colorado $75,000 until you are 60 or older, then $105,000 per person. </a:t>
            </a:r>
          </a:p>
          <a:p>
            <a:r>
              <a:rPr lang="en-US" dirty="0" smtClean="0"/>
              <a:t>My house worth $300,000</a:t>
            </a:r>
          </a:p>
          <a:p>
            <a:r>
              <a:rPr lang="en-US" dirty="0" smtClean="0"/>
              <a:t>My mortgage is $130,000</a:t>
            </a:r>
          </a:p>
          <a:p>
            <a:r>
              <a:rPr lang="en-US" dirty="0" smtClean="0"/>
              <a:t>I am married</a:t>
            </a:r>
          </a:p>
          <a:p>
            <a:r>
              <a:rPr lang="en-US" dirty="0" smtClean="0"/>
              <a:t>Do I get to keep this house  </a:t>
            </a:r>
          </a:p>
          <a:p>
            <a:pPr lvl="1"/>
            <a:r>
              <a:rPr lang="en-US" dirty="0" smtClean="0"/>
              <a:t>under NM exemptions?</a:t>
            </a:r>
          </a:p>
          <a:p>
            <a:r>
              <a:rPr lang="en-US" dirty="0" smtClean="0"/>
              <a:t>What if I and the house </a:t>
            </a:r>
          </a:p>
          <a:p>
            <a:r>
              <a:rPr lang="en-US" dirty="0" smtClean="0"/>
              <a:t>are in </a:t>
            </a:r>
            <a:r>
              <a:rPr lang="en-US" dirty="0"/>
              <a:t>	</a:t>
            </a:r>
            <a:r>
              <a:rPr lang="en-US" dirty="0" smtClean="0"/>
              <a:t>Colorado instead? 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509" y="2743200"/>
            <a:ext cx="4355107" cy="326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71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More on exemptions</a:t>
            </a:r>
          </a:p>
          <a:p>
            <a:endParaRPr lang="en-US" sz="3200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800" dirty="0" smtClean="0"/>
              <a:t>What </a:t>
            </a:r>
            <a:r>
              <a:rPr lang="en-US" sz="2800" dirty="0"/>
              <a:t>qualifies for the homestead exemption – two </a:t>
            </a:r>
            <a:r>
              <a:rPr lang="en-US" sz="2800" dirty="0" smtClean="0"/>
              <a:t>homes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Which state exemption law applies.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52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Disclose </a:t>
            </a:r>
            <a:r>
              <a:rPr lang="en-US" dirty="0" err="1"/>
              <a:t>D</a:t>
            </a:r>
            <a:r>
              <a:rPr lang="en-US" dirty="0" err="1" smtClean="0"/>
              <a:t>isclose</a:t>
            </a:r>
            <a:r>
              <a:rPr lang="en-US" dirty="0" smtClean="0"/>
              <a:t> </a:t>
            </a:r>
            <a:r>
              <a:rPr lang="en-US" dirty="0" err="1" smtClean="0"/>
              <a:t>Disclose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45920"/>
            <a:ext cx="10058400" cy="4890052"/>
          </a:xfrm>
        </p:spPr>
        <p:txBody>
          <a:bodyPr>
            <a:normAutofit/>
          </a:bodyPr>
          <a:lstStyle/>
          <a:p>
            <a:r>
              <a:rPr lang="en-US" dirty="0" smtClean="0"/>
              <a:t>Big packets of paperwork including the schedule of assets and liabilities and the statement of financial affairs.</a:t>
            </a:r>
          </a:p>
          <a:p>
            <a:r>
              <a:rPr lang="en-US" dirty="0" smtClean="0"/>
              <a:t>Failure of an individual to list an asset can result in loss of a discharge. Also don’t get to keep asset not disclosed if it is discovered. Could even end up in jail.</a:t>
            </a:r>
          </a:p>
          <a:p>
            <a:r>
              <a:rPr lang="en-US" dirty="0" smtClean="0"/>
              <a:t>Failure of a business debtor to fully disclose assets can cause court and other parties to lose faith in this reorganizing entity and make it hard to reorganize. </a:t>
            </a:r>
          </a:p>
          <a:p>
            <a:r>
              <a:rPr lang="en-US" dirty="0" smtClean="0"/>
              <a:t>Reputation is everything. </a:t>
            </a:r>
          </a:p>
          <a:p>
            <a:endParaRPr lang="en-US" dirty="0" smtClean="0"/>
          </a:p>
          <a:p>
            <a:r>
              <a:rPr lang="en-US" dirty="0" smtClean="0"/>
              <a:t>Lawyers must know that what constitutes an assets is very broad, even possible future recoveries are assets and must be disclosed. You must ask the right questions. </a:t>
            </a:r>
          </a:p>
          <a:p>
            <a:endParaRPr lang="en-US" dirty="0"/>
          </a:p>
          <a:p>
            <a:r>
              <a:rPr lang="en-US" dirty="0" smtClean="0"/>
              <a:t>Individuals and businesses: Do you own any (other) business interests? Does anyone owe you any money? Do you have a right to sue anyone?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01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bankruptcy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Automatic stay Provides a Bit of </a:t>
            </a:r>
          </a:p>
          <a:p>
            <a:pPr lvl="2"/>
            <a:r>
              <a:rPr lang="en-US" dirty="0" smtClean="0"/>
              <a:t>Breathing Room But </a:t>
            </a:r>
          </a:p>
          <a:p>
            <a:pPr lvl="2"/>
            <a:r>
              <a:rPr lang="en-US" dirty="0" smtClean="0"/>
              <a:t>Does Not last Forever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 tons of people are beating down the doors to be paid. </a:t>
            </a:r>
          </a:p>
          <a:p>
            <a:r>
              <a:rPr lang="en-US" dirty="0" smtClean="0"/>
              <a:t>Bankruptcy will stop that but it may not be permanent.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04" y="1856568"/>
            <a:ext cx="5715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523" y="285419"/>
            <a:ext cx="3409950" cy="2571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087" y="3532161"/>
            <a:ext cx="257175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8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063" y="642594"/>
            <a:ext cx="9829136" cy="5103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Automatic Stay Section 362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7767" y="858741"/>
            <a:ext cx="10107433" cy="5176299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What is stayed: </a:t>
            </a:r>
          </a:p>
          <a:p>
            <a:r>
              <a:rPr lang="en-US" dirty="0" smtClean="0"/>
              <a:t>All collections formal and informal (super broad, church excommunication example)</a:t>
            </a:r>
          </a:p>
          <a:p>
            <a:r>
              <a:rPr lang="en-US" dirty="0" smtClean="0"/>
              <a:t>Repossessions</a:t>
            </a:r>
          </a:p>
          <a:p>
            <a:r>
              <a:rPr lang="en-US" dirty="0" smtClean="0"/>
              <a:t>Any attempts to grab estate property</a:t>
            </a:r>
          </a:p>
          <a:p>
            <a:r>
              <a:rPr lang="en-US" dirty="0" smtClean="0"/>
              <a:t>Lawsuits</a:t>
            </a:r>
          </a:p>
          <a:p>
            <a:r>
              <a:rPr lang="en-US" dirty="0" smtClean="0"/>
              <a:t>Executions and garnishments</a:t>
            </a:r>
          </a:p>
          <a:p>
            <a:r>
              <a:rPr lang="en-US" dirty="0" smtClean="0"/>
              <a:t>Perfection </a:t>
            </a:r>
            <a:r>
              <a:rPr lang="en-US" dirty="0"/>
              <a:t>of liens against estate property</a:t>
            </a:r>
          </a:p>
          <a:p>
            <a:r>
              <a:rPr lang="en-US" dirty="0" smtClean="0"/>
              <a:t>Discharge </a:t>
            </a:r>
            <a:r>
              <a:rPr lang="en-US" dirty="0"/>
              <a:t>injunction replaces automatic stay</a:t>
            </a:r>
          </a:p>
          <a:p>
            <a:r>
              <a:rPr lang="en-US" dirty="0"/>
              <a:t>Co-debtor stay (e.g. personal guarantees, co-signor on note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b="1" dirty="0" smtClean="0"/>
              <a:t>DAMAGES FOR ALL VIOLATIONS, BIG ONES FOR WILLLFUL VIOLATIONS</a:t>
            </a:r>
          </a:p>
          <a:p>
            <a:endParaRPr lang="en-US" b="1" dirty="0" smtClean="0"/>
          </a:p>
          <a:p>
            <a:r>
              <a:rPr lang="en-US" dirty="0" smtClean="0"/>
              <a:t>Secured creditors </a:t>
            </a:r>
            <a:r>
              <a:rPr lang="en-US" dirty="0"/>
              <a:t>can get relief from and termination of the stay (a) stay motion; (b) case closing or dismissal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W</a:t>
            </a:r>
            <a:r>
              <a:rPr lang="en-US" b="1" dirty="0" smtClean="0"/>
              <a:t>hat is not stayed:</a:t>
            </a:r>
          </a:p>
          <a:p>
            <a:r>
              <a:rPr lang="en-US" dirty="0" smtClean="0"/>
              <a:t>For individuals, criminal actions</a:t>
            </a:r>
          </a:p>
          <a:p>
            <a:r>
              <a:rPr lang="en-US" dirty="0" smtClean="0"/>
              <a:t>For individuals, child support, </a:t>
            </a:r>
            <a:r>
              <a:rPr lang="en-US" dirty="0"/>
              <a:t>dissolution of </a:t>
            </a:r>
            <a:r>
              <a:rPr lang="en-US" dirty="0" smtClean="0"/>
              <a:t>marriage and other domestic support obligations</a:t>
            </a:r>
          </a:p>
          <a:p>
            <a:r>
              <a:rPr lang="en-US" dirty="0" smtClean="0"/>
              <a:t>For all debtors, Suits to protect public health and safety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66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1221" y="607392"/>
            <a:ext cx="2455959" cy="752281"/>
          </a:xfrm>
        </p:spPr>
        <p:txBody>
          <a:bodyPr/>
          <a:lstStyle/>
          <a:p>
            <a:r>
              <a:rPr lang="en-US" dirty="0" smtClean="0"/>
              <a:t>Also…..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The estate</a:t>
            </a:r>
          </a:p>
          <a:p>
            <a:r>
              <a:rPr lang="en-US" sz="2400" dirty="0" smtClean="0"/>
              <a:t>All pre-petition assets go into what I like to think of as a big bag…..</a:t>
            </a:r>
          </a:p>
          <a:p>
            <a:endParaRPr lang="en-US" sz="2400" dirty="0" smtClean="0"/>
          </a:p>
          <a:p>
            <a:r>
              <a:rPr lang="en-US" sz="2400" dirty="0" smtClean="0"/>
              <a:t>Includes proceeds of anything owned pre-petition</a:t>
            </a:r>
          </a:p>
          <a:p>
            <a:endParaRPr lang="en-US" sz="2400" dirty="0"/>
          </a:p>
          <a:p>
            <a:r>
              <a:rPr lang="en-US" sz="2400" dirty="0" smtClean="0"/>
              <a:t>Discuss intangibles, business interests, debts owed to debtor, etc.</a:t>
            </a:r>
          </a:p>
          <a:p>
            <a:endParaRPr lang="en-US" sz="2400" dirty="0"/>
          </a:p>
          <a:p>
            <a:r>
              <a:rPr lang="en-US" sz="2400" dirty="0" smtClean="0"/>
              <a:t>All pre-petition stuff, except for inheritances for individuals and proceeds of what is in the bag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07610" y="1773141"/>
            <a:ext cx="2519570" cy="4018059"/>
          </a:xfrm>
        </p:spPr>
        <p:txBody>
          <a:bodyPr/>
          <a:lstStyle/>
          <a:p>
            <a:r>
              <a:rPr lang="en-US" b="1" u="sng" dirty="0"/>
              <a:t>Estate</a:t>
            </a:r>
            <a:endParaRPr lang="en-US" dirty="0"/>
          </a:p>
          <a:p>
            <a:r>
              <a:rPr lang="en-US" dirty="0" smtClean="0"/>
              <a:t>Note about self-settled </a:t>
            </a:r>
            <a:r>
              <a:rPr lang="en-US" dirty="0"/>
              <a:t>spendthrift </a:t>
            </a:r>
            <a:r>
              <a:rPr lang="en-US" dirty="0" smtClean="0"/>
              <a:t>trusts</a:t>
            </a:r>
          </a:p>
          <a:p>
            <a:endParaRPr lang="en-US" dirty="0"/>
          </a:p>
          <a:p>
            <a:r>
              <a:rPr lang="en-US" dirty="0"/>
              <a:t>In community property states – assets of the non-filing </a:t>
            </a:r>
            <a:r>
              <a:rPr lang="en-US" dirty="0" smtClean="0"/>
              <a:t>spouse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Ch</a:t>
            </a:r>
            <a:r>
              <a:rPr lang="en-US" dirty="0"/>
              <a:t> 11 – discharge of debts arising before confirmation (not just pre-petition)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41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little bird sitting on top of a pile of hay&#10;&#10;Description automatically generated">
            <a:extLst>
              <a:ext uri="{FF2B5EF4-FFF2-40B4-BE49-F238E27FC236}">
                <a16:creationId xmlns:a16="http://schemas.microsoft.com/office/drawing/2014/main" id="{73F4EFDF-5ED0-4541-B2AA-C18056752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1264426">
            <a:off x="5665851" y="2852649"/>
            <a:ext cx="2220393" cy="1480262"/>
          </a:xfrm>
          <a:prstGeom prst="rect">
            <a:avLst/>
          </a:prstGeom>
        </p:spPr>
      </p:pic>
      <p:pic>
        <p:nvPicPr>
          <p:cNvPr id="43" name="Picture 42" descr="A sign on a beach&#10;&#10;Description automatically generated">
            <a:extLst>
              <a:ext uri="{FF2B5EF4-FFF2-40B4-BE49-F238E27FC236}">
                <a16:creationId xmlns:a16="http://schemas.microsoft.com/office/drawing/2014/main" id="{33966F46-3C2E-4358-B76E-74E62DFD3F7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750356">
            <a:off x="5794999" y="3552604"/>
            <a:ext cx="2660445" cy="1496500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C8AAC646-68CB-4606-91D2-954EDE7FD7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9957570">
            <a:off x="5068694" y="3195248"/>
            <a:ext cx="2852336" cy="1922474"/>
          </a:xfrm>
          <a:prstGeom prst="rect">
            <a:avLst/>
          </a:prstGeom>
        </p:spPr>
      </p:pic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4BEA0E95-A747-4FEA-9C81-1BED39D8257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19436950">
            <a:off x="5416483" y="3643864"/>
            <a:ext cx="2595757" cy="1183161"/>
          </a:xfrm>
          <a:prstGeom prst="rect">
            <a:avLst/>
          </a:prstGeom>
        </p:spPr>
      </p:pic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913089D5-4268-49FA-BC14-B250541BEB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 rot="358158">
            <a:off x="5317899" y="3442307"/>
            <a:ext cx="2489200" cy="2240280"/>
          </a:xfrm>
          <a:prstGeom prst="rect">
            <a:avLst/>
          </a:prstGeom>
        </p:spPr>
      </p:pic>
      <p:pic>
        <p:nvPicPr>
          <p:cNvPr id="8" name="Picture 7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413D42FA-AED5-4A16-8D89-D39EA37470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 rot="15357266">
            <a:off x="4328998" y="3181477"/>
            <a:ext cx="3658757" cy="1349999"/>
          </a:xfrm>
          <a:prstGeom prst="rect">
            <a:avLst/>
          </a:prstGeom>
        </p:spPr>
      </p:pic>
      <p:pic>
        <p:nvPicPr>
          <p:cNvPr id="19" name="Picture 18" descr="A close up of a bird&#10;&#10;Description automatically generated">
            <a:extLst>
              <a:ext uri="{FF2B5EF4-FFF2-40B4-BE49-F238E27FC236}">
                <a16:creationId xmlns:a16="http://schemas.microsoft.com/office/drawing/2014/main" id="{A36CAEDF-63FC-4DDA-B933-C2C3849270DE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 rot="20949417">
            <a:off x="4360951" y="2698852"/>
            <a:ext cx="2992465" cy="1899361"/>
          </a:xfrm>
          <a:prstGeom prst="rect">
            <a:avLst/>
          </a:prstGeom>
        </p:spPr>
      </p:pic>
      <p:pic>
        <p:nvPicPr>
          <p:cNvPr id="24" name="Picture 23" descr="A car parked in a parking lot&#10;&#10;Description automatically generated">
            <a:extLst>
              <a:ext uri="{FF2B5EF4-FFF2-40B4-BE49-F238E27FC236}">
                <a16:creationId xmlns:a16="http://schemas.microsoft.com/office/drawing/2014/main" id="{96BB3110-750C-4909-A723-05FF5489EC8D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4282279" y="4235444"/>
            <a:ext cx="3832063" cy="1856220"/>
          </a:xfrm>
          <a:prstGeom prst="rect">
            <a:avLst/>
          </a:prstGeom>
        </p:spPr>
      </p:pic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1DC1BCFA-D008-416A-A939-00E74E38B33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3848681" y="1587920"/>
            <a:ext cx="5292361" cy="513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6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6914DA0-9796-41A2-B686-A5E383202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9924">
            <a:off x="4637403" y="3467176"/>
            <a:ext cx="3479800" cy="1104900"/>
          </a:xfrm>
          <a:prstGeom prst="rect">
            <a:avLst/>
          </a:prstGeom>
        </p:spPr>
      </p:pic>
      <p:pic>
        <p:nvPicPr>
          <p:cNvPr id="56" name="Picture 55" descr="A picture containing drawing, light, food, plate&#10;&#10;Description automatically generated">
            <a:extLst>
              <a:ext uri="{FF2B5EF4-FFF2-40B4-BE49-F238E27FC236}">
                <a16:creationId xmlns:a16="http://schemas.microsoft.com/office/drawing/2014/main" id="{24787E40-A94F-4043-AA24-5A9E0B473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263" y="3609878"/>
            <a:ext cx="4089400" cy="1720850"/>
          </a:xfrm>
          <a:prstGeom prst="rect">
            <a:avLst/>
          </a:prstGeom>
        </p:spPr>
      </p:pic>
      <p:pic>
        <p:nvPicPr>
          <p:cNvPr id="54" name="Picture 5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16831BA-3A38-4FD0-A026-6C983BB138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280">
            <a:off x="4303387" y="3236700"/>
            <a:ext cx="4147833" cy="1573316"/>
          </a:xfrm>
          <a:prstGeom prst="rect">
            <a:avLst/>
          </a:prstGeom>
        </p:spPr>
      </p:pic>
      <p:pic>
        <p:nvPicPr>
          <p:cNvPr id="52" name="Picture 5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6998F77-BE14-42B4-AEEE-1AF39B575D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6666">
            <a:off x="4829304" y="3588395"/>
            <a:ext cx="2300711" cy="647075"/>
          </a:xfrm>
          <a:prstGeom prst="rect">
            <a:avLst/>
          </a:prstGeom>
        </p:spPr>
      </p:pic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1DC1BCFA-D008-416A-A939-00E74E38B3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861782" y="1527272"/>
            <a:ext cx="5292361" cy="513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6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What is a bankruptcy “claim” and who cares?</a:t>
            </a:r>
          </a:p>
          <a:p>
            <a:r>
              <a:rPr lang="en-US" dirty="0" smtClean="0"/>
              <a:t>Claim</a:t>
            </a:r>
            <a:r>
              <a:rPr lang="en-US" dirty="0"/>
              <a:t>" in bankruptcy is defined as: 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/>
              <a:t>A) a right to payment, whether or not reduced to judgment, liquidated, unliquidated, fixed, contingent, matured, </a:t>
            </a:r>
            <a:r>
              <a:rPr lang="en-US" dirty="0" err="1"/>
              <a:t>unmatured</a:t>
            </a:r>
            <a:r>
              <a:rPr lang="en-US" dirty="0"/>
              <a:t>, disputed, undisputed, legal, equitable, secured or unsecured; or 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/>
              <a:t>B) a right to an equitable remedy for breach of performance if such breach gives rise to a right to payment, whether or not such right to an equitable remedy is reduced to judgment, fixed, contingent, matured, </a:t>
            </a:r>
            <a:r>
              <a:rPr lang="en-US" dirty="0" err="1"/>
              <a:t>unmatured</a:t>
            </a:r>
            <a:r>
              <a:rPr lang="en-US" dirty="0"/>
              <a:t>, disputed, undisputed, legal, equitable, secured or unsecured. 11 U.S.C. § 101(5).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care because claims arising “pre-petition”  are included in the bankruptcy and can be paid at a lower rate or not paid at all. </a:t>
            </a:r>
          </a:p>
          <a:p>
            <a:endParaRPr lang="en-US" dirty="0" smtClean="0"/>
          </a:p>
          <a:p>
            <a:r>
              <a:rPr lang="en-US" dirty="0" smtClean="0"/>
              <a:t>Post-bankruptcy debt has to be paid by the bankruptcy debtor like any other debt. It is not discharged or reduced in bankruptcy.</a:t>
            </a:r>
          </a:p>
          <a:p>
            <a:endParaRPr lang="en-US" dirty="0"/>
          </a:p>
          <a:p>
            <a:r>
              <a:rPr lang="en-US" dirty="0" smtClean="0"/>
              <a:t>Fall down in Target example.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4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More on Claims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2800" dirty="0" smtClean="0"/>
              <a:t>Bankruptcy court has core </a:t>
            </a:r>
            <a:r>
              <a:rPr lang="en-US" sz="2800" dirty="0"/>
              <a:t>jurisdiction to adjudicate, and no right to a jury trial if proof of claim is </a:t>
            </a:r>
            <a:r>
              <a:rPr lang="en-US" sz="2800" dirty="0" smtClean="0"/>
              <a:t>filed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 smtClean="0"/>
              <a:t>Creditors will have a bar </a:t>
            </a:r>
            <a:r>
              <a:rPr lang="en-US" sz="2800" dirty="0"/>
              <a:t>date to file </a:t>
            </a:r>
            <a:r>
              <a:rPr lang="en-US" sz="2800" dirty="0" smtClean="0"/>
              <a:t>claims unless it is a no-assets case.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7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172</TotalTime>
  <Words>939</Words>
  <Application>Microsoft Office PowerPoint</Application>
  <PresentationFormat>Widescreen</PresentationFormat>
  <Paragraphs>120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Century Gothic</vt:lpstr>
      <vt:lpstr>Garamond</vt:lpstr>
      <vt:lpstr>Savon</vt:lpstr>
      <vt:lpstr>Bankruptcy Basics Jacobvitz, Martin, and Thuma  </vt:lpstr>
      <vt:lpstr>Disclose Disclose Disclose</vt:lpstr>
      <vt:lpstr>Before bankruptcy</vt:lpstr>
      <vt:lpstr>Automatic Stay Section 362 </vt:lpstr>
      <vt:lpstr>Also…..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Bankruptcy Basics Jacobvitz, Martin, and Thuma</dc:title>
  <dc:creator>Martin, Nathalie</dc:creator>
  <cp:lastModifiedBy>Kelly L Ilseng</cp:lastModifiedBy>
  <cp:revision>13</cp:revision>
  <dcterms:created xsi:type="dcterms:W3CDTF">2020-06-13T13:38:48Z</dcterms:created>
  <dcterms:modified xsi:type="dcterms:W3CDTF">2020-06-19T22:01:41Z</dcterms:modified>
</cp:coreProperties>
</file>