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87" r:id="rId7"/>
    <p:sldId id="261" r:id="rId8"/>
    <p:sldId id="286" r:id="rId9"/>
    <p:sldId id="290" r:id="rId10"/>
    <p:sldId id="28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3" r:id="rId19"/>
    <p:sldId id="264" r:id="rId20"/>
    <p:sldId id="265" r:id="rId21"/>
    <p:sldId id="266" r:id="rId22"/>
    <p:sldId id="281" r:id="rId23"/>
    <p:sldId id="282" r:id="rId24"/>
    <p:sldId id="283" r:id="rId25"/>
    <p:sldId id="284" r:id="rId26"/>
    <p:sldId id="285" r:id="rId27"/>
    <p:sldId id="271" r:id="rId28"/>
    <p:sldId id="270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FC47-17BA-4CE6-960F-D706CF4D6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D518D-5A17-44E2-B3D7-74E6D95FE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97B57-E650-42C5-B099-38879DBF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A1802-7B1C-464D-BF4B-979C061E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6678C-4E3A-406C-8F53-FF2F2E8E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7E2D-F10D-4FF8-BA89-D54313B6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AD87A-A84D-4751-8345-069860B32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A22EF-3A8D-4FD1-A68B-A95A487E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ECE3-FA07-4C8E-A110-475F39C1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90E6-6F97-4378-AF6D-83EAABC9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8D650-8AA1-4A0E-9E18-5419E075E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9659F-D154-4044-B80E-1A5F87ED8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18D2-B6F2-46EA-A5F0-8A1956F8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1DF20-6A64-4C38-8B52-3FA23EC8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3DEC-3E21-4F7E-97E9-09D297E6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DDCF-E86A-4797-A2D4-78EB38FD2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0DACA-E920-40EA-9FCA-BB0FBE87F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1ECC-B14D-4063-840F-47A4D206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B6E5-E73B-4902-9268-A107A56B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C3A3A-C7C6-41FA-90F4-63176A6D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A73-4058-4F2A-8824-520E38E8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4EEC-8AD1-4D61-A100-6108F6B6C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BDB0B-1898-4EF2-8B9E-D7C0E859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45A7-E9B9-44EB-A8A6-C6A44C88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52344-BAEC-487F-8E2B-4A6F961D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A4A1-3543-4FD7-A671-757EBAA2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146B9-ADED-4B9D-95B6-F2BCBD9AF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87748-4BBF-4AC8-8C1E-73C8F425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7C9D-DD58-440C-AC2B-EAE64988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85F3-E825-4431-8CEB-DB4B729F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259E-5D61-4EF4-B451-BD13B17F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DA31-4D23-4EAD-8136-9BD501E7B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2AD7B-83C3-4CE0-8C4B-013077BE6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FE500-CB09-4C26-B3B4-45247D68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65F6F-5D0F-4752-8AF4-42C86F37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7F503-C53F-45E0-835A-4C265E4B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B269-0AE8-4422-8D5B-E80AC034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D3576-0372-4FA9-B1F3-B2EC0F1E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4F8B5-787A-42D4-9FC8-7F64FF792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4B9A3-E50F-458E-B79F-A843312E2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AE280-92E0-4714-9FBE-029C0980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36DFB-05CA-4641-A5CB-2806E748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6745D-B662-4176-A87A-6B2ADB7E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E9021-4987-4AF4-B9D7-4A30BE63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EC74-6B71-498F-A12E-D26FDCFA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BCB16-A27D-4E7B-A09A-EA8E827C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077A4-2705-4DF4-9DA8-3D2E9745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88DC-31ED-4FB7-B55F-4B5D3179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D4060-461D-4C21-A764-CA678A02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0FF4E-0168-4358-8FBD-E63A3490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C6BC6-087F-4D39-AAA4-6C3FD260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FC31-1F5A-42AB-9408-876DE073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03A95-0D5F-4444-8325-8FB0B45D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6AD8-D876-4915-9179-90B6AF57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2937B-BF78-4379-BE74-D75474A3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38BF-79FE-4AB2-BC73-7D4EBAD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64306-47D5-461D-BA8C-93C50BF8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5578-306A-4702-B205-E2E1C17B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60614-0844-434D-9B82-5165F695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C542-F414-44DA-9028-73F238CA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6D667-881C-48C6-8FD0-B2A919AE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3C7FD-F74D-4A1F-8335-A6C05FDB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5177-AA00-475B-946D-E32E4B23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65300-9757-44CF-9F04-B9C058831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53983-957C-44CB-A47D-399F2416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D5DF6-9B32-44DD-9AC5-13C61837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DB509-B27C-4EF9-BFE9-8D956F49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595A4-B897-4C11-B9A6-EC70AC4F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5989-63DE-493F-BB88-9B89F1A9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A90E6-E455-419C-B830-EDD767F3F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CB736-D7F1-446D-9EA4-2D041B12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8278-13C9-45A9-B884-FA62B009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8EEF-4871-47C0-806F-2620306B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01C1F-7F80-4A50-AD7D-595062E87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615C2-33B6-4964-BF08-247752E78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22F3A-2E75-42A4-8175-92F6A9D6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1C70-87CC-4640-9D14-ACDE959F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78E6-D481-4309-8E04-EA73A221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8651-B37F-43AA-98FB-6C175D4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8229F-B785-43DD-9B16-5BCEB537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7B657-6DF7-494C-8EC5-7EB1F57B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9DD5-3DC5-4011-884C-6541D593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3C3C-DB10-4217-9B37-4A5F38EA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4B64-C705-4CD8-8C1F-8EDA8DB2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9328-AFE5-42EB-AE0E-637B88077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F764A-FD54-40D1-A224-24CF27343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D350F-1939-4B57-A785-64EF7943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D8A85-1058-49C7-9927-0A301A0D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87115-940E-4848-9641-736872D4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F62B-C31C-4F76-AEC0-6505DF4A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E4C2C-6135-4EED-8738-23507484C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4511E-EE79-4090-979D-ECB29918D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32472-BBB9-471D-AC0C-90BDBBB5E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2224B-C4F4-410D-B188-11FD33D7B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CCD40-91DD-40FC-8B66-993D071D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EF3A9-2FBF-45FA-949B-3FDD6359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7AB5C-8299-4F2F-959B-AD7C5EC9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0453-79E3-4246-B975-B4760866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29A6A-5450-46BD-9C15-8D41F624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A64B0-EBED-4238-AD40-D68479B9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B1FC1-3DF8-4B04-8514-B197EC26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0C078-AAB5-4ACC-8F31-3AC4FF81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4DE3C-9C4D-4C89-A8EB-E475F86C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B79E-BC9A-4795-A2D7-BE3C148D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E2D9-991A-468A-94E4-69F764B0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A5D2-96EF-45B9-B7F1-A7E97DC7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80072-94A3-44BF-901B-C52BF3DED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75A35-9414-4290-99E6-41A5F96A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93662-D776-42FC-9D77-C528E05D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9D84F-15BA-4D00-9A76-5EACEA80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C3C8-C7EC-4D26-BA9A-6FC5735D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C37CE-D1D5-4064-B8EA-B964670BD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EEACF-E653-472B-B645-F474778F2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A3910-E391-4D70-97B1-9C196515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80004-B82F-4495-B43A-952D13B3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85B7-0C6A-4266-B7C5-81912B1D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0D53D-5440-4388-A680-AEF202DA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5873F-A563-46D7-850E-25E1C0036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239B1-DB25-4431-9622-9858A58FA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3803-698F-4F3D-ACDC-6A6F32C462A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59409-F9BB-4C12-B81E-BDBD76C73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CBEE8-DA19-4E20-A13C-5BE395461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9D9E-9BF1-4C2B-9004-18CBABC6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BF4D5-A8A4-40E3-9217-048B9B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1359C-EE49-4C31-A151-78901BE4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07512-9534-43C5-8DAA-FDCE72B7E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A760-8D15-4A43-814F-ED4298A0B4F1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A658-CAEB-4B03-863C-AA7C0A49A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C3179-C06F-4F59-AB4C-81BC885B5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88AD-5B59-4989-AC89-5A469ADFA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3A51-F6F5-4436-AF09-C90503C35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Arial Black" panose="020B0A04020102020204" pitchFamily="34" charset="0"/>
              </a:rPr>
              <a:t>Chapter 11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4E8ED-6781-4D28-B5FF-AE02B87B6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 Judges:</a:t>
            </a:r>
          </a:p>
          <a:p>
            <a:r>
              <a:rPr lang="en-US" dirty="0">
                <a:solidFill>
                  <a:srgbClr val="FF0000"/>
                </a:solidFill>
              </a:rPr>
              <a:t>Elizabeth E. Brown</a:t>
            </a:r>
          </a:p>
          <a:p>
            <a:r>
              <a:rPr lang="en-US" dirty="0">
                <a:solidFill>
                  <a:srgbClr val="FF0000"/>
                </a:solidFill>
              </a:rPr>
              <a:t>Thomas B. McNamara</a:t>
            </a:r>
          </a:p>
          <a:p>
            <a:r>
              <a:rPr lang="en-US" dirty="0">
                <a:solidFill>
                  <a:srgbClr val="FF0000"/>
                </a:solidFill>
              </a:rPr>
              <a:t>Kimberley H. Tyson</a:t>
            </a:r>
          </a:p>
        </p:txBody>
      </p:sp>
    </p:spTree>
    <p:extLst>
      <p:ext uri="{BB962C8B-B14F-4D97-AF65-F5344CB8AC3E}">
        <p14:creationId xmlns:p14="http://schemas.microsoft.com/office/powerpoint/2010/main" val="370695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98F6-3BA9-4E34-9755-5A2968E6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343" y="280535"/>
            <a:ext cx="9144000" cy="96769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Asset Sales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B677-FB85-48FB-809B-DA91D6A30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5936343" y="4499428"/>
            <a:ext cx="1538513" cy="268515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BCDD3-EFC9-4375-8BA9-EBDD407C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89" y="1646354"/>
            <a:ext cx="7831708" cy="52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1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7E2-931E-46B7-8425-22DA53AD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2719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11 U.S.C. 363(b)(1)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The trustee, after notice and a hearing, may use, sell, or lease, other than in the ordinary course of business, property of the estate .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B749-C87D-400C-90FA-28942A3D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8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7E2-931E-46B7-8425-22DA53AD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B749-C87D-400C-90FA-28942A3D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1B645-2A58-4BD9-82F3-C45600885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42428C-2E8C-452C-A26C-39F9C374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84F2-32DA-40DE-92F2-9C2D9919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94" y="365125"/>
            <a:ext cx="10392905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Some Features of Bankruptcy Asset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DFD4-7084-44FE-8F6D-075ED499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9214"/>
            <a:ext cx="10515600" cy="292918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 Sale of Particular Assets</a:t>
            </a:r>
          </a:p>
          <a:p>
            <a:r>
              <a:rPr lang="en-US" sz="4800" dirty="0">
                <a:solidFill>
                  <a:schemeClr val="bg1"/>
                </a:solidFill>
              </a:rPr>
              <a:t>  Sale of Substantially All Assets</a:t>
            </a:r>
          </a:p>
          <a:p>
            <a:r>
              <a:rPr lang="en-US" sz="4800" dirty="0">
                <a:solidFill>
                  <a:schemeClr val="bg1"/>
                </a:solidFill>
              </a:rPr>
              <a:t>  Sale Free and Clear of Liens</a:t>
            </a:r>
          </a:p>
        </p:txBody>
      </p:sp>
    </p:spTree>
    <p:extLst>
      <p:ext uri="{BB962C8B-B14F-4D97-AF65-F5344CB8AC3E}">
        <p14:creationId xmlns:p14="http://schemas.microsoft.com/office/powerpoint/2010/main" val="246186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A428-A069-418E-84AF-61FE9E32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30C095-7C5E-4ECF-A974-1756AE1AA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7" y="0"/>
            <a:ext cx="12398477" cy="6492875"/>
          </a:xfrm>
        </p:spPr>
      </p:pic>
    </p:spTree>
    <p:extLst>
      <p:ext uri="{BB962C8B-B14F-4D97-AF65-F5344CB8AC3E}">
        <p14:creationId xmlns:p14="http://schemas.microsoft.com/office/powerpoint/2010/main" val="36317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2E0C-0625-4A80-BD4D-B1179F71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Stalking Horse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E4B-B3B4-42B3-800F-4D074323D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8304551" cy="51673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3B866-CD96-4AEF-B28D-26C5DCB8748B}"/>
              </a:ext>
            </a:extLst>
          </p:cNvPr>
          <p:cNvSpPr txBox="1"/>
          <p:nvPr/>
        </p:nvSpPr>
        <p:spPr>
          <a:xfrm>
            <a:off x="8649324" y="2368446"/>
            <a:ext cx="34177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Break-Up 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Expense Reimbursement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Topping Increment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Auction</a:t>
            </a:r>
          </a:p>
        </p:txBody>
      </p:sp>
    </p:spTree>
    <p:extLst>
      <p:ext uri="{BB962C8B-B14F-4D97-AF65-F5344CB8AC3E}">
        <p14:creationId xmlns:p14="http://schemas.microsoft.com/office/powerpoint/2010/main" val="398708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E3DD-9C5C-49B9-AD1D-25CA257F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Anti-Prom Date Rule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52EE0-1C61-4708-B731-BC284282B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9" y="1682276"/>
            <a:ext cx="6685612" cy="4988495"/>
          </a:xfrm>
        </p:spPr>
      </p:pic>
    </p:spTree>
    <p:extLst>
      <p:ext uri="{BB962C8B-B14F-4D97-AF65-F5344CB8AC3E}">
        <p14:creationId xmlns:p14="http://schemas.microsoft.com/office/powerpoint/2010/main" val="4105220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4029-5C07-484E-9674-3E735352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The Plan of Reorganization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F1867-6E30-4DF8-917F-80015A5D8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The process in bankruptcy was designed to overcome the obstacles to achieving creditor arrangements under state law.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The race to the courthouse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The holdout creditor  </a:t>
            </a:r>
          </a:p>
        </p:txBody>
      </p:sp>
      <p:pic>
        <p:nvPicPr>
          <p:cNvPr id="4098" name="Picture 2" descr="The Holdout: A Novel - Kindle edition by Moore, Graham. Mystery ...">
            <a:extLst>
              <a:ext uri="{FF2B5EF4-FFF2-40B4-BE49-F238E27FC236}">
                <a16:creationId xmlns:a16="http://schemas.microsoft.com/office/drawing/2014/main" id="{4DA62E9F-0E04-4870-9D15-5213066BD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 r="-1" b="193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B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5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622CF2-67D5-48E1-A7ED-5C963451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Arial Black" panose="020B0A04020102020204" pitchFamily="34" charset="0"/>
              </a:rPr>
              <a:t>Class Voting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19E4-DCB9-47F6-A01A-1AEBAEA7A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Voting by classes</a:t>
            </a:r>
          </a:p>
          <a:p>
            <a:r>
              <a:rPr lang="en-US" sz="2400" b="1" dirty="0"/>
              <a:t>Not everyone votes</a:t>
            </a:r>
          </a:p>
          <a:p>
            <a:r>
              <a:rPr lang="en-US" sz="2400" b="1" dirty="0"/>
              <a:t>When does a class accept? The Anti-Holdout Rule: 2/3 in $ of claims &amp; 50+% of # of holders of claims</a:t>
            </a:r>
          </a:p>
          <a:p>
            <a:r>
              <a:rPr lang="en-US" sz="2400" b="1" dirty="0"/>
              <a:t>Disclosure Statement gives voting creditors information to inform their votes </a:t>
            </a:r>
          </a:p>
        </p:txBody>
      </p:sp>
      <p:pic>
        <p:nvPicPr>
          <p:cNvPr id="5122" name="Picture 2" descr="Voting on mobile devices increases election turnout | University ...">
            <a:extLst>
              <a:ext uri="{FF2B5EF4-FFF2-40B4-BE49-F238E27FC236}">
                <a16:creationId xmlns:a16="http://schemas.microsoft.com/office/drawing/2014/main" id="{143170CD-C991-4825-8D89-F98C5662D7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r="7378" b="2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4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E4896-A533-4FDD-88D9-CBC3082E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The Holy Grail: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6DCF9-4AC4-4336-A78C-A095A10B2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8454" y="3840156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Consensual Plan</a:t>
            </a:r>
          </a:p>
        </p:txBody>
      </p:sp>
      <p:pic>
        <p:nvPicPr>
          <p:cNvPr id="6146" name="Picture 2" descr="Dirty tricks in negotiation">
            <a:extLst>
              <a:ext uri="{FF2B5EF4-FFF2-40B4-BE49-F238E27FC236}">
                <a16:creationId xmlns:a16="http://schemas.microsoft.com/office/drawing/2014/main" id="{C52F2524-7DB0-412B-B6AF-2D02B137C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r="23973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2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620B-262B-4269-B8FD-25CC22EB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Brief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C340-6658-4C31-AAC6-0114BEE0A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Dual Purposes of Chapter 11</a:t>
            </a:r>
          </a:p>
          <a:p>
            <a:r>
              <a:rPr lang="en-US" b="1" dirty="0">
                <a:solidFill>
                  <a:srgbClr val="FF0000"/>
                </a:solidFill>
              </a:rPr>
              <a:t>Eligibility Requirements</a:t>
            </a:r>
          </a:p>
          <a:p>
            <a:r>
              <a:rPr lang="en-US" b="1" dirty="0"/>
              <a:t>The Early Stages of the Case</a:t>
            </a:r>
          </a:p>
          <a:p>
            <a:r>
              <a:rPr lang="en-US" b="1" dirty="0">
                <a:solidFill>
                  <a:srgbClr val="FF0000"/>
                </a:solidFill>
              </a:rPr>
              <a:t>Asset Sales in Chapter 11</a:t>
            </a:r>
          </a:p>
          <a:p>
            <a:r>
              <a:rPr lang="en-US" b="1" dirty="0"/>
              <a:t>The Plan of Reorganization </a:t>
            </a:r>
          </a:p>
          <a:p>
            <a:r>
              <a:rPr lang="en-US" b="1" dirty="0">
                <a:solidFill>
                  <a:srgbClr val="FF0000"/>
                </a:solidFill>
              </a:rPr>
              <a:t>Recovery of Avoidance Actions</a:t>
            </a:r>
          </a:p>
        </p:txBody>
      </p:sp>
    </p:spTree>
    <p:extLst>
      <p:ext uri="{BB962C8B-B14F-4D97-AF65-F5344CB8AC3E}">
        <p14:creationId xmlns:p14="http://schemas.microsoft.com/office/powerpoint/2010/main" val="209281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FE23-20B4-453D-A961-86CDED35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Reality: A Cramdown Plan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B725E-08C9-445E-A223-66B2395E0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Forcing Creditors to Accept Your Plan: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361ED-7E9F-4676-8345-DADB869CAB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Every creditor still must receive as much as it would have received in a chapter 7 case. </a:t>
            </a:r>
          </a:p>
          <a:p>
            <a:r>
              <a:rPr lang="en-US" b="1" dirty="0"/>
              <a:t>And the plan must meet basic legal requirements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9F886-26BE-4EE5-904B-F9EDA872A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oerced Loan Approach – Devil's Dictionary">
            <a:extLst>
              <a:ext uri="{FF2B5EF4-FFF2-40B4-BE49-F238E27FC236}">
                <a16:creationId xmlns:a16="http://schemas.microsoft.com/office/drawing/2014/main" id="{3B342E89-71F1-48E4-A8E8-03CF534CE9F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910085"/>
            <a:ext cx="3162300" cy="50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2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18CB-DA73-4261-A6D2-26D10261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The Absolute Priority Rule (APR)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4FCF-6A93-4702-8951-B14D9786A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As long as you satisfy this rule and your plan is “fair and equitable,” then you can confirm (or obtain court approval) of your plan, despite nonaccepting classes.  </a:t>
            </a: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You can “cram” your plan down the creditors’ throats.  </a:t>
            </a: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This rule means different things depending on the type of class of creditors. </a:t>
            </a:r>
          </a:p>
        </p:txBody>
      </p:sp>
    </p:spTree>
    <p:extLst>
      <p:ext uri="{BB962C8B-B14F-4D97-AF65-F5344CB8AC3E}">
        <p14:creationId xmlns:p14="http://schemas.microsoft.com/office/powerpoint/2010/main" val="1035543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2EEE-AD1D-4BCE-A6E3-1C20535C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Code categorizes claims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69EE0-C87F-4F22-9E11-1304677CF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Secured Creditors 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240B7-CEE4-4B44-A266-6221A731B5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These creditors have a lien on some property of the Debtor </a:t>
            </a:r>
          </a:p>
          <a:p>
            <a:r>
              <a:rPr lang="en-US" dirty="0"/>
              <a:t>Generally, each secured creditor is put into its own class to vote on the plan.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4A69E-93AA-4E62-A710-8D1CEB979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Unsecured Creditors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1383A-F8C7-4F85-8986-AAC5E6E1DB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These creditors have no lien rights.  </a:t>
            </a:r>
          </a:p>
          <a:p>
            <a:r>
              <a:rPr lang="en-US" dirty="0"/>
              <a:t>They include all kinds of claims: tort claims, vendor claims, etc. </a:t>
            </a:r>
          </a:p>
          <a:p>
            <a:r>
              <a:rPr lang="en-US" dirty="0"/>
              <a:t>Generally, they are all lumped together into one class.</a:t>
            </a:r>
          </a:p>
        </p:txBody>
      </p:sp>
    </p:spTree>
    <p:extLst>
      <p:ext uri="{BB962C8B-B14F-4D97-AF65-F5344CB8AC3E}">
        <p14:creationId xmlns:p14="http://schemas.microsoft.com/office/powerpoint/2010/main" val="41011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A39F-E02E-4EC4-A9EF-547DA37C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The Code further divides the Unsecured Creditors into Two Types </a:t>
            </a:r>
            <a:r>
              <a:rPr lang="en-US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33F7E-F1F4-40EA-A223-F07FA7637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Priority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F3AAF-1927-4344-A336-6E4848360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Examples: </a:t>
            </a:r>
          </a:p>
          <a:p>
            <a:pPr marL="0" indent="0">
              <a:buNone/>
            </a:pPr>
            <a:r>
              <a:rPr lang="en-US" dirty="0"/>
              <a:t>	1</a:t>
            </a:r>
            <a:r>
              <a:rPr lang="en-US" baseline="30000" dirty="0"/>
              <a:t>st</a:t>
            </a:r>
            <a:r>
              <a:rPr lang="en-US" dirty="0"/>
              <a:t> priority: DSO claims</a:t>
            </a:r>
          </a:p>
          <a:p>
            <a:pPr marL="0" indent="0">
              <a:buNone/>
            </a:pPr>
            <a:r>
              <a:rPr lang="en-US" dirty="0"/>
              <a:t>	4</a:t>
            </a:r>
            <a:r>
              <a:rPr lang="en-US" baseline="30000" dirty="0"/>
              <a:t>th</a:t>
            </a:r>
            <a:r>
              <a:rPr lang="en-US" dirty="0"/>
              <a:t> priority: wage claims</a:t>
            </a:r>
          </a:p>
          <a:p>
            <a:pPr marL="0" indent="0">
              <a:buNone/>
            </a:pPr>
            <a:r>
              <a:rPr lang="en-US" dirty="0"/>
              <a:t>	8</a:t>
            </a:r>
            <a:r>
              <a:rPr lang="en-US" baseline="30000" dirty="0"/>
              <a:t>th</a:t>
            </a:r>
            <a:r>
              <a:rPr lang="en-US" dirty="0"/>
              <a:t> priority: recent taxes </a:t>
            </a:r>
          </a:p>
          <a:p>
            <a:r>
              <a:rPr lang="en-US" dirty="0"/>
              <a:t>Each priority category is placed into a separate class and they are ranked in the order of their priorities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C0CBD-D3CC-4CC6-BDAD-969DA8365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 Black" panose="020B0A04020102020204" pitchFamily="34" charset="0"/>
              </a:rPr>
              <a:t>NonPriority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7DDB7-11B4-4CF8-A901-D9076BCF35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unsecured claims that do not have a special priority get lumped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8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A3ED-9805-4BB3-9B7E-7B6D799E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APR and Secured Creditors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A36BD-C8F8-465A-92C7-078CCAD372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plan must give the secured creditor at least as much as the </a:t>
            </a:r>
            <a:r>
              <a:rPr lang="en-US" b="1" i="1" dirty="0">
                <a:solidFill>
                  <a:srgbClr val="FF0000"/>
                </a:solidFill>
              </a:rPr>
              <a:t>value </a:t>
            </a:r>
            <a:r>
              <a:rPr lang="en-US" b="1" dirty="0">
                <a:solidFill>
                  <a:srgbClr val="FF0000"/>
                </a:solidFill>
              </a:rPr>
              <a:t>of the property on which it holds a lien</a:t>
            </a:r>
          </a:p>
          <a:p>
            <a:r>
              <a:rPr lang="en-US" b="1" dirty="0">
                <a:solidFill>
                  <a:srgbClr val="7030A0"/>
                </a:solidFill>
              </a:rPr>
              <a:t>In this example, bank must get $80M plus interest and then it holds a nonpriority, unsecured claim for $10M </a:t>
            </a:r>
          </a:p>
          <a:p>
            <a:r>
              <a:rPr lang="en-US" b="1" dirty="0">
                <a:solidFill>
                  <a:srgbClr val="7030A0"/>
                </a:solidFill>
              </a:rPr>
              <a:t>It will get to vote in two 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E6DD2-31FE-4FEC-A6FC-574ADC31CF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$120 M 	value of office </a:t>
            </a:r>
            <a:r>
              <a:rPr lang="en-US" dirty="0" err="1"/>
              <a:t>bldg</a:t>
            </a:r>
            <a:r>
              <a:rPr lang="en-US" dirty="0"/>
              <a:t> at 		time of purchase </a:t>
            </a:r>
          </a:p>
          <a:p>
            <a:pPr marL="0" indent="0">
              <a:buNone/>
            </a:pPr>
            <a:r>
              <a:rPr lang="en-US" dirty="0"/>
              <a:t>$100M	original loan amount</a:t>
            </a:r>
          </a:p>
          <a:p>
            <a:pPr marL="0" indent="0">
              <a:buNone/>
            </a:pPr>
            <a:r>
              <a:rPr lang="en-US" dirty="0"/>
              <a:t>$ 90M	loan balance today</a:t>
            </a:r>
          </a:p>
          <a:p>
            <a:pPr marL="0" indent="0">
              <a:buNone/>
            </a:pPr>
            <a:r>
              <a:rPr lang="en-US" dirty="0"/>
              <a:t>$ 80M 	</a:t>
            </a:r>
            <a:r>
              <a:rPr lang="en-US" dirty="0" err="1"/>
              <a:t>bldg’s</a:t>
            </a:r>
            <a:r>
              <a:rPr lang="en-US" dirty="0"/>
              <a:t> value today</a:t>
            </a:r>
          </a:p>
        </p:txBody>
      </p:sp>
    </p:spTree>
    <p:extLst>
      <p:ext uri="{BB962C8B-B14F-4D97-AF65-F5344CB8AC3E}">
        <p14:creationId xmlns:p14="http://schemas.microsoft.com/office/powerpoint/2010/main" val="217067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0657-96FE-4912-8435-49168AD9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APR and Unsecured Creditors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0B5F-388B-432A-96B2-CC2786E1A9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[after listing all the secured classes]</a:t>
            </a:r>
          </a:p>
          <a:p>
            <a:r>
              <a:rPr lang="en-US" dirty="0"/>
              <a:t>Class 6 – Wage Claims</a:t>
            </a:r>
          </a:p>
          <a:p>
            <a:r>
              <a:rPr lang="en-US" dirty="0"/>
              <a:t>Class 7 – Tax Claims</a:t>
            </a:r>
          </a:p>
          <a:p>
            <a:r>
              <a:rPr lang="en-US" dirty="0"/>
              <a:t>Class 8 – Nonpriority </a:t>
            </a:r>
            <a:r>
              <a:rPr lang="en-US" dirty="0" err="1"/>
              <a:t>Unsecureds</a:t>
            </a:r>
            <a:endParaRPr lang="en-US" dirty="0"/>
          </a:p>
          <a:p>
            <a:r>
              <a:rPr lang="en-US" dirty="0"/>
              <a:t>Class 9 – Shareholders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EBB55-6605-40FB-B0F3-1306505A12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No one in a junior class gets to receive anything under the plan unless the more senior class is paid in full</a:t>
            </a:r>
          </a:p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If there is only enough money to pay Class 8 10% of all claims, then each creditor in Class 8 gets paid 10% of its claim &amp; stock is cancelled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24E8-290D-4263-905A-DE197901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Avoidance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5229-19DA-4BEF-8B6E-2DF59F052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4917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Preference:  11 U.S.C. 547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Fraudulent Transfer: 11 U.S.C. 548</a:t>
            </a:r>
          </a:p>
        </p:txBody>
      </p:sp>
    </p:spTree>
    <p:extLst>
      <p:ext uri="{BB962C8B-B14F-4D97-AF65-F5344CB8AC3E}">
        <p14:creationId xmlns:p14="http://schemas.microsoft.com/office/powerpoint/2010/main" val="2361781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3192-F012-4E7A-8F26-62A11E2A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773" y="361132"/>
            <a:ext cx="5513294" cy="613573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sz="3600" dirty="0">
                <a:solidFill>
                  <a:schemeClr val="bg1"/>
                </a:solidFill>
              </a:rPr>
              <a:t>Transfer of Property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•  To Creditor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•  For Antecedent Debt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•  While Debtor Insolvent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•  Within 90 Days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	Before Petition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•  Creditor Receives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     More Than Chapter 7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table, sitting, bag&#10;&#10;Description automatically generated">
            <a:extLst>
              <a:ext uri="{FF2B5EF4-FFF2-40B4-BE49-F238E27FC236}">
                <a16:creationId xmlns:a16="http://schemas.microsoft.com/office/drawing/2014/main" id="{87F197B9-3F5F-4789-BFDA-9DE269C5A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0000" y="519328"/>
            <a:ext cx="6726245" cy="5726246"/>
          </a:xfrm>
        </p:spPr>
      </p:pic>
    </p:spTree>
    <p:extLst>
      <p:ext uri="{BB962C8B-B14F-4D97-AF65-F5344CB8AC3E}">
        <p14:creationId xmlns:p14="http://schemas.microsoft.com/office/powerpoint/2010/main" val="2301693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08EF-067B-4487-9AB4-65D79786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Statute of Elizabeth (1570)</a:t>
            </a:r>
          </a:p>
        </p:txBody>
      </p:sp>
      <p:pic>
        <p:nvPicPr>
          <p:cNvPr id="5" name="Content Placeholder 4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A56597C5-83ED-481B-9C0F-B1FD908CE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4" y="2111625"/>
            <a:ext cx="4448430" cy="41547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DC42B-8D68-47A7-98E3-C77C3E35E7EF}"/>
              </a:ext>
            </a:extLst>
          </p:cNvPr>
          <p:cNvSpPr txBox="1"/>
          <p:nvPr/>
        </p:nvSpPr>
        <p:spPr>
          <a:xfrm>
            <a:off x="5516380" y="1718756"/>
            <a:ext cx="59573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Avoyding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abolysshing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faigned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covenous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fraudulent Feoffments [and]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Gyftes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[with] Intent to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hinder or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defraude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 . . .</a:t>
            </a:r>
          </a:p>
        </p:txBody>
      </p:sp>
    </p:spTree>
    <p:extLst>
      <p:ext uri="{BB962C8B-B14F-4D97-AF65-F5344CB8AC3E}">
        <p14:creationId xmlns:p14="http://schemas.microsoft.com/office/powerpoint/2010/main" val="2815913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2C44-2BA5-40E2-B10A-AF4F0BD4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Fraudulent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C278-20CF-4167-B39C-01641F081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Actual Fraud: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	Transfer made with “actual intent to hinder, delay, or defraud . . . .”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•  Constructive Fraud: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	Debtor “received less than reasonably equivalent value” and  was insolvent . . . .</a:t>
            </a:r>
          </a:p>
        </p:txBody>
      </p:sp>
    </p:spTree>
    <p:extLst>
      <p:ext uri="{BB962C8B-B14F-4D97-AF65-F5344CB8AC3E}">
        <p14:creationId xmlns:p14="http://schemas.microsoft.com/office/powerpoint/2010/main" val="286078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E547-35FD-47E0-8C90-BB666BBF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Dual Purposes of Chapter 11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859AB-1F4C-4F21-B569-E8F92FB1C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Reorganization 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F51FE-B355-4A3E-81A1-F063B538A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Liquidation</a:t>
            </a:r>
            <a:r>
              <a:rPr lang="en-US" dirty="0"/>
              <a:t> </a:t>
            </a:r>
          </a:p>
        </p:txBody>
      </p:sp>
      <p:pic>
        <p:nvPicPr>
          <p:cNvPr id="1026" name="Picture 2" descr="4 Common Struggles When It Comes to Corporate Reorganization ...">
            <a:extLst>
              <a:ext uri="{FF2B5EF4-FFF2-40B4-BE49-F238E27FC236}">
                <a16:creationId xmlns:a16="http://schemas.microsoft.com/office/drawing/2014/main" id="{61791B79-C4EC-4822-B6EA-F67D770763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915283"/>
            <a:ext cx="4819650" cy="32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quidation Sale Everything Must Go Posters Style Design ID#1800 ...">
            <a:extLst>
              <a:ext uri="{FF2B5EF4-FFF2-40B4-BE49-F238E27FC236}">
                <a16:creationId xmlns:a16="http://schemas.microsoft.com/office/drawing/2014/main" id="{2D3A8615-9D49-42AD-BAA6-9A7D21AEE76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2505075"/>
            <a:ext cx="4010023" cy="36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4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5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B37C7-B877-497E-A260-90C22CBF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Eligibility for Chapter 11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11 U.S.C. § 109(d)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Insurance companies, banks, savings and loan associations, stock-brokers, commodity brokers ineligible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While not included in 11 U.S.C. § 109(d), case law holds marijuana businesses ineligible.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olo 401k Eligibility &amp; Plan Setup | IRA Financial Group">
            <a:extLst>
              <a:ext uri="{FF2B5EF4-FFF2-40B4-BE49-F238E27FC236}">
                <a16:creationId xmlns:a16="http://schemas.microsoft.com/office/drawing/2014/main" id="{81F39914-580E-40A1-BAC6-FC60E2CA9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5094" b="-2"/>
          <a:stretch/>
        </p:blipFill>
        <p:spPr bwMode="auto">
          <a:xfrm>
            <a:off x="905493" y="888109"/>
            <a:ext cx="7100950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8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Types of Chapter 11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Ordinary Chapter 11 Case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Single Asset Real Estate (as defined in 11 U.S.C. § 101(51B))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Small Business Chapter 11 Case (as defined in 11 U.S.C. § 101(51D))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Sub-Chapter V Chapter 11 Case – Small Business Chapter 11 Debtor (as defined in 11 U.S.C. § 101(51D)) </a:t>
            </a:r>
            <a:r>
              <a:rPr lang="en-US" b="1" u="sng" dirty="0">
                <a:solidFill>
                  <a:srgbClr val="7030A0"/>
                </a:solidFill>
              </a:rPr>
              <a:t>AND</a:t>
            </a:r>
            <a:r>
              <a:rPr lang="en-US" b="1" dirty="0">
                <a:solidFill>
                  <a:srgbClr val="7030A0"/>
                </a:solidFill>
              </a:rPr>
              <a:t> operating under Sub-Chapter V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56FF-B8C3-4A66-8C9A-A76B1B14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First Day Motions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AE4D-6416-4D96-9ECA-10EB9B297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Employment of Professionals</a:t>
            </a:r>
          </a:p>
          <a:p>
            <a:pPr lvl="1"/>
            <a:r>
              <a:rPr lang="en-US" sz="3200" b="1" dirty="0">
                <a:solidFill>
                  <a:srgbClr val="7030A0"/>
                </a:solidFill>
              </a:rPr>
              <a:t>Professionals (attorneys, accountants, appraisers, investment bankers, etc.) employment must be approved by the Court</a:t>
            </a:r>
          </a:p>
          <a:p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Outstanding Employee Wage Claims</a:t>
            </a:r>
          </a:p>
          <a:p>
            <a:pPr marL="0" indent="0">
              <a:buNone/>
            </a:pP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Joint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45777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First Day Motions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00099" y="1690688"/>
            <a:ext cx="6150429" cy="4351338"/>
          </a:xfrm>
        </p:spPr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Cash Collateral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Fed. R. </a:t>
            </a:r>
            <a:r>
              <a:rPr lang="en-US" b="1" dirty="0" err="1">
                <a:solidFill>
                  <a:srgbClr val="7030A0"/>
                </a:solidFill>
              </a:rPr>
              <a:t>Bankr</a:t>
            </a:r>
            <a:r>
              <a:rPr lang="en-US" b="1" dirty="0">
                <a:solidFill>
                  <a:srgbClr val="7030A0"/>
                </a:solidFill>
              </a:rPr>
              <a:t>. P. 4001(b)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Debtor-in-Possession Financing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11 U.S.C. § 364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13" y="1597025"/>
            <a:ext cx="3395118" cy="4351338"/>
          </a:xfrm>
        </p:spPr>
      </p:pic>
    </p:spTree>
    <p:extLst>
      <p:ext uri="{BB962C8B-B14F-4D97-AF65-F5344CB8AC3E}">
        <p14:creationId xmlns:p14="http://schemas.microsoft.com/office/powerpoint/2010/main" val="40711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The Rhythm of Chapter 11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</a:rPr>
              <a:t>Significant Court Activity Following Filing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Day Motions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</a:rPr>
              <a:t>Committee Formation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</a:rPr>
              <a:t>Relative Little Court Activity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</a:rPr>
              <a:t>Investigation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</a:rPr>
              <a:t>Negotiation 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</a:rPr>
              <a:t>Ramp Up in Court Activity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</a:rPr>
              <a:t>Disclosure Statement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</a:rPr>
              <a:t>Plan Confirmation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6574"/>
            <a:ext cx="5181600" cy="3949440"/>
          </a:xfrm>
        </p:spPr>
      </p:pic>
    </p:spTree>
    <p:extLst>
      <p:ext uri="{BB962C8B-B14F-4D97-AF65-F5344CB8AC3E}">
        <p14:creationId xmlns:p14="http://schemas.microsoft.com/office/powerpoint/2010/main" val="219084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Rules, Rules,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Because parties rights may be significantly modified during the course of any bankruptcy case, due process concerns are critical.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Federal Rules of Bankruptcy Procedure and local rules are designed to provide parties with due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Know the Rules!!!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5" y="1932252"/>
            <a:ext cx="5116286" cy="4138083"/>
          </a:xfrm>
        </p:spPr>
      </p:pic>
    </p:spTree>
    <p:extLst>
      <p:ext uri="{BB962C8B-B14F-4D97-AF65-F5344CB8AC3E}">
        <p14:creationId xmlns:p14="http://schemas.microsoft.com/office/powerpoint/2010/main" val="57532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1028</Words>
  <Application>Microsoft Office PowerPoint</Application>
  <PresentationFormat>Widescreen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Theme</vt:lpstr>
      <vt:lpstr>1_Office Theme</vt:lpstr>
      <vt:lpstr>Chapter 11 </vt:lpstr>
      <vt:lpstr>Brief Overview </vt:lpstr>
      <vt:lpstr>Dual Purposes of Chapter 11 </vt:lpstr>
      <vt:lpstr>Eligibility for Chapter 11  11 U.S.C. § 109(d) Insurance companies, banks, savings and loan associations, stock-brokers, commodity brokers ineligible  While not included in 11 U.S.C. § 109(d), case law holds marijuana businesses ineligible.</vt:lpstr>
      <vt:lpstr>Types of Chapter 11 Cases</vt:lpstr>
      <vt:lpstr>First Day Motions </vt:lpstr>
      <vt:lpstr>First Day Motions</vt:lpstr>
      <vt:lpstr> The Rhythm of Chapter 11 Cases</vt:lpstr>
      <vt:lpstr>Rules, Rules, Rules</vt:lpstr>
      <vt:lpstr>Asset Sales</vt:lpstr>
      <vt:lpstr>11 U.S.C. 363(b)(1)  The trustee, after notice and a hearing, may use, sell, or lease, other than in the ordinary course of business, property of the estate . . . . </vt:lpstr>
      <vt:lpstr>PowerPoint Presentation</vt:lpstr>
      <vt:lpstr>Some Features of Bankruptcy Asset Sales</vt:lpstr>
      <vt:lpstr>PowerPoint Presentation</vt:lpstr>
      <vt:lpstr>Stalking Horse Process</vt:lpstr>
      <vt:lpstr>Anti-Prom Date Rule</vt:lpstr>
      <vt:lpstr>The Plan of Reorganization </vt:lpstr>
      <vt:lpstr>Class Voting </vt:lpstr>
      <vt:lpstr>The Holy Grail: </vt:lpstr>
      <vt:lpstr>The Reality: A Cramdown Plan </vt:lpstr>
      <vt:lpstr>The Absolute Priority Rule (APR)  </vt:lpstr>
      <vt:lpstr>The Code categorizes claims </vt:lpstr>
      <vt:lpstr>The Code further divides the Unsecured Creditors into Two Types -</vt:lpstr>
      <vt:lpstr>The APR and Secured Creditors</vt:lpstr>
      <vt:lpstr>The APR and Unsecured Creditors </vt:lpstr>
      <vt:lpstr>Avoidance Actions</vt:lpstr>
      <vt:lpstr> • Transfer of Property   •  To Creditor   •  For Antecedent Debt   •  While Debtor Insolvent   •  Within 90 Days   Before Petition    •  Creditor Receives         More Than Chapter 7 </vt:lpstr>
      <vt:lpstr>Statute of Elizabeth (1570)</vt:lpstr>
      <vt:lpstr>Fraudulent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Elizabeth E. Brown</dc:creator>
  <cp:lastModifiedBy>Kelly L Ilseng</cp:lastModifiedBy>
  <cp:revision>21</cp:revision>
  <dcterms:created xsi:type="dcterms:W3CDTF">2020-07-16T18:54:12Z</dcterms:created>
  <dcterms:modified xsi:type="dcterms:W3CDTF">2020-07-27T14:41:50Z</dcterms:modified>
</cp:coreProperties>
</file>