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5"/>
  </p:sldMasterIdLst>
  <p:sldIdLst>
    <p:sldId id="256" r:id="rId6"/>
    <p:sldId id="257" r:id="rId7"/>
    <p:sldId id="259" r:id="rId8"/>
    <p:sldId id="260" r:id="rId9"/>
    <p:sldId id="263" r:id="rId10"/>
    <p:sldId id="280" r:id="rId11"/>
    <p:sldId id="267" r:id="rId12"/>
    <p:sldId id="268" r:id="rId13"/>
    <p:sldId id="282" r:id="rId14"/>
    <p:sldId id="261" r:id="rId15"/>
    <p:sldId id="264" r:id="rId16"/>
    <p:sldId id="266" r:id="rId17"/>
    <p:sldId id="276" r:id="rId18"/>
    <p:sldId id="265" r:id="rId19"/>
    <p:sldId id="269" r:id="rId20"/>
    <p:sldId id="271" r:id="rId21"/>
    <p:sldId id="273" r:id="rId22"/>
    <p:sldId id="277" r:id="rId23"/>
    <p:sldId id="274" r:id="rId24"/>
    <p:sldId id="270" r:id="rId25"/>
    <p:sldId id="272" r:id="rId26"/>
    <p:sldId id="275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2"/>
    <p:restoredTop sz="94692"/>
  </p:normalViewPr>
  <p:slideViewPr>
    <p:cSldViewPr snapToGrid="0" snapToObjects="1">
      <p:cViewPr varScale="1">
        <p:scale>
          <a:sx n="77" d="100"/>
          <a:sy n="77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ACB5-0FDF-4E44-8830-30E89F0F381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4830-93A1-DA4D-9BE0-B23885FDE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9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ACB5-0FDF-4E44-8830-30E89F0F381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4830-93A1-DA4D-9BE0-B23885FDE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ACB5-0FDF-4E44-8830-30E89F0F381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4830-93A1-DA4D-9BE0-B23885FDE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ACB5-0FDF-4E44-8830-30E89F0F381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4830-93A1-DA4D-9BE0-B23885FDE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1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ACB5-0FDF-4E44-8830-30E89F0F381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4830-93A1-DA4D-9BE0-B23885FDE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ACB5-0FDF-4E44-8830-30E89F0F381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4830-93A1-DA4D-9BE0-B23885FDE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ACB5-0FDF-4E44-8830-30E89F0F381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4830-93A1-DA4D-9BE0-B23885FDE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ACB5-0FDF-4E44-8830-30E89F0F381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4830-93A1-DA4D-9BE0-B23885FDE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5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ACB5-0FDF-4E44-8830-30E89F0F381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4830-93A1-DA4D-9BE0-B23885FDE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9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ACB5-0FDF-4E44-8830-30E89F0F381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4830-93A1-DA4D-9BE0-B23885FDE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ACB5-0FDF-4E44-8830-30E89F0F381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4830-93A1-DA4D-9BE0-B23885FDE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ACB5-0FDF-4E44-8830-30E89F0F381A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4830-93A1-DA4D-9BE0-B23885FDE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2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B135-58EA-5F4E-A3EB-AC85341A0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~</a:t>
            </a:r>
            <a:r>
              <a:rPr lang="en-US" i="1" dirty="0"/>
              <a:t>Reorganizations Small and a Bit Bigger~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30E79-8318-AB47-BC02-CB672956B0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31, 2020</a:t>
            </a:r>
          </a:p>
        </p:txBody>
      </p:sp>
    </p:spTree>
    <p:extLst>
      <p:ext uri="{BB962C8B-B14F-4D97-AF65-F5344CB8AC3E}">
        <p14:creationId xmlns:p14="http://schemas.microsoft.com/office/powerpoint/2010/main" val="135281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634F-A6A5-B24A-B238-D3EB8335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240F-F7A2-BD44-A03F-C24252F093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Eligibility – CARES Act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Governance -- Trustee</a:t>
            </a:r>
          </a:p>
          <a:p>
            <a:r>
              <a:rPr lang="en-US" dirty="0"/>
              <a:t>Modification of secured claims (residential mortgages)</a:t>
            </a:r>
          </a:p>
          <a:p>
            <a:r>
              <a:rPr lang="en-US" dirty="0"/>
              <a:t>Consensual confirmation</a:t>
            </a:r>
          </a:p>
          <a:p>
            <a:r>
              <a:rPr lang="en-US" dirty="0"/>
              <a:t>Cramdown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C0AFE-20B5-C640-BAC5-811D9D9B56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1D21-8449-5643-BCBC-30A201F0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F996F-572D-584A-A09E-6D21BDD361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$2.7 Million</a:t>
            </a:r>
          </a:p>
          <a:p>
            <a:pPr lvl="1"/>
            <a:r>
              <a:rPr lang="en-US" dirty="0"/>
              <a:t>CARES Act increases to $7.5MM for one year. </a:t>
            </a:r>
          </a:p>
          <a:p>
            <a:r>
              <a:rPr lang="en-US" dirty="0"/>
              <a:t>Individual or Corporation?</a:t>
            </a:r>
          </a:p>
          <a:p>
            <a:pPr lvl="1"/>
            <a:r>
              <a:rPr lang="en-US" dirty="0"/>
              <a:t>Both </a:t>
            </a:r>
          </a:p>
          <a:p>
            <a:r>
              <a:rPr lang="en-US" dirty="0"/>
              <a:t>Groups?</a:t>
            </a:r>
          </a:p>
          <a:p>
            <a:pPr lvl="1"/>
            <a:r>
              <a:rPr lang="en-US" dirty="0"/>
              <a:t>Taxi cab medallions</a:t>
            </a:r>
          </a:p>
          <a:p>
            <a:pPr lvl="1"/>
            <a:r>
              <a:rPr lang="en-US" dirty="0"/>
              <a:t>Restaurant chains</a:t>
            </a:r>
          </a:p>
          <a:p>
            <a:pPr lvl="1"/>
            <a:r>
              <a:rPr lang="en-US" dirty="0"/>
              <a:t>Individual and corporation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C6791-DCA0-9D4A-B62D-A01327993D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Applies to both individual and corporations.</a:t>
            </a:r>
          </a:p>
          <a:p>
            <a:r>
              <a:rPr lang="en-US" dirty="0"/>
              <a:t>Debt limits only count insider debt.</a:t>
            </a:r>
          </a:p>
          <a:p>
            <a:r>
              <a:rPr lang="en-US" dirty="0"/>
              <a:t>Can you have both an individual and a corporate case? </a:t>
            </a:r>
          </a:p>
          <a:p>
            <a:pPr lvl="1"/>
            <a:r>
              <a:rPr lang="en-US" dirty="0"/>
              <a:t>Administratively consolidated</a:t>
            </a:r>
          </a:p>
          <a:p>
            <a:pPr lvl="1"/>
            <a:r>
              <a:rPr lang="en-US" dirty="0"/>
              <a:t>Multiple debt limits??</a:t>
            </a:r>
          </a:p>
          <a:p>
            <a:r>
              <a:rPr lang="en-US" dirty="0"/>
              <a:t>Is there an interaction with the means test?</a:t>
            </a:r>
          </a:p>
          <a:p>
            <a:pPr lvl="1"/>
            <a:r>
              <a:rPr lang="en-US" dirty="0"/>
              <a:t>If debts are not principally consumer debts? </a:t>
            </a:r>
          </a:p>
          <a:p>
            <a:pPr lvl="1"/>
            <a:r>
              <a:rPr lang="en-US" dirty="0"/>
              <a:t>Chapter 7/13/and Sub V</a:t>
            </a:r>
          </a:p>
        </p:txBody>
      </p:sp>
    </p:spTree>
    <p:extLst>
      <p:ext uri="{BB962C8B-B14F-4D97-AF65-F5344CB8AC3E}">
        <p14:creationId xmlns:p14="http://schemas.microsoft.com/office/powerpoint/2010/main" val="200644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2B1F-7FA9-7744-AAE1-2B983423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31998-60FE-9E47-9201-80B842E158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Do Mom and Pop remain in control?</a:t>
            </a:r>
          </a:p>
          <a:p>
            <a:r>
              <a:rPr lang="en-US" dirty="0"/>
              <a:t>How do they decide what to do?</a:t>
            </a:r>
          </a:p>
          <a:p>
            <a:r>
              <a:rPr lang="en-US" dirty="0"/>
              <a:t>How do they convince the creditors?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5CF4E-83D2-A94A-B5E4-17FC892A6C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Role of DIP</a:t>
            </a:r>
          </a:p>
          <a:p>
            <a:pPr lvl="1"/>
            <a:r>
              <a:rPr lang="en-US" dirty="0"/>
              <a:t>Control over plan.</a:t>
            </a:r>
          </a:p>
          <a:p>
            <a:r>
              <a:rPr lang="en-US" dirty="0"/>
              <a:t>Trustee</a:t>
            </a:r>
          </a:p>
          <a:p>
            <a:pPr lvl="1"/>
            <a:r>
              <a:rPr lang="en-US" dirty="0"/>
              <a:t>Liquidator</a:t>
            </a:r>
          </a:p>
          <a:p>
            <a:pPr lvl="1"/>
            <a:r>
              <a:rPr lang="en-US" dirty="0"/>
              <a:t>Disburser</a:t>
            </a:r>
          </a:p>
          <a:p>
            <a:pPr lvl="1"/>
            <a:r>
              <a:rPr lang="en-US" dirty="0"/>
              <a:t>Fiduciary</a:t>
            </a:r>
          </a:p>
          <a:p>
            <a:pPr lvl="1"/>
            <a:r>
              <a:rPr lang="en-US" dirty="0"/>
              <a:t>Business consultant</a:t>
            </a:r>
          </a:p>
          <a:p>
            <a:pPr lvl="2"/>
            <a:r>
              <a:rPr lang="en-US" dirty="0"/>
              <a:t>Operational and Financial Support</a:t>
            </a:r>
          </a:p>
          <a:p>
            <a:pPr lvl="2"/>
            <a:r>
              <a:rPr lang="en-US" dirty="0"/>
              <a:t>Advice</a:t>
            </a:r>
          </a:p>
          <a:p>
            <a:pPr lvl="1"/>
            <a:r>
              <a:rPr lang="en-US" dirty="0"/>
              <a:t>Mediator</a:t>
            </a:r>
          </a:p>
          <a:p>
            <a:pPr lvl="1"/>
            <a:r>
              <a:rPr lang="en-US" dirty="0"/>
              <a:t>Decider? </a:t>
            </a:r>
          </a:p>
          <a:p>
            <a:pPr lvl="2"/>
            <a:r>
              <a:rPr lang="en-US" dirty="0"/>
              <a:t>How to maximize value?</a:t>
            </a:r>
          </a:p>
          <a:p>
            <a:pPr lvl="3"/>
            <a:r>
              <a:rPr lang="en-US" dirty="0"/>
              <a:t>Liquidate</a:t>
            </a:r>
          </a:p>
          <a:p>
            <a:pPr lvl="3"/>
            <a:r>
              <a:rPr lang="en-US" dirty="0"/>
              <a:t>Continue</a:t>
            </a:r>
          </a:p>
          <a:p>
            <a:pPr lvl="3"/>
            <a:r>
              <a:rPr lang="en-US" dirty="0"/>
              <a:t>Help/fix management</a:t>
            </a:r>
          </a:p>
          <a:p>
            <a:pPr lvl="3"/>
            <a:r>
              <a:rPr lang="en-US" dirty="0"/>
              <a:t>Help/fix business	</a:t>
            </a:r>
          </a:p>
          <a:p>
            <a:r>
              <a:rPr lang="en-US" dirty="0"/>
              <a:t>Trust? </a:t>
            </a:r>
          </a:p>
        </p:txBody>
      </p:sp>
    </p:spTree>
    <p:extLst>
      <p:ext uri="{BB962C8B-B14F-4D97-AF65-F5344CB8AC3E}">
        <p14:creationId xmlns:p14="http://schemas.microsoft.com/office/powerpoint/2010/main" val="395646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C0D2-F3D9-B34E-BEE2-3178E22E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EBA3C-C6FD-604E-9FA1-9E7DBDDF64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Evaluation of the debtor</a:t>
            </a:r>
          </a:p>
          <a:p>
            <a:pPr lvl="1"/>
            <a:r>
              <a:rPr lang="en-US" dirty="0"/>
              <a:t>Is there a business worth saving?</a:t>
            </a:r>
          </a:p>
          <a:p>
            <a:pPr lvl="2"/>
            <a:r>
              <a:rPr lang="en-US" dirty="0"/>
              <a:t>Does the debtor need help?</a:t>
            </a:r>
          </a:p>
          <a:p>
            <a:pPr lvl="2"/>
            <a:r>
              <a:rPr lang="en-US" dirty="0"/>
              <a:t>Is the debtor the problem? </a:t>
            </a:r>
          </a:p>
          <a:p>
            <a:pPr lvl="1"/>
            <a:r>
              <a:rPr lang="en-US" dirty="0"/>
              <a:t>Are there assets worth liquidating?</a:t>
            </a:r>
          </a:p>
          <a:p>
            <a:pPr lvl="1"/>
            <a:r>
              <a:rPr lang="en-US" dirty="0"/>
              <a:t>What if the answer to both questions is no? </a:t>
            </a:r>
          </a:p>
          <a:p>
            <a:pPr lvl="1"/>
            <a:endParaRPr lang="en-US" dirty="0"/>
          </a:p>
        </p:txBody>
      </p:sp>
      <p:pic>
        <p:nvPicPr>
          <p:cNvPr id="5" name="Content Placeholder 5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74C9B148-B23F-8943-9E94-80608E157F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12" r="13460"/>
          <a:stretch/>
        </p:blipFill>
        <p:spPr>
          <a:xfrm>
            <a:off x="7290918" y="1825625"/>
            <a:ext cx="2944163" cy="43513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56682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A99E7-E812-B448-A699-3B2156AD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77B79-61A2-3143-90BA-31CE1F8877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Small Business Bankruptcy</a:t>
            </a:r>
          </a:p>
          <a:p>
            <a:pPr lvl="1"/>
            <a:r>
              <a:rPr lang="en-US" dirty="0"/>
              <a:t>180 extendable to 300 days</a:t>
            </a:r>
          </a:p>
          <a:p>
            <a:pPr lvl="2"/>
            <a:r>
              <a:rPr lang="en-US" dirty="0"/>
              <a:t>For “cause.”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56CC4-9128-464B-84E7-57BA9619BF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Subchapter V</a:t>
            </a:r>
          </a:p>
          <a:p>
            <a:pPr lvl="1"/>
            <a:r>
              <a:rPr lang="en-US" dirty="0"/>
              <a:t>90 Days to present a plan.</a:t>
            </a:r>
          </a:p>
          <a:p>
            <a:pPr lvl="2"/>
            <a:r>
              <a:rPr lang="en-US" dirty="0"/>
              <a:t>Extendable: “reasons for which the debtor should not be held accountable.”</a:t>
            </a:r>
          </a:p>
          <a:p>
            <a:pPr lvl="3"/>
            <a:r>
              <a:rPr lang="en-US" dirty="0"/>
              <a:t>From Ch. 12</a:t>
            </a:r>
          </a:p>
          <a:p>
            <a:pPr lvl="1"/>
            <a:r>
              <a:rPr lang="en-US" dirty="0"/>
              <a:t>Does this override the 300 days? </a:t>
            </a:r>
          </a:p>
          <a:p>
            <a:pPr lvl="1"/>
            <a:r>
              <a:rPr lang="en-US" dirty="0"/>
              <a:t>Indefinite exclusive period. </a:t>
            </a:r>
          </a:p>
          <a:p>
            <a:pPr lvl="2"/>
            <a:r>
              <a:rPr lang="en-US" dirty="0"/>
              <a:t>Only the debtor can propose a plan. </a:t>
            </a:r>
          </a:p>
          <a:p>
            <a:pPr lvl="1"/>
            <a:r>
              <a:rPr lang="en-US" dirty="0"/>
              <a:t>Conversion</a:t>
            </a:r>
          </a:p>
          <a:p>
            <a:pPr lvl="1"/>
            <a:r>
              <a:rPr lang="en-US" dirty="0"/>
              <a:t>First day orders</a:t>
            </a:r>
          </a:p>
        </p:txBody>
      </p:sp>
    </p:spTree>
    <p:extLst>
      <p:ext uri="{BB962C8B-B14F-4D97-AF65-F5344CB8AC3E}">
        <p14:creationId xmlns:p14="http://schemas.microsoft.com/office/powerpoint/2010/main" val="148297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A136-0063-4990-A0C4-EB46B63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 – Technical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8A45-1A37-42DA-B46E-CCC3498788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Who appoints?</a:t>
            </a:r>
          </a:p>
          <a:p>
            <a:pPr lvl="1"/>
            <a:r>
              <a:rPr lang="en-US" dirty="0"/>
              <a:t>US Trustee</a:t>
            </a:r>
          </a:p>
          <a:p>
            <a:pPr lvl="2"/>
            <a:r>
              <a:rPr lang="en-US" dirty="0"/>
              <a:t>From pool.</a:t>
            </a:r>
          </a:p>
          <a:p>
            <a:pPr lvl="2"/>
            <a:r>
              <a:rPr lang="en-US" dirty="0"/>
              <a:t>Not a standing trustee . . .</a:t>
            </a:r>
          </a:p>
          <a:p>
            <a:r>
              <a:rPr lang="en-US" dirty="0"/>
              <a:t>How compensated?</a:t>
            </a:r>
          </a:p>
          <a:p>
            <a:pPr lvl="1"/>
            <a:r>
              <a:rPr lang="en-US" dirty="0"/>
              <a:t>Standing trustee paid out of disbursements.</a:t>
            </a:r>
          </a:p>
          <a:p>
            <a:pPr lvl="1"/>
            <a:r>
              <a:rPr lang="en-US" dirty="0"/>
              <a:t>Chapter 7 Trustee has guidelines.</a:t>
            </a:r>
          </a:p>
          <a:p>
            <a:pPr lvl="1"/>
            <a:r>
              <a:rPr lang="en-US" dirty="0"/>
              <a:t>How does it work for the augmented functions. </a:t>
            </a:r>
          </a:p>
          <a:p>
            <a:pPr lvl="2"/>
            <a:r>
              <a:rPr lang="en-US" dirty="0"/>
              <a:t>Administrative Expense?</a:t>
            </a:r>
          </a:p>
          <a:p>
            <a:pPr lvl="3"/>
            <a:r>
              <a:rPr lang="en-US" dirty="0"/>
              <a:t>Fee Petition?</a:t>
            </a:r>
          </a:p>
          <a:p>
            <a:pPr lvl="3"/>
            <a:r>
              <a:rPr lang="en-US" dirty="0"/>
              <a:t>When Paid? </a:t>
            </a:r>
          </a:p>
          <a:p>
            <a:r>
              <a:rPr lang="en-US" dirty="0"/>
              <a:t>What is the trustee’s business model? </a:t>
            </a:r>
          </a:p>
          <a:p>
            <a:pPr lvl="1"/>
            <a:r>
              <a:rPr lang="en-US" dirty="0"/>
              <a:t>No big upside cases?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63CAF-03C9-4ADF-A60E-2F3E3D334E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happens if the debtor is displaced?</a:t>
            </a:r>
          </a:p>
          <a:p>
            <a:pPr lvl="1"/>
            <a:r>
              <a:rPr lang="en-US" dirty="0"/>
              <a:t>Reinstatement of the DIP</a:t>
            </a:r>
          </a:p>
          <a:p>
            <a:r>
              <a:rPr lang="en-US" dirty="0"/>
              <a:t>What happens if the trustee decides the debtor should liquidate? </a:t>
            </a:r>
          </a:p>
          <a:p>
            <a:pPr lvl="1"/>
            <a:r>
              <a:rPr lang="en-US" dirty="0"/>
              <a:t>Should that be influenced by likelihood of getting paid? </a:t>
            </a:r>
          </a:p>
          <a:p>
            <a:r>
              <a:rPr lang="en-US" dirty="0"/>
              <a:t>In a consensual plan</a:t>
            </a:r>
          </a:p>
          <a:p>
            <a:pPr lvl="1"/>
            <a:r>
              <a:rPr lang="en-US" dirty="0"/>
              <a:t>Trustee removed</a:t>
            </a:r>
          </a:p>
          <a:p>
            <a:r>
              <a:rPr lang="en-US" dirty="0"/>
              <a:t>In a non-consensual plan</a:t>
            </a:r>
          </a:p>
          <a:p>
            <a:pPr lvl="1"/>
            <a:r>
              <a:rPr lang="en-US" dirty="0"/>
              <a:t>Remains through </a:t>
            </a:r>
            <a:r>
              <a:rPr lang="en-US"/>
              <a:t>plan period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7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1036-AE2B-4E49-ACB5-F397C139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738BB-6CF4-E54B-95BC-12C4F05436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Problems in Ch. 11</a:t>
            </a:r>
          </a:p>
          <a:p>
            <a:pPr lvl="1"/>
            <a:r>
              <a:rPr lang="en-US" dirty="0"/>
              <a:t>Costly disclosure requirements</a:t>
            </a:r>
          </a:p>
          <a:p>
            <a:pPr lvl="1"/>
            <a:r>
              <a:rPr lang="en-US" dirty="0"/>
              <a:t>Multiple hearings</a:t>
            </a:r>
          </a:p>
          <a:p>
            <a:pPr lvl="1"/>
            <a:r>
              <a:rPr lang="en-US" dirty="0"/>
              <a:t>Voter apathy</a:t>
            </a:r>
          </a:p>
          <a:p>
            <a:pPr lvl="2"/>
            <a:r>
              <a:rPr lang="en-US" dirty="0"/>
              <a:t>Only those who vote count . . .</a:t>
            </a:r>
          </a:p>
          <a:p>
            <a:pPr lvl="1"/>
            <a:r>
              <a:rPr lang="en-US" dirty="0"/>
              <a:t>Committee costly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7CE42-9828-DD41-900B-255960426D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Subchapter V</a:t>
            </a:r>
          </a:p>
          <a:p>
            <a:pPr lvl="1"/>
            <a:r>
              <a:rPr lang="en-US" dirty="0"/>
              <a:t>Combined plan and disclosure statement.</a:t>
            </a:r>
          </a:p>
          <a:p>
            <a:pPr lvl="1"/>
            <a:r>
              <a:rPr lang="en-US" dirty="0"/>
              <a:t>No separate disclosure hearing.</a:t>
            </a:r>
          </a:p>
          <a:p>
            <a:pPr lvl="1"/>
            <a:r>
              <a:rPr lang="en-US" dirty="0"/>
              <a:t>No Creditors’ Committee</a:t>
            </a:r>
          </a:p>
          <a:p>
            <a:pPr lvl="1"/>
            <a:r>
              <a:rPr lang="en-US" dirty="0"/>
              <a:t>Trustee </a:t>
            </a:r>
          </a:p>
          <a:p>
            <a:pPr lvl="2"/>
            <a:r>
              <a:rPr lang="en-US" dirty="0"/>
              <a:t>Multiple roles.</a:t>
            </a:r>
          </a:p>
          <a:p>
            <a:pPr lvl="2"/>
            <a:r>
              <a:rPr lang="en-US" dirty="0"/>
              <a:t>Can it be counted on to help the debtor and negotiate </a:t>
            </a:r>
            <a:r>
              <a:rPr lang="en-US"/>
              <a:t>for creditors?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9B83A-E4F8-B341-9722-0EEEA33A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Cramdown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67D45-6BAB-454A-BEB4-19FA6FB5A4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Secured Creditors</a:t>
            </a:r>
          </a:p>
          <a:p>
            <a:pPr lvl="1"/>
            <a:r>
              <a:rPr lang="en-US" dirty="0"/>
              <a:t>Must comply with 1129(b)(2)(A)</a:t>
            </a:r>
          </a:p>
          <a:p>
            <a:pPr lvl="1"/>
            <a:r>
              <a:rPr lang="en-US" dirty="0"/>
              <a:t>What is the security?</a:t>
            </a:r>
          </a:p>
          <a:p>
            <a:pPr lvl="2"/>
            <a:r>
              <a:rPr lang="en-US" dirty="0"/>
              <a:t>Value</a:t>
            </a:r>
          </a:p>
          <a:p>
            <a:pPr lvl="2"/>
            <a:r>
              <a:rPr lang="en-US" dirty="0"/>
              <a:t>Interest rate</a:t>
            </a:r>
          </a:p>
          <a:p>
            <a:pPr lvl="1"/>
            <a:r>
              <a:rPr lang="en-US" dirty="0"/>
              <a:t>Mortgage on residential real estate</a:t>
            </a:r>
          </a:p>
          <a:p>
            <a:pPr lvl="2"/>
            <a:r>
              <a:rPr lang="en-US" dirty="0"/>
              <a:t>Mortgage can be modified</a:t>
            </a:r>
          </a:p>
          <a:p>
            <a:pPr lvl="2"/>
            <a:r>
              <a:rPr lang="en-US" dirty="0"/>
              <a:t>1322(c) does not apply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DF953-C959-F641-835C-77D6C1536C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Unsecured Creditors</a:t>
            </a:r>
          </a:p>
          <a:p>
            <a:pPr lvl="1"/>
            <a:r>
              <a:rPr lang="en-US" dirty="0"/>
              <a:t>Absolute priority rule replaced</a:t>
            </a:r>
          </a:p>
          <a:p>
            <a:pPr lvl="1"/>
            <a:r>
              <a:rPr lang="en-US" dirty="0"/>
              <a:t>Disposable income test</a:t>
            </a:r>
          </a:p>
          <a:p>
            <a:pPr lvl="2"/>
            <a:r>
              <a:rPr lang="en-US" dirty="0"/>
              <a:t>Need not use ”means test.”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33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A60D-6963-294E-B22B-E595C94D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Sweat Equity?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90943-3BCD-A04D-A5EE-01A491F37F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i="1" dirty="0" err="1"/>
              <a:t>Ahlers</a:t>
            </a:r>
            <a:r>
              <a:rPr lang="en-US" i="1" dirty="0"/>
              <a:t> </a:t>
            </a:r>
            <a:r>
              <a:rPr lang="en-US" dirty="0"/>
              <a:t>the right rule for small cases.</a:t>
            </a:r>
          </a:p>
          <a:p>
            <a:r>
              <a:rPr lang="en-US" dirty="0"/>
              <a:t>What does absolute priority mean</a:t>
            </a:r>
          </a:p>
          <a:p>
            <a:pPr lvl="1"/>
            <a:r>
              <a:rPr lang="en-US" dirty="0"/>
              <a:t>Secured creditors</a:t>
            </a:r>
          </a:p>
          <a:p>
            <a:pPr lvl="1"/>
            <a:r>
              <a:rPr lang="en-US" dirty="0"/>
              <a:t>Unsecured creditors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52512-A006-424A-85ED-90CBBACD8B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5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EEAB0-9886-204F-A1F6-BF43C864E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Disposable Income Test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81C00-96EB-7643-B3A6-B7843B6339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Individual</a:t>
            </a:r>
          </a:p>
          <a:p>
            <a:pPr lvl="1"/>
            <a:r>
              <a:rPr lang="en-US" dirty="0"/>
              <a:t>Compare with Chapter 13</a:t>
            </a:r>
          </a:p>
          <a:p>
            <a:pPr lvl="2"/>
            <a:r>
              <a:rPr lang="en-US" dirty="0"/>
              <a:t>No “means test”</a:t>
            </a:r>
          </a:p>
          <a:p>
            <a:pPr lvl="1"/>
            <a:r>
              <a:rPr lang="en-US" dirty="0"/>
              <a:t>Compare with Chapter 12</a:t>
            </a:r>
          </a:p>
          <a:p>
            <a:pPr lvl="2"/>
            <a:r>
              <a:rPr lang="en-US" dirty="0"/>
              <a:t>Budget</a:t>
            </a:r>
          </a:p>
          <a:p>
            <a:pPr lvl="2"/>
            <a:r>
              <a:rPr lang="en-US" dirty="0"/>
              <a:t>Variable income</a:t>
            </a:r>
          </a:p>
          <a:p>
            <a:pPr lvl="1"/>
            <a:r>
              <a:rPr lang="en-US" dirty="0"/>
              <a:t>Must consider</a:t>
            </a:r>
          </a:p>
          <a:p>
            <a:pPr lvl="2"/>
            <a:r>
              <a:rPr lang="en-US" dirty="0"/>
              <a:t>Expenses of running the business</a:t>
            </a:r>
          </a:p>
          <a:p>
            <a:pPr lvl="2"/>
            <a:r>
              <a:rPr lang="en-US" dirty="0"/>
              <a:t>Expenses of living life</a:t>
            </a:r>
          </a:p>
          <a:p>
            <a:pPr lvl="2"/>
            <a:r>
              <a:rPr lang="en-US" dirty="0"/>
              <a:t>Mortgage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4B02C-C63D-C846-96FD-392C99E854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Corporation</a:t>
            </a:r>
          </a:p>
          <a:p>
            <a:pPr lvl="1"/>
            <a:r>
              <a:rPr lang="en-US" dirty="0"/>
              <a:t>Costs of running business</a:t>
            </a:r>
          </a:p>
          <a:p>
            <a:pPr lvl="1"/>
            <a:r>
              <a:rPr lang="en-US" dirty="0"/>
              <a:t>Salaries to owner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4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23D8-BF63-4D4B-91C2-2A7F5E3D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Mom and Pop’s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06D7-F02C-C849-95C0-195DF2A14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Mom and Pop’s Cones (MPC) was, until recently, a highly successful frozen custard stand in Margate, New Jersey.</a:t>
            </a:r>
          </a:p>
          <a:p>
            <a:r>
              <a:rPr lang="en-US" sz="2000" dirty="0"/>
              <a:t>MPC is owned and operated by Mort Cohen.  His wife Shirley also works at the store from time to time.</a:t>
            </a:r>
          </a:p>
          <a:p>
            <a:r>
              <a:rPr lang="en-US" sz="2000" dirty="0"/>
              <a:t>Last year MPC was approached by one of the large Atlantic City casinos to move their shop to the Boardwalk Casino Complex (BCC). </a:t>
            </a:r>
          </a:p>
          <a:p>
            <a:r>
              <a:rPr lang="en-US" sz="2000" dirty="0"/>
              <a:t>At the time, MPC had almost no debt.  It leased its storefront, and maintained a line of credit at </a:t>
            </a:r>
            <a:r>
              <a:rPr lang="en-US" sz="2000" dirty="0" err="1"/>
              <a:t>Softserve</a:t>
            </a:r>
            <a:r>
              <a:rPr lang="en-US" sz="2000" dirty="0"/>
              <a:t> Bank (SB). </a:t>
            </a:r>
          </a:p>
          <a:p>
            <a:r>
              <a:rPr lang="en-US" sz="2000" dirty="0"/>
              <a:t>The move to Atlantic City was a big opportunity. </a:t>
            </a:r>
          </a:p>
        </p:txBody>
      </p:sp>
      <p:pic>
        <p:nvPicPr>
          <p:cNvPr id="6" name="Content Placeholder 5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9EA1024A-2585-B84D-B1F6-15D97777E9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12" r="1346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9D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008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CADC-AA99-DB41-A8AE-B8F93AE7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Secured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51C5E-6C85-2242-8EE4-E26CE61E12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Assume that Mordechai and Shirley have guaranteed the Line of Credit with a lien on their house. </a:t>
            </a:r>
          </a:p>
          <a:p>
            <a:r>
              <a:rPr lang="en-US" dirty="0"/>
              <a:t>Or alternatively that they are doing business as a sole proprietor.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C33F1-D4A9-014B-B23B-BF78D16BE0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1129(b)(2)(A) applies</a:t>
            </a:r>
          </a:p>
          <a:p>
            <a:pPr lvl="1"/>
            <a:r>
              <a:rPr lang="en-US" dirty="0"/>
              <a:t>Not limited by 1322(c) </a:t>
            </a:r>
          </a:p>
          <a:p>
            <a:r>
              <a:rPr lang="en-US" dirty="0"/>
              <a:t>How should the secured claim be valued?</a:t>
            </a:r>
          </a:p>
          <a:p>
            <a:pPr lvl="1"/>
            <a:r>
              <a:rPr lang="en-US" dirty="0"/>
              <a:t>Liquidation value of collateral</a:t>
            </a:r>
          </a:p>
          <a:p>
            <a:pPr lvl="1"/>
            <a:r>
              <a:rPr lang="en-US" dirty="0"/>
              <a:t>Value to the business (replacement)?</a:t>
            </a:r>
          </a:p>
          <a:p>
            <a:r>
              <a:rPr lang="en-US" dirty="0"/>
              <a:t>What is the collateral?</a:t>
            </a:r>
          </a:p>
          <a:p>
            <a:pPr lvl="1"/>
            <a:r>
              <a:rPr lang="en-US" dirty="0"/>
              <a:t>Value of assets</a:t>
            </a:r>
          </a:p>
          <a:p>
            <a:pPr lvl="1"/>
            <a:r>
              <a:rPr lang="en-US" dirty="0"/>
              <a:t>Value of business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52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8643-07FF-DA44-916D-D3B21340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for Smaller Big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0A9F5-A20A-6649-BBCB-5AD3D22F54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Trust</a:t>
            </a:r>
          </a:p>
          <a:p>
            <a:r>
              <a:rPr lang="en-US" dirty="0"/>
              <a:t>Governance</a:t>
            </a:r>
          </a:p>
          <a:p>
            <a:r>
              <a:rPr lang="en-US" dirty="0"/>
              <a:t>Information</a:t>
            </a:r>
          </a:p>
          <a:p>
            <a:r>
              <a:rPr lang="en-US" dirty="0"/>
              <a:t>Entitlement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AFF19-2907-AF48-94C1-5E0E0090E0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5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B83A-3A2F-7F4A-9DD8-7AE396E6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27713-1BBD-B64B-8EF1-6EF38A2132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the hybrid trustee a possible model for smaller big cases.</a:t>
            </a:r>
          </a:p>
          <a:p>
            <a:pPr lvl="1"/>
            <a:r>
              <a:rPr lang="en-US" dirty="0"/>
              <a:t>Examiner?</a:t>
            </a:r>
          </a:p>
          <a:p>
            <a:pPr lvl="1"/>
            <a:r>
              <a:rPr lang="en-US" dirty="0"/>
              <a:t>Trust</a:t>
            </a:r>
          </a:p>
          <a:p>
            <a:pPr lvl="1"/>
            <a:r>
              <a:rPr lang="en-US" dirty="0"/>
              <a:t>Compare with committee?</a:t>
            </a:r>
          </a:p>
          <a:p>
            <a:pPr lvl="1"/>
            <a:r>
              <a:rPr lang="en-US" dirty="0"/>
              <a:t>Role in affirmative litigation?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F8AE2-7F4A-8B4F-BC3C-94F15F163E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1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E0D65-44FE-8F41-8B39-AE5391757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SBRA a better model for </a:t>
            </a:r>
            <a:r>
              <a:rPr lang="en-US" i="1" dirty="0"/>
              <a:t>most </a:t>
            </a:r>
            <a:r>
              <a:rPr lang="en-US" dirty="0"/>
              <a:t>Chapter 11 cases?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211C2-4C22-4A4A-8E5D-6A76714195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E3D06-98C7-0342-984D-66F62A70E4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7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3580D-C2C9-084E-8DD9-63EF8EC6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Negotiations with BCC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445F5-1E6A-AB40-9579-5134E7D4A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800" dirty="0"/>
              <a:t>Negotiations with BCC went well for a while.</a:t>
            </a:r>
          </a:p>
          <a:p>
            <a:r>
              <a:rPr lang="en-US" sz="1800" dirty="0"/>
              <a:t>They negotiated a term sheet.  </a:t>
            </a:r>
          </a:p>
          <a:p>
            <a:r>
              <a:rPr lang="en-US" sz="1800" dirty="0"/>
              <a:t>BCC sent copies of a final agreement for signature.</a:t>
            </a:r>
          </a:p>
          <a:p>
            <a:r>
              <a:rPr lang="en-US" sz="1800" dirty="0"/>
              <a:t>Cohen signed the documents and returned them.</a:t>
            </a:r>
          </a:p>
          <a:p>
            <a:r>
              <a:rPr lang="en-US" sz="1800" dirty="0"/>
              <a:t>Based on assurances from BCC that the documents would be signed, he</a:t>
            </a:r>
          </a:p>
          <a:p>
            <a:pPr lvl="1"/>
            <a:r>
              <a:rPr lang="en-US" sz="1400" dirty="0"/>
              <a:t>Arranged financing for the new shop. </a:t>
            </a:r>
          </a:p>
          <a:p>
            <a:pPr lvl="1"/>
            <a:r>
              <a:rPr lang="en-US" sz="1400" dirty="0"/>
              <a:t>Entered into long term supply contracts based on anticipated sales.</a:t>
            </a:r>
          </a:p>
          <a:p>
            <a:pPr lvl="1"/>
            <a:r>
              <a:rPr lang="en-US" sz="1400" dirty="0"/>
              <a:t>Declined to exercise a renewal option on the Margate lease.</a:t>
            </a:r>
          </a:p>
          <a:p>
            <a:r>
              <a:rPr lang="en-US" sz="1800" dirty="0"/>
              <a:t>Then BCC abruptly cancelled the deal. </a:t>
            </a:r>
          </a:p>
          <a:p>
            <a:pPr lvl="1"/>
            <a:endParaRPr lang="en-US" sz="1400" dirty="0"/>
          </a:p>
          <a:p>
            <a:endParaRPr lang="en-US" sz="1800" dirty="0"/>
          </a:p>
        </p:txBody>
      </p:sp>
      <p:pic>
        <p:nvPicPr>
          <p:cNvPr id="6" name="Content Placeholder 5" descr="A group of people on a beach&#10;&#10;Description automatically generated">
            <a:extLst>
              <a:ext uri="{FF2B5EF4-FFF2-40B4-BE49-F238E27FC236}">
                <a16:creationId xmlns:a16="http://schemas.microsoft.com/office/drawing/2014/main" id="{387FD4DC-638D-1E4C-8546-62B05D40CA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125" r="24340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285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44D8-46E5-AE48-B14D-6B86C217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97290-534B-B14A-A5A1-D18F99B5FE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a result of the cancellation, MPC faced a difficult choice: </a:t>
            </a:r>
          </a:p>
          <a:p>
            <a:pPr lvl="1"/>
            <a:r>
              <a:rPr lang="en-US" dirty="0"/>
              <a:t>Miss the summer season;</a:t>
            </a:r>
          </a:p>
          <a:p>
            <a:pPr lvl="1"/>
            <a:r>
              <a:rPr lang="en-US" dirty="0"/>
              <a:t>Find another lease and move in.</a:t>
            </a:r>
          </a:p>
          <a:p>
            <a:r>
              <a:rPr lang="en-US" dirty="0"/>
              <a:t>They chose to try to preserve the business.</a:t>
            </a:r>
          </a:p>
          <a:p>
            <a:r>
              <a:rPr lang="en-US" dirty="0"/>
              <a:t>On one level this was a success. They found a new place in Margate, had a profitable summer season.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B1313-5209-C049-882F-066842584B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They also were forced to draw down their line to $2.3 MM.  </a:t>
            </a:r>
          </a:p>
          <a:p>
            <a:r>
              <a:rPr lang="en-US" dirty="0"/>
              <a:t>That loan is guaranteed by Mordechai and Shirley. </a:t>
            </a:r>
          </a:p>
          <a:p>
            <a:r>
              <a:rPr lang="en-US" dirty="0"/>
              <a:t>Shirley also loaned another $500,000.  </a:t>
            </a:r>
          </a:p>
          <a:p>
            <a:r>
              <a:rPr lang="en-US" dirty="0"/>
              <a:t>Unfortunately, because of the COVID outbreak, the summer has been a disaster.  </a:t>
            </a:r>
          </a:p>
          <a:p>
            <a:r>
              <a:rPr lang="en-US" dirty="0"/>
              <a:t>They are currently making a slim operating profit, but the business cannot service that much debt.  </a:t>
            </a:r>
          </a:p>
        </p:txBody>
      </p:sp>
    </p:spTree>
    <p:extLst>
      <p:ext uri="{BB962C8B-B14F-4D97-AF65-F5344CB8AC3E}">
        <p14:creationId xmlns:p14="http://schemas.microsoft.com/office/powerpoint/2010/main" val="238330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23D8-BF63-4D4B-91C2-2A7F5E3D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Things get dicey.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06D7-F02C-C849-95C0-195DF2A14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Bank has accelerated, is threatening to exercise its remedies and is not taking phone calls.</a:t>
            </a:r>
          </a:p>
          <a:p>
            <a:r>
              <a:rPr lang="en-US" sz="2000" dirty="0"/>
              <a:t>Suppliers are getting nervous.</a:t>
            </a:r>
          </a:p>
          <a:p>
            <a:r>
              <a:rPr lang="en-US" sz="2000" dirty="0"/>
              <a:t>Shirley isn’t talking to Mort.</a:t>
            </a:r>
          </a:p>
          <a:p>
            <a:endParaRPr lang="en-US" sz="2000" dirty="0"/>
          </a:p>
        </p:txBody>
      </p:sp>
      <p:pic>
        <p:nvPicPr>
          <p:cNvPr id="6" name="Content Placeholder 5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9EA1024A-2585-B84D-B1F6-15D97777E9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12" r="1346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24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A44C2-4A7F-8A47-B8D7-D030DD20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business worth more alive than dead?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58039-CDA6-F349-99F3-BFE24CA8B1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Survivability</a:t>
            </a:r>
          </a:p>
          <a:p>
            <a:r>
              <a:rPr lang="en-US" dirty="0"/>
              <a:t>Source of value</a:t>
            </a:r>
          </a:p>
          <a:p>
            <a:r>
              <a:rPr lang="en-US" dirty="0"/>
              <a:t>Profit v. cash flow . . .</a:t>
            </a:r>
          </a:p>
          <a:p>
            <a:pPr lvl="1"/>
            <a:r>
              <a:rPr lang="en-US" dirty="0"/>
              <a:t>Assets increase</a:t>
            </a:r>
          </a:p>
          <a:p>
            <a:pPr lvl="1"/>
            <a:r>
              <a:rPr lang="en-US" dirty="0"/>
              <a:t>Cash flow decreases</a:t>
            </a:r>
          </a:p>
          <a:p>
            <a:pPr lvl="2"/>
            <a:r>
              <a:rPr lang="en-US" dirty="0"/>
              <a:t>Hole filled through debt</a:t>
            </a:r>
          </a:p>
          <a:p>
            <a:pPr lvl="2"/>
            <a:r>
              <a:rPr lang="en-US" dirty="0"/>
              <a:t>Bank line or payables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B020D-89A8-6745-80D9-11AE6EE9D0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Who gets to make the decision?</a:t>
            </a:r>
          </a:p>
          <a:p>
            <a:pPr lvl="1"/>
            <a:r>
              <a:rPr lang="en-US" dirty="0"/>
              <a:t>Debtor?</a:t>
            </a:r>
          </a:p>
          <a:p>
            <a:pPr lvl="1"/>
            <a:r>
              <a:rPr lang="en-US" dirty="0"/>
              <a:t>Creditors? </a:t>
            </a:r>
          </a:p>
          <a:p>
            <a:pPr lvl="1"/>
            <a:r>
              <a:rPr lang="en-US" dirty="0"/>
              <a:t>Do the creditors trust the debtor?</a:t>
            </a:r>
          </a:p>
          <a:p>
            <a:pPr lvl="1"/>
            <a:r>
              <a:rPr lang="en-US" dirty="0"/>
              <a:t>If not, what can you do?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23D8-BF63-4D4B-91C2-2A7F5E3D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Is a traditional Chapter 11 an option?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06D7-F02C-C849-95C0-195DF2A14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759723" cy="40434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Chapter 11?</a:t>
            </a:r>
          </a:p>
          <a:p>
            <a:pPr lvl="1"/>
            <a:r>
              <a:rPr lang="en-US" sz="1600" dirty="0"/>
              <a:t>Creditor passivity/distrust</a:t>
            </a:r>
          </a:p>
          <a:p>
            <a:pPr lvl="2"/>
            <a:r>
              <a:rPr lang="en-US" sz="1200" dirty="0"/>
              <a:t>Can’t get the creditors’ attention to negotiate a plan</a:t>
            </a:r>
          </a:p>
          <a:p>
            <a:pPr lvl="2"/>
            <a:r>
              <a:rPr lang="en-US" sz="1200" dirty="0"/>
              <a:t>Creditors don’t trust the debtor or the debtor’s projections</a:t>
            </a:r>
          </a:p>
          <a:p>
            <a:pPr lvl="1"/>
            <a:r>
              <a:rPr lang="en-US" sz="1600" dirty="0"/>
              <a:t>Consensual confirmation is too expensive</a:t>
            </a:r>
          </a:p>
          <a:p>
            <a:pPr lvl="2"/>
            <a:r>
              <a:rPr lang="en-US" sz="1200" dirty="0"/>
              <a:t>Expense of committee</a:t>
            </a:r>
          </a:p>
          <a:p>
            <a:pPr lvl="2"/>
            <a:r>
              <a:rPr lang="en-US" sz="1200" dirty="0"/>
              <a:t>Expense of disclosure</a:t>
            </a:r>
          </a:p>
          <a:p>
            <a:pPr lvl="2"/>
            <a:r>
              <a:rPr lang="en-US" sz="1200" dirty="0"/>
              <a:t>Expense of voting</a:t>
            </a:r>
          </a:p>
          <a:p>
            <a:pPr lvl="1"/>
            <a:r>
              <a:rPr lang="en-US" sz="1600" dirty="0"/>
              <a:t>Can’t cram down, because </a:t>
            </a:r>
          </a:p>
          <a:p>
            <a:pPr lvl="2"/>
            <a:r>
              <a:rPr lang="en-US" sz="1200" dirty="0"/>
              <a:t>hard to get an impaired accepting class.</a:t>
            </a:r>
          </a:p>
          <a:p>
            <a:pPr lvl="2"/>
            <a:r>
              <a:rPr lang="en-US" sz="1200" dirty="0"/>
              <a:t>Lose the business because of the Absolute Priority Rule. </a:t>
            </a:r>
            <a:endParaRPr lang="en-US" dirty="0"/>
          </a:p>
          <a:p>
            <a:pPr lvl="1"/>
            <a:r>
              <a:rPr lang="en-US" sz="1600" dirty="0"/>
              <a:t>Can’t modify the mortgage on their house and or any personal guaranties. 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pic>
        <p:nvPicPr>
          <p:cNvPr id="6" name="Content Placeholder 5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9EA1024A-2585-B84D-B1F6-15D97777E9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12" r="13460"/>
          <a:stretch/>
        </p:blipFill>
        <p:spPr>
          <a:xfrm>
            <a:off x="0" y="345697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679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23D8-BF63-4D4B-91C2-2A7F5E3D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Does Subchapter V of the SBRA offer a path to Reorganization?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06D7-F02C-C849-95C0-195DF2A14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2" y="1982553"/>
            <a:ext cx="6586489" cy="47611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/>
              <a:t>Extends the Small Business timeline</a:t>
            </a:r>
          </a:p>
          <a:p>
            <a:r>
              <a:rPr lang="en-US" sz="1600" dirty="0"/>
              <a:t>No creditors’ committee</a:t>
            </a:r>
          </a:p>
          <a:p>
            <a:r>
              <a:rPr lang="en-US" sz="1600" dirty="0"/>
              <a:t>Hybrid trustee</a:t>
            </a:r>
            <a:endParaRPr lang="en-US" sz="1200" dirty="0"/>
          </a:p>
          <a:p>
            <a:r>
              <a:rPr lang="en-US" sz="1600" dirty="0"/>
              <a:t>Only the debtor can propose a plan. </a:t>
            </a:r>
          </a:p>
          <a:p>
            <a:r>
              <a:rPr lang="en-US" sz="1600" dirty="0"/>
              <a:t>Combined plan and disclosure statement </a:t>
            </a:r>
          </a:p>
          <a:p>
            <a:r>
              <a:rPr lang="en-US" sz="1600" dirty="0"/>
              <a:t>Cramdown</a:t>
            </a:r>
          </a:p>
          <a:p>
            <a:pPr lvl="1"/>
            <a:r>
              <a:rPr lang="en-US" sz="1200" dirty="0"/>
              <a:t>No need for impaired accepting class</a:t>
            </a:r>
          </a:p>
          <a:p>
            <a:pPr lvl="1"/>
            <a:r>
              <a:rPr lang="en-US" sz="1200" dirty="0"/>
              <a:t>No absolute priority rule</a:t>
            </a:r>
          </a:p>
          <a:p>
            <a:pPr lvl="1"/>
            <a:r>
              <a:rPr lang="en-US" sz="1200" dirty="0"/>
              <a:t>Disposable income test for individuals (above median)</a:t>
            </a:r>
          </a:p>
          <a:p>
            <a:pPr lvl="1"/>
            <a:r>
              <a:rPr lang="en-US" sz="1200" dirty="0"/>
              <a:t>Administrative expenses paid over the life of the plan. </a:t>
            </a:r>
          </a:p>
          <a:p>
            <a:r>
              <a:rPr lang="en-US" sz="1600" dirty="0"/>
              <a:t>Ability to consolidate and address individual and business debt?</a:t>
            </a:r>
          </a:p>
          <a:p>
            <a:pPr lvl="1"/>
            <a:r>
              <a:rPr lang="en-US" sz="1200" dirty="0"/>
              <a:t>Ability to modify a residential mortgage</a:t>
            </a:r>
          </a:p>
          <a:p>
            <a:pPr lvl="1"/>
            <a:endParaRPr lang="en-US" sz="1200" dirty="0"/>
          </a:p>
          <a:p>
            <a:endParaRPr lang="en-US" sz="1600" dirty="0"/>
          </a:p>
          <a:p>
            <a:endParaRPr lang="en-US" sz="16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endParaRPr lang="en-US" sz="2000" dirty="0"/>
          </a:p>
        </p:txBody>
      </p:sp>
      <p:pic>
        <p:nvPicPr>
          <p:cNvPr id="6" name="Content Placeholder 5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9EA1024A-2585-B84D-B1F6-15D97777E9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12" r="1346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3780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23D8-BF63-4D4B-91C2-2A7F5E3D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Does SBRA Fix These Problems?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306D7-F02C-C849-95C0-195DF2A14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709028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Chapter 11?</a:t>
            </a:r>
          </a:p>
          <a:p>
            <a:pPr lvl="1"/>
            <a:r>
              <a:rPr lang="en-US" sz="1600" dirty="0"/>
              <a:t>Creditor passivity/distrust</a:t>
            </a:r>
          </a:p>
          <a:p>
            <a:pPr lvl="2"/>
            <a:r>
              <a:rPr lang="en-US" sz="1200" dirty="0"/>
              <a:t>Can’t get the creditors’ attention to negotiate a plan or participate on creditors’ committee</a:t>
            </a:r>
          </a:p>
          <a:p>
            <a:pPr lvl="2"/>
            <a:r>
              <a:rPr lang="en-US" sz="1200" dirty="0"/>
              <a:t>Creditors don’t trust the debtor or the debtor’s projections</a:t>
            </a:r>
          </a:p>
          <a:p>
            <a:pPr lvl="1"/>
            <a:r>
              <a:rPr lang="en-US" sz="1600" dirty="0"/>
              <a:t>Consensual confirmation is too expensive</a:t>
            </a:r>
            <a:endParaRPr lang="en-US" sz="1200" dirty="0"/>
          </a:p>
          <a:p>
            <a:pPr lvl="2"/>
            <a:r>
              <a:rPr lang="en-US" sz="1200" dirty="0"/>
              <a:t>Expense of disclosure</a:t>
            </a:r>
          </a:p>
          <a:p>
            <a:pPr lvl="2"/>
            <a:r>
              <a:rPr lang="en-US" sz="1200" dirty="0"/>
              <a:t>Expense of voting</a:t>
            </a:r>
          </a:p>
          <a:p>
            <a:pPr lvl="1"/>
            <a:r>
              <a:rPr lang="en-US" sz="1600" dirty="0"/>
              <a:t>Can’t cram down, because </a:t>
            </a:r>
          </a:p>
          <a:p>
            <a:pPr lvl="2"/>
            <a:r>
              <a:rPr lang="en-US" sz="1200" dirty="0"/>
              <a:t>hard to get an impaired accepting class.</a:t>
            </a:r>
          </a:p>
          <a:p>
            <a:pPr lvl="2"/>
            <a:r>
              <a:rPr lang="en-US" sz="1200" dirty="0"/>
              <a:t>Lose the business because of the Absolute Priority Rule. </a:t>
            </a:r>
            <a:endParaRPr lang="en-US" dirty="0"/>
          </a:p>
          <a:p>
            <a:pPr lvl="1"/>
            <a:r>
              <a:rPr lang="en-US" sz="1600" dirty="0"/>
              <a:t>Can’t modify the mortgage on their house. </a:t>
            </a:r>
          </a:p>
          <a:p>
            <a:pPr lvl="1"/>
            <a:endParaRPr lang="en-US" sz="1600" dirty="0"/>
          </a:p>
          <a:p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8E2354-134C-E44C-AAD2-7C6B0F7F5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709028"/>
            <a:ext cx="5181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SBRA</a:t>
            </a:r>
          </a:p>
          <a:p>
            <a:pPr lvl="1"/>
            <a:r>
              <a:rPr lang="en-US" sz="1600" dirty="0"/>
              <a:t>Creditor passivity/distrust</a:t>
            </a:r>
          </a:p>
          <a:p>
            <a:pPr lvl="2"/>
            <a:r>
              <a:rPr lang="en-US" sz="1200" dirty="0"/>
              <a:t>No creditors’ committee</a:t>
            </a:r>
          </a:p>
          <a:p>
            <a:pPr lvl="2"/>
            <a:r>
              <a:rPr lang="en-US" sz="1200" dirty="0"/>
              <a:t>Hybrid trustee</a:t>
            </a:r>
          </a:p>
          <a:p>
            <a:pPr lvl="2"/>
            <a:r>
              <a:rPr lang="en-US" sz="1200" dirty="0"/>
              <a:t>Only the debtor can propose a plan. </a:t>
            </a:r>
          </a:p>
          <a:p>
            <a:pPr lvl="1"/>
            <a:r>
              <a:rPr lang="en-US" sz="1600" dirty="0"/>
              <a:t>Plan Confirmation</a:t>
            </a:r>
          </a:p>
          <a:p>
            <a:pPr lvl="2"/>
            <a:r>
              <a:rPr lang="en-US" sz="1200" dirty="0"/>
              <a:t>Combined plan and disclosure statement </a:t>
            </a:r>
          </a:p>
          <a:p>
            <a:pPr lvl="2"/>
            <a:r>
              <a:rPr lang="en-US" sz="1200" dirty="0"/>
              <a:t>Cramdown</a:t>
            </a:r>
          </a:p>
          <a:p>
            <a:pPr lvl="3"/>
            <a:r>
              <a:rPr lang="en-US" sz="1200" dirty="0"/>
              <a:t>No need for impaired accepting class</a:t>
            </a:r>
          </a:p>
          <a:p>
            <a:pPr lvl="3"/>
            <a:r>
              <a:rPr lang="en-US" sz="1200" dirty="0"/>
              <a:t>No absolute priority rule</a:t>
            </a:r>
          </a:p>
          <a:p>
            <a:pPr lvl="3"/>
            <a:r>
              <a:rPr lang="en-US" sz="1200" dirty="0"/>
              <a:t>Disposable income test for individuals (above median)</a:t>
            </a:r>
          </a:p>
          <a:p>
            <a:pPr lvl="3"/>
            <a:r>
              <a:rPr lang="en-US" sz="1200" dirty="0"/>
              <a:t>Administrative expenses paid over the life of the plan. </a:t>
            </a:r>
          </a:p>
          <a:p>
            <a:pPr lvl="1"/>
            <a:r>
              <a:rPr lang="en-US" sz="1400" dirty="0"/>
              <a:t>Ability to consolidate and address individual and business debt?</a:t>
            </a:r>
          </a:p>
          <a:p>
            <a:pPr lvl="2"/>
            <a:r>
              <a:rPr lang="en-US" sz="1200" dirty="0"/>
              <a:t>Ability to modify a residential mortgage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98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b457fa0-91fd-44ec-9aef-452284b54c6e">TAPVCJJMTRA7-1069219357-1</_dlc_DocId>
    <_dlc_DocIdUrl xmlns="6b457fa0-91fd-44ec-9aef-452284b54c6e">
      <Url>https://blsconnect.brooklaw.edu/classes/20-SP/lwr-305-d1-cs11977/_layouts/15/DocIdRedir.aspx?ID=TAPVCJJMTRA7-1069219357-1</Url>
      <Description>TAPVCJJMTRA7-1069219357-1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E8F037B90404984FEEFD4EADC22D3" ma:contentTypeVersion="0" ma:contentTypeDescription="Create a new document." ma:contentTypeScope="" ma:versionID="b9b8b43ebfc85f0f9896b836b0cbf646">
  <xsd:schema xmlns:xsd="http://www.w3.org/2001/XMLSchema" xmlns:xs="http://www.w3.org/2001/XMLSchema" xmlns:p="http://schemas.microsoft.com/office/2006/metadata/properties" xmlns:ns2="6b457fa0-91fd-44ec-9aef-452284b54c6e" targetNamespace="http://schemas.microsoft.com/office/2006/metadata/properties" ma:root="true" ma:fieldsID="0a70c061892ca67e34e4d6802829e52a" ns2:_="">
    <xsd:import namespace="6b457fa0-91fd-44ec-9aef-452284b54c6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57fa0-91fd-44ec-9aef-452284b54c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32941C-6913-4136-BD2D-E660BE0F0D90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b457fa0-91fd-44ec-9aef-452284b54c6e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0D85F55-AB62-4EBD-AD61-A60F5CA2D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57fa0-91fd-44ec-9aef-452284b54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EB3910-92D1-4DF2-BEF1-65E7E60240C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218CD41-0F41-4194-845F-4A2787B2BD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1405</Words>
  <Application>Microsoft Office PowerPoint</Application>
  <PresentationFormat>Widescreen</PresentationFormat>
  <Paragraphs>262</Paragraphs>
  <Slides>23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 ~Reorganizations Small and a Bit Bigger~</vt:lpstr>
      <vt:lpstr>Mom and Pop’s</vt:lpstr>
      <vt:lpstr>Negotiations with BCC</vt:lpstr>
      <vt:lpstr>Consequences</vt:lpstr>
      <vt:lpstr>Things get dicey. . . </vt:lpstr>
      <vt:lpstr>Is the business worth more alive than dead?</vt:lpstr>
      <vt:lpstr>Is a traditional Chapter 11 an option? </vt:lpstr>
      <vt:lpstr>Does Subchapter V of the SBRA offer a path to Reorganization?</vt:lpstr>
      <vt:lpstr>Does SBRA Fix These Problems? </vt:lpstr>
      <vt:lpstr>Questions:</vt:lpstr>
      <vt:lpstr>Eligibility</vt:lpstr>
      <vt:lpstr>Governance</vt:lpstr>
      <vt:lpstr>Trustee</vt:lpstr>
      <vt:lpstr>Timeline </vt:lpstr>
      <vt:lpstr>Trustee – Technical issues</vt:lpstr>
      <vt:lpstr>Consensual Plan</vt:lpstr>
      <vt:lpstr>Cramdown</vt:lpstr>
      <vt:lpstr>Sweat Equity?</vt:lpstr>
      <vt:lpstr>Disposable Income Test </vt:lpstr>
      <vt:lpstr>Treatment of Secured Claims</vt:lpstr>
      <vt:lpstr>Lessons for Smaller Big Cases</vt:lpstr>
      <vt:lpstr>Trustee</vt:lpstr>
      <vt:lpstr>Is the SBRA a better model for most Chapter 11 cases?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Zaretsky Roundtable – 2020 ~Reorganizations Small and Big~</dc:title>
  <dc:creator>Edward Janger</dc:creator>
  <cp:lastModifiedBy>Kelly L Ilseng</cp:lastModifiedBy>
  <cp:revision>36</cp:revision>
  <dcterms:created xsi:type="dcterms:W3CDTF">2020-02-20T13:22:48Z</dcterms:created>
  <dcterms:modified xsi:type="dcterms:W3CDTF">2020-07-31T18:36:35Z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0x010100231E8F037B90404984FEEFD4EADC22D3</vt:lpwstr>
  </property>
  <property fmtid="{D5CDD505-2E9C-101B-9397-08002B2CF9AE}" pid="3" name="_dlc_DocIdItemGuid">
    <vt:lpwstr>cd20de37-6895-498d-9fa6-e4f8efa90f4b</vt:lpwstr>
  </property>
</Properties>
</file>