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0" r:id="rId1"/>
  </p:sldMasterIdLst>
  <p:notesMasterIdLst>
    <p:notesMasterId r:id="rId9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42" r:id="rId57"/>
    <p:sldId id="344" r:id="rId58"/>
    <p:sldId id="311" r:id="rId59"/>
    <p:sldId id="312" r:id="rId60"/>
    <p:sldId id="313" r:id="rId61"/>
    <p:sldId id="314" r:id="rId62"/>
    <p:sldId id="315" r:id="rId63"/>
    <p:sldId id="316" r:id="rId64"/>
    <p:sldId id="317" r:id="rId65"/>
    <p:sldId id="318" r:id="rId66"/>
    <p:sldId id="343" r:id="rId67"/>
    <p:sldId id="319" r:id="rId68"/>
    <p:sldId id="320" r:id="rId69"/>
    <p:sldId id="322" r:id="rId70"/>
    <p:sldId id="323" r:id="rId71"/>
    <p:sldId id="324" r:id="rId72"/>
    <p:sldId id="325" r:id="rId73"/>
    <p:sldId id="326" r:id="rId74"/>
    <p:sldId id="327" r:id="rId75"/>
    <p:sldId id="328" r:id="rId76"/>
    <p:sldId id="329" r:id="rId77"/>
    <p:sldId id="330" r:id="rId78"/>
    <p:sldId id="331" r:id="rId79"/>
    <p:sldId id="332" r:id="rId80"/>
    <p:sldId id="333" r:id="rId81"/>
    <p:sldId id="334" r:id="rId82"/>
    <p:sldId id="335" r:id="rId83"/>
    <p:sldId id="336" r:id="rId84"/>
    <p:sldId id="337" r:id="rId85"/>
    <p:sldId id="338" r:id="rId86"/>
    <p:sldId id="339" r:id="rId87"/>
    <p:sldId id="340" r:id="rId88"/>
    <p:sldId id="341" r:id="rId89"/>
  </p:sldIdLst>
  <p:sldSz cx="12192000" cy="6858000"/>
  <p:notesSz cx="7023100" cy="9309100"/>
  <p:embeddedFontLst>
    <p:embeddedFont>
      <p:font typeface="Helvetica Neue" panose="02000503000000020004" pitchFamily="2" charset="0"/>
      <p:regular r:id="rId91"/>
      <p:bold r:id="rId92"/>
      <p:italic r:id="rId93"/>
      <p:boldItalic r:id="rId94"/>
    </p:embeddedFont>
    <p:embeddedFont>
      <p:font typeface="Open Sans" panose="020B0606030504020204" pitchFamily="34" charset="0"/>
      <p:regular r:id="rId9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0BC7E88-37FE-394F-9A37-354D19E128D1}" v="13" dt="2024-10-11T21:06:26.8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p:cViewPr varScale="1">
        <p:scale>
          <a:sx n="121" d="100"/>
          <a:sy n="121" d="100"/>
        </p:scale>
        <p:origin x="744" y="176"/>
      </p:cViewPr>
      <p:guideLst>
        <p:guide/>
        <p:guide orient="horz"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notesMaster" Target="notesMasters/notesMaster1.xml"/><Relationship Id="rId95" Type="http://schemas.openxmlformats.org/officeDocument/2006/relationships/font" Target="fonts/font5.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font" Target="fonts/font1.fntdata"/><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font" Target="fonts/font4.fntdata"/><Relationship Id="rId99" Type="http://schemas.openxmlformats.org/officeDocument/2006/relationships/tableStyles" Target="tableStyles.xml"/><Relationship Id="rId10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2.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3.fntdata"/><Relationship Id="rId98" Type="http://schemas.openxmlformats.org/officeDocument/2006/relationships/theme" Target="theme/theme1.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izabeth Diener" userId="4aa730a6-92d3-479e-8af7-8941ca73d32a" providerId="ADAL" clId="{60BC7E88-37FE-394F-9A37-354D19E128D1}"/>
    <pc:docChg chg="undo custSel addSld delSld modSld">
      <pc:chgData name="Elizabeth Diener" userId="4aa730a6-92d3-479e-8af7-8941ca73d32a" providerId="ADAL" clId="{60BC7E88-37FE-394F-9A37-354D19E128D1}" dt="2024-10-11T21:08:08.915" v="603" actId="2696"/>
      <pc:docMkLst>
        <pc:docMk/>
      </pc:docMkLst>
      <pc:sldChg chg="modSp mod">
        <pc:chgData name="Elizabeth Diener" userId="4aa730a6-92d3-479e-8af7-8941ca73d32a" providerId="ADAL" clId="{60BC7E88-37FE-394F-9A37-354D19E128D1}" dt="2024-10-11T21:07:47.100" v="601" actId="6549"/>
        <pc:sldMkLst>
          <pc:docMk/>
          <pc:sldMk cId="0" sldId="257"/>
        </pc:sldMkLst>
        <pc:spChg chg="mod">
          <ac:chgData name="Elizabeth Diener" userId="4aa730a6-92d3-479e-8af7-8941ca73d32a" providerId="ADAL" clId="{60BC7E88-37FE-394F-9A37-354D19E128D1}" dt="2024-10-11T20:56:50.374" v="284" actId="20577"/>
          <ac:spMkLst>
            <pc:docMk/>
            <pc:sldMk cId="0" sldId="257"/>
            <ac:spMk id="51" creationId="{00000000-0000-0000-0000-000000000000}"/>
          </ac:spMkLst>
        </pc:spChg>
        <pc:spChg chg="mod">
          <ac:chgData name="Elizabeth Diener" userId="4aa730a6-92d3-479e-8af7-8941ca73d32a" providerId="ADAL" clId="{60BC7E88-37FE-394F-9A37-354D19E128D1}" dt="2024-10-11T21:07:47.100" v="601" actId="6549"/>
          <ac:spMkLst>
            <pc:docMk/>
            <pc:sldMk cId="0" sldId="257"/>
            <ac:spMk id="53" creationId="{00000000-0000-0000-0000-000000000000}"/>
          </ac:spMkLst>
        </pc:spChg>
      </pc:sldChg>
      <pc:sldChg chg="modSp mod">
        <pc:chgData name="Elizabeth Diener" userId="4aa730a6-92d3-479e-8af7-8941ca73d32a" providerId="ADAL" clId="{60BC7E88-37FE-394F-9A37-354D19E128D1}" dt="2024-10-11T20:55:02.327" v="195" actId="20577"/>
        <pc:sldMkLst>
          <pc:docMk/>
          <pc:sldMk cId="0" sldId="258"/>
        </pc:sldMkLst>
        <pc:spChg chg="mod">
          <ac:chgData name="Elizabeth Diener" userId="4aa730a6-92d3-479e-8af7-8941ca73d32a" providerId="ADAL" clId="{60BC7E88-37FE-394F-9A37-354D19E128D1}" dt="2024-10-11T20:55:02.327" v="195" actId="20577"/>
          <ac:spMkLst>
            <pc:docMk/>
            <pc:sldMk cId="0" sldId="258"/>
            <ac:spMk id="65" creationId="{00000000-0000-0000-0000-000000000000}"/>
          </ac:spMkLst>
        </pc:spChg>
      </pc:sldChg>
      <pc:sldChg chg="modSp mod modNotes">
        <pc:chgData name="Elizabeth Diener" userId="4aa730a6-92d3-479e-8af7-8941ca73d32a" providerId="ADAL" clId="{60BC7E88-37FE-394F-9A37-354D19E128D1}" dt="2024-10-11T21:07:57.553" v="602" actId="6549"/>
        <pc:sldMkLst>
          <pc:docMk/>
          <pc:sldMk cId="0" sldId="259"/>
        </pc:sldMkLst>
        <pc:spChg chg="mod">
          <ac:chgData name="Elizabeth Diener" userId="4aa730a6-92d3-479e-8af7-8941ca73d32a" providerId="ADAL" clId="{60BC7E88-37FE-394F-9A37-354D19E128D1}" dt="2024-10-11T21:00:05.068" v="439" actId="20577"/>
          <ac:spMkLst>
            <pc:docMk/>
            <pc:sldMk cId="0" sldId="259"/>
            <ac:spMk id="80" creationId="{00000000-0000-0000-0000-000000000000}"/>
          </ac:spMkLst>
        </pc:spChg>
        <pc:spChg chg="mod">
          <ac:chgData name="Elizabeth Diener" userId="4aa730a6-92d3-479e-8af7-8941ca73d32a" providerId="ADAL" clId="{60BC7E88-37FE-394F-9A37-354D19E128D1}" dt="2024-10-11T21:06:21.735" v="600" actId="20577"/>
          <ac:spMkLst>
            <pc:docMk/>
            <pc:sldMk cId="0" sldId="259"/>
            <ac:spMk id="81" creationId="{00000000-0000-0000-0000-000000000000}"/>
          </ac:spMkLst>
        </pc:spChg>
        <pc:spChg chg="mod">
          <ac:chgData name="Elizabeth Diener" userId="4aa730a6-92d3-479e-8af7-8941ca73d32a" providerId="ADAL" clId="{60BC7E88-37FE-394F-9A37-354D19E128D1}" dt="2024-10-11T21:07:57.553" v="602" actId="6549"/>
          <ac:spMkLst>
            <pc:docMk/>
            <pc:sldMk cId="0" sldId="259"/>
            <ac:spMk id="82" creationId="{00000000-0000-0000-0000-000000000000}"/>
          </ac:spMkLst>
        </pc:spChg>
      </pc:sldChg>
      <pc:sldChg chg="modSp mod">
        <pc:chgData name="Elizabeth Diener" userId="4aa730a6-92d3-479e-8af7-8941ca73d32a" providerId="ADAL" clId="{60BC7E88-37FE-394F-9A37-354D19E128D1}" dt="2024-10-11T20:57:30.436" v="330" actId="20577"/>
        <pc:sldMkLst>
          <pc:docMk/>
          <pc:sldMk cId="0" sldId="289"/>
        </pc:sldMkLst>
        <pc:spChg chg="mod">
          <ac:chgData name="Elizabeth Diener" userId="4aa730a6-92d3-479e-8af7-8941ca73d32a" providerId="ADAL" clId="{60BC7E88-37FE-394F-9A37-354D19E128D1}" dt="2024-10-11T20:57:30.436" v="330" actId="20577"/>
          <ac:spMkLst>
            <pc:docMk/>
            <pc:sldMk cId="0" sldId="289"/>
            <ac:spMk id="508" creationId="{00000000-0000-0000-0000-000000000000}"/>
          </ac:spMkLst>
        </pc:spChg>
      </pc:sldChg>
      <pc:sldChg chg="modSp mod">
        <pc:chgData name="Elizabeth Diener" userId="4aa730a6-92d3-479e-8af7-8941ca73d32a" providerId="ADAL" clId="{60BC7E88-37FE-394F-9A37-354D19E128D1}" dt="2024-10-11T20:59:35.634" v="358" actId="20577"/>
        <pc:sldMkLst>
          <pc:docMk/>
          <pc:sldMk cId="0" sldId="301"/>
        </pc:sldMkLst>
        <pc:spChg chg="mod">
          <ac:chgData name="Elizabeth Diener" userId="4aa730a6-92d3-479e-8af7-8941ca73d32a" providerId="ADAL" clId="{60BC7E88-37FE-394F-9A37-354D19E128D1}" dt="2024-10-11T20:59:35.634" v="358" actId="20577"/>
          <ac:spMkLst>
            <pc:docMk/>
            <pc:sldMk cId="0" sldId="301"/>
            <ac:spMk id="655" creationId="{00000000-0000-0000-0000-000000000000}"/>
          </ac:spMkLst>
        </pc:spChg>
      </pc:sldChg>
      <pc:sldChg chg="del">
        <pc:chgData name="Elizabeth Diener" userId="4aa730a6-92d3-479e-8af7-8941ca73d32a" providerId="ADAL" clId="{60BC7E88-37FE-394F-9A37-354D19E128D1}" dt="2024-10-11T21:08:08.915" v="603" actId="2696"/>
        <pc:sldMkLst>
          <pc:docMk/>
          <pc:sldMk cId="0" sldId="321"/>
        </pc:sldMkLst>
      </pc:sldChg>
      <pc:sldChg chg="addSp delSp modSp add mod">
        <pc:chgData name="Elizabeth Diener" userId="4aa730a6-92d3-479e-8af7-8941ca73d32a" providerId="ADAL" clId="{60BC7E88-37FE-394F-9A37-354D19E128D1}" dt="2024-10-11T20:52:16.524" v="104" actId="20577"/>
        <pc:sldMkLst>
          <pc:docMk/>
          <pc:sldMk cId="4211482199" sldId="342"/>
        </pc:sldMkLst>
        <pc:spChg chg="add mod">
          <ac:chgData name="Elizabeth Diener" userId="4aa730a6-92d3-479e-8af7-8941ca73d32a" providerId="ADAL" clId="{60BC7E88-37FE-394F-9A37-354D19E128D1}" dt="2024-10-11T20:49:04.095" v="37" actId="478"/>
          <ac:spMkLst>
            <pc:docMk/>
            <pc:sldMk cId="4211482199" sldId="342"/>
            <ac:spMk id="3" creationId="{017A5613-8F8A-EA35-9BF8-20D89C570532}"/>
          </ac:spMkLst>
        </pc:spChg>
        <pc:spChg chg="add del mod">
          <ac:chgData name="Elizabeth Diener" userId="4aa730a6-92d3-479e-8af7-8941ca73d32a" providerId="ADAL" clId="{60BC7E88-37FE-394F-9A37-354D19E128D1}" dt="2024-10-11T20:51:24.845" v="57"/>
          <ac:spMkLst>
            <pc:docMk/>
            <pc:sldMk cId="4211482199" sldId="342"/>
            <ac:spMk id="5" creationId="{544FE083-180F-CCA4-8A17-E4D1CA74FB8B}"/>
          </ac:spMkLst>
        </pc:spChg>
        <pc:spChg chg="add mod">
          <ac:chgData name="Elizabeth Diener" userId="4aa730a6-92d3-479e-8af7-8941ca73d32a" providerId="ADAL" clId="{60BC7E88-37FE-394F-9A37-354D19E128D1}" dt="2024-10-11T20:49:15.030" v="40" actId="478"/>
          <ac:spMkLst>
            <pc:docMk/>
            <pc:sldMk cId="4211482199" sldId="342"/>
            <ac:spMk id="7" creationId="{06D232C1-0F3E-7462-ACE2-87C81A7FAC9A}"/>
          </ac:spMkLst>
        </pc:spChg>
        <pc:spChg chg="mod">
          <ac:chgData name="Elizabeth Diener" userId="4aa730a6-92d3-479e-8af7-8941ca73d32a" providerId="ADAL" clId="{60BC7E88-37FE-394F-9A37-354D19E128D1}" dt="2024-10-11T20:52:16.524" v="104" actId="20577"/>
          <ac:spMkLst>
            <pc:docMk/>
            <pc:sldMk cId="4211482199" sldId="342"/>
            <ac:spMk id="787" creationId="{548BE1F4-9FA2-9105-343A-643E8D702506}"/>
          </ac:spMkLst>
        </pc:spChg>
        <pc:spChg chg="mod">
          <ac:chgData name="Elizabeth Diener" userId="4aa730a6-92d3-479e-8af7-8941ca73d32a" providerId="ADAL" clId="{60BC7E88-37FE-394F-9A37-354D19E128D1}" dt="2024-10-11T20:50:39.061" v="44" actId="20577"/>
          <ac:spMkLst>
            <pc:docMk/>
            <pc:sldMk cId="4211482199" sldId="342"/>
            <ac:spMk id="788" creationId="{5100B0BE-5E73-CA08-C205-17378A7A8C0E}"/>
          </ac:spMkLst>
        </pc:spChg>
        <pc:spChg chg="mod">
          <ac:chgData name="Elizabeth Diener" userId="4aa730a6-92d3-479e-8af7-8941ca73d32a" providerId="ADAL" clId="{60BC7E88-37FE-394F-9A37-354D19E128D1}" dt="2024-10-11T20:50:44.080" v="56" actId="20577"/>
          <ac:spMkLst>
            <pc:docMk/>
            <pc:sldMk cId="4211482199" sldId="342"/>
            <ac:spMk id="789" creationId="{0819550D-1961-5C5A-51B7-252FA3F51A34}"/>
          </ac:spMkLst>
        </pc:spChg>
        <pc:spChg chg="del mod">
          <ac:chgData name="Elizabeth Diener" userId="4aa730a6-92d3-479e-8af7-8941ca73d32a" providerId="ADAL" clId="{60BC7E88-37FE-394F-9A37-354D19E128D1}" dt="2024-10-11T20:49:15.030" v="40" actId="478"/>
          <ac:spMkLst>
            <pc:docMk/>
            <pc:sldMk cId="4211482199" sldId="342"/>
            <ac:spMk id="790" creationId="{5CE8F6D8-2C3A-6175-4D3A-70E6E53368E6}"/>
          </ac:spMkLst>
        </pc:spChg>
        <pc:spChg chg="mod">
          <ac:chgData name="Elizabeth Diener" userId="4aa730a6-92d3-479e-8af7-8941ca73d32a" providerId="ADAL" clId="{60BC7E88-37FE-394F-9A37-354D19E128D1}" dt="2024-10-11T20:48:40.748" v="24" actId="20577"/>
          <ac:spMkLst>
            <pc:docMk/>
            <pc:sldMk cId="4211482199" sldId="342"/>
            <ac:spMk id="792" creationId="{18482D61-AA9B-12EC-D1EB-5486EC8CE710}"/>
          </ac:spMkLst>
        </pc:spChg>
        <pc:picChg chg="del">
          <ac:chgData name="Elizabeth Diener" userId="4aa730a6-92d3-479e-8af7-8941ca73d32a" providerId="ADAL" clId="{60BC7E88-37FE-394F-9A37-354D19E128D1}" dt="2024-10-11T20:49:04.762" v="38" actId="478"/>
          <ac:picMkLst>
            <pc:docMk/>
            <pc:sldMk cId="4211482199" sldId="342"/>
            <ac:picMk id="785" creationId="{FEBD5577-F8C3-6641-6FA5-93E66EB5C170}"/>
          </ac:picMkLst>
        </pc:picChg>
        <pc:picChg chg="del">
          <ac:chgData name="Elizabeth Diener" userId="4aa730a6-92d3-479e-8af7-8941ca73d32a" providerId="ADAL" clId="{60BC7E88-37FE-394F-9A37-354D19E128D1}" dt="2024-10-11T20:49:04.095" v="37" actId="478"/>
          <ac:picMkLst>
            <pc:docMk/>
            <pc:sldMk cId="4211482199" sldId="342"/>
            <ac:picMk id="786" creationId="{7D207CBB-0D1F-99CF-9406-E9DC7F320A20}"/>
          </ac:picMkLst>
        </pc:picChg>
        <pc:picChg chg="del mod">
          <ac:chgData name="Elizabeth Diener" userId="4aa730a6-92d3-479e-8af7-8941ca73d32a" providerId="ADAL" clId="{60BC7E88-37FE-394F-9A37-354D19E128D1}" dt="2024-10-11T20:48:45.154" v="26" actId="478"/>
          <ac:picMkLst>
            <pc:docMk/>
            <pc:sldMk cId="4211482199" sldId="342"/>
            <ac:picMk id="793" creationId="{C654771F-F545-BD72-2E71-60B3A074BF91}"/>
          </ac:picMkLst>
        </pc:picChg>
        <pc:picChg chg="add mod">
          <ac:chgData name="Elizabeth Diener" userId="4aa730a6-92d3-479e-8af7-8941ca73d32a" providerId="ADAL" clId="{60BC7E88-37FE-394F-9A37-354D19E128D1}" dt="2024-10-11T20:51:24.845" v="57"/>
          <ac:picMkLst>
            <pc:docMk/>
            <pc:sldMk cId="4211482199" sldId="342"/>
            <ac:picMk id="1026" creationId="{01C76FBE-4D87-5A28-109B-4492AB86D2FB}"/>
          </ac:picMkLst>
        </pc:picChg>
      </pc:sldChg>
      <pc:sldChg chg="addSp delSp modSp add mod">
        <pc:chgData name="Elizabeth Diener" userId="4aa730a6-92d3-479e-8af7-8941ca73d32a" providerId="ADAL" clId="{60BC7E88-37FE-394F-9A37-354D19E128D1}" dt="2024-10-11T21:01:41.966" v="500" actId="20577"/>
        <pc:sldMkLst>
          <pc:docMk/>
          <pc:sldMk cId="1022542283" sldId="343"/>
        </pc:sldMkLst>
        <pc:spChg chg="add mod">
          <ac:chgData name="Elizabeth Diener" userId="4aa730a6-92d3-479e-8af7-8941ca73d32a" providerId="ADAL" clId="{60BC7E88-37FE-394F-9A37-354D19E128D1}" dt="2024-10-11T21:01:03.494" v="482" actId="478"/>
          <ac:spMkLst>
            <pc:docMk/>
            <pc:sldMk cId="1022542283" sldId="343"/>
            <ac:spMk id="3" creationId="{C25756FD-FE40-2B20-E4DD-2BA33FD9BD00}"/>
          </ac:spMkLst>
        </pc:spChg>
        <pc:spChg chg="add del mod">
          <ac:chgData name="Elizabeth Diener" userId="4aa730a6-92d3-479e-8af7-8941ca73d32a" providerId="ADAL" clId="{60BC7E88-37FE-394F-9A37-354D19E128D1}" dt="2024-10-11T21:01:35.561" v="486"/>
          <ac:spMkLst>
            <pc:docMk/>
            <pc:sldMk cId="1022542283" sldId="343"/>
            <ac:spMk id="5" creationId="{5208CE9A-8ED6-C185-7E95-596DF1E46497}"/>
          </ac:spMkLst>
        </pc:spChg>
        <pc:spChg chg="mod">
          <ac:chgData name="Elizabeth Diener" userId="4aa730a6-92d3-479e-8af7-8941ca73d32a" providerId="ADAL" clId="{60BC7E88-37FE-394F-9A37-354D19E128D1}" dt="2024-10-11T21:00:32.283" v="446" actId="20577"/>
          <ac:spMkLst>
            <pc:docMk/>
            <pc:sldMk cId="1022542283" sldId="343"/>
            <ac:spMk id="890" creationId="{AB0A9C7A-27FD-8353-0382-D0D4659A7510}"/>
          </ac:spMkLst>
        </pc:spChg>
        <pc:spChg chg="mod">
          <ac:chgData name="Elizabeth Diener" userId="4aa730a6-92d3-479e-8af7-8941ca73d32a" providerId="ADAL" clId="{60BC7E88-37FE-394F-9A37-354D19E128D1}" dt="2024-10-11T21:01:00.485" v="481"/>
          <ac:spMkLst>
            <pc:docMk/>
            <pc:sldMk cId="1022542283" sldId="343"/>
            <ac:spMk id="891" creationId="{C82F67CD-1021-97E7-07B4-7913AD38B7AF}"/>
          </ac:spMkLst>
        </pc:spChg>
        <pc:spChg chg="mod">
          <ac:chgData name="Elizabeth Diener" userId="4aa730a6-92d3-479e-8af7-8941ca73d32a" providerId="ADAL" clId="{60BC7E88-37FE-394F-9A37-354D19E128D1}" dt="2024-10-11T21:01:41.966" v="500" actId="20577"/>
          <ac:spMkLst>
            <pc:docMk/>
            <pc:sldMk cId="1022542283" sldId="343"/>
            <ac:spMk id="892" creationId="{A5369216-D756-82A7-D1F4-E798582F2393}"/>
          </ac:spMkLst>
        </pc:spChg>
        <pc:spChg chg="mod">
          <ac:chgData name="Elizabeth Diener" userId="4aa730a6-92d3-479e-8af7-8941ca73d32a" providerId="ADAL" clId="{60BC7E88-37FE-394F-9A37-354D19E128D1}" dt="2024-10-11T21:00:42.288" v="480" actId="20577"/>
          <ac:spMkLst>
            <pc:docMk/>
            <pc:sldMk cId="1022542283" sldId="343"/>
            <ac:spMk id="894" creationId="{8C86DF0E-139E-54B6-4BCC-653011709BDF}"/>
          </ac:spMkLst>
        </pc:spChg>
        <pc:picChg chg="del">
          <ac:chgData name="Elizabeth Diener" userId="4aa730a6-92d3-479e-8af7-8941ca73d32a" providerId="ADAL" clId="{60BC7E88-37FE-394F-9A37-354D19E128D1}" dt="2024-10-11T21:01:18.017" v="483" actId="478"/>
          <ac:picMkLst>
            <pc:docMk/>
            <pc:sldMk cId="1022542283" sldId="343"/>
            <ac:picMk id="889" creationId="{F402AFCE-079B-282D-E9F9-8638972FD10C}"/>
          </ac:picMkLst>
        </pc:picChg>
        <pc:picChg chg="del">
          <ac:chgData name="Elizabeth Diener" userId="4aa730a6-92d3-479e-8af7-8941ca73d32a" providerId="ADAL" clId="{60BC7E88-37FE-394F-9A37-354D19E128D1}" dt="2024-10-11T21:01:03.494" v="482" actId="478"/>
          <ac:picMkLst>
            <pc:docMk/>
            <pc:sldMk cId="1022542283" sldId="343"/>
            <ac:picMk id="895" creationId="{B08005AC-4E3D-95A8-6E3A-48669F1E2BA1}"/>
          </ac:picMkLst>
        </pc:picChg>
        <pc:picChg chg="add mod">
          <ac:chgData name="Elizabeth Diener" userId="4aa730a6-92d3-479e-8af7-8941ca73d32a" providerId="ADAL" clId="{60BC7E88-37FE-394F-9A37-354D19E128D1}" dt="2024-10-11T21:01:35.561" v="486"/>
          <ac:picMkLst>
            <pc:docMk/>
            <pc:sldMk cId="1022542283" sldId="343"/>
            <ac:picMk id="2050" creationId="{ED175C74-2B07-71D5-1CAE-E2A0A6DB8B9D}"/>
          </ac:picMkLst>
        </pc:picChg>
      </pc:sldChg>
      <pc:sldChg chg="addSp delSp modSp add mod">
        <pc:chgData name="Elizabeth Diener" userId="4aa730a6-92d3-479e-8af7-8941ca73d32a" providerId="ADAL" clId="{60BC7E88-37FE-394F-9A37-354D19E128D1}" dt="2024-10-11T21:05:36.526" v="558" actId="20577"/>
        <pc:sldMkLst>
          <pc:docMk/>
          <pc:sldMk cId="2658708064" sldId="344"/>
        </pc:sldMkLst>
        <pc:spChg chg="add del mod">
          <ac:chgData name="Elizabeth Diener" userId="4aa730a6-92d3-479e-8af7-8941ca73d32a" providerId="ADAL" clId="{60BC7E88-37FE-394F-9A37-354D19E128D1}" dt="2024-10-11T21:05:30.943" v="545"/>
          <ac:spMkLst>
            <pc:docMk/>
            <pc:sldMk cId="2658708064" sldId="344"/>
            <ac:spMk id="2" creationId="{7F377028-9D81-9966-2904-078956DFB352}"/>
          </ac:spMkLst>
        </pc:spChg>
        <pc:spChg chg="add del">
          <ac:chgData name="Elizabeth Diener" userId="4aa730a6-92d3-479e-8af7-8941ca73d32a" providerId="ADAL" clId="{60BC7E88-37FE-394F-9A37-354D19E128D1}" dt="2024-10-11T21:04:27.644" v="525" actId="22"/>
          <ac:spMkLst>
            <pc:docMk/>
            <pc:sldMk cId="2658708064" sldId="344"/>
            <ac:spMk id="5" creationId="{074F2996-8B88-95AA-DDDD-FD21088280E5}"/>
          </ac:spMkLst>
        </pc:spChg>
        <pc:spChg chg="add del">
          <ac:chgData name="Elizabeth Diener" userId="4aa730a6-92d3-479e-8af7-8941ca73d32a" providerId="ADAL" clId="{60BC7E88-37FE-394F-9A37-354D19E128D1}" dt="2024-10-11T21:05:24.135" v="544" actId="22"/>
          <ac:spMkLst>
            <pc:docMk/>
            <pc:sldMk cId="2658708064" sldId="344"/>
            <ac:spMk id="8" creationId="{2D92CA95-CE0D-B174-A45B-46E8E5417CC0}"/>
          </ac:spMkLst>
        </pc:spChg>
        <pc:spChg chg="mod">
          <ac:chgData name="Elizabeth Diener" userId="4aa730a6-92d3-479e-8af7-8941ca73d32a" providerId="ADAL" clId="{60BC7E88-37FE-394F-9A37-354D19E128D1}" dt="2024-10-11T21:04:39.938" v="540" actId="20577"/>
          <ac:spMkLst>
            <pc:docMk/>
            <pc:sldMk cId="2658708064" sldId="344"/>
            <ac:spMk id="787" creationId="{BE0541A0-87AF-0EDB-0FA1-293229154C90}"/>
          </ac:spMkLst>
        </pc:spChg>
        <pc:spChg chg="mod">
          <ac:chgData name="Elizabeth Diener" userId="4aa730a6-92d3-479e-8af7-8941ca73d32a" providerId="ADAL" clId="{60BC7E88-37FE-394F-9A37-354D19E128D1}" dt="2024-10-11T21:05:15.207" v="542" actId="5793"/>
          <ac:spMkLst>
            <pc:docMk/>
            <pc:sldMk cId="2658708064" sldId="344"/>
            <ac:spMk id="788" creationId="{38A2C730-5055-E2E3-A84A-A5435D9C0FF9}"/>
          </ac:spMkLst>
        </pc:spChg>
        <pc:spChg chg="mod">
          <ac:chgData name="Elizabeth Diener" userId="4aa730a6-92d3-479e-8af7-8941ca73d32a" providerId="ADAL" clId="{60BC7E88-37FE-394F-9A37-354D19E128D1}" dt="2024-10-11T21:05:36.526" v="558" actId="20577"/>
          <ac:spMkLst>
            <pc:docMk/>
            <pc:sldMk cId="2658708064" sldId="344"/>
            <ac:spMk id="789" creationId="{CB99F1DF-F9D0-1A31-B0BA-25A5583688C2}"/>
          </ac:spMkLst>
        </pc:spChg>
        <pc:spChg chg="mod">
          <ac:chgData name="Elizabeth Diener" userId="4aa730a6-92d3-479e-8af7-8941ca73d32a" providerId="ADAL" clId="{60BC7E88-37FE-394F-9A37-354D19E128D1}" dt="2024-10-11T21:04:06.432" v="522" actId="20577"/>
          <ac:spMkLst>
            <pc:docMk/>
            <pc:sldMk cId="2658708064" sldId="344"/>
            <ac:spMk id="792" creationId="{0773043F-3570-7AAD-468D-7AA400F90F66}"/>
          </ac:spMkLst>
        </pc:spChg>
        <pc:picChg chg="del">
          <ac:chgData name="Elizabeth Diener" userId="4aa730a6-92d3-479e-8af7-8941ca73d32a" providerId="ADAL" clId="{60BC7E88-37FE-394F-9A37-354D19E128D1}" dt="2024-10-11T21:04:23.947" v="523" actId="478"/>
          <ac:picMkLst>
            <pc:docMk/>
            <pc:sldMk cId="2658708064" sldId="344"/>
            <ac:picMk id="1026" creationId="{91E9CEBF-A160-56B1-E65E-3B3345B5E64C}"/>
          </ac:picMkLst>
        </pc:picChg>
        <pc:picChg chg="add mod">
          <ac:chgData name="Elizabeth Diener" userId="4aa730a6-92d3-479e-8af7-8941ca73d32a" providerId="ADAL" clId="{60BC7E88-37FE-394F-9A37-354D19E128D1}" dt="2024-10-11T21:05:30.943" v="545"/>
          <ac:picMkLst>
            <pc:docMk/>
            <pc:sldMk cId="2658708064" sldId="344"/>
            <ac:picMk id="4098" creationId="{E5D0B86D-697A-F393-1E89-9C8A7C9BB268}"/>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43343" cy="467072"/>
          </a:xfrm>
          <a:prstGeom prst="rect">
            <a:avLst/>
          </a:prstGeom>
          <a:noFill/>
          <a:ln>
            <a:noFill/>
          </a:ln>
        </p:spPr>
        <p:txBody>
          <a:bodyPr spcFirstLastPara="1" wrap="square" lIns="93300" tIns="46650" rIns="93300" bIns="4665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8132" y="0"/>
            <a:ext cx="3043343" cy="467072"/>
          </a:xfrm>
          <a:prstGeom prst="rect">
            <a:avLst/>
          </a:prstGeom>
          <a:noFill/>
          <a:ln>
            <a:noFill/>
          </a:ln>
        </p:spPr>
        <p:txBody>
          <a:bodyPr spcFirstLastPara="1" wrap="square" lIns="93300" tIns="46650" rIns="93300" bIns="4665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2310" y="4480004"/>
            <a:ext cx="5618480" cy="3665458"/>
          </a:xfrm>
          <a:prstGeom prst="rect">
            <a:avLst/>
          </a:prstGeom>
          <a:noFill/>
          <a:ln>
            <a:noFill/>
          </a:ln>
        </p:spPr>
        <p:txBody>
          <a:bodyPr spcFirstLastPara="1" wrap="square" lIns="93300" tIns="46650" rIns="93300" bIns="4665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42030"/>
            <a:ext cx="3043343" cy="467071"/>
          </a:xfrm>
          <a:prstGeom prst="rect">
            <a:avLst/>
          </a:prstGeom>
          <a:noFill/>
          <a:ln>
            <a:noFill/>
          </a:ln>
        </p:spPr>
        <p:txBody>
          <a:bodyPr spcFirstLastPara="1" wrap="square" lIns="93300" tIns="46650" rIns="93300" bIns="4665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8132" y="8842030"/>
            <a:ext cx="3043343" cy="467071"/>
          </a:xfrm>
          <a:prstGeom prst="rect">
            <a:avLst/>
          </a:prstGeom>
          <a:noFill/>
          <a:ln>
            <a:noFill/>
          </a:ln>
        </p:spPr>
        <p:txBody>
          <a:bodyPr spcFirstLastPara="1" wrap="square" lIns="93300" tIns="46650" rIns="93300" bIns="4665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
        <p:cNvGrpSpPr/>
        <p:nvPr/>
      </p:nvGrpSpPr>
      <p:grpSpPr>
        <a:xfrm>
          <a:off x="0" y="0"/>
          <a:ext cx="0" cy="0"/>
          <a:chOff x="0" y="0"/>
          <a:chExt cx="0" cy="0"/>
        </a:xfrm>
      </p:grpSpPr>
      <p:sp>
        <p:nvSpPr>
          <p:cNvPr id="33" name="Google Shape;33;g111c47188c0_0_106:notes"/>
          <p:cNvSpPr>
            <a:spLocks noGrp="1" noRot="1" noChangeAspect="1"/>
          </p:cNvSpPr>
          <p:nvPr>
            <p:ph type="sldImg" idx="2"/>
          </p:nvPr>
        </p:nvSpPr>
        <p:spPr>
          <a:xfrm>
            <a:off x="719138" y="1163638"/>
            <a:ext cx="5584800" cy="3141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 name="Google Shape;34;g111c47188c0_0_106:notes"/>
          <p:cNvSpPr txBox="1">
            <a:spLocks noGrp="1"/>
          </p:cNvSpPr>
          <p:nvPr>
            <p:ph type="body" idx="1"/>
          </p:nvPr>
        </p:nvSpPr>
        <p:spPr>
          <a:xfrm>
            <a:off x="702310" y="4480004"/>
            <a:ext cx="5618400" cy="3665400"/>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35" name="Google Shape;35;g111c47188c0_0_106:notes"/>
          <p:cNvSpPr txBox="1">
            <a:spLocks noGrp="1"/>
          </p:cNvSpPr>
          <p:nvPr>
            <p:ph type="sldNum" idx="12"/>
          </p:nvPr>
        </p:nvSpPr>
        <p:spPr>
          <a:xfrm>
            <a:off x="3978132" y="8842030"/>
            <a:ext cx="3043200" cy="467100"/>
          </a:xfrm>
          <a:prstGeom prst="rect">
            <a:avLst/>
          </a:prstGeom>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10ef9d922f6_1_667:notes"/>
          <p:cNvSpPr>
            <a:spLocks noGrp="1" noRot="1" noChangeAspect="1"/>
          </p:cNvSpPr>
          <p:nvPr>
            <p:ph type="sldImg" idx="2"/>
          </p:nvPr>
        </p:nvSpPr>
        <p:spPr>
          <a:xfrm>
            <a:off x="719138" y="1163638"/>
            <a:ext cx="5584800" cy="3141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10ef9d922f6_1_667:notes"/>
          <p:cNvSpPr txBox="1">
            <a:spLocks noGrp="1"/>
          </p:cNvSpPr>
          <p:nvPr>
            <p:ph type="body" idx="1"/>
          </p:nvPr>
        </p:nvSpPr>
        <p:spPr>
          <a:xfrm>
            <a:off x="702310" y="4480004"/>
            <a:ext cx="5618400" cy="3665400"/>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170" name="Google Shape;170;g10ef9d922f6_1_667:notes"/>
          <p:cNvSpPr txBox="1">
            <a:spLocks noGrp="1"/>
          </p:cNvSpPr>
          <p:nvPr>
            <p:ph type="sldNum" idx="12"/>
          </p:nvPr>
        </p:nvSpPr>
        <p:spPr>
          <a:xfrm>
            <a:off x="3978132" y="8842030"/>
            <a:ext cx="3043200" cy="467100"/>
          </a:xfrm>
          <a:prstGeom prst="rect">
            <a:avLst/>
          </a:prstGeom>
        </p:spPr>
        <p:txBody>
          <a:bodyPr spcFirstLastPara="1" wrap="square" lIns="93300" tIns="46650" rIns="93300" bIns="4665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10ef9d9297b_1_513:notes"/>
          <p:cNvSpPr>
            <a:spLocks noGrp="1" noRot="1" noChangeAspect="1"/>
          </p:cNvSpPr>
          <p:nvPr>
            <p:ph type="sldImg" idx="2"/>
          </p:nvPr>
        </p:nvSpPr>
        <p:spPr>
          <a:xfrm>
            <a:off x="719138" y="1163638"/>
            <a:ext cx="5584800" cy="3141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10ef9d9297b_1_513:notes"/>
          <p:cNvSpPr txBox="1">
            <a:spLocks noGrp="1"/>
          </p:cNvSpPr>
          <p:nvPr>
            <p:ph type="body" idx="1"/>
          </p:nvPr>
        </p:nvSpPr>
        <p:spPr>
          <a:xfrm>
            <a:off x="702310" y="4480004"/>
            <a:ext cx="5618400" cy="3665400"/>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184" name="Google Shape;184;g10ef9d9297b_1_513:notes"/>
          <p:cNvSpPr txBox="1">
            <a:spLocks noGrp="1"/>
          </p:cNvSpPr>
          <p:nvPr>
            <p:ph type="sldNum" idx="12"/>
          </p:nvPr>
        </p:nvSpPr>
        <p:spPr>
          <a:xfrm>
            <a:off x="3978132" y="8842030"/>
            <a:ext cx="3043200" cy="467100"/>
          </a:xfrm>
          <a:prstGeom prst="rect">
            <a:avLst/>
          </a:prstGeom>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10ef9d9297b_1_526:notes"/>
          <p:cNvSpPr>
            <a:spLocks noGrp="1" noRot="1" noChangeAspect="1"/>
          </p:cNvSpPr>
          <p:nvPr>
            <p:ph type="sldImg" idx="2"/>
          </p:nvPr>
        </p:nvSpPr>
        <p:spPr>
          <a:xfrm>
            <a:off x="719138" y="1163638"/>
            <a:ext cx="5584800" cy="3141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10ef9d9297b_1_526:notes"/>
          <p:cNvSpPr txBox="1">
            <a:spLocks noGrp="1"/>
          </p:cNvSpPr>
          <p:nvPr>
            <p:ph type="body" idx="1"/>
          </p:nvPr>
        </p:nvSpPr>
        <p:spPr>
          <a:xfrm>
            <a:off x="702310" y="4480004"/>
            <a:ext cx="5618400" cy="3665400"/>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201" name="Google Shape;201;g10ef9d9297b_1_526:notes"/>
          <p:cNvSpPr txBox="1">
            <a:spLocks noGrp="1"/>
          </p:cNvSpPr>
          <p:nvPr>
            <p:ph type="sldNum" idx="12"/>
          </p:nvPr>
        </p:nvSpPr>
        <p:spPr>
          <a:xfrm>
            <a:off x="3978132" y="8842030"/>
            <a:ext cx="3043200" cy="467100"/>
          </a:xfrm>
          <a:prstGeom prst="rect">
            <a:avLst/>
          </a:prstGeom>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10ef9d9297b_1_539:notes"/>
          <p:cNvSpPr>
            <a:spLocks noGrp="1" noRot="1" noChangeAspect="1"/>
          </p:cNvSpPr>
          <p:nvPr>
            <p:ph type="sldImg" idx="2"/>
          </p:nvPr>
        </p:nvSpPr>
        <p:spPr>
          <a:xfrm>
            <a:off x="719138" y="1163638"/>
            <a:ext cx="5584800" cy="3141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10ef9d9297b_1_539:notes"/>
          <p:cNvSpPr txBox="1">
            <a:spLocks noGrp="1"/>
          </p:cNvSpPr>
          <p:nvPr>
            <p:ph type="body" idx="1"/>
          </p:nvPr>
        </p:nvSpPr>
        <p:spPr>
          <a:xfrm>
            <a:off x="702310" y="4480004"/>
            <a:ext cx="5618400" cy="3665400"/>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215" name="Google Shape;215;g10ef9d9297b_1_539:notes"/>
          <p:cNvSpPr txBox="1">
            <a:spLocks noGrp="1"/>
          </p:cNvSpPr>
          <p:nvPr>
            <p:ph type="sldNum" idx="12"/>
          </p:nvPr>
        </p:nvSpPr>
        <p:spPr>
          <a:xfrm>
            <a:off x="3978132" y="8842030"/>
            <a:ext cx="3043200" cy="467100"/>
          </a:xfrm>
          <a:prstGeom prst="rect">
            <a:avLst/>
          </a:prstGeom>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10ef9d9297b_1_578:notes"/>
          <p:cNvSpPr>
            <a:spLocks noGrp="1" noRot="1" noChangeAspect="1"/>
          </p:cNvSpPr>
          <p:nvPr>
            <p:ph type="sldImg" idx="2"/>
          </p:nvPr>
        </p:nvSpPr>
        <p:spPr>
          <a:xfrm>
            <a:off x="719138" y="1163638"/>
            <a:ext cx="5584800" cy="3141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10ef9d9297b_1_578:notes"/>
          <p:cNvSpPr txBox="1">
            <a:spLocks noGrp="1"/>
          </p:cNvSpPr>
          <p:nvPr>
            <p:ph type="body" idx="1"/>
          </p:nvPr>
        </p:nvSpPr>
        <p:spPr>
          <a:xfrm>
            <a:off x="702310" y="4480004"/>
            <a:ext cx="5618400" cy="3665400"/>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228" name="Google Shape;228;g10ef9d9297b_1_578:notes"/>
          <p:cNvSpPr txBox="1">
            <a:spLocks noGrp="1"/>
          </p:cNvSpPr>
          <p:nvPr>
            <p:ph type="sldNum" idx="12"/>
          </p:nvPr>
        </p:nvSpPr>
        <p:spPr>
          <a:xfrm>
            <a:off x="3978132" y="8842030"/>
            <a:ext cx="3043200" cy="467100"/>
          </a:xfrm>
          <a:prstGeom prst="rect">
            <a:avLst/>
          </a:prstGeom>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10ef9d9297b_1_552:notes"/>
          <p:cNvSpPr>
            <a:spLocks noGrp="1" noRot="1" noChangeAspect="1"/>
          </p:cNvSpPr>
          <p:nvPr>
            <p:ph type="sldImg" idx="2"/>
          </p:nvPr>
        </p:nvSpPr>
        <p:spPr>
          <a:xfrm>
            <a:off x="719138" y="1163638"/>
            <a:ext cx="5584800" cy="3141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10ef9d9297b_1_552:notes"/>
          <p:cNvSpPr txBox="1">
            <a:spLocks noGrp="1"/>
          </p:cNvSpPr>
          <p:nvPr>
            <p:ph type="body" idx="1"/>
          </p:nvPr>
        </p:nvSpPr>
        <p:spPr>
          <a:xfrm>
            <a:off x="702310" y="4480004"/>
            <a:ext cx="5618400" cy="3665400"/>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243" name="Google Shape;243;g10ef9d9297b_1_552:notes"/>
          <p:cNvSpPr txBox="1">
            <a:spLocks noGrp="1"/>
          </p:cNvSpPr>
          <p:nvPr>
            <p:ph type="sldNum" idx="12"/>
          </p:nvPr>
        </p:nvSpPr>
        <p:spPr>
          <a:xfrm>
            <a:off x="3978132" y="8842030"/>
            <a:ext cx="3043200" cy="467100"/>
          </a:xfrm>
          <a:prstGeom prst="rect">
            <a:avLst/>
          </a:prstGeom>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1123dc228e1_0_11:notes"/>
          <p:cNvSpPr>
            <a:spLocks noGrp="1" noRot="1" noChangeAspect="1"/>
          </p:cNvSpPr>
          <p:nvPr>
            <p:ph type="sldImg" idx="2"/>
          </p:nvPr>
        </p:nvSpPr>
        <p:spPr>
          <a:xfrm>
            <a:off x="719138" y="1163638"/>
            <a:ext cx="5584800" cy="3141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1123dc228e1_0_11:notes"/>
          <p:cNvSpPr txBox="1">
            <a:spLocks noGrp="1"/>
          </p:cNvSpPr>
          <p:nvPr>
            <p:ph type="body" idx="1"/>
          </p:nvPr>
        </p:nvSpPr>
        <p:spPr>
          <a:xfrm>
            <a:off x="702310" y="4480004"/>
            <a:ext cx="5618400" cy="3665400"/>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257" name="Google Shape;257;g1123dc228e1_0_11:notes"/>
          <p:cNvSpPr txBox="1">
            <a:spLocks noGrp="1"/>
          </p:cNvSpPr>
          <p:nvPr>
            <p:ph type="sldNum" idx="12"/>
          </p:nvPr>
        </p:nvSpPr>
        <p:spPr>
          <a:xfrm>
            <a:off x="3978132" y="8842030"/>
            <a:ext cx="3043200" cy="467100"/>
          </a:xfrm>
          <a:prstGeom prst="rect">
            <a:avLst/>
          </a:prstGeom>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10ef9d922f6_1_683:notes"/>
          <p:cNvSpPr>
            <a:spLocks noGrp="1" noRot="1" noChangeAspect="1"/>
          </p:cNvSpPr>
          <p:nvPr>
            <p:ph type="sldImg" idx="2"/>
          </p:nvPr>
        </p:nvSpPr>
        <p:spPr>
          <a:xfrm>
            <a:off x="719138" y="1163638"/>
            <a:ext cx="5584800" cy="3141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10ef9d922f6_1_683:notes"/>
          <p:cNvSpPr txBox="1">
            <a:spLocks noGrp="1"/>
          </p:cNvSpPr>
          <p:nvPr>
            <p:ph type="body" idx="1"/>
          </p:nvPr>
        </p:nvSpPr>
        <p:spPr>
          <a:xfrm>
            <a:off x="702310" y="4480004"/>
            <a:ext cx="5618400" cy="3665400"/>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272" name="Google Shape;272;g10ef9d922f6_1_683:notes"/>
          <p:cNvSpPr txBox="1">
            <a:spLocks noGrp="1"/>
          </p:cNvSpPr>
          <p:nvPr>
            <p:ph type="sldNum" idx="12"/>
          </p:nvPr>
        </p:nvSpPr>
        <p:spPr>
          <a:xfrm>
            <a:off x="3978132" y="8842030"/>
            <a:ext cx="3043200" cy="467100"/>
          </a:xfrm>
          <a:prstGeom prst="rect">
            <a:avLst/>
          </a:prstGeom>
        </p:spPr>
        <p:txBody>
          <a:bodyPr spcFirstLastPara="1" wrap="square" lIns="93300" tIns="46650" rIns="93300" bIns="4665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10ef9d922f6_2_0:notes"/>
          <p:cNvSpPr>
            <a:spLocks noGrp="1" noRot="1" noChangeAspect="1"/>
          </p:cNvSpPr>
          <p:nvPr>
            <p:ph type="sldImg" idx="2"/>
          </p:nvPr>
        </p:nvSpPr>
        <p:spPr>
          <a:xfrm>
            <a:off x="719138" y="1163638"/>
            <a:ext cx="5584800" cy="3141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10ef9d922f6_2_0:notes"/>
          <p:cNvSpPr txBox="1">
            <a:spLocks noGrp="1"/>
          </p:cNvSpPr>
          <p:nvPr>
            <p:ph type="body" idx="1"/>
          </p:nvPr>
        </p:nvSpPr>
        <p:spPr>
          <a:xfrm>
            <a:off x="702310" y="4480004"/>
            <a:ext cx="5618400" cy="3665400"/>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285" name="Google Shape;285;g10ef9d922f6_2_0:notes"/>
          <p:cNvSpPr txBox="1">
            <a:spLocks noGrp="1"/>
          </p:cNvSpPr>
          <p:nvPr>
            <p:ph type="sldNum" idx="12"/>
          </p:nvPr>
        </p:nvSpPr>
        <p:spPr>
          <a:xfrm>
            <a:off x="3978132" y="8842030"/>
            <a:ext cx="3043200" cy="467100"/>
          </a:xfrm>
          <a:prstGeom prst="rect">
            <a:avLst/>
          </a:prstGeom>
        </p:spPr>
        <p:txBody>
          <a:bodyPr spcFirstLastPara="1" wrap="square" lIns="93300" tIns="46650" rIns="93300" bIns="4665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10ef9d9297b_1_47:notes"/>
          <p:cNvSpPr>
            <a:spLocks noGrp="1" noRot="1" noChangeAspect="1"/>
          </p:cNvSpPr>
          <p:nvPr>
            <p:ph type="sldImg" idx="2"/>
          </p:nvPr>
        </p:nvSpPr>
        <p:spPr>
          <a:xfrm>
            <a:off x="719138" y="1163638"/>
            <a:ext cx="5584800" cy="3141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 name="Google Shape;298;g10ef9d9297b_1_47:notes"/>
          <p:cNvSpPr txBox="1">
            <a:spLocks noGrp="1"/>
          </p:cNvSpPr>
          <p:nvPr>
            <p:ph type="body" idx="1"/>
          </p:nvPr>
        </p:nvSpPr>
        <p:spPr>
          <a:xfrm>
            <a:off x="702310" y="4480004"/>
            <a:ext cx="5618400" cy="3665400"/>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299" name="Google Shape;299;g10ef9d9297b_1_47:notes"/>
          <p:cNvSpPr txBox="1">
            <a:spLocks noGrp="1"/>
          </p:cNvSpPr>
          <p:nvPr>
            <p:ph type="sldNum" idx="12"/>
          </p:nvPr>
        </p:nvSpPr>
        <p:spPr>
          <a:xfrm>
            <a:off x="3978132" y="8842030"/>
            <a:ext cx="3043200" cy="467100"/>
          </a:xfrm>
          <a:prstGeom prst="rect">
            <a:avLst/>
          </a:prstGeom>
        </p:spPr>
        <p:txBody>
          <a:bodyPr spcFirstLastPara="1" wrap="square" lIns="93300" tIns="46650" rIns="93300" bIns="4665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
        <p:cNvGrpSpPr/>
        <p:nvPr/>
      </p:nvGrpSpPr>
      <p:grpSpPr>
        <a:xfrm>
          <a:off x="0" y="0"/>
          <a:ext cx="0" cy="0"/>
          <a:chOff x="0" y="0"/>
          <a:chExt cx="0" cy="0"/>
        </a:xfrm>
      </p:grpSpPr>
      <p:sp>
        <p:nvSpPr>
          <p:cNvPr id="45" name="Google Shape;45;ga1e96125c4_0_11: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 name="Google Shape;46;ga1e96125c4_0_11:notes"/>
          <p:cNvSpPr txBox="1">
            <a:spLocks noGrp="1"/>
          </p:cNvSpPr>
          <p:nvPr>
            <p:ph type="body" idx="1"/>
          </p:nvPr>
        </p:nvSpPr>
        <p:spPr>
          <a:xfrm>
            <a:off x="702310" y="4480004"/>
            <a:ext cx="5618400" cy="3665400"/>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47" name="Google Shape;47;ga1e96125c4_0_11:notes"/>
          <p:cNvSpPr txBox="1">
            <a:spLocks noGrp="1"/>
          </p:cNvSpPr>
          <p:nvPr>
            <p:ph type="sldNum" idx="12"/>
          </p:nvPr>
        </p:nvSpPr>
        <p:spPr>
          <a:xfrm>
            <a:off x="3978132" y="8842030"/>
            <a:ext cx="3043200" cy="467100"/>
          </a:xfrm>
          <a:prstGeom prst="rect">
            <a:avLst/>
          </a:prstGeom>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10ef9d9297b_1_60:notes"/>
          <p:cNvSpPr>
            <a:spLocks noGrp="1" noRot="1" noChangeAspect="1"/>
          </p:cNvSpPr>
          <p:nvPr>
            <p:ph type="sldImg" idx="2"/>
          </p:nvPr>
        </p:nvSpPr>
        <p:spPr>
          <a:xfrm>
            <a:off x="719138" y="1163638"/>
            <a:ext cx="5584800" cy="3141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10ef9d9297b_1_60:notes"/>
          <p:cNvSpPr txBox="1">
            <a:spLocks noGrp="1"/>
          </p:cNvSpPr>
          <p:nvPr>
            <p:ph type="body" idx="1"/>
          </p:nvPr>
        </p:nvSpPr>
        <p:spPr>
          <a:xfrm>
            <a:off x="702310" y="4480004"/>
            <a:ext cx="5618400" cy="3665400"/>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311" name="Google Shape;311;g10ef9d9297b_1_60:notes"/>
          <p:cNvSpPr txBox="1">
            <a:spLocks noGrp="1"/>
          </p:cNvSpPr>
          <p:nvPr>
            <p:ph type="sldNum" idx="12"/>
          </p:nvPr>
        </p:nvSpPr>
        <p:spPr>
          <a:xfrm>
            <a:off x="3978132" y="8842030"/>
            <a:ext cx="3043200" cy="467100"/>
          </a:xfrm>
          <a:prstGeom prst="rect">
            <a:avLst/>
          </a:prstGeom>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10ef9d9297b_1_73:notes"/>
          <p:cNvSpPr>
            <a:spLocks noGrp="1" noRot="1" noChangeAspect="1"/>
          </p:cNvSpPr>
          <p:nvPr>
            <p:ph type="sldImg" idx="2"/>
          </p:nvPr>
        </p:nvSpPr>
        <p:spPr>
          <a:xfrm>
            <a:off x="719138" y="1163638"/>
            <a:ext cx="5584800" cy="3141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10ef9d9297b_1_73:notes"/>
          <p:cNvSpPr txBox="1">
            <a:spLocks noGrp="1"/>
          </p:cNvSpPr>
          <p:nvPr>
            <p:ph type="body" idx="1"/>
          </p:nvPr>
        </p:nvSpPr>
        <p:spPr>
          <a:xfrm>
            <a:off x="702310" y="4480004"/>
            <a:ext cx="5618400" cy="3665400"/>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325" name="Google Shape;325;g10ef9d9297b_1_73:notes"/>
          <p:cNvSpPr txBox="1">
            <a:spLocks noGrp="1"/>
          </p:cNvSpPr>
          <p:nvPr>
            <p:ph type="sldNum" idx="12"/>
          </p:nvPr>
        </p:nvSpPr>
        <p:spPr>
          <a:xfrm>
            <a:off x="3978132" y="8842030"/>
            <a:ext cx="3043200" cy="467100"/>
          </a:xfrm>
          <a:prstGeom prst="rect">
            <a:avLst/>
          </a:prstGeom>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10ef9d9297b_1_86:notes"/>
          <p:cNvSpPr>
            <a:spLocks noGrp="1" noRot="1" noChangeAspect="1"/>
          </p:cNvSpPr>
          <p:nvPr>
            <p:ph type="sldImg" idx="2"/>
          </p:nvPr>
        </p:nvSpPr>
        <p:spPr>
          <a:xfrm>
            <a:off x="719138" y="1163638"/>
            <a:ext cx="5584800" cy="3141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10ef9d9297b_1_86:notes"/>
          <p:cNvSpPr txBox="1">
            <a:spLocks noGrp="1"/>
          </p:cNvSpPr>
          <p:nvPr>
            <p:ph type="body" idx="1"/>
          </p:nvPr>
        </p:nvSpPr>
        <p:spPr>
          <a:xfrm>
            <a:off x="702310" y="4480004"/>
            <a:ext cx="5618400" cy="3665400"/>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341" name="Google Shape;341;g10ef9d9297b_1_86:notes"/>
          <p:cNvSpPr txBox="1">
            <a:spLocks noGrp="1"/>
          </p:cNvSpPr>
          <p:nvPr>
            <p:ph type="sldNum" idx="12"/>
          </p:nvPr>
        </p:nvSpPr>
        <p:spPr>
          <a:xfrm>
            <a:off x="3978132" y="8842030"/>
            <a:ext cx="3043200" cy="467100"/>
          </a:xfrm>
          <a:prstGeom prst="rect">
            <a:avLst/>
          </a:prstGeom>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10ef9d9297b_1_99:notes"/>
          <p:cNvSpPr>
            <a:spLocks noGrp="1" noRot="1" noChangeAspect="1"/>
          </p:cNvSpPr>
          <p:nvPr>
            <p:ph type="sldImg" idx="2"/>
          </p:nvPr>
        </p:nvSpPr>
        <p:spPr>
          <a:xfrm>
            <a:off x="719138" y="1163638"/>
            <a:ext cx="5584800" cy="3141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10ef9d9297b_1_99:notes"/>
          <p:cNvSpPr txBox="1">
            <a:spLocks noGrp="1"/>
          </p:cNvSpPr>
          <p:nvPr>
            <p:ph type="body" idx="1"/>
          </p:nvPr>
        </p:nvSpPr>
        <p:spPr>
          <a:xfrm>
            <a:off x="702310" y="4480004"/>
            <a:ext cx="5618400" cy="3665400"/>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355" name="Google Shape;355;g10ef9d9297b_1_99:notes"/>
          <p:cNvSpPr txBox="1">
            <a:spLocks noGrp="1"/>
          </p:cNvSpPr>
          <p:nvPr>
            <p:ph type="sldNum" idx="12"/>
          </p:nvPr>
        </p:nvSpPr>
        <p:spPr>
          <a:xfrm>
            <a:off x="3978132" y="8842030"/>
            <a:ext cx="3043200" cy="467100"/>
          </a:xfrm>
          <a:prstGeom prst="rect">
            <a:avLst/>
          </a:prstGeom>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10ef9d9297b_1_112:notes"/>
          <p:cNvSpPr>
            <a:spLocks noGrp="1" noRot="1" noChangeAspect="1"/>
          </p:cNvSpPr>
          <p:nvPr>
            <p:ph type="sldImg" idx="2"/>
          </p:nvPr>
        </p:nvSpPr>
        <p:spPr>
          <a:xfrm>
            <a:off x="719138" y="1163638"/>
            <a:ext cx="5584800" cy="3141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 name="Google Shape;368;g10ef9d9297b_1_112:notes"/>
          <p:cNvSpPr txBox="1">
            <a:spLocks noGrp="1"/>
          </p:cNvSpPr>
          <p:nvPr>
            <p:ph type="body" idx="1"/>
          </p:nvPr>
        </p:nvSpPr>
        <p:spPr>
          <a:xfrm>
            <a:off x="702310" y="4480004"/>
            <a:ext cx="5618400" cy="3665400"/>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369" name="Google Shape;369;g10ef9d9297b_1_112:notes"/>
          <p:cNvSpPr txBox="1">
            <a:spLocks noGrp="1"/>
          </p:cNvSpPr>
          <p:nvPr>
            <p:ph type="sldNum" idx="12"/>
          </p:nvPr>
        </p:nvSpPr>
        <p:spPr>
          <a:xfrm>
            <a:off x="3978132" y="8842030"/>
            <a:ext cx="3043200" cy="467100"/>
          </a:xfrm>
          <a:prstGeom prst="rect">
            <a:avLst/>
          </a:prstGeom>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10ef9d9297b_1_125:notes"/>
          <p:cNvSpPr>
            <a:spLocks noGrp="1" noRot="1" noChangeAspect="1"/>
          </p:cNvSpPr>
          <p:nvPr>
            <p:ph type="sldImg" idx="2"/>
          </p:nvPr>
        </p:nvSpPr>
        <p:spPr>
          <a:xfrm>
            <a:off x="719138" y="1163638"/>
            <a:ext cx="5584800" cy="3141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 name="Google Shape;380;g10ef9d9297b_1_125:notes"/>
          <p:cNvSpPr txBox="1">
            <a:spLocks noGrp="1"/>
          </p:cNvSpPr>
          <p:nvPr>
            <p:ph type="body" idx="1"/>
          </p:nvPr>
        </p:nvSpPr>
        <p:spPr>
          <a:xfrm>
            <a:off x="702310" y="4480004"/>
            <a:ext cx="5618400" cy="3665400"/>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381" name="Google Shape;381;g10ef9d9297b_1_125:notes"/>
          <p:cNvSpPr txBox="1">
            <a:spLocks noGrp="1"/>
          </p:cNvSpPr>
          <p:nvPr>
            <p:ph type="sldNum" idx="12"/>
          </p:nvPr>
        </p:nvSpPr>
        <p:spPr>
          <a:xfrm>
            <a:off x="3978132" y="8842030"/>
            <a:ext cx="3043200" cy="467100"/>
          </a:xfrm>
          <a:prstGeom prst="rect">
            <a:avLst/>
          </a:prstGeom>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10ef9d922f6_2_14:notes"/>
          <p:cNvSpPr>
            <a:spLocks noGrp="1" noRot="1" noChangeAspect="1"/>
          </p:cNvSpPr>
          <p:nvPr>
            <p:ph type="sldImg" idx="2"/>
          </p:nvPr>
        </p:nvSpPr>
        <p:spPr>
          <a:xfrm>
            <a:off x="719138" y="1163638"/>
            <a:ext cx="5584800" cy="3141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 name="Google Shape;392;g10ef9d922f6_2_14:notes"/>
          <p:cNvSpPr txBox="1">
            <a:spLocks noGrp="1"/>
          </p:cNvSpPr>
          <p:nvPr>
            <p:ph type="body" idx="1"/>
          </p:nvPr>
        </p:nvSpPr>
        <p:spPr>
          <a:xfrm>
            <a:off x="702310" y="4480004"/>
            <a:ext cx="5618400" cy="3665400"/>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393" name="Google Shape;393;g10ef9d922f6_2_14:notes"/>
          <p:cNvSpPr txBox="1">
            <a:spLocks noGrp="1"/>
          </p:cNvSpPr>
          <p:nvPr>
            <p:ph type="sldNum" idx="12"/>
          </p:nvPr>
        </p:nvSpPr>
        <p:spPr>
          <a:xfrm>
            <a:off x="3978132" y="8842030"/>
            <a:ext cx="3043200" cy="467100"/>
          </a:xfrm>
          <a:prstGeom prst="rect">
            <a:avLst/>
          </a:prstGeom>
        </p:spPr>
        <p:txBody>
          <a:bodyPr spcFirstLastPara="1" wrap="square" lIns="93300" tIns="46650" rIns="93300" bIns="4665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10ef9d922f6_2_27:notes"/>
          <p:cNvSpPr>
            <a:spLocks noGrp="1" noRot="1" noChangeAspect="1"/>
          </p:cNvSpPr>
          <p:nvPr>
            <p:ph type="sldImg" idx="2"/>
          </p:nvPr>
        </p:nvSpPr>
        <p:spPr>
          <a:xfrm>
            <a:off x="719138" y="1163638"/>
            <a:ext cx="5584800" cy="3141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10ef9d922f6_2_27:notes"/>
          <p:cNvSpPr txBox="1">
            <a:spLocks noGrp="1"/>
          </p:cNvSpPr>
          <p:nvPr>
            <p:ph type="body" idx="1"/>
          </p:nvPr>
        </p:nvSpPr>
        <p:spPr>
          <a:xfrm>
            <a:off x="702310" y="4480004"/>
            <a:ext cx="5618400" cy="3665400"/>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408" name="Google Shape;408;g10ef9d922f6_2_27:notes"/>
          <p:cNvSpPr txBox="1">
            <a:spLocks noGrp="1"/>
          </p:cNvSpPr>
          <p:nvPr>
            <p:ph type="sldNum" idx="12"/>
          </p:nvPr>
        </p:nvSpPr>
        <p:spPr>
          <a:xfrm>
            <a:off x="3978132" y="8842030"/>
            <a:ext cx="3043200" cy="467100"/>
          </a:xfrm>
          <a:prstGeom prst="rect">
            <a:avLst/>
          </a:prstGeom>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111c47188c0_9_37:notes"/>
          <p:cNvSpPr>
            <a:spLocks noGrp="1" noRot="1" noChangeAspect="1"/>
          </p:cNvSpPr>
          <p:nvPr>
            <p:ph type="sldImg" idx="2"/>
          </p:nvPr>
        </p:nvSpPr>
        <p:spPr>
          <a:xfrm>
            <a:off x="719138" y="1163638"/>
            <a:ext cx="5584800" cy="3141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 name="Google Shape;419;g111c47188c0_9_37:notes"/>
          <p:cNvSpPr txBox="1">
            <a:spLocks noGrp="1"/>
          </p:cNvSpPr>
          <p:nvPr>
            <p:ph type="body" idx="1"/>
          </p:nvPr>
        </p:nvSpPr>
        <p:spPr>
          <a:xfrm>
            <a:off x="702310" y="4480004"/>
            <a:ext cx="5618400" cy="3665400"/>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420" name="Google Shape;420;g111c47188c0_9_37:notes"/>
          <p:cNvSpPr txBox="1">
            <a:spLocks noGrp="1"/>
          </p:cNvSpPr>
          <p:nvPr>
            <p:ph type="sldNum" idx="12"/>
          </p:nvPr>
        </p:nvSpPr>
        <p:spPr>
          <a:xfrm>
            <a:off x="3978132" y="8842030"/>
            <a:ext cx="3043200" cy="467100"/>
          </a:xfrm>
          <a:prstGeom prst="rect">
            <a:avLst/>
          </a:prstGeom>
        </p:spPr>
        <p:txBody>
          <a:bodyPr spcFirstLastPara="1" wrap="square" lIns="93300" tIns="46650" rIns="93300" bIns="4665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10ef9d9297b_1_138:notes"/>
          <p:cNvSpPr>
            <a:spLocks noGrp="1" noRot="1" noChangeAspect="1"/>
          </p:cNvSpPr>
          <p:nvPr>
            <p:ph type="sldImg" idx="2"/>
          </p:nvPr>
        </p:nvSpPr>
        <p:spPr>
          <a:xfrm>
            <a:off x="719138" y="1163638"/>
            <a:ext cx="5584800" cy="3141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4" name="Google Shape;434;g10ef9d9297b_1_138:notes"/>
          <p:cNvSpPr txBox="1">
            <a:spLocks noGrp="1"/>
          </p:cNvSpPr>
          <p:nvPr>
            <p:ph type="body" idx="1"/>
          </p:nvPr>
        </p:nvSpPr>
        <p:spPr>
          <a:xfrm>
            <a:off x="702310" y="4480004"/>
            <a:ext cx="5618400" cy="3665400"/>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435" name="Google Shape;435;g10ef9d9297b_1_138:notes"/>
          <p:cNvSpPr txBox="1">
            <a:spLocks noGrp="1"/>
          </p:cNvSpPr>
          <p:nvPr>
            <p:ph type="sldNum" idx="12"/>
          </p:nvPr>
        </p:nvSpPr>
        <p:spPr>
          <a:xfrm>
            <a:off x="3978132" y="8842030"/>
            <a:ext cx="3043200" cy="467100"/>
          </a:xfrm>
          <a:prstGeom prst="rect">
            <a:avLst/>
          </a:prstGeom>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111c47188c0_0_71: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111c47188c0_0_71:notes"/>
          <p:cNvSpPr txBox="1">
            <a:spLocks noGrp="1"/>
          </p:cNvSpPr>
          <p:nvPr>
            <p:ph type="body" idx="1"/>
          </p:nvPr>
        </p:nvSpPr>
        <p:spPr>
          <a:xfrm>
            <a:off x="702310" y="4480004"/>
            <a:ext cx="5618400" cy="3665400"/>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61" name="Google Shape;61;g111c47188c0_0_71:notes"/>
          <p:cNvSpPr txBox="1">
            <a:spLocks noGrp="1"/>
          </p:cNvSpPr>
          <p:nvPr>
            <p:ph type="sldNum" idx="12"/>
          </p:nvPr>
        </p:nvSpPr>
        <p:spPr>
          <a:xfrm>
            <a:off x="3978132" y="8842030"/>
            <a:ext cx="3043200" cy="467100"/>
          </a:xfrm>
          <a:prstGeom prst="rect">
            <a:avLst/>
          </a:prstGeom>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10ef9d922f6_2_40:notes"/>
          <p:cNvSpPr>
            <a:spLocks noGrp="1" noRot="1" noChangeAspect="1"/>
          </p:cNvSpPr>
          <p:nvPr>
            <p:ph type="sldImg" idx="2"/>
          </p:nvPr>
        </p:nvSpPr>
        <p:spPr>
          <a:xfrm>
            <a:off x="719138" y="1163638"/>
            <a:ext cx="5584800" cy="3141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8" name="Google Shape;448;g10ef9d922f6_2_40:notes"/>
          <p:cNvSpPr txBox="1">
            <a:spLocks noGrp="1"/>
          </p:cNvSpPr>
          <p:nvPr>
            <p:ph type="body" idx="1"/>
          </p:nvPr>
        </p:nvSpPr>
        <p:spPr>
          <a:xfrm>
            <a:off x="702310" y="4480004"/>
            <a:ext cx="5618400" cy="3665400"/>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449" name="Google Shape;449;g10ef9d922f6_2_40:notes"/>
          <p:cNvSpPr txBox="1">
            <a:spLocks noGrp="1"/>
          </p:cNvSpPr>
          <p:nvPr>
            <p:ph type="sldNum" idx="12"/>
          </p:nvPr>
        </p:nvSpPr>
        <p:spPr>
          <a:xfrm>
            <a:off x="3978132" y="8842030"/>
            <a:ext cx="3043200" cy="467100"/>
          </a:xfrm>
          <a:prstGeom prst="rect">
            <a:avLst/>
          </a:prstGeom>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g10ef9d9297b_1_164:notes"/>
          <p:cNvSpPr>
            <a:spLocks noGrp="1" noRot="1" noChangeAspect="1"/>
          </p:cNvSpPr>
          <p:nvPr>
            <p:ph type="sldImg" idx="2"/>
          </p:nvPr>
        </p:nvSpPr>
        <p:spPr>
          <a:xfrm>
            <a:off x="719138" y="1163638"/>
            <a:ext cx="5584800" cy="3141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0" name="Google Shape;460;g10ef9d9297b_1_164:notes"/>
          <p:cNvSpPr txBox="1">
            <a:spLocks noGrp="1"/>
          </p:cNvSpPr>
          <p:nvPr>
            <p:ph type="body" idx="1"/>
          </p:nvPr>
        </p:nvSpPr>
        <p:spPr>
          <a:xfrm>
            <a:off x="702310" y="4480004"/>
            <a:ext cx="5618400" cy="3665400"/>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461" name="Google Shape;461;g10ef9d9297b_1_164:notes"/>
          <p:cNvSpPr txBox="1">
            <a:spLocks noGrp="1"/>
          </p:cNvSpPr>
          <p:nvPr>
            <p:ph type="sldNum" idx="12"/>
          </p:nvPr>
        </p:nvSpPr>
        <p:spPr>
          <a:xfrm>
            <a:off x="3978132" y="8842030"/>
            <a:ext cx="3043200" cy="467100"/>
          </a:xfrm>
          <a:prstGeom prst="rect">
            <a:avLst/>
          </a:prstGeom>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10ef9d9297b_1_188:notes"/>
          <p:cNvSpPr>
            <a:spLocks noGrp="1" noRot="1" noChangeAspect="1"/>
          </p:cNvSpPr>
          <p:nvPr>
            <p:ph type="sldImg" idx="2"/>
          </p:nvPr>
        </p:nvSpPr>
        <p:spPr>
          <a:xfrm>
            <a:off x="719138" y="1163638"/>
            <a:ext cx="5584800" cy="3141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2" name="Google Shape;472;g10ef9d9297b_1_188:notes"/>
          <p:cNvSpPr txBox="1">
            <a:spLocks noGrp="1"/>
          </p:cNvSpPr>
          <p:nvPr>
            <p:ph type="body" idx="1"/>
          </p:nvPr>
        </p:nvSpPr>
        <p:spPr>
          <a:xfrm>
            <a:off x="702310" y="4480004"/>
            <a:ext cx="5618400" cy="3665400"/>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473" name="Google Shape;473;g10ef9d9297b_1_188:notes"/>
          <p:cNvSpPr txBox="1">
            <a:spLocks noGrp="1"/>
          </p:cNvSpPr>
          <p:nvPr>
            <p:ph type="sldNum" idx="12"/>
          </p:nvPr>
        </p:nvSpPr>
        <p:spPr>
          <a:xfrm>
            <a:off x="3978132" y="8842030"/>
            <a:ext cx="3043200" cy="467100"/>
          </a:xfrm>
          <a:prstGeom prst="rect">
            <a:avLst/>
          </a:prstGeom>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111c47188c0_2_28:notes"/>
          <p:cNvSpPr>
            <a:spLocks noGrp="1" noRot="1" noChangeAspect="1"/>
          </p:cNvSpPr>
          <p:nvPr>
            <p:ph type="sldImg" idx="2"/>
          </p:nvPr>
        </p:nvSpPr>
        <p:spPr>
          <a:xfrm>
            <a:off x="719138" y="1163638"/>
            <a:ext cx="5584800" cy="3141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4" name="Google Shape;484;g111c47188c0_2_28:notes"/>
          <p:cNvSpPr txBox="1">
            <a:spLocks noGrp="1"/>
          </p:cNvSpPr>
          <p:nvPr>
            <p:ph type="body" idx="1"/>
          </p:nvPr>
        </p:nvSpPr>
        <p:spPr>
          <a:xfrm>
            <a:off x="702310" y="4480004"/>
            <a:ext cx="5618400" cy="3665400"/>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485" name="Google Shape;485;g111c47188c0_2_28:notes"/>
          <p:cNvSpPr txBox="1">
            <a:spLocks noGrp="1"/>
          </p:cNvSpPr>
          <p:nvPr>
            <p:ph type="sldNum" idx="12"/>
          </p:nvPr>
        </p:nvSpPr>
        <p:spPr>
          <a:xfrm>
            <a:off x="3978132" y="8842030"/>
            <a:ext cx="3043200" cy="467100"/>
          </a:xfrm>
          <a:prstGeom prst="rect">
            <a:avLst/>
          </a:prstGeom>
        </p:spPr>
        <p:txBody>
          <a:bodyPr spcFirstLastPara="1" wrap="square" lIns="93300" tIns="46650" rIns="93300" bIns="4665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g111c47188c0_9_0: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0" name="Google Shape;500;g111c47188c0_9_0:notes"/>
          <p:cNvSpPr txBox="1">
            <a:spLocks noGrp="1"/>
          </p:cNvSpPr>
          <p:nvPr>
            <p:ph type="body" idx="1"/>
          </p:nvPr>
        </p:nvSpPr>
        <p:spPr>
          <a:xfrm>
            <a:off x="702310" y="4480004"/>
            <a:ext cx="5618400" cy="3665400"/>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501" name="Google Shape;501;g111c47188c0_9_0:notes"/>
          <p:cNvSpPr txBox="1">
            <a:spLocks noGrp="1"/>
          </p:cNvSpPr>
          <p:nvPr>
            <p:ph type="sldNum" idx="12"/>
          </p:nvPr>
        </p:nvSpPr>
        <p:spPr>
          <a:xfrm>
            <a:off x="3978132" y="8842030"/>
            <a:ext cx="3043200" cy="467100"/>
          </a:xfrm>
          <a:prstGeom prst="rect">
            <a:avLst/>
          </a:prstGeom>
        </p:spPr>
        <p:txBody>
          <a:bodyPr spcFirstLastPara="1" wrap="square" lIns="93300" tIns="46650" rIns="93300" bIns="4665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g10ef9d9297b_1_201:notes"/>
          <p:cNvSpPr>
            <a:spLocks noGrp="1" noRot="1" noChangeAspect="1"/>
          </p:cNvSpPr>
          <p:nvPr>
            <p:ph type="sldImg" idx="2"/>
          </p:nvPr>
        </p:nvSpPr>
        <p:spPr>
          <a:xfrm>
            <a:off x="719138" y="1163638"/>
            <a:ext cx="5584800" cy="3141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4" name="Google Shape;514;g10ef9d9297b_1_201:notes"/>
          <p:cNvSpPr txBox="1">
            <a:spLocks noGrp="1"/>
          </p:cNvSpPr>
          <p:nvPr>
            <p:ph type="body" idx="1"/>
          </p:nvPr>
        </p:nvSpPr>
        <p:spPr>
          <a:xfrm>
            <a:off x="702310" y="4480004"/>
            <a:ext cx="5618400" cy="3665400"/>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515" name="Google Shape;515;g10ef9d9297b_1_201:notes"/>
          <p:cNvSpPr txBox="1">
            <a:spLocks noGrp="1"/>
          </p:cNvSpPr>
          <p:nvPr>
            <p:ph type="sldNum" idx="12"/>
          </p:nvPr>
        </p:nvSpPr>
        <p:spPr>
          <a:xfrm>
            <a:off x="3978132" y="8842030"/>
            <a:ext cx="3043200" cy="467100"/>
          </a:xfrm>
          <a:prstGeom prst="rect">
            <a:avLst/>
          </a:prstGeom>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2bcfd5fc93b_1_39:notes"/>
          <p:cNvSpPr>
            <a:spLocks noGrp="1" noRot="1" noChangeAspect="1"/>
          </p:cNvSpPr>
          <p:nvPr>
            <p:ph type="sldImg" idx="2"/>
          </p:nvPr>
        </p:nvSpPr>
        <p:spPr>
          <a:xfrm>
            <a:off x="719138" y="1163638"/>
            <a:ext cx="5584800" cy="3141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2bcfd5fc93b_1_39:notes"/>
          <p:cNvSpPr txBox="1">
            <a:spLocks noGrp="1"/>
          </p:cNvSpPr>
          <p:nvPr>
            <p:ph type="body" idx="1"/>
          </p:nvPr>
        </p:nvSpPr>
        <p:spPr>
          <a:xfrm>
            <a:off x="702310" y="4480004"/>
            <a:ext cx="5618400" cy="3665400"/>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532" name="Google Shape;532;g2bcfd5fc93b_1_39:notes"/>
          <p:cNvSpPr txBox="1">
            <a:spLocks noGrp="1"/>
          </p:cNvSpPr>
          <p:nvPr>
            <p:ph type="sldNum" idx="12"/>
          </p:nvPr>
        </p:nvSpPr>
        <p:spPr>
          <a:xfrm>
            <a:off x="3978132" y="8842030"/>
            <a:ext cx="3043200" cy="467100"/>
          </a:xfrm>
          <a:prstGeom prst="rect">
            <a:avLst/>
          </a:prstGeom>
        </p:spPr>
        <p:txBody>
          <a:bodyPr spcFirstLastPara="1" wrap="square" lIns="93300" tIns="46650" rIns="93300" bIns="4665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g2bcfd5fc93b_1_54:notes"/>
          <p:cNvSpPr>
            <a:spLocks noGrp="1" noRot="1" noChangeAspect="1"/>
          </p:cNvSpPr>
          <p:nvPr>
            <p:ph type="sldImg" idx="2"/>
          </p:nvPr>
        </p:nvSpPr>
        <p:spPr>
          <a:xfrm>
            <a:off x="719138" y="1163638"/>
            <a:ext cx="5584800" cy="3141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3" name="Google Shape;543;g2bcfd5fc93b_1_54:notes"/>
          <p:cNvSpPr txBox="1">
            <a:spLocks noGrp="1"/>
          </p:cNvSpPr>
          <p:nvPr>
            <p:ph type="body" idx="1"/>
          </p:nvPr>
        </p:nvSpPr>
        <p:spPr>
          <a:xfrm>
            <a:off x="702310" y="4480004"/>
            <a:ext cx="5618400" cy="3665400"/>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544" name="Google Shape;544;g2bcfd5fc93b_1_54:notes"/>
          <p:cNvSpPr txBox="1">
            <a:spLocks noGrp="1"/>
          </p:cNvSpPr>
          <p:nvPr>
            <p:ph type="sldNum" idx="12"/>
          </p:nvPr>
        </p:nvSpPr>
        <p:spPr>
          <a:xfrm>
            <a:off x="3978132" y="8842030"/>
            <a:ext cx="3043200" cy="467100"/>
          </a:xfrm>
          <a:prstGeom prst="rect">
            <a:avLst/>
          </a:prstGeom>
        </p:spPr>
        <p:txBody>
          <a:bodyPr spcFirstLastPara="1" wrap="square" lIns="93300" tIns="46650" rIns="93300" bIns="4665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2bcfd5fc93b_1_23:notes"/>
          <p:cNvSpPr>
            <a:spLocks noGrp="1" noRot="1" noChangeAspect="1"/>
          </p:cNvSpPr>
          <p:nvPr>
            <p:ph type="sldImg" idx="2"/>
          </p:nvPr>
        </p:nvSpPr>
        <p:spPr>
          <a:xfrm>
            <a:off x="719138" y="1163638"/>
            <a:ext cx="5584800" cy="3141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4" name="Google Shape;554;g2bcfd5fc93b_1_23:notes"/>
          <p:cNvSpPr txBox="1">
            <a:spLocks noGrp="1"/>
          </p:cNvSpPr>
          <p:nvPr>
            <p:ph type="body" idx="1"/>
          </p:nvPr>
        </p:nvSpPr>
        <p:spPr>
          <a:xfrm>
            <a:off x="702310" y="4480004"/>
            <a:ext cx="5618400" cy="3665400"/>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555" name="Google Shape;555;g2bcfd5fc93b_1_23:notes"/>
          <p:cNvSpPr txBox="1">
            <a:spLocks noGrp="1"/>
          </p:cNvSpPr>
          <p:nvPr>
            <p:ph type="sldNum" idx="12"/>
          </p:nvPr>
        </p:nvSpPr>
        <p:spPr>
          <a:xfrm>
            <a:off x="3978132" y="8842030"/>
            <a:ext cx="3043200" cy="467100"/>
          </a:xfrm>
          <a:prstGeom prst="rect">
            <a:avLst/>
          </a:prstGeom>
        </p:spPr>
        <p:txBody>
          <a:bodyPr spcFirstLastPara="1" wrap="square" lIns="93300" tIns="46650" rIns="93300" bIns="4665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g2bd710636db_0_0:notes"/>
          <p:cNvSpPr>
            <a:spLocks noGrp="1" noRot="1" noChangeAspect="1"/>
          </p:cNvSpPr>
          <p:nvPr>
            <p:ph type="sldImg" idx="2"/>
          </p:nvPr>
        </p:nvSpPr>
        <p:spPr>
          <a:xfrm>
            <a:off x="719138" y="1163638"/>
            <a:ext cx="5584800" cy="3141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6" name="Google Shape;566;g2bd710636db_0_0:notes"/>
          <p:cNvSpPr txBox="1">
            <a:spLocks noGrp="1"/>
          </p:cNvSpPr>
          <p:nvPr>
            <p:ph type="body" idx="1"/>
          </p:nvPr>
        </p:nvSpPr>
        <p:spPr>
          <a:xfrm>
            <a:off x="702310" y="4480004"/>
            <a:ext cx="5618400" cy="3665400"/>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567" name="Google Shape;567;g2bd710636db_0_0:notes"/>
          <p:cNvSpPr txBox="1">
            <a:spLocks noGrp="1"/>
          </p:cNvSpPr>
          <p:nvPr>
            <p:ph type="sldNum" idx="12"/>
          </p:nvPr>
        </p:nvSpPr>
        <p:spPr>
          <a:xfrm>
            <a:off x="3978132" y="8842030"/>
            <a:ext cx="3043200" cy="467100"/>
          </a:xfrm>
          <a:prstGeom prst="rect">
            <a:avLst/>
          </a:prstGeom>
        </p:spPr>
        <p:txBody>
          <a:bodyPr spcFirstLastPara="1" wrap="square" lIns="93300" tIns="46650" rIns="93300" bIns="4665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111c47188c0_0_57: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111c47188c0_0_57:notes"/>
          <p:cNvSpPr txBox="1">
            <a:spLocks noGrp="1"/>
          </p:cNvSpPr>
          <p:nvPr>
            <p:ph type="body" idx="1"/>
          </p:nvPr>
        </p:nvSpPr>
        <p:spPr>
          <a:xfrm>
            <a:off x="702310" y="4480004"/>
            <a:ext cx="5618400" cy="3665400"/>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75" name="Google Shape;75;g111c47188c0_0_57:notes"/>
          <p:cNvSpPr txBox="1">
            <a:spLocks noGrp="1"/>
          </p:cNvSpPr>
          <p:nvPr>
            <p:ph type="sldNum" idx="12"/>
          </p:nvPr>
        </p:nvSpPr>
        <p:spPr>
          <a:xfrm>
            <a:off x="3978132" y="8842030"/>
            <a:ext cx="3043200" cy="467100"/>
          </a:xfrm>
          <a:prstGeom prst="rect">
            <a:avLst/>
          </a:prstGeom>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2f0055be60c_0_26:notes"/>
          <p:cNvSpPr>
            <a:spLocks noGrp="1" noRot="1" noChangeAspect="1"/>
          </p:cNvSpPr>
          <p:nvPr>
            <p:ph type="sldImg" idx="2"/>
          </p:nvPr>
        </p:nvSpPr>
        <p:spPr>
          <a:xfrm>
            <a:off x="719138" y="1163638"/>
            <a:ext cx="5584800" cy="3141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7" name="Google Shape;577;g2f0055be60c_0_26:notes"/>
          <p:cNvSpPr txBox="1">
            <a:spLocks noGrp="1"/>
          </p:cNvSpPr>
          <p:nvPr>
            <p:ph type="body" idx="1"/>
          </p:nvPr>
        </p:nvSpPr>
        <p:spPr>
          <a:xfrm>
            <a:off x="702310" y="4480004"/>
            <a:ext cx="5618400" cy="3665400"/>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578" name="Google Shape;578;g2f0055be60c_0_26:notes"/>
          <p:cNvSpPr txBox="1">
            <a:spLocks noGrp="1"/>
          </p:cNvSpPr>
          <p:nvPr>
            <p:ph type="sldNum" idx="12"/>
          </p:nvPr>
        </p:nvSpPr>
        <p:spPr>
          <a:xfrm>
            <a:off x="3978132" y="8842030"/>
            <a:ext cx="3043200" cy="467100"/>
          </a:xfrm>
          <a:prstGeom prst="rect">
            <a:avLst/>
          </a:prstGeom>
        </p:spPr>
        <p:txBody>
          <a:bodyPr spcFirstLastPara="1" wrap="square" lIns="93300" tIns="46650" rIns="93300" bIns="4665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g2f03ba0450e_0_0:notes"/>
          <p:cNvSpPr>
            <a:spLocks noGrp="1" noRot="1" noChangeAspect="1"/>
          </p:cNvSpPr>
          <p:nvPr>
            <p:ph type="sldImg" idx="2"/>
          </p:nvPr>
        </p:nvSpPr>
        <p:spPr>
          <a:xfrm>
            <a:off x="719138" y="1163638"/>
            <a:ext cx="5584800" cy="3141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8" name="Google Shape;588;g2f03ba0450e_0_0:notes"/>
          <p:cNvSpPr txBox="1">
            <a:spLocks noGrp="1"/>
          </p:cNvSpPr>
          <p:nvPr>
            <p:ph type="body" idx="1"/>
          </p:nvPr>
        </p:nvSpPr>
        <p:spPr>
          <a:xfrm>
            <a:off x="702310" y="4480004"/>
            <a:ext cx="5618400" cy="3665400"/>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589" name="Google Shape;589;g2f03ba0450e_0_0:notes"/>
          <p:cNvSpPr txBox="1">
            <a:spLocks noGrp="1"/>
          </p:cNvSpPr>
          <p:nvPr>
            <p:ph type="sldNum" idx="12"/>
          </p:nvPr>
        </p:nvSpPr>
        <p:spPr>
          <a:xfrm>
            <a:off x="3978132" y="8842030"/>
            <a:ext cx="3043200" cy="467100"/>
          </a:xfrm>
          <a:prstGeom prst="rect">
            <a:avLst/>
          </a:prstGeom>
        </p:spPr>
        <p:txBody>
          <a:bodyPr spcFirstLastPara="1" wrap="square" lIns="93300" tIns="46650" rIns="93300" bIns="4665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10ef9d9297b_1_240:notes"/>
          <p:cNvSpPr>
            <a:spLocks noGrp="1" noRot="1" noChangeAspect="1"/>
          </p:cNvSpPr>
          <p:nvPr>
            <p:ph type="sldImg" idx="2"/>
          </p:nvPr>
        </p:nvSpPr>
        <p:spPr>
          <a:xfrm>
            <a:off x="719138" y="1163638"/>
            <a:ext cx="5584800" cy="3141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10ef9d9297b_1_240:notes"/>
          <p:cNvSpPr txBox="1">
            <a:spLocks noGrp="1"/>
          </p:cNvSpPr>
          <p:nvPr>
            <p:ph type="body" idx="1"/>
          </p:nvPr>
        </p:nvSpPr>
        <p:spPr>
          <a:xfrm>
            <a:off x="702310" y="4480004"/>
            <a:ext cx="5618400" cy="3665400"/>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600" name="Google Shape;600;g10ef9d9297b_1_240:notes"/>
          <p:cNvSpPr txBox="1">
            <a:spLocks noGrp="1"/>
          </p:cNvSpPr>
          <p:nvPr>
            <p:ph type="sldNum" idx="12"/>
          </p:nvPr>
        </p:nvSpPr>
        <p:spPr>
          <a:xfrm>
            <a:off x="3978132" y="8842030"/>
            <a:ext cx="3043200" cy="467100"/>
          </a:xfrm>
          <a:prstGeom prst="rect">
            <a:avLst/>
          </a:prstGeom>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g10ef9d9297b_1_253:notes"/>
          <p:cNvSpPr>
            <a:spLocks noGrp="1" noRot="1" noChangeAspect="1"/>
          </p:cNvSpPr>
          <p:nvPr>
            <p:ph type="sldImg" idx="2"/>
          </p:nvPr>
        </p:nvSpPr>
        <p:spPr>
          <a:xfrm>
            <a:off x="719138" y="1163638"/>
            <a:ext cx="5584800" cy="3141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1" name="Google Shape;611;g10ef9d9297b_1_253:notes"/>
          <p:cNvSpPr txBox="1">
            <a:spLocks noGrp="1"/>
          </p:cNvSpPr>
          <p:nvPr>
            <p:ph type="body" idx="1"/>
          </p:nvPr>
        </p:nvSpPr>
        <p:spPr>
          <a:xfrm>
            <a:off x="702310" y="4480004"/>
            <a:ext cx="5618400" cy="3665400"/>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612" name="Google Shape;612;g10ef9d9297b_1_253:notes"/>
          <p:cNvSpPr txBox="1">
            <a:spLocks noGrp="1"/>
          </p:cNvSpPr>
          <p:nvPr>
            <p:ph type="sldNum" idx="12"/>
          </p:nvPr>
        </p:nvSpPr>
        <p:spPr>
          <a:xfrm>
            <a:off x="3978132" y="8842030"/>
            <a:ext cx="3043200" cy="467100"/>
          </a:xfrm>
          <a:prstGeom prst="rect">
            <a:avLst/>
          </a:prstGeom>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g10ef9d9297b_1_266:notes"/>
          <p:cNvSpPr>
            <a:spLocks noGrp="1" noRot="1" noChangeAspect="1"/>
          </p:cNvSpPr>
          <p:nvPr>
            <p:ph type="sldImg" idx="2"/>
          </p:nvPr>
        </p:nvSpPr>
        <p:spPr>
          <a:xfrm>
            <a:off x="719138" y="1163638"/>
            <a:ext cx="5584800" cy="3141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3" name="Google Shape;623;g10ef9d9297b_1_266:notes"/>
          <p:cNvSpPr txBox="1">
            <a:spLocks noGrp="1"/>
          </p:cNvSpPr>
          <p:nvPr>
            <p:ph type="body" idx="1"/>
          </p:nvPr>
        </p:nvSpPr>
        <p:spPr>
          <a:xfrm>
            <a:off x="702310" y="4480004"/>
            <a:ext cx="5618400" cy="3665400"/>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624" name="Google Shape;624;g10ef9d9297b_1_266:notes"/>
          <p:cNvSpPr txBox="1">
            <a:spLocks noGrp="1"/>
          </p:cNvSpPr>
          <p:nvPr>
            <p:ph type="sldNum" idx="12"/>
          </p:nvPr>
        </p:nvSpPr>
        <p:spPr>
          <a:xfrm>
            <a:off x="3978132" y="8842030"/>
            <a:ext cx="3043200" cy="467100"/>
          </a:xfrm>
          <a:prstGeom prst="rect">
            <a:avLst/>
          </a:prstGeom>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g10ef9d9297b_1_279:notes"/>
          <p:cNvSpPr>
            <a:spLocks noGrp="1" noRot="1" noChangeAspect="1"/>
          </p:cNvSpPr>
          <p:nvPr>
            <p:ph type="sldImg" idx="2"/>
          </p:nvPr>
        </p:nvSpPr>
        <p:spPr>
          <a:xfrm>
            <a:off x="719138" y="1163638"/>
            <a:ext cx="5584800" cy="3141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5" name="Google Shape;635;g10ef9d9297b_1_279:notes"/>
          <p:cNvSpPr txBox="1">
            <a:spLocks noGrp="1"/>
          </p:cNvSpPr>
          <p:nvPr>
            <p:ph type="body" idx="1"/>
          </p:nvPr>
        </p:nvSpPr>
        <p:spPr>
          <a:xfrm>
            <a:off x="702310" y="4480004"/>
            <a:ext cx="5618400" cy="3665400"/>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636" name="Google Shape;636;g10ef9d9297b_1_279:notes"/>
          <p:cNvSpPr txBox="1">
            <a:spLocks noGrp="1"/>
          </p:cNvSpPr>
          <p:nvPr>
            <p:ph type="sldNum" idx="12"/>
          </p:nvPr>
        </p:nvSpPr>
        <p:spPr>
          <a:xfrm>
            <a:off x="3978132" y="8842030"/>
            <a:ext cx="3043200" cy="467100"/>
          </a:xfrm>
          <a:prstGeom prst="rect">
            <a:avLst/>
          </a:prstGeom>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g10ef9d9297b_1_292: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7" name="Google Shape;647;g10ef9d9297b_1_292:notes"/>
          <p:cNvSpPr txBox="1">
            <a:spLocks noGrp="1"/>
          </p:cNvSpPr>
          <p:nvPr>
            <p:ph type="body" idx="1"/>
          </p:nvPr>
        </p:nvSpPr>
        <p:spPr>
          <a:xfrm>
            <a:off x="702310" y="4480004"/>
            <a:ext cx="5618400" cy="3665400"/>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648" name="Google Shape;648;g10ef9d9297b_1_292:notes"/>
          <p:cNvSpPr txBox="1">
            <a:spLocks noGrp="1"/>
          </p:cNvSpPr>
          <p:nvPr>
            <p:ph type="sldNum" idx="12"/>
          </p:nvPr>
        </p:nvSpPr>
        <p:spPr>
          <a:xfrm>
            <a:off x="3978132" y="8842030"/>
            <a:ext cx="3043200" cy="467100"/>
          </a:xfrm>
          <a:prstGeom prst="rect">
            <a:avLst/>
          </a:prstGeom>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g10ef9d9297b_1_318:notes"/>
          <p:cNvSpPr>
            <a:spLocks noGrp="1" noRot="1" noChangeAspect="1"/>
          </p:cNvSpPr>
          <p:nvPr>
            <p:ph type="sldImg" idx="2"/>
          </p:nvPr>
        </p:nvSpPr>
        <p:spPr>
          <a:xfrm>
            <a:off x="719138" y="1163638"/>
            <a:ext cx="5584800" cy="3141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1" name="Google Shape;661;g10ef9d9297b_1_318:notes"/>
          <p:cNvSpPr txBox="1">
            <a:spLocks noGrp="1"/>
          </p:cNvSpPr>
          <p:nvPr>
            <p:ph type="body" idx="1"/>
          </p:nvPr>
        </p:nvSpPr>
        <p:spPr>
          <a:xfrm>
            <a:off x="702310" y="4480004"/>
            <a:ext cx="5618400" cy="3665400"/>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662" name="Google Shape;662;g10ef9d9297b_1_318:notes"/>
          <p:cNvSpPr txBox="1">
            <a:spLocks noGrp="1"/>
          </p:cNvSpPr>
          <p:nvPr>
            <p:ph type="sldNum" idx="12"/>
          </p:nvPr>
        </p:nvSpPr>
        <p:spPr>
          <a:xfrm>
            <a:off x="3978132" y="8842030"/>
            <a:ext cx="3043200" cy="467100"/>
          </a:xfrm>
          <a:prstGeom prst="rect">
            <a:avLst/>
          </a:prstGeom>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g10ef9d9297b_1_331:notes"/>
          <p:cNvSpPr>
            <a:spLocks noGrp="1" noRot="1" noChangeAspect="1"/>
          </p:cNvSpPr>
          <p:nvPr>
            <p:ph type="sldImg" idx="2"/>
          </p:nvPr>
        </p:nvSpPr>
        <p:spPr>
          <a:xfrm>
            <a:off x="719138" y="1163638"/>
            <a:ext cx="5584800" cy="3141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3" name="Google Shape;673;g10ef9d9297b_1_331:notes"/>
          <p:cNvSpPr txBox="1">
            <a:spLocks noGrp="1"/>
          </p:cNvSpPr>
          <p:nvPr>
            <p:ph type="body" idx="1"/>
          </p:nvPr>
        </p:nvSpPr>
        <p:spPr>
          <a:xfrm>
            <a:off x="702310" y="4480004"/>
            <a:ext cx="5618400" cy="3665400"/>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674" name="Google Shape;674;g10ef9d9297b_1_331:notes"/>
          <p:cNvSpPr txBox="1">
            <a:spLocks noGrp="1"/>
          </p:cNvSpPr>
          <p:nvPr>
            <p:ph type="sldNum" idx="12"/>
          </p:nvPr>
        </p:nvSpPr>
        <p:spPr>
          <a:xfrm>
            <a:off x="3978132" y="8842030"/>
            <a:ext cx="3043200" cy="467100"/>
          </a:xfrm>
          <a:prstGeom prst="rect">
            <a:avLst/>
          </a:prstGeom>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g10ef9d9297b_1_344:notes"/>
          <p:cNvSpPr>
            <a:spLocks noGrp="1" noRot="1" noChangeAspect="1"/>
          </p:cNvSpPr>
          <p:nvPr>
            <p:ph type="sldImg" idx="2"/>
          </p:nvPr>
        </p:nvSpPr>
        <p:spPr>
          <a:xfrm>
            <a:off x="719138" y="1163638"/>
            <a:ext cx="5584800" cy="3141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7" name="Google Shape;687;g10ef9d9297b_1_344:notes"/>
          <p:cNvSpPr txBox="1">
            <a:spLocks noGrp="1"/>
          </p:cNvSpPr>
          <p:nvPr>
            <p:ph type="body" idx="1"/>
          </p:nvPr>
        </p:nvSpPr>
        <p:spPr>
          <a:xfrm>
            <a:off x="702310" y="4480004"/>
            <a:ext cx="5618400" cy="3665400"/>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688" name="Google Shape;688;g10ef9d9297b_1_344:notes"/>
          <p:cNvSpPr txBox="1">
            <a:spLocks noGrp="1"/>
          </p:cNvSpPr>
          <p:nvPr>
            <p:ph type="sldNum" idx="12"/>
          </p:nvPr>
        </p:nvSpPr>
        <p:spPr>
          <a:xfrm>
            <a:off x="3978132" y="8842030"/>
            <a:ext cx="3043200" cy="467100"/>
          </a:xfrm>
          <a:prstGeom prst="rect">
            <a:avLst/>
          </a:prstGeom>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10ef9d9297b_1_448:notes"/>
          <p:cNvSpPr>
            <a:spLocks noGrp="1" noRot="1" noChangeAspect="1"/>
          </p:cNvSpPr>
          <p:nvPr>
            <p:ph type="sldImg" idx="2"/>
          </p:nvPr>
        </p:nvSpPr>
        <p:spPr>
          <a:xfrm>
            <a:off x="719138" y="1163638"/>
            <a:ext cx="5584800" cy="3141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10ef9d9297b_1_448:notes"/>
          <p:cNvSpPr txBox="1">
            <a:spLocks noGrp="1"/>
          </p:cNvSpPr>
          <p:nvPr>
            <p:ph type="body" idx="1"/>
          </p:nvPr>
        </p:nvSpPr>
        <p:spPr>
          <a:xfrm>
            <a:off x="702310" y="4480004"/>
            <a:ext cx="5618400" cy="3665400"/>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88" name="Google Shape;88;g10ef9d9297b_1_448:notes"/>
          <p:cNvSpPr txBox="1">
            <a:spLocks noGrp="1"/>
          </p:cNvSpPr>
          <p:nvPr>
            <p:ph type="sldNum" idx="12"/>
          </p:nvPr>
        </p:nvSpPr>
        <p:spPr>
          <a:xfrm>
            <a:off x="3978132" y="8842030"/>
            <a:ext cx="3043200" cy="467100"/>
          </a:xfrm>
          <a:prstGeom prst="rect">
            <a:avLst/>
          </a:prstGeom>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g2f0ef394280_0_0:notes"/>
          <p:cNvSpPr>
            <a:spLocks noGrp="1" noRot="1" noChangeAspect="1"/>
          </p:cNvSpPr>
          <p:nvPr>
            <p:ph type="sldImg" idx="2"/>
          </p:nvPr>
        </p:nvSpPr>
        <p:spPr>
          <a:xfrm>
            <a:off x="719138" y="1163638"/>
            <a:ext cx="5584800" cy="3141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9" name="Google Shape;699;g2f0ef394280_0_0:notes"/>
          <p:cNvSpPr txBox="1">
            <a:spLocks noGrp="1"/>
          </p:cNvSpPr>
          <p:nvPr>
            <p:ph type="body" idx="1"/>
          </p:nvPr>
        </p:nvSpPr>
        <p:spPr>
          <a:xfrm>
            <a:off x="702310" y="4480004"/>
            <a:ext cx="5618400" cy="3665400"/>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700" name="Google Shape;700;g2f0ef394280_0_0:notes"/>
          <p:cNvSpPr txBox="1">
            <a:spLocks noGrp="1"/>
          </p:cNvSpPr>
          <p:nvPr>
            <p:ph type="sldNum" idx="12"/>
          </p:nvPr>
        </p:nvSpPr>
        <p:spPr>
          <a:xfrm>
            <a:off x="3978132" y="8842030"/>
            <a:ext cx="3043200" cy="467100"/>
          </a:xfrm>
          <a:prstGeom prst="rect">
            <a:avLst/>
          </a:prstGeom>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Google Shape;709;g10ef9d9297b_1_357:notes"/>
          <p:cNvSpPr>
            <a:spLocks noGrp="1" noRot="1" noChangeAspect="1"/>
          </p:cNvSpPr>
          <p:nvPr>
            <p:ph type="sldImg" idx="2"/>
          </p:nvPr>
        </p:nvSpPr>
        <p:spPr>
          <a:xfrm>
            <a:off x="719138" y="1163638"/>
            <a:ext cx="5584800" cy="3141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0" name="Google Shape;710;g10ef9d9297b_1_357:notes"/>
          <p:cNvSpPr txBox="1">
            <a:spLocks noGrp="1"/>
          </p:cNvSpPr>
          <p:nvPr>
            <p:ph type="body" idx="1"/>
          </p:nvPr>
        </p:nvSpPr>
        <p:spPr>
          <a:xfrm>
            <a:off x="702310" y="4480004"/>
            <a:ext cx="5618400" cy="3665400"/>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711" name="Google Shape;711;g10ef9d9297b_1_357:notes"/>
          <p:cNvSpPr txBox="1">
            <a:spLocks noGrp="1"/>
          </p:cNvSpPr>
          <p:nvPr>
            <p:ph type="sldNum" idx="12"/>
          </p:nvPr>
        </p:nvSpPr>
        <p:spPr>
          <a:xfrm>
            <a:off x="3978132" y="8842030"/>
            <a:ext cx="3043200" cy="467100"/>
          </a:xfrm>
          <a:prstGeom prst="rect">
            <a:avLst/>
          </a:prstGeom>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Google Shape;721;g10ef9d9297b_1_383:notes"/>
          <p:cNvSpPr>
            <a:spLocks noGrp="1" noRot="1" noChangeAspect="1"/>
          </p:cNvSpPr>
          <p:nvPr>
            <p:ph type="sldImg" idx="2"/>
          </p:nvPr>
        </p:nvSpPr>
        <p:spPr>
          <a:xfrm>
            <a:off x="719138" y="1163638"/>
            <a:ext cx="5584800" cy="3141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2" name="Google Shape;722;g10ef9d9297b_1_383:notes"/>
          <p:cNvSpPr txBox="1">
            <a:spLocks noGrp="1"/>
          </p:cNvSpPr>
          <p:nvPr>
            <p:ph type="body" idx="1"/>
          </p:nvPr>
        </p:nvSpPr>
        <p:spPr>
          <a:xfrm>
            <a:off x="702310" y="4480004"/>
            <a:ext cx="5618400" cy="3665400"/>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723" name="Google Shape;723;g10ef9d9297b_1_383:notes"/>
          <p:cNvSpPr txBox="1">
            <a:spLocks noGrp="1"/>
          </p:cNvSpPr>
          <p:nvPr>
            <p:ph type="sldNum" idx="12"/>
          </p:nvPr>
        </p:nvSpPr>
        <p:spPr>
          <a:xfrm>
            <a:off x="3978132" y="8842030"/>
            <a:ext cx="3043200" cy="467100"/>
          </a:xfrm>
          <a:prstGeom prst="rect">
            <a:avLst/>
          </a:prstGeom>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Google Shape;757;g10ef9d9297b_1_409:notes"/>
          <p:cNvSpPr>
            <a:spLocks noGrp="1" noRot="1" noChangeAspect="1"/>
          </p:cNvSpPr>
          <p:nvPr>
            <p:ph type="sldImg" idx="2"/>
          </p:nvPr>
        </p:nvSpPr>
        <p:spPr>
          <a:xfrm>
            <a:off x="719138" y="1163638"/>
            <a:ext cx="5584800" cy="3141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8" name="Google Shape;758;g10ef9d9297b_1_409:notes"/>
          <p:cNvSpPr txBox="1">
            <a:spLocks noGrp="1"/>
          </p:cNvSpPr>
          <p:nvPr>
            <p:ph type="body" idx="1"/>
          </p:nvPr>
        </p:nvSpPr>
        <p:spPr>
          <a:xfrm>
            <a:off x="702310" y="4480004"/>
            <a:ext cx="5618400" cy="3665400"/>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759" name="Google Shape;759;g10ef9d9297b_1_409:notes"/>
          <p:cNvSpPr txBox="1">
            <a:spLocks noGrp="1"/>
          </p:cNvSpPr>
          <p:nvPr>
            <p:ph type="sldNum" idx="12"/>
          </p:nvPr>
        </p:nvSpPr>
        <p:spPr>
          <a:xfrm>
            <a:off x="3978132" y="8842030"/>
            <a:ext cx="3043200" cy="467100"/>
          </a:xfrm>
          <a:prstGeom prst="rect">
            <a:avLst/>
          </a:prstGeom>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Google Shape;769;g10ef9d9297b_1_422:notes"/>
          <p:cNvSpPr>
            <a:spLocks noGrp="1" noRot="1" noChangeAspect="1"/>
          </p:cNvSpPr>
          <p:nvPr>
            <p:ph type="sldImg" idx="2"/>
          </p:nvPr>
        </p:nvSpPr>
        <p:spPr>
          <a:xfrm>
            <a:off x="719138" y="1163638"/>
            <a:ext cx="5584800" cy="3141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0" name="Google Shape;770;g10ef9d9297b_1_422:notes"/>
          <p:cNvSpPr txBox="1">
            <a:spLocks noGrp="1"/>
          </p:cNvSpPr>
          <p:nvPr>
            <p:ph type="body" idx="1"/>
          </p:nvPr>
        </p:nvSpPr>
        <p:spPr>
          <a:xfrm>
            <a:off x="702310" y="4480004"/>
            <a:ext cx="5618400" cy="3665400"/>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771" name="Google Shape;771;g10ef9d9297b_1_422:notes"/>
          <p:cNvSpPr txBox="1">
            <a:spLocks noGrp="1"/>
          </p:cNvSpPr>
          <p:nvPr>
            <p:ph type="sldNum" idx="12"/>
          </p:nvPr>
        </p:nvSpPr>
        <p:spPr>
          <a:xfrm>
            <a:off x="3978132" y="8842030"/>
            <a:ext cx="3043200" cy="467100"/>
          </a:xfrm>
          <a:prstGeom prst="rect">
            <a:avLst/>
          </a:prstGeom>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0"/>
        <p:cNvGrpSpPr/>
        <p:nvPr/>
      </p:nvGrpSpPr>
      <p:grpSpPr>
        <a:xfrm>
          <a:off x="0" y="0"/>
          <a:ext cx="0" cy="0"/>
          <a:chOff x="0" y="0"/>
          <a:chExt cx="0" cy="0"/>
        </a:xfrm>
      </p:grpSpPr>
      <p:sp>
        <p:nvSpPr>
          <p:cNvPr id="781" name="Google Shape;781;g10ef9d9297b_1_435:notes"/>
          <p:cNvSpPr>
            <a:spLocks noGrp="1" noRot="1" noChangeAspect="1"/>
          </p:cNvSpPr>
          <p:nvPr>
            <p:ph type="sldImg" idx="2"/>
          </p:nvPr>
        </p:nvSpPr>
        <p:spPr>
          <a:xfrm>
            <a:off x="719138" y="1163638"/>
            <a:ext cx="5584800" cy="3141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2" name="Google Shape;782;g10ef9d9297b_1_435:notes"/>
          <p:cNvSpPr txBox="1">
            <a:spLocks noGrp="1"/>
          </p:cNvSpPr>
          <p:nvPr>
            <p:ph type="body" idx="1"/>
          </p:nvPr>
        </p:nvSpPr>
        <p:spPr>
          <a:xfrm>
            <a:off x="702310" y="4480004"/>
            <a:ext cx="5618400" cy="3665400"/>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783" name="Google Shape;783;g10ef9d9297b_1_435:notes"/>
          <p:cNvSpPr txBox="1">
            <a:spLocks noGrp="1"/>
          </p:cNvSpPr>
          <p:nvPr>
            <p:ph type="sldNum" idx="12"/>
          </p:nvPr>
        </p:nvSpPr>
        <p:spPr>
          <a:xfrm>
            <a:off x="3978132" y="8842030"/>
            <a:ext cx="3043200" cy="467100"/>
          </a:xfrm>
          <a:prstGeom prst="rect">
            <a:avLst/>
          </a:prstGeom>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0">
          <a:extLst>
            <a:ext uri="{FF2B5EF4-FFF2-40B4-BE49-F238E27FC236}">
              <a16:creationId xmlns:a16="http://schemas.microsoft.com/office/drawing/2014/main" id="{AC827C55-26A2-0520-1089-A6191B7D766B}"/>
            </a:ext>
          </a:extLst>
        </p:cNvPr>
        <p:cNvGrpSpPr/>
        <p:nvPr/>
      </p:nvGrpSpPr>
      <p:grpSpPr>
        <a:xfrm>
          <a:off x="0" y="0"/>
          <a:ext cx="0" cy="0"/>
          <a:chOff x="0" y="0"/>
          <a:chExt cx="0" cy="0"/>
        </a:xfrm>
      </p:grpSpPr>
      <p:sp>
        <p:nvSpPr>
          <p:cNvPr id="781" name="Google Shape;781;g10ef9d9297b_1_435:notes">
            <a:extLst>
              <a:ext uri="{FF2B5EF4-FFF2-40B4-BE49-F238E27FC236}">
                <a16:creationId xmlns:a16="http://schemas.microsoft.com/office/drawing/2014/main" id="{2FD9285C-CDC1-2EFA-E78E-8C61C65C0274}"/>
              </a:ext>
            </a:extLst>
          </p:cNvPr>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2" name="Google Shape;782;g10ef9d9297b_1_435:notes">
            <a:extLst>
              <a:ext uri="{FF2B5EF4-FFF2-40B4-BE49-F238E27FC236}">
                <a16:creationId xmlns:a16="http://schemas.microsoft.com/office/drawing/2014/main" id="{E0A68014-B3B8-786D-E93F-D8340697D10B}"/>
              </a:ext>
            </a:extLst>
          </p:cNvPr>
          <p:cNvSpPr txBox="1">
            <a:spLocks noGrp="1"/>
          </p:cNvSpPr>
          <p:nvPr>
            <p:ph type="body" idx="1"/>
          </p:nvPr>
        </p:nvSpPr>
        <p:spPr>
          <a:xfrm>
            <a:off x="702310" y="4480004"/>
            <a:ext cx="5618400" cy="3665400"/>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783" name="Google Shape;783;g10ef9d9297b_1_435:notes">
            <a:extLst>
              <a:ext uri="{FF2B5EF4-FFF2-40B4-BE49-F238E27FC236}">
                <a16:creationId xmlns:a16="http://schemas.microsoft.com/office/drawing/2014/main" id="{EFF77C84-2C43-E182-0614-797DB6E1DD40}"/>
              </a:ext>
            </a:extLst>
          </p:cNvPr>
          <p:cNvSpPr txBox="1">
            <a:spLocks noGrp="1"/>
          </p:cNvSpPr>
          <p:nvPr>
            <p:ph type="sldNum" idx="12"/>
          </p:nvPr>
        </p:nvSpPr>
        <p:spPr>
          <a:xfrm>
            <a:off x="3978132" y="8842030"/>
            <a:ext cx="3043200" cy="467100"/>
          </a:xfrm>
          <a:prstGeom prst="rect">
            <a:avLst/>
          </a:prstGeom>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56</a:t>
            </a:fld>
            <a:endParaRPr/>
          </a:p>
        </p:txBody>
      </p:sp>
    </p:spTree>
    <p:extLst>
      <p:ext uri="{BB962C8B-B14F-4D97-AF65-F5344CB8AC3E}">
        <p14:creationId xmlns:p14="http://schemas.microsoft.com/office/powerpoint/2010/main" val="52544802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0">
          <a:extLst>
            <a:ext uri="{FF2B5EF4-FFF2-40B4-BE49-F238E27FC236}">
              <a16:creationId xmlns:a16="http://schemas.microsoft.com/office/drawing/2014/main" id="{6D81B7A7-8E0E-468C-A42F-E2E5985CF4A7}"/>
            </a:ext>
          </a:extLst>
        </p:cNvPr>
        <p:cNvGrpSpPr/>
        <p:nvPr/>
      </p:nvGrpSpPr>
      <p:grpSpPr>
        <a:xfrm>
          <a:off x="0" y="0"/>
          <a:ext cx="0" cy="0"/>
          <a:chOff x="0" y="0"/>
          <a:chExt cx="0" cy="0"/>
        </a:xfrm>
      </p:grpSpPr>
      <p:sp>
        <p:nvSpPr>
          <p:cNvPr id="781" name="Google Shape;781;g10ef9d9297b_1_435:notes">
            <a:extLst>
              <a:ext uri="{FF2B5EF4-FFF2-40B4-BE49-F238E27FC236}">
                <a16:creationId xmlns:a16="http://schemas.microsoft.com/office/drawing/2014/main" id="{F3E69157-3D05-F982-9603-5BA30DA44C4A}"/>
              </a:ext>
            </a:extLst>
          </p:cNvPr>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2" name="Google Shape;782;g10ef9d9297b_1_435:notes">
            <a:extLst>
              <a:ext uri="{FF2B5EF4-FFF2-40B4-BE49-F238E27FC236}">
                <a16:creationId xmlns:a16="http://schemas.microsoft.com/office/drawing/2014/main" id="{19682106-6C32-E846-7893-FA91831DE71C}"/>
              </a:ext>
            </a:extLst>
          </p:cNvPr>
          <p:cNvSpPr txBox="1">
            <a:spLocks noGrp="1"/>
          </p:cNvSpPr>
          <p:nvPr>
            <p:ph type="body" idx="1"/>
          </p:nvPr>
        </p:nvSpPr>
        <p:spPr>
          <a:xfrm>
            <a:off x="702310" y="4480004"/>
            <a:ext cx="5618400" cy="3665400"/>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783" name="Google Shape;783;g10ef9d9297b_1_435:notes">
            <a:extLst>
              <a:ext uri="{FF2B5EF4-FFF2-40B4-BE49-F238E27FC236}">
                <a16:creationId xmlns:a16="http://schemas.microsoft.com/office/drawing/2014/main" id="{90AA3EE2-E423-E1D0-63D6-1E14B25C88FE}"/>
              </a:ext>
            </a:extLst>
          </p:cNvPr>
          <p:cNvSpPr txBox="1">
            <a:spLocks noGrp="1"/>
          </p:cNvSpPr>
          <p:nvPr>
            <p:ph type="sldNum" idx="12"/>
          </p:nvPr>
        </p:nvSpPr>
        <p:spPr>
          <a:xfrm>
            <a:off x="3978132" y="8842030"/>
            <a:ext cx="3043200" cy="467100"/>
          </a:xfrm>
          <a:prstGeom prst="rect">
            <a:avLst/>
          </a:prstGeom>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57</a:t>
            </a:fld>
            <a:endParaRPr/>
          </a:p>
        </p:txBody>
      </p:sp>
    </p:spTree>
    <p:extLst>
      <p:ext uri="{BB962C8B-B14F-4D97-AF65-F5344CB8AC3E}">
        <p14:creationId xmlns:p14="http://schemas.microsoft.com/office/powerpoint/2010/main" val="224609011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4"/>
        <p:cNvGrpSpPr/>
        <p:nvPr/>
      </p:nvGrpSpPr>
      <p:grpSpPr>
        <a:xfrm>
          <a:off x="0" y="0"/>
          <a:ext cx="0" cy="0"/>
          <a:chOff x="0" y="0"/>
          <a:chExt cx="0" cy="0"/>
        </a:xfrm>
      </p:grpSpPr>
      <p:sp>
        <p:nvSpPr>
          <p:cNvPr id="795" name="Google Shape;795;g10ef9d9297b_1_615:notes"/>
          <p:cNvSpPr>
            <a:spLocks noGrp="1" noRot="1" noChangeAspect="1"/>
          </p:cNvSpPr>
          <p:nvPr>
            <p:ph type="sldImg" idx="2"/>
          </p:nvPr>
        </p:nvSpPr>
        <p:spPr>
          <a:xfrm>
            <a:off x="719138" y="1163638"/>
            <a:ext cx="5584800" cy="3141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6" name="Google Shape;796;g10ef9d9297b_1_615:notes"/>
          <p:cNvSpPr txBox="1">
            <a:spLocks noGrp="1"/>
          </p:cNvSpPr>
          <p:nvPr>
            <p:ph type="body" idx="1"/>
          </p:nvPr>
        </p:nvSpPr>
        <p:spPr>
          <a:xfrm>
            <a:off x="702310" y="4480004"/>
            <a:ext cx="5618400" cy="3665400"/>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797" name="Google Shape;797;g10ef9d9297b_1_615:notes"/>
          <p:cNvSpPr txBox="1">
            <a:spLocks noGrp="1"/>
          </p:cNvSpPr>
          <p:nvPr>
            <p:ph type="sldNum" idx="12"/>
          </p:nvPr>
        </p:nvSpPr>
        <p:spPr>
          <a:xfrm>
            <a:off x="3978132" y="8842030"/>
            <a:ext cx="3043200" cy="467100"/>
          </a:xfrm>
          <a:prstGeom prst="rect">
            <a:avLst/>
          </a:prstGeom>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Google Shape;807;g10ef9d922f6_2_66:notes"/>
          <p:cNvSpPr>
            <a:spLocks noGrp="1" noRot="1" noChangeAspect="1"/>
          </p:cNvSpPr>
          <p:nvPr>
            <p:ph type="sldImg" idx="2"/>
          </p:nvPr>
        </p:nvSpPr>
        <p:spPr>
          <a:xfrm>
            <a:off x="719138" y="1163638"/>
            <a:ext cx="5584800" cy="3141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8" name="Google Shape;808;g10ef9d922f6_2_66:notes"/>
          <p:cNvSpPr txBox="1">
            <a:spLocks noGrp="1"/>
          </p:cNvSpPr>
          <p:nvPr>
            <p:ph type="body" idx="1"/>
          </p:nvPr>
        </p:nvSpPr>
        <p:spPr>
          <a:xfrm>
            <a:off x="702310" y="4480004"/>
            <a:ext cx="5618400" cy="3665400"/>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809" name="Google Shape;809;g10ef9d922f6_2_66:notes"/>
          <p:cNvSpPr txBox="1">
            <a:spLocks noGrp="1"/>
          </p:cNvSpPr>
          <p:nvPr>
            <p:ph type="sldNum" idx="12"/>
          </p:nvPr>
        </p:nvSpPr>
        <p:spPr>
          <a:xfrm>
            <a:off x="3978132" y="8842030"/>
            <a:ext cx="3043200" cy="467100"/>
          </a:xfrm>
          <a:prstGeom prst="rect">
            <a:avLst/>
          </a:prstGeom>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10ef9d9297b_1_461:notes"/>
          <p:cNvSpPr>
            <a:spLocks noGrp="1" noRot="1" noChangeAspect="1"/>
          </p:cNvSpPr>
          <p:nvPr>
            <p:ph type="sldImg" idx="2"/>
          </p:nvPr>
        </p:nvSpPr>
        <p:spPr>
          <a:xfrm>
            <a:off x="719138" y="1163638"/>
            <a:ext cx="5584800" cy="3141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10ef9d9297b_1_461:notes"/>
          <p:cNvSpPr txBox="1">
            <a:spLocks noGrp="1"/>
          </p:cNvSpPr>
          <p:nvPr>
            <p:ph type="body" idx="1"/>
          </p:nvPr>
        </p:nvSpPr>
        <p:spPr>
          <a:xfrm>
            <a:off x="702310" y="4480004"/>
            <a:ext cx="5618400" cy="3665400"/>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103" name="Google Shape;103;g10ef9d9297b_1_461:notes"/>
          <p:cNvSpPr txBox="1">
            <a:spLocks noGrp="1"/>
          </p:cNvSpPr>
          <p:nvPr>
            <p:ph type="sldNum" idx="12"/>
          </p:nvPr>
        </p:nvSpPr>
        <p:spPr>
          <a:xfrm>
            <a:off x="3978132" y="8842030"/>
            <a:ext cx="3043200" cy="467100"/>
          </a:xfrm>
          <a:prstGeom prst="rect">
            <a:avLst/>
          </a:prstGeom>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8"/>
        <p:cNvGrpSpPr/>
        <p:nvPr/>
      </p:nvGrpSpPr>
      <p:grpSpPr>
        <a:xfrm>
          <a:off x="0" y="0"/>
          <a:ext cx="0" cy="0"/>
          <a:chOff x="0" y="0"/>
          <a:chExt cx="0" cy="0"/>
        </a:xfrm>
      </p:grpSpPr>
      <p:sp>
        <p:nvSpPr>
          <p:cNvPr id="819" name="Google Shape;819;g10ef9d922f6_2_79:notes"/>
          <p:cNvSpPr>
            <a:spLocks noGrp="1" noRot="1" noChangeAspect="1"/>
          </p:cNvSpPr>
          <p:nvPr>
            <p:ph type="sldImg" idx="2"/>
          </p:nvPr>
        </p:nvSpPr>
        <p:spPr>
          <a:xfrm>
            <a:off x="719138" y="1163638"/>
            <a:ext cx="5584800" cy="3141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0" name="Google Shape;820;g10ef9d922f6_2_79:notes"/>
          <p:cNvSpPr txBox="1">
            <a:spLocks noGrp="1"/>
          </p:cNvSpPr>
          <p:nvPr>
            <p:ph type="body" idx="1"/>
          </p:nvPr>
        </p:nvSpPr>
        <p:spPr>
          <a:xfrm>
            <a:off x="702310" y="4480004"/>
            <a:ext cx="5618400" cy="3665400"/>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821" name="Google Shape;821;g10ef9d922f6_2_79:notes"/>
          <p:cNvSpPr txBox="1">
            <a:spLocks noGrp="1"/>
          </p:cNvSpPr>
          <p:nvPr>
            <p:ph type="sldNum" idx="12"/>
          </p:nvPr>
        </p:nvSpPr>
        <p:spPr>
          <a:xfrm>
            <a:off x="3978132" y="8842030"/>
            <a:ext cx="3043200" cy="467100"/>
          </a:xfrm>
          <a:prstGeom prst="rect">
            <a:avLst/>
          </a:prstGeom>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0"/>
        <p:cNvGrpSpPr/>
        <p:nvPr/>
      </p:nvGrpSpPr>
      <p:grpSpPr>
        <a:xfrm>
          <a:off x="0" y="0"/>
          <a:ext cx="0" cy="0"/>
          <a:chOff x="0" y="0"/>
          <a:chExt cx="0" cy="0"/>
        </a:xfrm>
      </p:grpSpPr>
      <p:sp>
        <p:nvSpPr>
          <p:cNvPr id="831" name="Google Shape;831;g10ef9d922f6_2_105:notes"/>
          <p:cNvSpPr>
            <a:spLocks noGrp="1" noRot="1" noChangeAspect="1"/>
          </p:cNvSpPr>
          <p:nvPr>
            <p:ph type="sldImg" idx="2"/>
          </p:nvPr>
        </p:nvSpPr>
        <p:spPr>
          <a:xfrm>
            <a:off x="719138" y="1163638"/>
            <a:ext cx="5584800" cy="3141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2" name="Google Shape;832;g10ef9d922f6_2_105:notes"/>
          <p:cNvSpPr txBox="1">
            <a:spLocks noGrp="1"/>
          </p:cNvSpPr>
          <p:nvPr>
            <p:ph type="body" idx="1"/>
          </p:nvPr>
        </p:nvSpPr>
        <p:spPr>
          <a:xfrm>
            <a:off x="702310" y="4480004"/>
            <a:ext cx="5618400" cy="3665400"/>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833" name="Google Shape;833;g10ef9d922f6_2_105:notes"/>
          <p:cNvSpPr txBox="1">
            <a:spLocks noGrp="1"/>
          </p:cNvSpPr>
          <p:nvPr>
            <p:ph type="sldNum" idx="12"/>
          </p:nvPr>
        </p:nvSpPr>
        <p:spPr>
          <a:xfrm>
            <a:off x="3978132" y="8842030"/>
            <a:ext cx="3043200" cy="467100"/>
          </a:xfrm>
          <a:prstGeom prst="rect">
            <a:avLst/>
          </a:prstGeom>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5"/>
        <p:cNvGrpSpPr/>
        <p:nvPr/>
      </p:nvGrpSpPr>
      <p:grpSpPr>
        <a:xfrm>
          <a:off x="0" y="0"/>
          <a:ext cx="0" cy="0"/>
          <a:chOff x="0" y="0"/>
          <a:chExt cx="0" cy="0"/>
        </a:xfrm>
      </p:grpSpPr>
      <p:sp>
        <p:nvSpPr>
          <p:cNvPr id="846" name="Google Shape;846;g10ef9d922f6_2_131:notes"/>
          <p:cNvSpPr>
            <a:spLocks noGrp="1" noRot="1" noChangeAspect="1"/>
          </p:cNvSpPr>
          <p:nvPr>
            <p:ph type="sldImg" idx="2"/>
          </p:nvPr>
        </p:nvSpPr>
        <p:spPr>
          <a:xfrm>
            <a:off x="719138" y="1163638"/>
            <a:ext cx="5584800" cy="3141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7" name="Google Shape;847;g10ef9d922f6_2_131:notes"/>
          <p:cNvSpPr txBox="1">
            <a:spLocks noGrp="1"/>
          </p:cNvSpPr>
          <p:nvPr>
            <p:ph type="body" idx="1"/>
          </p:nvPr>
        </p:nvSpPr>
        <p:spPr>
          <a:xfrm>
            <a:off x="702310" y="4480004"/>
            <a:ext cx="5618400" cy="3665400"/>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848" name="Google Shape;848;g10ef9d922f6_2_131:notes"/>
          <p:cNvSpPr txBox="1">
            <a:spLocks noGrp="1"/>
          </p:cNvSpPr>
          <p:nvPr>
            <p:ph type="sldNum" idx="12"/>
          </p:nvPr>
        </p:nvSpPr>
        <p:spPr>
          <a:xfrm>
            <a:off x="3978132" y="8842030"/>
            <a:ext cx="3043200" cy="467100"/>
          </a:xfrm>
          <a:prstGeom prst="rect">
            <a:avLst/>
          </a:prstGeom>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8"/>
        <p:cNvGrpSpPr/>
        <p:nvPr/>
      </p:nvGrpSpPr>
      <p:grpSpPr>
        <a:xfrm>
          <a:off x="0" y="0"/>
          <a:ext cx="0" cy="0"/>
          <a:chOff x="0" y="0"/>
          <a:chExt cx="0" cy="0"/>
        </a:xfrm>
      </p:grpSpPr>
      <p:sp>
        <p:nvSpPr>
          <p:cNvPr id="859" name="Google Shape;859;g10ef9d922f6_2_144:notes"/>
          <p:cNvSpPr>
            <a:spLocks noGrp="1" noRot="1" noChangeAspect="1"/>
          </p:cNvSpPr>
          <p:nvPr>
            <p:ph type="sldImg" idx="2"/>
          </p:nvPr>
        </p:nvSpPr>
        <p:spPr>
          <a:xfrm>
            <a:off x="719138" y="1163638"/>
            <a:ext cx="5584800" cy="3141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0" name="Google Shape;860;g10ef9d922f6_2_144:notes"/>
          <p:cNvSpPr txBox="1">
            <a:spLocks noGrp="1"/>
          </p:cNvSpPr>
          <p:nvPr>
            <p:ph type="body" idx="1"/>
          </p:nvPr>
        </p:nvSpPr>
        <p:spPr>
          <a:xfrm>
            <a:off x="702310" y="4480004"/>
            <a:ext cx="5618400" cy="3665400"/>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861" name="Google Shape;861;g10ef9d922f6_2_144:notes"/>
          <p:cNvSpPr txBox="1">
            <a:spLocks noGrp="1"/>
          </p:cNvSpPr>
          <p:nvPr>
            <p:ph type="sldNum" idx="12"/>
          </p:nvPr>
        </p:nvSpPr>
        <p:spPr>
          <a:xfrm>
            <a:off x="3978132" y="8842030"/>
            <a:ext cx="3043200" cy="467100"/>
          </a:xfrm>
          <a:prstGeom prst="rect">
            <a:avLst/>
          </a:prstGeom>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1"/>
        <p:cNvGrpSpPr/>
        <p:nvPr/>
      </p:nvGrpSpPr>
      <p:grpSpPr>
        <a:xfrm>
          <a:off x="0" y="0"/>
          <a:ext cx="0" cy="0"/>
          <a:chOff x="0" y="0"/>
          <a:chExt cx="0" cy="0"/>
        </a:xfrm>
      </p:grpSpPr>
      <p:sp>
        <p:nvSpPr>
          <p:cNvPr id="872" name="Google Shape;872;g10ef9d922f6_2_170:notes"/>
          <p:cNvSpPr>
            <a:spLocks noGrp="1" noRot="1" noChangeAspect="1"/>
          </p:cNvSpPr>
          <p:nvPr>
            <p:ph type="sldImg" idx="2"/>
          </p:nvPr>
        </p:nvSpPr>
        <p:spPr>
          <a:xfrm>
            <a:off x="719138" y="1163638"/>
            <a:ext cx="5584800" cy="3141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3" name="Google Shape;873;g10ef9d922f6_2_170:notes"/>
          <p:cNvSpPr txBox="1">
            <a:spLocks noGrp="1"/>
          </p:cNvSpPr>
          <p:nvPr>
            <p:ph type="body" idx="1"/>
          </p:nvPr>
        </p:nvSpPr>
        <p:spPr>
          <a:xfrm>
            <a:off x="702310" y="4480004"/>
            <a:ext cx="5618400" cy="3665400"/>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874" name="Google Shape;874;g10ef9d922f6_2_170:notes"/>
          <p:cNvSpPr txBox="1">
            <a:spLocks noGrp="1"/>
          </p:cNvSpPr>
          <p:nvPr>
            <p:ph type="sldNum" idx="12"/>
          </p:nvPr>
        </p:nvSpPr>
        <p:spPr>
          <a:xfrm>
            <a:off x="3978132" y="8842030"/>
            <a:ext cx="3043200" cy="467100"/>
          </a:xfrm>
          <a:prstGeom prst="rect">
            <a:avLst/>
          </a:prstGeom>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4"/>
        <p:cNvGrpSpPr/>
        <p:nvPr/>
      </p:nvGrpSpPr>
      <p:grpSpPr>
        <a:xfrm>
          <a:off x="0" y="0"/>
          <a:ext cx="0" cy="0"/>
          <a:chOff x="0" y="0"/>
          <a:chExt cx="0" cy="0"/>
        </a:xfrm>
      </p:grpSpPr>
      <p:sp>
        <p:nvSpPr>
          <p:cNvPr id="885" name="Google Shape;885;g111c47188c0_2_16:notes"/>
          <p:cNvSpPr>
            <a:spLocks noGrp="1" noRot="1" noChangeAspect="1"/>
          </p:cNvSpPr>
          <p:nvPr>
            <p:ph type="sldImg" idx="2"/>
          </p:nvPr>
        </p:nvSpPr>
        <p:spPr>
          <a:xfrm>
            <a:off x="719138" y="1163638"/>
            <a:ext cx="5584800" cy="3141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6" name="Google Shape;886;g111c47188c0_2_16:notes"/>
          <p:cNvSpPr txBox="1">
            <a:spLocks noGrp="1"/>
          </p:cNvSpPr>
          <p:nvPr>
            <p:ph type="body" idx="1"/>
          </p:nvPr>
        </p:nvSpPr>
        <p:spPr>
          <a:xfrm>
            <a:off x="702310" y="4480004"/>
            <a:ext cx="5618400" cy="3665400"/>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887" name="Google Shape;887;g111c47188c0_2_16:notes"/>
          <p:cNvSpPr txBox="1">
            <a:spLocks noGrp="1"/>
          </p:cNvSpPr>
          <p:nvPr>
            <p:ph type="sldNum" idx="12"/>
          </p:nvPr>
        </p:nvSpPr>
        <p:spPr>
          <a:xfrm>
            <a:off x="3978132" y="8842030"/>
            <a:ext cx="3043200" cy="467100"/>
          </a:xfrm>
          <a:prstGeom prst="rect">
            <a:avLst/>
          </a:prstGeom>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4">
          <a:extLst>
            <a:ext uri="{FF2B5EF4-FFF2-40B4-BE49-F238E27FC236}">
              <a16:creationId xmlns:a16="http://schemas.microsoft.com/office/drawing/2014/main" id="{9B68CB65-AE3B-8AE1-4658-10A59AA455B3}"/>
            </a:ext>
          </a:extLst>
        </p:cNvPr>
        <p:cNvGrpSpPr/>
        <p:nvPr/>
      </p:nvGrpSpPr>
      <p:grpSpPr>
        <a:xfrm>
          <a:off x="0" y="0"/>
          <a:ext cx="0" cy="0"/>
          <a:chOff x="0" y="0"/>
          <a:chExt cx="0" cy="0"/>
        </a:xfrm>
      </p:grpSpPr>
      <p:sp>
        <p:nvSpPr>
          <p:cNvPr id="885" name="Google Shape;885;g111c47188c0_2_16:notes">
            <a:extLst>
              <a:ext uri="{FF2B5EF4-FFF2-40B4-BE49-F238E27FC236}">
                <a16:creationId xmlns:a16="http://schemas.microsoft.com/office/drawing/2014/main" id="{DA1A3EEE-E4FF-05F3-8629-1D5FC984E9E7}"/>
              </a:ext>
            </a:extLst>
          </p:cNvPr>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6" name="Google Shape;886;g111c47188c0_2_16:notes">
            <a:extLst>
              <a:ext uri="{FF2B5EF4-FFF2-40B4-BE49-F238E27FC236}">
                <a16:creationId xmlns:a16="http://schemas.microsoft.com/office/drawing/2014/main" id="{38D8C379-2700-5D34-E491-C7DBD8483C44}"/>
              </a:ext>
            </a:extLst>
          </p:cNvPr>
          <p:cNvSpPr txBox="1">
            <a:spLocks noGrp="1"/>
          </p:cNvSpPr>
          <p:nvPr>
            <p:ph type="body" idx="1"/>
          </p:nvPr>
        </p:nvSpPr>
        <p:spPr>
          <a:xfrm>
            <a:off x="702310" y="4480004"/>
            <a:ext cx="5618400" cy="3665400"/>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887" name="Google Shape;887;g111c47188c0_2_16:notes">
            <a:extLst>
              <a:ext uri="{FF2B5EF4-FFF2-40B4-BE49-F238E27FC236}">
                <a16:creationId xmlns:a16="http://schemas.microsoft.com/office/drawing/2014/main" id="{EC355D4B-F23D-AC21-79B9-8F22F0E77DE6}"/>
              </a:ext>
            </a:extLst>
          </p:cNvPr>
          <p:cNvSpPr txBox="1">
            <a:spLocks noGrp="1"/>
          </p:cNvSpPr>
          <p:nvPr>
            <p:ph type="sldNum" idx="12"/>
          </p:nvPr>
        </p:nvSpPr>
        <p:spPr>
          <a:xfrm>
            <a:off x="3978132" y="8842030"/>
            <a:ext cx="3043200" cy="467100"/>
          </a:xfrm>
          <a:prstGeom prst="rect">
            <a:avLst/>
          </a:prstGeom>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66</a:t>
            </a:fld>
            <a:endParaRPr/>
          </a:p>
        </p:txBody>
      </p:sp>
    </p:spTree>
    <p:extLst>
      <p:ext uri="{BB962C8B-B14F-4D97-AF65-F5344CB8AC3E}">
        <p14:creationId xmlns:p14="http://schemas.microsoft.com/office/powerpoint/2010/main" val="180845786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6"/>
        <p:cNvGrpSpPr/>
        <p:nvPr/>
      </p:nvGrpSpPr>
      <p:grpSpPr>
        <a:xfrm>
          <a:off x="0" y="0"/>
          <a:ext cx="0" cy="0"/>
          <a:chOff x="0" y="0"/>
          <a:chExt cx="0" cy="0"/>
        </a:xfrm>
      </p:grpSpPr>
      <p:sp>
        <p:nvSpPr>
          <p:cNvPr id="897" name="Google Shape;897;g111c47188c0_9_13:notes"/>
          <p:cNvSpPr>
            <a:spLocks noGrp="1" noRot="1" noChangeAspect="1"/>
          </p:cNvSpPr>
          <p:nvPr>
            <p:ph type="sldImg" idx="2"/>
          </p:nvPr>
        </p:nvSpPr>
        <p:spPr>
          <a:xfrm>
            <a:off x="719138" y="1163638"/>
            <a:ext cx="5584800" cy="3141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8" name="Google Shape;898;g111c47188c0_9_13:notes"/>
          <p:cNvSpPr txBox="1">
            <a:spLocks noGrp="1"/>
          </p:cNvSpPr>
          <p:nvPr>
            <p:ph type="body" idx="1"/>
          </p:nvPr>
        </p:nvSpPr>
        <p:spPr>
          <a:xfrm>
            <a:off x="702310" y="4480004"/>
            <a:ext cx="5618400" cy="3665400"/>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899" name="Google Shape;899;g111c47188c0_9_13:notes"/>
          <p:cNvSpPr txBox="1">
            <a:spLocks noGrp="1"/>
          </p:cNvSpPr>
          <p:nvPr>
            <p:ph type="sldNum" idx="12"/>
          </p:nvPr>
        </p:nvSpPr>
        <p:spPr>
          <a:xfrm>
            <a:off x="3978132" y="8842030"/>
            <a:ext cx="3043200" cy="467100"/>
          </a:xfrm>
          <a:prstGeom prst="rect">
            <a:avLst/>
          </a:prstGeom>
        </p:spPr>
        <p:txBody>
          <a:bodyPr spcFirstLastPara="1" wrap="square" lIns="93300" tIns="46650" rIns="93300" bIns="4665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67</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8"/>
        <p:cNvGrpSpPr/>
        <p:nvPr/>
      </p:nvGrpSpPr>
      <p:grpSpPr>
        <a:xfrm>
          <a:off x="0" y="0"/>
          <a:ext cx="0" cy="0"/>
          <a:chOff x="0" y="0"/>
          <a:chExt cx="0" cy="0"/>
        </a:xfrm>
      </p:grpSpPr>
      <p:sp>
        <p:nvSpPr>
          <p:cNvPr id="909" name="Google Shape;909;g10ef9d9297b_1_602:notes"/>
          <p:cNvSpPr>
            <a:spLocks noGrp="1" noRot="1" noChangeAspect="1"/>
          </p:cNvSpPr>
          <p:nvPr>
            <p:ph type="sldImg" idx="2"/>
          </p:nvPr>
        </p:nvSpPr>
        <p:spPr>
          <a:xfrm>
            <a:off x="719138" y="1163638"/>
            <a:ext cx="5584800" cy="3141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0" name="Google Shape;910;g10ef9d9297b_1_602:notes"/>
          <p:cNvSpPr txBox="1">
            <a:spLocks noGrp="1"/>
          </p:cNvSpPr>
          <p:nvPr>
            <p:ph type="body" idx="1"/>
          </p:nvPr>
        </p:nvSpPr>
        <p:spPr>
          <a:xfrm>
            <a:off x="702310" y="4480004"/>
            <a:ext cx="5618400" cy="3665400"/>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911" name="Google Shape;911;g10ef9d9297b_1_602:notes"/>
          <p:cNvSpPr txBox="1">
            <a:spLocks noGrp="1"/>
          </p:cNvSpPr>
          <p:nvPr>
            <p:ph type="sldNum" idx="12"/>
          </p:nvPr>
        </p:nvSpPr>
        <p:spPr>
          <a:xfrm>
            <a:off x="3978132" y="8842030"/>
            <a:ext cx="3043200" cy="467100"/>
          </a:xfrm>
          <a:prstGeom prst="rect">
            <a:avLst/>
          </a:prstGeom>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68</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g10ef9d9297b_1_693:notes"/>
          <p:cNvSpPr>
            <a:spLocks noGrp="1" noRot="1" noChangeAspect="1"/>
          </p:cNvSpPr>
          <p:nvPr>
            <p:ph type="sldImg" idx="2"/>
          </p:nvPr>
        </p:nvSpPr>
        <p:spPr>
          <a:xfrm>
            <a:off x="719138" y="1163638"/>
            <a:ext cx="5584800" cy="3141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5" name="Google Shape;935;g10ef9d9297b_1_693:notes"/>
          <p:cNvSpPr txBox="1">
            <a:spLocks noGrp="1"/>
          </p:cNvSpPr>
          <p:nvPr>
            <p:ph type="body" idx="1"/>
          </p:nvPr>
        </p:nvSpPr>
        <p:spPr>
          <a:xfrm>
            <a:off x="702310" y="4480004"/>
            <a:ext cx="5618400" cy="3665400"/>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936" name="Google Shape;936;g10ef9d9297b_1_693:notes"/>
          <p:cNvSpPr txBox="1">
            <a:spLocks noGrp="1"/>
          </p:cNvSpPr>
          <p:nvPr>
            <p:ph type="sldNum" idx="12"/>
          </p:nvPr>
        </p:nvSpPr>
        <p:spPr>
          <a:xfrm>
            <a:off x="3978132" y="8842030"/>
            <a:ext cx="3043200" cy="467100"/>
          </a:xfrm>
          <a:prstGeom prst="rect">
            <a:avLst/>
          </a:prstGeom>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69</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10ef9d9297b_1_474:notes"/>
          <p:cNvSpPr>
            <a:spLocks noGrp="1" noRot="1" noChangeAspect="1"/>
          </p:cNvSpPr>
          <p:nvPr>
            <p:ph type="sldImg" idx="2"/>
          </p:nvPr>
        </p:nvSpPr>
        <p:spPr>
          <a:xfrm>
            <a:off x="719138" y="1163638"/>
            <a:ext cx="5584800" cy="3141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10ef9d9297b_1_474:notes"/>
          <p:cNvSpPr txBox="1">
            <a:spLocks noGrp="1"/>
          </p:cNvSpPr>
          <p:nvPr>
            <p:ph type="body" idx="1"/>
          </p:nvPr>
        </p:nvSpPr>
        <p:spPr>
          <a:xfrm>
            <a:off x="702310" y="4480004"/>
            <a:ext cx="5618400" cy="3665400"/>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120" name="Google Shape;120;g10ef9d9297b_1_474:notes"/>
          <p:cNvSpPr txBox="1">
            <a:spLocks noGrp="1"/>
          </p:cNvSpPr>
          <p:nvPr>
            <p:ph type="sldNum" idx="12"/>
          </p:nvPr>
        </p:nvSpPr>
        <p:spPr>
          <a:xfrm>
            <a:off x="3978132" y="8842030"/>
            <a:ext cx="3043200" cy="467100"/>
          </a:xfrm>
          <a:prstGeom prst="rect">
            <a:avLst/>
          </a:prstGeom>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5"/>
        <p:cNvGrpSpPr/>
        <p:nvPr/>
      </p:nvGrpSpPr>
      <p:grpSpPr>
        <a:xfrm>
          <a:off x="0" y="0"/>
          <a:ext cx="0" cy="0"/>
          <a:chOff x="0" y="0"/>
          <a:chExt cx="0" cy="0"/>
        </a:xfrm>
      </p:grpSpPr>
      <p:sp>
        <p:nvSpPr>
          <p:cNvPr id="946" name="Google Shape;946;g10ef9d9297b_1_706:notes"/>
          <p:cNvSpPr>
            <a:spLocks noGrp="1" noRot="1" noChangeAspect="1"/>
          </p:cNvSpPr>
          <p:nvPr>
            <p:ph type="sldImg" idx="2"/>
          </p:nvPr>
        </p:nvSpPr>
        <p:spPr>
          <a:xfrm>
            <a:off x="719138" y="1163638"/>
            <a:ext cx="5584800" cy="3141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7" name="Google Shape;947;g10ef9d9297b_1_706:notes"/>
          <p:cNvSpPr txBox="1">
            <a:spLocks noGrp="1"/>
          </p:cNvSpPr>
          <p:nvPr>
            <p:ph type="body" idx="1"/>
          </p:nvPr>
        </p:nvSpPr>
        <p:spPr>
          <a:xfrm>
            <a:off x="702310" y="4480004"/>
            <a:ext cx="5618400" cy="3665400"/>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948" name="Google Shape;948;g10ef9d9297b_1_706:notes"/>
          <p:cNvSpPr txBox="1">
            <a:spLocks noGrp="1"/>
          </p:cNvSpPr>
          <p:nvPr>
            <p:ph type="sldNum" idx="12"/>
          </p:nvPr>
        </p:nvSpPr>
        <p:spPr>
          <a:xfrm>
            <a:off x="3978132" y="8842030"/>
            <a:ext cx="3043200" cy="467100"/>
          </a:xfrm>
          <a:prstGeom prst="rect">
            <a:avLst/>
          </a:prstGeom>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70</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111c47188c0_2_41:notes"/>
          <p:cNvSpPr>
            <a:spLocks noGrp="1" noRot="1" noChangeAspect="1"/>
          </p:cNvSpPr>
          <p:nvPr>
            <p:ph type="sldImg" idx="2"/>
          </p:nvPr>
        </p:nvSpPr>
        <p:spPr>
          <a:xfrm>
            <a:off x="719138" y="1163638"/>
            <a:ext cx="5584800" cy="3141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111c47188c0_2_41:notes"/>
          <p:cNvSpPr txBox="1">
            <a:spLocks noGrp="1"/>
          </p:cNvSpPr>
          <p:nvPr>
            <p:ph type="body" idx="1"/>
          </p:nvPr>
        </p:nvSpPr>
        <p:spPr>
          <a:xfrm>
            <a:off x="702310" y="4480004"/>
            <a:ext cx="5618400" cy="3665400"/>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960" name="Google Shape;960;g111c47188c0_2_41:notes"/>
          <p:cNvSpPr txBox="1">
            <a:spLocks noGrp="1"/>
          </p:cNvSpPr>
          <p:nvPr>
            <p:ph type="sldNum" idx="12"/>
          </p:nvPr>
        </p:nvSpPr>
        <p:spPr>
          <a:xfrm>
            <a:off x="3978132" y="8842030"/>
            <a:ext cx="3043200" cy="467100"/>
          </a:xfrm>
          <a:prstGeom prst="rect">
            <a:avLst/>
          </a:prstGeom>
        </p:spPr>
        <p:txBody>
          <a:bodyPr spcFirstLastPara="1" wrap="square" lIns="93300" tIns="46650" rIns="93300" bIns="4665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71</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9"/>
        <p:cNvGrpSpPr/>
        <p:nvPr/>
      </p:nvGrpSpPr>
      <p:grpSpPr>
        <a:xfrm>
          <a:off x="0" y="0"/>
          <a:ext cx="0" cy="0"/>
          <a:chOff x="0" y="0"/>
          <a:chExt cx="0" cy="0"/>
        </a:xfrm>
      </p:grpSpPr>
      <p:sp>
        <p:nvSpPr>
          <p:cNvPr id="970" name="Google Shape;970;g10ef9d9297b_1_177:notes"/>
          <p:cNvSpPr>
            <a:spLocks noGrp="1" noRot="1" noChangeAspect="1"/>
          </p:cNvSpPr>
          <p:nvPr>
            <p:ph type="sldImg" idx="2"/>
          </p:nvPr>
        </p:nvSpPr>
        <p:spPr>
          <a:xfrm>
            <a:off x="719138" y="1163638"/>
            <a:ext cx="5584800" cy="3141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1" name="Google Shape;971;g10ef9d9297b_1_177:notes"/>
          <p:cNvSpPr txBox="1">
            <a:spLocks noGrp="1"/>
          </p:cNvSpPr>
          <p:nvPr>
            <p:ph type="body" idx="1"/>
          </p:nvPr>
        </p:nvSpPr>
        <p:spPr>
          <a:xfrm>
            <a:off x="702310" y="4480004"/>
            <a:ext cx="5618400" cy="3665400"/>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972" name="Google Shape;972;g10ef9d9297b_1_177:notes"/>
          <p:cNvSpPr txBox="1">
            <a:spLocks noGrp="1"/>
          </p:cNvSpPr>
          <p:nvPr>
            <p:ph type="sldNum" idx="12"/>
          </p:nvPr>
        </p:nvSpPr>
        <p:spPr>
          <a:xfrm>
            <a:off x="3978132" y="8842030"/>
            <a:ext cx="3043200" cy="467100"/>
          </a:xfrm>
          <a:prstGeom prst="rect">
            <a:avLst/>
          </a:prstGeom>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72</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
        <p:cNvGrpSpPr/>
        <p:nvPr/>
      </p:nvGrpSpPr>
      <p:grpSpPr>
        <a:xfrm>
          <a:off x="0" y="0"/>
          <a:ext cx="0" cy="0"/>
          <a:chOff x="0" y="0"/>
          <a:chExt cx="0" cy="0"/>
        </a:xfrm>
      </p:grpSpPr>
      <p:sp>
        <p:nvSpPr>
          <p:cNvPr id="982" name="Google Shape;982;g10ef9d9297b_1_227:notes"/>
          <p:cNvSpPr>
            <a:spLocks noGrp="1" noRot="1" noChangeAspect="1"/>
          </p:cNvSpPr>
          <p:nvPr>
            <p:ph type="sldImg" idx="2"/>
          </p:nvPr>
        </p:nvSpPr>
        <p:spPr>
          <a:xfrm>
            <a:off x="719138" y="1163638"/>
            <a:ext cx="5584800" cy="3141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3" name="Google Shape;983;g10ef9d9297b_1_227:notes"/>
          <p:cNvSpPr txBox="1">
            <a:spLocks noGrp="1"/>
          </p:cNvSpPr>
          <p:nvPr>
            <p:ph type="body" idx="1"/>
          </p:nvPr>
        </p:nvSpPr>
        <p:spPr>
          <a:xfrm>
            <a:off x="702310" y="4480004"/>
            <a:ext cx="5618400" cy="3665400"/>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984" name="Google Shape;984;g10ef9d9297b_1_227:notes"/>
          <p:cNvSpPr txBox="1">
            <a:spLocks noGrp="1"/>
          </p:cNvSpPr>
          <p:nvPr>
            <p:ph type="sldNum" idx="12"/>
          </p:nvPr>
        </p:nvSpPr>
        <p:spPr>
          <a:xfrm>
            <a:off x="3978132" y="8842030"/>
            <a:ext cx="3043200" cy="467100"/>
          </a:xfrm>
          <a:prstGeom prst="rect">
            <a:avLst/>
          </a:prstGeom>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73</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6"/>
        <p:cNvGrpSpPr/>
        <p:nvPr/>
      </p:nvGrpSpPr>
      <p:grpSpPr>
        <a:xfrm>
          <a:off x="0" y="0"/>
          <a:ext cx="0" cy="0"/>
          <a:chOff x="0" y="0"/>
          <a:chExt cx="0" cy="0"/>
        </a:xfrm>
      </p:grpSpPr>
      <p:sp>
        <p:nvSpPr>
          <p:cNvPr id="997" name="Google Shape;997;g10ef9d922f6_2_157:notes"/>
          <p:cNvSpPr>
            <a:spLocks noGrp="1" noRot="1" noChangeAspect="1"/>
          </p:cNvSpPr>
          <p:nvPr>
            <p:ph type="sldImg" idx="2"/>
          </p:nvPr>
        </p:nvSpPr>
        <p:spPr>
          <a:xfrm>
            <a:off x="719138" y="1163638"/>
            <a:ext cx="5584800" cy="3141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8" name="Google Shape;998;g10ef9d922f6_2_157:notes"/>
          <p:cNvSpPr txBox="1">
            <a:spLocks noGrp="1"/>
          </p:cNvSpPr>
          <p:nvPr>
            <p:ph type="body" idx="1"/>
          </p:nvPr>
        </p:nvSpPr>
        <p:spPr>
          <a:xfrm>
            <a:off x="702310" y="4480004"/>
            <a:ext cx="5618400" cy="3665400"/>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999" name="Google Shape;999;g10ef9d922f6_2_157:notes"/>
          <p:cNvSpPr txBox="1">
            <a:spLocks noGrp="1"/>
          </p:cNvSpPr>
          <p:nvPr>
            <p:ph type="sldNum" idx="12"/>
          </p:nvPr>
        </p:nvSpPr>
        <p:spPr>
          <a:xfrm>
            <a:off x="3978132" y="8842030"/>
            <a:ext cx="3043200" cy="467100"/>
          </a:xfrm>
          <a:prstGeom prst="rect">
            <a:avLst/>
          </a:prstGeom>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74</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1"/>
        <p:cNvGrpSpPr/>
        <p:nvPr/>
      </p:nvGrpSpPr>
      <p:grpSpPr>
        <a:xfrm>
          <a:off x="0" y="0"/>
          <a:ext cx="0" cy="0"/>
          <a:chOff x="0" y="0"/>
          <a:chExt cx="0" cy="0"/>
        </a:xfrm>
      </p:grpSpPr>
      <p:sp>
        <p:nvSpPr>
          <p:cNvPr id="1012" name="Google Shape;1012;g10ef9d9297b_1_862:notes"/>
          <p:cNvSpPr>
            <a:spLocks noGrp="1" noRot="1" noChangeAspect="1"/>
          </p:cNvSpPr>
          <p:nvPr>
            <p:ph type="sldImg" idx="2"/>
          </p:nvPr>
        </p:nvSpPr>
        <p:spPr>
          <a:xfrm>
            <a:off x="719138" y="1163638"/>
            <a:ext cx="5584800" cy="3141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3" name="Google Shape;1013;g10ef9d9297b_1_862:notes"/>
          <p:cNvSpPr txBox="1">
            <a:spLocks noGrp="1"/>
          </p:cNvSpPr>
          <p:nvPr>
            <p:ph type="body" idx="1"/>
          </p:nvPr>
        </p:nvSpPr>
        <p:spPr>
          <a:xfrm>
            <a:off x="702310" y="4480004"/>
            <a:ext cx="5618400" cy="3665400"/>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1014" name="Google Shape;1014;g10ef9d9297b_1_862:notes"/>
          <p:cNvSpPr txBox="1">
            <a:spLocks noGrp="1"/>
          </p:cNvSpPr>
          <p:nvPr>
            <p:ph type="sldNum" idx="12"/>
          </p:nvPr>
        </p:nvSpPr>
        <p:spPr>
          <a:xfrm>
            <a:off x="3978132" y="8842030"/>
            <a:ext cx="3043200" cy="467100"/>
          </a:xfrm>
          <a:prstGeom prst="rect">
            <a:avLst/>
          </a:prstGeom>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75</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3"/>
        <p:cNvGrpSpPr/>
        <p:nvPr/>
      </p:nvGrpSpPr>
      <p:grpSpPr>
        <a:xfrm>
          <a:off x="0" y="0"/>
          <a:ext cx="0" cy="0"/>
          <a:chOff x="0" y="0"/>
          <a:chExt cx="0" cy="0"/>
        </a:xfrm>
      </p:grpSpPr>
      <p:sp>
        <p:nvSpPr>
          <p:cNvPr id="1024" name="Google Shape;1024;g10ef9d9297b_1_875:notes"/>
          <p:cNvSpPr>
            <a:spLocks noGrp="1" noRot="1" noChangeAspect="1"/>
          </p:cNvSpPr>
          <p:nvPr>
            <p:ph type="sldImg" idx="2"/>
          </p:nvPr>
        </p:nvSpPr>
        <p:spPr>
          <a:xfrm>
            <a:off x="719138" y="1163638"/>
            <a:ext cx="5584800" cy="3141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5" name="Google Shape;1025;g10ef9d9297b_1_875:notes"/>
          <p:cNvSpPr txBox="1">
            <a:spLocks noGrp="1"/>
          </p:cNvSpPr>
          <p:nvPr>
            <p:ph type="body" idx="1"/>
          </p:nvPr>
        </p:nvSpPr>
        <p:spPr>
          <a:xfrm>
            <a:off x="702310" y="4480004"/>
            <a:ext cx="5618400" cy="3665400"/>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1026" name="Google Shape;1026;g10ef9d9297b_1_875:notes"/>
          <p:cNvSpPr txBox="1">
            <a:spLocks noGrp="1"/>
          </p:cNvSpPr>
          <p:nvPr>
            <p:ph type="sldNum" idx="12"/>
          </p:nvPr>
        </p:nvSpPr>
        <p:spPr>
          <a:xfrm>
            <a:off x="3978132" y="8842030"/>
            <a:ext cx="3043200" cy="467100"/>
          </a:xfrm>
          <a:prstGeom prst="rect">
            <a:avLst/>
          </a:prstGeom>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76</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5"/>
        <p:cNvGrpSpPr/>
        <p:nvPr/>
      </p:nvGrpSpPr>
      <p:grpSpPr>
        <a:xfrm>
          <a:off x="0" y="0"/>
          <a:ext cx="0" cy="0"/>
          <a:chOff x="0" y="0"/>
          <a:chExt cx="0" cy="0"/>
        </a:xfrm>
      </p:grpSpPr>
      <p:sp>
        <p:nvSpPr>
          <p:cNvPr id="1036" name="Google Shape;1036;g10ef9d9297b_1_886:notes"/>
          <p:cNvSpPr>
            <a:spLocks noGrp="1" noRot="1" noChangeAspect="1"/>
          </p:cNvSpPr>
          <p:nvPr>
            <p:ph type="sldImg" idx="2"/>
          </p:nvPr>
        </p:nvSpPr>
        <p:spPr>
          <a:xfrm>
            <a:off x="719138" y="1163638"/>
            <a:ext cx="5584800" cy="3141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7" name="Google Shape;1037;g10ef9d9297b_1_886:notes"/>
          <p:cNvSpPr txBox="1">
            <a:spLocks noGrp="1"/>
          </p:cNvSpPr>
          <p:nvPr>
            <p:ph type="body" idx="1"/>
          </p:nvPr>
        </p:nvSpPr>
        <p:spPr>
          <a:xfrm>
            <a:off x="702310" y="4480004"/>
            <a:ext cx="5618400" cy="3665400"/>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1038" name="Google Shape;1038;g10ef9d9297b_1_886:notes"/>
          <p:cNvSpPr txBox="1">
            <a:spLocks noGrp="1"/>
          </p:cNvSpPr>
          <p:nvPr>
            <p:ph type="sldNum" idx="12"/>
          </p:nvPr>
        </p:nvSpPr>
        <p:spPr>
          <a:xfrm>
            <a:off x="3978132" y="8842030"/>
            <a:ext cx="3043200" cy="467100"/>
          </a:xfrm>
          <a:prstGeom prst="rect">
            <a:avLst/>
          </a:prstGeom>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77</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7"/>
        <p:cNvGrpSpPr/>
        <p:nvPr/>
      </p:nvGrpSpPr>
      <p:grpSpPr>
        <a:xfrm>
          <a:off x="0" y="0"/>
          <a:ext cx="0" cy="0"/>
          <a:chOff x="0" y="0"/>
          <a:chExt cx="0" cy="0"/>
        </a:xfrm>
      </p:grpSpPr>
      <p:sp>
        <p:nvSpPr>
          <p:cNvPr id="1048" name="Google Shape;1048;g10ef9d9297b_1_899:notes"/>
          <p:cNvSpPr>
            <a:spLocks noGrp="1" noRot="1" noChangeAspect="1"/>
          </p:cNvSpPr>
          <p:nvPr>
            <p:ph type="sldImg" idx="2"/>
          </p:nvPr>
        </p:nvSpPr>
        <p:spPr>
          <a:xfrm>
            <a:off x="719138" y="1163638"/>
            <a:ext cx="5584800" cy="3141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9" name="Google Shape;1049;g10ef9d9297b_1_899:notes"/>
          <p:cNvSpPr txBox="1">
            <a:spLocks noGrp="1"/>
          </p:cNvSpPr>
          <p:nvPr>
            <p:ph type="body" idx="1"/>
          </p:nvPr>
        </p:nvSpPr>
        <p:spPr>
          <a:xfrm>
            <a:off x="702310" y="4480004"/>
            <a:ext cx="5618400" cy="3665400"/>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1050" name="Google Shape;1050;g10ef9d9297b_1_899:notes"/>
          <p:cNvSpPr txBox="1">
            <a:spLocks noGrp="1"/>
          </p:cNvSpPr>
          <p:nvPr>
            <p:ph type="sldNum" idx="12"/>
          </p:nvPr>
        </p:nvSpPr>
        <p:spPr>
          <a:xfrm>
            <a:off x="3978132" y="8842030"/>
            <a:ext cx="3043200" cy="467100"/>
          </a:xfrm>
          <a:prstGeom prst="rect">
            <a:avLst/>
          </a:prstGeom>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78</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9"/>
        <p:cNvGrpSpPr/>
        <p:nvPr/>
      </p:nvGrpSpPr>
      <p:grpSpPr>
        <a:xfrm>
          <a:off x="0" y="0"/>
          <a:ext cx="0" cy="0"/>
          <a:chOff x="0" y="0"/>
          <a:chExt cx="0" cy="0"/>
        </a:xfrm>
      </p:grpSpPr>
      <p:sp>
        <p:nvSpPr>
          <p:cNvPr id="1060" name="Google Shape;1060;g10ef9d9297b_1_732:notes"/>
          <p:cNvSpPr>
            <a:spLocks noGrp="1" noRot="1" noChangeAspect="1"/>
          </p:cNvSpPr>
          <p:nvPr>
            <p:ph type="sldImg" idx="2"/>
          </p:nvPr>
        </p:nvSpPr>
        <p:spPr>
          <a:xfrm>
            <a:off x="719138" y="1163638"/>
            <a:ext cx="5584800" cy="3141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1" name="Google Shape;1061;g10ef9d9297b_1_732:notes"/>
          <p:cNvSpPr txBox="1">
            <a:spLocks noGrp="1"/>
          </p:cNvSpPr>
          <p:nvPr>
            <p:ph type="body" idx="1"/>
          </p:nvPr>
        </p:nvSpPr>
        <p:spPr>
          <a:xfrm>
            <a:off x="702310" y="4480004"/>
            <a:ext cx="5618400" cy="3665400"/>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1062" name="Google Shape;1062;g10ef9d9297b_1_732:notes"/>
          <p:cNvSpPr txBox="1">
            <a:spLocks noGrp="1"/>
          </p:cNvSpPr>
          <p:nvPr>
            <p:ph type="sldNum" idx="12"/>
          </p:nvPr>
        </p:nvSpPr>
        <p:spPr>
          <a:xfrm>
            <a:off x="3978132" y="8842030"/>
            <a:ext cx="3043200" cy="467100"/>
          </a:xfrm>
          <a:prstGeom prst="rect">
            <a:avLst/>
          </a:prstGeom>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79</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10ef9d9297b_1_487:notes"/>
          <p:cNvSpPr>
            <a:spLocks noGrp="1" noRot="1" noChangeAspect="1"/>
          </p:cNvSpPr>
          <p:nvPr>
            <p:ph type="sldImg" idx="2"/>
          </p:nvPr>
        </p:nvSpPr>
        <p:spPr>
          <a:xfrm>
            <a:off x="719138" y="1163638"/>
            <a:ext cx="5584800" cy="3141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10ef9d9297b_1_487:notes"/>
          <p:cNvSpPr txBox="1">
            <a:spLocks noGrp="1"/>
          </p:cNvSpPr>
          <p:nvPr>
            <p:ph type="body" idx="1"/>
          </p:nvPr>
        </p:nvSpPr>
        <p:spPr>
          <a:xfrm>
            <a:off x="702310" y="4480004"/>
            <a:ext cx="5618400" cy="3665400"/>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137" name="Google Shape;137;g10ef9d9297b_1_487:notes"/>
          <p:cNvSpPr txBox="1">
            <a:spLocks noGrp="1"/>
          </p:cNvSpPr>
          <p:nvPr>
            <p:ph type="sldNum" idx="12"/>
          </p:nvPr>
        </p:nvSpPr>
        <p:spPr>
          <a:xfrm>
            <a:off x="3978132" y="8842030"/>
            <a:ext cx="3043200" cy="467100"/>
          </a:xfrm>
          <a:prstGeom prst="rect">
            <a:avLst/>
          </a:prstGeom>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3"/>
        <p:cNvGrpSpPr/>
        <p:nvPr/>
      </p:nvGrpSpPr>
      <p:grpSpPr>
        <a:xfrm>
          <a:off x="0" y="0"/>
          <a:ext cx="0" cy="0"/>
          <a:chOff x="0" y="0"/>
          <a:chExt cx="0" cy="0"/>
        </a:xfrm>
      </p:grpSpPr>
      <p:sp>
        <p:nvSpPr>
          <p:cNvPr id="1074" name="Google Shape;1074;g10ef9d9297b_1_745:notes"/>
          <p:cNvSpPr>
            <a:spLocks noGrp="1" noRot="1" noChangeAspect="1"/>
          </p:cNvSpPr>
          <p:nvPr>
            <p:ph type="sldImg" idx="2"/>
          </p:nvPr>
        </p:nvSpPr>
        <p:spPr>
          <a:xfrm>
            <a:off x="719138" y="1163638"/>
            <a:ext cx="5584800" cy="3141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5" name="Google Shape;1075;g10ef9d9297b_1_745:notes"/>
          <p:cNvSpPr txBox="1">
            <a:spLocks noGrp="1"/>
          </p:cNvSpPr>
          <p:nvPr>
            <p:ph type="body" idx="1"/>
          </p:nvPr>
        </p:nvSpPr>
        <p:spPr>
          <a:xfrm>
            <a:off x="702310" y="4480004"/>
            <a:ext cx="5618400" cy="3665400"/>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1076" name="Google Shape;1076;g10ef9d9297b_1_745:notes"/>
          <p:cNvSpPr txBox="1">
            <a:spLocks noGrp="1"/>
          </p:cNvSpPr>
          <p:nvPr>
            <p:ph type="sldNum" idx="12"/>
          </p:nvPr>
        </p:nvSpPr>
        <p:spPr>
          <a:xfrm>
            <a:off x="3978132" y="8842030"/>
            <a:ext cx="3043200" cy="467100"/>
          </a:xfrm>
          <a:prstGeom prst="rect">
            <a:avLst/>
          </a:prstGeom>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80</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5"/>
        <p:cNvGrpSpPr/>
        <p:nvPr/>
      </p:nvGrpSpPr>
      <p:grpSpPr>
        <a:xfrm>
          <a:off x="0" y="0"/>
          <a:ext cx="0" cy="0"/>
          <a:chOff x="0" y="0"/>
          <a:chExt cx="0" cy="0"/>
        </a:xfrm>
      </p:grpSpPr>
      <p:sp>
        <p:nvSpPr>
          <p:cNvPr id="1086" name="Google Shape;1086;g10ef9d9297b_1_758:notes"/>
          <p:cNvSpPr>
            <a:spLocks noGrp="1" noRot="1" noChangeAspect="1"/>
          </p:cNvSpPr>
          <p:nvPr>
            <p:ph type="sldImg" idx="2"/>
          </p:nvPr>
        </p:nvSpPr>
        <p:spPr>
          <a:xfrm>
            <a:off x="719138" y="1163638"/>
            <a:ext cx="5584800" cy="3141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7" name="Google Shape;1087;g10ef9d9297b_1_758:notes"/>
          <p:cNvSpPr txBox="1">
            <a:spLocks noGrp="1"/>
          </p:cNvSpPr>
          <p:nvPr>
            <p:ph type="body" idx="1"/>
          </p:nvPr>
        </p:nvSpPr>
        <p:spPr>
          <a:xfrm>
            <a:off x="702310" y="4480004"/>
            <a:ext cx="5618400" cy="3665400"/>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1088" name="Google Shape;1088;g10ef9d9297b_1_758:notes"/>
          <p:cNvSpPr txBox="1">
            <a:spLocks noGrp="1"/>
          </p:cNvSpPr>
          <p:nvPr>
            <p:ph type="sldNum" idx="12"/>
          </p:nvPr>
        </p:nvSpPr>
        <p:spPr>
          <a:xfrm>
            <a:off x="3978132" y="8842030"/>
            <a:ext cx="3043200" cy="467100"/>
          </a:xfrm>
          <a:prstGeom prst="rect">
            <a:avLst/>
          </a:prstGeom>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81</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7"/>
        <p:cNvGrpSpPr/>
        <p:nvPr/>
      </p:nvGrpSpPr>
      <p:grpSpPr>
        <a:xfrm>
          <a:off x="0" y="0"/>
          <a:ext cx="0" cy="0"/>
          <a:chOff x="0" y="0"/>
          <a:chExt cx="0" cy="0"/>
        </a:xfrm>
      </p:grpSpPr>
      <p:sp>
        <p:nvSpPr>
          <p:cNvPr id="1098" name="Google Shape;1098;g10ef9d9297b_1_771:notes"/>
          <p:cNvSpPr>
            <a:spLocks noGrp="1" noRot="1" noChangeAspect="1"/>
          </p:cNvSpPr>
          <p:nvPr>
            <p:ph type="sldImg" idx="2"/>
          </p:nvPr>
        </p:nvSpPr>
        <p:spPr>
          <a:xfrm>
            <a:off x="719138" y="1163638"/>
            <a:ext cx="5584800" cy="3141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9" name="Google Shape;1099;g10ef9d9297b_1_771:notes"/>
          <p:cNvSpPr txBox="1">
            <a:spLocks noGrp="1"/>
          </p:cNvSpPr>
          <p:nvPr>
            <p:ph type="body" idx="1"/>
          </p:nvPr>
        </p:nvSpPr>
        <p:spPr>
          <a:xfrm>
            <a:off x="702310" y="4480004"/>
            <a:ext cx="5618400" cy="3665400"/>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1100" name="Google Shape;1100;g10ef9d9297b_1_771:notes"/>
          <p:cNvSpPr txBox="1">
            <a:spLocks noGrp="1"/>
          </p:cNvSpPr>
          <p:nvPr>
            <p:ph type="sldNum" idx="12"/>
          </p:nvPr>
        </p:nvSpPr>
        <p:spPr>
          <a:xfrm>
            <a:off x="3978132" y="8842030"/>
            <a:ext cx="3043200" cy="467100"/>
          </a:xfrm>
          <a:prstGeom prst="rect">
            <a:avLst/>
          </a:prstGeom>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82</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9"/>
        <p:cNvGrpSpPr/>
        <p:nvPr/>
      </p:nvGrpSpPr>
      <p:grpSpPr>
        <a:xfrm>
          <a:off x="0" y="0"/>
          <a:ext cx="0" cy="0"/>
          <a:chOff x="0" y="0"/>
          <a:chExt cx="0" cy="0"/>
        </a:xfrm>
      </p:grpSpPr>
      <p:sp>
        <p:nvSpPr>
          <p:cNvPr id="1110" name="Google Shape;1110;g10ef9d9297b_1_784:notes"/>
          <p:cNvSpPr>
            <a:spLocks noGrp="1" noRot="1" noChangeAspect="1"/>
          </p:cNvSpPr>
          <p:nvPr>
            <p:ph type="sldImg" idx="2"/>
          </p:nvPr>
        </p:nvSpPr>
        <p:spPr>
          <a:xfrm>
            <a:off x="719138" y="1163638"/>
            <a:ext cx="5584800" cy="3141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1" name="Google Shape;1111;g10ef9d9297b_1_784:notes"/>
          <p:cNvSpPr txBox="1">
            <a:spLocks noGrp="1"/>
          </p:cNvSpPr>
          <p:nvPr>
            <p:ph type="body" idx="1"/>
          </p:nvPr>
        </p:nvSpPr>
        <p:spPr>
          <a:xfrm>
            <a:off x="702310" y="4480004"/>
            <a:ext cx="5618400" cy="3665400"/>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1112" name="Google Shape;1112;g10ef9d9297b_1_784:notes"/>
          <p:cNvSpPr txBox="1">
            <a:spLocks noGrp="1"/>
          </p:cNvSpPr>
          <p:nvPr>
            <p:ph type="sldNum" idx="12"/>
          </p:nvPr>
        </p:nvSpPr>
        <p:spPr>
          <a:xfrm>
            <a:off x="3978132" y="8842030"/>
            <a:ext cx="3043200" cy="467100"/>
          </a:xfrm>
          <a:prstGeom prst="rect">
            <a:avLst/>
          </a:prstGeom>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83</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p:cNvGrpSpPr/>
        <p:nvPr/>
      </p:nvGrpSpPr>
      <p:grpSpPr>
        <a:xfrm>
          <a:off x="0" y="0"/>
          <a:ext cx="0" cy="0"/>
          <a:chOff x="0" y="0"/>
          <a:chExt cx="0" cy="0"/>
        </a:xfrm>
      </p:grpSpPr>
      <p:sp>
        <p:nvSpPr>
          <p:cNvPr id="1124" name="Google Shape;1124;g10ef9d9297b_1_797:notes"/>
          <p:cNvSpPr>
            <a:spLocks noGrp="1" noRot="1" noChangeAspect="1"/>
          </p:cNvSpPr>
          <p:nvPr>
            <p:ph type="sldImg" idx="2"/>
          </p:nvPr>
        </p:nvSpPr>
        <p:spPr>
          <a:xfrm>
            <a:off x="719138" y="1163638"/>
            <a:ext cx="5584800" cy="3141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5" name="Google Shape;1125;g10ef9d9297b_1_797:notes"/>
          <p:cNvSpPr txBox="1">
            <a:spLocks noGrp="1"/>
          </p:cNvSpPr>
          <p:nvPr>
            <p:ph type="body" idx="1"/>
          </p:nvPr>
        </p:nvSpPr>
        <p:spPr>
          <a:xfrm>
            <a:off x="702310" y="4480004"/>
            <a:ext cx="5618400" cy="3665400"/>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1126" name="Google Shape;1126;g10ef9d9297b_1_797:notes"/>
          <p:cNvSpPr txBox="1">
            <a:spLocks noGrp="1"/>
          </p:cNvSpPr>
          <p:nvPr>
            <p:ph type="sldNum" idx="12"/>
          </p:nvPr>
        </p:nvSpPr>
        <p:spPr>
          <a:xfrm>
            <a:off x="3978132" y="8842030"/>
            <a:ext cx="3043200" cy="467100"/>
          </a:xfrm>
          <a:prstGeom prst="rect">
            <a:avLst/>
          </a:prstGeom>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84</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5"/>
        <p:cNvGrpSpPr/>
        <p:nvPr/>
      </p:nvGrpSpPr>
      <p:grpSpPr>
        <a:xfrm>
          <a:off x="0" y="0"/>
          <a:ext cx="0" cy="0"/>
          <a:chOff x="0" y="0"/>
          <a:chExt cx="0" cy="0"/>
        </a:xfrm>
      </p:grpSpPr>
      <p:sp>
        <p:nvSpPr>
          <p:cNvPr id="1136" name="Google Shape;1136;g10ef9d9297b_1_810:notes"/>
          <p:cNvSpPr>
            <a:spLocks noGrp="1" noRot="1" noChangeAspect="1"/>
          </p:cNvSpPr>
          <p:nvPr>
            <p:ph type="sldImg" idx="2"/>
          </p:nvPr>
        </p:nvSpPr>
        <p:spPr>
          <a:xfrm>
            <a:off x="719138" y="1163638"/>
            <a:ext cx="5584800" cy="3141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7" name="Google Shape;1137;g10ef9d9297b_1_810:notes"/>
          <p:cNvSpPr txBox="1">
            <a:spLocks noGrp="1"/>
          </p:cNvSpPr>
          <p:nvPr>
            <p:ph type="body" idx="1"/>
          </p:nvPr>
        </p:nvSpPr>
        <p:spPr>
          <a:xfrm>
            <a:off x="702310" y="4480004"/>
            <a:ext cx="5618400" cy="3665400"/>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1138" name="Google Shape;1138;g10ef9d9297b_1_810:notes"/>
          <p:cNvSpPr txBox="1">
            <a:spLocks noGrp="1"/>
          </p:cNvSpPr>
          <p:nvPr>
            <p:ph type="sldNum" idx="12"/>
          </p:nvPr>
        </p:nvSpPr>
        <p:spPr>
          <a:xfrm>
            <a:off x="3978132" y="8842030"/>
            <a:ext cx="3043200" cy="467100"/>
          </a:xfrm>
          <a:prstGeom prst="rect">
            <a:avLst/>
          </a:prstGeom>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85</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7"/>
        <p:cNvGrpSpPr/>
        <p:nvPr/>
      </p:nvGrpSpPr>
      <p:grpSpPr>
        <a:xfrm>
          <a:off x="0" y="0"/>
          <a:ext cx="0" cy="0"/>
          <a:chOff x="0" y="0"/>
          <a:chExt cx="0" cy="0"/>
        </a:xfrm>
      </p:grpSpPr>
      <p:sp>
        <p:nvSpPr>
          <p:cNvPr id="1148" name="Google Shape;1148;g10ef9d9297b_1_823:notes"/>
          <p:cNvSpPr>
            <a:spLocks noGrp="1" noRot="1" noChangeAspect="1"/>
          </p:cNvSpPr>
          <p:nvPr>
            <p:ph type="sldImg" idx="2"/>
          </p:nvPr>
        </p:nvSpPr>
        <p:spPr>
          <a:xfrm>
            <a:off x="719138" y="1163638"/>
            <a:ext cx="5584800" cy="3141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9" name="Google Shape;1149;g10ef9d9297b_1_823:notes"/>
          <p:cNvSpPr txBox="1">
            <a:spLocks noGrp="1"/>
          </p:cNvSpPr>
          <p:nvPr>
            <p:ph type="body" idx="1"/>
          </p:nvPr>
        </p:nvSpPr>
        <p:spPr>
          <a:xfrm>
            <a:off x="702310" y="4480004"/>
            <a:ext cx="5618400" cy="3665400"/>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1150" name="Google Shape;1150;g10ef9d9297b_1_823:notes"/>
          <p:cNvSpPr txBox="1">
            <a:spLocks noGrp="1"/>
          </p:cNvSpPr>
          <p:nvPr>
            <p:ph type="sldNum" idx="12"/>
          </p:nvPr>
        </p:nvSpPr>
        <p:spPr>
          <a:xfrm>
            <a:off x="3978132" y="8842030"/>
            <a:ext cx="3043200" cy="467100"/>
          </a:xfrm>
          <a:prstGeom prst="rect">
            <a:avLst/>
          </a:prstGeom>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86</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9"/>
        <p:cNvGrpSpPr/>
        <p:nvPr/>
      </p:nvGrpSpPr>
      <p:grpSpPr>
        <a:xfrm>
          <a:off x="0" y="0"/>
          <a:ext cx="0" cy="0"/>
          <a:chOff x="0" y="0"/>
          <a:chExt cx="0" cy="0"/>
        </a:xfrm>
      </p:grpSpPr>
      <p:sp>
        <p:nvSpPr>
          <p:cNvPr id="1160" name="Google Shape;1160;g10ef9d9297b_1_836:notes"/>
          <p:cNvSpPr>
            <a:spLocks noGrp="1" noRot="1" noChangeAspect="1"/>
          </p:cNvSpPr>
          <p:nvPr>
            <p:ph type="sldImg" idx="2"/>
          </p:nvPr>
        </p:nvSpPr>
        <p:spPr>
          <a:xfrm>
            <a:off x="719138" y="1163638"/>
            <a:ext cx="5584800" cy="3141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1" name="Google Shape;1161;g10ef9d9297b_1_836:notes"/>
          <p:cNvSpPr txBox="1">
            <a:spLocks noGrp="1"/>
          </p:cNvSpPr>
          <p:nvPr>
            <p:ph type="body" idx="1"/>
          </p:nvPr>
        </p:nvSpPr>
        <p:spPr>
          <a:xfrm>
            <a:off x="702310" y="4480004"/>
            <a:ext cx="5618400" cy="3665400"/>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1162" name="Google Shape;1162;g10ef9d9297b_1_836:notes"/>
          <p:cNvSpPr txBox="1">
            <a:spLocks noGrp="1"/>
          </p:cNvSpPr>
          <p:nvPr>
            <p:ph type="sldNum" idx="12"/>
          </p:nvPr>
        </p:nvSpPr>
        <p:spPr>
          <a:xfrm>
            <a:off x="3978132" y="8842030"/>
            <a:ext cx="3043200" cy="467100"/>
          </a:xfrm>
          <a:prstGeom prst="rect">
            <a:avLst/>
          </a:prstGeom>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87</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3"/>
        <p:cNvGrpSpPr/>
        <p:nvPr/>
      </p:nvGrpSpPr>
      <p:grpSpPr>
        <a:xfrm>
          <a:off x="0" y="0"/>
          <a:ext cx="0" cy="0"/>
          <a:chOff x="0" y="0"/>
          <a:chExt cx="0" cy="0"/>
        </a:xfrm>
      </p:grpSpPr>
      <p:sp>
        <p:nvSpPr>
          <p:cNvPr id="1174" name="Google Shape;1174;g10ef9d9297b_1_849:notes"/>
          <p:cNvSpPr>
            <a:spLocks noGrp="1" noRot="1" noChangeAspect="1"/>
          </p:cNvSpPr>
          <p:nvPr>
            <p:ph type="sldImg" idx="2"/>
          </p:nvPr>
        </p:nvSpPr>
        <p:spPr>
          <a:xfrm>
            <a:off x="719138" y="1163638"/>
            <a:ext cx="5584800" cy="3141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5" name="Google Shape;1175;g10ef9d9297b_1_849:notes"/>
          <p:cNvSpPr txBox="1">
            <a:spLocks noGrp="1"/>
          </p:cNvSpPr>
          <p:nvPr>
            <p:ph type="body" idx="1"/>
          </p:nvPr>
        </p:nvSpPr>
        <p:spPr>
          <a:xfrm>
            <a:off x="702310" y="4480004"/>
            <a:ext cx="5618400" cy="3665400"/>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1176" name="Google Shape;1176;g10ef9d9297b_1_849:notes"/>
          <p:cNvSpPr txBox="1">
            <a:spLocks noGrp="1"/>
          </p:cNvSpPr>
          <p:nvPr>
            <p:ph type="sldNum" idx="12"/>
          </p:nvPr>
        </p:nvSpPr>
        <p:spPr>
          <a:xfrm>
            <a:off x="3978132" y="8842030"/>
            <a:ext cx="3043200" cy="467100"/>
          </a:xfrm>
          <a:prstGeom prst="rect">
            <a:avLst/>
          </a:prstGeom>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88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10ef9d9297b_1_500:notes"/>
          <p:cNvSpPr>
            <a:spLocks noGrp="1" noRot="1" noChangeAspect="1"/>
          </p:cNvSpPr>
          <p:nvPr>
            <p:ph type="sldImg" idx="2"/>
          </p:nvPr>
        </p:nvSpPr>
        <p:spPr>
          <a:xfrm>
            <a:off x="719138" y="1163638"/>
            <a:ext cx="5584800" cy="3141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10ef9d9297b_1_500:notes"/>
          <p:cNvSpPr txBox="1">
            <a:spLocks noGrp="1"/>
          </p:cNvSpPr>
          <p:nvPr>
            <p:ph type="body" idx="1"/>
          </p:nvPr>
        </p:nvSpPr>
        <p:spPr>
          <a:xfrm>
            <a:off x="702310" y="4480004"/>
            <a:ext cx="5618400" cy="3665400"/>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153" name="Google Shape;153;g10ef9d9297b_1_500:notes"/>
          <p:cNvSpPr txBox="1">
            <a:spLocks noGrp="1"/>
          </p:cNvSpPr>
          <p:nvPr>
            <p:ph type="sldNum" idx="12"/>
          </p:nvPr>
        </p:nvSpPr>
        <p:spPr>
          <a:xfrm>
            <a:off x="3978132" y="8842030"/>
            <a:ext cx="3043200" cy="467100"/>
          </a:xfrm>
          <a:prstGeom prst="rect">
            <a:avLst/>
          </a:prstGeom>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hyperlink" Target="http://www.colorado.edu/mechanical/"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2"/>
          <p:cNvSpPr/>
          <p:nvPr/>
        </p:nvSpPr>
        <p:spPr>
          <a:xfrm>
            <a:off x="8" y="200"/>
            <a:ext cx="2652600" cy="6857700"/>
          </a:xfrm>
          <a:prstGeom prst="rect">
            <a:avLst/>
          </a:prstGeom>
          <a:solidFill>
            <a:srgbClr val="DFCF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900" y="0"/>
            <a:ext cx="12192000" cy="11187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25" y="6108789"/>
            <a:ext cx="12211200" cy="749100"/>
          </a:xfrm>
          <a:prstGeom prst="round2SameRect">
            <a:avLst>
              <a:gd name="adj1" fmla="val 50000"/>
              <a:gd name="adj2" fmla="val 0"/>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Google Shape;19;p2"/>
          <p:cNvPicPr preferRelativeResize="0"/>
          <p:nvPr/>
        </p:nvPicPr>
        <p:blipFill>
          <a:blip r:embed="rId2">
            <a:alphaModFix/>
          </a:blip>
          <a:stretch>
            <a:fillRect/>
          </a:stretch>
        </p:blipFill>
        <p:spPr>
          <a:xfrm>
            <a:off x="387799" y="6182453"/>
            <a:ext cx="2100806" cy="578083"/>
          </a:xfrm>
          <a:prstGeom prst="rect">
            <a:avLst/>
          </a:prstGeom>
          <a:noFill/>
          <a:ln>
            <a:noFill/>
          </a:ln>
        </p:spPr>
      </p:pic>
      <p:sp>
        <p:nvSpPr>
          <p:cNvPr id="20" name="Google Shape;20;p2"/>
          <p:cNvSpPr txBox="1"/>
          <p:nvPr/>
        </p:nvSpPr>
        <p:spPr>
          <a:xfrm>
            <a:off x="9013125" y="6353175"/>
            <a:ext cx="3035700" cy="456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solidFill>
                  <a:srgbClr val="FFFFFF"/>
                </a:solidFill>
                <a:uFill>
                  <a:noFill/>
                </a:uFill>
                <a:latin typeface="Helvetica Neue"/>
                <a:ea typeface="Helvetica Neue"/>
                <a:cs typeface="Helvetica Neue"/>
                <a:sym typeface="Helvetica Neue"/>
                <a:hlinkClick r:id="rId3">
                  <a:extLst>
                    <a:ext uri="{A12FA001-AC4F-418D-AE19-62706E023703}">
                      <ahyp:hlinkClr xmlns:ahyp="http://schemas.microsoft.com/office/drawing/2018/hyperlinkcolor" val="tx"/>
                    </a:ext>
                  </a:extLst>
                </a:hlinkClick>
              </a:rPr>
              <a:t>www.colorado.edu/mechanical/</a:t>
            </a:r>
            <a:endParaRPr>
              <a:solidFill>
                <a:srgbClr val="FFFFFF"/>
              </a:solidFill>
              <a:latin typeface="Helvetica Neue"/>
              <a:ea typeface="Helvetica Neue"/>
              <a:cs typeface="Helvetica Neue"/>
              <a:sym typeface="Helvetica Neue"/>
            </a:endParaRPr>
          </a:p>
        </p:txBody>
      </p:sp>
      <p:sp>
        <p:nvSpPr>
          <p:cNvPr id="21" name="Google Shape;21;p2"/>
          <p:cNvSpPr txBox="1"/>
          <p:nvPr/>
        </p:nvSpPr>
        <p:spPr>
          <a:xfrm>
            <a:off x="2652475" y="3400475"/>
            <a:ext cx="5152500" cy="280500"/>
          </a:xfrm>
          <a:prstGeom prst="rect">
            <a:avLst/>
          </a:prstGeom>
          <a:noFill/>
          <a:ln>
            <a:noFill/>
          </a:ln>
        </p:spPr>
        <p:txBody>
          <a:bodyPr spcFirstLastPara="1" wrap="square" lIns="274300" tIns="45700" rIns="274300" bIns="45700" anchor="t" anchorCtr="0">
            <a:noAutofit/>
          </a:bodyPr>
          <a:lstStyle/>
          <a:p>
            <a:pPr marL="0" lvl="0" indent="0" algn="l" rtl="0">
              <a:spcBef>
                <a:spcPts val="0"/>
              </a:spcBef>
              <a:spcAft>
                <a:spcPts val="0"/>
              </a:spcAft>
              <a:buClr>
                <a:schemeClr val="dk1"/>
              </a:buClr>
              <a:buSzPts val="1100"/>
              <a:buFont typeface="Arial"/>
              <a:buNone/>
            </a:pPr>
            <a:r>
              <a:rPr lang="en-US" b="1">
                <a:solidFill>
                  <a:schemeClr val="dk1"/>
                </a:solidFill>
                <a:latin typeface="Helvetica Neue"/>
                <a:ea typeface="Helvetica Neue"/>
                <a:cs typeface="Helvetica Neue"/>
                <a:sym typeface="Helvetica Neue"/>
              </a:rPr>
              <a:t>Course instructor(s):</a:t>
            </a:r>
            <a:endParaRPr>
              <a:solidFill>
                <a:schemeClr val="dk1"/>
              </a:solidFill>
              <a:latin typeface="Helvetica Neue"/>
              <a:ea typeface="Helvetica Neue"/>
              <a:cs typeface="Helvetica Neue"/>
              <a:sym typeface="Helvetica Neue"/>
            </a:endParaRPr>
          </a:p>
          <a:p>
            <a:pPr marL="0" marR="0" lvl="0" indent="0" algn="l" rtl="0">
              <a:spcBef>
                <a:spcPts val="0"/>
              </a:spcBef>
              <a:spcAft>
                <a:spcPts val="0"/>
              </a:spcAft>
              <a:buNone/>
            </a:pPr>
            <a:endParaRPr sz="1300">
              <a:latin typeface="Helvetica Neue"/>
              <a:ea typeface="Helvetica Neue"/>
              <a:cs typeface="Helvetica Neue"/>
              <a:sym typeface="Helvetica Neue"/>
            </a:endParaRPr>
          </a:p>
        </p:txBody>
      </p:sp>
      <p:sp>
        <p:nvSpPr>
          <p:cNvPr id="22" name="Google Shape;22;p2"/>
          <p:cNvSpPr>
            <a:spLocks noGrp="1"/>
          </p:cNvSpPr>
          <p:nvPr>
            <p:ph type="pic" idx="2"/>
          </p:nvPr>
        </p:nvSpPr>
        <p:spPr>
          <a:xfrm>
            <a:off x="7968425" y="1329850"/>
            <a:ext cx="3649200" cy="3000000"/>
          </a:xfrm>
          <a:prstGeom prst="rect">
            <a:avLst/>
          </a:prstGeom>
          <a:noFill/>
          <a:ln>
            <a:noFill/>
          </a:ln>
        </p:spPr>
      </p:sp>
      <p:sp>
        <p:nvSpPr>
          <p:cNvPr id="23" name="Google Shape;23;p2"/>
          <p:cNvSpPr>
            <a:spLocks noGrp="1"/>
          </p:cNvSpPr>
          <p:nvPr>
            <p:ph type="pic" idx="3"/>
          </p:nvPr>
        </p:nvSpPr>
        <p:spPr>
          <a:xfrm>
            <a:off x="2973025" y="3747525"/>
            <a:ext cx="1335000" cy="1335000"/>
          </a:xfrm>
          <a:prstGeom prst="rect">
            <a:avLst/>
          </a:prstGeom>
          <a:noFill/>
          <a:ln>
            <a:noFill/>
          </a:ln>
        </p:spPr>
      </p:sp>
      <p:sp>
        <p:nvSpPr>
          <p:cNvPr id="24" name="Google Shape;24;p2"/>
          <p:cNvSpPr>
            <a:spLocks noGrp="1"/>
          </p:cNvSpPr>
          <p:nvPr>
            <p:ph type="pic" idx="4"/>
          </p:nvPr>
        </p:nvSpPr>
        <p:spPr>
          <a:xfrm>
            <a:off x="4525775" y="3747525"/>
            <a:ext cx="1335000" cy="1335000"/>
          </a:xfrm>
          <a:prstGeom prst="rect">
            <a:avLst/>
          </a:prstGeom>
          <a:noFill/>
          <a:ln>
            <a:noFill/>
          </a:ln>
        </p:spPr>
      </p:sp>
      <p:sp>
        <p:nvSpPr>
          <p:cNvPr id="25" name="Google Shape;25;p2"/>
          <p:cNvSpPr txBox="1">
            <a:spLocks noGrp="1"/>
          </p:cNvSpPr>
          <p:nvPr>
            <p:ph type="subTitle" idx="1"/>
          </p:nvPr>
        </p:nvSpPr>
        <p:spPr>
          <a:xfrm>
            <a:off x="0" y="1118700"/>
            <a:ext cx="2652600" cy="4764600"/>
          </a:xfrm>
          <a:prstGeom prst="rect">
            <a:avLst/>
          </a:prstGeom>
        </p:spPr>
        <p:txBody>
          <a:bodyPr spcFirstLastPara="1" wrap="square" lIns="228600" tIns="182875" rIns="228600" bIns="182875" anchor="t" anchorCtr="0">
            <a:noAutofit/>
          </a:bodyPr>
          <a:lstStyle>
            <a:lvl1pPr lvl="0" rtl="0">
              <a:spcBef>
                <a:spcPts val="1000"/>
              </a:spcBef>
              <a:spcAft>
                <a:spcPts val="0"/>
              </a:spcAft>
              <a:buSzPts val="1400"/>
              <a:buFont typeface="Helvetica Neue"/>
              <a:buNone/>
              <a:defRPr sz="1400" b="1">
                <a:latin typeface="Helvetica Neue"/>
                <a:ea typeface="Helvetica Neue"/>
                <a:cs typeface="Helvetica Neue"/>
                <a:sym typeface="Helvetica Neue"/>
              </a:defRPr>
            </a:lvl1pPr>
            <a:lvl2pPr lvl="1" rtl="0">
              <a:spcBef>
                <a:spcPts val="500"/>
              </a:spcBef>
              <a:spcAft>
                <a:spcPts val="0"/>
              </a:spcAft>
              <a:buSzPts val="2400"/>
              <a:buNone/>
              <a:defRPr/>
            </a:lvl2pPr>
            <a:lvl3pPr lvl="2" rtl="0">
              <a:spcBef>
                <a:spcPts val="500"/>
              </a:spcBef>
              <a:spcAft>
                <a:spcPts val="0"/>
              </a:spcAft>
              <a:buSzPts val="2000"/>
              <a:buNone/>
              <a:defRPr/>
            </a:lvl3pPr>
            <a:lvl4pPr lvl="3" rtl="0">
              <a:spcBef>
                <a:spcPts val="500"/>
              </a:spcBef>
              <a:spcAft>
                <a:spcPts val="0"/>
              </a:spcAft>
              <a:buSzPts val="1800"/>
              <a:buNone/>
              <a:defRPr/>
            </a:lvl4pPr>
            <a:lvl5pPr lvl="4" rtl="0">
              <a:spcBef>
                <a:spcPts val="500"/>
              </a:spcBef>
              <a:spcAft>
                <a:spcPts val="0"/>
              </a:spcAft>
              <a:buSzPts val="1800"/>
              <a:buNone/>
              <a:defRPr/>
            </a:lvl5pPr>
            <a:lvl6pPr lvl="5" rtl="0">
              <a:spcBef>
                <a:spcPts val="500"/>
              </a:spcBef>
              <a:spcAft>
                <a:spcPts val="0"/>
              </a:spcAft>
              <a:buSzPts val="1800"/>
              <a:buNone/>
              <a:defRPr/>
            </a:lvl6pPr>
            <a:lvl7pPr lvl="6" rtl="0">
              <a:spcBef>
                <a:spcPts val="500"/>
              </a:spcBef>
              <a:spcAft>
                <a:spcPts val="0"/>
              </a:spcAft>
              <a:buSzPts val="1800"/>
              <a:buNone/>
              <a:defRPr/>
            </a:lvl7pPr>
            <a:lvl8pPr lvl="7" rtl="0">
              <a:spcBef>
                <a:spcPts val="500"/>
              </a:spcBef>
              <a:spcAft>
                <a:spcPts val="0"/>
              </a:spcAft>
              <a:buSzPts val="1800"/>
              <a:buNone/>
              <a:defRPr/>
            </a:lvl8pPr>
            <a:lvl9pPr lvl="8" rtl="0">
              <a:spcBef>
                <a:spcPts val="500"/>
              </a:spcBef>
              <a:spcAft>
                <a:spcPts val="0"/>
              </a:spcAft>
              <a:buSzPts val="1800"/>
              <a:buNone/>
              <a:defRPr/>
            </a:lvl9pPr>
          </a:lstStyle>
          <a:p>
            <a:endParaRPr/>
          </a:p>
        </p:txBody>
      </p:sp>
      <p:sp>
        <p:nvSpPr>
          <p:cNvPr id="26" name="Google Shape;26;p2"/>
          <p:cNvSpPr txBox="1">
            <a:spLocks noGrp="1"/>
          </p:cNvSpPr>
          <p:nvPr>
            <p:ph type="subTitle" idx="5"/>
          </p:nvPr>
        </p:nvSpPr>
        <p:spPr>
          <a:xfrm>
            <a:off x="2652475" y="1118700"/>
            <a:ext cx="5316000" cy="2281800"/>
          </a:xfrm>
          <a:prstGeom prst="rect">
            <a:avLst/>
          </a:prstGeom>
        </p:spPr>
        <p:txBody>
          <a:bodyPr spcFirstLastPara="1" wrap="square" lIns="228600" tIns="182875" rIns="228600" bIns="182875" anchor="t" anchorCtr="0">
            <a:spAutoFit/>
          </a:bodyPr>
          <a:lstStyle>
            <a:lvl1pPr lvl="0" rtl="0">
              <a:spcBef>
                <a:spcPts val="1000"/>
              </a:spcBef>
              <a:spcAft>
                <a:spcPts val="0"/>
              </a:spcAft>
              <a:buSzPts val="1400"/>
              <a:buFont typeface="Helvetica Neue"/>
              <a:buNone/>
              <a:defRPr sz="1400" i="1">
                <a:latin typeface="Helvetica Neue"/>
                <a:ea typeface="Helvetica Neue"/>
                <a:cs typeface="Helvetica Neue"/>
                <a:sym typeface="Helvetica Neue"/>
              </a:defRPr>
            </a:lvl1pPr>
            <a:lvl2pPr lvl="1" rtl="0">
              <a:spcBef>
                <a:spcPts val="500"/>
              </a:spcBef>
              <a:spcAft>
                <a:spcPts val="0"/>
              </a:spcAft>
              <a:buSzPts val="2400"/>
              <a:buNone/>
              <a:defRPr/>
            </a:lvl2pPr>
            <a:lvl3pPr lvl="2" rtl="0">
              <a:spcBef>
                <a:spcPts val="500"/>
              </a:spcBef>
              <a:spcAft>
                <a:spcPts val="0"/>
              </a:spcAft>
              <a:buSzPts val="2000"/>
              <a:buNone/>
              <a:defRPr/>
            </a:lvl3pPr>
            <a:lvl4pPr lvl="3" rtl="0">
              <a:spcBef>
                <a:spcPts val="500"/>
              </a:spcBef>
              <a:spcAft>
                <a:spcPts val="0"/>
              </a:spcAft>
              <a:buSzPts val="1800"/>
              <a:buNone/>
              <a:defRPr/>
            </a:lvl4pPr>
            <a:lvl5pPr lvl="4" rtl="0">
              <a:spcBef>
                <a:spcPts val="500"/>
              </a:spcBef>
              <a:spcAft>
                <a:spcPts val="0"/>
              </a:spcAft>
              <a:buSzPts val="1800"/>
              <a:buNone/>
              <a:defRPr/>
            </a:lvl5pPr>
            <a:lvl6pPr lvl="5" rtl="0">
              <a:spcBef>
                <a:spcPts val="500"/>
              </a:spcBef>
              <a:spcAft>
                <a:spcPts val="0"/>
              </a:spcAft>
              <a:buSzPts val="1800"/>
              <a:buNone/>
              <a:defRPr/>
            </a:lvl6pPr>
            <a:lvl7pPr lvl="6" rtl="0">
              <a:spcBef>
                <a:spcPts val="500"/>
              </a:spcBef>
              <a:spcAft>
                <a:spcPts val="0"/>
              </a:spcAft>
              <a:buSzPts val="1800"/>
              <a:buNone/>
              <a:defRPr/>
            </a:lvl7pPr>
            <a:lvl8pPr lvl="7" rtl="0">
              <a:spcBef>
                <a:spcPts val="500"/>
              </a:spcBef>
              <a:spcAft>
                <a:spcPts val="0"/>
              </a:spcAft>
              <a:buSzPts val="1800"/>
              <a:buNone/>
              <a:defRPr/>
            </a:lvl8pPr>
            <a:lvl9pPr lvl="8" rtl="0">
              <a:spcBef>
                <a:spcPts val="500"/>
              </a:spcBef>
              <a:spcAft>
                <a:spcPts val="0"/>
              </a:spcAft>
              <a:buSzPts val="1800"/>
              <a:buNone/>
              <a:defRPr/>
            </a:lvl9pPr>
          </a:lstStyle>
          <a:p>
            <a:endParaRPr/>
          </a:p>
        </p:txBody>
      </p:sp>
      <p:sp>
        <p:nvSpPr>
          <p:cNvPr id="27" name="Google Shape;27;p2"/>
          <p:cNvSpPr txBox="1">
            <a:spLocks noGrp="1"/>
          </p:cNvSpPr>
          <p:nvPr>
            <p:ph type="subTitle" idx="6"/>
          </p:nvPr>
        </p:nvSpPr>
        <p:spPr>
          <a:xfrm>
            <a:off x="2820625" y="5017675"/>
            <a:ext cx="1637100" cy="409800"/>
          </a:xfrm>
          <a:prstGeom prst="rect">
            <a:avLst/>
          </a:prstGeom>
        </p:spPr>
        <p:txBody>
          <a:bodyPr spcFirstLastPara="1" wrap="square" lIns="27425" tIns="0" rIns="27425" bIns="0" anchor="ctr" anchorCtr="0">
            <a:noAutofit/>
          </a:bodyPr>
          <a:lstStyle>
            <a:lvl1pPr lvl="0" algn="ctr" rtl="0">
              <a:spcBef>
                <a:spcPts val="1000"/>
              </a:spcBef>
              <a:spcAft>
                <a:spcPts val="0"/>
              </a:spcAft>
              <a:buSzPts val="1400"/>
              <a:buFont typeface="Helvetica Neue"/>
              <a:buNone/>
              <a:defRPr sz="1400">
                <a:latin typeface="Helvetica Neue"/>
                <a:ea typeface="Helvetica Neue"/>
                <a:cs typeface="Helvetica Neue"/>
                <a:sym typeface="Helvetica Neue"/>
              </a:defRPr>
            </a:lvl1pPr>
            <a:lvl2pPr lvl="1" rtl="0">
              <a:spcBef>
                <a:spcPts val="500"/>
              </a:spcBef>
              <a:spcAft>
                <a:spcPts val="0"/>
              </a:spcAft>
              <a:buSzPts val="2400"/>
              <a:buNone/>
              <a:defRPr i="1"/>
            </a:lvl2pPr>
            <a:lvl3pPr lvl="2" rtl="0">
              <a:spcBef>
                <a:spcPts val="500"/>
              </a:spcBef>
              <a:spcAft>
                <a:spcPts val="0"/>
              </a:spcAft>
              <a:buSzPts val="2000"/>
              <a:buNone/>
              <a:defRPr i="1"/>
            </a:lvl3pPr>
            <a:lvl4pPr lvl="3" rtl="0">
              <a:spcBef>
                <a:spcPts val="500"/>
              </a:spcBef>
              <a:spcAft>
                <a:spcPts val="0"/>
              </a:spcAft>
              <a:buSzPts val="1800"/>
              <a:buNone/>
              <a:defRPr i="1"/>
            </a:lvl4pPr>
            <a:lvl5pPr lvl="4" rtl="0">
              <a:spcBef>
                <a:spcPts val="500"/>
              </a:spcBef>
              <a:spcAft>
                <a:spcPts val="0"/>
              </a:spcAft>
              <a:buSzPts val="1800"/>
              <a:buNone/>
              <a:defRPr i="1"/>
            </a:lvl5pPr>
            <a:lvl6pPr lvl="5" rtl="0">
              <a:spcBef>
                <a:spcPts val="500"/>
              </a:spcBef>
              <a:spcAft>
                <a:spcPts val="0"/>
              </a:spcAft>
              <a:buSzPts val="1800"/>
              <a:buNone/>
              <a:defRPr i="1"/>
            </a:lvl6pPr>
            <a:lvl7pPr lvl="6" rtl="0">
              <a:spcBef>
                <a:spcPts val="500"/>
              </a:spcBef>
              <a:spcAft>
                <a:spcPts val="0"/>
              </a:spcAft>
              <a:buSzPts val="1800"/>
              <a:buNone/>
              <a:defRPr i="1"/>
            </a:lvl7pPr>
            <a:lvl8pPr lvl="7" rtl="0">
              <a:spcBef>
                <a:spcPts val="500"/>
              </a:spcBef>
              <a:spcAft>
                <a:spcPts val="0"/>
              </a:spcAft>
              <a:buSzPts val="1800"/>
              <a:buNone/>
              <a:defRPr i="1"/>
            </a:lvl8pPr>
            <a:lvl9pPr lvl="8" rtl="0">
              <a:spcBef>
                <a:spcPts val="500"/>
              </a:spcBef>
              <a:spcAft>
                <a:spcPts val="0"/>
              </a:spcAft>
              <a:buSzPts val="1800"/>
              <a:buNone/>
              <a:defRPr i="1"/>
            </a:lvl9pPr>
          </a:lstStyle>
          <a:p>
            <a:endParaRPr/>
          </a:p>
        </p:txBody>
      </p:sp>
      <p:sp>
        <p:nvSpPr>
          <p:cNvPr id="28" name="Google Shape;28;p2"/>
          <p:cNvSpPr txBox="1">
            <a:spLocks noGrp="1"/>
          </p:cNvSpPr>
          <p:nvPr>
            <p:ph type="subTitle" idx="7"/>
          </p:nvPr>
        </p:nvSpPr>
        <p:spPr>
          <a:xfrm>
            <a:off x="4376075" y="5022475"/>
            <a:ext cx="1637100" cy="409800"/>
          </a:xfrm>
          <a:prstGeom prst="rect">
            <a:avLst/>
          </a:prstGeom>
        </p:spPr>
        <p:txBody>
          <a:bodyPr spcFirstLastPara="1" wrap="square" lIns="27425" tIns="0" rIns="27425" bIns="0" anchor="ctr" anchorCtr="0">
            <a:noAutofit/>
          </a:bodyPr>
          <a:lstStyle>
            <a:lvl1pPr lvl="0" algn="ctr" rtl="0">
              <a:spcBef>
                <a:spcPts val="1000"/>
              </a:spcBef>
              <a:spcAft>
                <a:spcPts val="0"/>
              </a:spcAft>
              <a:buSzPts val="1400"/>
              <a:buFont typeface="Helvetica Neue"/>
              <a:buNone/>
              <a:defRPr sz="1400">
                <a:latin typeface="Helvetica Neue"/>
                <a:ea typeface="Helvetica Neue"/>
                <a:cs typeface="Helvetica Neue"/>
                <a:sym typeface="Helvetica Neue"/>
              </a:defRPr>
            </a:lvl1pPr>
            <a:lvl2pPr lvl="1" rtl="0">
              <a:spcBef>
                <a:spcPts val="500"/>
              </a:spcBef>
              <a:spcAft>
                <a:spcPts val="0"/>
              </a:spcAft>
              <a:buSzPts val="2400"/>
              <a:buNone/>
              <a:defRPr i="1"/>
            </a:lvl2pPr>
            <a:lvl3pPr lvl="2" rtl="0">
              <a:spcBef>
                <a:spcPts val="500"/>
              </a:spcBef>
              <a:spcAft>
                <a:spcPts val="0"/>
              </a:spcAft>
              <a:buSzPts val="2000"/>
              <a:buNone/>
              <a:defRPr i="1"/>
            </a:lvl3pPr>
            <a:lvl4pPr lvl="3" rtl="0">
              <a:spcBef>
                <a:spcPts val="500"/>
              </a:spcBef>
              <a:spcAft>
                <a:spcPts val="0"/>
              </a:spcAft>
              <a:buSzPts val="1800"/>
              <a:buNone/>
              <a:defRPr i="1"/>
            </a:lvl4pPr>
            <a:lvl5pPr lvl="4" rtl="0">
              <a:spcBef>
                <a:spcPts val="500"/>
              </a:spcBef>
              <a:spcAft>
                <a:spcPts val="0"/>
              </a:spcAft>
              <a:buSzPts val="1800"/>
              <a:buNone/>
              <a:defRPr i="1"/>
            </a:lvl5pPr>
            <a:lvl6pPr lvl="5" rtl="0">
              <a:spcBef>
                <a:spcPts val="500"/>
              </a:spcBef>
              <a:spcAft>
                <a:spcPts val="0"/>
              </a:spcAft>
              <a:buSzPts val="1800"/>
              <a:buNone/>
              <a:defRPr i="1"/>
            </a:lvl6pPr>
            <a:lvl7pPr lvl="6" rtl="0">
              <a:spcBef>
                <a:spcPts val="500"/>
              </a:spcBef>
              <a:spcAft>
                <a:spcPts val="0"/>
              </a:spcAft>
              <a:buSzPts val="1800"/>
              <a:buNone/>
              <a:defRPr i="1"/>
            </a:lvl7pPr>
            <a:lvl8pPr lvl="7" rtl="0">
              <a:spcBef>
                <a:spcPts val="500"/>
              </a:spcBef>
              <a:spcAft>
                <a:spcPts val="0"/>
              </a:spcAft>
              <a:buSzPts val="1800"/>
              <a:buNone/>
              <a:defRPr i="1"/>
            </a:lvl8pPr>
            <a:lvl9pPr lvl="8" rtl="0">
              <a:spcBef>
                <a:spcPts val="500"/>
              </a:spcBef>
              <a:spcAft>
                <a:spcPts val="0"/>
              </a:spcAft>
              <a:buSzPts val="1800"/>
              <a:buNone/>
              <a:defRPr i="1"/>
            </a:lvl9pPr>
          </a:lstStyle>
          <a:p>
            <a:endParaRPr/>
          </a:p>
        </p:txBody>
      </p:sp>
      <p:sp>
        <p:nvSpPr>
          <p:cNvPr id="29" name="Google Shape;29;p2"/>
          <p:cNvSpPr txBox="1">
            <a:spLocks noGrp="1"/>
          </p:cNvSpPr>
          <p:nvPr>
            <p:ph type="subTitle" idx="8"/>
          </p:nvPr>
        </p:nvSpPr>
        <p:spPr>
          <a:xfrm>
            <a:off x="2651733" y="5522975"/>
            <a:ext cx="9348900" cy="838200"/>
          </a:xfrm>
          <a:prstGeom prst="rect">
            <a:avLst/>
          </a:prstGeom>
        </p:spPr>
        <p:txBody>
          <a:bodyPr spcFirstLastPara="1" wrap="square" lIns="274300" tIns="45700" rIns="274300" bIns="45700" anchor="t" anchorCtr="0">
            <a:noAutofit/>
          </a:bodyPr>
          <a:lstStyle>
            <a:lvl1pPr lvl="0" rtl="0">
              <a:spcBef>
                <a:spcPts val="1000"/>
              </a:spcBef>
              <a:spcAft>
                <a:spcPts val="0"/>
              </a:spcAft>
              <a:buSzPts val="1400"/>
              <a:buFont typeface="Helvetica Neue"/>
              <a:buNone/>
              <a:defRPr sz="1400" b="1">
                <a:latin typeface="Helvetica Neue"/>
                <a:ea typeface="Helvetica Neue"/>
                <a:cs typeface="Helvetica Neue"/>
                <a:sym typeface="Helvetica Neue"/>
              </a:defRPr>
            </a:lvl1pPr>
            <a:lvl2pPr lvl="1" rtl="0">
              <a:spcBef>
                <a:spcPts val="500"/>
              </a:spcBef>
              <a:spcAft>
                <a:spcPts val="0"/>
              </a:spcAft>
              <a:buSzPts val="2400"/>
              <a:buNone/>
              <a:defRPr i="1"/>
            </a:lvl2pPr>
            <a:lvl3pPr lvl="2" rtl="0">
              <a:spcBef>
                <a:spcPts val="500"/>
              </a:spcBef>
              <a:spcAft>
                <a:spcPts val="0"/>
              </a:spcAft>
              <a:buSzPts val="2000"/>
              <a:buNone/>
              <a:defRPr i="1"/>
            </a:lvl3pPr>
            <a:lvl4pPr lvl="3" rtl="0">
              <a:spcBef>
                <a:spcPts val="500"/>
              </a:spcBef>
              <a:spcAft>
                <a:spcPts val="0"/>
              </a:spcAft>
              <a:buSzPts val="1800"/>
              <a:buNone/>
              <a:defRPr i="1"/>
            </a:lvl4pPr>
            <a:lvl5pPr lvl="4" rtl="0">
              <a:spcBef>
                <a:spcPts val="500"/>
              </a:spcBef>
              <a:spcAft>
                <a:spcPts val="0"/>
              </a:spcAft>
              <a:buSzPts val="1800"/>
              <a:buNone/>
              <a:defRPr i="1"/>
            </a:lvl5pPr>
            <a:lvl6pPr lvl="5" rtl="0">
              <a:spcBef>
                <a:spcPts val="500"/>
              </a:spcBef>
              <a:spcAft>
                <a:spcPts val="0"/>
              </a:spcAft>
              <a:buSzPts val="1800"/>
              <a:buNone/>
              <a:defRPr i="1"/>
            </a:lvl6pPr>
            <a:lvl7pPr lvl="6" rtl="0">
              <a:spcBef>
                <a:spcPts val="500"/>
              </a:spcBef>
              <a:spcAft>
                <a:spcPts val="0"/>
              </a:spcAft>
              <a:buSzPts val="1800"/>
              <a:buNone/>
              <a:defRPr i="1"/>
            </a:lvl7pPr>
            <a:lvl8pPr lvl="7" rtl="0">
              <a:spcBef>
                <a:spcPts val="500"/>
              </a:spcBef>
              <a:spcAft>
                <a:spcPts val="0"/>
              </a:spcAft>
              <a:buSzPts val="1800"/>
              <a:buNone/>
              <a:defRPr i="1"/>
            </a:lvl8pPr>
            <a:lvl9pPr lvl="8" rtl="0">
              <a:spcBef>
                <a:spcPts val="500"/>
              </a:spcBef>
              <a:spcAft>
                <a:spcPts val="0"/>
              </a:spcAft>
              <a:buSzPts val="1800"/>
              <a:buNone/>
              <a:defRPr i="1"/>
            </a:lvl9pPr>
          </a:lstStyle>
          <a:p>
            <a:endParaRPr/>
          </a:p>
        </p:txBody>
      </p:sp>
      <p:sp>
        <p:nvSpPr>
          <p:cNvPr id="30" name="Google Shape;30;p2"/>
          <p:cNvSpPr txBox="1">
            <a:spLocks noGrp="1"/>
          </p:cNvSpPr>
          <p:nvPr>
            <p:ph type="title"/>
          </p:nvPr>
        </p:nvSpPr>
        <p:spPr>
          <a:xfrm>
            <a:off x="190500" y="0"/>
            <a:ext cx="11810100" cy="1118700"/>
          </a:xfrm>
          <a:prstGeom prst="rect">
            <a:avLst/>
          </a:prstGeom>
        </p:spPr>
        <p:txBody>
          <a:bodyPr spcFirstLastPara="1" wrap="square" lIns="91425" tIns="45700" rIns="91425" bIns="45700" anchor="ctr" anchorCtr="0">
            <a:noAutofit/>
          </a:bodyPr>
          <a:lstStyle>
            <a:lvl1pPr lvl="0" rtl="0">
              <a:spcBef>
                <a:spcPts val="0"/>
              </a:spcBef>
              <a:spcAft>
                <a:spcPts val="0"/>
              </a:spcAft>
              <a:buClr>
                <a:schemeClr val="lt1"/>
              </a:buClr>
              <a:buSzPts val="3300"/>
              <a:buFont typeface="Helvetica Neue"/>
              <a:buNone/>
              <a:defRPr sz="3300" b="1">
                <a:solidFill>
                  <a:schemeClr val="lt1"/>
                </a:solidFill>
                <a:latin typeface="Helvetica Neue"/>
                <a:ea typeface="Helvetica Neue"/>
                <a:cs typeface="Helvetica Neue"/>
                <a:sym typeface="Helvetica Neue"/>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urse Slide" type="title">
  <p:cSld name="TITLE">
    <p:spTree>
      <p:nvGrpSpPr>
        <p:cNvPr id="1" name="Shape 31"/>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hyperlink" Target="https://www.colorado.edu/mechanical/academics/ms-programs"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s://www.colorado.edu/mechanical/michael-walker" TargetMode="External"/><Relationship Id="rId7" Type="http://schemas.openxmlformats.org/officeDocument/2006/relationships/hyperlink" Target="https://www.colorado.edu/rasei/chuck-kutscher"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image" Target="../media/image27.jpg"/><Relationship Id="rId7"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hyperlink" Target="https://www.colorado.edu/mechanical/longji-cui" TargetMode="External"/><Relationship Id="rId5" Type="http://schemas.openxmlformats.org/officeDocument/2006/relationships/image" Target="../media/image28.png"/><Relationship Id="rId4" Type="http://schemas.openxmlformats.org/officeDocument/2006/relationships/hyperlink" Target="https://www.colorado.edu/mechanical/jeffrey-knutsen" TargetMode="External"/><Relationship Id="rId9" Type="http://schemas.openxmlformats.org/officeDocument/2006/relationships/hyperlink" Target="https://www.colorado.edu/mechanical/nathalie-m-vriend"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www.colorado.edu/mechanical/rishi-raj"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hyperlink" Target="https://www.colorado.edu/mechanical/dan-riffell"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5.jpg"/><Relationship Id="rId7" Type="http://schemas.openxmlformats.org/officeDocument/2006/relationships/hyperlink" Target="https://www.colorado.edu/mechanical/greg-rieker" TargetMode="External"/><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7.jpg"/><Relationship Id="rId5" Type="http://schemas.openxmlformats.org/officeDocument/2006/relationships/image" Target="../media/image36.png"/><Relationship Id="rId4" Type="http://schemas.openxmlformats.org/officeDocument/2006/relationships/hyperlink" Target="https://www.colorado.edu/mechanical/janet-tsai"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8.jpg"/><Relationship Id="rId7"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hyperlink" Target="https://www.colorado.edu/ideaforge/people/rebecca-komarek" TargetMode="External"/><Relationship Id="rId5" Type="http://schemas.openxmlformats.org/officeDocument/2006/relationships/image" Target="../media/image39.png"/><Relationship Id="rId4" Type="http://schemas.openxmlformats.org/officeDocument/2006/relationships/hyperlink" Target="https://www.colorado.edu/mechanical/gregory-l-whiting"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8.jpg"/><Relationship Id="rId7"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hyperlink" Target="https://www.colorado.edu/ideaforge/people/rebecca-komarek" TargetMode="External"/><Relationship Id="rId5" Type="http://schemas.openxmlformats.org/officeDocument/2006/relationships/image" Target="../media/image41.png"/><Relationship Id="rId4" Type="http://schemas.openxmlformats.org/officeDocument/2006/relationships/hyperlink" Target="https://www.colorado.edu/mechanical/gregory-l-whiting"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www.colorado.edu/mechanical/derek-reamon"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hyperlink" Target="https://www.colorado.edu/mechanical/jana-b-milford"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www.colorado.edu/mechanical/wei-tan" TargetMode="External"/><Relationship Id="rId7"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hyperlink" Target="https://www.colorado.edu/bme/people/jessica-fitzgerald"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hyperlink" Target="https://www.colorado.edu/mechanical/shalom-ruben" TargetMode="External"/></Relationships>
</file>

<file path=ppt/slides/_rels/slide2.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25.xml"/><Relationship Id="rId18" Type="http://schemas.openxmlformats.org/officeDocument/2006/relationships/slide" Target="slide55.xml"/><Relationship Id="rId26" Type="http://schemas.openxmlformats.org/officeDocument/2006/relationships/slide" Target="slide75.xml"/><Relationship Id="rId3" Type="http://schemas.openxmlformats.org/officeDocument/2006/relationships/slide" Target="slide5.xml"/><Relationship Id="rId21" Type="http://schemas.openxmlformats.org/officeDocument/2006/relationships/slide" Target="slide83.xml"/><Relationship Id="rId7" Type="http://schemas.openxmlformats.org/officeDocument/2006/relationships/slide" Target="slide9.xml"/><Relationship Id="rId12" Type="http://schemas.openxmlformats.org/officeDocument/2006/relationships/slide" Target="slide22.xml"/><Relationship Id="rId17" Type="http://schemas.openxmlformats.org/officeDocument/2006/relationships/slide" Target="slide52.xml"/><Relationship Id="rId25" Type="http://schemas.openxmlformats.org/officeDocument/2006/relationships/hyperlink" Target="https://o365coloradoedu-my.sharepoint.com/:p:/r/personal/elde1326_colorado_edu/Documents/Documents/Course%20Scheduling%20%26%20Enrollment/Course%20Overview%20Slides/Grad%20Course%20Overview%20Slides.pptx?d=w3756de80695f4621b70bf244f74a6cb1&amp;csf=1&amp;web=1&amp;e=Yxj2cx&amp;nav=eyJzSWQiOjI5Nn0" TargetMode="External"/><Relationship Id="rId2" Type="http://schemas.openxmlformats.org/officeDocument/2006/relationships/notesSlide" Target="../notesSlides/notesSlide2.xml"/><Relationship Id="rId16" Type="http://schemas.openxmlformats.org/officeDocument/2006/relationships/slide" Target="slide31.xml"/><Relationship Id="rId20" Type="http://schemas.openxmlformats.org/officeDocument/2006/relationships/slide" Target="slide76.xml"/><Relationship Id="rId29" Type="http://schemas.openxmlformats.org/officeDocument/2006/relationships/slide" Target="slide86.xml"/><Relationship Id="rId1" Type="http://schemas.openxmlformats.org/officeDocument/2006/relationships/slideLayout" Target="../slideLayouts/slideLayout2.xml"/><Relationship Id="rId6" Type="http://schemas.openxmlformats.org/officeDocument/2006/relationships/slide" Target="slide8.xml"/><Relationship Id="rId11" Type="http://schemas.openxmlformats.org/officeDocument/2006/relationships/slide" Target="slide34.xml"/><Relationship Id="rId24" Type="http://schemas.openxmlformats.org/officeDocument/2006/relationships/slide" Target="slide53.xml"/><Relationship Id="rId32" Type="http://schemas.openxmlformats.org/officeDocument/2006/relationships/image" Target="../media/image2.png"/><Relationship Id="rId5" Type="http://schemas.openxmlformats.org/officeDocument/2006/relationships/slide" Target="slide7.xml"/><Relationship Id="rId15" Type="http://schemas.openxmlformats.org/officeDocument/2006/relationships/slide" Target="slide30.xml"/><Relationship Id="rId23" Type="http://schemas.openxmlformats.org/officeDocument/2006/relationships/slide" Target="slide44.xml"/><Relationship Id="rId28" Type="http://schemas.openxmlformats.org/officeDocument/2006/relationships/slide" Target="slide82.xml"/><Relationship Id="rId10" Type="http://schemas.openxmlformats.org/officeDocument/2006/relationships/slide" Target="slide33.xml"/><Relationship Id="rId19" Type="http://schemas.openxmlformats.org/officeDocument/2006/relationships/slide" Target="slide70.xml"/><Relationship Id="rId31" Type="http://schemas.openxmlformats.org/officeDocument/2006/relationships/image" Target="../media/image5.png"/><Relationship Id="rId4" Type="http://schemas.openxmlformats.org/officeDocument/2006/relationships/slide" Target="slide6.xml"/><Relationship Id="rId9" Type="http://schemas.openxmlformats.org/officeDocument/2006/relationships/slide" Target="slide12.xml"/><Relationship Id="rId14" Type="http://schemas.openxmlformats.org/officeDocument/2006/relationships/slide" Target="slide29.xml"/><Relationship Id="rId22" Type="http://schemas.openxmlformats.org/officeDocument/2006/relationships/slide" Target="slide32.xml"/><Relationship Id="rId27" Type="http://schemas.openxmlformats.org/officeDocument/2006/relationships/slide" Target="slide77.xml"/><Relationship Id="rId30"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9.jpg"/><Relationship Id="rId7"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hyperlink" Target="https://www.colorado.edu/mechanical/mark-borden" TargetMode="External"/><Relationship Id="rId5" Type="http://schemas.openxmlformats.org/officeDocument/2006/relationships/hyperlink" Target="https://www.colorado.edu/mechanical/nick-bottenus" TargetMode="External"/><Relationship Id="rId4" Type="http://schemas.openxmlformats.org/officeDocument/2006/relationships/image" Target="../media/image50.jpg"/></Relationships>
</file>

<file path=ppt/slides/_rels/slide2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2.jpg"/><Relationship Id="rId7" Type="http://schemas.openxmlformats.org/officeDocument/2006/relationships/image" Target="../media/image54.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hyperlink" Target="https://www.colorado.edu/mechanical/marina-vance" TargetMode="External"/><Relationship Id="rId5" Type="http://schemas.openxmlformats.org/officeDocument/2006/relationships/hyperlink" Target="https://www.colorado.edu/mechanical/shelly-l-miller" TargetMode="External"/><Relationship Id="rId4" Type="http://schemas.openxmlformats.org/officeDocument/2006/relationships/image" Target="../media/image53.jpg"/><Relationship Id="rId9" Type="http://schemas.openxmlformats.org/officeDocument/2006/relationships/hyperlink" Target="https://www.colorado.edu/mechanical/michael-hannigan"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hyperlink" Target="https://www.colorado.edu/mechanical/corey-neu" TargetMode="External"/><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58.jpg"/><Relationship Id="rId5" Type="http://schemas.openxmlformats.org/officeDocument/2006/relationships/hyperlink" Target="https://www.colorado.edu/mechanical/virginia-l-ferguson" TargetMode="External"/><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3" Type="http://schemas.openxmlformats.org/officeDocument/2006/relationships/hyperlink" Target="https://www.wsp.com/en-US/insights/lanning-directing-us-wind-energy-activities" TargetMode="External"/><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60.png"/><Relationship Id="rId4" Type="http://schemas.openxmlformats.org/officeDocument/2006/relationships/image" Target="../media/image59.png"/></Relationships>
</file>

<file path=ppt/slides/_rels/slide24.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61.jpg"/><Relationship Id="rId4" Type="http://schemas.openxmlformats.org/officeDocument/2006/relationships/hyperlink" Target="https://www.colorado.edu/mechanical/shelly-l-miller"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62.png"/><Relationship Id="rId4" Type="http://schemas.openxmlformats.org/officeDocument/2006/relationships/hyperlink" Target="https://www.colorado.edu/mechanical/corey-neu"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www.colorado.edu/mechanical/jean-r-hertzberg" TargetMode="External"/><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7.xml.rels><?xml version="1.0" encoding="UTF-8" standalone="yes"?>
<Relationships xmlns="http://schemas.openxmlformats.org/package/2006/relationships"><Relationship Id="rId3" Type="http://schemas.openxmlformats.org/officeDocument/2006/relationships/hyperlink" Target="https://www.colorado.edu/mechanical/nicole-labbe" TargetMode="External"/><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66.png"/></Relationships>
</file>

<file path=ppt/slides/_rels/slide28.xml.rels><?xml version="1.0" encoding="UTF-8" standalone="yes"?>
<Relationships xmlns="http://schemas.openxmlformats.org/package/2006/relationships"><Relationship Id="rId3" Type="http://schemas.openxmlformats.org/officeDocument/2006/relationships/hyperlink" Target="https://www.colorado.edu/mechanical/marina-vance" TargetMode="External"/><Relationship Id="rId7" Type="http://schemas.openxmlformats.org/officeDocument/2006/relationships/image" Target="../media/image68.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hyperlink" Target="https://www.colorado.edu/mechanical/daven-henze" TargetMode="External"/><Relationship Id="rId4" Type="http://schemas.openxmlformats.org/officeDocument/2006/relationships/image" Target="../media/image67.png"/></Relationships>
</file>

<file path=ppt/slides/_rels/slide29.xml.rels><?xml version="1.0" encoding="UTF-8" standalone="yes"?>
<Relationships xmlns="http://schemas.openxmlformats.org/package/2006/relationships"><Relationship Id="rId3" Type="http://schemas.openxmlformats.org/officeDocument/2006/relationships/image" Target="../media/image21.jpg"/><Relationship Id="rId7" Type="http://schemas.openxmlformats.org/officeDocument/2006/relationships/image" Target="../media/image69.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hyperlink" Target="https://www.colorado.edu/mechanical/jeffrey-knutsen" TargetMode="External"/><Relationship Id="rId5" Type="http://schemas.openxmlformats.org/officeDocument/2006/relationships/hyperlink" Target="https://www.colorado.edu/mechanical/jianliang-xiao" TargetMode="External"/><Relationship Id="rId4" Type="http://schemas.openxmlformats.org/officeDocument/2006/relationships/image" Target="../media/image27.jpg"/></Relationships>
</file>

<file path=ppt/slides/_rels/slide3.xml.rels><?xml version="1.0" encoding="UTF-8" standalone="yes"?>
<Relationships xmlns="http://schemas.openxmlformats.org/package/2006/relationships"><Relationship Id="rId13" Type="http://schemas.openxmlformats.org/officeDocument/2006/relationships/slide" Target="slide67.xml"/><Relationship Id="rId18" Type="http://schemas.openxmlformats.org/officeDocument/2006/relationships/slide" Target="slide43.xml"/><Relationship Id="rId26" Type="http://schemas.openxmlformats.org/officeDocument/2006/relationships/slide" Target="slide86.xml"/><Relationship Id="rId39" Type="http://schemas.openxmlformats.org/officeDocument/2006/relationships/image" Target="../media/image2.png"/><Relationship Id="rId21" Type="http://schemas.openxmlformats.org/officeDocument/2006/relationships/slide" Target="slide39.xml"/><Relationship Id="rId34" Type="http://schemas.openxmlformats.org/officeDocument/2006/relationships/slide" Target="slide38.xml"/><Relationship Id="rId7" Type="http://schemas.openxmlformats.org/officeDocument/2006/relationships/slide" Target="slide47.xml"/><Relationship Id="rId12" Type="http://schemas.openxmlformats.org/officeDocument/2006/relationships/slide" Target="slide63.xml"/><Relationship Id="rId17" Type="http://schemas.openxmlformats.org/officeDocument/2006/relationships/slide" Target="slide85.xml"/><Relationship Id="rId25" Type="http://schemas.openxmlformats.org/officeDocument/2006/relationships/slide" Target="slide82.xml"/><Relationship Id="rId33" Type="http://schemas.openxmlformats.org/officeDocument/2006/relationships/slide" Target="slide35.xml"/><Relationship Id="rId38" Type="http://schemas.openxmlformats.org/officeDocument/2006/relationships/image" Target="../media/image6.png"/><Relationship Id="rId2" Type="http://schemas.openxmlformats.org/officeDocument/2006/relationships/notesSlide" Target="../notesSlides/notesSlide3.xml"/><Relationship Id="rId16" Type="http://schemas.openxmlformats.org/officeDocument/2006/relationships/slide" Target="slide80.xml"/><Relationship Id="rId20" Type="http://schemas.openxmlformats.org/officeDocument/2006/relationships/slide" Target="slide53.xml"/><Relationship Id="rId29" Type="http://schemas.openxmlformats.org/officeDocument/2006/relationships/slide" Target="slide7.xml"/><Relationship Id="rId1" Type="http://schemas.openxmlformats.org/officeDocument/2006/relationships/slideLayout" Target="../slideLayouts/slideLayout2.xml"/><Relationship Id="rId6" Type="http://schemas.openxmlformats.org/officeDocument/2006/relationships/slide" Target="slide42.xml"/><Relationship Id="rId11" Type="http://schemas.openxmlformats.org/officeDocument/2006/relationships/slide" Target="slide58.xml"/><Relationship Id="rId24" Type="http://schemas.openxmlformats.org/officeDocument/2006/relationships/slide" Target="slide69.xml"/><Relationship Id="rId32" Type="http://schemas.openxmlformats.org/officeDocument/2006/relationships/slide" Target="slide27.xml"/><Relationship Id="rId37" Type="http://schemas.openxmlformats.org/officeDocument/2006/relationships/slide" Target="slide81.xml"/><Relationship Id="rId5" Type="http://schemas.openxmlformats.org/officeDocument/2006/relationships/slide" Target="slide61.xml"/><Relationship Id="rId15" Type="http://schemas.openxmlformats.org/officeDocument/2006/relationships/slide" Target="slide79.xml"/><Relationship Id="rId23" Type="http://schemas.openxmlformats.org/officeDocument/2006/relationships/slide" Target="slide65.xml"/><Relationship Id="rId28" Type="http://schemas.openxmlformats.org/officeDocument/2006/relationships/slide" Target="slide6.xml"/><Relationship Id="rId36" Type="http://schemas.openxmlformats.org/officeDocument/2006/relationships/slide" Target="slide59.xml"/><Relationship Id="rId10" Type="http://schemas.openxmlformats.org/officeDocument/2006/relationships/hyperlink" Target="https://o365coloradoedu-my.sharepoint.com/:p:/r/personal/elde1326_colorado_edu/Documents/Documents/Course%20Scheduling%20%26%20Enrollment/Course%20Overview%20Slides/Grad%20Course%20Overview%20Slides.pptx?d=w3756de80695f4621b70bf244f74a6cb1&amp;csf=1&amp;web=1&amp;e=srfnNp&amp;nav=eyJzSWQiOjMwNX0" TargetMode="External"/><Relationship Id="rId19" Type="http://schemas.openxmlformats.org/officeDocument/2006/relationships/slide" Target="slide62.xml"/><Relationship Id="rId31" Type="http://schemas.openxmlformats.org/officeDocument/2006/relationships/slide" Target="slide26.xml"/><Relationship Id="rId4" Type="http://schemas.openxmlformats.org/officeDocument/2006/relationships/slide" Target="slide19.xml"/><Relationship Id="rId9" Type="http://schemas.openxmlformats.org/officeDocument/2006/relationships/slide" Target="slide37.xml"/><Relationship Id="rId14" Type="http://schemas.openxmlformats.org/officeDocument/2006/relationships/slide" Target="slide68.xml"/><Relationship Id="rId22" Type="http://schemas.openxmlformats.org/officeDocument/2006/relationships/slide" Target="slide77.xml"/><Relationship Id="rId27" Type="http://schemas.openxmlformats.org/officeDocument/2006/relationships/slide" Target="slide87.xml"/><Relationship Id="rId30" Type="http://schemas.openxmlformats.org/officeDocument/2006/relationships/slide" Target="slide11.xml"/><Relationship Id="rId35" Type="http://schemas.openxmlformats.org/officeDocument/2006/relationships/slide" Target="slide45.xml"/><Relationship Id="rId8" Type="http://schemas.openxmlformats.org/officeDocument/2006/relationships/slide" Target="slide54.xml"/><Relationship Id="rId3" Type="http://schemas.openxmlformats.org/officeDocument/2006/relationships/slide" Target="slide17.xml"/></Relationships>
</file>

<file path=ppt/slides/_rels/slide30.xml.rels><?xml version="1.0" encoding="UTF-8" standalone="yes"?>
<Relationships xmlns="http://schemas.openxmlformats.org/package/2006/relationships"><Relationship Id="rId3" Type="http://schemas.openxmlformats.org/officeDocument/2006/relationships/hyperlink" Target="https://www.colorado.edu/mechanical/todd-murray" TargetMode="External"/><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71.png"/><Relationship Id="rId4" Type="http://schemas.openxmlformats.org/officeDocument/2006/relationships/image" Target="../media/image70.png"/></Relationships>
</file>

<file path=ppt/slides/_rels/slide31.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73.png"/><Relationship Id="rId4" Type="http://schemas.openxmlformats.org/officeDocument/2006/relationships/hyperlink" Target="https://www.colorado.edu/mechanical/rong-long"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hyperlink" Target="https://www.colorado.edu/mechanical/se-hee-lee" TargetMode="External"/><Relationship Id="rId4" Type="http://schemas.openxmlformats.org/officeDocument/2006/relationships/image" Target="../media/image24.png"/></Relationships>
</file>

<file path=ppt/slides/_rels/slide33.xml.rels><?xml version="1.0" encoding="UTF-8" standalone="yes"?>
<Relationships xmlns="http://schemas.openxmlformats.org/package/2006/relationships"><Relationship Id="rId8" Type="http://schemas.openxmlformats.org/officeDocument/2006/relationships/hyperlink" Target="https://www.colorado.edu/mechanical/maureen-lynch" TargetMode="External"/><Relationship Id="rId3" Type="http://schemas.openxmlformats.org/officeDocument/2006/relationships/hyperlink" Target="https://www.colorado.edu/mechanical/hope-michelsen" TargetMode="External"/><Relationship Id="rId7" Type="http://schemas.openxmlformats.org/officeDocument/2006/relationships/image" Target="../media/image76.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75.png"/><Relationship Id="rId5" Type="http://schemas.openxmlformats.org/officeDocument/2006/relationships/image" Target="../media/image8.png"/><Relationship Id="rId4" Type="http://schemas.openxmlformats.org/officeDocument/2006/relationships/hyperlink" Target="https://www.colorado.edu/mechanical/peter-hamlington" TargetMode="External"/><Relationship Id="rId9" Type="http://schemas.openxmlformats.org/officeDocument/2006/relationships/image" Target="../media/image77.png"/></Relationships>
</file>

<file path=ppt/slides/_rels/slide34.xml.rels><?xml version="1.0" encoding="UTF-8" standalone="yes"?>
<Relationships xmlns="http://schemas.openxmlformats.org/package/2006/relationships"><Relationship Id="rId3" Type="http://schemas.openxmlformats.org/officeDocument/2006/relationships/hyperlink" Target="https://www.colorado.edu/ideaforge/people/rebecca-komarek" TargetMode="External"/><Relationship Id="rId7" Type="http://schemas.openxmlformats.org/officeDocument/2006/relationships/image" Target="../media/image79.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78.png"/><Relationship Id="rId5" Type="http://schemas.openxmlformats.org/officeDocument/2006/relationships/image" Target="../media/image40.png"/><Relationship Id="rId4" Type="http://schemas.openxmlformats.org/officeDocument/2006/relationships/hyperlink" Target="https://www.colorado.edu/mechanical/vera-sebulsky" TargetMode="External"/></Relationships>
</file>

<file path=ppt/slides/_rels/slide35.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80.png"/><Relationship Id="rId7" Type="http://schemas.openxmlformats.org/officeDocument/2006/relationships/hyperlink" Target="https://www.colorado.edu/mechanical/greg-rieker" TargetMode="External"/><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hyperlink" Target="https://www.colorado.edu/mechanical/julie-steinbrenner" TargetMode="External"/><Relationship Id="rId5" Type="http://schemas.openxmlformats.org/officeDocument/2006/relationships/image" Target="../media/image37.jpg"/><Relationship Id="rId10" Type="http://schemas.openxmlformats.org/officeDocument/2006/relationships/hyperlink" Target="https://www.colorado.edu/mechanical/jeffrey-knutsen" TargetMode="External"/><Relationship Id="rId4" Type="http://schemas.openxmlformats.org/officeDocument/2006/relationships/image" Target="../media/image81.jpg"/><Relationship Id="rId9" Type="http://schemas.openxmlformats.org/officeDocument/2006/relationships/image" Target="../media/image27.jpg"/></Relationships>
</file>

<file path=ppt/slides/_rels/slide3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hyperlink" Target="https://www.colorado.edu/mechanical/mark-borden"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hyperlink" Target="https://www.colorado.edu/mechanical/longji-cui"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hyperlink" Target="https://www.colorado.edu/mechanical/greg-hampson"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www.colorado.edu/mechanical/yifu-ding" TargetMode="External"/><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13" Type="http://schemas.openxmlformats.org/officeDocument/2006/relationships/slide" Target="slide47.xml"/><Relationship Id="rId18" Type="http://schemas.openxmlformats.org/officeDocument/2006/relationships/slide" Target="slide60.xml"/><Relationship Id="rId26" Type="http://schemas.openxmlformats.org/officeDocument/2006/relationships/slide" Target="slide45.xml"/><Relationship Id="rId39" Type="http://schemas.openxmlformats.org/officeDocument/2006/relationships/slide" Target="slide27.xml"/><Relationship Id="rId21" Type="http://schemas.openxmlformats.org/officeDocument/2006/relationships/slide" Target="slide18.xml"/><Relationship Id="rId34" Type="http://schemas.openxmlformats.org/officeDocument/2006/relationships/slide" Target="slide75.xml"/><Relationship Id="rId42" Type="http://schemas.openxmlformats.org/officeDocument/2006/relationships/slide" Target="slide35.xml"/><Relationship Id="rId47" Type="http://schemas.openxmlformats.org/officeDocument/2006/relationships/slide" Target="slide81.xml"/><Relationship Id="rId50" Type="http://schemas.openxmlformats.org/officeDocument/2006/relationships/image" Target="../media/image7.png"/><Relationship Id="rId7" Type="http://schemas.openxmlformats.org/officeDocument/2006/relationships/slide" Target="slide16.xml"/><Relationship Id="rId2" Type="http://schemas.openxmlformats.org/officeDocument/2006/relationships/notesSlide" Target="../notesSlides/notesSlide4.xml"/><Relationship Id="rId16" Type="http://schemas.openxmlformats.org/officeDocument/2006/relationships/slide" Target="slide51.xml"/><Relationship Id="rId29" Type="http://schemas.openxmlformats.org/officeDocument/2006/relationships/slide" Target="slide36.xml"/><Relationship Id="rId11" Type="http://schemas.openxmlformats.org/officeDocument/2006/relationships/slide" Target="slide42.xml"/><Relationship Id="rId24" Type="http://schemas.openxmlformats.org/officeDocument/2006/relationships/slide" Target="slide25.xml"/><Relationship Id="rId32" Type="http://schemas.openxmlformats.org/officeDocument/2006/relationships/slide" Target="slide63.xml"/><Relationship Id="rId37" Type="http://schemas.openxmlformats.org/officeDocument/2006/relationships/slide" Target="slide23.xml"/><Relationship Id="rId40" Type="http://schemas.openxmlformats.org/officeDocument/2006/relationships/slide" Target="slide28.xml"/><Relationship Id="rId45" Type="http://schemas.openxmlformats.org/officeDocument/2006/relationships/slide" Target="slide74.xml"/><Relationship Id="rId5" Type="http://schemas.openxmlformats.org/officeDocument/2006/relationships/slide" Target="slide14.xml"/><Relationship Id="rId15" Type="http://schemas.openxmlformats.org/officeDocument/2006/relationships/hyperlink" Target="https://o365coloradoedu-my.sharepoint.com/:p:/r/personal/elde1326_colorado_edu/Documents/Documents/Course%20Scheduling%20%26%20Enrollment/Course%20Overview%20Slides/Grad%20Course%20Overview%20Slides.pptx?d=w3756de80695f4621b70bf244f74a6cb1&amp;csf=1&amp;web=1&amp;e=qCEslf&amp;nav=eyJzSWQiOjM0MywiY0lkIjoxMDIyNTQyMjgzfQ" TargetMode="External"/><Relationship Id="rId23" Type="http://schemas.openxmlformats.org/officeDocument/2006/relationships/slide" Target="slide22.xml"/><Relationship Id="rId28" Type="http://schemas.openxmlformats.org/officeDocument/2006/relationships/slide" Target="slide59.xml"/><Relationship Id="rId36" Type="http://schemas.openxmlformats.org/officeDocument/2006/relationships/slide" Target="slide21.xml"/><Relationship Id="rId49" Type="http://schemas.openxmlformats.org/officeDocument/2006/relationships/slide" Target="slide88.xml"/><Relationship Id="rId10" Type="http://schemas.openxmlformats.org/officeDocument/2006/relationships/slide" Target="slide29.xml"/><Relationship Id="rId19" Type="http://schemas.openxmlformats.org/officeDocument/2006/relationships/slide" Target="slide72.xml"/><Relationship Id="rId31" Type="http://schemas.openxmlformats.org/officeDocument/2006/relationships/slide" Target="slide62.xml"/><Relationship Id="rId44" Type="http://schemas.openxmlformats.org/officeDocument/2006/relationships/hyperlink" Target="https://o365coloradoedu-my.sharepoint.com/:p:/r/personal/elde1326_colorado_edu/Documents/Documents/Course%20Scheduling%20%26%20Enrollment/Course%20Overview%20Slides/Grad%20Course%20Overview%20Slides.pptx?d=w3756de80695f4621b70bf244f74a6cb1&amp;csf=1&amp;web=1&amp;e=2wBGdr&amp;nav=eyJzSWQiOjM0MiwiY0lkIjo0MjExNDgyMTk5fQ" TargetMode="External"/><Relationship Id="rId4" Type="http://schemas.openxmlformats.org/officeDocument/2006/relationships/slide" Target="slide13.xml"/><Relationship Id="rId9" Type="http://schemas.openxmlformats.org/officeDocument/2006/relationships/slide" Target="slide19.xml"/><Relationship Id="rId14" Type="http://schemas.openxmlformats.org/officeDocument/2006/relationships/hyperlink" Target="https://o365coloradoedu-my.sharepoint.com/:p:/r/personal/elde1326_colorado_edu/Documents/Documents/Course%20Scheduling%20%26%20Enrollment/Course%20Overview%20Slides/Grad%20Course%20Overview%20Slides.pptx?d=w3756de80695f4621b70bf244f74a6cb1&amp;csf=1&amp;web=1&amp;e=OWuJSX&amp;nav=eyJzSWQiOjI5NX0" TargetMode="External"/><Relationship Id="rId22" Type="http://schemas.openxmlformats.org/officeDocument/2006/relationships/slide" Target="slide20.xml"/><Relationship Id="rId27" Type="http://schemas.openxmlformats.org/officeDocument/2006/relationships/slide" Target="slide52.xml"/><Relationship Id="rId30" Type="http://schemas.openxmlformats.org/officeDocument/2006/relationships/hyperlink" Target="https://o365coloradoedu-my.sharepoint.com/:p:/r/personal/elde1326_colorado_edu/Documents/Documents/Course%20Scheduling%20%26%20Enrollment/Course%20Overview%20Slides/Grad%20Course%20Overview%20Slides.pptx?d=w3756de80695f4621b70bf244f74a6cb1&amp;csf=1&amp;web=1&amp;e=5WGteF&amp;nav=eyJzSWQiOjM0NCwiY0lkIjoyNjU4NzA4MDY0fQ" TargetMode="External"/><Relationship Id="rId35" Type="http://schemas.openxmlformats.org/officeDocument/2006/relationships/slide" Target="slide10.xml"/><Relationship Id="rId43" Type="http://schemas.openxmlformats.org/officeDocument/2006/relationships/slide" Target="slide48.xml"/><Relationship Id="rId48" Type="http://schemas.openxmlformats.org/officeDocument/2006/relationships/slide" Target="slide84.xml"/><Relationship Id="rId8" Type="http://schemas.openxmlformats.org/officeDocument/2006/relationships/slide" Target="slide17.xml"/><Relationship Id="rId3" Type="http://schemas.openxmlformats.org/officeDocument/2006/relationships/image" Target="../media/image5.png"/><Relationship Id="rId12" Type="http://schemas.openxmlformats.org/officeDocument/2006/relationships/slide" Target="slide46.xml"/><Relationship Id="rId17" Type="http://schemas.openxmlformats.org/officeDocument/2006/relationships/slide" Target="slide58.xml"/><Relationship Id="rId25" Type="http://schemas.openxmlformats.org/officeDocument/2006/relationships/slide" Target="slide43.xml"/><Relationship Id="rId33" Type="http://schemas.openxmlformats.org/officeDocument/2006/relationships/slide" Target="slide64.xml"/><Relationship Id="rId38" Type="http://schemas.openxmlformats.org/officeDocument/2006/relationships/slide" Target="slide24.xml"/><Relationship Id="rId46" Type="http://schemas.openxmlformats.org/officeDocument/2006/relationships/slide" Target="slide78.xml"/><Relationship Id="rId20" Type="http://schemas.openxmlformats.org/officeDocument/2006/relationships/slide" Target="slide73.xml"/><Relationship Id="rId41" Type="http://schemas.openxmlformats.org/officeDocument/2006/relationships/slide" Target="slide32.xml"/><Relationship Id="rId1" Type="http://schemas.openxmlformats.org/officeDocument/2006/relationships/slideLayout" Target="../slideLayouts/slideLayout2.xml"/><Relationship Id="rId6" Type="http://schemas.openxmlformats.org/officeDocument/2006/relationships/slide" Target="slide15.xml"/></Relationships>
</file>

<file path=ppt/slides/_rels/slide40.xml.rels><?xml version="1.0" encoding="UTF-8" standalone="yes"?>
<Relationships xmlns="http://schemas.openxmlformats.org/package/2006/relationships"><Relationship Id="rId3" Type="http://schemas.openxmlformats.org/officeDocument/2006/relationships/hyperlink" Target="https://www.colorado.edu/mechanical/dan-riffell" TargetMode="External"/><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84.png"/></Relationships>
</file>

<file path=ppt/slides/_rels/slide41.xml.rels><?xml version="1.0" encoding="UTF-8" standalone="yes"?>
<Relationships xmlns="http://schemas.openxmlformats.org/package/2006/relationships"><Relationship Id="rId3" Type="http://schemas.openxmlformats.org/officeDocument/2006/relationships/hyperlink" Target="https://www.colorado.edu/mechanical/francois-barthelat" TargetMode="External"/><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85.png"/></Relationships>
</file>

<file path=ppt/slides/_rels/slide42.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42.xml"/><Relationship Id="rId1" Type="http://schemas.openxmlformats.org/officeDocument/2006/relationships/slideLayout" Target="../slideLayouts/slideLayout1.xml"/><Relationship Id="rId5" Type="http://schemas.openxmlformats.org/officeDocument/2006/relationships/image" Target="../media/image87.png"/><Relationship Id="rId4" Type="http://schemas.openxmlformats.org/officeDocument/2006/relationships/hyperlink" Target="https://www.colorado.edu/mechanical/robert-maccurdy"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3.xml"/><Relationship Id="rId1" Type="http://schemas.openxmlformats.org/officeDocument/2006/relationships/slideLayout" Target="../slideLayouts/slideLayout1.xml"/><Relationship Id="rId5" Type="http://schemas.openxmlformats.org/officeDocument/2006/relationships/image" Target="../media/image88.png"/><Relationship Id="rId4" Type="http://schemas.openxmlformats.org/officeDocument/2006/relationships/hyperlink" Target="https://www.colorado.edu/mechanical/xiaoyun-sean-ding"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44.xml"/><Relationship Id="rId1" Type="http://schemas.openxmlformats.org/officeDocument/2006/relationships/slideLayout" Target="../slideLayouts/slideLayout1.xml"/><Relationship Id="rId5" Type="http://schemas.openxmlformats.org/officeDocument/2006/relationships/image" Target="../media/image90.png"/><Relationship Id="rId4" Type="http://schemas.openxmlformats.org/officeDocument/2006/relationships/hyperlink" Target="https://www.colorado.edu/mechanical/rishi-raj"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5.xml"/><Relationship Id="rId1" Type="http://schemas.openxmlformats.org/officeDocument/2006/relationships/slideLayout" Target="../slideLayouts/slideLayout1.xml"/><Relationship Id="rId5" Type="http://schemas.openxmlformats.org/officeDocument/2006/relationships/image" Target="../media/image92.png"/><Relationship Id="rId4" Type="http://schemas.openxmlformats.org/officeDocument/2006/relationships/hyperlink" Target="https://www.colorado.edu/mechanical/debanjan-mukherjee"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93.jpg"/><Relationship Id="rId7" Type="http://schemas.openxmlformats.org/officeDocument/2006/relationships/image" Target="../media/image96.pn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hyperlink" Target="https://www.colorado.edu/mechanical/janet-tsai"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7.xml"/><Relationship Id="rId1" Type="http://schemas.openxmlformats.org/officeDocument/2006/relationships/slideLayout" Target="../slideLayouts/slideLayout1.xml"/><Relationship Id="rId5" Type="http://schemas.openxmlformats.org/officeDocument/2006/relationships/image" Target="../media/image97.png"/><Relationship Id="rId4" Type="http://schemas.openxmlformats.org/officeDocument/2006/relationships/hyperlink" Target="https://www.colorado.edu/mechanical/shalom-ruben"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8.xml"/><Relationship Id="rId1" Type="http://schemas.openxmlformats.org/officeDocument/2006/relationships/slideLayout" Target="../slideLayouts/slideLayout1.xml"/><Relationship Id="rId6" Type="http://schemas.openxmlformats.org/officeDocument/2006/relationships/image" Target="../media/image99.png"/><Relationship Id="rId5" Type="http://schemas.openxmlformats.org/officeDocument/2006/relationships/hyperlink" Target="https://www.colorado.edu/mechanical/greg-hampson" TargetMode="External"/><Relationship Id="rId4" Type="http://schemas.openxmlformats.org/officeDocument/2006/relationships/image" Target="../media/image83.jpg"/></Relationships>
</file>

<file path=ppt/slides/_rels/slide49.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49.xml"/><Relationship Id="rId1" Type="http://schemas.openxmlformats.org/officeDocument/2006/relationships/slideLayout" Target="../slideLayouts/slideLayout1.xml"/><Relationship Id="rId5" Type="http://schemas.openxmlformats.org/officeDocument/2006/relationships/image" Target="../media/image101.png"/><Relationship Id="rId4" Type="http://schemas.openxmlformats.org/officeDocument/2006/relationships/hyperlink" Target="https://www.colorado.edu/mechanical/daven-henze"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colorado.edu/mechanical/peter-hamlington" TargetMode="External"/><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hyperlink" Target="https://www.colorado.edu/mechanical/daven-henze" TargetMode="External"/></Relationships>
</file>

<file path=ppt/slides/_rels/slide50.xml.rels><?xml version="1.0" encoding="UTF-8" standalone="yes"?>
<Relationships xmlns="http://schemas.openxmlformats.org/package/2006/relationships"><Relationship Id="rId3" Type="http://schemas.openxmlformats.org/officeDocument/2006/relationships/hyperlink" Target="https://www.colorado.edu/mechanical/nicole-w-xu" TargetMode="External"/><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102.png"/></Relationships>
</file>

<file path=ppt/slides/_rels/slide51.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51.xml"/><Relationship Id="rId1" Type="http://schemas.openxmlformats.org/officeDocument/2006/relationships/slideLayout" Target="../slideLayouts/slideLayout1.xml"/><Relationship Id="rId5" Type="http://schemas.openxmlformats.org/officeDocument/2006/relationships/image" Target="../media/image104.jpg"/><Relationship Id="rId4" Type="http://schemas.openxmlformats.org/officeDocument/2006/relationships/hyperlink" Target="https://www.colorado.edu/mechanical/jenifer-blacklock" TargetMode="External"/></Relationships>
</file>

<file path=ppt/slides/_rels/slide52.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hyperlink" Target="https://www.colorado.edu/mechanical/maureen-lynch" TargetMode="External"/><Relationship Id="rId7" Type="http://schemas.openxmlformats.org/officeDocument/2006/relationships/image" Target="../media/image108.png"/><Relationship Id="rId12" Type="http://schemas.openxmlformats.org/officeDocument/2006/relationships/image" Target="../media/image77.png"/><Relationship Id="rId2" Type="http://schemas.openxmlformats.org/officeDocument/2006/relationships/notesSlide" Target="../notesSlides/notesSlide52.xml"/><Relationship Id="rId1" Type="http://schemas.openxmlformats.org/officeDocument/2006/relationships/slideLayout" Target="../slideLayouts/slideLayout1.xml"/><Relationship Id="rId6" Type="http://schemas.openxmlformats.org/officeDocument/2006/relationships/image" Target="../media/image107.png"/><Relationship Id="rId11" Type="http://schemas.openxmlformats.org/officeDocument/2006/relationships/image" Target="../media/image112.png"/><Relationship Id="rId5" Type="http://schemas.openxmlformats.org/officeDocument/2006/relationships/image" Target="../media/image106.png"/><Relationship Id="rId10" Type="http://schemas.openxmlformats.org/officeDocument/2006/relationships/image" Target="../media/image111.png"/><Relationship Id="rId4" Type="http://schemas.openxmlformats.org/officeDocument/2006/relationships/image" Target="../media/image105.png"/><Relationship Id="rId9" Type="http://schemas.openxmlformats.org/officeDocument/2006/relationships/image" Target="../media/image110.png"/></Relationships>
</file>

<file path=ppt/slides/_rels/slide5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53.xml"/><Relationship Id="rId1" Type="http://schemas.openxmlformats.org/officeDocument/2006/relationships/slideLayout" Target="../slideLayouts/slideLayout1.xml"/><Relationship Id="rId5" Type="http://schemas.openxmlformats.org/officeDocument/2006/relationships/image" Target="../media/image113.png"/><Relationship Id="rId4" Type="http://schemas.openxmlformats.org/officeDocument/2006/relationships/hyperlink" Target="https://www.colorado.edu/mechanical/jianliang-xiao"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54.xml"/><Relationship Id="rId1" Type="http://schemas.openxmlformats.org/officeDocument/2006/relationships/slideLayout" Target="../slideLayouts/slideLayout1.xml"/><Relationship Id="rId5" Type="http://schemas.openxmlformats.org/officeDocument/2006/relationships/image" Target="../media/image115.png"/><Relationship Id="rId4" Type="http://schemas.openxmlformats.org/officeDocument/2006/relationships/hyperlink" Target="https://www.colorado.edu/mechanical/massimo-ruzzene"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19.jpg"/><Relationship Id="rId7" Type="http://schemas.openxmlformats.org/officeDocument/2006/relationships/image" Target="../media/image117.png"/><Relationship Id="rId2" Type="http://schemas.openxmlformats.org/officeDocument/2006/relationships/notesSlide" Target="../notesSlides/notesSlide55.xml"/><Relationship Id="rId1" Type="http://schemas.openxmlformats.org/officeDocument/2006/relationships/slideLayout" Target="../slideLayouts/slideLayout1.xml"/><Relationship Id="rId6" Type="http://schemas.openxmlformats.org/officeDocument/2006/relationships/hyperlink" Target="https://www.colorado.edu/mechanical/franck-vernerey" TargetMode="External"/><Relationship Id="rId5" Type="http://schemas.openxmlformats.org/officeDocument/2006/relationships/hyperlink" Target="https://www.colorado.edu/mechanical/francois-barthelat" TargetMode="External"/><Relationship Id="rId4" Type="http://schemas.openxmlformats.org/officeDocument/2006/relationships/image" Target="../media/image116.jpg"/></Relationships>
</file>

<file path=ppt/slides/_rels/slide56.xml.rels><?xml version="1.0" encoding="UTF-8" standalone="yes"?>
<Relationships xmlns="http://schemas.openxmlformats.org/package/2006/relationships"><Relationship Id="rId3" Type="http://schemas.openxmlformats.org/officeDocument/2006/relationships/hyperlink" Target="https://www.colorado.edu/mechanical/kelvin-bates" TargetMode="External"/><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118.png"/></Relationships>
</file>

<file path=ppt/slides/_rels/slide57.xml.rels><?xml version="1.0" encoding="UTF-8" standalone="yes"?>
<Relationships xmlns="http://schemas.openxmlformats.org/package/2006/relationships"><Relationship Id="rId3" Type="http://schemas.openxmlformats.org/officeDocument/2006/relationships/hyperlink" Target="https://www.colorado.edu/mechanical/mark-borden" TargetMode="External"/><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119.jpeg"/></Relationships>
</file>

<file path=ppt/slides/_rels/slide58.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notesSlide" Target="../notesSlides/notesSlide58.xml"/><Relationship Id="rId1" Type="http://schemas.openxmlformats.org/officeDocument/2006/relationships/slideLayout" Target="../slideLayouts/slideLayout1.xml"/><Relationship Id="rId5" Type="http://schemas.openxmlformats.org/officeDocument/2006/relationships/image" Target="../media/image121.png"/><Relationship Id="rId4" Type="http://schemas.openxmlformats.org/officeDocument/2006/relationships/hyperlink" Target="https://www.colorado.edu/mechanical/kaushik-jayaram"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https://www.colorado.edu/mechanical/debanjan-mukherjee" TargetMode="External"/><Relationship Id="rId2" Type="http://schemas.openxmlformats.org/officeDocument/2006/relationships/notesSlide" Target="../notesSlides/notesSlide59.xml"/><Relationship Id="rId1" Type="http://schemas.openxmlformats.org/officeDocument/2006/relationships/slideLayout" Target="../slideLayouts/slideLayout1.xml"/><Relationship Id="rId5" Type="http://schemas.openxmlformats.org/officeDocument/2006/relationships/image" Target="../media/image123.png"/><Relationship Id="rId4" Type="http://schemas.openxmlformats.org/officeDocument/2006/relationships/image" Target="../media/image122.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1.jpg"/><Relationship Id="rId7" Type="http://schemas.openxmlformats.org/officeDocument/2006/relationships/hyperlink" Target="https://www.colorado.edu/mechanical/jeremy-koch"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hyperlink" Target="https://www.colorado.edu/mechanical/jean-r-hertzberg" TargetMode="External"/><Relationship Id="rId5" Type="http://schemas.openxmlformats.org/officeDocument/2006/relationships/hyperlink" Target="https://www.colorado.edu/mechanical/xiaoyun-sean-ding" TargetMode="External"/><Relationship Id="rId4" Type="http://schemas.openxmlformats.org/officeDocument/2006/relationships/image" Target="../media/image12.jpg"/><Relationship Id="rId9" Type="http://schemas.openxmlformats.org/officeDocument/2006/relationships/image" Target="../media/image14.jpg"/></Relationships>
</file>

<file path=ppt/slides/_rels/slide60.xml.rels><?xml version="1.0" encoding="UTF-8" standalone="yes"?>
<Relationships xmlns="http://schemas.openxmlformats.org/package/2006/relationships"><Relationship Id="rId3" Type="http://schemas.openxmlformats.org/officeDocument/2006/relationships/hyperlink" Target="https://www.colorado.edu/mechanical/carmen-pacheco-borden" TargetMode="External"/><Relationship Id="rId2" Type="http://schemas.openxmlformats.org/officeDocument/2006/relationships/notesSlide" Target="../notesSlides/notesSlide60.xml"/><Relationship Id="rId1" Type="http://schemas.openxmlformats.org/officeDocument/2006/relationships/slideLayout" Target="../slideLayouts/slideLayout1.xml"/><Relationship Id="rId5" Type="http://schemas.openxmlformats.org/officeDocument/2006/relationships/image" Target="../media/image125.png"/><Relationship Id="rId4" Type="http://schemas.openxmlformats.org/officeDocument/2006/relationships/image" Target="../media/image124.png"/></Relationships>
</file>

<file path=ppt/slides/_rels/slide61.xml.rels><?xml version="1.0" encoding="UTF-8" standalone="yes"?>
<Relationships xmlns="http://schemas.openxmlformats.org/package/2006/relationships"><Relationship Id="rId3" Type="http://schemas.openxmlformats.org/officeDocument/2006/relationships/hyperlink" Target="https://www.colorado.edu/mechanical/shalom-ruben" TargetMode="External"/><Relationship Id="rId7" Type="http://schemas.openxmlformats.org/officeDocument/2006/relationships/image" Target="../media/image128.png"/><Relationship Id="rId2" Type="http://schemas.openxmlformats.org/officeDocument/2006/relationships/notesSlide" Target="../notesSlides/notesSlide61.xml"/><Relationship Id="rId1" Type="http://schemas.openxmlformats.org/officeDocument/2006/relationships/slideLayout" Target="../slideLayouts/slideLayout1.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hyperlink" Target="https://www.colorado.edu/ecee/lucy-pao" TargetMode="External"/></Relationships>
</file>

<file path=ppt/slides/_rels/slide62.xml.rels><?xml version="1.0" encoding="UTF-8" standalone="yes"?>
<Relationships xmlns="http://schemas.openxmlformats.org/package/2006/relationships"><Relationship Id="rId3" Type="http://schemas.openxmlformats.org/officeDocument/2006/relationships/hyperlink" Target="https://www.colorado.edu/mechanical/xiaoyun-sean-ding" TargetMode="External"/><Relationship Id="rId2" Type="http://schemas.openxmlformats.org/officeDocument/2006/relationships/notesSlide" Target="../notesSlides/notesSlide62.xml"/><Relationship Id="rId1" Type="http://schemas.openxmlformats.org/officeDocument/2006/relationships/slideLayout" Target="../slideLayouts/slideLayout1.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s>
</file>

<file path=ppt/slides/_rels/slide63.xml.rels><?xml version="1.0" encoding="UTF-8" standalone="yes"?>
<Relationships xmlns="http://schemas.openxmlformats.org/package/2006/relationships"><Relationship Id="rId3" Type="http://schemas.openxmlformats.org/officeDocument/2006/relationships/hyperlink" Target="https://www.colorado.edu/mechanical/alaa-ahmed" TargetMode="External"/><Relationship Id="rId2" Type="http://schemas.openxmlformats.org/officeDocument/2006/relationships/notesSlide" Target="../notesSlides/notesSlide63.xml"/><Relationship Id="rId1" Type="http://schemas.openxmlformats.org/officeDocument/2006/relationships/slideLayout" Target="../slideLayouts/slideLayout1.xml"/><Relationship Id="rId5" Type="http://schemas.openxmlformats.org/officeDocument/2006/relationships/image" Target="../media/image133.png"/><Relationship Id="rId4" Type="http://schemas.openxmlformats.org/officeDocument/2006/relationships/image" Target="../media/image132.png"/></Relationships>
</file>

<file path=ppt/slides/_rels/slide64.xml.rels><?xml version="1.0" encoding="UTF-8" standalone="yes"?>
<Relationships xmlns="http://schemas.openxmlformats.org/package/2006/relationships"><Relationship Id="rId3" Type="http://schemas.openxmlformats.org/officeDocument/2006/relationships/hyperlink" Target="https://www.colorado.edu/mechanical/sarah-calve" TargetMode="External"/><Relationship Id="rId2" Type="http://schemas.openxmlformats.org/officeDocument/2006/relationships/notesSlide" Target="../notesSlides/notesSlide64.xml"/><Relationship Id="rId1" Type="http://schemas.openxmlformats.org/officeDocument/2006/relationships/slideLayout" Target="../slideLayouts/slideLayout1.xml"/><Relationship Id="rId5" Type="http://schemas.openxmlformats.org/officeDocument/2006/relationships/image" Target="../media/image135.png"/><Relationship Id="rId4" Type="http://schemas.openxmlformats.org/officeDocument/2006/relationships/image" Target="../media/image134.png"/></Relationships>
</file>

<file path=ppt/slides/_rels/slide6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5.xml"/><Relationship Id="rId1" Type="http://schemas.openxmlformats.org/officeDocument/2006/relationships/slideLayout" Target="../slideLayouts/slideLayout1.xml"/><Relationship Id="rId5" Type="http://schemas.openxmlformats.org/officeDocument/2006/relationships/image" Target="../media/image136.png"/><Relationship Id="rId4" Type="http://schemas.openxmlformats.org/officeDocument/2006/relationships/hyperlink" Target="https://www.colorado.edu/mechanical/longji-cui"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s://www.colorado.edu/mechanical/grace-burleson-0" TargetMode="External"/><Relationship Id="rId2" Type="http://schemas.openxmlformats.org/officeDocument/2006/relationships/notesSlide" Target="../notesSlides/notesSlide66.xml"/><Relationship Id="rId1" Type="http://schemas.openxmlformats.org/officeDocument/2006/relationships/slideLayout" Target="../slideLayouts/slideLayout1.xml"/><Relationship Id="rId4" Type="http://schemas.openxmlformats.org/officeDocument/2006/relationships/image" Target="../media/image137.jpeg"/></Relationships>
</file>

<file path=ppt/slides/_rels/slide67.xml.rels><?xml version="1.0" encoding="UTF-8" standalone="yes"?>
<Relationships xmlns="http://schemas.openxmlformats.org/package/2006/relationships"><Relationship Id="rId3" Type="http://schemas.openxmlformats.org/officeDocument/2006/relationships/hyperlink" Target="https://www.colorado.edu/mechanical/derek-reamon" TargetMode="External"/><Relationship Id="rId2" Type="http://schemas.openxmlformats.org/officeDocument/2006/relationships/notesSlide" Target="../notesSlides/notesSlide67.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138.png"/><Relationship Id="rId4" Type="http://schemas.openxmlformats.org/officeDocument/2006/relationships/hyperlink" Target="https://www.colorado.edu/mechanical/jana-b-milford"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68.xml"/><Relationship Id="rId1" Type="http://schemas.openxmlformats.org/officeDocument/2006/relationships/slideLayout" Target="../slideLayouts/slideLayout1.xml"/><Relationship Id="rId5" Type="http://schemas.openxmlformats.org/officeDocument/2006/relationships/image" Target="../media/image140.png"/><Relationship Id="rId4" Type="http://schemas.openxmlformats.org/officeDocument/2006/relationships/hyperlink" Target="https://www.colorado.edu/mechanical/j-sean-humbert"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69.xml"/><Relationship Id="rId1" Type="http://schemas.openxmlformats.org/officeDocument/2006/relationships/slideLayout" Target="../slideLayouts/slideLayout1.xml"/><Relationship Id="rId5" Type="http://schemas.openxmlformats.org/officeDocument/2006/relationships/image" Target="../media/image141.png"/><Relationship Id="rId4" Type="http://schemas.openxmlformats.org/officeDocument/2006/relationships/hyperlink" Target="https://www.colorado.edu/mechanical/jianliang-xiao" TargetMode="External"/></Relationships>
</file>

<file path=ppt/slides/_rels/slide7.xml.rels><?xml version="1.0" encoding="UTF-8" standalone="yes"?>
<Relationships xmlns="http://schemas.openxmlformats.org/package/2006/relationships"><Relationship Id="rId8" Type="http://schemas.openxmlformats.org/officeDocument/2006/relationships/hyperlink" Target="https://www.colorado.edu/mechanical/michael-walker" TargetMode="External"/><Relationship Id="rId3" Type="http://schemas.openxmlformats.org/officeDocument/2006/relationships/hyperlink" Target="https://www.colorado.edu/mechanical/jeremy-koch" TargetMode="External"/><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hyperlink" Target="https://www.colorado.edu/mechanical/nicole-labbe" TargetMode="External"/><Relationship Id="rId9" Type="http://schemas.openxmlformats.org/officeDocument/2006/relationships/image" Target="../media/image18.png"/></Relationships>
</file>

<file path=ppt/slides/_rels/slide70.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70.xml"/><Relationship Id="rId1" Type="http://schemas.openxmlformats.org/officeDocument/2006/relationships/slideLayout" Target="../slideLayouts/slideLayout1.xml"/><Relationship Id="rId5" Type="http://schemas.openxmlformats.org/officeDocument/2006/relationships/image" Target="../media/image142.png"/><Relationship Id="rId4" Type="http://schemas.openxmlformats.org/officeDocument/2006/relationships/hyperlink" Target="https://www.colorado.edu/mechanical/rong-long"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71.xml"/><Relationship Id="rId1" Type="http://schemas.openxmlformats.org/officeDocument/2006/relationships/slideLayout" Target="../slideLayouts/slideLayout1.xml"/><Relationship Id="rId5" Type="http://schemas.openxmlformats.org/officeDocument/2006/relationships/image" Target="../media/image143.png"/><Relationship Id="rId4" Type="http://schemas.openxmlformats.org/officeDocument/2006/relationships/hyperlink" Target="https://www.colorado.edu/mechanical/greg-rieker" TargetMode="External"/></Relationships>
</file>

<file path=ppt/slides/_rels/slide72.xml.rels><?xml version="1.0" encoding="UTF-8" standalone="yes"?>
<Relationships xmlns="http://schemas.openxmlformats.org/package/2006/relationships"><Relationship Id="rId3" Type="http://schemas.openxmlformats.org/officeDocument/2006/relationships/hyperlink" Target="https://www.colorado.edu/mechanical/dan-riffell" TargetMode="External"/><Relationship Id="rId2" Type="http://schemas.openxmlformats.org/officeDocument/2006/relationships/notesSlide" Target="../notesSlides/notesSlide72.xml"/><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144.png"/></Relationships>
</file>

<file path=ppt/slides/_rels/slide73.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73.xml"/><Relationship Id="rId1" Type="http://schemas.openxmlformats.org/officeDocument/2006/relationships/slideLayout" Target="../slideLayouts/slideLayout1.xml"/><Relationship Id="rId6" Type="http://schemas.openxmlformats.org/officeDocument/2006/relationships/image" Target="../media/image146.png"/><Relationship Id="rId5" Type="http://schemas.openxmlformats.org/officeDocument/2006/relationships/image" Target="../media/image65.png"/><Relationship Id="rId4" Type="http://schemas.openxmlformats.org/officeDocument/2006/relationships/hyperlink" Target="https://www.colorado.edu/mechanical/jean-r-hertzberg" TargetMode="External"/></Relationships>
</file>

<file path=ppt/slides/_rels/slide74.xml.rels><?xml version="1.0" encoding="UTF-8" standalone="yes"?>
<Relationships xmlns="http://schemas.openxmlformats.org/package/2006/relationships"><Relationship Id="rId3" Type="http://schemas.openxmlformats.org/officeDocument/2006/relationships/hyperlink" Target="https://www.colorado.edu/mechanical/daniel-knight" TargetMode="External"/><Relationship Id="rId7" Type="http://schemas.openxmlformats.org/officeDocument/2006/relationships/image" Target="../media/image148.png"/><Relationship Id="rId2" Type="http://schemas.openxmlformats.org/officeDocument/2006/relationships/notesSlide" Target="../notesSlides/notesSlide74.xml"/><Relationship Id="rId1" Type="http://schemas.openxmlformats.org/officeDocument/2006/relationships/slideLayout" Target="../slideLayouts/slideLayout1.xml"/><Relationship Id="rId6" Type="http://schemas.openxmlformats.org/officeDocument/2006/relationships/hyperlink" Target="https://www.colorado.edu/mechanical/michael-hannigan" TargetMode="External"/><Relationship Id="rId5" Type="http://schemas.openxmlformats.org/officeDocument/2006/relationships/image" Target="../media/image55.png"/><Relationship Id="rId4" Type="http://schemas.openxmlformats.org/officeDocument/2006/relationships/image" Target="../media/image147.png"/></Relationships>
</file>

<file path=ppt/slides/_rels/slide75.xml.rels><?xml version="1.0" encoding="UTF-8" standalone="yes"?>
<Relationships xmlns="http://schemas.openxmlformats.org/package/2006/relationships"><Relationship Id="rId3" Type="http://schemas.openxmlformats.org/officeDocument/2006/relationships/hyperlink" Target="https://www.colorado.edu/mechanical/wei-tan" TargetMode="External"/><Relationship Id="rId2" Type="http://schemas.openxmlformats.org/officeDocument/2006/relationships/notesSlide" Target="../notesSlides/notesSlide75.xml"/><Relationship Id="rId1" Type="http://schemas.openxmlformats.org/officeDocument/2006/relationships/slideLayout" Target="../slideLayouts/slideLayout1.xml"/><Relationship Id="rId5" Type="http://schemas.openxmlformats.org/officeDocument/2006/relationships/image" Target="../media/image149.png"/><Relationship Id="rId4" Type="http://schemas.openxmlformats.org/officeDocument/2006/relationships/image" Target="../media/image45.png"/></Relationships>
</file>

<file path=ppt/slides/_rels/slide76.xml.rels><?xml version="1.0" encoding="UTF-8" standalone="yes"?>
<Relationships xmlns="http://schemas.openxmlformats.org/package/2006/relationships"><Relationship Id="rId3" Type="http://schemas.openxmlformats.org/officeDocument/2006/relationships/hyperlink" Target="https://www.colorado.edu/mechanical/franck-vernerey" TargetMode="External"/><Relationship Id="rId2" Type="http://schemas.openxmlformats.org/officeDocument/2006/relationships/notesSlide" Target="../notesSlides/notesSlide76.xml"/><Relationship Id="rId1" Type="http://schemas.openxmlformats.org/officeDocument/2006/relationships/slideLayout" Target="../slideLayouts/slideLayout1.xml"/><Relationship Id="rId5" Type="http://schemas.openxmlformats.org/officeDocument/2006/relationships/image" Target="../media/image151.png"/><Relationship Id="rId4" Type="http://schemas.openxmlformats.org/officeDocument/2006/relationships/image" Target="../media/image150.png"/></Relationships>
</file>

<file path=ppt/slides/_rels/slide77.xml.rels><?xml version="1.0" encoding="UTF-8" standalone="yes"?>
<Relationships xmlns="http://schemas.openxmlformats.org/package/2006/relationships"><Relationship Id="rId3" Type="http://schemas.openxmlformats.org/officeDocument/2006/relationships/image" Target="../media/image152.jpg"/><Relationship Id="rId2" Type="http://schemas.openxmlformats.org/officeDocument/2006/relationships/notesSlide" Target="../notesSlides/notesSlide77.xml"/><Relationship Id="rId1" Type="http://schemas.openxmlformats.org/officeDocument/2006/relationships/slideLayout" Target="../slideLayouts/slideLayout1.xml"/><Relationship Id="rId5" Type="http://schemas.openxmlformats.org/officeDocument/2006/relationships/image" Target="../media/image153.png"/><Relationship Id="rId4" Type="http://schemas.openxmlformats.org/officeDocument/2006/relationships/hyperlink" Target="https://www.colorado.edu/mechanical/yifu-ding" TargetMode="External"/></Relationships>
</file>

<file path=ppt/slides/_rels/slide78.xml.rels><?xml version="1.0" encoding="UTF-8" standalone="yes"?>
<Relationships xmlns="http://schemas.openxmlformats.org/package/2006/relationships"><Relationship Id="rId3" Type="http://schemas.openxmlformats.org/officeDocument/2006/relationships/hyperlink" Target="https://www.colorado.edu/even/faculty/michael-hannigan" TargetMode="External"/><Relationship Id="rId2" Type="http://schemas.openxmlformats.org/officeDocument/2006/relationships/notesSlide" Target="../notesSlides/notesSlide78.xml"/><Relationship Id="rId1" Type="http://schemas.openxmlformats.org/officeDocument/2006/relationships/slideLayout" Target="../slideLayouts/slideLayout1.xml"/><Relationship Id="rId5" Type="http://schemas.openxmlformats.org/officeDocument/2006/relationships/image" Target="../media/image55.png"/><Relationship Id="rId4" Type="http://schemas.openxmlformats.org/officeDocument/2006/relationships/image" Target="../media/image154.png"/></Relationships>
</file>

<file path=ppt/slides/_rels/slide79.xml.rels><?xml version="1.0" encoding="UTF-8" standalone="yes"?>
<Relationships xmlns="http://schemas.openxmlformats.org/package/2006/relationships"><Relationship Id="rId3" Type="http://schemas.openxmlformats.org/officeDocument/2006/relationships/image" Target="../media/image139.png"/><Relationship Id="rId7" Type="http://schemas.openxmlformats.org/officeDocument/2006/relationships/image" Target="../media/image156.png"/><Relationship Id="rId2" Type="http://schemas.openxmlformats.org/officeDocument/2006/relationships/notesSlide" Target="../notesSlides/notesSlide79.xml"/><Relationship Id="rId1" Type="http://schemas.openxmlformats.org/officeDocument/2006/relationships/slideLayout" Target="../slideLayouts/slideLayout1.xml"/><Relationship Id="rId6" Type="http://schemas.openxmlformats.org/officeDocument/2006/relationships/hyperlink" Target="https://www.colorado.edu/ecee/xudong-chen" TargetMode="External"/><Relationship Id="rId5" Type="http://schemas.openxmlformats.org/officeDocument/2006/relationships/hyperlink" Target="https://www.colorado.edu/mechanical/j-sean-humbert" TargetMode="External"/><Relationship Id="rId4" Type="http://schemas.openxmlformats.org/officeDocument/2006/relationships/image" Target="../media/image155.png"/></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7" Type="http://schemas.openxmlformats.org/officeDocument/2006/relationships/hyperlink" Target="https://www.colorado.edu/mechanical/jianliang-xiao"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1.jpg"/><Relationship Id="rId5" Type="http://schemas.openxmlformats.org/officeDocument/2006/relationships/image" Target="../media/image20.png"/><Relationship Id="rId4" Type="http://schemas.openxmlformats.org/officeDocument/2006/relationships/hyperlink" Target="https://www.colorado.edu/mechanical/francois-barthelat" TargetMode="External"/></Relationships>
</file>

<file path=ppt/slides/_rels/slide80.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80.xml"/><Relationship Id="rId1" Type="http://schemas.openxmlformats.org/officeDocument/2006/relationships/slideLayout" Target="../slideLayouts/slideLayout1.xml"/><Relationship Id="rId5" Type="http://schemas.openxmlformats.org/officeDocument/2006/relationships/hyperlink" Target="https://www.colorado.edu/mechanical/victor-m-bright" TargetMode="External"/><Relationship Id="rId4" Type="http://schemas.openxmlformats.org/officeDocument/2006/relationships/image" Target="../media/image158.jpg"/></Relationships>
</file>

<file path=ppt/slides/_rels/slide81.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81.xml"/><Relationship Id="rId1" Type="http://schemas.openxmlformats.org/officeDocument/2006/relationships/slideLayout" Target="../slideLayouts/slideLayout1.xml"/><Relationship Id="rId5" Type="http://schemas.openxmlformats.org/officeDocument/2006/relationships/hyperlink" Target="https://www.colorado.edu/mechanical/peter-hamlington" TargetMode="External"/><Relationship Id="rId4" Type="http://schemas.openxmlformats.org/officeDocument/2006/relationships/image" Target="../media/image160.jpg"/></Relationships>
</file>

<file path=ppt/slides/_rels/slide82.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82.xml"/><Relationship Id="rId1" Type="http://schemas.openxmlformats.org/officeDocument/2006/relationships/slideLayout" Target="../slideLayouts/slideLayout1.xml"/><Relationship Id="rId5" Type="http://schemas.openxmlformats.org/officeDocument/2006/relationships/hyperlink" Target="https://www.colorado.edu/mechanical/yifu-ding" TargetMode="External"/><Relationship Id="rId4" Type="http://schemas.openxmlformats.org/officeDocument/2006/relationships/image" Target="../media/image152.jpg"/></Relationships>
</file>

<file path=ppt/slides/_rels/slide83.xml.rels><?xml version="1.0" encoding="UTF-8" standalone="yes"?>
<Relationships xmlns="http://schemas.openxmlformats.org/package/2006/relationships"><Relationship Id="rId3" Type="http://schemas.openxmlformats.org/officeDocument/2006/relationships/image" Target="../media/image19.jpg"/><Relationship Id="rId7" Type="http://schemas.openxmlformats.org/officeDocument/2006/relationships/image" Target="../media/image162.png"/><Relationship Id="rId2" Type="http://schemas.openxmlformats.org/officeDocument/2006/relationships/notesSlide" Target="../notesSlides/notesSlide83.xml"/><Relationship Id="rId1" Type="http://schemas.openxmlformats.org/officeDocument/2006/relationships/slideLayout" Target="../slideLayouts/slideLayout1.xml"/><Relationship Id="rId6" Type="http://schemas.openxmlformats.org/officeDocument/2006/relationships/hyperlink" Target="https://www.colorado.edu/mechanical/franck-vernerey" TargetMode="External"/><Relationship Id="rId5" Type="http://schemas.openxmlformats.org/officeDocument/2006/relationships/hyperlink" Target="https://www.colorado.edu/mechanical/francois-barthelat" TargetMode="External"/><Relationship Id="rId4" Type="http://schemas.openxmlformats.org/officeDocument/2006/relationships/image" Target="../media/image116.jpg"/></Relationships>
</file>

<file path=ppt/slides/_rels/slide84.xml.rels><?xml version="1.0" encoding="UTF-8" standalone="yes"?>
<Relationships xmlns="http://schemas.openxmlformats.org/package/2006/relationships"><Relationship Id="rId3" Type="http://schemas.openxmlformats.org/officeDocument/2006/relationships/image" Target="../media/image163.jpg"/><Relationship Id="rId2" Type="http://schemas.openxmlformats.org/officeDocument/2006/relationships/notesSlide" Target="../notesSlides/notesSlide84.xml"/><Relationship Id="rId1" Type="http://schemas.openxmlformats.org/officeDocument/2006/relationships/slideLayout" Target="../slideLayouts/slideLayout1.xml"/><Relationship Id="rId5" Type="http://schemas.openxmlformats.org/officeDocument/2006/relationships/image" Target="../media/image164.gif"/><Relationship Id="rId4" Type="http://schemas.openxmlformats.org/officeDocument/2006/relationships/hyperlink" Target="https://www.colorado.edu/mechanical/nicole-labbe" TargetMode="External"/></Relationships>
</file>

<file path=ppt/slides/_rels/slide85.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85.xml"/><Relationship Id="rId1" Type="http://schemas.openxmlformats.org/officeDocument/2006/relationships/slideLayout" Target="../slideLayouts/slideLayout1.xml"/><Relationship Id="rId5" Type="http://schemas.openxmlformats.org/officeDocument/2006/relationships/image" Target="../media/image165.png"/><Relationship Id="rId4" Type="http://schemas.openxmlformats.org/officeDocument/2006/relationships/hyperlink" Target="https://www.colorado.edu/mechanical/j-sean-humbert" TargetMode="External"/></Relationships>
</file>

<file path=ppt/slides/_rels/slide86.xml.rels><?xml version="1.0" encoding="UTF-8" standalone="yes"?>
<Relationships xmlns="http://schemas.openxmlformats.org/package/2006/relationships"><Relationship Id="rId3" Type="http://schemas.openxmlformats.org/officeDocument/2006/relationships/image" Target="../media/image166.jpg"/><Relationship Id="rId2" Type="http://schemas.openxmlformats.org/officeDocument/2006/relationships/notesSlide" Target="../notesSlides/notesSlide86.xml"/><Relationship Id="rId1" Type="http://schemas.openxmlformats.org/officeDocument/2006/relationships/slideLayout" Target="../slideLayouts/slideLayout1.xml"/><Relationship Id="rId5" Type="http://schemas.openxmlformats.org/officeDocument/2006/relationships/image" Target="../media/image167.png"/><Relationship Id="rId4" Type="http://schemas.openxmlformats.org/officeDocument/2006/relationships/hyperlink" Target="https://www.colorado.edu/mechanical/carson-bruns" TargetMode="External"/></Relationships>
</file>

<file path=ppt/slides/_rels/slide87.xml.rels><?xml version="1.0" encoding="UTF-8" standalone="yes"?>
<Relationships xmlns="http://schemas.openxmlformats.org/package/2006/relationships"><Relationship Id="rId3" Type="http://schemas.openxmlformats.org/officeDocument/2006/relationships/image" Target="../media/image168.png"/><Relationship Id="rId7" Type="http://schemas.openxmlformats.org/officeDocument/2006/relationships/hyperlink" Target="https://www.colorado.edu/mechanical/yifu-ding" TargetMode="External"/><Relationship Id="rId2" Type="http://schemas.openxmlformats.org/officeDocument/2006/relationships/notesSlide" Target="../notesSlides/notesSlide87.xml"/><Relationship Id="rId1" Type="http://schemas.openxmlformats.org/officeDocument/2006/relationships/slideLayout" Target="../slideLayouts/slideLayout1.xml"/><Relationship Id="rId6" Type="http://schemas.openxmlformats.org/officeDocument/2006/relationships/hyperlink" Target="https://www.colorado.edu/mechanical/rong-long" TargetMode="External"/><Relationship Id="rId5" Type="http://schemas.openxmlformats.org/officeDocument/2006/relationships/image" Target="../media/image152.jpg"/><Relationship Id="rId4" Type="http://schemas.openxmlformats.org/officeDocument/2006/relationships/image" Target="../media/image72.jpg"/></Relationships>
</file>

<file path=ppt/slides/_rels/slide88.xml.rels><?xml version="1.0" encoding="UTF-8" standalone="yes"?>
<Relationships xmlns="http://schemas.openxmlformats.org/package/2006/relationships"><Relationship Id="rId3" Type="http://schemas.openxmlformats.org/officeDocument/2006/relationships/image" Target="../media/image160.jpg"/><Relationship Id="rId2" Type="http://schemas.openxmlformats.org/officeDocument/2006/relationships/notesSlide" Target="../notesSlides/notesSlide88.xml"/><Relationship Id="rId1" Type="http://schemas.openxmlformats.org/officeDocument/2006/relationships/slideLayout" Target="../slideLayouts/slideLayout1.xml"/><Relationship Id="rId5" Type="http://schemas.openxmlformats.org/officeDocument/2006/relationships/image" Target="../media/image169.png"/><Relationship Id="rId4" Type="http://schemas.openxmlformats.org/officeDocument/2006/relationships/hyperlink" Target="https://www.colorado.edu/mechanical/peter-hamlington"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www.colorado.edu/mechanical/yifu-ding" TargetMode="External"/><Relationship Id="rId7" Type="http://schemas.openxmlformats.org/officeDocument/2006/relationships/hyperlink" Target="https://www.colorado.edu/mechanical/se-hee-lee"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6"/>
        <p:cNvGrpSpPr/>
        <p:nvPr/>
      </p:nvGrpSpPr>
      <p:grpSpPr>
        <a:xfrm>
          <a:off x="0" y="0"/>
          <a:ext cx="0" cy="0"/>
          <a:chOff x="0" y="0"/>
          <a:chExt cx="0" cy="0"/>
        </a:xfrm>
      </p:grpSpPr>
      <p:sp>
        <p:nvSpPr>
          <p:cNvPr id="37" name="Google Shape;37;p4"/>
          <p:cNvSpPr/>
          <p:nvPr/>
        </p:nvSpPr>
        <p:spPr>
          <a:xfrm>
            <a:off x="0" y="0"/>
            <a:ext cx="12192000" cy="13146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8" name="Google Shape;38;p4"/>
          <p:cNvPicPr preferRelativeResize="0"/>
          <p:nvPr/>
        </p:nvPicPr>
        <p:blipFill>
          <a:blip r:embed="rId3">
            <a:alphaModFix/>
          </a:blip>
          <a:stretch>
            <a:fillRect/>
          </a:stretch>
        </p:blipFill>
        <p:spPr>
          <a:xfrm>
            <a:off x="9638500" y="6057275"/>
            <a:ext cx="2348000" cy="651325"/>
          </a:xfrm>
          <a:prstGeom prst="rect">
            <a:avLst/>
          </a:prstGeom>
          <a:noFill/>
          <a:ln>
            <a:noFill/>
          </a:ln>
        </p:spPr>
      </p:pic>
      <p:sp>
        <p:nvSpPr>
          <p:cNvPr id="39" name="Google Shape;39;p4"/>
          <p:cNvSpPr txBox="1"/>
          <p:nvPr/>
        </p:nvSpPr>
        <p:spPr>
          <a:xfrm>
            <a:off x="450600" y="97950"/>
            <a:ext cx="11741400" cy="11187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800" b="1">
                <a:solidFill>
                  <a:srgbClr val="CFB87C"/>
                </a:solidFill>
                <a:latin typeface="Helvetica Neue"/>
                <a:ea typeface="Helvetica Neue"/>
                <a:cs typeface="Helvetica Neue"/>
                <a:sym typeface="Helvetica Neue"/>
              </a:rPr>
              <a:t>Paul M. Rady Department of Mechanical Engineering </a:t>
            </a:r>
            <a:endParaRPr sz="2800" b="1">
              <a:solidFill>
                <a:srgbClr val="CFB87C"/>
              </a:solidFill>
              <a:latin typeface="Helvetica Neue"/>
              <a:ea typeface="Helvetica Neue"/>
              <a:cs typeface="Helvetica Neue"/>
              <a:sym typeface="Helvetica Neue"/>
            </a:endParaRPr>
          </a:p>
          <a:p>
            <a:pPr marL="0" marR="0" lvl="0" indent="0" algn="l" rtl="0">
              <a:spcBef>
                <a:spcPts val="0"/>
              </a:spcBef>
              <a:spcAft>
                <a:spcPts val="0"/>
              </a:spcAft>
              <a:buNone/>
            </a:pPr>
            <a:r>
              <a:rPr lang="en-US" sz="2800" b="1">
                <a:solidFill>
                  <a:srgbClr val="CFB87C"/>
                </a:solidFill>
                <a:latin typeface="Helvetica Neue"/>
                <a:ea typeface="Helvetica Neue"/>
                <a:cs typeface="Helvetica Neue"/>
                <a:sym typeface="Helvetica Neue"/>
              </a:rPr>
              <a:t>Graduate and Elective Courses</a:t>
            </a:r>
            <a:endParaRPr sz="2800">
              <a:solidFill>
                <a:srgbClr val="FFFFFF"/>
              </a:solidFill>
              <a:latin typeface="Helvetica Neue"/>
              <a:ea typeface="Helvetica Neue"/>
              <a:cs typeface="Helvetica Neue"/>
              <a:sym typeface="Helvetica Neue"/>
            </a:endParaRPr>
          </a:p>
        </p:txBody>
      </p:sp>
      <p:sp>
        <p:nvSpPr>
          <p:cNvPr id="40" name="Google Shape;40;p4"/>
          <p:cNvSpPr txBox="1"/>
          <p:nvPr/>
        </p:nvSpPr>
        <p:spPr>
          <a:xfrm>
            <a:off x="591450" y="2000875"/>
            <a:ext cx="10923000" cy="461700"/>
          </a:xfrm>
          <a:prstGeom prst="rect">
            <a:avLst/>
          </a:prstGeom>
          <a:noFill/>
          <a:ln>
            <a:noFill/>
          </a:ln>
        </p:spPr>
        <p:txBody>
          <a:bodyPr spcFirstLastPara="1" wrap="square" lIns="274300" tIns="45700" rIns="274300" bIns="45700" anchor="t" anchorCtr="0">
            <a:noAutofit/>
          </a:bodyPr>
          <a:lstStyle/>
          <a:p>
            <a:pPr marL="457200" marR="0" lvl="0" indent="0" algn="l" rtl="0">
              <a:spcBef>
                <a:spcPts val="0"/>
              </a:spcBef>
              <a:spcAft>
                <a:spcPts val="0"/>
              </a:spcAft>
              <a:buNone/>
            </a:pPr>
            <a:r>
              <a:rPr lang="en-US" sz="2000">
                <a:solidFill>
                  <a:srgbClr val="202020"/>
                </a:solidFill>
                <a:latin typeface="Helvetica Neue"/>
                <a:ea typeface="Helvetica Neue"/>
                <a:cs typeface="Helvetica Neue"/>
                <a:sym typeface="Helvetica Neue"/>
              </a:rPr>
              <a:t>Please scroll through this document to view the department’s technical electives.</a:t>
            </a:r>
            <a:endParaRPr sz="2000">
              <a:solidFill>
                <a:srgbClr val="202020"/>
              </a:solidFill>
              <a:latin typeface="Helvetica Neue"/>
              <a:ea typeface="Helvetica Neue"/>
              <a:cs typeface="Helvetica Neue"/>
              <a:sym typeface="Helvetica Neue"/>
            </a:endParaRPr>
          </a:p>
          <a:p>
            <a:pPr marL="0" marR="0" lvl="0" indent="0" algn="l" rtl="0">
              <a:spcBef>
                <a:spcPts val="0"/>
              </a:spcBef>
              <a:spcAft>
                <a:spcPts val="0"/>
              </a:spcAft>
              <a:buNone/>
            </a:pPr>
            <a:endParaRPr sz="2000">
              <a:solidFill>
                <a:srgbClr val="202020"/>
              </a:solidFill>
              <a:latin typeface="Helvetica Neue"/>
              <a:ea typeface="Helvetica Neue"/>
              <a:cs typeface="Helvetica Neue"/>
              <a:sym typeface="Helvetica Neue"/>
            </a:endParaRPr>
          </a:p>
          <a:p>
            <a:pPr marL="457200" marR="0" lvl="0" indent="0" algn="l" rtl="0">
              <a:spcBef>
                <a:spcPts val="0"/>
              </a:spcBef>
              <a:spcAft>
                <a:spcPts val="0"/>
              </a:spcAft>
              <a:buNone/>
            </a:pPr>
            <a:r>
              <a:rPr lang="en-US" sz="2000">
                <a:solidFill>
                  <a:srgbClr val="202020"/>
                </a:solidFill>
                <a:latin typeface="Helvetica Neue"/>
                <a:ea typeface="Helvetica Neue"/>
                <a:cs typeface="Helvetica Neue"/>
                <a:sym typeface="Helvetica Neue"/>
              </a:rPr>
              <a:t>Slides two, three and four organize the ME technical electives by focus area. Click each link to find the course description and which semester the course is typically offered.</a:t>
            </a:r>
            <a:endParaRPr sz="2000">
              <a:solidFill>
                <a:srgbClr val="202020"/>
              </a:solidFill>
              <a:latin typeface="Helvetica Neue"/>
              <a:ea typeface="Helvetica Neue"/>
              <a:cs typeface="Helvetica Neue"/>
              <a:sym typeface="Helvetica Neue"/>
            </a:endParaRPr>
          </a:p>
          <a:p>
            <a:pPr marL="0" marR="0" lvl="0" indent="0" algn="l" rtl="0">
              <a:spcBef>
                <a:spcPts val="0"/>
              </a:spcBef>
              <a:spcAft>
                <a:spcPts val="0"/>
              </a:spcAft>
              <a:buNone/>
            </a:pPr>
            <a:endParaRPr sz="2000">
              <a:solidFill>
                <a:srgbClr val="202020"/>
              </a:solidFill>
              <a:latin typeface="Helvetica Neue"/>
              <a:ea typeface="Helvetica Neue"/>
              <a:cs typeface="Helvetica Neue"/>
              <a:sym typeface="Helvetica Neue"/>
            </a:endParaRPr>
          </a:p>
          <a:p>
            <a:pPr marL="457200" marR="0" lvl="0" indent="0" algn="l" rtl="0">
              <a:spcBef>
                <a:spcPts val="0"/>
              </a:spcBef>
              <a:spcAft>
                <a:spcPts val="0"/>
              </a:spcAft>
              <a:buNone/>
            </a:pPr>
            <a:r>
              <a:rPr lang="en-US" sz="2000">
                <a:solidFill>
                  <a:schemeClr val="dk1"/>
                </a:solidFill>
                <a:latin typeface="Helvetica Neue"/>
                <a:ea typeface="Helvetica Neue"/>
                <a:cs typeface="Helvetica Neue"/>
                <a:sym typeface="Helvetica Neue"/>
              </a:rPr>
              <a:t>Information about potential emphasis options for MS Thesis or MS Professional students is available on the</a:t>
            </a:r>
            <a:r>
              <a:rPr lang="en-US" sz="2000">
                <a:solidFill>
                  <a:schemeClr val="dk1"/>
                </a:solidFill>
                <a:uFill>
                  <a:noFill/>
                </a:uFill>
                <a:latin typeface="Helvetica Neue"/>
                <a:ea typeface="Helvetica Neue"/>
                <a:cs typeface="Helvetica Neue"/>
                <a:sym typeface="Helvetica Neue"/>
                <a:hlinkClick r:id="rId4">
                  <a:extLst>
                    <a:ext uri="{A12FA001-AC4F-418D-AE19-62706E023703}">
                      <ahyp:hlinkClr xmlns:ahyp="http://schemas.microsoft.com/office/drawing/2018/hyperlinkcolor" val="tx"/>
                    </a:ext>
                  </a:extLst>
                </a:hlinkClick>
              </a:rPr>
              <a:t> </a:t>
            </a:r>
            <a:r>
              <a:rPr lang="en-US" sz="2000" u="sng">
                <a:solidFill>
                  <a:schemeClr val="hlink"/>
                </a:solidFill>
                <a:latin typeface="Helvetica Neue"/>
                <a:ea typeface="Helvetica Neue"/>
                <a:cs typeface="Helvetica Neue"/>
                <a:sym typeface="Helvetica Neue"/>
                <a:hlinkClick r:id="rId4"/>
              </a:rPr>
              <a:t>graduate program website</a:t>
            </a:r>
            <a:r>
              <a:rPr lang="en-US" sz="2000">
                <a:solidFill>
                  <a:schemeClr val="dk1"/>
                </a:solidFill>
                <a:latin typeface="Helvetica Neue"/>
                <a:ea typeface="Helvetica Neue"/>
                <a:cs typeface="Helvetica Neue"/>
                <a:sym typeface="Helvetica Neue"/>
              </a:rPr>
              <a:t>.</a:t>
            </a:r>
            <a:endParaRPr sz="2000">
              <a:solidFill>
                <a:srgbClr val="202020"/>
              </a:solidFill>
              <a:latin typeface="Helvetica Neue"/>
              <a:ea typeface="Helvetica Neue"/>
              <a:cs typeface="Helvetica Neue"/>
              <a:sym typeface="Helvetica Neue"/>
            </a:endParaRPr>
          </a:p>
          <a:p>
            <a:pPr marL="457200" marR="0" lvl="0" indent="0" algn="l" rtl="0">
              <a:spcBef>
                <a:spcPts val="0"/>
              </a:spcBef>
              <a:spcAft>
                <a:spcPts val="0"/>
              </a:spcAft>
              <a:buNone/>
            </a:pPr>
            <a:endParaRPr sz="1800">
              <a:solidFill>
                <a:srgbClr val="202020"/>
              </a:solidFill>
              <a:latin typeface="Helvetica Neue"/>
              <a:ea typeface="Helvetica Neue"/>
              <a:cs typeface="Helvetica Neue"/>
              <a:sym typeface="Helvetica Neue"/>
            </a:endParaRPr>
          </a:p>
          <a:p>
            <a:pPr marL="0" marR="0" lvl="0" indent="0" algn="l" rtl="0">
              <a:spcBef>
                <a:spcPts val="0"/>
              </a:spcBef>
              <a:spcAft>
                <a:spcPts val="0"/>
              </a:spcAft>
              <a:buNone/>
            </a:pPr>
            <a:endParaRPr sz="1800">
              <a:solidFill>
                <a:schemeClr val="lt1"/>
              </a:solidFill>
              <a:latin typeface="Helvetica Neue"/>
              <a:ea typeface="Helvetica Neue"/>
              <a:cs typeface="Helvetica Neue"/>
              <a:sym typeface="Helvetica Neue"/>
            </a:endParaRPr>
          </a:p>
          <a:p>
            <a:pPr marL="0" marR="0" lvl="0" indent="0" algn="l" rtl="0">
              <a:spcBef>
                <a:spcPts val="0"/>
              </a:spcBef>
              <a:spcAft>
                <a:spcPts val="0"/>
              </a:spcAft>
              <a:buNone/>
            </a:pPr>
            <a:endParaRPr>
              <a:solidFill>
                <a:srgbClr val="DFCFA7"/>
              </a:solidFill>
              <a:latin typeface="Helvetica Neue"/>
              <a:ea typeface="Helvetica Neue"/>
              <a:cs typeface="Helvetica Neue"/>
              <a:sym typeface="Helvetica Neue"/>
            </a:endParaRPr>
          </a:p>
        </p:txBody>
      </p:sp>
      <p:pic>
        <p:nvPicPr>
          <p:cNvPr id="41" name="Google Shape;41;p4"/>
          <p:cNvPicPr preferRelativeResize="0"/>
          <p:nvPr/>
        </p:nvPicPr>
        <p:blipFill>
          <a:blip r:embed="rId5">
            <a:alphaModFix/>
          </a:blip>
          <a:stretch>
            <a:fillRect/>
          </a:stretch>
        </p:blipFill>
        <p:spPr>
          <a:xfrm>
            <a:off x="977875" y="2112763"/>
            <a:ext cx="174024" cy="160676"/>
          </a:xfrm>
          <a:prstGeom prst="rect">
            <a:avLst/>
          </a:prstGeom>
          <a:noFill/>
          <a:ln>
            <a:noFill/>
          </a:ln>
        </p:spPr>
      </p:pic>
      <p:pic>
        <p:nvPicPr>
          <p:cNvPr id="42" name="Google Shape;42;p4"/>
          <p:cNvPicPr preferRelativeResize="0"/>
          <p:nvPr/>
        </p:nvPicPr>
        <p:blipFill>
          <a:blip r:embed="rId5">
            <a:alphaModFix/>
          </a:blip>
          <a:stretch>
            <a:fillRect/>
          </a:stretch>
        </p:blipFill>
        <p:spPr>
          <a:xfrm>
            <a:off x="977875" y="2730725"/>
            <a:ext cx="174024" cy="160676"/>
          </a:xfrm>
          <a:prstGeom prst="rect">
            <a:avLst/>
          </a:prstGeom>
          <a:noFill/>
          <a:ln>
            <a:noFill/>
          </a:ln>
        </p:spPr>
      </p:pic>
      <p:pic>
        <p:nvPicPr>
          <p:cNvPr id="43" name="Google Shape;43;p4"/>
          <p:cNvPicPr preferRelativeResize="0"/>
          <p:nvPr/>
        </p:nvPicPr>
        <p:blipFill>
          <a:blip r:embed="rId5">
            <a:alphaModFix/>
          </a:blip>
          <a:stretch>
            <a:fillRect/>
          </a:stretch>
        </p:blipFill>
        <p:spPr>
          <a:xfrm rot="10800000" flipH="1">
            <a:off x="977875" y="3667390"/>
            <a:ext cx="174024" cy="16067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13"/>
          <p:cNvSpPr txBox="1">
            <a:spLocks noGrp="1"/>
          </p:cNvSpPr>
          <p:nvPr>
            <p:ph type="subTitle" idx="1"/>
          </p:nvPr>
        </p:nvSpPr>
        <p:spPr>
          <a:xfrm>
            <a:off x="0" y="1118700"/>
            <a:ext cx="2652600" cy="4764600"/>
          </a:xfrm>
          <a:prstGeom prst="rect">
            <a:avLst/>
          </a:prstGeom>
        </p:spPr>
        <p:txBody>
          <a:bodyPr spcFirstLastPara="1" wrap="square" lIns="228600" tIns="182875" rIns="228600" bIns="182875" anchor="t" anchorCtr="0">
            <a:noAutofit/>
          </a:bodyPr>
          <a:lstStyle/>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Career Areas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Energy Efficiency</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Renewable Energy</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Environmental Policy</a:t>
            </a:r>
            <a:endParaRPr b="0" i="1">
              <a:solidFill>
                <a:srgbClr val="202020"/>
              </a:solidFill>
            </a:endParaRPr>
          </a:p>
          <a:p>
            <a:pPr marL="0" lvl="0" indent="0" algn="l" rtl="0">
              <a:lnSpc>
                <a:spcPct val="100000"/>
              </a:lnSpc>
              <a:spcBef>
                <a:spcPts val="0"/>
              </a:spcBef>
              <a:spcAft>
                <a:spcPts val="0"/>
              </a:spcAft>
              <a:buClr>
                <a:schemeClr val="dk1"/>
              </a:buClr>
              <a:buFont typeface="Arial"/>
              <a:buNone/>
            </a:pPr>
            <a:endParaRPr b="0" i="1">
              <a:solidFill>
                <a:srgbClr val="202020"/>
              </a:solidFill>
            </a:endParaRPr>
          </a:p>
          <a:p>
            <a:pPr marL="0" lvl="0" indent="0" algn="l" rtl="0">
              <a:lnSpc>
                <a:spcPct val="100000"/>
              </a:lnSpc>
              <a:spcBef>
                <a:spcPts val="0"/>
              </a:spcBef>
              <a:spcAft>
                <a:spcPts val="0"/>
              </a:spcAft>
              <a:buClr>
                <a:schemeClr val="dk1"/>
              </a:buClr>
              <a:buFont typeface="Arial"/>
              <a:buNone/>
            </a:pPr>
            <a:r>
              <a:rPr lang="en-US" i="1">
                <a:solidFill>
                  <a:srgbClr val="202020"/>
                </a:solidFill>
              </a:rPr>
              <a:t>Specializations</a:t>
            </a:r>
            <a:endParaRPr i="1">
              <a:solidFill>
                <a:srgbClr val="202020"/>
              </a:solidFill>
            </a:endParaRPr>
          </a:p>
          <a:p>
            <a:pPr marL="0" lvl="0" indent="0" algn="l" rtl="0">
              <a:lnSpc>
                <a:spcPct val="100000"/>
              </a:lnSpc>
              <a:spcBef>
                <a:spcPts val="0"/>
              </a:spcBef>
              <a:spcAft>
                <a:spcPts val="0"/>
              </a:spcAft>
              <a:buClr>
                <a:schemeClr val="dk1"/>
              </a:buClr>
              <a:buFont typeface="Arial"/>
              <a:buNone/>
            </a:pPr>
            <a:r>
              <a:rPr lang="en-US" b="0" i="1">
                <a:solidFill>
                  <a:srgbClr val="202020"/>
                </a:solidFill>
              </a:rPr>
              <a:t>BS Environmental Option</a:t>
            </a:r>
            <a:endParaRPr b="0" i="1">
              <a:solidFill>
                <a:srgbClr val="202020"/>
              </a:solidFill>
            </a:endParaRPr>
          </a:p>
          <a:p>
            <a:pPr marL="0" lvl="0" indent="0" algn="l" rtl="0">
              <a:lnSpc>
                <a:spcPct val="100000"/>
              </a:lnSpc>
              <a:spcBef>
                <a:spcPts val="0"/>
              </a:spcBef>
              <a:spcAft>
                <a:spcPts val="0"/>
              </a:spcAft>
              <a:buClr>
                <a:schemeClr val="dk1"/>
              </a:buClr>
              <a:buFont typeface="Arial"/>
              <a:buNone/>
            </a:pPr>
            <a:r>
              <a:rPr lang="en-US" b="0" i="1">
                <a:solidFill>
                  <a:srgbClr val="202020"/>
                </a:solidFill>
              </a:rPr>
              <a:t>BS Energy Minor</a:t>
            </a:r>
            <a:endParaRPr b="0" i="1">
              <a:solidFill>
                <a:srgbClr val="202020"/>
              </a:solidFill>
            </a:endParaRPr>
          </a:p>
          <a:p>
            <a:pPr marL="0" lvl="0" indent="0" algn="l" rtl="0">
              <a:lnSpc>
                <a:spcPct val="100000"/>
              </a:lnSpc>
              <a:spcBef>
                <a:spcPts val="0"/>
              </a:spcBef>
              <a:spcAft>
                <a:spcPts val="0"/>
              </a:spcAft>
              <a:buClr>
                <a:schemeClr val="dk1"/>
              </a:buClr>
              <a:buFont typeface="Arial"/>
              <a:buNone/>
            </a:pPr>
            <a:endParaRPr b="0" i="1">
              <a:solidFill>
                <a:srgbClr val="202020"/>
              </a:solidFill>
            </a:endParaRPr>
          </a:p>
          <a:p>
            <a:pPr marL="0" lvl="0" indent="0" algn="l" rtl="0">
              <a:lnSpc>
                <a:spcPct val="100000"/>
              </a:lnSpc>
              <a:spcBef>
                <a:spcPts val="0"/>
              </a:spcBef>
              <a:spcAft>
                <a:spcPts val="0"/>
              </a:spcAft>
              <a:buClr>
                <a:schemeClr val="dk1"/>
              </a:buClr>
              <a:buFont typeface="Arial"/>
              <a:buNone/>
            </a:pPr>
            <a:r>
              <a:rPr lang="en-US" i="1">
                <a:solidFill>
                  <a:srgbClr val="202020"/>
                </a:solidFill>
              </a:rPr>
              <a:t>Prerequisites</a:t>
            </a:r>
            <a:endParaRPr i="1">
              <a:solidFill>
                <a:srgbClr val="202020"/>
              </a:solidFill>
            </a:endParaRPr>
          </a:p>
          <a:p>
            <a:pPr marL="0" lvl="0" indent="0" algn="l" rtl="0">
              <a:lnSpc>
                <a:spcPct val="100000"/>
              </a:lnSpc>
              <a:spcBef>
                <a:spcPts val="0"/>
              </a:spcBef>
              <a:spcAft>
                <a:spcPts val="0"/>
              </a:spcAft>
              <a:buClr>
                <a:schemeClr val="dk1"/>
              </a:buClr>
              <a:buFont typeface="Arial"/>
              <a:buNone/>
            </a:pPr>
            <a:r>
              <a:rPr lang="en-US" b="0" i="1">
                <a:solidFill>
                  <a:srgbClr val="202020"/>
                </a:solidFill>
              </a:rPr>
              <a:t>MCEN 3012: Thermo</a:t>
            </a:r>
            <a:endParaRPr b="0" i="1">
              <a:solidFill>
                <a:srgbClr val="202020"/>
              </a:solidFill>
            </a:endParaRPr>
          </a:p>
          <a:p>
            <a:pPr marL="0" lvl="0" indent="0" algn="l" rtl="0">
              <a:lnSpc>
                <a:spcPct val="100000"/>
              </a:lnSpc>
              <a:spcBef>
                <a:spcPts val="0"/>
              </a:spcBef>
              <a:spcAft>
                <a:spcPts val="0"/>
              </a:spcAft>
              <a:buClr>
                <a:schemeClr val="dk1"/>
              </a:buClr>
              <a:buFont typeface="Arial"/>
              <a:buNone/>
            </a:pPr>
            <a:r>
              <a:rPr lang="en-US" b="0" i="1">
                <a:solidFill>
                  <a:srgbClr val="202020"/>
                </a:solidFill>
              </a:rPr>
              <a:t>MCEN 3021: Fluids</a:t>
            </a:r>
            <a:endParaRPr b="0" i="1">
              <a:solidFill>
                <a:srgbClr val="202020"/>
              </a:solidFill>
            </a:endParaRPr>
          </a:p>
          <a:p>
            <a:pPr marL="0" lvl="0" indent="0" algn="l" rtl="0">
              <a:lnSpc>
                <a:spcPct val="100000"/>
              </a:lnSpc>
              <a:spcBef>
                <a:spcPts val="0"/>
              </a:spcBef>
              <a:spcAft>
                <a:spcPts val="0"/>
              </a:spcAft>
              <a:buClr>
                <a:schemeClr val="dk1"/>
              </a:buClr>
              <a:buFont typeface="Arial"/>
              <a:buNone/>
            </a:pPr>
            <a:endParaRPr b="0" i="1">
              <a:solidFill>
                <a:srgbClr val="202020"/>
              </a:solidFill>
            </a:endParaRPr>
          </a:p>
          <a:p>
            <a:pPr marL="0" lvl="0" indent="0" algn="l" rtl="0">
              <a:lnSpc>
                <a:spcPct val="100000"/>
              </a:lnSpc>
              <a:spcBef>
                <a:spcPts val="0"/>
              </a:spcBef>
              <a:spcAft>
                <a:spcPts val="0"/>
              </a:spcAft>
              <a:buClr>
                <a:schemeClr val="dk1"/>
              </a:buClr>
              <a:buFont typeface="Arial"/>
              <a:buNone/>
            </a:pPr>
            <a:r>
              <a:rPr lang="en-US" i="1">
                <a:solidFill>
                  <a:srgbClr val="202020"/>
                </a:solidFill>
              </a:rPr>
              <a:t>Pre or Corequisites</a:t>
            </a:r>
            <a:endParaRPr i="1">
              <a:solidFill>
                <a:srgbClr val="202020"/>
              </a:solidFill>
            </a:endParaRPr>
          </a:p>
          <a:p>
            <a:pPr marL="0" lvl="0" indent="0" algn="l" rtl="0">
              <a:lnSpc>
                <a:spcPct val="100000"/>
              </a:lnSpc>
              <a:spcBef>
                <a:spcPts val="0"/>
              </a:spcBef>
              <a:spcAft>
                <a:spcPts val="0"/>
              </a:spcAft>
              <a:buClr>
                <a:schemeClr val="dk1"/>
              </a:buClr>
              <a:buFont typeface="Arial"/>
              <a:buNone/>
            </a:pPr>
            <a:r>
              <a:rPr lang="en-US" b="0" i="1">
                <a:solidFill>
                  <a:srgbClr val="202020"/>
                </a:solidFill>
              </a:rPr>
              <a:t>MCEN 3022: Heat Transfer</a:t>
            </a:r>
            <a:endParaRPr b="0" i="1">
              <a:solidFill>
                <a:srgbClr val="202020"/>
              </a:solidFill>
            </a:endParaRPr>
          </a:p>
        </p:txBody>
      </p:sp>
      <p:sp>
        <p:nvSpPr>
          <p:cNvPr id="173" name="Google Shape;173;p13"/>
          <p:cNvSpPr txBox="1">
            <a:spLocks noGrp="1"/>
          </p:cNvSpPr>
          <p:nvPr>
            <p:ph type="subTitle" idx="5"/>
          </p:nvPr>
        </p:nvSpPr>
        <p:spPr>
          <a:xfrm>
            <a:off x="2652475" y="1118700"/>
            <a:ext cx="5316000" cy="2093400"/>
          </a:xfrm>
          <a:prstGeom prst="rect">
            <a:avLst/>
          </a:prstGeom>
        </p:spPr>
        <p:txBody>
          <a:bodyPr spcFirstLastPara="1" wrap="square" lIns="228600" tIns="182875" rIns="228600" bIns="182875" anchor="t" anchorCtr="0">
            <a:spAutoFit/>
          </a:bodyPr>
          <a:lstStyle/>
          <a:p>
            <a:pPr marL="0" lvl="0" indent="0" algn="l" rtl="0">
              <a:lnSpc>
                <a:spcPct val="100000"/>
              </a:lnSpc>
              <a:spcBef>
                <a:spcPts val="0"/>
              </a:spcBef>
              <a:spcAft>
                <a:spcPts val="0"/>
              </a:spcAft>
              <a:buClr>
                <a:schemeClr val="dk1"/>
              </a:buClr>
              <a:buSzPts val="1100"/>
              <a:buFont typeface="Arial"/>
              <a:buNone/>
            </a:pPr>
            <a:r>
              <a:rPr lang="en-US" i="0"/>
              <a:t>Examines sustainability of our current energy systems, including transportation, using environmental and economic indicators. Uses systems analysis that addresses energy supply and demand. Explores the science and technology as well as environmental and economic feasibility of efficiency measures and renewable energy technologies. Additional emphasis is given to the global nature of the challenges and the potential for locally optimal solutions.	</a:t>
            </a:r>
            <a:endParaRPr/>
          </a:p>
        </p:txBody>
      </p:sp>
      <p:sp>
        <p:nvSpPr>
          <p:cNvPr id="174" name="Google Shape;174;p13"/>
          <p:cNvSpPr txBox="1">
            <a:spLocks noGrp="1"/>
          </p:cNvSpPr>
          <p:nvPr>
            <p:ph type="subTitle" idx="7"/>
          </p:nvPr>
        </p:nvSpPr>
        <p:spPr>
          <a:xfrm>
            <a:off x="2961475" y="5073150"/>
            <a:ext cx="1637100" cy="409800"/>
          </a:xfrm>
          <a:prstGeom prst="rect">
            <a:avLst/>
          </a:prstGeom>
        </p:spPr>
        <p:txBody>
          <a:bodyPr spcFirstLastPara="1" wrap="square" lIns="27425" tIns="0" rIns="27425" bIns="0" anchor="ctr" anchorCtr="0">
            <a:noAutofit/>
          </a:bodyPr>
          <a:lstStyle/>
          <a:p>
            <a:pPr marL="0" lvl="0" indent="0" algn="ctr" rtl="0">
              <a:lnSpc>
                <a:spcPct val="100000"/>
              </a:lnSpc>
              <a:spcBef>
                <a:spcPts val="0"/>
              </a:spcBef>
              <a:spcAft>
                <a:spcPts val="0"/>
              </a:spcAft>
              <a:buClr>
                <a:schemeClr val="dk1"/>
              </a:buClr>
              <a:buSzPts val="1100"/>
              <a:buFont typeface="Arial"/>
              <a:buNone/>
            </a:pPr>
            <a:r>
              <a:rPr lang="en-US">
                <a:solidFill>
                  <a:schemeClr val="hlink"/>
                </a:solidFill>
                <a:uFill>
                  <a:noFill/>
                </a:uFill>
                <a:hlinkClick r:id="rId3"/>
              </a:rPr>
              <a:t>Mike Walker</a:t>
            </a:r>
            <a:endParaRPr/>
          </a:p>
        </p:txBody>
      </p:sp>
      <p:sp>
        <p:nvSpPr>
          <p:cNvPr id="175" name="Google Shape;175;p13"/>
          <p:cNvSpPr txBox="1">
            <a:spLocks noGrp="1"/>
          </p:cNvSpPr>
          <p:nvPr>
            <p:ph type="subTitle" idx="8"/>
          </p:nvPr>
        </p:nvSpPr>
        <p:spPr>
          <a:xfrm>
            <a:off x="2651733" y="5599175"/>
            <a:ext cx="9348900" cy="838200"/>
          </a:xfrm>
          <a:prstGeom prst="rect">
            <a:avLst/>
          </a:prstGeom>
        </p:spPr>
        <p:txBody>
          <a:bodyPr spcFirstLastPara="1" wrap="square" lIns="274300" tIns="45700" rIns="274300" bIns="45700" anchor="t" anchorCtr="0">
            <a:noAutofit/>
          </a:bodyPr>
          <a:lstStyle/>
          <a:p>
            <a:pPr marL="0" lvl="0" indent="0" algn="l" rtl="0">
              <a:lnSpc>
                <a:spcPct val="100000"/>
              </a:lnSpc>
              <a:spcBef>
                <a:spcPts val="0"/>
              </a:spcBef>
              <a:spcAft>
                <a:spcPts val="0"/>
              </a:spcAft>
              <a:buNone/>
            </a:pPr>
            <a:r>
              <a:rPr lang="en-US"/>
              <a:t>Teaching schedule:</a:t>
            </a:r>
            <a:r>
              <a:rPr lang="en-US" b="0"/>
              <a:t> Offered every fall semester.		</a:t>
            </a:r>
            <a:endParaRPr/>
          </a:p>
        </p:txBody>
      </p:sp>
      <p:sp>
        <p:nvSpPr>
          <p:cNvPr id="176" name="Google Shape;176;p13"/>
          <p:cNvSpPr txBox="1">
            <a:spLocks noGrp="1"/>
          </p:cNvSpPr>
          <p:nvPr>
            <p:ph type="title"/>
          </p:nvPr>
        </p:nvSpPr>
        <p:spPr>
          <a:xfrm>
            <a:off x="190500" y="0"/>
            <a:ext cx="11810100" cy="1118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2800"/>
              <a:t>MCEN 4032/5032: Sustainable Energy</a:t>
            </a:r>
            <a:endParaRPr sz="2800"/>
          </a:p>
        </p:txBody>
      </p:sp>
      <p:pic>
        <p:nvPicPr>
          <p:cNvPr id="177" name="Google Shape;177;p13"/>
          <p:cNvPicPr preferRelativeResize="0"/>
          <p:nvPr/>
        </p:nvPicPr>
        <p:blipFill>
          <a:blip r:embed="rId4">
            <a:alphaModFix/>
          </a:blip>
          <a:stretch>
            <a:fillRect/>
          </a:stretch>
        </p:blipFill>
        <p:spPr>
          <a:xfrm>
            <a:off x="3105425" y="3738125"/>
            <a:ext cx="1349200" cy="1335024"/>
          </a:xfrm>
          <a:prstGeom prst="rect">
            <a:avLst/>
          </a:prstGeom>
          <a:noFill/>
          <a:ln>
            <a:noFill/>
          </a:ln>
        </p:spPr>
      </p:pic>
      <p:pic>
        <p:nvPicPr>
          <p:cNvPr id="178" name="Google Shape;178;p13"/>
          <p:cNvPicPr preferRelativeResize="0"/>
          <p:nvPr/>
        </p:nvPicPr>
        <p:blipFill rotWithShape="1">
          <a:blip r:embed="rId5">
            <a:alphaModFix/>
          </a:blip>
          <a:srcRect b="22522"/>
          <a:stretch/>
        </p:blipFill>
        <p:spPr>
          <a:xfrm>
            <a:off x="7964225" y="1329850"/>
            <a:ext cx="3657600" cy="3810000"/>
          </a:xfrm>
          <a:prstGeom prst="rect">
            <a:avLst/>
          </a:prstGeom>
          <a:noFill/>
          <a:ln>
            <a:noFill/>
          </a:ln>
        </p:spPr>
      </p:pic>
      <p:pic>
        <p:nvPicPr>
          <p:cNvPr id="179" name="Google Shape;179;p13"/>
          <p:cNvPicPr preferRelativeResize="0"/>
          <p:nvPr/>
        </p:nvPicPr>
        <p:blipFill>
          <a:blip r:embed="rId6">
            <a:alphaModFix/>
          </a:blip>
          <a:stretch>
            <a:fillRect/>
          </a:stretch>
        </p:blipFill>
        <p:spPr>
          <a:xfrm>
            <a:off x="4830825" y="3738125"/>
            <a:ext cx="1335024" cy="1335024"/>
          </a:xfrm>
          <a:prstGeom prst="rect">
            <a:avLst/>
          </a:prstGeom>
          <a:noFill/>
          <a:ln>
            <a:noFill/>
          </a:ln>
        </p:spPr>
      </p:pic>
      <p:sp>
        <p:nvSpPr>
          <p:cNvPr id="180" name="Google Shape;180;p13"/>
          <p:cNvSpPr txBox="1">
            <a:spLocks noGrp="1"/>
          </p:cNvSpPr>
          <p:nvPr>
            <p:ph type="subTitle" idx="7"/>
          </p:nvPr>
        </p:nvSpPr>
        <p:spPr>
          <a:xfrm>
            <a:off x="4679775" y="5131263"/>
            <a:ext cx="1637100" cy="409800"/>
          </a:xfrm>
          <a:prstGeom prst="rect">
            <a:avLst/>
          </a:prstGeom>
        </p:spPr>
        <p:txBody>
          <a:bodyPr spcFirstLastPara="1" wrap="square" lIns="27425" tIns="0" rIns="27425" bIns="0" anchor="ctr" anchorCtr="0">
            <a:noAutofit/>
          </a:bodyPr>
          <a:lstStyle/>
          <a:p>
            <a:pPr marL="0" lvl="0" indent="0" algn="ctr" rtl="0">
              <a:lnSpc>
                <a:spcPct val="100000"/>
              </a:lnSpc>
              <a:spcBef>
                <a:spcPts val="0"/>
              </a:spcBef>
              <a:spcAft>
                <a:spcPts val="0"/>
              </a:spcAft>
              <a:buClr>
                <a:schemeClr val="dk1"/>
              </a:buClr>
              <a:buSzPts val="1100"/>
              <a:buFont typeface="Arial"/>
              <a:buNone/>
            </a:pPr>
            <a:r>
              <a:rPr lang="en-US">
                <a:solidFill>
                  <a:schemeClr val="hlink"/>
                </a:solidFill>
                <a:uFill>
                  <a:noFill/>
                </a:uFill>
                <a:hlinkClick r:id="rId7"/>
              </a:rPr>
              <a:t>Chuck Kutscher</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14"/>
          <p:cNvSpPr txBox="1">
            <a:spLocks noGrp="1"/>
          </p:cNvSpPr>
          <p:nvPr>
            <p:ph type="subTitle" idx="1"/>
          </p:nvPr>
        </p:nvSpPr>
        <p:spPr>
          <a:xfrm>
            <a:off x="0" y="1118700"/>
            <a:ext cx="2652600" cy="4764600"/>
          </a:xfrm>
          <a:prstGeom prst="rect">
            <a:avLst/>
          </a:prstGeom>
        </p:spPr>
        <p:txBody>
          <a:bodyPr spcFirstLastPara="1" wrap="square" lIns="228600" tIns="182875" rIns="228600" bIns="182875" anchor="t" anchorCtr="0">
            <a:noAutofit/>
          </a:bodyPr>
          <a:lstStyle/>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Career Areas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sz="1200" b="0" i="1"/>
              <a:t>Power Generation</a:t>
            </a:r>
            <a:endParaRPr sz="1200" b="0" i="1"/>
          </a:p>
          <a:p>
            <a:pPr marL="0" lvl="0" indent="0" algn="l" rtl="0">
              <a:lnSpc>
                <a:spcPct val="100000"/>
              </a:lnSpc>
              <a:spcBef>
                <a:spcPts val="0"/>
              </a:spcBef>
              <a:spcAft>
                <a:spcPts val="0"/>
              </a:spcAft>
              <a:buClr>
                <a:schemeClr val="dk1"/>
              </a:buClr>
              <a:buSzPts val="1100"/>
              <a:buFont typeface="Arial"/>
              <a:buNone/>
            </a:pPr>
            <a:r>
              <a:rPr lang="en-US" sz="1200" b="0" i="1"/>
              <a:t>Aviation/Space Exploration</a:t>
            </a:r>
            <a:endParaRPr sz="1200" b="0" i="1"/>
          </a:p>
          <a:p>
            <a:pPr marL="0" lvl="0" indent="0" algn="l" rtl="0">
              <a:lnSpc>
                <a:spcPct val="100000"/>
              </a:lnSpc>
              <a:spcBef>
                <a:spcPts val="0"/>
              </a:spcBef>
              <a:spcAft>
                <a:spcPts val="0"/>
              </a:spcAft>
              <a:buClr>
                <a:schemeClr val="dk1"/>
              </a:buClr>
              <a:buSzPts val="1100"/>
              <a:buFont typeface="Arial"/>
              <a:buNone/>
            </a:pPr>
            <a:r>
              <a:rPr lang="en-US" sz="1200" b="0" i="1"/>
              <a:t>Transportation</a:t>
            </a:r>
            <a:endParaRPr sz="1200" b="0" i="1"/>
          </a:p>
          <a:p>
            <a:pPr marL="0" lvl="0" indent="0" algn="l" rtl="0">
              <a:lnSpc>
                <a:spcPct val="100000"/>
              </a:lnSpc>
              <a:spcBef>
                <a:spcPts val="0"/>
              </a:spcBef>
              <a:spcAft>
                <a:spcPts val="0"/>
              </a:spcAft>
              <a:buClr>
                <a:schemeClr val="dk1"/>
              </a:buClr>
              <a:buSzPts val="1100"/>
              <a:buFont typeface="Arial"/>
              <a:buNone/>
            </a:pPr>
            <a:r>
              <a:rPr lang="en-US" sz="1200" b="0" i="1"/>
              <a:t>Biomedical Engineering</a:t>
            </a:r>
            <a:endParaRPr sz="1200" b="0" i="1"/>
          </a:p>
          <a:p>
            <a:pPr marL="0" lvl="0" indent="0" algn="l" rtl="0">
              <a:lnSpc>
                <a:spcPct val="100000"/>
              </a:lnSpc>
              <a:spcBef>
                <a:spcPts val="0"/>
              </a:spcBef>
              <a:spcAft>
                <a:spcPts val="0"/>
              </a:spcAft>
              <a:buClr>
                <a:schemeClr val="dk1"/>
              </a:buClr>
              <a:buSzPts val="1100"/>
              <a:buFont typeface="Arial"/>
              <a:buNone/>
            </a:pPr>
            <a:r>
              <a:rPr lang="en-US" sz="1200" b="0" i="1"/>
              <a:t>Manufacturing</a:t>
            </a:r>
            <a:endParaRPr sz="1200"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Specializations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None</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Prerequisites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None</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Pre or Corequisites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None</a:t>
            </a:r>
            <a:endParaRPr/>
          </a:p>
        </p:txBody>
      </p:sp>
      <p:sp>
        <p:nvSpPr>
          <p:cNvPr id="187" name="Google Shape;187;p14"/>
          <p:cNvSpPr txBox="1">
            <a:spLocks noGrp="1"/>
          </p:cNvSpPr>
          <p:nvPr>
            <p:ph type="subTitle" idx="5"/>
          </p:nvPr>
        </p:nvSpPr>
        <p:spPr>
          <a:xfrm>
            <a:off x="2652475" y="1118700"/>
            <a:ext cx="5316000" cy="2093400"/>
          </a:xfrm>
          <a:prstGeom prst="rect">
            <a:avLst/>
          </a:prstGeom>
        </p:spPr>
        <p:txBody>
          <a:bodyPr spcFirstLastPara="1" wrap="square" lIns="228600" tIns="182875" rIns="228600" bIns="182875" anchor="t" anchorCtr="0">
            <a:spAutoFit/>
          </a:bodyPr>
          <a:lstStyle/>
          <a:p>
            <a:pPr marL="0" lvl="0" indent="0" algn="l" rtl="0">
              <a:lnSpc>
                <a:spcPct val="100000"/>
              </a:lnSpc>
              <a:spcBef>
                <a:spcPts val="0"/>
              </a:spcBef>
              <a:spcAft>
                <a:spcPts val="0"/>
              </a:spcAft>
              <a:buClr>
                <a:schemeClr val="dk1"/>
              </a:buClr>
              <a:buSzPts val="1100"/>
              <a:buFont typeface="Arial"/>
              <a:buNone/>
            </a:pPr>
            <a:r>
              <a:rPr lang="en-US" i="0"/>
              <a:t>Studies development of equations governing transport of heat by conduction, convection, and radiation, and their solution. Includes analytical and numerical solution of initial and boundary value problems representative of heat conduction in solids. Describes heat transfer in free and forced convection, including laminar and turbulent flow. Also involves radiation properties of solids, liquids, and gases and transport of heat by radiation.</a:t>
            </a:r>
            <a:endParaRPr/>
          </a:p>
        </p:txBody>
      </p:sp>
      <p:sp>
        <p:nvSpPr>
          <p:cNvPr id="188" name="Google Shape;188;p14"/>
          <p:cNvSpPr txBox="1">
            <a:spLocks noGrp="1"/>
          </p:cNvSpPr>
          <p:nvPr>
            <p:ph type="subTitle" idx="8"/>
          </p:nvPr>
        </p:nvSpPr>
        <p:spPr>
          <a:xfrm>
            <a:off x="2651733" y="5522975"/>
            <a:ext cx="9348900" cy="838200"/>
          </a:xfrm>
          <a:prstGeom prst="rect">
            <a:avLst/>
          </a:prstGeom>
        </p:spPr>
        <p:txBody>
          <a:bodyPr spcFirstLastPara="1" wrap="square" lIns="274300" tIns="45700" rIns="274300" bIns="45700" anchor="t" anchorCtr="0">
            <a:noAutofit/>
          </a:bodyPr>
          <a:lstStyle/>
          <a:p>
            <a:pPr marL="0" lvl="0" indent="0" algn="l" rtl="0">
              <a:spcBef>
                <a:spcPts val="1000"/>
              </a:spcBef>
              <a:spcAft>
                <a:spcPts val="0"/>
              </a:spcAft>
              <a:buClr>
                <a:schemeClr val="dk1"/>
              </a:buClr>
              <a:buSzPts val="1100"/>
              <a:buFont typeface="Arial"/>
              <a:buNone/>
            </a:pPr>
            <a:r>
              <a:rPr lang="en-US"/>
              <a:t>Teaching schedule: </a:t>
            </a:r>
            <a:r>
              <a:rPr lang="en-US" b="0"/>
              <a:t>Offered every spring semester. </a:t>
            </a:r>
            <a:endParaRPr/>
          </a:p>
        </p:txBody>
      </p:sp>
      <p:sp>
        <p:nvSpPr>
          <p:cNvPr id="189" name="Google Shape;189;p14"/>
          <p:cNvSpPr txBox="1">
            <a:spLocks noGrp="1"/>
          </p:cNvSpPr>
          <p:nvPr>
            <p:ph type="title"/>
          </p:nvPr>
        </p:nvSpPr>
        <p:spPr>
          <a:xfrm>
            <a:off x="190500" y="0"/>
            <a:ext cx="11810100" cy="1118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2800"/>
              <a:t>MCEN 5042: Heat Transfer</a:t>
            </a:r>
            <a:endParaRPr sz="2800"/>
          </a:p>
        </p:txBody>
      </p:sp>
      <p:pic>
        <p:nvPicPr>
          <p:cNvPr id="190" name="Google Shape;190;p14"/>
          <p:cNvPicPr preferRelativeResize="0">
            <a:picLocks noGrp="1"/>
          </p:cNvPicPr>
          <p:nvPr>
            <p:ph type="pic" idx="4"/>
          </p:nvPr>
        </p:nvPicPr>
        <p:blipFill rotWithShape="1">
          <a:blip r:embed="rId3">
            <a:alphaModFix/>
          </a:blip>
          <a:srcRect/>
          <a:stretch/>
        </p:blipFill>
        <p:spPr>
          <a:xfrm>
            <a:off x="4525775" y="3747525"/>
            <a:ext cx="1335000" cy="1335000"/>
          </a:xfrm>
          <a:prstGeom prst="rect">
            <a:avLst/>
          </a:prstGeom>
        </p:spPr>
      </p:pic>
      <p:sp>
        <p:nvSpPr>
          <p:cNvPr id="191" name="Google Shape;191;p14"/>
          <p:cNvSpPr txBox="1">
            <a:spLocks noGrp="1"/>
          </p:cNvSpPr>
          <p:nvPr>
            <p:ph type="subTitle" idx="7"/>
          </p:nvPr>
        </p:nvSpPr>
        <p:spPr>
          <a:xfrm>
            <a:off x="4376075" y="5022475"/>
            <a:ext cx="1637100" cy="409800"/>
          </a:xfrm>
          <a:prstGeom prst="rect">
            <a:avLst/>
          </a:prstGeom>
        </p:spPr>
        <p:txBody>
          <a:bodyPr spcFirstLastPara="1" wrap="square" lIns="27425" tIns="0" rIns="27425" bIns="0" anchor="ctr" anchorCtr="0">
            <a:noAutofit/>
          </a:bodyPr>
          <a:lstStyle/>
          <a:p>
            <a:pPr marL="0" lvl="0" indent="0" algn="ctr" rtl="0">
              <a:spcBef>
                <a:spcPts val="1000"/>
              </a:spcBef>
              <a:spcAft>
                <a:spcPts val="0"/>
              </a:spcAft>
              <a:buNone/>
            </a:pPr>
            <a:r>
              <a:rPr lang="en-US">
                <a:solidFill>
                  <a:schemeClr val="hlink"/>
                </a:solidFill>
                <a:uFill>
                  <a:noFill/>
                </a:uFill>
                <a:hlinkClick r:id="rId4"/>
              </a:rPr>
              <a:t>Jeff Knutsen</a:t>
            </a:r>
            <a:endParaRPr/>
          </a:p>
        </p:txBody>
      </p:sp>
      <p:pic>
        <p:nvPicPr>
          <p:cNvPr id="192" name="Google Shape;192;p14"/>
          <p:cNvPicPr preferRelativeResize="0">
            <a:picLocks noGrp="1"/>
          </p:cNvPicPr>
          <p:nvPr>
            <p:ph type="pic" idx="3"/>
          </p:nvPr>
        </p:nvPicPr>
        <p:blipFill rotWithShape="1">
          <a:blip r:embed="rId5">
            <a:alphaModFix/>
          </a:blip>
          <a:srcRect/>
          <a:stretch/>
        </p:blipFill>
        <p:spPr>
          <a:xfrm>
            <a:off x="2973025" y="3747525"/>
            <a:ext cx="1335000" cy="1335000"/>
          </a:xfrm>
          <a:prstGeom prst="rect">
            <a:avLst/>
          </a:prstGeom>
        </p:spPr>
      </p:pic>
      <p:sp>
        <p:nvSpPr>
          <p:cNvPr id="193" name="Google Shape;193;p14"/>
          <p:cNvSpPr txBox="1">
            <a:spLocks noGrp="1"/>
          </p:cNvSpPr>
          <p:nvPr>
            <p:ph type="subTitle" idx="6"/>
          </p:nvPr>
        </p:nvSpPr>
        <p:spPr>
          <a:xfrm>
            <a:off x="2820625" y="5017675"/>
            <a:ext cx="1637100" cy="409800"/>
          </a:xfrm>
          <a:prstGeom prst="rect">
            <a:avLst/>
          </a:prstGeom>
        </p:spPr>
        <p:txBody>
          <a:bodyPr spcFirstLastPara="1" wrap="square" lIns="27425" tIns="0" rIns="27425" bIns="0" anchor="ctr" anchorCtr="0">
            <a:noAutofit/>
          </a:bodyPr>
          <a:lstStyle/>
          <a:p>
            <a:pPr marL="0" lvl="0" indent="0" algn="ctr" rtl="0">
              <a:spcBef>
                <a:spcPts val="1000"/>
              </a:spcBef>
              <a:spcAft>
                <a:spcPts val="0"/>
              </a:spcAft>
              <a:buNone/>
            </a:pPr>
            <a:r>
              <a:rPr lang="en-US">
                <a:solidFill>
                  <a:schemeClr val="hlink"/>
                </a:solidFill>
                <a:uFill>
                  <a:noFill/>
                </a:uFill>
                <a:hlinkClick r:id="rId6"/>
              </a:rPr>
              <a:t>Longji Cui</a:t>
            </a:r>
            <a:endParaRPr/>
          </a:p>
        </p:txBody>
      </p:sp>
      <p:pic>
        <p:nvPicPr>
          <p:cNvPr id="194" name="Google Shape;194;p14"/>
          <p:cNvPicPr preferRelativeResize="0"/>
          <p:nvPr/>
        </p:nvPicPr>
        <p:blipFill rotWithShape="1">
          <a:blip r:embed="rId7">
            <a:alphaModFix/>
          </a:blip>
          <a:srcRect l="8777" r="10027"/>
          <a:stretch/>
        </p:blipFill>
        <p:spPr>
          <a:xfrm>
            <a:off x="7968475" y="1329850"/>
            <a:ext cx="3866800" cy="2381250"/>
          </a:xfrm>
          <a:prstGeom prst="rect">
            <a:avLst/>
          </a:prstGeom>
          <a:noFill/>
          <a:ln>
            <a:noFill/>
          </a:ln>
        </p:spPr>
      </p:pic>
      <p:sp>
        <p:nvSpPr>
          <p:cNvPr id="195" name="Google Shape;195;p14"/>
          <p:cNvSpPr txBox="1"/>
          <p:nvPr/>
        </p:nvSpPr>
        <p:spPr>
          <a:xfrm>
            <a:off x="8605125" y="3711100"/>
            <a:ext cx="23943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600">
                <a:latin typeface="Helvetica Neue"/>
                <a:ea typeface="Helvetica Neue"/>
                <a:cs typeface="Helvetica Neue"/>
                <a:sym typeface="Helvetica Neue"/>
              </a:rPr>
              <a:t>www.cradle-cfd.com/technology/glossary/ja_F/detail0053.html</a:t>
            </a:r>
            <a:endParaRPr sz="600">
              <a:latin typeface="Helvetica Neue"/>
              <a:ea typeface="Helvetica Neue"/>
              <a:cs typeface="Helvetica Neue"/>
              <a:sym typeface="Helvetica Neue"/>
            </a:endParaRPr>
          </a:p>
        </p:txBody>
      </p:sp>
      <p:pic>
        <p:nvPicPr>
          <p:cNvPr id="196" name="Google Shape;196;p14"/>
          <p:cNvPicPr preferRelativeResize="0"/>
          <p:nvPr/>
        </p:nvPicPr>
        <p:blipFill rotWithShape="1">
          <a:blip r:embed="rId8">
            <a:alphaModFix/>
          </a:blip>
          <a:srcRect t="7404" b="29420"/>
          <a:stretch/>
        </p:blipFill>
        <p:spPr>
          <a:xfrm>
            <a:off x="6165735" y="3747525"/>
            <a:ext cx="1407440" cy="1335000"/>
          </a:xfrm>
          <a:prstGeom prst="rect">
            <a:avLst/>
          </a:prstGeom>
          <a:noFill/>
          <a:ln>
            <a:noFill/>
          </a:ln>
        </p:spPr>
      </p:pic>
      <p:sp>
        <p:nvSpPr>
          <p:cNvPr id="197" name="Google Shape;197;p14"/>
          <p:cNvSpPr txBox="1"/>
          <p:nvPr/>
        </p:nvSpPr>
        <p:spPr>
          <a:xfrm>
            <a:off x="6165725" y="5082525"/>
            <a:ext cx="1563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solidFill>
                  <a:schemeClr val="hlink"/>
                </a:solidFill>
                <a:uFill>
                  <a:noFill/>
                </a:uFill>
                <a:latin typeface="Helvetica Neue"/>
                <a:ea typeface="Helvetica Neue"/>
                <a:cs typeface="Helvetica Neue"/>
                <a:sym typeface="Helvetica Neue"/>
                <a:hlinkClick r:id="rId9"/>
              </a:rPr>
              <a:t>Nathalie Vriend</a:t>
            </a:r>
            <a:endParaRPr>
              <a:solidFill>
                <a:schemeClr val="dk1"/>
              </a:solidFill>
              <a:latin typeface="Helvetica Neue"/>
              <a:ea typeface="Helvetica Neue"/>
              <a:cs typeface="Helvetica Neue"/>
              <a:sym typeface="Helvetica Neue"/>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15"/>
          <p:cNvSpPr>
            <a:spLocks noGrp="1"/>
          </p:cNvSpPr>
          <p:nvPr>
            <p:ph type="pic" idx="3"/>
          </p:nvPr>
        </p:nvSpPr>
        <p:spPr>
          <a:xfrm>
            <a:off x="2973025" y="3747525"/>
            <a:ext cx="1335000" cy="1335000"/>
          </a:xfrm>
          <a:prstGeom prst="rect">
            <a:avLst/>
          </a:prstGeom>
        </p:spPr>
        <p:txBody>
          <a:bodyPr/>
          <a:lstStyle/>
          <a:p>
            <a:endParaRPr lang="en-US"/>
          </a:p>
        </p:txBody>
      </p:sp>
      <p:sp>
        <p:nvSpPr>
          <p:cNvPr id="204" name="Google Shape;204;p15"/>
          <p:cNvSpPr txBox="1">
            <a:spLocks noGrp="1"/>
          </p:cNvSpPr>
          <p:nvPr>
            <p:ph type="subTitle" idx="1"/>
          </p:nvPr>
        </p:nvSpPr>
        <p:spPr>
          <a:xfrm>
            <a:off x="0" y="1118700"/>
            <a:ext cx="2652600" cy="4764600"/>
          </a:xfrm>
          <a:prstGeom prst="rect">
            <a:avLst/>
          </a:prstGeom>
        </p:spPr>
        <p:txBody>
          <a:bodyPr spcFirstLastPara="1" wrap="square" lIns="228600" tIns="182875" rIns="228600" bIns="182875" anchor="t" anchorCtr="0">
            <a:noAutofit/>
          </a:bodyPr>
          <a:lstStyle/>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Career Areas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Materials Science</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Mechanics of Materials</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Specializations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None</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Prerequisites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None</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Pre or Corequisites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None</a:t>
            </a:r>
            <a:endParaRPr/>
          </a:p>
        </p:txBody>
      </p:sp>
      <p:sp>
        <p:nvSpPr>
          <p:cNvPr id="205" name="Google Shape;205;p15"/>
          <p:cNvSpPr txBox="1">
            <a:spLocks noGrp="1"/>
          </p:cNvSpPr>
          <p:nvPr>
            <p:ph type="subTitle" idx="5"/>
          </p:nvPr>
        </p:nvSpPr>
        <p:spPr>
          <a:xfrm>
            <a:off x="2652475" y="1118700"/>
            <a:ext cx="5316000" cy="2308800"/>
          </a:xfrm>
          <a:prstGeom prst="rect">
            <a:avLst/>
          </a:prstGeom>
        </p:spPr>
        <p:txBody>
          <a:bodyPr spcFirstLastPara="1" wrap="square" lIns="228600" tIns="182875" rIns="228600" bIns="182875" anchor="t" anchorCtr="0">
            <a:spAutoFit/>
          </a:bodyPr>
          <a:lstStyle/>
          <a:p>
            <a:pPr marL="0" lvl="0" indent="0" algn="l" rtl="0">
              <a:lnSpc>
                <a:spcPct val="100000"/>
              </a:lnSpc>
              <a:spcBef>
                <a:spcPts val="0"/>
              </a:spcBef>
              <a:spcAft>
                <a:spcPts val="0"/>
              </a:spcAft>
              <a:buClr>
                <a:schemeClr val="dk1"/>
              </a:buClr>
              <a:buSzPts val="1100"/>
              <a:buFont typeface="Arial"/>
              <a:buNone/>
            </a:pPr>
            <a:r>
              <a:rPr lang="en-US" i="0"/>
              <a:t>Models are derived that link fundamental properties of materials at these successive length scales into analytical expressions for guiding and interpreting laboratory data. The course is divided into four distinct sections: elastic properties, plasticity, fracture and high temperature phenomena. Each topic is separated by its own exam, with each contributing approximately equally to the final grade. The course will be useful to students, researchers and practitioners.</a:t>
            </a:r>
            <a:endParaRPr/>
          </a:p>
        </p:txBody>
      </p:sp>
      <p:sp>
        <p:nvSpPr>
          <p:cNvPr id="206" name="Google Shape;206;p15"/>
          <p:cNvSpPr txBox="1">
            <a:spLocks noGrp="1"/>
          </p:cNvSpPr>
          <p:nvPr>
            <p:ph type="subTitle" idx="6"/>
          </p:nvPr>
        </p:nvSpPr>
        <p:spPr>
          <a:xfrm>
            <a:off x="2820625" y="5017675"/>
            <a:ext cx="1637100" cy="409800"/>
          </a:xfrm>
          <a:prstGeom prst="rect">
            <a:avLst/>
          </a:prstGeom>
        </p:spPr>
        <p:txBody>
          <a:bodyPr spcFirstLastPara="1" wrap="square" lIns="27425" tIns="0" rIns="27425" bIns="0" anchor="ctr" anchorCtr="0">
            <a:noAutofit/>
          </a:bodyPr>
          <a:lstStyle/>
          <a:p>
            <a:pPr marL="0" lvl="0" indent="0" algn="ctr" rtl="0">
              <a:spcBef>
                <a:spcPts val="1000"/>
              </a:spcBef>
              <a:spcAft>
                <a:spcPts val="0"/>
              </a:spcAft>
              <a:buNone/>
            </a:pPr>
            <a:r>
              <a:rPr lang="en-US">
                <a:solidFill>
                  <a:schemeClr val="hlink"/>
                </a:solidFill>
                <a:uFill>
                  <a:noFill/>
                </a:uFill>
                <a:hlinkClick r:id="rId3"/>
              </a:rPr>
              <a:t>Rishi Raj</a:t>
            </a:r>
            <a:endParaRPr/>
          </a:p>
        </p:txBody>
      </p:sp>
      <p:sp>
        <p:nvSpPr>
          <p:cNvPr id="207" name="Google Shape;207;p15"/>
          <p:cNvSpPr txBox="1">
            <a:spLocks noGrp="1"/>
          </p:cNvSpPr>
          <p:nvPr>
            <p:ph type="subTitle" idx="8"/>
          </p:nvPr>
        </p:nvSpPr>
        <p:spPr>
          <a:xfrm>
            <a:off x="2651733" y="5522975"/>
            <a:ext cx="9348900" cy="838200"/>
          </a:xfrm>
          <a:prstGeom prst="rect">
            <a:avLst/>
          </a:prstGeom>
        </p:spPr>
        <p:txBody>
          <a:bodyPr spcFirstLastPara="1" wrap="square" lIns="274300" tIns="45700" rIns="274300" bIns="45700" anchor="t" anchorCtr="0">
            <a:noAutofit/>
          </a:bodyPr>
          <a:lstStyle/>
          <a:p>
            <a:pPr marL="0" lvl="0" indent="0" algn="l" rtl="0">
              <a:spcBef>
                <a:spcPts val="1000"/>
              </a:spcBef>
              <a:spcAft>
                <a:spcPts val="0"/>
              </a:spcAft>
              <a:buClr>
                <a:schemeClr val="dk1"/>
              </a:buClr>
              <a:buSzPts val="1100"/>
              <a:buFont typeface="Arial"/>
              <a:buNone/>
            </a:pPr>
            <a:r>
              <a:rPr lang="en-US"/>
              <a:t>Teaching schedule: </a:t>
            </a:r>
            <a:r>
              <a:rPr lang="en-US" b="0"/>
              <a:t>Generally offered spring semester. Availability may vary based on instructor schedule.</a:t>
            </a:r>
            <a:endParaRPr/>
          </a:p>
        </p:txBody>
      </p:sp>
      <p:sp>
        <p:nvSpPr>
          <p:cNvPr id="208" name="Google Shape;208;p15"/>
          <p:cNvSpPr txBox="1">
            <a:spLocks noGrp="1"/>
          </p:cNvSpPr>
          <p:nvPr>
            <p:ph type="title"/>
          </p:nvPr>
        </p:nvSpPr>
        <p:spPr>
          <a:xfrm>
            <a:off x="190500" y="0"/>
            <a:ext cx="11810100" cy="1118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2800"/>
              <a:t>MCEN 5044: Mechanical Behavior of Materials</a:t>
            </a:r>
            <a:endParaRPr sz="2800"/>
          </a:p>
        </p:txBody>
      </p:sp>
      <p:pic>
        <p:nvPicPr>
          <p:cNvPr id="209" name="Google Shape;209;p15"/>
          <p:cNvPicPr preferRelativeResize="0"/>
          <p:nvPr/>
        </p:nvPicPr>
        <p:blipFill>
          <a:blip r:embed="rId4">
            <a:alphaModFix/>
          </a:blip>
          <a:stretch>
            <a:fillRect/>
          </a:stretch>
        </p:blipFill>
        <p:spPr>
          <a:xfrm>
            <a:off x="2973025" y="3747525"/>
            <a:ext cx="1335000" cy="1335000"/>
          </a:xfrm>
          <a:prstGeom prst="rect">
            <a:avLst/>
          </a:prstGeom>
          <a:noFill/>
          <a:ln>
            <a:noFill/>
          </a:ln>
        </p:spPr>
      </p:pic>
      <p:pic>
        <p:nvPicPr>
          <p:cNvPr id="210" name="Google Shape;210;p15"/>
          <p:cNvPicPr preferRelativeResize="0"/>
          <p:nvPr/>
        </p:nvPicPr>
        <p:blipFill>
          <a:blip r:embed="rId5">
            <a:alphaModFix/>
          </a:blip>
          <a:stretch>
            <a:fillRect/>
          </a:stretch>
        </p:blipFill>
        <p:spPr>
          <a:xfrm>
            <a:off x="7968475" y="1329850"/>
            <a:ext cx="3649201" cy="2026074"/>
          </a:xfrm>
          <a:prstGeom prst="rect">
            <a:avLst/>
          </a:prstGeom>
          <a:noFill/>
          <a:ln>
            <a:noFill/>
          </a:ln>
        </p:spPr>
      </p:pic>
      <p:sp>
        <p:nvSpPr>
          <p:cNvPr id="211" name="Google Shape;211;p15"/>
          <p:cNvSpPr txBox="1"/>
          <p:nvPr/>
        </p:nvSpPr>
        <p:spPr>
          <a:xfrm>
            <a:off x="10471625" y="3214350"/>
            <a:ext cx="11562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600">
                <a:latin typeface="Helvetica Neue"/>
                <a:ea typeface="Helvetica Neue"/>
                <a:cs typeface="Helvetica Neue"/>
                <a:sym typeface="Helvetica Neue"/>
              </a:rPr>
              <a:t>www.sonelastic.com/en/</a:t>
            </a:r>
            <a:endParaRPr sz="600">
              <a:latin typeface="Helvetica Neue"/>
              <a:ea typeface="Helvetica Neue"/>
              <a:cs typeface="Helvetica Neue"/>
              <a:sym typeface="Helvetica Neue"/>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16"/>
          <p:cNvSpPr>
            <a:spLocks noGrp="1"/>
          </p:cNvSpPr>
          <p:nvPr>
            <p:ph type="pic" idx="3"/>
          </p:nvPr>
        </p:nvSpPr>
        <p:spPr>
          <a:xfrm>
            <a:off x="2973025" y="3747525"/>
            <a:ext cx="1335000" cy="1335000"/>
          </a:xfrm>
          <a:prstGeom prst="rect">
            <a:avLst/>
          </a:prstGeom>
        </p:spPr>
        <p:txBody>
          <a:bodyPr/>
          <a:lstStyle/>
          <a:p>
            <a:endParaRPr lang="en-US"/>
          </a:p>
        </p:txBody>
      </p:sp>
      <p:sp>
        <p:nvSpPr>
          <p:cNvPr id="218" name="Google Shape;218;p16"/>
          <p:cNvSpPr txBox="1">
            <a:spLocks noGrp="1"/>
          </p:cNvSpPr>
          <p:nvPr>
            <p:ph type="subTitle" idx="1"/>
          </p:nvPr>
        </p:nvSpPr>
        <p:spPr>
          <a:xfrm>
            <a:off x="0" y="1118700"/>
            <a:ext cx="2652600" cy="4764600"/>
          </a:xfrm>
          <a:prstGeom prst="rect">
            <a:avLst/>
          </a:prstGeom>
        </p:spPr>
        <p:txBody>
          <a:bodyPr spcFirstLastPara="1" wrap="square" lIns="228600" tIns="182875" rIns="228600" bIns="182875" anchor="t" anchorCtr="0">
            <a:noAutofit/>
          </a:bodyPr>
          <a:lstStyle/>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Career Areas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t>Product Design Manufacturing </a:t>
            </a:r>
            <a:endParaRPr b="0" i="1"/>
          </a:p>
          <a:p>
            <a:pPr marL="0" lvl="0" indent="0" algn="l" rtl="0">
              <a:lnSpc>
                <a:spcPct val="100000"/>
              </a:lnSpc>
              <a:spcBef>
                <a:spcPts val="0"/>
              </a:spcBef>
              <a:spcAft>
                <a:spcPts val="0"/>
              </a:spcAft>
              <a:buClr>
                <a:schemeClr val="dk1"/>
              </a:buClr>
              <a:buSzPts val="1100"/>
              <a:buFont typeface="Arial"/>
              <a:buNone/>
            </a:pPr>
            <a:r>
              <a:rPr lang="en-US" b="0" i="1"/>
              <a:t>Project Management</a:t>
            </a:r>
            <a:endParaRPr b="0" i="1"/>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Specializations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Graduate Design Emphasis</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Prerequisites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None</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Pre or Corequisites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None</a:t>
            </a:r>
            <a:endParaRPr/>
          </a:p>
        </p:txBody>
      </p:sp>
      <p:sp>
        <p:nvSpPr>
          <p:cNvPr id="219" name="Google Shape;219;p16"/>
          <p:cNvSpPr txBox="1">
            <a:spLocks noGrp="1"/>
          </p:cNvSpPr>
          <p:nvPr>
            <p:ph type="subTitle" idx="5"/>
          </p:nvPr>
        </p:nvSpPr>
        <p:spPr>
          <a:xfrm>
            <a:off x="2652475" y="1118700"/>
            <a:ext cx="5316000" cy="1984500"/>
          </a:xfrm>
          <a:prstGeom prst="rect">
            <a:avLst/>
          </a:prstGeom>
        </p:spPr>
        <p:txBody>
          <a:bodyPr spcFirstLastPara="1" wrap="square" lIns="228600" tIns="182875" rIns="228600" bIns="182875" anchor="t" anchorCtr="0">
            <a:spAutoFit/>
          </a:bodyPr>
          <a:lstStyle/>
          <a:p>
            <a:pPr marL="0" lvl="0" indent="0" algn="l" rtl="0">
              <a:lnSpc>
                <a:spcPct val="100000"/>
              </a:lnSpc>
              <a:spcBef>
                <a:spcPts val="0"/>
              </a:spcBef>
              <a:spcAft>
                <a:spcPts val="0"/>
              </a:spcAft>
              <a:buClr>
                <a:schemeClr val="dk1"/>
              </a:buClr>
              <a:buSzPts val="1100"/>
              <a:buFont typeface="Arial"/>
              <a:buNone/>
            </a:pPr>
            <a:r>
              <a:rPr lang="en-US" i="0"/>
              <a:t>Topics include general design guidelines for manufacturability; aspects of manufacturing processes that affect design decisions; design rules to maximize manufacturability; economic considerations; value engineering and design for assembly. Presents case studies of successful products exhibiting DFMA principles.  </a:t>
            </a:r>
            <a:endParaRPr i="0"/>
          </a:p>
          <a:p>
            <a:pPr marL="0" lvl="0" indent="0" algn="l" rtl="0">
              <a:spcBef>
                <a:spcPts val="1000"/>
              </a:spcBef>
              <a:spcAft>
                <a:spcPts val="0"/>
              </a:spcAft>
              <a:buNone/>
            </a:pPr>
            <a:endParaRPr/>
          </a:p>
        </p:txBody>
      </p:sp>
      <p:sp>
        <p:nvSpPr>
          <p:cNvPr id="220" name="Google Shape;220;p16"/>
          <p:cNvSpPr txBox="1">
            <a:spLocks noGrp="1"/>
          </p:cNvSpPr>
          <p:nvPr>
            <p:ph type="subTitle" idx="6"/>
          </p:nvPr>
        </p:nvSpPr>
        <p:spPr>
          <a:xfrm>
            <a:off x="2820625" y="5017675"/>
            <a:ext cx="1637100" cy="409800"/>
          </a:xfrm>
          <a:prstGeom prst="rect">
            <a:avLst/>
          </a:prstGeom>
        </p:spPr>
        <p:txBody>
          <a:bodyPr spcFirstLastPara="1" wrap="square" lIns="27425" tIns="0" rIns="27425" bIns="0" anchor="ctr" anchorCtr="0">
            <a:noAutofit/>
          </a:bodyPr>
          <a:lstStyle/>
          <a:p>
            <a:pPr marL="0" lvl="0" indent="0" algn="ctr" rtl="0">
              <a:spcBef>
                <a:spcPts val="1000"/>
              </a:spcBef>
              <a:spcAft>
                <a:spcPts val="0"/>
              </a:spcAft>
              <a:buNone/>
            </a:pPr>
            <a:r>
              <a:rPr lang="en-US">
                <a:solidFill>
                  <a:schemeClr val="hlink"/>
                </a:solidFill>
                <a:uFill>
                  <a:noFill/>
                </a:uFill>
                <a:hlinkClick r:id="rId3"/>
              </a:rPr>
              <a:t>Dan Riffell</a:t>
            </a:r>
            <a:endParaRPr/>
          </a:p>
        </p:txBody>
      </p:sp>
      <p:sp>
        <p:nvSpPr>
          <p:cNvPr id="221" name="Google Shape;221;p16"/>
          <p:cNvSpPr txBox="1">
            <a:spLocks noGrp="1"/>
          </p:cNvSpPr>
          <p:nvPr>
            <p:ph type="subTitle" idx="8"/>
          </p:nvPr>
        </p:nvSpPr>
        <p:spPr>
          <a:xfrm>
            <a:off x="2651733" y="5522975"/>
            <a:ext cx="9348900" cy="838200"/>
          </a:xfrm>
          <a:prstGeom prst="rect">
            <a:avLst/>
          </a:prstGeom>
        </p:spPr>
        <p:txBody>
          <a:bodyPr spcFirstLastPara="1" wrap="square" lIns="274300" tIns="45700" rIns="274300" bIns="45700" anchor="t" anchorCtr="0">
            <a:noAutofit/>
          </a:bodyPr>
          <a:lstStyle/>
          <a:p>
            <a:pPr marL="0" lvl="0" indent="0" algn="l" rtl="0">
              <a:spcBef>
                <a:spcPts val="1000"/>
              </a:spcBef>
              <a:spcAft>
                <a:spcPts val="0"/>
              </a:spcAft>
              <a:buClr>
                <a:schemeClr val="dk1"/>
              </a:buClr>
              <a:buSzPts val="1100"/>
              <a:buFont typeface="Arial"/>
              <a:buNone/>
            </a:pPr>
            <a:r>
              <a:rPr lang="en-US"/>
              <a:t>Teaching schedule: </a:t>
            </a:r>
            <a:r>
              <a:rPr lang="en-US" b="0"/>
              <a:t>Generally offered both fall and spring semester. </a:t>
            </a:r>
            <a:endParaRPr/>
          </a:p>
        </p:txBody>
      </p:sp>
      <p:sp>
        <p:nvSpPr>
          <p:cNvPr id="222" name="Google Shape;222;p16"/>
          <p:cNvSpPr txBox="1">
            <a:spLocks noGrp="1"/>
          </p:cNvSpPr>
          <p:nvPr>
            <p:ph type="title"/>
          </p:nvPr>
        </p:nvSpPr>
        <p:spPr>
          <a:xfrm>
            <a:off x="190500" y="0"/>
            <a:ext cx="11810100" cy="1118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2800"/>
              <a:t>MCEN 5045: Design for Manufacturability</a:t>
            </a:r>
            <a:endParaRPr sz="2800"/>
          </a:p>
        </p:txBody>
      </p:sp>
      <p:pic>
        <p:nvPicPr>
          <p:cNvPr id="223" name="Google Shape;223;p16"/>
          <p:cNvPicPr preferRelativeResize="0"/>
          <p:nvPr/>
        </p:nvPicPr>
        <p:blipFill>
          <a:blip r:embed="rId4">
            <a:alphaModFix/>
          </a:blip>
          <a:stretch>
            <a:fillRect/>
          </a:stretch>
        </p:blipFill>
        <p:spPr>
          <a:xfrm>
            <a:off x="2973025" y="3747525"/>
            <a:ext cx="1335000" cy="1335000"/>
          </a:xfrm>
          <a:prstGeom prst="rect">
            <a:avLst/>
          </a:prstGeom>
          <a:noFill/>
          <a:ln>
            <a:noFill/>
          </a:ln>
        </p:spPr>
      </p:pic>
      <p:pic>
        <p:nvPicPr>
          <p:cNvPr id="224" name="Google Shape;224;p16"/>
          <p:cNvPicPr preferRelativeResize="0"/>
          <p:nvPr/>
        </p:nvPicPr>
        <p:blipFill>
          <a:blip r:embed="rId5">
            <a:alphaModFix/>
          </a:blip>
          <a:stretch>
            <a:fillRect/>
          </a:stretch>
        </p:blipFill>
        <p:spPr>
          <a:xfrm>
            <a:off x="7968475" y="1271100"/>
            <a:ext cx="3643450" cy="397781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pic>
        <p:nvPicPr>
          <p:cNvPr id="230" name="Google Shape;230;p17"/>
          <p:cNvPicPr preferRelativeResize="0">
            <a:picLocks noGrp="1"/>
          </p:cNvPicPr>
          <p:nvPr>
            <p:ph type="pic" idx="3"/>
          </p:nvPr>
        </p:nvPicPr>
        <p:blipFill rotWithShape="1">
          <a:blip r:embed="rId3">
            <a:alphaModFix/>
          </a:blip>
          <a:srcRect t="5288" b="28102"/>
          <a:stretch/>
        </p:blipFill>
        <p:spPr>
          <a:xfrm>
            <a:off x="2971675" y="3761675"/>
            <a:ext cx="1335000" cy="1335000"/>
          </a:xfrm>
          <a:prstGeom prst="rect">
            <a:avLst/>
          </a:prstGeom>
        </p:spPr>
      </p:pic>
      <p:sp>
        <p:nvSpPr>
          <p:cNvPr id="231" name="Google Shape;231;p17"/>
          <p:cNvSpPr txBox="1">
            <a:spLocks noGrp="1"/>
          </p:cNvSpPr>
          <p:nvPr>
            <p:ph type="subTitle" idx="1"/>
          </p:nvPr>
        </p:nvSpPr>
        <p:spPr>
          <a:xfrm>
            <a:off x="0" y="1118700"/>
            <a:ext cx="2652600" cy="4764600"/>
          </a:xfrm>
          <a:prstGeom prst="rect">
            <a:avLst/>
          </a:prstGeom>
        </p:spPr>
        <p:txBody>
          <a:bodyPr spcFirstLastPara="1" wrap="square" lIns="228600" tIns="182875" rIns="228600" bIns="182875" anchor="t" anchorCtr="0">
            <a:noAutofit/>
          </a:bodyPr>
          <a:lstStyle/>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Career Areas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Product Design</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Specializations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Graduate Design Emphasis</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Prerequisites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None</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Pre or Corequisites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MCEN 4045: Senior Design </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Application Process</a:t>
            </a:r>
            <a:endParaRPr b="0" i="1">
              <a:solidFill>
                <a:srgbClr val="202020"/>
              </a:solidFill>
            </a:endParaRPr>
          </a:p>
        </p:txBody>
      </p:sp>
      <p:sp>
        <p:nvSpPr>
          <p:cNvPr id="232" name="Google Shape;232;p17"/>
          <p:cNvSpPr txBox="1">
            <a:spLocks noGrp="1"/>
          </p:cNvSpPr>
          <p:nvPr>
            <p:ph type="subTitle" idx="5"/>
          </p:nvPr>
        </p:nvSpPr>
        <p:spPr>
          <a:xfrm>
            <a:off x="2652475" y="1118700"/>
            <a:ext cx="5316000" cy="2415600"/>
          </a:xfrm>
          <a:prstGeom prst="rect">
            <a:avLst/>
          </a:prstGeom>
        </p:spPr>
        <p:txBody>
          <a:bodyPr spcFirstLastPara="1" wrap="square" lIns="228600" tIns="182875" rIns="228600" bIns="182875" anchor="t" anchorCtr="0">
            <a:spAutoFit/>
          </a:bodyPr>
          <a:lstStyle/>
          <a:p>
            <a:pPr marL="0" lvl="0" indent="0" algn="l" rtl="0">
              <a:lnSpc>
                <a:spcPct val="100000"/>
              </a:lnSpc>
              <a:spcBef>
                <a:spcPts val="0"/>
              </a:spcBef>
              <a:spcAft>
                <a:spcPts val="0"/>
              </a:spcAft>
              <a:buClr>
                <a:schemeClr val="dk1"/>
              </a:buClr>
              <a:buSzPts val="1100"/>
              <a:buFont typeface="Arial"/>
              <a:buNone/>
            </a:pPr>
            <a:r>
              <a:rPr lang="en-US" i="0"/>
              <a:t>Introduces the processes and methods for designing products. Course content includes: need finding and need specification, ideation and idea selection, design thinking, user-centered design, human factors, sketching, prototyping, user feedback, design communication, design for manufacturing, materials selection, and intellectual property. Teams of 3-4 students will design and build a novel product throughout the semester.</a:t>
            </a:r>
            <a:endParaRPr/>
          </a:p>
          <a:p>
            <a:pPr marL="0" lvl="0" indent="0" algn="l" rtl="0">
              <a:spcBef>
                <a:spcPts val="1000"/>
              </a:spcBef>
              <a:spcAft>
                <a:spcPts val="0"/>
              </a:spcAft>
              <a:buNone/>
            </a:pPr>
            <a:endParaRPr/>
          </a:p>
        </p:txBody>
      </p:sp>
      <p:sp>
        <p:nvSpPr>
          <p:cNvPr id="233" name="Google Shape;233;p17"/>
          <p:cNvSpPr txBox="1">
            <a:spLocks noGrp="1"/>
          </p:cNvSpPr>
          <p:nvPr>
            <p:ph type="subTitle" idx="6"/>
          </p:nvPr>
        </p:nvSpPr>
        <p:spPr>
          <a:xfrm>
            <a:off x="2820625" y="5017675"/>
            <a:ext cx="1637100" cy="409800"/>
          </a:xfrm>
          <a:prstGeom prst="rect">
            <a:avLst/>
          </a:prstGeom>
        </p:spPr>
        <p:txBody>
          <a:bodyPr spcFirstLastPara="1" wrap="square" lIns="27425" tIns="0" rIns="27425" bIns="0" anchor="ctr" anchorCtr="0">
            <a:noAutofit/>
          </a:bodyPr>
          <a:lstStyle/>
          <a:p>
            <a:pPr marL="0" lvl="0" indent="0" algn="ctr" rtl="0">
              <a:spcBef>
                <a:spcPts val="1000"/>
              </a:spcBef>
              <a:spcAft>
                <a:spcPts val="0"/>
              </a:spcAft>
              <a:buNone/>
            </a:pPr>
            <a:r>
              <a:rPr lang="en-US">
                <a:solidFill>
                  <a:schemeClr val="hlink"/>
                </a:solidFill>
                <a:uFill>
                  <a:noFill/>
                </a:uFill>
                <a:hlinkClick r:id="rId4"/>
              </a:rPr>
              <a:t>Janet Tsai</a:t>
            </a:r>
            <a:endParaRPr/>
          </a:p>
        </p:txBody>
      </p:sp>
      <p:sp>
        <p:nvSpPr>
          <p:cNvPr id="234" name="Google Shape;234;p17"/>
          <p:cNvSpPr txBox="1">
            <a:spLocks noGrp="1"/>
          </p:cNvSpPr>
          <p:nvPr>
            <p:ph type="subTitle" idx="8"/>
          </p:nvPr>
        </p:nvSpPr>
        <p:spPr>
          <a:xfrm>
            <a:off x="2651733" y="5522975"/>
            <a:ext cx="9348900" cy="838200"/>
          </a:xfrm>
          <a:prstGeom prst="rect">
            <a:avLst/>
          </a:prstGeom>
        </p:spPr>
        <p:txBody>
          <a:bodyPr spcFirstLastPara="1" wrap="square" lIns="274300" tIns="45700" rIns="274300" bIns="45700" anchor="t" anchorCtr="0">
            <a:noAutofit/>
          </a:bodyPr>
          <a:lstStyle/>
          <a:p>
            <a:pPr marL="0" lvl="0" indent="0" algn="l" rtl="0">
              <a:spcBef>
                <a:spcPts val="1000"/>
              </a:spcBef>
              <a:spcAft>
                <a:spcPts val="0"/>
              </a:spcAft>
              <a:buClr>
                <a:schemeClr val="dk1"/>
              </a:buClr>
              <a:buSzPts val="1100"/>
              <a:buFont typeface="Arial"/>
              <a:buNone/>
            </a:pPr>
            <a:r>
              <a:rPr lang="en-US"/>
              <a:t>Teaching schedule: </a:t>
            </a:r>
            <a:r>
              <a:rPr lang="en-US" b="0"/>
              <a:t>Generally offered both fall and spring semester. </a:t>
            </a:r>
            <a:endParaRPr/>
          </a:p>
        </p:txBody>
      </p:sp>
      <p:sp>
        <p:nvSpPr>
          <p:cNvPr id="235" name="Google Shape;235;p17"/>
          <p:cNvSpPr txBox="1">
            <a:spLocks noGrp="1"/>
          </p:cNvSpPr>
          <p:nvPr>
            <p:ph type="title"/>
          </p:nvPr>
        </p:nvSpPr>
        <p:spPr>
          <a:xfrm>
            <a:off x="190500" y="0"/>
            <a:ext cx="11810100" cy="1118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2800"/>
              <a:t>MCEN 5055: Advanced Product Design</a:t>
            </a:r>
            <a:endParaRPr sz="2800"/>
          </a:p>
        </p:txBody>
      </p:sp>
      <p:pic>
        <p:nvPicPr>
          <p:cNvPr id="236" name="Google Shape;236;p17"/>
          <p:cNvPicPr preferRelativeResize="0"/>
          <p:nvPr/>
        </p:nvPicPr>
        <p:blipFill rotWithShape="1">
          <a:blip r:embed="rId5">
            <a:alphaModFix/>
          </a:blip>
          <a:srcRect t="9508" b="8450"/>
          <a:stretch/>
        </p:blipFill>
        <p:spPr>
          <a:xfrm>
            <a:off x="7779800" y="1541275"/>
            <a:ext cx="4412200" cy="2007900"/>
          </a:xfrm>
          <a:prstGeom prst="rect">
            <a:avLst/>
          </a:prstGeom>
          <a:noFill/>
          <a:ln>
            <a:noFill/>
          </a:ln>
        </p:spPr>
      </p:pic>
      <p:pic>
        <p:nvPicPr>
          <p:cNvPr id="237" name="Google Shape;237;p17"/>
          <p:cNvPicPr preferRelativeResize="0">
            <a:picLocks noGrp="1"/>
          </p:cNvPicPr>
          <p:nvPr>
            <p:ph type="pic" idx="4"/>
          </p:nvPr>
        </p:nvPicPr>
        <p:blipFill rotWithShape="1">
          <a:blip r:embed="rId6">
            <a:alphaModFix/>
          </a:blip>
          <a:srcRect/>
          <a:stretch/>
        </p:blipFill>
        <p:spPr>
          <a:xfrm>
            <a:off x="4525775" y="3747525"/>
            <a:ext cx="1335000" cy="1335000"/>
          </a:xfrm>
          <a:prstGeom prst="rect">
            <a:avLst/>
          </a:prstGeom>
        </p:spPr>
      </p:pic>
      <p:sp>
        <p:nvSpPr>
          <p:cNvPr id="238" name="Google Shape;238;p17"/>
          <p:cNvSpPr txBox="1">
            <a:spLocks noGrp="1"/>
          </p:cNvSpPr>
          <p:nvPr>
            <p:ph type="subTitle" idx="7"/>
          </p:nvPr>
        </p:nvSpPr>
        <p:spPr>
          <a:xfrm>
            <a:off x="4376075" y="5022475"/>
            <a:ext cx="1637100" cy="409800"/>
          </a:xfrm>
          <a:prstGeom prst="rect">
            <a:avLst/>
          </a:prstGeom>
        </p:spPr>
        <p:txBody>
          <a:bodyPr spcFirstLastPara="1" wrap="square" lIns="27425" tIns="0" rIns="27425" bIns="0" anchor="ctr" anchorCtr="0">
            <a:noAutofit/>
          </a:bodyPr>
          <a:lstStyle/>
          <a:p>
            <a:pPr marL="0" lvl="0" indent="0" algn="ctr" rtl="0">
              <a:spcBef>
                <a:spcPts val="1000"/>
              </a:spcBef>
              <a:spcAft>
                <a:spcPts val="0"/>
              </a:spcAft>
              <a:buNone/>
            </a:pPr>
            <a:r>
              <a:rPr lang="en-US">
                <a:solidFill>
                  <a:schemeClr val="hlink"/>
                </a:solidFill>
                <a:uFill>
                  <a:noFill/>
                </a:uFill>
                <a:hlinkClick r:id="rId7"/>
              </a:rPr>
              <a:t>Greg Rieker</a:t>
            </a:r>
            <a:endParaRPr/>
          </a:p>
        </p:txBody>
      </p:sp>
      <p:sp>
        <p:nvSpPr>
          <p:cNvPr id="239" name="Google Shape;239;p17"/>
          <p:cNvSpPr txBox="1">
            <a:spLocks noGrp="1"/>
          </p:cNvSpPr>
          <p:nvPr>
            <p:ph type="subTitle" idx="6"/>
          </p:nvPr>
        </p:nvSpPr>
        <p:spPr>
          <a:xfrm>
            <a:off x="6082575" y="5022475"/>
            <a:ext cx="1637100" cy="409800"/>
          </a:xfrm>
          <a:prstGeom prst="rect">
            <a:avLst/>
          </a:prstGeom>
        </p:spPr>
        <p:txBody>
          <a:bodyPr spcFirstLastPara="1" wrap="square" lIns="27425" tIns="0" rIns="27425" bIns="0" anchor="ctr" anchorCtr="0">
            <a:noAutofit/>
          </a:bodyPr>
          <a:lstStyle/>
          <a:p>
            <a:pPr marL="0" lvl="0" indent="0" algn="ctr" rtl="0">
              <a:spcBef>
                <a:spcPts val="1000"/>
              </a:spcBef>
              <a:spcAft>
                <a:spcPts val="0"/>
              </a:spcAft>
              <a:buNone/>
            </a:pPr>
            <a:r>
              <a:rPr lang="en-US"/>
              <a:t>James Harper</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pic>
        <p:nvPicPr>
          <p:cNvPr id="245" name="Google Shape;245;p18"/>
          <p:cNvPicPr preferRelativeResize="0">
            <a:picLocks noGrp="1"/>
          </p:cNvPicPr>
          <p:nvPr>
            <p:ph type="pic" idx="3"/>
          </p:nvPr>
        </p:nvPicPr>
        <p:blipFill rotWithShape="1">
          <a:blip r:embed="rId3">
            <a:alphaModFix/>
          </a:blip>
          <a:srcRect t="9014" b="24261"/>
          <a:stretch/>
        </p:blipFill>
        <p:spPr>
          <a:xfrm>
            <a:off x="2973025" y="3747525"/>
            <a:ext cx="1335000" cy="1335000"/>
          </a:xfrm>
          <a:prstGeom prst="rect">
            <a:avLst/>
          </a:prstGeom>
        </p:spPr>
      </p:pic>
      <p:sp>
        <p:nvSpPr>
          <p:cNvPr id="246" name="Google Shape;246;p18"/>
          <p:cNvSpPr txBox="1">
            <a:spLocks noGrp="1"/>
          </p:cNvSpPr>
          <p:nvPr>
            <p:ph type="subTitle" idx="1"/>
          </p:nvPr>
        </p:nvSpPr>
        <p:spPr>
          <a:xfrm>
            <a:off x="0" y="1118700"/>
            <a:ext cx="2652600" cy="4764600"/>
          </a:xfrm>
          <a:prstGeom prst="rect">
            <a:avLst/>
          </a:prstGeom>
        </p:spPr>
        <p:txBody>
          <a:bodyPr spcFirstLastPara="1" wrap="square" lIns="228600" tIns="182875" rIns="228600" bIns="182875" anchor="t" anchorCtr="0">
            <a:noAutofit/>
          </a:bodyPr>
          <a:lstStyle/>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Career Areas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Product Design</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Specializations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Graduate Design Emphasis</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Prerequisites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MCEN 5055: APD </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Pre or Corequisites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None</a:t>
            </a:r>
            <a:endParaRPr/>
          </a:p>
        </p:txBody>
      </p:sp>
      <p:sp>
        <p:nvSpPr>
          <p:cNvPr id="247" name="Google Shape;247;p18"/>
          <p:cNvSpPr txBox="1">
            <a:spLocks noGrp="1"/>
          </p:cNvSpPr>
          <p:nvPr>
            <p:ph type="subTitle" idx="5"/>
          </p:nvPr>
        </p:nvSpPr>
        <p:spPr>
          <a:xfrm>
            <a:off x="2652475" y="1118700"/>
            <a:ext cx="5316000" cy="2631000"/>
          </a:xfrm>
          <a:prstGeom prst="rect">
            <a:avLst/>
          </a:prstGeom>
        </p:spPr>
        <p:txBody>
          <a:bodyPr spcFirstLastPara="1" wrap="square" lIns="228600" tIns="182875" rIns="228600" bIns="182875" anchor="t" anchorCtr="0">
            <a:spAutoFit/>
          </a:bodyPr>
          <a:lstStyle/>
          <a:p>
            <a:pPr marL="0" lvl="0" indent="0" algn="l" rtl="0">
              <a:lnSpc>
                <a:spcPct val="100000"/>
              </a:lnSpc>
              <a:spcBef>
                <a:spcPts val="0"/>
              </a:spcBef>
              <a:spcAft>
                <a:spcPts val="0"/>
              </a:spcAft>
              <a:buClr>
                <a:schemeClr val="dk1"/>
              </a:buClr>
              <a:buSzPts val="1100"/>
              <a:buFont typeface="Arial"/>
              <a:buNone/>
            </a:pPr>
            <a:r>
              <a:rPr lang="en-US" i="0"/>
              <a:t>First part of a two-course graduate product design experience in mechanical engineering. Covers problem definition and specifications, determining design requirements, user feedback, alternative design concepts, engineering analysis, concept prototypes and CAD drawings. Students make several oral design reviews, a final design presentation and prepare a written report. Entails a team product design, fabrication and testing cycle of sponsored project.</a:t>
            </a:r>
            <a:endParaRPr i="0"/>
          </a:p>
          <a:p>
            <a:pPr marL="0" lvl="0" indent="0" algn="l" rtl="0">
              <a:spcBef>
                <a:spcPts val="1000"/>
              </a:spcBef>
              <a:spcAft>
                <a:spcPts val="0"/>
              </a:spcAft>
              <a:buNone/>
            </a:pPr>
            <a:endParaRPr/>
          </a:p>
        </p:txBody>
      </p:sp>
      <p:sp>
        <p:nvSpPr>
          <p:cNvPr id="248" name="Google Shape;248;p18"/>
          <p:cNvSpPr txBox="1">
            <a:spLocks noGrp="1"/>
          </p:cNvSpPr>
          <p:nvPr>
            <p:ph type="subTitle" idx="6"/>
          </p:nvPr>
        </p:nvSpPr>
        <p:spPr>
          <a:xfrm>
            <a:off x="2820625" y="5017675"/>
            <a:ext cx="1637100" cy="409800"/>
          </a:xfrm>
          <a:prstGeom prst="rect">
            <a:avLst/>
          </a:prstGeom>
        </p:spPr>
        <p:txBody>
          <a:bodyPr spcFirstLastPara="1" wrap="square" lIns="27425" tIns="0" rIns="27425" bIns="0" anchor="ctr" anchorCtr="0">
            <a:noAutofit/>
          </a:bodyPr>
          <a:lstStyle/>
          <a:p>
            <a:pPr marL="0" lvl="0" indent="0" algn="ctr" rtl="0">
              <a:spcBef>
                <a:spcPts val="1000"/>
              </a:spcBef>
              <a:spcAft>
                <a:spcPts val="0"/>
              </a:spcAft>
              <a:buNone/>
            </a:pPr>
            <a:r>
              <a:rPr lang="en-US">
                <a:solidFill>
                  <a:schemeClr val="hlink"/>
                </a:solidFill>
                <a:uFill>
                  <a:noFill/>
                </a:uFill>
                <a:hlinkClick r:id="rId4"/>
              </a:rPr>
              <a:t>Gregory Whiting</a:t>
            </a:r>
            <a:endParaRPr/>
          </a:p>
        </p:txBody>
      </p:sp>
      <p:sp>
        <p:nvSpPr>
          <p:cNvPr id="249" name="Google Shape;249;p18"/>
          <p:cNvSpPr txBox="1">
            <a:spLocks noGrp="1"/>
          </p:cNvSpPr>
          <p:nvPr>
            <p:ph type="subTitle" idx="8"/>
          </p:nvPr>
        </p:nvSpPr>
        <p:spPr>
          <a:xfrm>
            <a:off x="2651733" y="5522975"/>
            <a:ext cx="9348900" cy="838200"/>
          </a:xfrm>
          <a:prstGeom prst="rect">
            <a:avLst/>
          </a:prstGeom>
        </p:spPr>
        <p:txBody>
          <a:bodyPr spcFirstLastPara="1" wrap="square" lIns="274300" tIns="45700" rIns="274300" bIns="45700" anchor="t" anchorCtr="0">
            <a:noAutofit/>
          </a:bodyPr>
          <a:lstStyle/>
          <a:p>
            <a:pPr marL="0" lvl="0" indent="0" algn="l" rtl="0">
              <a:spcBef>
                <a:spcPts val="1000"/>
              </a:spcBef>
              <a:spcAft>
                <a:spcPts val="0"/>
              </a:spcAft>
              <a:buClr>
                <a:schemeClr val="dk1"/>
              </a:buClr>
              <a:buSzPts val="1100"/>
              <a:buFont typeface="Arial"/>
              <a:buNone/>
            </a:pPr>
            <a:r>
              <a:rPr lang="en-US"/>
              <a:t>Teaching schedule: </a:t>
            </a:r>
            <a:r>
              <a:rPr lang="en-US" b="0"/>
              <a:t>Offered every fall semester.</a:t>
            </a:r>
            <a:endParaRPr/>
          </a:p>
        </p:txBody>
      </p:sp>
      <p:sp>
        <p:nvSpPr>
          <p:cNvPr id="250" name="Google Shape;250;p18"/>
          <p:cNvSpPr txBox="1">
            <a:spLocks noGrp="1"/>
          </p:cNvSpPr>
          <p:nvPr>
            <p:ph type="title"/>
          </p:nvPr>
        </p:nvSpPr>
        <p:spPr>
          <a:xfrm>
            <a:off x="190500" y="0"/>
            <a:ext cx="11810100" cy="1118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2800"/>
              <a:t>MCEN 5065: Graduate Product Design 1</a:t>
            </a:r>
            <a:endParaRPr sz="2800"/>
          </a:p>
        </p:txBody>
      </p:sp>
      <p:pic>
        <p:nvPicPr>
          <p:cNvPr id="251" name="Google Shape;251;p18"/>
          <p:cNvPicPr preferRelativeResize="0"/>
          <p:nvPr/>
        </p:nvPicPr>
        <p:blipFill rotWithShape="1">
          <a:blip r:embed="rId5">
            <a:alphaModFix/>
          </a:blip>
          <a:srcRect l="37449" r="25863"/>
          <a:stretch/>
        </p:blipFill>
        <p:spPr>
          <a:xfrm>
            <a:off x="7968475" y="1329850"/>
            <a:ext cx="3604631" cy="3687825"/>
          </a:xfrm>
          <a:prstGeom prst="rect">
            <a:avLst/>
          </a:prstGeom>
          <a:noFill/>
          <a:ln>
            <a:noFill/>
          </a:ln>
        </p:spPr>
      </p:pic>
      <p:sp>
        <p:nvSpPr>
          <p:cNvPr id="252" name="Google Shape;252;p18"/>
          <p:cNvSpPr txBox="1">
            <a:spLocks noGrp="1"/>
          </p:cNvSpPr>
          <p:nvPr>
            <p:ph type="subTitle" idx="6"/>
          </p:nvPr>
        </p:nvSpPr>
        <p:spPr>
          <a:xfrm>
            <a:off x="4625750" y="5017675"/>
            <a:ext cx="1637100" cy="409800"/>
          </a:xfrm>
          <a:prstGeom prst="rect">
            <a:avLst/>
          </a:prstGeom>
        </p:spPr>
        <p:txBody>
          <a:bodyPr spcFirstLastPara="1" wrap="square" lIns="27425" tIns="0" rIns="27425" bIns="0" anchor="ctr" anchorCtr="0">
            <a:noAutofit/>
          </a:bodyPr>
          <a:lstStyle/>
          <a:p>
            <a:pPr marL="0" lvl="0" indent="0" algn="ctr" rtl="0">
              <a:spcBef>
                <a:spcPts val="1000"/>
              </a:spcBef>
              <a:spcAft>
                <a:spcPts val="0"/>
              </a:spcAft>
              <a:buNone/>
            </a:pPr>
            <a:r>
              <a:rPr lang="en-US">
                <a:solidFill>
                  <a:schemeClr val="hlink"/>
                </a:solidFill>
                <a:uFill>
                  <a:noFill/>
                </a:uFill>
                <a:hlinkClick r:id="rId6"/>
              </a:rPr>
              <a:t>Rebecca Komarek</a:t>
            </a:r>
            <a:endParaRPr/>
          </a:p>
        </p:txBody>
      </p:sp>
      <p:pic>
        <p:nvPicPr>
          <p:cNvPr id="253" name="Google Shape;253;p18"/>
          <p:cNvPicPr preferRelativeResize="0"/>
          <p:nvPr/>
        </p:nvPicPr>
        <p:blipFill>
          <a:blip r:embed="rId7">
            <a:alphaModFix/>
          </a:blip>
          <a:stretch>
            <a:fillRect/>
          </a:stretch>
        </p:blipFill>
        <p:spPr>
          <a:xfrm>
            <a:off x="4778138" y="3747513"/>
            <a:ext cx="1335024" cy="133502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pic>
        <p:nvPicPr>
          <p:cNvPr id="259" name="Google Shape;259;p19"/>
          <p:cNvPicPr preferRelativeResize="0">
            <a:picLocks noGrp="1"/>
          </p:cNvPicPr>
          <p:nvPr>
            <p:ph type="pic" idx="3"/>
          </p:nvPr>
        </p:nvPicPr>
        <p:blipFill rotWithShape="1">
          <a:blip r:embed="rId3">
            <a:alphaModFix/>
          </a:blip>
          <a:srcRect t="9014" b="24261"/>
          <a:stretch/>
        </p:blipFill>
        <p:spPr>
          <a:xfrm>
            <a:off x="2973025" y="3747525"/>
            <a:ext cx="1335000" cy="1335000"/>
          </a:xfrm>
          <a:prstGeom prst="rect">
            <a:avLst/>
          </a:prstGeom>
        </p:spPr>
      </p:pic>
      <p:sp>
        <p:nvSpPr>
          <p:cNvPr id="260" name="Google Shape;260;p19"/>
          <p:cNvSpPr txBox="1">
            <a:spLocks noGrp="1"/>
          </p:cNvSpPr>
          <p:nvPr>
            <p:ph type="subTitle" idx="1"/>
          </p:nvPr>
        </p:nvSpPr>
        <p:spPr>
          <a:xfrm>
            <a:off x="0" y="1118700"/>
            <a:ext cx="2652600" cy="4764600"/>
          </a:xfrm>
          <a:prstGeom prst="rect">
            <a:avLst/>
          </a:prstGeom>
        </p:spPr>
        <p:txBody>
          <a:bodyPr spcFirstLastPara="1" wrap="square" lIns="228600" tIns="182875" rIns="228600" bIns="182875" anchor="t" anchorCtr="0">
            <a:noAutofit/>
          </a:bodyPr>
          <a:lstStyle/>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Career Areas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Product Design</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Specializations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Graduate Design Emphasis</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Prerequisites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MCEN 5065: GPD 1</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Pre or Corequisites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None</a:t>
            </a:r>
            <a:endParaRPr/>
          </a:p>
        </p:txBody>
      </p:sp>
      <p:sp>
        <p:nvSpPr>
          <p:cNvPr id="261" name="Google Shape;261;p19"/>
          <p:cNvSpPr txBox="1">
            <a:spLocks noGrp="1"/>
          </p:cNvSpPr>
          <p:nvPr>
            <p:ph type="subTitle" idx="5"/>
          </p:nvPr>
        </p:nvSpPr>
        <p:spPr>
          <a:xfrm>
            <a:off x="2652475" y="1118700"/>
            <a:ext cx="5316000" cy="2415600"/>
          </a:xfrm>
          <a:prstGeom prst="rect">
            <a:avLst/>
          </a:prstGeom>
        </p:spPr>
        <p:txBody>
          <a:bodyPr spcFirstLastPara="1" wrap="square" lIns="228600" tIns="182875" rIns="228600" bIns="182875" anchor="t" anchorCtr="0">
            <a:spAutoFit/>
          </a:bodyPr>
          <a:lstStyle/>
          <a:p>
            <a:pPr marL="0" lvl="0" indent="0" algn="l" rtl="0">
              <a:lnSpc>
                <a:spcPct val="100000"/>
              </a:lnSpc>
              <a:spcBef>
                <a:spcPts val="0"/>
              </a:spcBef>
              <a:spcAft>
                <a:spcPts val="0"/>
              </a:spcAft>
              <a:buClr>
                <a:schemeClr val="dk1"/>
              </a:buClr>
              <a:buSzPts val="1100"/>
              <a:buFont typeface="Arial"/>
              <a:buNone/>
            </a:pPr>
            <a:r>
              <a:rPr lang="en-US" i="0"/>
              <a:t>Second part of two-course graduate product design experience in mechanical engineering. Includes refinement of prototype, design optimization, fabrication, testing, and evaluation. Students orally present the final design and prepare a written report and operation manual for the product. Entails a team product design, fabrication, and testing cycle of a sponsored project, leading to a fully-functional product.</a:t>
            </a:r>
            <a:endParaRPr i="0"/>
          </a:p>
          <a:p>
            <a:pPr marL="0" lvl="0" indent="0" algn="l" rtl="0">
              <a:spcBef>
                <a:spcPts val="1000"/>
              </a:spcBef>
              <a:spcAft>
                <a:spcPts val="0"/>
              </a:spcAft>
              <a:buNone/>
            </a:pPr>
            <a:endParaRPr/>
          </a:p>
        </p:txBody>
      </p:sp>
      <p:sp>
        <p:nvSpPr>
          <p:cNvPr id="262" name="Google Shape;262;p19"/>
          <p:cNvSpPr txBox="1">
            <a:spLocks noGrp="1"/>
          </p:cNvSpPr>
          <p:nvPr>
            <p:ph type="subTitle" idx="6"/>
          </p:nvPr>
        </p:nvSpPr>
        <p:spPr>
          <a:xfrm>
            <a:off x="2820625" y="5017675"/>
            <a:ext cx="1637100" cy="409800"/>
          </a:xfrm>
          <a:prstGeom prst="rect">
            <a:avLst/>
          </a:prstGeom>
        </p:spPr>
        <p:txBody>
          <a:bodyPr spcFirstLastPara="1" wrap="square" lIns="27425" tIns="0" rIns="27425" bIns="0" anchor="ctr" anchorCtr="0">
            <a:noAutofit/>
          </a:bodyPr>
          <a:lstStyle/>
          <a:p>
            <a:pPr marL="0" lvl="0" indent="0" algn="ctr" rtl="0">
              <a:spcBef>
                <a:spcPts val="1000"/>
              </a:spcBef>
              <a:spcAft>
                <a:spcPts val="0"/>
              </a:spcAft>
              <a:buNone/>
            </a:pPr>
            <a:r>
              <a:rPr lang="en-US">
                <a:solidFill>
                  <a:schemeClr val="hlink"/>
                </a:solidFill>
                <a:uFill>
                  <a:noFill/>
                </a:uFill>
                <a:hlinkClick r:id="rId4"/>
              </a:rPr>
              <a:t>Gregory Whiting</a:t>
            </a:r>
            <a:endParaRPr/>
          </a:p>
        </p:txBody>
      </p:sp>
      <p:sp>
        <p:nvSpPr>
          <p:cNvPr id="263" name="Google Shape;263;p19"/>
          <p:cNvSpPr txBox="1">
            <a:spLocks noGrp="1"/>
          </p:cNvSpPr>
          <p:nvPr>
            <p:ph type="subTitle" idx="8"/>
          </p:nvPr>
        </p:nvSpPr>
        <p:spPr>
          <a:xfrm>
            <a:off x="2651733" y="5522975"/>
            <a:ext cx="9348900" cy="838200"/>
          </a:xfrm>
          <a:prstGeom prst="rect">
            <a:avLst/>
          </a:prstGeom>
        </p:spPr>
        <p:txBody>
          <a:bodyPr spcFirstLastPara="1" wrap="square" lIns="274300" tIns="45700" rIns="274300" bIns="45700" anchor="t" anchorCtr="0">
            <a:noAutofit/>
          </a:bodyPr>
          <a:lstStyle/>
          <a:p>
            <a:pPr marL="0" lvl="0" indent="0" algn="l" rtl="0">
              <a:spcBef>
                <a:spcPts val="1000"/>
              </a:spcBef>
              <a:spcAft>
                <a:spcPts val="0"/>
              </a:spcAft>
              <a:buClr>
                <a:schemeClr val="dk1"/>
              </a:buClr>
              <a:buSzPts val="1100"/>
              <a:buFont typeface="Arial"/>
              <a:buNone/>
            </a:pPr>
            <a:r>
              <a:rPr lang="en-US"/>
              <a:t>Teaching schedule: </a:t>
            </a:r>
            <a:r>
              <a:rPr lang="en-US" b="0"/>
              <a:t>Offered every fall semester.</a:t>
            </a:r>
            <a:endParaRPr/>
          </a:p>
        </p:txBody>
      </p:sp>
      <p:sp>
        <p:nvSpPr>
          <p:cNvPr id="264" name="Google Shape;264;p19"/>
          <p:cNvSpPr txBox="1">
            <a:spLocks noGrp="1"/>
          </p:cNvSpPr>
          <p:nvPr>
            <p:ph type="title"/>
          </p:nvPr>
        </p:nvSpPr>
        <p:spPr>
          <a:xfrm>
            <a:off x="190500" y="0"/>
            <a:ext cx="11810100" cy="1118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2800"/>
              <a:t>MCEN 5075: Graduate Product Design 2</a:t>
            </a:r>
            <a:endParaRPr sz="2800"/>
          </a:p>
        </p:txBody>
      </p:sp>
      <p:pic>
        <p:nvPicPr>
          <p:cNvPr id="265" name="Google Shape;265;p19"/>
          <p:cNvPicPr preferRelativeResize="0"/>
          <p:nvPr/>
        </p:nvPicPr>
        <p:blipFill>
          <a:blip r:embed="rId5">
            <a:alphaModFix/>
          </a:blip>
          <a:stretch>
            <a:fillRect/>
          </a:stretch>
        </p:blipFill>
        <p:spPr>
          <a:xfrm>
            <a:off x="8197024" y="1329850"/>
            <a:ext cx="3187472" cy="4193124"/>
          </a:xfrm>
          <a:prstGeom prst="rect">
            <a:avLst/>
          </a:prstGeom>
          <a:noFill/>
          <a:ln>
            <a:noFill/>
          </a:ln>
        </p:spPr>
      </p:pic>
      <p:sp>
        <p:nvSpPr>
          <p:cNvPr id="266" name="Google Shape;266;p19"/>
          <p:cNvSpPr txBox="1"/>
          <p:nvPr/>
        </p:nvSpPr>
        <p:spPr>
          <a:xfrm>
            <a:off x="8197025" y="5522975"/>
            <a:ext cx="27846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600">
                <a:latin typeface="Helvetica Neue"/>
                <a:ea typeface="Helvetica Neue"/>
                <a:cs typeface="Helvetica Neue"/>
                <a:sym typeface="Helvetica Neue"/>
              </a:rPr>
              <a:t>Tunable Oscillating and Rotational Kinematic Damper  for Siemens Gamesa </a:t>
            </a:r>
            <a:endParaRPr sz="600">
              <a:latin typeface="Helvetica Neue"/>
              <a:ea typeface="Helvetica Neue"/>
              <a:cs typeface="Helvetica Neue"/>
              <a:sym typeface="Helvetica Neue"/>
            </a:endParaRPr>
          </a:p>
        </p:txBody>
      </p:sp>
      <p:sp>
        <p:nvSpPr>
          <p:cNvPr id="267" name="Google Shape;267;p19"/>
          <p:cNvSpPr txBox="1">
            <a:spLocks noGrp="1"/>
          </p:cNvSpPr>
          <p:nvPr>
            <p:ph type="subTitle" idx="6"/>
          </p:nvPr>
        </p:nvSpPr>
        <p:spPr>
          <a:xfrm>
            <a:off x="4606263" y="5017663"/>
            <a:ext cx="1637100" cy="409800"/>
          </a:xfrm>
          <a:prstGeom prst="rect">
            <a:avLst/>
          </a:prstGeom>
        </p:spPr>
        <p:txBody>
          <a:bodyPr spcFirstLastPara="1" wrap="square" lIns="27425" tIns="0" rIns="27425" bIns="0" anchor="ctr" anchorCtr="0">
            <a:noAutofit/>
          </a:bodyPr>
          <a:lstStyle/>
          <a:p>
            <a:pPr marL="0" lvl="0" indent="0" algn="ctr" rtl="0">
              <a:spcBef>
                <a:spcPts val="1000"/>
              </a:spcBef>
              <a:spcAft>
                <a:spcPts val="0"/>
              </a:spcAft>
              <a:buNone/>
            </a:pPr>
            <a:r>
              <a:rPr lang="en-US">
                <a:solidFill>
                  <a:schemeClr val="hlink"/>
                </a:solidFill>
                <a:uFill>
                  <a:noFill/>
                </a:uFill>
                <a:hlinkClick r:id="rId6"/>
              </a:rPr>
              <a:t>Rebecca Komarek</a:t>
            </a:r>
            <a:endParaRPr/>
          </a:p>
        </p:txBody>
      </p:sp>
      <p:pic>
        <p:nvPicPr>
          <p:cNvPr id="268" name="Google Shape;268;p19"/>
          <p:cNvPicPr preferRelativeResize="0"/>
          <p:nvPr/>
        </p:nvPicPr>
        <p:blipFill>
          <a:blip r:embed="rId7">
            <a:alphaModFix/>
          </a:blip>
          <a:stretch>
            <a:fillRect/>
          </a:stretch>
        </p:blipFill>
        <p:spPr>
          <a:xfrm>
            <a:off x="4757300" y="3747513"/>
            <a:ext cx="1335024" cy="133502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20"/>
          <p:cNvSpPr>
            <a:spLocks noGrp="1"/>
          </p:cNvSpPr>
          <p:nvPr>
            <p:ph type="pic" idx="3"/>
          </p:nvPr>
        </p:nvSpPr>
        <p:spPr>
          <a:xfrm>
            <a:off x="2973025" y="3747525"/>
            <a:ext cx="1335000" cy="1335000"/>
          </a:xfrm>
          <a:prstGeom prst="rect">
            <a:avLst/>
          </a:prstGeom>
        </p:spPr>
        <p:txBody>
          <a:bodyPr/>
          <a:lstStyle/>
          <a:p>
            <a:endParaRPr lang="en-US"/>
          </a:p>
        </p:txBody>
      </p:sp>
      <p:sp>
        <p:nvSpPr>
          <p:cNvPr id="275" name="Google Shape;275;p20"/>
          <p:cNvSpPr txBox="1">
            <a:spLocks noGrp="1"/>
          </p:cNvSpPr>
          <p:nvPr>
            <p:ph type="subTitle" idx="1"/>
          </p:nvPr>
        </p:nvSpPr>
        <p:spPr>
          <a:xfrm>
            <a:off x="0" y="1118700"/>
            <a:ext cx="2652600" cy="4764600"/>
          </a:xfrm>
          <a:prstGeom prst="rect">
            <a:avLst/>
          </a:prstGeom>
        </p:spPr>
        <p:txBody>
          <a:bodyPr spcFirstLastPara="1" wrap="square" lIns="228600" tIns="182875" rIns="228600" bIns="182875" anchor="t" anchorCtr="0">
            <a:noAutofit/>
          </a:bodyPr>
          <a:lstStyle/>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Career Areas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Robotics</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Controls</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Automated Systems</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Integrated Systems</a:t>
            </a:r>
            <a:endParaRPr b="0" i="1">
              <a:solidFill>
                <a:srgbClr val="202020"/>
              </a:solidFill>
            </a:endParaRPr>
          </a:p>
          <a:p>
            <a:pPr marL="0" lvl="0" indent="0" algn="l" rtl="0">
              <a:lnSpc>
                <a:spcPct val="100000"/>
              </a:lnSpc>
              <a:spcBef>
                <a:spcPts val="0"/>
              </a:spcBef>
              <a:spcAft>
                <a:spcPts val="0"/>
              </a:spcAft>
              <a:buClr>
                <a:schemeClr val="dk1"/>
              </a:buClr>
              <a:buFont typeface="Arial"/>
              <a:buNone/>
            </a:pPr>
            <a:endParaRPr b="0" i="1">
              <a:solidFill>
                <a:srgbClr val="202020"/>
              </a:solidFill>
            </a:endParaRPr>
          </a:p>
          <a:p>
            <a:pPr marL="0" lvl="0" indent="0" algn="l" rtl="0">
              <a:lnSpc>
                <a:spcPct val="100000"/>
              </a:lnSpc>
              <a:spcBef>
                <a:spcPts val="0"/>
              </a:spcBef>
              <a:spcAft>
                <a:spcPts val="0"/>
              </a:spcAft>
              <a:buClr>
                <a:schemeClr val="dk1"/>
              </a:buClr>
              <a:buFont typeface="Arial"/>
              <a:buNone/>
            </a:pPr>
            <a:r>
              <a:rPr lang="en-US" i="1">
                <a:solidFill>
                  <a:srgbClr val="202020"/>
                </a:solidFill>
              </a:rPr>
              <a:t>Specializations</a:t>
            </a:r>
            <a:endParaRPr i="1">
              <a:solidFill>
                <a:srgbClr val="202020"/>
              </a:solidFill>
            </a:endParaRPr>
          </a:p>
          <a:p>
            <a:pPr marL="0" lvl="0" indent="0" algn="l" rtl="0">
              <a:lnSpc>
                <a:spcPct val="100000"/>
              </a:lnSpc>
              <a:spcBef>
                <a:spcPts val="0"/>
              </a:spcBef>
              <a:spcAft>
                <a:spcPts val="0"/>
              </a:spcAft>
              <a:buClr>
                <a:schemeClr val="dk1"/>
              </a:buClr>
              <a:buFont typeface="Arial"/>
              <a:buNone/>
            </a:pPr>
            <a:r>
              <a:rPr lang="en-US" b="0" i="1">
                <a:solidFill>
                  <a:srgbClr val="202020"/>
                </a:solidFill>
              </a:rPr>
              <a:t>None</a:t>
            </a:r>
            <a:endParaRPr b="0" i="1">
              <a:solidFill>
                <a:srgbClr val="202020"/>
              </a:solidFill>
            </a:endParaRPr>
          </a:p>
          <a:p>
            <a:pPr marL="0" lvl="0" indent="0" algn="l" rtl="0">
              <a:lnSpc>
                <a:spcPct val="100000"/>
              </a:lnSpc>
              <a:spcBef>
                <a:spcPts val="0"/>
              </a:spcBef>
              <a:spcAft>
                <a:spcPts val="0"/>
              </a:spcAft>
              <a:buClr>
                <a:schemeClr val="dk1"/>
              </a:buClr>
              <a:buFont typeface="Arial"/>
              <a:buNone/>
            </a:pPr>
            <a:endParaRPr b="0" i="1">
              <a:solidFill>
                <a:srgbClr val="202020"/>
              </a:solidFill>
            </a:endParaRPr>
          </a:p>
          <a:p>
            <a:pPr marL="0" lvl="0" indent="0" algn="l" rtl="0">
              <a:lnSpc>
                <a:spcPct val="100000"/>
              </a:lnSpc>
              <a:spcBef>
                <a:spcPts val="0"/>
              </a:spcBef>
              <a:spcAft>
                <a:spcPts val="0"/>
              </a:spcAft>
              <a:buClr>
                <a:schemeClr val="dk1"/>
              </a:buClr>
              <a:buFont typeface="Arial"/>
              <a:buNone/>
            </a:pPr>
            <a:r>
              <a:rPr lang="en-US" i="1">
                <a:solidFill>
                  <a:srgbClr val="202020"/>
                </a:solidFill>
              </a:rPr>
              <a:t>Prerequisites</a:t>
            </a:r>
            <a:endParaRPr i="1">
              <a:solidFill>
                <a:srgbClr val="202020"/>
              </a:solidFill>
            </a:endParaRPr>
          </a:p>
          <a:p>
            <a:pPr marL="0" lvl="0" indent="0" algn="l" rtl="0">
              <a:lnSpc>
                <a:spcPct val="100000"/>
              </a:lnSpc>
              <a:spcBef>
                <a:spcPts val="0"/>
              </a:spcBef>
              <a:spcAft>
                <a:spcPts val="0"/>
              </a:spcAft>
              <a:buClr>
                <a:schemeClr val="dk1"/>
              </a:buClr>
              <a:buFont typeface="Arial"/>
              <a:buNone/>
            </a:pPr>
            <a:r>
              <a:rPr lang="en-US" b="0" i="1">
                <a:solidFill>
                  <a:srgbClr val="202020"/>
                </a:solidFill>
              </a:rPr>
              <a:t>ECEN 3010: Circuits*</a:t>
            </a:r>
            <a:endParaRPr b="0" i="1">
              <a:solidFill>
                <a:srgbClr val="202020"/>
              </a:solidFill>
            </a:endParaRPr>
          </a:p>
          <a:p>
            <a:pPr marL="0" lvl="0" indent="0" algn="l" rtl="0">
              <a:lnSpc>
                <a:spcPct val="100000"/>
              </a:lnSpc>
              <a:spcBef>
                <a:spcPts val="0"/>
              </a:spcBef>
              <a:spcAft>
                <a:spcPts val="0"/>
              </a:spcAft>
              <a:buNone/>
            </a:pPr>
            <a:r>
              <a:rPr lang="en-US" b="0" i="1">
                <a:solidFill>
                  <a:srgbClr val="202020"/>
                </a:solidFill>
              </a:rPr>
              <a:t>CSCI 1300: Programming*</a:t>
            </a:r>
            <a:endParaRPr b="0" i="1">
              <a:solidFill>
                <a:srgbClr val="202020"/>
              </a:solidFill>
            </a:endParaRPr>
          </a:p>
          <a:p>
            <a:pPr marL="0" lvl="0" indent="0" algn="l" rtl="0">
              <a:lnSpc>
                <a:spcPct val="100000"/>
              </a:lnSpc>
              <a:spcBef>
                <a:spcPts val="0"/>
              </a:spcBef>
              <a:spcAft>
                <a:spcPts val="0"/>
              </a:spcAft>
              <a:buNone/>
            </a:pPr>
            <a:endParaRPr b="0" i="1">
              <a:solidFill>
                <a:srgbClr val="202020"/>
              </a:solidFill>
            </a:endParaRPr>
          </a:p>
          <a:p>
            <a:pPr marL="0" lvl="0" indent="0" algn="l" rtl="0">
              <a:lnSpc>
                <a:spcPct val="100000"/>
              </a:lnSpc>
              <a:spcBef>
                <a:spcPts val="0"/>
              </a:spcBef>
              <a:spcAft>
                <a:spcPts val="0"/>
              </a:spcAft>
              <a:buNone/>
            </a:pPr>
            <a:r>
              <a:rPr lang="en-US" i="1">
                <a:solidFill>
                  <a:srgbClr val="202020"/>
                </a:solidFill>
              </a:rPr>
              <a:t>Pre or Corequisites</a:t>
            </a:r>
            <a:endParaRPr i="1">
              <a:solidFill>
                <a:srgbClr val="202020"/>
              </a:solidFill>
            </a:endParaRPr>
          </a:p>
          <a:p>
            <a:pPr marL="0" lvl="0" indent="0" algn="l" rtl="0">
              <a:lnSpc>
                <a:spcPct val="100000"/>
              </a:lnSpc>
              <a:spcBef>
                <a:spcPts val="0"/>
              </a:spcBef>
              <a:spcAft>
                <a:spcPts val="0"/>
              </a:spcAft>
              <a:buNone/>
            </a:pPr>
            <a:r>
              <a:rPr lang="en-US" b="0" i="1">
                <a:solidFill>
                  <a:srgbClr val="202020"/>
                </a:solidFill>
              </a:rPr>
              <a:t>None</a:t>
            </a:r>
            <a:endParaRPr b="0" i="1">
              <a:solidFill>
                <a:srgbClr val="202020"/>
              </a:solidFill>
            </a:endParaRPr>
          </a:p>
          <a:p>
            <a:pPr marL="0" lvl="0" indent="0" algn="l" rtl="0">
              <a:lnSpc>
                <a:spcPct val="100000"/>
              </a:lnSpc>
              <a:spcBef>
                <a:spcPts val="0"/>
              </a:spcBef>
              <a:spcAft>
                <a:spcPts val="0"/>
              </a:spcAft>
              <a:buNone/>
            </a:pPr>
            <a:endParaRPr b="0" i="1">
              <a:solidFill>
                <a:srgbClr val="202020"/>
              </a:solidFill>
            </a:endParaRPr>
          </a:p>
          <a:p>
            <a:pPr marL="0" lvl="0" indent="0" algn="l" rtl="0">
              <a:lnSpc>
                <a:spcPct val="100000"/>
              </a:lnSpc>
              <a:spcBef>
                <a:spcPts val="0"/>
              </a:spcBef>
              <a:spcAft>
                <a:spcPts val="0"/>
              </a:spcAft>
              <a:buNone/>
            </a:pPr>
            <a:r>
              <a:rPr lang="en-US" b="0" i="1">
                <a:solidFill>
                  <a:srgbClr val="202020"/>
                </a:solidFill>
              </a:rPr>
              <a:t>*Or equivalent.</a:t>
            </a:r>
            <a:endParaRPr b="0" i="1">
              <a:solidFill>
                <a:srgbClr val="202020"/>
              </a:solidFill>
            </a:endParaRPr>
          </a:p>
        </p:txBody>
      </p:sp>
      <p:sp>
        <p:nvSpPr>
          <p:cNvPr id="276" name="Google Shape;276;p20"/>
          <p:cNvSpPr txBox="1">
            <a:spLocks noGrp="1"/>
          </p:cNvSpPr>
          <p:nvPr>
            <p:ph type="subTitle" idx="5"/>
          </p:nvPr>
        </p:nvSpPr>
        <p:spPr>
          <a:xfrm>
            <a:off x="2652475" y="1118700"/>
            <a:ext cx="5316000" cy="2308800"/>
          </a:xfrm>
          <a:prstGeom prst="rect">
            <a:avLst/>
          </a:prstGeom>
        </p:spPr>
        <p:txBody>
          <a:bodyPr spcFirstLastPara="1" wrap="square" lIns="228600" tIns="182875" rIns="228600" bIns="182875" anchor="t" anchorCtr="0">
            <a:spAutoFit/>
          </a:bodyPr>
          <a:lstStyle/>
          <a:p>
            <a:pPr marL="0" lvl="0" indent="0" algn="l" rtl="0">
              <a:lnSpc>
                <a:spcPct val="100000"/>
              </a:lnSpc>
              <a:spcBef>
                <a:spcPts val="0"/>
              </a:spcBef>
              <a:spcAft>
                <a:spcPts val="0"/>
              </a:spcAft>
              <a:buClr>
                <a:schemeClr val="dk1"/>
              </a:buClr>
              <a:buSzPts val="1100"/>
              <a:buFont typeface="Arial"/>
              <a:buNone/>
            </a:pPr>
            <a:r>
              <a:rPr lang="en-US" i="0"/>
              <a:t>Focuses on design and construction of microprocessor- controlled electro-mechanical systems. Lectures review critical circuit topics, discuss sensor and actuator component selection, microprocessor selection and programming, robotic systems, systems integration, and design strategies for complex, multi-system devices. Lab work reinforces lectures and allows hands-on experience with mechatronic design. Students must design and build an autonomous robotic device.</a:t>
            </a:r>
            <a:endParaRPr/>
          </a:p>
        </p:txBody>
      </p:sp>
      <p:sp>
        <p:nvSpPr>
          <p:cNvPr id="277" name="Google Shape;277;p20"/>
          <p:cNvSpPr txBox="1">
            <a:spLocks noGrp="1"/>
          </p:cNvSpPr>
          <p:nvPr>
            <p:ph type="subTitle" idx="6"/>
          </p:nvPr>
        </p:nvSpPr>
        <p:spPr>
          <a:xfrm>
            <a:off x="2820625" y="5017675"/>
            <a:ext cx="1637100" cy="409800"/>
          </a:xfrm>
          <a:prstGeom prst="rect">
            <a:avLst/>
          </a:prstGeom>
        </p:spPr>
        <p:txBody>
          <a:bodyPr spcFirstLastPara="1" wrap="square" lIns="27425" tIns="0" rIns="27425" bIns="0" anchor="ctr" anchorCtr="0">
            <a:noAutofit/>
          </a:bodyPr>
          <a:lstStyle/>
          <a:p>
            <a:pPr marL="0" lvl="0" indent="0" algn="ctr" rtl="0">
              <a:lnSpc>
                <a:spcPct val="100000"/>
              </a:lnSpc>
              <a:spcBef>
                <a:spcPts val="0"/>
              </a:spcBef>
              <a:spcAft>
                <a:spcPts val="0"/>
              </a:spcAft>
              <a:buClr>
                <a:schemeClr val="dk1"/>
              </a:buClr>
              <a:buSzPts val="1100"/>
              <a:buFont typeface="Arial"/>
              <a:buNone/>
            </a:pPr>
            <a:r>
              <a:rPr lang="en-US">
                <a:solidFill>
                  <a:schemeClr val="hlink"/>
                </a:solidFill>
                <a:uFill>
                  <a:noFill/>
                </a:uFill>
                <a:hlinkClick r:id="rId3"/>
              </a:rPr>
              <a:t>Derek Reamon</a:t>
            </a:r>
            <a:r>
              <a:rPr lang="en-US">
                <a:solidFill>
                  <a:schemeClr val="hlink"/>
                </a:solidFill>
                <a:uFill>
                  <a:noFill/>
                </a:uFill>
                <a:hlinkClick r:id="rId4"/>
              </a:rPr>
              <a:t> </a:t>
            </a:r>
            <a:endParaRPr/>
          </a:p>
        </p:txBody>
      </p:sp>
      <p:sp>
        <p:nvSpPr>
          <p:cNvPr id="278" name="Google Shape;278;p20"/>
          <p:cNvSpPr txBox="1">
            <a:spLocks noGrp="1"/>
          </p:cNvSpPr>
          <p:nvPr>
            <p:ph type="subTitle" idx="8"/>
          </p:nvPr>
        </p:nvSpPr>
        <p:spPr>
          <a:xfrm>
            <a:off x="2651733" y="5522975"/>
            <a:ext cx="9348900" cy="838200"/>
          </a:xfrm>
          <a:prstGeom prst="rect">
            <a:avLst/>
          </a:prstGeom>
        </p:spPr>
        <p:txBody>
          <a:bodyPr spcFirstLastPara="1" wrap="square" lIns="274300" tIns="45700" rIns="274300" bIns="45700" anchor="t" anchorCtr="0">
            <a:noAutofit/>
          </a:bodyPr>
          <a:lstStyle/>
          <a:p>
            <a:pPr marL="0" lvl="0" indent="0" algn="l" rtl="0">
              <a:lnSpc>
                <a:spcPct val="100000"/>
              </a:lnSpc>
              <a:spcBef>
                <a:spcPts val="0"/>
              </a:spcBef>
              <a:spcAft>
                <a:spcPts val="0"/>
              </a:spcAft>
              <a:buNone/>
            </a:pPr>
            <a:r>
              <a:rPr lang="en-US"/>
              <a:t>Teaching schedule:</a:t>
            </a:r>
            <a:r>
              <a:rPr lang="en-US" b="0"/>
              <a:t> Generally offered fall semester. Availability may vary based on instructor schedule.	</a:t>
            </a:r>
            <a:endParaRPr/>
          </a:p>
        </p:txBody>
      </p:sp>
      <p:sp>
        <p:nvSpPr>
          <p:cNvPr id="279" name="Google Shape;279;p20"/>
          <p:cNvSpPr txBox="1">
            <a:spLocks noGrp="1"/>
          </p:cNvSpPr>
          <p:nvPr>
            <p:ph type="title"/>
          </p:nvPr>
        </p:nvSpPr>
        <p:spPr>
          <a:xfrm>
            <a:off x="190500" y="0"/>
            <a:ext cx="11810100" cy="1118700"/>
          </a:xfrm>
          <a:prstGeom prst="rect">
            <a:avLst/>
          </a:prstGeom>
        </p:spPr>
        <p:txBody>
          <a:bodyPr spcFirstLastPara="1" wrap="square" lIns="91425" tIns="45700" rIns="91425" bIns="45700" anchor="ctr" anchorCtr="0">
            <a:noAutofit/>
          </a:bodyPr>
          <a:lstStyle/>
          <a:p>
            <a:pPr marL="0" lvl="0" indent="0" algn="l" rtl="0">
              <a:lnSpc>
                <a:spcPct val="100000"/>
              </a:lnSpc>
              <a:spcBef>
                <a:spcPts val="0"/>
              </a:spcBef>
              <a:spcAft>
                <a:spcPts val="0"/>
              </a:spcAft>
              <a:buNone/>
            </a:pPr>
            <a:r>
              <a:rPr lang="en-US" sz="2800"/>
              <a:t>MCEN 4115/5115: Mechatronics and Robotics 1</a:t>
            </a:r>
            <a:endParaRPr sz="2800"/>
          </a:p>
        </p:txBody>
      </p:sp>
      <p:pic>
        <p:nvPicPr>
          <p:cNvPr id="280" name="Google Shape;280;p20"/>
          <p:cNvPicPr preferRelativeResize="0"/>
          <p:nvPr/>
        </p:nvPicPr>
        <p:blipFill rotWithShape="1">
          <a:blip r:embed="rId5">
            <a:alphaModFix/>
          </a:blip>
          <a:srcRect l="2531" r="9556"/>
          <a:stretch/>
        </p:blipFill>
        <p:spPr>
          <a:xfrm>
            <a:off x="7968475" y="1329850"/>
            <a:ext cx="3760276" cy="3242674"/>
          </a:xfrm>
          <a:prstGeom prst="rect">
            <a:avLst/>
          </a:prstGeom>
          <a:noFill/>
          <a:ln>
            <a:noFill/>
          </a:ln>
        </p:spPr>
      </p:pic>
      <p:pic>
        <p:nvPicPr>
          <p:cNvPr id="281" name="Google Shape;281;p20"/>
          <p:cNvPicPr preferRelativeResize="0"/>
          <p:nvPr/>
        </p:nvPicPr>
        <p:blipFill>
          <a:blip r:embed="rId6">
            <a:alphaModFix/>
          </a:blip>
          <a:stretch>
            <a:fillRect/>
          </a:stretch>
        </p:blipFill>
        <p:spPr>
          <a:xfrm>
            <a:off x="2953950" y="3728450"/>
            <a:ext cx="1373150" cy="13731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21"/>
          <p:cNvSpPr txBox="1">
            <a:spLocks noGrp="1"/>
          </p:cNvSpPr>
          <p:nvPr>
            <p:ph type="subTitle" idx="1"/>
          </p:nvPr>
        </p:nvSpPr>
        <p:spPr>
          <a:xfrm>
            <a:off x="0" y="1118700"/>
            <a:ext cx="2652600" cy="4764600"/>
          </a:xfrm>
          <a:prstGeom prst="rect">
            <a:avLst/>
          </a:prstGeom>
        </p:spPr>
        <p:txBody>
          <a:bodyPr spcFirstLastPara="1" wrap="square" lIns="228600" tIns="182875" rIns="228600" bIns="182875" anchor="t" anchorCtr="0">
            <a:noAutofit/>
          </a:bodyPr>
          <a:lstStyle/>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Career Areas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Biomedical Engineering</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Medical Devices</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Prosthetics </a:t>
            </a:r>
            <a:endParaRPr b="0" i="1">
              <a:solidFill>
                <a:srgbClr val="202020"/>
              </a:solidFill>
            </a:endParaRPr>
          </a:p>
          <a:p>
            <a:pPr marL="0" lvl="0" indent="0" algn="l" rtl="0">
              <a:lnSpc>
                <a:spcPct val="100000"/>
              </a:lnSpc>
              <a:spcBef>
                <a:spcPts val="0"/>
              </a:spcBef>
              <a:spcAft>
                <a:spcPts val="0"/>
              </a:spcAft>
              <a:buClr>
                <a:schemeClr val="dk1"/>
              </a:buClr>
              <a:buFont typeface="Arial"/>
              <a:buNone/>
            </a:pPr>
            <a:endParaRPr b="0" i="1">
              <a:solidFill>
                <a:srgbClr val="202020"/>
              </a:solidFill>
            </a:endParaRPr>
          </a:p>
          <a:p>
            <a:pPr marL="0" lvl="0" indent="0" algn="l" rtl="0">
              <a:lnSpc>
                <a:spcPct val="100000"/>
              </a:lnSpc>
              <a:spcBef>
                <a:spcPts val="0"/>
              </a:spcBef>
              <a:spcAft>
                <a:spcPts val="0"/>
              </a:spcAft>
              <a:buClr>
                <a:schemeClr val="dk1"/>
              </a:buClr>
              <a:buFont typeface="Arial"/>
              <a:buNone/>
            </a:pPr>
            <a:r>
              <a:rPr lang="en-US" i="1">
                <a:solidFill>
                  <a:srgbClr val="202020"/>
                </a:solidFill>
              </a:rPr>
              <a:t>Specializations</a:t>
            </a:r>
            <a:endParaRPr i="1">
              <a:solidFill>
                <a:srgbClr val="202020"/>
              </a:solidFill>
            </a:endParaRPr>
          </a:p>
          <a:p>
            <a:pPr marL="0" lvl="0" indent="0" algn="l" rtl="0">
              <a:lnSpc>
                <a:spcPct val="100000"/>
              </a:lnSpc>
              <a:spcBef>
                <a:spcPts val="0"/>
              </a:spcBef>
              <a:spcAft>
                <a:spcPts val="0"/>
              </a:spcAft>
              <a:buClr>
                <a:schemeClr val="dk1"/>
              </a:buClr>
              <a:buFont typeface="Arial"/>
              <a:buNone/>
            </a:pPr>
            <a:r>
              <a:rPr lang="en-US" b="0" i="1">
                <a:solidFill>
                  <a:srgbClr val="202020"/>
                </a:solidFill>
              </a:rPr>
              <a:t>BS Biomedical Option</a:t>
            </a:r>
            <a:endParaRPr b="0" i="1">
              <a:solidFill>
                <a:srgbClr val="202020"/>
              </a:solidFill>
            </a:endParaRPr>
          </a:p>
          <a:p>
            <a:pPr marL="0" lvl="0" indent="0" algn="l" rtl="0">
              <a:lnSpc>
                <a:spcPct val="100000"/>
              </a:lnSpc>
              <a:spcBef>
                <a:spcPts val="0"/>
              </a:spcBef>
              <a:spcAft>
                <a:spcPts val="0"/>
              </a:spcAft>
              <a:buClr>
                <a:schemeClr val="dk1"/>
              </a:buClr>
              <a:buFont typeface="Arial"/>
              <a:buNone/>
            </a:pPr>
            <a:r>
              <a:rPr lang="en-US" b="0" i="1">
                <a:solidFill>
                  <a:srgbClr val="202020"/>
                </a:solidFill>
              </a:rPr>
              <a:t>BS Biomedical Minor</a:t>
            </a:r>
            <a:endParaRPr b="0" i="1">
              <a:solidFill>
                <a:srgbClr val="202020"/>
              </a:solidFill>
            </a:endParaRPr>
          </a:p>
          <a:p>
            <a:pPr marL="0" lvl="0" indent="0" algn="l" rtl="0">
              <a:lnSpc>
                <a:spcPct val="100000"/>
              </a:lnSpc>
              <a:spcBef>
                <a:spcPts val="0"/>
              </a:spcBef>
              <a:spcAft>
                <a:spcPts val="0"/>
              </a:spcAft>
              <a:buClr>
                <a:schemeClr val="dk1"/>
              </a:buClr>
              <a:buFont typeface="Arial"/>
              <a:buNone/>
            </a:pPr>
            <a:endParaRPr b="0" i="1">
              <a:solidFill>
                <a:srgbClr val="202020"/>
              </a:solidFill>
            </a:endParaRPr>
          </a:p>
          <a:p>
            <a:pPr marL="0" lvl="0" indent="0" algn="l" rtl="0">
              <a:lnSpc>
                <a:spcPct val="100000"/>
              </a:lnSpc>
              <a:spcBef>
                <a:spcPts val="0"/>
              </a:spcBef>
              <a:spcAft>
                <a:spcPts val="0"/>
              </a:spcAft>
              <a:buClr>
                <a:schemeClr val="dk1"/>
              </a:buClr>
              <a:buFont typeface="Arial"/>
              <a:buNone/>
            </a:pPr>
            <a:r>
              <a:rPr lang="en-US" i="1">
                <a:solidFill>
                  <a:srgbClr val="202020"/>
                </a:solidFill>
              </a:rPr>
              <a:t>Prerequisites</a:t>
            </a:r>
            <a:endParaRPr i="1">
              <a:solidFill>
                <a:srgbClr val="202020"/>
              </a:solidFill>
            </a:endParaRPr>
          </a:p>
          <a:p>
            <a:pPr marL="0" lvl="0" indent="0" algn="l" rtl="0">
              <a:lnSpc>
                <a:spcPct val="100000"/>
              </a:lnSpc>
              <a:spcBef>
                <a:spcPts val="0"/>
              </a:spcBef>
              <a:spcAft>
                <a:spcPts val="0"/>
              </a:spcAft>
              <a:buClr>
                <a:schemeClr val="dk1"/>
              </a:buClr>
              <a:buFont typeface="Arial"/>
              <a:buNone/>
            </a:pPr>
            <a:r>
              <a:rPr lang="en-US" b="0" i="1">
                <a:solidFill>
                  <a:srgbClr val="202020"/>
                </a:solidFill>
              </a:rPr>
              <a:t>None</a:t>
            </a:r>
            <a:endParaRPr b="0" i="1">
              <a:solidFill>
                <a:srgbClr val="202020"/>
              </a:solidFill>
            </a:endParaRPr>
          </a:p>
          <a:p>
            <a:pPr marL="0" lvl="0" indent="0" algn="l" rtl="0">
              <a:lnSpc>
                <a:spcPct val="100000"/>
              </a:lnSpc>
              <a:spcBef>
                <a:spcPts val="0"/>
              </a:spcBef>
              <a:spcAft>
                <a:spcPts val="0"/>
              </a:spcAft>
              <a:buClr>
                <a:schemeClr val="dk1"/>
              </a:buClr>
              <a:buFont typeface="Arial"/>
              <a:buNone/>
            </a:pPr>
            <a:endParaRPr b="0" i="1">
              <a:solidFill>
                <a:srgbClr val="202020"/>
              </a:solidFill>
            </a:endParaRPr>
          </a:p>
          <a:p>
            <a:pPr marL="0" lvl="0" indent="0" algn="l" rtl="0">
              <a:lnSpc>
                <a:spcPct val="100000"/>
              </a:lnSpc>
              <a:spcBef>
                <a:spcPts val="0"/>
              </a:spcBef>
              <a:spcAft>
                <a:spcPts val="0"/>
              </a:spcAft>
              <a:buClr>
                <a:schemeClr val="dk1"/>
              </a:buClr>
              <a:buFont typeface="Arial"/>
              <a:buNone/>
            </a:pPr>
            <a:r>
              <a:rPr lang="en-US" i="1">
                <a:solidFill>
                  <a:srgbClr val="202020"/>
                </a:solidFill>
              </a:rPr>
              <a:t>Pre or Corequisites</a:t>
            </a:r>
            <a:endParaRPr i="1">
              <a:solidFill>
                <a:srgbClr val="202020"/>
              </a:solidFill>
            </a:endParaRPr>
          </a:p>
          <a:p>
            <a:pPr marL="0" lvl="0" indent="0" algn="l" rtl="0">
              <a:lnSpc>
                <a:spcPct val="100000"/>
              </a:lnSpc>
              <a:spcBef>
                <a:spcPts val="0"/>
              </a:spcBef>
              <a:spcAft>
                <a:spcPts val="0"/>
              </a:spcAft>
              <a:buClr>
                <a:schemeClr val="dk1"/>
              </a:buClr>
              <a:buFont typeface="Arial"/>
              <a:buNone/>
            </a:pPr>
            <a:r>
              <a:rPr lang="en-US" b="0" i="1">
                <a:solidFill>
                  <a:srgbClr val="202020"/>
                </a:solidFill>
              </a:rPr>
              <a:t>None</a:t>
            </a:r>
            <a:endParaRPr/>
          </a:p>
        </p:txBody>
      </p:sp>
      <p:sp>
        <p:nvSpPr>
          <p:cNvPr id="288" name="Google Shape;288;p21"/>
          <p:cNvSpPr txBox="1">
            <a:spLocks noGrp="1"/>
          </p:cNvSpPr>
          <p:nvPr>
            <p:ph type="subTitle" idx="5"/>
          </p:nvPr>
        </p:nvSpPr>
        <p:spPr>
          <a:xfrm>
            <a:off x="2652475" y="1118700"/>
            <a:ext cx="5316000" cy="1662300"/>
          </a:xfrm>
          <a:prstGeom prst="rect">
            <a:avLst/>
          </a:prstGeom>
        </p:spPr>
        <p:txBody>
          <a:bodyPr spcFirstLastPara="1" wrap="square" lIns="228600" tIns="182875" rIns="228600" bIns="182875" anchor="t" anchorCtr="0">
            <a:spAutoFit/>
          </a:bodyPr>
          <a:lstStyle/>
          <a:p>
            <a:pPr marL="0" lvl="0" indent="0" algn="l" rtl="0">
              <a:lnSpc>
                <a:spcPct val="100000"/>
              </a:lnSpc>
              <a:spcBef>
                <a:spcPts val="0"/>
              </a:spcBef>
              <a:spcAft>
                <a:spcPts val="0"/>
              </a:spcAft>
              <a:buClr>
                <a:schemeClr val="dk1"/>
              </a:buClr>
              <a:buSzPts val="1100"/>
              <a:buFont typeface="Arial"/>
              <a:buNone/>
            </a:pPr>
            <a:r>
              <a:rPr lang="en-US" i="0"/>
              <a:t>Explores human physiological function from an engineering, specifically mechanical engineering, viewpoint. Provides an introduction to human anatomy and physiology with a focus on learning fundamental concepts and applying engineering (mass transfer, fluid dynamics, mechanics, modeling) analysis.</a:t>
            </a:r>
            <a:endParaRPr/>
          </a:p>
        </p:txBody>
      </p:sp>
      <p:sp>
        <p:nvSpPr>
          <p:cNvPr id="289" name="Google Shape;289;p21"/>
          <p:cNvSpPr txBox="1">
            <a:spLocks noGrp="1"/>
          </p:cNvSpPr>
          <p:nvPr>
            <p:ph type="subTitle" idx="6"/>
          </p:nvPr>
        </p:nvSpPr>
        <p:spPr>
          <a:xfrm>
            <a:off x="2820625" y="5017675"/>
            <a:ext cx="1637100" cy="409800"/>
          </a:xfrm>
          <a:prstGeom prst="rect">
            <a:avLst/>
          </a:prstGeom>
        </p:spPr>
        <p:txBody>
          <a:bodyPr spcFirstLastPara="1" wrap="square" lIns="27425" tIns="0" rIns="27425" bIns="0" anchor="ctr" anchorCtr="0">
            <a:noAutofit/>
          </a:bodyPr>
          <a:lstStyle/>
          <a:p>
            <a:pPr marL="0" lvl="0" indent="0" algn="ctr" rtl="0">
              <a:lnSpc>
                <a:spcPct val="100000"/>
              </a:lnSpc>
              <a:spcBef>
                <a:spcPts val="0"/>
              </a:spcBef>
              <a:spcAft>
                <a:spcPts val="0"/>
              </a:spcAft>
              <a:buClr>
                <a:schemeClr val="dk1"/>
              </a:buClr>
              <a:buSzPts val="1100"/>
              <a:buFont typeface="Arial"/>
              <a:buNone/>
            </a:pPr>
            <a:r>
              <a:rPr lang="en-US">
                <a:solidFill>
                  <a:schemeClr val="hlink"/>
                </a:solidFill>
                <a:uFill>
                  <a:noFill/>
                </a:uFill>
                <a:hlinkClick r:id="rId3"/>
              </a:rPr>
              <a:t> Wei Tan</a:t>
            </a:r>
            <a:endParaRPr/>
          </a:p>
        </p:txBody>
      </p:sp>
      <p:sp>
        <p:nvSpPr>
          <p:cNvPr id="290" name="Google Shape;290;p21"/>
          <p:cNvSpPr txBox="1">
            <a:spLocks noGrp="1"/>
          </p:cNvSpPr>
          <p:nvPr>
            <p:ph type="subTitle" idx="7"/>
          </p:nvPr>
        </p:nvSpPr>
        <p:spPr>
          <a:xfrm>
            <a:off x="4376075" y="5022475"/>
            <a:ext cx="1637100" cy="409800"/>
          </a:xfrm>
          <a:prstGeom prst="rect">
            <a:avLst/>
          </a:prstGeom>
        </p:spPr>
        <p:txBody>
          <a:bodyPr spcFirstLastPara="1" wrap="square" lIns="27425" tIns="0" rIns="27425" bIns="0" anchor="ctr" anchorCtr="0">
            <a:noAutofit/>
          </a:bodyPr>
          <a:lstStyle/>
          <a:p>
            <a:pPr marL="0" lvl="0" indent="0" algn="ctr" rtl="0">
              <a:lnSpc>
                <a:spcPct val="100000"/>
              </a:lnSpc>
              <a:spcBef>
                <a:spcPts val="0"/>
              </a:spcBef>
              <a:spcAft>
                <a:spcPts val="0"/>
              </a:spcAft>
              <a:buClr>
                <a:schemeClr val="dk1"/>
              </a:buClr>
              <a:buSzPts val="1100"/>
              <a:buFont typeface="Arial"/>
              <a:buNone/>
            </a:pPr>
            <a:r>
              <a:rPr lang="en-US">
                <a:solidFill>
                  <a:schemeClr val="hlink"/>
                </a:solidFill>
                <a:uFill>
                  <a:noFill/>
                </a:uFill>
                <a:hlinkClick r:id="rId4"/>
              </a:rPr>
              <a:t>Jessica Fitzgerald</a:t>
            </a:r>
            <a:endParaRPr/>
          </a:p>
        </p:txBody>
      </p:sp>
      <p:sp>
        <p:nvSpPr>
          <p:cNvPr id="291" name="Google Shape;291;p21"/>
          <p:cNvSpPr txBox="1">
            <a:spLocks noGrp="1"/>
          </p:cNvSpPr>
          <p:nvPr>
            <p:ph type="subTitle" idx="8"/>
          </p:nvPr>
        </p:nvSpPr>
        <p:spPr>
          <a:xfrm>
            <a:off x="2651733" y="5522975"/>
            <a:ext cx="9348900" cy="838200"/>
          </a:xfrm>
          <a:prstGeom prst="rect">
            <a:avLst/>
          </a:prstGeom>
        </p:spPr>
        <p:txBody>
          <a:bodyPr spcFirstLastPara="1" wrap="square" lIns="274300" tIns="45700" rIns="274300"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a:t>Teaching schedule:</a:t>
            </a:r>
            <a:r>
              <a:rPr lang="en-US" b="0"/>
              <a:t> Offered both fall and spring semester. Taught in alternating semesters with BMEN.	</a:t>
            </a:r>
            <a:endParaRPr/>
          </a:p>
        </p:txBody>
      </p:sp>
      <p:sp>
        <p:nvSpPr>
          <p:cNvPr id="292" name="Google Shape;292;p21"/>
          <p:cNvSpPr txBox="1">
            <a:spLocks noGrp="1"/>
          </p:cNvSpPr>
          <p:nvPr>
            <p:ph type="title"/>
          </p:nvPr>
        </p:nvSpPr>
        <p:spPr>
          <a:xfrm>
            <a:off x="190500" y="0"/>
            <a:ext cx="11810100" cy="1118700"/>
          </a:xfrm>
          <a:prstGeom prst="rect">
            <a:avLst/>
          </a:prstGeom>
        </p:spPr>
        <p:txBody>
          <a:bodyPr spcFirstLastPara="1" wrap="square" lIns="91425" tIns="45700" rIns="91425" bIns="45700" anchor="ctr" anchorCtr="0">
            <a:noAutofit/>
          </a:bodyPr>
          <a:lstStyle/>
          <a:p>
            <a:pPr marL="0" lvl="0" indent="0" algn="l" rtl="0">
              <a:lnSpc>
                <a:spcPct val="100000"/>
              </a:lnSpc>
              <a:spcBef>
                <a:spcPts val="0"/>
              </a:spcBef>
              <a:spcAft>
                <a:spcPts val="0"/>
              </a:spcAft>
              <a:buNone/>
            </a:pPr>
            <a:r>
              <a:rPr lang="en-US" sz="2800"/>
              <a:t>MCEN 4117/5117: Anatomy and Physiology for Engineers I</a:t>
            </a:r>
            <a:endParaRPr sz="2800"/>
          </a:p>
        </p:txBody>
      </p:sp>
      <p:pic>
        <p:nvPicPr>
          <p:cNvPr id="293" name="Google Shape;293;p21"/>
          <p:cNvPicPr preferRelativeResize="0"/>
          <p:nvPr/>
        </p:nvPicPr>
        <p:blipFill>
          <a:blip r:embed="rId5">
            <a:alphaModFix/>
          </a:blip>
          <a:stretch>
            <a:fillRect/>
          </a:stretch>
        </p:blipFill>
        <p:spPr>
          <a:xfrm>
            <a:off x="7968475" y="1329838"/>
            <a:ext cx="3760275" cy="3760275"/>
          </a:xfrm>
          <a:prstGeom prst="rect">
            <a:avLst/>
          </a:prstGeom>
          <a:noFill/>
          <a:ln>
            <a:noFill/>
          </a:ln>
        </p:spPr>
      </p:pic>
      <p:pic>
        <p:nvPicPr>
          <p:cNvPr id="294" name="Google Shape;294;p21"/>
          <p:cNvPicPr preferRelativeResize="0"/>
          <p:nvPr/>
        </p:nvPicPr>
        <p:blipFill rotWithShape="1">
          <a:blip r:embed="rId6">
            <a:alphaModFix/>
          </a:blip>
          <a:srcRect t="6842" b="24248"/>
          <a:stretch/>
        </p:blipFill>
        <p:spPr>
          <a:xfrm>
            <a:off x="2996850" y="3747513"/>
            <a:ext cx="1287345" cy="1335024"/>
          </a:xfrm>
          <a:prstGeom prst="rect">
            <a:avLst/>
          </a:prstGeom>
          <a:noFill/>
          <a:ln>
            <a:noFill/>
          </a:ln>
        </p:spPr>
      </p:pic>
      <p:pic>
        <p:nvPicPr>
          <p:cNvPr id="295" name="Google Shape;295;p21"/>
          <p:cNvPicPr preferRelativeResize="0"/>
          <p:nvPr/>
        </p:nvPicPr>
        <p:blipFill>
          <a:blip r:embed="rId7">
            <a:alphaModFix/>
          </a:blip>
          <a:stretch>
            <a:fillRect/>
          </a:stretch>
        </p:blipFill>
        <p:spPr>
          <a:xfrm>
            <a:off x="4527667" y="3749417"/>
            <a:ext cx="1331200" cy="1331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pic>
        <p:nvPicPr>
          <p:cNvPr id="301" name="Google Shape;301;p22"/>
          <p:cNvPicPr preferRelativeResize="0">
            <a:picLocks noGrp="1"/>
          </p:cNvPicPr>
          <p:nvPr>
            <p:ph type="pic" idx="3"/>
          </p:nvPr>
        </p:nvPicPr>
        <p:blipFill rotWithShape="1">
          <a:blip r:embed="rId3">
            <a:alphaModFix/>
          </a:blip>
          <a:srcRect/>
          <a:stretch/>
        </p:blipFill>
        <p:spPr>
          <a:xfrm>
            <a:off x="2973025" y="3747525"/>
            <a:ext cx="1335000" cy="1335000"/>
          </a:xfrm>
          <a:prstGeom prst="rect">
            <a:avLst/>
          </a:prstGeom>
        </p:spPr>
      </p:pic>
      <p:sp>
        <p:nvSpPr>
          <p:cNvPr id="302" name="Google Shape;302;p22"/>
          <p:cNvSpPr txBox="1">
            <a:spLocks noGrp="1"/>
          </p:cNvSpPr>
          <p:nvPr>
            <p:ph type="subTitle" idx="1"/>
          </p:nvPr>
        </p:nvSpPr>
        <p:spPr>
          <a:xfrm>
            <a:off x="0" y="1118700"/>
            <a:ext cx="2652600" cy="4764600"/>
          </a:xfrm>
          <a:prstGeom prst="rect">
            <a:avLst/>
          </a:prstGeom>
        </p:spPr>
        <p:txBody>
          <a:bodyPr spcFirstLastPara="1" wrap="square" lIns="228600" tIns="182875" rIns="228600" bIns="182875" anchor="t" anchorCtr="0">
            <a:noAutofit/>
          </a:bodyPr>
          <a:lstStyle/>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Career Areas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t>Engineering Design</a:t>
            </a:r>
            <a:endParaRPr b="0" i="1"/>
          </a:p>
          <a:p>
            <a:pPr marL="0" lvl="0" indent="0" algn="l" rtl="0">
              <a:lnSpc>
                <a:spcPct val="100000"/>
              </a:lnSpc>
              <a:spcBef>
                <a:spcPts val="0"/>
              </a:spcBef>
              <a:spcAft>
                <a:spcPts val="0"/>
              </a:spcAft>
              <a:buClr>
                <a:schemeClr val="dk1"/>
              </a:buClr>
              <a:buSzPts val="1100"/>
              <a:buFont typeface="Arial"/>
              <a:buNone/>
            </a:pPr>
            <a:r>
              <a:rPr lang="en-US" b="0" i="1"/>
              <a:t>Modelling/Optimization</a:t>
            </a:r>
            <a:endParaRPr b="0" i="1"/>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Specializations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None</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Prerequisites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MCEN 3030: Comp Methods*</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Pre or Corequisites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None</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*Or equivalent.</a:t>
            </a:r>
            <a:endParaRPr b="0" i="1">
              <a:solidFill>
                <a:srgbClr val="202020"/>
              </a:solidFill>
            </a:endParaRPr>
          </a:p>
        </p:txBody>
      </p:sp>
      <p:sp>
        <p:nvSpPr>
          <p:cNvPr id="303" name="Google Shape;303;p22"/>
          <p:cNvSpPr txBox="1">
            <a:spLocks noGrp="1"/>
          </p:cNvSpPr>
          <p:nvPr>
            <p:ph type="subTitle" idx="5"/>
          </p:nvPr>
        </p:nvSpPr>
        <p:spPr>
          <a:xfrm>
            <a:off x="2652475" y="1118700"/>
            <a:ext cx="5316000" cy="1878000"/>
          </a:xfrm>
          <a:prstGeom prst="rect">
            <a:avLst/>
          </a:prstGeom>
        </p:spPr>
        <p:txBody>
          <a:bodyPr spcFirstLastPara="1" wrap="square" lIns="228600" tIns="182875" rIns="228600" bIns="182875" anchor="t" anchorCtr="0">
            <a:spAutoFit/>
          </a:bodyPr>
          <a:lstStyle/>
          <a:p>
            <a:pPr marL="0" lvl="0" indent="0" algn="l" rtl="0">
              <a:lnSpc>
                <a:spcPct val="100000"/>
              </a:lnSpc>
              <a:spcBef>
                <a:spcPts val="0"/>
              </a:spcBef>
              <a:spcAft>
                <a:spcPts val="0"/>
              </a:spcAft>
              <a:buClr>
                <a:schemeClr val="dk1"/>
              </a:buClr>
              <a:buSzPts val="1100"/>
              <a:buFont typeface="Arial"/>
              <a:buNone/>
            </a:pPr>
            <a:r>
              <a:rPr lang="en-US" i="0"/>
              <a:t>Learn how to formulate engineering optimization problems into mathematical forms that can be solved by standard software tools to find the "best" solution. Applications such as the minimum cost mechanical design, wind farm power maximization, minimum energy control, operations research, classification via support-vector machine, and even a Sudoku solver will be explored using the tools learned.</a:t>
            </a:r>
            <a:endParaRPr/>
          </a:p>
        </p:txBody>
      </p:sp>
      <p:sp>
        <p:nvSpPr>
          <p:cNvPr id="304" name="Google Shape;304;p22"/>
          <p:cNvSpPr txBox="1">
            <a:spLocks noGrp="1"/>
          </p:cNvSpPr>
          <p:nvPr>
            <p:ph type="subTitle" idx="6"/>
          </p:nvPr>
        </p:nvSpPr>
        <p:spPr>
          <a:xfrm>
            <a:off x="2820625" y="5017675"/>
            <a:ext cx="1637100" cy="409800"/>
          </a:xfrm>
          <a:prstGeom prst="rect">
            <a:avLst/>
          </a:prstGeom>
        </p:spPr>
        <p:txBody>
          <a:bodyPr spcFirstLastPara="1" wrap="square" lIns="27425" tIns="0" rIns="27425" bIns="0" anchor="ctr" anchorCtr="0">
            <a:noAutofit/>
          </a:bodyPr>
          <a:lstStyle/>
          <a:p>
            <a:pPr marL="0" lvl="0" indent="0" algn="ctr" rtl="0">
              <a:spcBef>
                <a:spcPts val="1000"/>
              </a:spcBef>
              <a:spcAft>
                <a:spcPts val="0"/>
              </a:spcAft>
              <a:buNone/>
            </a:pPr>
            <a:r>
              <a:rPr lang="en-US">
                <a:solidFill>
                  <a:schemeClr val="hlink"/>
                </a:solidFill>
                <a:uFill>
                  <a:noFill/>
                </a:uFill>
                <a:hlinkClick r:id="rId4"/>
              </a:rPr>
              <a:t>Shalom Ruben</a:t>
            </a:r>
            <a:endParaRPr/>
          </a:p>
        </p:txBody>
      </p:sp>
      <p:sp>
        <p:nvSpPr>
          <p:cNvPr id="305" name="Google Shape;305;p22"/>
          <p:cNvSpPr txBox="1">
            <a:spLocks noGrp="1"/>
          </p:cNvSpPr>
          <p:nvPr>
            <p:ph type="subTitle" idx="8"/>
          </p:nvPr>
        </p:nvSpPr>
        <p:spPr>
          <a:xfrm>
            <a:off x="2651733" y="5522975"/>
            <a:ext cx="9348900" cy="838200"/>
          </a:xfrm>
          <a:prstGeom prst="rect">
            <a:avLst/>
          </a:prstGeom>
        </p:spPr>
        <p:txBody>
          <a:bodyPr spcFirstLastPara="1" wrap="square" lIns="274300" tIns="45700" rIns="274300"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a:t>Teaching schedule:</a:t>
            </a:r>
            <a:r>
              <a:rPr lang="en-US" b="0"/>
              <a:t> Generally offered every second year in the spring semester. </a:t>
            </a:r>
            <a:endParaRPr/>
          </a:p>
        </p:txBody>
      </p:sp>
      <p:sp>
        <p:nvSpPr>
          <p:cNvPr id="306" name="Google Shape;306;p22"/>
          <p:cNvSpPr txBox="1">
            <a:spLocks noGrp="1"/>
          </p:cNvSpPr>
          <p:nvPr>
            <p:ph type="title"/>
          </p:nvPr>
        </p:nvSpPr>
        <p:spPr>
          <a:xfrm>
            <a:off x="190500" y="0"/>
            <a:ext cx="11810100" cy="1118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2800"/>
              <a:t>MCEN 4125/5125: Optimal Design</a:t>
            </a:r>
            <a:endParaRPr sz="2800"/>
          </a:p>
        </p:txBody>
      </p:sp>
      <p:pic>
        <p:nvPicPr>
          <p:cNvPr id="307" name="Google Shape;307;p22"/>
          <p:cNvPicPr preferRelativeResize="0">
            <a:picLocks noGrp="1"/>
          </p:cNvPicPr>
          <p:nvPr>
            <p:ph type="pic" idx="2"/>
          </p:nvPr>
        </p:nvPicPr>
        <p:blipFill rotWithShape="1">
          <a:blip r:embed="rId5">
            <a:alphaModFix/>
          </a:blip>
          <a:srcRect/>
          <a:stretch/>
        </p:blipFill>
        <p:spPr>
          <a:xfrm>
            <a:off x="7968475" y="1329850"/>
            <a:ext cx="3760275" cy="2213078"/>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8"/>
        <p:cNvGrpSpPr/>
        <p:nvPr/>
      </p:nvGrpSpPr>
      <p:grpSpPr>
        <a:xfrm>
          <a:off x="0" y="0"/>
          <a:ext cx="0" cy="0"/>
          <a:chOff x="0" y="0"/>
          <a:chExt cx="0" cy="0"/>
        </a:xfrm>
      </p:grpSpPr>
      <p:sp>
        <p:nvSpPr>
          <p:cNvPr id="49" name="Google Shape;49;p5"/>
          <p:cNvSpPr/>
          <p:nvPr/>
        </p:nvSpPr>
        <p:spPr>
          <a:xfrm>
            <a:off x="0" y="0"/>
            <a:ext cx="12192000" cy="11187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5"/>
          <p:cNvSpPr txBox="1"/>
          <p:nvPr/>
        </p:nvSpPr>
        <p:spPr>
          <a:xfrm>
            <a:off x="450600" y="0"/>
            <a:ext cx="11647500" cy="11187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800" b="1">
                <a:solidFill>
                  <a:srgbClr val="CFB87C"/>
                </a:solidFill>
                <a:latin typeface="Helvetica Neue"/>
                <a:ea typeface="Helvetica Neue"/>
                <a:cs typeface="Helvetica Neue"/>
                <a:sym typeface="Helvetica Neue"/>
              </a:rPr>
              <a:t>Full List of Graduate and Elective Courses by Focus Area</a:t>
            </a:r>
            <a:endParaRPr sz="2800">
              <a:solidFill>
                <a:srgbClr val="FFFFFF"/>
              </a:solidFill>
              <a:latin typeface="Helvetica Neue"/>
              <a:ea typeface="Helvetica Neue"/>
              <a:cs typeface="Helvetica Neue"/>
              <a:sym typeface="Helvetica Neue"/>
            </a:endParaRPr>
          </a:p>
        </p:txBody>
      </p:sp>
      <p:sp>
        <p:nvSpPr>
          <p:cNvPr id="51" name="Google Shape;51;p5"/>
          <p:cNvSpPr txBox="1"/>
          <p:nvPr/>
        </p:nvSpPr>
        <p:spPr>
          <a:xfrm>
            <a:off x="311425" y="2083250"/>
            <a:ext cx="3657600" cy="2997600"/>
          </a:xfrm>
          <a:prstGeom prst="rect">
            <a:avLst/>
          </a:prstGeom>
          <a:noFill/>
          <a:ln>
            <a:noFill/>
          </a:ln>
        </p:spPr>
        <p:txBody>
          <a:bodyPr spcFirstLastPara="1" wrap="square" lIns="137150" tIns="45700" rIns="91425" bIns="45700" anchor="t" anchorCtr="0">
            <a:noAutofit/>
          </a:bodyPr>
          <a:lstStyle/>
          <a:p>
            <a:pPr marL="0" lvl="0" indent="0" algn="l" rtl="0">
              <a:spcBef>
                <a:spcPts val="0"/>
              </a:spcBef>
              <a:spcAft>
                <a:spcPts val="0"/>
              </a:spcAft>
              <a:buNone/>
            </a:pPr>
            <a:r>
              <a:rPr lang="en-US" b="1" dirty="0">
                <a:solidFill>
                  <a:schemeClr val="dk1"/>
                </a:solidFill>
                <a:latin typeface="Helvetica Neue"/>
                <a:ea typeface="Helvetica Neue"/>
                <a:cs typeface="Helvetica Neue"/>
                <a:sym typeface="Helvetica Neue"/>
              </a:rPr>
              <a:t>Graduate Foundations</a:t>
            </a:r>
            <a:endParaRPr dirty="0">
              <a:solidFill>
                <a:schemeClr val="dk1"/>
              </a:solidFill>
              <a:latin typeface="Helvetica Neue"/>
              <a:ea typeface="Helvetica Neue"/>
              <a:cs typeface="Helvetica Neue"/>
              <a:sym typeface="Helvetica Neue"/>
            </a:endParaRPr>
          </a:p>
          <a:p>
            <a:pPr marL="0" lvl="0" indent="0" algn="l" rtl="0">
              <a:spcBef>
                <a:spcPts val="600"/>
              </a:spcBef>
              <a:spcAft>
                <a:spcPts val="0"/>
              </a:spcAft>
              <a:buNone/>
            </a:pPr>
            <a:r>
              <a:rPr lang="en-US" sz="1200" u="sng" dirty="0">
                <a:solidFill>
                  <a:schemeClr val="hlink"/>
                </a:solidFill>
                <a:latin typeface="Helvetica Neue"/>
                <a:ea typeface="Helvetica Neue"/>
                <a:cs typeface="Helvetica Neue"/>
                <a:sym typeface="Helvetica Neue"/>
                <a:hlinkClick r:id="rId3" action="ppaction://hlinksldjump"/>
              </a:rPr>
              <a:t>MCEN 5020: Methods of Engineering Analysis</a:t>
            </a:r>
            <a:endParaRPr sz="1200" u="sng" dirty="0">
              <a:solidFill>
                <a:schemeClr val="dk1"/>
              </a:solidFill>
              <a:latin typeface="Helvetica Neue"/>
              <a:ea typeface="Helvetica Neue"/>
              <a:cs typeface="Helvetica Neue"/>
              <a:sym typeface="Helvetica Neue"/>
            </a:endParaRPr>
          </a:p>
          <a:p>
            <a:pPr marL="0" lvl="0" indent="0" algn="l" rtl="0">
              <a:spcBef>
                <a:spcPts val="600"/>
              </a:spcBef>
              <a:spcAft>
                <a:spcPts val="0"/>
              </a:spcAft>
              <a:buNone/>
            </a:pPr>
            <a:r>
              <a:rPr lang="en-US" sz="1200" u="sng" dirty="0">
                <a:solidFill>
                  <a:schemeClr val="hlink"/>
                </a:solidFill>
                <a:latin typeface="Helvetica Neue"/>
                <a:ea typeface="Helvetica Neue"/>
                <a:cs typeface="Helvetica Neue"/>
                <a:sym typeface="Helvetica Neue"/>
                <a:hlinkClick r:id="rId4" action="ppaction://hlinksldjump"/>
              </a:rPr>
              <a:t>MCEN 5021: Intro to Fluid Dynamics</a:t>
            </a:r>
            <a:endParaRPr sz="1200" u="sng" dirty="0">
              <a:solidFill>
                <a:schemeClr val="dk1"/>
              </a:solidFill>
              <a:latin typeface="Helvetica Neue"/>
              <a:ea typeface="Helvetica Neue"/>
              <a:cs typeface="Helvetica Neue"/>
              <a:sym typeface="Helvetica Neue"/>
            </a:endParaRPr>
          </a:p>
          <a:p>
            <a:pPr marL="0" lvl="0" indent="0" algn="l" rtl="0">
              <a:spcBef>
                <a:spcPts val="600"/>
              </a:spcBef>
              <a:spcAft>
                <a:spcPts val="0"/>
              </a:spcAft>
              <a:buNone/>
            </a:pPr>
            <a:r>
              <a:rPr lang="en-US" sz="1200" u="sng" dirty="0">
                <a:solidFill>
                  <a:schemeClr val="hlink"/>
                </a:solidFill>
                <a:latin typeface="Helvetica Neue"/>
                <a:ea typeface="Helvetica Neue"/>
                <a:cs typeface="Helvetica Neue"/>
                <a:sym typeface="Helvetica Neue"/>
                <a:hlinkClick r:id="rId5" action="ppaction://hlinksldjump"/>
              </a:rPr>
              <a:t>MCEN 5022: Classical Thermodynamics</a:t>
            </a:r>
            <a:endParaRPr sz="1200" u="sng" dirty="0">
              <a:solidFill>
                <a:schemeClr val="dk1"/>
              </a:solidFill>
              <a:latin typeface="Helvetica Neue"/>
              <a:ea typeface="Helvetica Neue"/>
              <a:cs typeface="Helvetica Neue"/>
              <a:sym typeface="Helvetica Neue"/>
            </a:endParaRPr>
          </a:p>
          <a:p>
            <a:pPr marL="0" lvl="0" indent="0" algn="l" rtl="0">
              <a:spcBef>
                <a:spcPts val="600"/>
              </a:spcBef>
              <a:spcAft>
                <a:spcPts val="0"/>
              </a:spcAft>
              <a:buNone/>
            </a:pPr>
            <a:r>
              <a:rPr lang="en-US" sz="1200" u="sng" dirty="0">
                <a:solidFill>
                  <a:schemeClr val="hlink"/>
                </a:solidFill>
                <a:latin typeface="Helvetica Neue"/>
                <a:ea typeface="Helvetica Neue"/>
                <a:cs typeface="Helvetica Neue"/>
                <a:sym typeface="Helvetica Neue"/>
                <a:hlinkClick r:id="rId6" action="ppaction://hlinksldjump"/>
              </a:rPr>
              <a:t>MCEN 5023: Solid Mechanics</a:t>
            </a:r>
            <a:endParaRPr sz="1200" u="sng" dirty="0">
              <a:solidFill>
                <a:schemeClr val="dk1"/>
              </a:solidFill>
              <a:latin typeface="Helvetica Neue"/>
              <a:ea typeface="Helvetica Neue"/>
              <a:cs typeface="Helvetica Neue"/>
              <a:sym typeface="Helvetica Neue"/>
            </a:endParaRPr>
          </a:p>
          <a:p>
            <a:pPr marL="0" lvl="0" indent="0" algn="l" rtl="0">
              <a:spcBef>
                <a:spcPts val="600"/>
              </a:spcBef>
              <a:spcAft>
                <a:spcPts val="0"/>
              </a:spcAft>
              <a:buNone/>
            </a:pPr>
            <a:r>
              <a:rPr lang="en-US" sz="1200" u="sng" dirty="0">
                <a:solidFill>
                  <a:schemeClr val="hlink"/>
                </a:solidFill>
                <a:latin typeface="Helvetica Neue"/>
                <a:ea typeface="Helvetica Neue"/>
                <a:cs typeface="Helvetica Neue"/>
                <a:sym typeface="Helvetica Neue"/>
                <a:hlinkClick r:id="rId7" action="ppaction://hlinksldjump"/>
              </a:rPr>
              <a:t>MCEN 5024: Materials Chemistry and Structures</a:t>
            </a:r>
            <a:endParaRPr sz="1200" u="sng" dirty="0">
              <a:solidFill>
                <a:schemeClr val="dk1"/>
              </a:solidFill>
              <a:latin typeface="Helvetica Neue"/>
              <a:ea typeface="Helvetica Neue"/>
              <a:cs typeface="Helvetica Neue"/>
              <a:sym typeface="Helvetica Neue"/>
            </a:endParaRPr>
          </a:p>
          <a:p>
            <a:pPr marL="0" lvl="0" indent="0" algn="l" rtl="0">
              <a:spcBef>
                <a:spcPts val="600"/>
              </a:spcBef>
              <a:spcAft>
                <a:spcPts val="0"/>
              </a:spcAft>
              <a:buNone/>
            </a:pPr>
            <a:r>
              <a:rPr lang="en-US" sz="1200" u="sng" dirty="0">
                <a:solidFill>
                  <a:schemeClr val="hlink"/>
                </a:solidFill>
                <a:latin typeface="Helvetica Neue"/>
                <a:ea typeface="Helvetica Neue"/>
                <a:cs typeface="Helvetica Neue"/>
                <a:sym typeface="Helvetica Neue"/>
                <a:hlinkClick r:id="rId8" action="ppaction://hlinksldjump"/>
              </a:rPr>
              <a:t>MCEN 5042: Heat Transfer</a:t>
            </a:r>
            <a:endParaRPr sz="1200" u="sng" dirty="0">
              <a:solidFill>
                <a:schemeClr val="dk1"/>
              </a:solidFill>
              <a:latin typeface="Helvetica Neue"/>
              <a:ea typeface="Helvetica Neue"/>
              <a:cs typeface="Helvetica Neue"/>
              <a:sym typeface="Helvetica Neue"/>
            </a:endParaRPr>
          </a:p>
          <a:p>
            <a:pPr marL="0" lvl="0" indent="0" algn="l" rtl="0">
              <a:spcBef>
                <a:spcPts val="600"/>
              </a:spcBef>
              <a:spcAft>
                <a:spcPts val="0"/>
              </a:spcAft>
              <a:buNone/>
            </a:pPr>
            <a:r>
              <a:rPr lang="en-US" sz="1200" u="sng" dirty="0">
                <a:solidFill>
                  <a:schemeClr val="hlink"/>
                </a:solidFill>
                <a:latin typeface="Helvetica Neue"/>
                <a:ea typeface="Helvetica Neue"/>
                <a:cs typeface="Helvetica Neue"/>
                <a:sym typeface="Helvetica Neue"/>
                <a:hlinkClick r:id="rId9" action="ppaction://hlinksldjump"/>
              </a:rPr>
              <a:t>MCEN 5044: Mechanical Behavior of Materials</a:t>
            </a:r>
            <a:endParaRPr sz="1200" u="sng" dirty="0">
              <a:solidFill>
                <a:schemeClr val="dk1"/>
              </a:solidFill>
              <a:latin typeface="Helvetica Neue"/>
              <a:ea typeface="Helvetica Neue"/>
              <a:cs typeface="Helvetica Neue"/>
              <a:sym typeface="Helvetica Neue"/>
            </a:endParaRPr>
          </a:p>
          <a:p>
            <a:pPr marL="0" lvl="0" indent="0" algn="l" rtl="0">
              <a:spcBef>
                <a:spcPts val="600"/>
              </a:spcBef>
              <a:spcAft>
                <a:spcPts val="0"/>
              </a:spcAft>
              <a:buNone/>
            </a:pPr>
            <a:r>
              <a:rPr lang="en-US" sz="1200" u="sng" dirty="0">
                <a:solidFill>
                  <a:schemeClr val="hlink"/>
                </a:solidFill>
                <a:latin typeface="Helvetica Neue"/>
                <a:ea typeface="Helvetica Neue"/>
                <a:cs typeface="Helvetica Neue"/>
                <a:sym typeface="Helvetica Neue"/>
                <a:hlinkClick r:id="rId10" action="ppaction://hlinksldjump"/>
              </a:rPr>
              <a:t>MCEN 5208: Intro to Research (PhD, MS Thesis)</a:t>
            </a:r>
            <a:endParaRPr sz="1200" u="sng" dirty="0">
              <a:solidFill>
                <a:schemeClr val="dk1"/>
              </a:solidFill>
              <a:latin typeface="Helvetica Neue"/>
              <a:ea typeface="Helvetica Neue"/>
              <a:cs typeface="Helvetica Neue"/>
              <a:sym typeface="Helvetica Neue"/>
            </a:endParaRPr>
          </a:p>
          <a:p>
            <a:pPr marL="0" lvl="0" indent="0" algn="l" rtl="0">
              <a:spcBef>
                <a:spcPts val="600"/>
              </a:spcBef>
              <a:spcAft>
                <a:spcPts val="600"/>
              </a:spcAft>
              <a:buNone/>
            </a:pPr>
            <a:r>
              <a:rPr lang="en-US" sz="1200" u="sng" dirty="0">
                <a:solidFill>
                  <a:schemeClr val="hlink"/>
                </a:solidFill>
                <a:latin typeface="Helvetica Neue"/>
                <a:ea typeface="Helvetica Neue"/>
                <a:cs typeface="Helvetica Neue"/>
                <a:sym typeface="Helvetica Neue"/>
                <a:hlinkClick r:id="rId11" action="ppaction://hlinksldjump"/>
              </a:rPr>
              <a:t>MCEN 5000: Sociotechnical Industry Skills (MS Professional)</a:t>
            </a:r>
            <a:endParaRPr sz="1200" u="sng" dirty="0">
              <a:solidFill>
                <a:schemeClr val="dk1"/>
              </a:solidFill>
              <a:latin typeface="Helvetica Neue"/>
              <a:ea typeface="Helvetica Neue"/>
              <a:cs typeface="Helvetica Neue"/>
              <a:sym typeface="Helvetica Neue"/>
            </a:endParaRPr>
          </a:p>
        </p:txBody>
      </p:sp>
      <p:sp>
        <p:nvSpPr>
          <p:cNvPr id="52" name="Google Shape;52;p5"/>
          <p:cNvSpPr txBox="1"/>
          <p:nvPr/>
        </p:nvSpPr>
        <p:spPr>
          <a:xfrm>
            <a:off x="8217025" y="2083250"/>
            <a:ext cx="3657600" cy="4071000"/>
          </a:xfrm>
          <a:prstGeom prst="rect">
            <a:avLst/>
          </a:prstGeom>
          <a:noFill/>
          <a:ln>
            <a:noFill/>
          </a:ln>
        </p:spPr>
        <p:txBody>
          <a:bodyPr spcFirstLastPara="1" wrap="square" lIns="137150" tIns="45700" rIns="91425" bIns="45700" anchor="t" anchorCtr="0">
            <a:noAutofit/>
          </a:bodyPr>
          <a:lstStyle/>
          <a:p>
            <a:pPr marL="0" marR="0" lvl="0" indent="0" algn="l" rtl="0">
              <a:lnSpc>
                <a:spcPct val="100000"/>
              </a:lnSpc>
              <a:spcBef>
                <a:spcPts val="0"/>
              </a:spcBef>
              <a:spcAft>
                <a:spcPts val="0"/>
              </a:spcAft>
              <a:buNone/>
            </a:pPr>
            <a:r>
              <a:rPr lang="en-US" b="1">
                <a:solidFill>
                  <a:schemeClr val="dk1"/>
                </a:solidFill>
                <a:latin typeface="Helvetica Neue"/>
                <a:ea typeface="Helvetica Neue"/>
                <a:cs typeface="Helvetica Neue"/>
                <a:sym typeface="Helvetica Neue"/>
              </a:rPr>
              <a:t>Mechanics of Materials</a:t>
            </a:r>
            <a:endParaRPr b="1">
              <a:solidFill>
                <a:schemeClr val="dk1"/>
              </a:solidFill>
              <a:latin typeface="Helvetica Neue"/>
              <a:ea typeface="Helvetica Neue"/>
              <a:cs typeface="Helvetica Neue"/>
              <a:sym typeface="Helvetica Neue"/>
            </a:endParaRPr>
          </a:p>
          <a:p>
            <a:pPr marL="0" lvl="0" indent="0" algn="l" rtl="0">
              <a:spcBef>
                <a:spcPts val="600"/>
              </a:spcBef>
              <a:spcAft>
                <a:spcPts val="0"/>
              </a:spcAft>
              <a:buNone/>
            </a:pPr>
            <a:r>
              <a:rPr lang="en-US" sz="1200" u="sng">
                <a:solidFill>
                  <a:schemeClr val="hlink"/>
                </a:solidFill>
                <a:latin typeface="Helvetica Neue"/>
                <a:ea typeface="Helvetica Neue"/>
                <a:cs typeface="Helvetica Neue"/>
                <a:sym typeface="Helvetica Neue"/>
                <a:hlinkClick r:id="rId6" action="ppaction://hlinksldjump"/>
              </a:rPr>
              <a:t>MCEN 5023: Solid Mechanics</a:t>
            </a:r>
            <a:endParaRPr sz="1200" b="1" u="sng">
              <a:solidFill>
                <a:schemeClr val="dk1"/>
              </a:solidFill>
              <a:latin typeface="Helvetica Neue"/>
              <a:ea typeface="Helvetica Neue"/>
              <a:cs typeface="Helvetica Neue"/>
              <a:sym typeface="Helvetica Neue"/>
            </a:endParaRPr>
          </a:p>
          <a:p>
            <a:pPr marL="0" lvl="0" indent="0" algn="l" rtl="0">
              <a:spcBef>
                <a:spcPts val="600"/>
              </a:spcBef>
              <a:spcAft>
                <a:spcPts val="0"/>
              </a:spcAft>
              <a:buNone/>
            </a:pPr>
            <a:r>
              <a:rPr lang="en-US" sz="1200" u="sng">
                <a:solidFill>
                  <a:schemeClr val="hlink"/>
                </a:solidFill>
                <a:latin typeface="Helvetica Neue"/>
                <a:ea typeface="Helvetica Neue"/>
                <a:cs typeface="Helvetica Neue"/>
                <a:sym typeface="Helvetica Neue"/>
                <a:hlinkClick r:id="rId9" action="ppaction://hlinksldjump"/>
              </a:rPr>
              <a:t>MCEN 5044: Mechanical Behavior of Materials</a:t>
            </a:r>
            <a:endParaRPr sz="1200" b="1" u="sng">
              <a:solidFill>
                <a:schemeClr val="dk1"/>
              </a:solidFill>
              <a:latin typeface="Helvetica Neue"/>
              <a:ea typeface="Helvetica Neue"/>
              <a:cs typeface="Helvetica Neue"/>
              <a:sym typeface="Helvetica Neue"/>
            </a:endParaRPr>
          </a:p>
          <a:p>
            <a:pPr marL="0" lvl="0" indent="0" algn="l" rtl="0">
              <a:spcBef>
                <a:spcPts val="600"/>
              </a:spcBef>
              <a:spcAft>
                <a:spcPts val="0"/>
              </a:spcAft>
              <a:buNone/>
            </a:pPr>
            <a:r>
              <a:rPr lang="en-US" sz="1200" u="sng">
                <a:solidFill>
                  <a:schemeClr val="hlink"/>
                </a:solidFill>
                <a:latin typeface="Helvetica Neue"/>
                <a:ea typeface="Helvetica Neue"/>
                <a:cs typeface="Helvetica Neue"/>
                <a:sym typeface="Helvetica Neue"/>
                <a:hlinkClick r:id="rId12" action="ppaction://hlinksldjump"/>
              </a:rPr>
              <a:t>MCEN 4133/5133: Intro to Tissue Biomechanics</a:t>
            </a:r>
            <a:endParaRPr sz="1200" u="sng">
              <a:solidFill>
                <a:schemeClr val="dk1"/>
              </a:solidFill>
              <a:latin typeface="Helvetica Neue"/>
              <a:ea typeface="Helvetica Neue"/>
              <a:cs typeface="Helvetica Neue"/>
              <a:sym typeface="Helvetica Neue"/>
            </a:endParaRPr>
          </a:p>
          <a:p>
            <a:pPr marL="0" lvl="0" indent="0" algn="l" rtl="0">
              <a:spcBef>
                <a:spcPts val="600"/>
              </a:spcBef>
              <a:spcAft>
                <a:spcPts val="0"/>
              </a:spcAft>
              <a:buNone/>
            </a:pPr>
            <a:r>
              <a:rPr lang="en-US" sz="1200" u="sng">
                <a:solidFill>
                  <a:schemeClr val="hlink"/>
                </a:solidFill>
                <a:latin typeface="Helvetica Neue"/>
                <a:ea typeface="Helvetica Neue"/>
                <a:cs typeface="Helvetica Neue"/>
                <a:sym typeface="Helvetica Neue"/>
                <a:hlinkClick r:id="rId13" action="ppaction://hlinksldjump"/>
              </a:rPr>
              <a:t>MCEN 5147: Mechanobiology</a:t>
            </a:r>
            <a:endParaRPr sz="1200" u="sng">
              <a:solidFill>
                <a:schemeClr val="dk1"/>
              </a:solidFill>
              <a:latin typeface="Helvetica Neue"/>
              <a:ea typeface="Helvetica Neue"/>
              <a:cs typeface="Helvetica Neue"/>
              <a:sym typeface="Helvetica Neue"/>
            </a:endParaRPr>
          </a:p>
          <a:p>
            <a:pPr marL="0" lvl="0" indent="0" algn="l" rtl="0">
              <a:spcBef>
                <a:spcPts val="600"/>
              </a:spcBef>
              <a:spcAft>
                <a:spcPts val="0"/>
              </a:spcAft>
              <a:buNone/>
            </a:pPr>
            <a:r>
              <a:rPr lang="en-US" sz="1200" u="sng">
                <a:solidFill>
                  <a:schemeClr val="hlink"/>
                </a:solidFill>
                <a:latin typeface="Helvetica Neue"/>
                <a:ea typeface="Helvetica Neue"/>
                <a:cs typeface="Helvetica Neue"/>
                <a:sym typeface="Helvetica Neue"/>
                <a:hlinkClick r:id="rId14" action="ppaction://hlinksldjump"/>
              </a:rPr>
              <a:t>MCEN 4173/5173: Finite Element Analysis</a:t>
            </a:r>
            <a:endParaRPr sz="1200" u="sng">
              <a:solidFill>
                <a:schemeClr val="dk1"/>
              </a:solidFill>
              <a:latin typeface="Helvetica Neue"/>
              <a:ea typeface="Helvetica Neue"/>
              <a:cs typeface="Helvetica Neue"/>
              <a:sym typeface="Helvetica Neue"/>
            </a:endParaRPr>
          </a:p>
          <a:p>
            <a:pPr marL="0" lvl="0" indent="0" algn="l" rtl="0">
              <a:spcBef>
                <a:spcPts val="600"/>
              </a:spcBef>
              <a:spcAft>
                <a:spcPts val="0"/>
              </a:spcAft>
              <a:buNone/>
            </a:pPr>
            <a:r>
              <a:rPr lang="en-US" sz="1200" u="sng">
                <a:solidFill>
                  <a:schemeClr val="hlink"/>
                </a:solidFill>
                <a:latin typeface="Helvetica Neue"/>
                <a:ea typeface="Helvetica Neue"/>
                <a:cs typeface="Helvetica Neue"/>
                <a:sym typeface="Helvetica Neue"/>
                <a:hlinkClick r:id="rId15" action="ppaction://hlinksldjump"/>
              </a:rPr>
              <a:t>MCEN 4174/5174: Failure of Eng. Materials</a:t>
            </a:r>
            <a:endParaRPr sz="1200" u="sng">
              <a:solidFill>
                <a:schemeClr val="dk1"/>
              </a:solidFill>
              <a:latin typeface="Helvetica Neue"/>
              <a:ea typeface="Helvetica Neue"/>
              <a:cs typeface="Helvetica Neue"/>
              <a:sym typeface="Helvetica Neue"/>
            </a:endParaRPr>
          </a:p>
          <a:p>
            <a:pPr marL="0" lvl="0" indent="0" algn="l" rtl="0">
              <a:spcBef>
                <a:spcPts val="600"/>
              </a:spcBef>
              <a:spcAft>
                <a:spcPts val="0"/>
              </a:spcAft>
              <a:buNone/>
            </a:pPr>
            <a:r>
              <a:rPr lang="en-US" sz="1200" u="sng">
                <a:solidFill>
                  <a:schemeClr val="hlink"/>
                </a:solidFill>
                <a:latin typeface="Helvetica Neue"/>
                <a:ea typeface="Helvetica Neue"/>
                <a:cs typeface="Helvetica Neue"/>
                <a:sym typeface="Helvetica Neue"/>
                <a:hlinkClick r:id="rId16" action="ppaction://hlinksldjump"/>
              </a:rPr>
              <a:t>MCEN 4183/5183: Mech of Composite Materials</a:t>
            </a:r>
            <a:endParaRPr sz="1200" u="sng">
              <a:solidFill>
                <a:schemeClr val="dk1"/>
              </a:solidFill>
              <a:latin typeface="Helvetica Neue"/>
              <a:ea typeface="Helvetica Neue"/>
              <a:cs typeface="Helvetica Neue"/>
              <a:sym typeface="Helvetica Neue"/>
            </a:endParaRPr>
          </a:p>
          <a:p>
            <a:pPr marL="0" lvl="0" indent="0" algn="l" rtl="0">
              <a:spcBef>
                <a:spcPts val="600"/>
              </a:spcBef>
              <a:spcAft>
                <a:spcPts val="0"/>
              </a:spcAft>
              <a:buNone/>
            </a:pPr>
            <a:r>
              <a:rPr lang="en-US" sz="1200" u="sng">
                <a:solidFill>
                  <a:schemeClr val="hlink"/>
                </a:solidFill>
                <a:latin typeface="Helvetica Neue"/>
                <a:ea typeface="Helvetica Neue"/>
                <a:cs typeface="Helvetica Neue"/>
                <a:sym typeface="Helvetica Neue"/>
                <a:hlinkClick r:id="rId17" action="ppaction://hlinksldjump"/>
              </a:rPr>
              <a:t>MCEN 4113/5113: Mechanics of Cancer</a:t>
            </a:r>
            <a:endParaRPr sz="1200" u="sng">
              <a:solidFill>
                <a:schemeClr val="dk1"/>
              </a:solidFill>
              <a:latin typeface="Helvetica Neue"/>
              <a:ea typeface="Helvetica Neue"/>
              <a:cs typeface="Helvetica Neue"/>
              <a:sym typeface="Helvetica Neue"/>
            </a:endParaRPr>
          </a:p>
          <a:p>
            <a:pPr marL="0" lvl="0" indent="0" algn="l" rtl="0">
              <a:spcBef>
                <a:spcPts val="600"/>
              </a:spcBef>
              <a:spcAft>
                <a:spcPts val="0"/>
              </a:spcAft>
              <a:buNone/>
            </a:pPr>
            <a:r>
              <a:rPr lang="en-US" sz="1200" u="sng">
                <a:solidFill>
                  <a:schemeClr val="hlink"/>
                </a:solidFill>
                <a:latin typeface="Helvetica Neue"/>
                <a:ea typeface="Helvetica Neue"/>
                <a:cs typeface="Helvetica Neue"/>
                <a:sym typeface="Helvetica Neue"/>
                <a:hlinkClick r:id="rId18" action="ppaction://hlinksldjump"/>
              </a:rPr>
              <a:t>MCEN 4228/5228: Mechanics of Snow</a:t>
            </a:r>
            <a:endParaRPr sz="1200" u="sng">
              <a:solidFill>
                <a:schemeClr val="dk1"/>
              </a:solidFill>
              <a:latin typeface="Helvetica Neue"/>
              <a:ea typeface="Helvetica Neue"/>
              <a:cs typeface="Helvetica Neue"/>
              <a:sym typeface="Helvetica Neue"/>
            </a:endParaRPr>
          </a:p>
          <a:p>
            <a:pPr marL="0" lvl="0" indent="0" algn="l" rtl="0">
              <a:spcBef>
                <a:spcPts val="600"/>
              </a:spcBef>
              <a:spcAft>
                <a:spcPts val="0"/>
              </a:spcAft>
              <a:buNone/>
            </a:pPr>
            <a:r>
              <a:rPr lang="en-US" sz="1200" u="sng">
                <a:solidFill>
                  <a:schemeClr val="hlink"/>
                </a:solidFill>
                <a:latin typeface="Helvetica Neue"/>
                <a:ea typeface="Helvetica Neue"/>
                <a:cs typeface="Helvetica Neue"/>
                <a:sym typeface="Helvetica Neue"/>
                <a:hlinkClick r:id="rId19" action="ppaction://hlinksldjump"/>
              </a:rPr>
              <a:t>MCEN 5153: Fracture Mechanics</a:t>
            </a:r>
            <a:endParaRPr sz="1200" u="sng">
              <a:solidFill>
                <a:schemeClr val="dk1"/>
              </a:solidFill>
              <a:latin typeface="Helvetica Neue"/>
              <a:ea typeface="Helvetica Neue"/>
              <a:cs typeface="Helvetica Neue"/>
              <a:sym typeface="Helvetica Neue"/>
            </a:endParaRPr>
          </a:p>
          <a:p>
            <a:pPr marL="0" lvl="0" indent="0" algn="l" rtl="0">
              <a:spcBef>
                <a:spcPts val="600"/>
              </a:spcBef>
              <a:spcAft>
                <a:spcPts val="0"/>
              </a:spcAft>
              <a:buNone/>
            </a:pPr>
            <a:r>
              <a:rPr lang="en-US" sz="1200" u="sng">
                <a:solidFill>
                  <a:schemeClr val="hlink"/>
                </a:solidFill>
                <a:latin typeface="Helvetica Neue"/>
                <a:ea typeface="Helvetica Neue"/>
                <a:cs typeface="Helvetica Neue"/>
                <a:sym typeface="Helvetica Neue"/>
                <a:hlinkClick r:id="rId20" action="ppaction://hlinksldjump"/>
              </a:rPr>
              <a:t>MCEN 4293/5293: Mechanics of Soft Matter</a:t>
            </a:r>
            <a:endParaRPr sz="1200" u="sng">
              <a:solidFill>
                <a:schemeClr val="dk1"/>
              </a:solidFill>
              <a:latin typeface="Helvetica Neue"/>
              <a:ea typeface="Helvetica Neue"/>
              <a:cs typeface="Helvetica Neue"/>
              <a:sym typeface="Helvetica Neue"/>
            </a:endParaRPr>
          </a:p>
          <a:p>
            <a:pPr marL="0" lvl="0" indent="0" algn="l" rtl="0">
              <a:spcBef>
                <a:spcPts val="600"/>
              </a:spcBef>
              <a:spcAft>
                <a:spcPts val="600"/>
              </a:spcAft>
              <a:buNone/>
            </a:pPr>
            <a:r>
              <a:rPr lang="en-US" sz="1200" u="sng">
                <a:solidFill>
                  <a:schemeClr val="hlink"/>
                </a:solidFill>
                <a:latin typeface="Helvetica Neue"/>
                <a:ea typeface="Helvetica Neue"/>
                <a:cs typeface="Helvetica Neue"/>
                <a:sym typeface="Helvetica Neue"/>
                <a:hlinkClick r:id="rId21" action="ppaction://hlinksldjump"/>
              </a:rPr>
              <a:t>MCEN 6228: Continuum Mechanics</a:t>
            </a:r>
            <a:endParaRPr sz="1200" u="sng">
              <a:solidFill>
                <a:schemeClr val="dk1"/>
              </a:solidFill>
              <a:latin typeface="Helvetica Neue"/>
              <a:ea typeface="Helvetica Neue"/>
              <a:cs typeface="Helvetica Neue"/>
              <a:sym typeface="Helvetica Neue"/>
            </a:endParaRPr>
          </a:p>
        </p:txBody>
      </p:sp>
      <p:sp>
        <p:nvSpPr>
          <p:cNvPr id="53" name="Google Shape;53;p5"/>
          <p:cNvSpPr txBox="1"/>
          <p:nvPr/>
        </p:nvSpPr>
        <p:spPr>
          <a:xfrm>
            <a:off x="4273825" y="2088229"/>
            <a:ext cx="3657600" cy="3987300"/>
          </a:xfrm>
          <a:prstGeom prst="rect">
            <a:avLst/>
          </a:prstGeom>
          <a:noFill/>
          <a:ln>
            <a:noFill/>
          </a:ln>
        </p:spPr>
        <p:txBody>
          <a:bodyPr spcFirstLastPara="1" wrap="square" lIns="137150" tIns="45700" rIns="91425" bIns="45700" anchor="t" anchorCtr="0">
            <a:noAutofit/>
          </a:bodyPr>
          <a:lstStyle/>
          <a:p>
            <a:pPr marL="0" lvl="0" indent="0" algn="l" rtl="0">
              <a:spcBef>
                <a:spcPts val="0"/>
              </a:spcBef>
              <a:spcAft>
                <a:spcPts val="0"/>
              </a:spcAft>
              <a:buNone/>
            </a:pPr>
            <a:r>
              <a:rPr lang="en-US" b="1" dirty="0">
                <a:solidFill>
                  <a:schemeClr val="dk1"/>
                </a:solidFill>
                <a:latin typeface="Helvetica Neue"/>
                <a:ea typeface="Helvetica Neue"/>
                <a:cs typeface="Helvetica Neue"/>
                <a:sym typeface="Helvetica Neue"/>
              </a:rPr>
              <a:t>Materials</a:t>
            </a:r>
            <a:endParaRPr b="1" dirty="0">
              <a:solidFill>
                <a:schemeClr val="dk1"/>
              </a:solidFill>
              <a:latin typeface="Helvetica Neue"/>
              <a:ea typeface="Helvetica Neue"/>
              <a:cs typeface="Helvetica Neue"/>
              <a:sym typeface="Helvetica Neue"/>
            </a:endParaRPr>
          </a:p>
          <a:p>
            <a:pPr marL="0" lvl="0" indent="0" algn="l" rtl="0">
              <a:spcBef>
                <a:spcPts val="600"/>
              </a:spcBef>
              <a:spcAft>
                <a:spcPts val="0"/>
              </a:spcAft>
              <a:buNone/>
            </a:pPr>
            <a:r>
              <a:rPr lang="en-US" sz="1200" u="sng" dirty="0">
                <a:solidFill>
                  <a:schemeClr val="hlink"/>
                </a:solidFill>
                <a:latin typeface="Helvetica Neue"/>
                <a:ea typeface="Helvetica Neue"/>
                <a:cs typeface="Helvetica Neue"/>
                <a:sym typeface="Helvetica Neue"/>
                <a:hlinkClick r:id="rId7" action="ppaction://hlinksldjump"/>
              </a:rPr>
              <a:t>MCEN 5024: Materials Chemistry and Structures</a:t>
            </a:r>
            <a:endParaRPr sz="1200" u="sng" dirty="0">
              <a:solidFill>
                <a:schemeClr val="dk1"/>
              </a:solidFill>
              <a:latin typeface="Helvetica Neue"/>
              <a:ea typeface="Helvetica Neue"/>
              <a:cs typeface="Helvetica Neue"/>
              <a:sym typeface="Helvetica Neue"/>
            </a:endParaRPr>
          </a:p>
          <a:p>
            <a:pPr marL="0" lvl="0" indent="0" algn="l" rtl="0">
              <a:spcBef>
                <a:spcPts val="600"/>
              </a:spcBef>
              <a:spcAft>
                <a:spcPts val="0"/>
              </a:spcAft>
              <a:buNone/>
            </a:pPr>
            <a:r>
              <a:rPr lang="en-US" sz="1200" u="sng" dirty="0">
                <a:solidFill>
                  <a:schemeClr val="hlink"/>
                </a:solidFill>
                <a:latin typeface="Helvetica Neue"/>
                <a:ea typeface="Helvetica Neue"/>
                <a:cs typeface="Helvetica Neue"/>
                <a:sym typeface="Helvetica Neue"/>
                <a:hlinkClick r:id="rId9" action="ppaction://hlinksldjump"/>
              </a:rPr>
              <a:t>MCEN 5044: Mechanical Behavior of Materials</a:t>
            </a:r>
            <a:endParaRPr sz="1200" u="sng" dirty="0">
              <a:solidFill>
                <a:schemeClr val="dk1"/>
              </a:solidFill>
              <a:latin typeface="Helvetica Neue"/>
              <a:ea typeface="Helvetica Neue"/>
              <a:cs typeface="Helvetica Neue"/>
              <a:sym typeface="Helvetica Neue"/>
            </a:endParaRPr>
          </a:p>
          <a:p>
            <a:pPr marL="0" lvl="0" indent="0" algn="l" rtl="0">
              <a:spcBef>
                <a:spcPts val="600"/>
              </a:spcBef>
              <a:spcAft>
                <a:spcPts val="0"/>
              </a:spcAft>
              <a:buNone/>
            </a:pPr>
            <a:r>
              <a:rPr lang="en-US" sz="1200" u="sng" dirty="0">
                <a:solidFill>
                  <a:schemeClr val="hlink"/>
                </a:solidFill>
                <a:latin typeface="Helvetica Neue"/>
                <a:ea typeface="Helvetica Neue"/>
                <a:cs typeface="Helvetica Neue"/>
                <a:sym typeface="Helvetica Neue"/>
                <a:hlinkClick r:id="rId22" action="ppaction://hlinksldjump"/>
              </a:rPr>
              <a:t>MCEN 4194/5194: Energy Conversion/Storage</a:t>
            </a:r>
            <a:endParaRPr sz="1200" u="sng" dirty="0">
              <a:solidFill>
                <a:schemeClr val="dk1"/>
              </a:solidFill>
              <a:latin typeface="Helvetica Neue"/>
              <a:ea typeface="Helvetica Neue"/>
              <a:cs typeface="Helvetica Neue"/>
              <a:sym typeface="Helvetica Neue"/>
            </a:endParaRPr>
          </a:p>
          <a:p>
            <a:pPr marL="0" lvl="0" indent="0" algn="l" rtl="0">
              <a:spcBef>
                <a:spcPts val="600"/>
              </a:spcBef>
              <a:spcAft>
                <a:spcPts val="0"/>
              </a:spcAft>
              <a:buNone/>
            </a:pPr>
            <a:r>
              <a:rPr lang="en-US" sz="1200" u="sng" dirty="0">
                <a:solidFill>
                  <a:schemeClr val="hlink"/>
                </a:solidFill>
                <a:latin typeface="Helvetica Neue"/>
                <a:ea typeface="Helvetica Neue"/>
                <a:cs typeface="Helvetica Neue"/>
                <a:sym typeface="Helvetica Neue"/>
                <a:hlinkClick r:id="rId23" action="ppaction://hlinksldjump"/>
              </a:rPr>
              <a:t>MCEN 4228/5228: Nano Science/Engineering</a:t>
            </a:r>
            <a:endParaRPr sz="1200" u="sng" dirty="0">
              <a:solidFill>
                <a:schemeClr val="dk1"/>
              </a:solidFill>
              <a:latin typeface="Helvetica Neue"/>
              <a:ea typeface="Helvetica Neue"/>
              <a:cs typeface="Helvetica Neue"/>
              <a:sym typeface="Helvetica Neue"/>
            </a:endParaRPr>
          </a:p>
          <a:p>
            <a:pPr marL="0" lvl="0" indent="0" algn="l" rtl="0">
              <a:spcBef>
                <a:spcPts val="600"/>
              </a:spcBef>
              <a:spcAft>
                <a:spcPts val="0"/>
              </a:spcAft>
              <a:buNone/>
            </a:pPr>
            <a:r>
              <a:rPr lang="en-US" sz="1200" u="sng" dirty="0">
                <a:solidFill>
                  <a:schemeClr val="hlink"/>
                </a:solidFill>
                <a:latin typeface="Helvetica Neue"/>
                <a:ea typeface="Helvetica Neue"/>
                <a:cs typeface="Helvetica Neue"/>
                <a:sym typeface="Helvetica Neue"/>
                <a:hlinkClick r:id="rId24" action="ppaction://hlinksldjump"/>
              </a:rPr>
              <a:t>MCEN 4228/5228: Thin Film Materials</a:t>
            </a:r>
            <a:endParaRPr lang="en-US" sz="1200" u="sng" dirty="0">
              <a:solidFill>
                <a:schemeClr val="hlink"/>
              </a:solidFill>
              <a:latin typeface="Helvetica Neue"/>
              <a:ea typeface="Helvetica Neue"/>
              <a:cs typeface="Helvetica Neue"/>
              <a:sym typeface="Helvetica Neue"/>
            </a:endParaRPr>
          </a:p>
          <a:p>
            <a:pPr marL="0" lvl="0" indent="0" algn="l" rtl="0">
              <a:spcBef>
                <a:spcPts val="600"/>
              </a:spcBef>
              <a:spcAft>
                <a:spcPts val="0"/>
              </a:spcAft>
              <a:buNone/>
            </a:pPr>
            <a:r>
              <a:rPr lang="en-US" sz="1200" u="sng" dirty="0">
                <a:solidFill>
                  <a:schemeClr val="hlink"/>
                </a:solidFill>
                <a:latin typeface="Helvetica Neue"/>
                <a:ea typeface="Helvetica Neue"/>
                <a:cs typeface="Helvetica Neue"/>
                <a:sym typeface="Helvetica Neue"/>
                <a:hlinkClick r:id="rId25"/>
              </a:rPr>
              <a:t>MCEN 4228/5228: Mechanics of Biological Materials</a:t>
            </a:r>
            <a:endParaRPr sz="1200" u="sng" dirty="0">
              <a:solidFill>
                <a:schemeClr val="dk1"/>
              </a:solidFill>
              <a:latin typeface="Helvetica Neue"/>
              <a:ea typeface="Helvetica Neue"/>
              <a:cs typeface="Helvetica Neue"/>
              <a:sym typeface="Helvetica Neue"/>
            </a:endParaRPr>
          </a:p>
          <a:p>
            <a:pPr marL="0" lvl="0" indent="0" algn="l" rtl="0">
              <a:spcBef>
                <a:spcPts val="600"/>
              </a:spcBef>
              <a:spcAft>
                <a:spcPts val="0"/>
              </a:spcAft>
              <a:buNone/>
            </a:pPr>
            <a:r>
              <a:rPr lang="en-US" sz="1200" u="sng" dirty="0">
                <a:solidFill>
                  <a:schemeClr val="hlink"/>
                </a:solidFill>
                <a:latin typeface="Helvetica Neue"/>
                <a:ea typeface="Helvetica Neue"/>
                <a:cs typeface="Helvetica Neue"/>
                <a:sym typeface="Helvetica Neue"/>
                <a:hlinkClick r:id="rId26" action="ppaction://hlinksldjump"/>
              </a:rPr>
              <a:t>MCEN 4292/5292: Materials/Devices in Medicine</a:t>
            </a:r>
            <a:endParaRPr sz="1200" u="sng" dirty="0">
              <a:solidFill>
                <a:schemeClr val="dk1"/>
              </a:solidFill>
              <a:latin typeface="Helvetica Neue"/>
              <a:ea typeface="Helvetica Neue"/>
              <a:cs typeface="Helvetica Neue"/>
              <a:sym typeface="Helvetica Neue"/>
            </a:endParaRPr>
          </a:p>
          <a:p>
            <a:pPr marL="0" lvl="0" indent="0" algn="l" rtl="0">
              <a:spcBef>
                <a:spcPts val="600"/>
              </a:spcBef>
              <a:spcAft>
                <a:spcPts val="0"/>
              </a:spcAft>
              <a:buNone/>
            </a:pPr>
            <a:r>
              <a:rPr lang="en-US" sz="1200" u="sng" dirty="0">
                <a:solidFill>
                  <a:schemeClr val="hlink"/>
                </a:solidFill>
                <a:latin typeface="Helvetica Neue"/>
                <a:ea typeface="Helvetica Neue"/>
                <a:cs typeface="Helvetica Neue"/>
                <a:sym typeface="Helvetica Neue"/>
                <a:hlinkClick r:id="rId27" action="ppaction://hlinksldjump"/>
              </a:rPr>
              <a:t>MCEN 4298/5298: Intro to Polymers</a:t>
            </a:r>
            <a:endParaRPr sz="1200" u="sng" dirty="0">
              <a:solidFill>
                <a:schemeClr val="dk1"/>
              </a:solidFill>
              <a:latin typeface="Helvetica Neue"/>
              <a:ea typeface="Helvetica Neue"/>
              <a:cs typeface="Helvetica Neue"/>
              <a:sym typeface="Helvetica Neue"/>
            </a:endParaRPr>
          </a:p>
          <a:p>
            <a:pPr marL="0" lvl="0" indent="0" algn="l" rtl="0">
              <a:spcBef>
                <a:spcPts val="600"/>
              </a:spcBef>
              <a:spcAft>
                <a:spcPts val="0"/>
              </a:spcAft>
              <a:buNone/>
            </a:pPr>
            <a:r>
              <a:rPr lang="en-US" sz="1200" u="sng" dirty="0">
                <a:solidFill>
                  <a:schemeClr val="hlink"/>
                </a:solidFill>
                <a:latin typeface="Helvetica Neue"/>
                <a:ea typeface="Helvetica Neue"/>
                <a:cs typeface="Helvetica Neue"/>
                <a:sym typeface="Helvetica Neue"/>
                <a:hlinkClick r:id="rId28" action="ppaction://hlinksldjump"/>
              </a:rPr>
              <a:t>MCEN 6184: Structures/Properties of Polymers</a:t>
            </a:r>
            <a:endParaRPr sz="1200" u="sng" dirty="0">
              <a:solidFill>
                <a:schemeClr val="dk1"/>
              </a:solidFill>
              <a:latin typeface="Helvetica Neue"/>
              <a:ea typeface="Helvetica Neue"/>
              <a:cs typeface="Helvetica Neue"/>
              <a:sym typeface="Helvetica Neue"/>
            </a:endParaRPr>
          </a:p>
          <a:p>
            <a:pPr marL="0" lvl="0" indent="0" algn="l" rtl="0">
              <a:spcBef>
                <a:spcPts val="600"/>
              </a:spcBef>
              <a:spcAft>
                <a:spcPts val="600"/>
              </a:spcAft>
              <a:buNone/>
            </a:pPr>
            <a:r>
              <a:rPr lang="en-US" sz="1200" u="sng" dirty="0">
                <a:solidFill>
                  <a:schemeClr val="hlink"/>
                </a:solidFill>
                <a:latin typeface="Helvetica Neue"/>
                <a:ea typeface="Helvetica Neue"/>
                <a:cs typeface="Helvetica Neue"/>
                <a:sym typeface="Helvetica Neue"/>
                <a:hlinkClick r:id="rId29" action="ppaction://hlinksldjump"/>
              </a:rPr>
              <a:t>MCEN 6228: Self-Assembling Materials</a:t>
            </a:r>
            <a:endParaRPr sz="1200" u="sng" dirty="0">
              <a:solidFill>
                <a:schemeClr val="dk1"/>
              </a:solidFill>
              <a:latin typeface="Helvetica Neue"/>
              <a:ea typeface="Helvetica Neue"/>
              <a:cs typeface="Helvetica Neue"/>
              <a:sym typeface="Helvetica Neue"/>
            </a:endParaRPr>
          </a:p>
        </p:txBody>
      </p:sp>
      <p:pic>
        <p:nvPicPr>
          <p:cNvPr id="54" name="Google Shape;54;p5"/>
          <p:cNvPicPr preferRelativeResize="0"/>
          <p:nvPr/>
        </p:nvPicPr>
        <p:blipFill>
          <a:blip r:embed="rId30">
            <a:alphaModFix/>
          </a:blip>
          <a:stretch>
            <a:fillRect/>
          </a:stretch>
        </p:blipFill>
        <p:spPr>
          <a:xfrm>
            <a:off x="1636550" y="1401863"/>
            <a:ext cx="412357" cy="471301"/>
          </a:xfrm>
          <a:prstGeom prst="rect">
            <a:avLst/>
          </a:prstGeom>
          <a:noFill/>
          <a:ln>
            <a:noFill/>
          </a:ln>
        </p:spPr>
      </p:pic>
      <p:pic>
        <p:nvPicPr>
          <p:cNvPr id="55" name="Google Shape;55;p5"/>
          <p:cNvPicPr preferRelativeResize="0"/>
          <p:nvPr/>
        </p:nvPicPr>
        <p:blipFill rotWithShape="1">
          <a:blip r:embed="rId31">
            <a:alphaModFix/>
          </a:blip>
          <a:srcRect l="16613" t="53669" r="26722" b="33213"/>
          <a:stretch/>
        </p:blipFill>
        <p:spPr>
          <a:xfrm>
            <a:off x="5547475" y="1228925"/>
            <a:ext cx="836575" cy="817126"/>
          </a:xfrm>
          <a:prstGeom prst="rect">
            <a:avLst/>
          </a:prstGeom>
          <a:noFill/>
          <a:ln>
            <a:noFill/>
          </a:ln>
        </p:spPr>
      </p:pic>
      <p:pic>
        <p:nvPicPr>
          <p:cNvPr id="56" name="Google Shape;56;p5"/>
          <p:cNvPicPr preferRelativeResize="0"/>
          <p:nvPr/>
        </p:nvPicPr>
        <p:blipFill rotWithShape="1">
          <a:blip r:embed="rId31">
            <a:alphaModFix/>
          </a:blip>
          <a:srcRect l="21668" t="80116" r="21668" b="6765"/>
          <a:stretch/>
        </p:blipFill>
        <p:spPr>
          <a:xfrm>
            <a:off x="9372350" y="1228938"/>
            <a:ext cx="836575" cy="817126"/>
          </a:xfrm>
          <a:prstGeom prst="rect">
            <a:avLst/>
          </a:prstGeom>
          <a:noFill/>
          <a:ln>
            <a:noFill/>
          </a:ln>
        </p:spPr>
      </p:pic>
      <p:pic>
        <p:nvPicPr>
          <p:cNvPr id="57" name="Google Shape;57;p5"/>
          <p:cNvPicPr preferRelativeResize="0"/>
          <p:nvPr/>
        </p:nvPicPr>
        <p:blipFill>
          <a:blip r:embed="rId32">
            <a:alphaModFix/>
          </a:blip>
          <a:stretch>
            <a:fillRect/>
          </a:stretch>
        </p:blipFill>
        <p:spPr>
          <a:xfrm>
            <a:off x="9638500" y="6057275"/>
            <a:ext cx="2348000" cy="6513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pic>
        <p:nvPicPr>
          <p:cNvPr id="313" name="Google Shape;313;p23"/>
          <p:cNvPicPr preferRelativeResize="0">
            <a:picLocks noGrp="1"/>
          </p:cNvPicPr>
          <p:nvPr>
            <p:ph type="pic" idx="3"/>
          </p:nvPr>
        </p:nvPicPr>
        <p:blipFill rotWithShape="1">
          <a:blip r:embed="rId3">
            <a:alphaModFix/>
          </a:blip>
          <a:srcRect l="8103" t="8103" r="8095" b="8095"/>
          <a:stretch/>
        </p:blipFill>
        <p:spPr>
          <a:xfrm>
            <a:off x="2973025" y="3747525"/>
            <a:ext cx="1335000" cy="1335000"/>
          </a:xfrm>
          <a:prstGeom prst="rect">
            <a:avLst/>
          </a:prstGeom>
        </p:spPr>
      </p:pic>
      <p:pic>
        <p:nvPicPr>
          <p:cNvPr id="314" name="Google Shape;314;p23"/>
          <p:cNvPicPr preferRelativeResize="0">
            <a:picLocks noGrp="1"/>
          </p:cNvPicPr>
          <p:nvPr>
            <p:ph type="pic" idx="4"/>
          </p:nvPr>
        </p:nvPicPr>
        <p:blipFill rotWithShape="1">
          <a:blip r:embed="rId4">
            <a:alphaModFix/>
          </a:blip>
          <a:srcRect/>
          <a:stretch/>
        </p:blipFill>
        <p:spPr>
          <a:xfrm>
            <a:off x="4525775" y="3747525"/>
            <a:ext cx="1335000" cy="1335000"/>
          </a:xfrm>
          <a:prstGeom prst="rect">
            <a:avLst/>
          </a:prstGeom>
        </p:spPr>
      </p:pic>
      <p:sp>
        <p:nvSpPr>
          <p:cNvPr id="315" name="Google Shape;315;p23"/>
          <p:cNvSpPr txBox="1">
            <a:spLocks noGrp="1"/>
          </p:cNvSpPr>
          <p:nvPr>
            <p:ph type="subTitle" idx="1"/>
          </p:nvPr>
        </p:nvSpPr>
        <p:spPr>
          <a:xfrm>
            <a:off x="0" y="1118700"/>
            <a:ext cx="2652600" cy="4764600"/>
          </a:xfrm>
          <a:prstGeom prst="rect">
            <a:avLst/>
          </a:prstGeom>
        </p:spPr>
        <p:txBody>
          <a:bodyPr spcFirstLastPara="1" wrap="square" lIns="228600" tIns="182875" rIns="228600" bIns="182875" anchor="t" anchorCtr="0">
            <a:noAutofit/>
          </a:bodyPr>
          <a:lstStyle/>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Career Areas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t>Imaging Technology Biomedical Engineering</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Specializations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BS Biomedical Option</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BS Biomedical Minor</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Prerequisites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Senior standing (or above)</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Pre or Corequisites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None</a:t>
            </a:r>
            <a:endParaRPr b="0" i="1">
              <a:solidFill>
                <a:srgbClr val="202020"/>
              </a:solidFill>
            </a:endParaRPr>
          </a:p>
        </p:txBody>
      </p:sp>
      <p:sp>
        <p:nvSpPr>
          <p:cNvPr id="316" name="Google Shape;316;p23"/>
          <p:cNvSpPr txBox="1">
            <a:spLocks noGrp="1"/>
          </p:cNvSpPr>
          <p:nvPr>
            <p:ph type="subTitle" idx="5"/>
          </p:nvPr>
        </p:nvSpPr>
        <p:spPr>
          <a:xfrm>
            <a:off x="2652475" y="1118700"/>
            <a:ext cx="5316000" cy="2093400"/>
          </a:xfrm>
          <a:prstGeom prst="rect">
            <a:avLst/>
          </a:prstGeom>
        </p:spPr>
        <p:txBody>
          <a:bodyPr spcFirstLastPara="1" wrap="square" lIns="228600" tIns="182875" rIns="228600" bIns="182875" anchor="t" anchorCtr="0">
            <a:spAutoFit/>
          </a:bodyPr>
          <a:lstStyle/>
          <a:p>
            <a:pPr marL="0" lvl="0" indent="0" algn="l" rtl="0">
              <a:lnSpc>
                <a:spcPct val="100000"/>
              </a:lnSpc>
              <a:spcBef>
                <a:spcPts val="0"/>
              </a:spcBef>
              <a:spcAft>
                <a:spcPts val="0"/>
              </a:spcAft>
              <a:buNone/>
            </a:pPr>
            <a:r>
              <a:rPr lang="en-US" i="0">
                <a:solidFill>
                  <a:srgbClr val="202020"/>
                </a:solidFill>
              </a:rPr>
              <a:t>Covers the design of ultrasound systems for medical imaging and therapy, including the physics of wave propagation, transducers, acoustic lenses, pulse-echo imaging and cavitation dynamics, with an emphasis on current topics in biomedical ultrasound. Includes lectures on theory, practice and special topics; a laboratory on wave propagation; oral presentations on current literature; and a design project.</a:t>
            </a:r>
            <a:endParaRPr/>
          </a:p>
        </p:txBody>
      </p:sp>
      <p:sp>
        <p:nvSpPr>
          <p:cNvPr id="317" name="Google Shape;317;p23"/>
          <p:cNvSpPr txBox="1">
            <a:spLocks noGrp="1"/>
          </p:cNvSpPr>
          <p:nvPr>
            <p:ph type="subTitle" idx="6"/>
          </p:nvPr>
        </p:nvSpPr>
        <p:spPr>
          <a:xfrm>
            <a:off x="2820625" y="5017675"/>
            <a:ext cx="1637100" cy="409800"/>
          </a:xfrm>
          <a:prstGeom prst="rect">
            <a:avLst/>
          </a:prstGeom>
        </p:spPr>
        <p:txBody>
          <a:bodyPr spcFirstLastPara="1" wrap="square" lIns="27425" tIns="0" rIns="27425" bIns="0" anchor="ctr" anchorCtr="0">
            <a:noAutofit/>
          </a:bodyPr>
          <a:lstStyle/>
          <a:p>
            <a:pPr marL="0" lvl="0" indent="0" algn="ctr" rtl="0">
              <a:spcBef>
                <a:spcPts val="1000"/>
              </a:spcBef>
              <a:spcAft>
                <a:spcPts val="0"/>
              </a:spcAft>
              <a:buNone/>
            </a:pPr>
            <a:r>
              <a:rPr lang="en-US">
                <a:solidFill>
                  <a:schemeClr val="hlink"/>
                </a:solidFill>
                <a:uFill>
                  <a:noFill/>
                </a:uFill>
                <a:hlinkClick r:id="rId5"/>
              </a:rPr>
              <a:t>Nick Bottenus</a:t>
            </a:r>
            <a:endParaRPr/>
          </a:p>
        </p:txBody>
      </p:sp>
      <p:sp>
        <p:nvSpPr>
          <p:cNvPr id="318" name="Google Shape;318;p23"/>
          <p:cNvSpPr txBox="1">
            <a:spLocks noGrp="1"/>
          </p:cNvSpPr>
          <p:nvPr>
            <p:ph type="subTitle" idx="7"/>
          </p:nvPr>
        </p:nvSpPr>
        <p:spPr>
          <a:xfrm>
            <a:off x="4376075" y="5022475"/>
            <a:ext cx="1637100" cy="409800"/>
          </a:xfrm>
          <a:prstGeom prst="rect">
            <a:avLst/>
          </a:prstGeom>
        </p:spPr>
        <p:txBody>
          <a:bodyPr spcFirstLastPara="1" wrap="square" lIns="27425" tIns="0" rIns="27425" bIns="0" anchor="ctr" anchorCtr="0">
            <a:noAutofit/>
          </a:bodyPr>
          <a:lstStyle/>
          <a:p>
            <a:pPr marL="0" lvl="0" indent="0" algn="ctr" rtl="0">
              <a:spcBef>
                <a:spcPts val="1000"/>
              </a:spcBef>
              <a:spcAft>
                <a:spcPts val="0"/>
              </a:spcAft>
              <a:buNone/>
            </a:pPr>
            <a:r>
              <a:rPr lang="en-US">
                <a:solidFill>
                  <a:schemeClr val="hlink"/>
                </a:solidFill>
                <a:uFill>
                  <a:noFill/>
                </a:uFill>
                <a:hlinkClick r:id="rId6"/>
              </a:rPr>
              <a:t>Mark Borden</a:t>
            </a:r>
            <a:endParaRPr/>
          </a:p>
        </p:txBody>
      </p:sp>
      <p:sp>
        <p:nvSpPr>
          <p:cNvPr id="319" name="Google Shape;319;p23"/>
          <p:cNvSpPr txBox="1">
            <a:spLocks noGrp="1"/>
          </p:cNvSpPr>
          <p:nvPr>
            <p:ph type="subTitle" idx="8"/>
          </p:nvPr>
        </p:nvSpPr>
        <p:spPr>
          <a:xfrm>
            <a:off x="2651733" y="5522975"/>
            <a:ext cx="9348900" cy="838200"/>
          </a:xfrm>
          <a:prstGeom prst="rect">
            <a:avLst/>
          </a:prstGeom>
        </p:spPr>
        <p:txBody>
          <a:bodyPr spcFirstLastPara="1" wrap="square" lIns="274300" tIns="45700" rIns="274300"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a:t>Teaching schedule:</a:t>
            </a:r>
            <a:r>
              <a:rPr lang="en-US" b="0"/>
              <a:t> Generally offered Fall semester as instructor schedules allow.</a:t>
            </a:r>
            <a:endParaRPr/>
          </a:p>
        </p:txBody>
      </p:sp>
      <p:sp>
        <p:nvSpPr>
          <p:cNvPr id="320" name="Google Shape;320;p23"/>
          <p:cNvSpPr txBox="1">
            <a:spLocks noGrp="1"/>
          </p:cNvSpPr>
          <p:nvPr>
            <p:ph type="title"/>
          </p:nvPr>
        </p:nvSpPr>
        <p:spPr>
          <a:xfrm>
            <a:off x="190500" y="0"/>
            <a:ext cx="11810100" cy="1118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2800"/>
              <a:t>MCEN 4127/5127: Biomedical Ultrasound</a:t>
            </a:r>
            <a:endParaRPr sz="2800"/>
          </a:p>
        </p:txBody>
      </p:sp>
      <p:pic>
        <p:nvPicPr>
          <p:cNvPr id="321" name="Google Shape;321;p23"/>
          <p:cNvPicPr preferRelativeResize="0">
            <a:picLocks noGrp="1"/>
          </p:cNvPicPr>
          <p:nvPr>
            <p:ph type="pic" idx="2"/>
          </p:nvPr>
        </p:nvPicPr>
        <p:blipFill rotWithShape="1">
          <a:blip r:embed="rId7">
            <a:alphaModFix/>
          </a:blip>
          <a:srcRect l="4279" r="4279" b="2893"/>
          <a:stretch/>
        </p:blipFill>
        <p:spPr>
          <a:xfrm>
            <a:off x="7968425" y="1329850"/>
            <a:ext cx="3649200" cy="2913225"/>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24"/>
          <p:cNvPicPr preferRelativeResize="0">
            <a:picLocks noGrp="1"/>
          </p:cNvPicPr>
          <p:nvPr>
            <p:ph type="pic" idx="3"/>
          </p:nvPr>
        </p:nvPicPr>
        <p:blipFill rotWithShape="1">
          <a:blip r:embed="rId3">
            <a:alphaModFix/>
          </a:blip>
          <a:srcRect/>
          <a:stretch/>
        </p:blipFill>
        <p:spPr>
          <a:xfrm>
            <a:off x="2973025" y="3747525"/>
            <a:ext cx="1335000" cy="1335000"/>
          </a:xfrm>
          <a:prstGeom prst="rect">
            <a:avLst/>
          </a:prstGeom>
        </p:spPr>
      </p:pic>
      <p:pic>
        <p:nvPicPr>
          <p:cNvPr id="328" name="Google Shape;328;p24"/>
          <p:cNvPicPr preferRelativeResize="0">
            <a:picLocks noGrp="1"/>
          </p:cNvPicPr>
          <p:nvPr>
            <p:ph type="pic" idx="4"/>
          </p:nvPr>
        </p:nvPicPr>
        <p:blipFill rotWithShape="1">
          <a:blip r:embed="rId4">
            <a:alphaModFix/>
          </a:blip>
          <a:srcRect/>
          <a:stretch/>
        </p:blipFill>
        <p:spPr>
          <a:xfrm>
            <a:off x="4525775" y="3747525"/>
            <a:ext cx="1335000" cy="1335000"/>
          </a:xfrm>
          <a:prstGeom prst="rect">
            <a:avLst/>
          </a:prstGeom>
        </p:spPr>
      </p:pic>
      <p:sp>
        <p:nvSpPr>
          <p:cNvPr id="329" name="Google Shape;329;p24"/>
          <p:cNvSpPr txBox="1">
            <a:spLocks noGrp="1"/>
          </p:cNvSpPr>
          <p:nvPr>
            <p:ph type="subTitle" idx="1"/>
          </p:nvPr>
        </p:nvSpPr>
        <p:spPr>
          <a:xfrm>
            <a:off x="0" y="1118700"/>
            <a:ext cx="2652600" cy="4764600"/>
          </a:xfrm>
          <a:prstGeom prst="rect">
            <a:avLst/>
          </a:prstGeom>
        </p:spPr>
        <p:txBody>
          <a:bodyPr spcFirstLastPara="1" wrap="square" lIns="228600" tIns="182875" rIns="228600" bIns="182875" anchor="t" anchorCtr="0">
            <a:noAutofit/>
          </a:bodyPr>
          <a:lstStyle/>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Career Areas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t>Environmental Engineering Environmental Consulting Policy Analysis</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Specializations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BS Environmental Option</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BS Energy Minor</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Prerequisites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t>MCEN 3012: Thermo*</a:t>
            </a:r>
            <a:endParaRPr b="0" i="1"/>
          </a:p>
          <a:p>
            <a:pPr marL="0" lvl="0" indent="0" algn="l" rtl="0">
              <a:lnSpc>
                <a:spcPct val="100000"/>
              </a:lnSpc>
              <a:spcBef>
                <a:spcPts val="0"/>
              </a:spcBef>
              <a:spcAft>
                <a:spcPts val="0"/>
              </a:spcAft>
              <a:buClr>
                <a:schemeClr val="dk1"/>
              </a:buClr>
              <a:buSzPts val="1100"/>
              <a:buFont typeface="Arial"/>
              <a:buNone/>
            </a:pPr>
            <a:r>
              <a:rPr lang="en-US" b="0" i="1"/>
              <a:t>MCEN 3021: Fluids*</a:t>
            </a:r>
            <a:endParaRPr b="0" i="1"/>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Pre or Corequisites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None</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*Or equivalent.</a:t>
            </a:r>
            <a:endParaRPr b="0" i="1">
              <a:solidFill>
                <a:srgbClr val="202020"/>
              </a:solidFill>
            </a:endParaRPr>
          </a:p>
        </p:txBody>
      </p:sp>
      <p:sp>
        <p:nvSpPr>
          <p:cNvPr id="330" name="Google Shape;330;p24"/>
          <p:cNvSpPr txBox="1">
            <a:spLocks noGrp="1"/>
          </p:cNvSpPr>
          <p:nvPr>
            <p:ph type="subTitle" idx="5"/>
          </p:nvPr>
        </p:nvSpPr>
        <p:spPr>
          <a:xfrm>
            <a:off x="2652475" y="1118700"/>
            <a:ext cx="5316000" cy="2093400"/>
          </a:xfrm>
          <a:prstGeom prst="rect">
            <a:avLst/>
          </a:prstGeom>
        </p:spPr>
        <p:txBody>
          <a:bodyPr spcFirstLastPara="1" wrap="square" lIns="228600" tIns="182875" rIns="228600" bIns="182875" anchor="t" anchorCtr="0">
            <a:spAutoFit/>
          </a:bodyPr>
          <a:lstStyle/>
          <a:p>
            <a:pPr marL="0" lvl="0" indent="0" algn="l" rtl="0">
              <a:lnSpc>
                <a:spcPct val="100000"/>
              </a:lnSpc>
              <a:spcBef>
                <a:spcPts val="0"/>
              </a:spcBef>
              <a:spcAft>
                <a:spcPts val="0"/>
              </a:spcAft>
              <a:buClr>
                <a:schemeClr val="dk1"/>
              </a:buClr>
              <a:buSzPts val="1100"/>
              <a:buFont typeface="Arial"/>
              <a:buNone/>
            </a:pPr>
            <a:r>
              <a:rPr lang="en-US" i="0"/>
              <a:t>Introduces air quality regulations, physics and chemistry in the atmosphere, meteorology, and exposure. Examines methods for controlling major classes of air pollutants, including particulate matter and oxides of sulfur and nitrogen, as well as control technologies for sources such as coal power plants and motor vehicles. Requires interdisciplinary design projects. Approved for the Environmental Option.</a:t>
            </a:r>
            <a:endParaRPr/>
          </a:p>
        </p:txBody>
      </p:sp>
      <p:sp>
        <p:nvSpPr>
          <p:cNvPr id="331" name="Google Shape;331;p24"/>
          <p:cNvSpPr txBox="1">
            <a:spLocks noGrp="1"/>
          </p:cNvSpPr>
          <p:nvPr>
            <p:ph type="subTitle" idx="6"/>
          </p:nvPr>
        </p:nvSpPr>
        <p:spPr>
          <a:xfrm>
            <a:off x="2820625" y="5017675"/>
            <a:ext cx="1637100" cy="409800"/>
          </a:xfrm>
          <a:prstGeom prst="rect">
            <a:avLst/>
          </a:prstGeom>
        </p:spPr>
        <p:txBody>
          <a:bodyPr spcFirstLastPara="1" wrap="square" lIns="27425" tIns="0" rIns="27425" bIns="0" anchor="ctr" anchorCtr="0">
            <a:noAutofit/>
          </a:bodyPr>
          <a:lstStyle/>
          <a:p>
            <a:pPr marL="0" lvl="0" indent="0" algn="ctr" rtl="0">
              <a:spcBef>
                <a:spcPts val="1000"/>
              </a:spcBef>
              <a:spcAft>
                <a:spcPts val="0"/>
              </a:spcAft>
              <a:buNone/>
            </a:pPr>
            <a:r>
              <a:rPr lang="en-US">
                <a:solidFill>
                  <a:schemeClr val="hlink"/>
                </a:solidFill>
                <a:uFill>
                  <a:noFill/>
                </a:uFill>
                <a:hlinkClick r:id="rId5"/>
              </a:rPr>
              <a:t>Shelly Miller</a:t>
            </a:r>
            <a:endParaRPr/>
          </a:p>
        </p:txBody>
      </p:sp>
      <p:sp>
        <p:nvSpPr>
          <p:cNvPr id="332" name="Google Shape;332;p24"/>
          <p:cNvSpPr txBox="1">
            <a:spLocks noGrp="1"/>
          </p:cNvSpPr>
          <p:nvPr>
            <p:ph type="subTitle" idx="7"/>
          </p:nvPr>
        </p:nvSpPr>
        <p:spPr>
          <a:xfrm>
            <a:off x="4376075" y="5022475"/>
            <a:ext cx="1637100" cy="409800"/>
          </a:xfrm>
          <a:prstGeom prst="rect">
            <a:avLst/>
          </a:prstGeom>
        </p:spPr>
        <p:txBody>
          <a:bodyPr spcFirstLastPara="1" wrap="square" lIns="27425" tIns="0" rIns="27425" bIns="0" anchor="ctr" anchorCtr="0">
            <a:noAutofit/>
          </a:bodyPr>
          <a:lstStyle/>
          <a:p>
            <a:pPr marL="0" lvl="0" indent="0" algn="ctr" rtl="0">
              <a:spcBef>
                <a:spcPts val="1000"/>
              </a:spcBef>
              <a:spcAft>
                <a:spcPts val="0"/>
              </a:spcAft>
              <a:buNone/>
            </a:pPr>
            <a:r>
              <a:rPr lang="en-US">
                <a:solidFill>
                  <a:schemeClr val="hlink"/>
                </a:solidFill>
                <a:uFill>
                  <a:noFill/>
                </a:uFill>
                <a:hlinkClick r:id="rId6"/>
              </a:rPr>
              <a:t>Nina Vance</a:t>
            </a:r>
            <a:endParaRPr/>
          </a:p>
        </p:txBody>
      </p:sp>
      <p:sp>
        <p:nvSpPr>
          <p:cNvPr id="333" name="Google Shape;333;p24"/>
          <p:cNvSpPr txBox="1">
            <a:spLocks noGrp="1"/>
          </p:cNvSpPr>
          <p:nvPr>
            <p:ph type="subTitle" idx="8"/>
          </p:nvPr>
        </p:nvSpPr>
        <p:spPr>
          <a:xfrm>
            <a:off x="2651733" y="5522975"/>
            <a:ext cx="9348900" cy="838200"/>
          </a:xfrm>
          <a:prstGeom prst="rect">
            <a:avLst/>
          </a:prstGeom>
        </p:spPr>
        <p:txBody>
          <a:bodyPr spcFirstLastPara="1" wrap="square" lIns="274300" tIns="45700" rIns="274300"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a:t>Teaching schedule:</a:t>
            </a:r>
            <a:r>
              <a:rPr lang="en-US" b="0"/>
              <a:t> Offered every fall semester.</a:t>
            </a:r>
            <a:endParaRPr/>
          </a:p>
        </p:txBody>
      </p:sp>
      <p:sp>
        <p:nvSpPr>
          <p:cNvPr id="334" name="Google Shape;334;p24"/>
          <p:cNvSpPr txBox="1">
            <a:spLocks noGrp="1"/>
          </p:cNvSpPr>
          <p:nvPr>
            <p:ph type="title"/>
          </p:nvPr>
        </p:nvSpPr>
        <p:spPr>
          <a:xfrm>
            <a:off x="190500" y="0"/>
            <a:ext cx="11810100" cy="1118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2800"/>
              <a:t>MCEN 4131/5131: Air Pollution Control Engineering</a:t>
            </a:r>
            <a:endParaRPr sz="2800"/>
          </a:p>
        </p:txBody>
      </p:sp>
      <p:pic>
        <p:nvPicPr>
          <p:cNvPr id="335" name="Google Shape;335;p24"/>
          <p:cNvPicPr preferRelativeResize="0">
            <a:picLocks noGrp="1"/>
          </p:cNvPicPr>
          <p:nvPr>
            <p:ph type="pic" idx="2"/>
          </p:nvPr>
        </p:nvPicPr>
        <p:blipFill rotWithShape="1">
          <a:blip r:embed="rId7">
            <a:alphaModFix/>
          </a:blip>
          <a:srcRect/>
          <a:stretch/>
        </p:blipFill>
        <p:spPr>
          <a:xfrm>
            <a:off x="7968475" y="1329850"/>
            <a:ext cx="3851801" cy="2057000"/>
          </a:xfrm>
          <a:prstGeom prst="rect">
            <a:avLst/>
          </a:prstGeom>
        </p:spPr>
      </p:pic>
      <p:pic>
        <p:nvPicPr>
          <p:cNvPr id="336" name="Google Shape;336;p24"/>
          <p:cNvPicPr preferRelativeResize="0"/>
          <p:nvPr/>
        </p:nvPicPr>
        <p:blipFill rotWithShape="1">
          <a:blip r:embed="rId8">
            <a:alphaModFix/>
          </a:blip>
          <a:srcRect t="6079" b="27409"/>
          <a:stretch/>
        </p:blipFill>
        <p:spPr>
          <a:xfrm>
            <a:off x="6232263" y="3747525"/>
            <a:ext cx="1335024" cy="1335024"/>
          </a:xfrm>
          <a:prstGeom prst="rect">
            <a:avLst/>
          </a:prstGeom>
          <a:noFill/>
          <a:ln>
            <a:noFill/>
          </a:ln>
        </p:spPr>
      </p:pic>
      <p:sp>
        <p:nvSpPr>
          <p:cNvPr id="337" name="Google Shape;337;p24"/>
          <p:cNvSpPr txBox="1">
            <a:spLocks noGrp="1"/>
          </p:cNvSpPr>
          <p:nvPr>
            <p:ph type="subTitle" idx="6"/>
          </p:nvPr>
        </p:nvSpPr>
        <p:spPr>
          <a:xfrm>
            <a:off x="6081225" y="5017675"/>
            <a:ext cx="1637100" cy="409800"/>
          </a:xfrm>
          <a:prstGeom prst="rect">
            <a:avLst/>
          </a:prstGeom>
        </p:spPr>
        <p:txBody>
          <a:bodyPr spcFirstLastPara="1" wrap="square" lIns="27425" tIns="0" rIns="27425" bIns="0" anchor="ctr" anchorCtr="0">
            <a:noAutofit/>
          </a:bodyPr>
          <a:lstStyle/>
          <a:p>
            <a:pPr marL="0" lvl="0" indent="0" algn="ctr" rtl="0">
              <a:lnSpc>
                <a:spcPct val="100000"/>
              </a:lnSpc>
              <a:spcBef>
                <a:spcPts val="0"/>
              </a:spcBef>
              <a:spcAft>
                <a:spcPts val="0"/>
              </a:spcAft>
              <a:buNone/>
            </a:pPr>
            <a:r>
              <a:rPr lang="en-US">
                <a:solidFill>
                  <a:schemeClr val="hlink"/>
                </a:solidFill>
                <a:uFill>
                  <a:noFill/>
                </a:uFill>
                <a:hlinkClick r:id="rId9"/>
              </a:rPr>
              <a:t>Michael Hannigan</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pic>
        <p:nvPicPr>
          <p:cNvPr id="343" name="Google Shape;343;p25"/>
          <p:cNvPicPr preferRelativeResize="0">
            <a:picLocks noGrp="1"/>
          </p:cNvPicPr>
          <p:nvPr>
            <p:ph type="pic" idx="2"/>
          </p:nvPr>
        </p:nvPicPr>
        <p:blipFill rotWithShape="1">
          <a:blip r:embed="rId3">
            <a:alphaModFix/>
          </a:blip>
          <a:srcRect l="14764" r="14757"/>
          <a:stretch/>
        </p:blipFill>
        <p:spPr>
          <a:xfrm>
            <a:off x="7968425" y="1329850"/>
            <a:ext cx="3649201" cy="3000000"/>
          </a:xfrm>
          <a:prstGeom prst="rect">
            <a:avLst/>
          </a:prstGeom>
        </p:spPr>
      </p:pic>
      <p:pic>
        <p:nvPicPr>
          <p:cNvPr id="344" name="Google Shape;344;p25"/>
          <p:cNvPicPr preferRelativeResize="0">
            <a:picLocks noGrp="1"/>
          </p:cNvPicPr>
          <p:nvPr>
            <p:ph type="pic" idx="3"/>
          </p:nvPr>
        </p:nvPicPr>
        <p:blipFill rotWithShape="1">
          <a:blip r:embed="rId4">
            <a:alphaModFix/>
          </a:blip>
          <a:srcRect/>
          <a:stretch/>
        </p:blipFill>
        <p:spPr>
          <a:xfrm>
            <a:off x="2973025" y="3747525"/>
            <a:ext cx="1335000" cy="1335000"/>
          </a:xfrm>
          <a:prstGeom prst="rect">
            <a:avLst/>
          </a:prstGeom>
        </p:spPr>
      </p:pic>
      <p:sp>
        <p:nvSpPr>
          <p:cNvPr id="345" name="Google Shape;345;p25"/>
          <p:cNvSpPr txBox="1">
            <a:spLocks noGrp="1"/>
          </p:cNvSpPr>
          <p:nvPr>
            <p:ph type="subTitle" idx="1"/>
          </p:nvPr>
        </p:nvSpPr>
        <p:spPr>
          <a:xfrm>
            <a:off x="0" y="1118700"/>
            <a:ext cx="2652600" cy="4764600"/>
          </a:xfrm>
          <a:prstGeom prst="rect">
            <a:avLst/>
          </a:prstGeom>
        </p:spPr>
        <p:txBody>
          <a:bodyPr spcFirstLastPara="1" wrap="square" lIns="228600" tIns="182875" rIns="228600" bIns="182875" anchor="t" anchorCtr="0">
            <a:noAutofit/>
          </a:bodyPr>
          <a:lstStyle/>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Career Areas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t>Medical Device Design </a:t>
            </a:r>
            <a:endParaRPr b="0" i="1"/>
          </a:p>
          <a:p>
            <a:pPr marL="0" lvl="0" indent="0" algn="l" rtl="0">
              <a:lnSpc>
                <a:spcPct val="100000"/>
              </a:lnSpc>
              <a:spcBef>
                <a:spcPts val="0"/>
              </a:spcBef>
              <a:spcAft>
                <a:spcPts val="0"/>
              </a:spcAft>
              <a:buClr>
                <a:schemeClr val="dk1"/>
              </a:buClr>
              <a:buSzPts val="1100"/>
              <a:buFont typeface="Arial"/>
              <a:buNone/>
            </a:pPr>
            <a:r>
              <a:rPr lang="en-US" b="0" i="1"/>
              <a:t>Prosthetics Engineering Biomedical Engineering Biomaterials Design </a:t>
            </a:r>
            <a:endParaRPr b="0" i="1"/>
          </a:p>
          <a:p>
            <a:pPr marL="0" lvl="0" indent="0" algn="l" rtl="0">
              <a:lnSpc>
                <a:spcPct val="100000"/>
              </a:lnSpc>
              <a:spcBef>
                <a:spcPts val="0"/>
              </a:spcBef>
              <a:spcAft>
                <a:spcPts val="0"/>
              </a:spcAft>
              <a:buClr>
                <a:schemeClr val="dk1"/>
              </a:buClr>
              <a:buSzPts val="1100"/>
              <a:buFont typeface="Arial"/>
              <a:buNone/>
            </a:pPr>
            <a:r>
              <a:rPr lang="en-US" b="0" i="1"/>
              <a:t>Clinical Care</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Specializations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BS Biomedical Option</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BS Biomedical Minor</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Prerequisites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t>MCEN 2024: Materials*</a:t>
            </a:r>
            <a:endParaRPr b="0" i="1"/>
          </a:p>
          <a:p>
            <a:pPr marL="0" lvl="0" indent="0" algn="l" rtl="0">
              <a:lnSpc>
                <a:spcPct val="100000"/>
              </a:lnSpc>
              <a:spcBef>
                <a:spcPts val="0"/>
              </a:spcBef>
              <a:spcAft>
                <a:spcPts val="0"/>
              </a:spcAft>
              <a:buClr>
                <a:schemeClr val="dk1"/>
              </a:buClr>
              <a:buSzPts val="1100"/>
              <a:buFont typeface="Arial"/>
              <a:buNone/>
            </a:pPr>
            <a:r>
              <a:rPr lang="en-US" b="0" i="1"/>
              <a:t>MCEN 2063: Solids*</a:t>
            </a:r>
            <a:endParaRPr b="0" i="1"/>
          </a:p>
          <a:p>
            <a:pPr marL="0" lvl="0" indent="0" algn="l" rtl="0">
              <a:lnSpc>
                <a:spcPct val="100000"/>
              </a:lnSpc>
              <a:spcBef>
                <a:spcPts val="0"/>
              </a:spcBef>
              <a:spcAft>
                <a:spcPts val="0"/>
              </a:spcAft>
              <a:buClr>
                <a:schemeClr val="dk1"/>
              </a:buClr>
              <a:buSzPts val="1100"/>
              <a:buFont typeface="Arial"/>
              <a:buNone/>
            </a:pPr>
            <a:r>
              <a:rPr lang="en-US" b="0" i="1"/>
              <a:t>MCEN 3021: Fluids*</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Pre or Corequisites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None</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*Or equivalent</a:t>
            </a:r>
            <a:endParaRPr b="0" i="1">
              <a:solidFill>
                <a:srgbClr val="202020"/>
              </a:solidFill>
            </a:endParaRPr>
          </a:p>
        </p:txBody>
      </p:sp>
      <p:sp>
        <p:nvSpPr>
          <p:cNvPr id="346" name="Google Shape;346;p25"/>
          <p:cNvSpPr txBox="1">
            <a:spLocks noGrp="1"/>
          </p:cNvSpPr>
          <p:nvPr>
            <p:ph type="subTitle" idx="5"/>
          </p:nvPr>
        </p:nvSpPr>
        <p:spPr>
          <a:xfrm>
            <a:off x="2652475" y="1118700"/>
            <a:ext cx="5316000" cy="2093400"/>
          </a:xfrm>
          <a:prstGeom prst="rect">
            <a:avLst/>
          </a:prstGeom>
        </p:spPr>
        <p:txBody>
          <a:bodyPr spcFirstLastPara="1" wrap="square" lIns="228600" tIns="182875" rIns="228600" bIns="182875" anchor="t" anchorCtr="0">
            <a:spAutoFit/>
          </a:bodyPr>
          <a:lstStyle/>
          <a:p>
            <a:pPr marL="0" lvl="0" indent="0" algn="l" rtl="0">
              <a:lnSpc>
                <a:spcPct val="100000"/>
              </a:lnSpc>
              <a:spcBef>
                <a:spcPts val="0"/>
              </a:spcBef>
              <a:spcAft>
                <a:spcPts val="0"/>
              </a:spcAft>
              <a:buClr>
                <a:schemeClr val="dk1"/>
              </a:buClr>
              <a:buSzPts val="1100"/>
              <a:buFont typeface="Arial"/>
              <a:buNone/>
            </a:pPr>
            <a:r>
              <a:rPr lang="en-US" i="0" dirty="0"/>
              <a:t>Focuses on developing an understanding of the fundamental mechanical principles that govern the response of hard and soft biological tissue to mechanical loading. Specifically, covers mechanical behavior of biological materials/tissues, classical biomechanics problems in various tissues, the relationship between molecular, cellular and physiological processes and tissue biomechanics and critical analysis of related journal articles.  </a:t>
            </a:r>
            <a:endParaRPr dirty="0"/>
          </a:p>
        </p:txBody>
      </p:sp>
      <p:sp>
        <p:nvSpPr>
          <p:cNvPr id="347" name="Google Shape;347;p25"/>
          <p:cNvSpPr txBox="1">
            <a:spLocks noGrp="1"/>
          </p:cNvSpPr>
          <p:nvPr>
            <p:ph type="subTitle" idx="6"/>
          </p:nvPr>
        </p:nvSpPr>
        <p:spPr>
          <a:xfrm>
            <a:off x="2820625" y="5017675"/>
            <a:ext cx="1637100" cy="409800"/>
          </a:xfrm>
          <a:prstGeom prst="rect">
            <a:avLst/>
          </a:prstGeom>
        </p:spPr>
        <p:txBody>
          <a:bodyPr spcFirstLastPara="1" wrap="square" lIns="27425" tIns="0" rIns="27425" bIns="0" anchor="ctr" anchorCtr="0">
            <a:noAutofit/>
          </a:bodyPr>
          <a:lstStyle/>
          <a:p>
            <a:pPr marL="0" lvl="0" indent="0" algn="ctr" rtl="0">
              <a:spcBef>
                <a:spcPts val="1000"/>
              </a:spcBef>
              <a:spcAft>
                <a:spcPts val="0"/>
              </a:spcAft>
              <a:buNone/>
            </a:pPr>
            <a:r>
              <a:rPr lang="en-US">
                <a:solidFill>
                  <a:schemeClr val="hlink"/>
                </a:solidFill>
                <a:uFill>
                  <a:noFill/>
                </a:uFill>
                <a:hlinkClick r:id="rId5"/>
              </a:rPr>
              <a:t>Virginia Ferguson</a:t>
            </a:r>
            <a:endParaRPr/>
          </a:p>
        </p:txBody>
      </p:sp>
      <p:sp>
        <p:nvSpPr>
          <p:cNvPr id="348" name="Google Shape;348;p25"/>
          <p:cNvSpPr txBox="1">
            <a:spLocks noGrp="1"/>
          </p:cNvSpPr>
          <p:nvPr>
            <p:ph type="subTitle" idx="8"/>
          </p:nvPr>
        </p:nvSpPr>
        <p:spPr>
          <a:xfrm>
            <a:off x="2651733" y="5522975"/>
            <a:ext cx="9348900" cy="838200"/>
          </a:xfrm>
          <a:prstGeom prst="rect">
            <a:avLst/>
          </a:prstGeom>
        </p:spPr>
        <p:txBody>
          <a:bodyPr spcFirstLastPara="1" wrap="square" lIns="274300" tIns="45700" rIns="274300"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a:t>Teaching schedule:</a:t>
            </a:r>
            <a:r>
              <a:rPr lang="en-US" b="0"/>
              <a:t> Offered every spring semester.</a:t>
            </a:r>
            <a:endParaRPr/>
          </a:p>
        </p:txBody>
      </p:sp>
      <p:sp>
        <p:nvSpPr>
          <p:cNvPr id="349" name="Google Shape;349;p25"/>
          <p:cNvSpPr txBox="1">
            <a:spLocks noGrp="1"/>
          </p:cNvSpPr>
          <p:nvPr>
            <p:ph type="title"/>
          </p:nvPr>
        </p:nvSpPr>
        <p:spPr>
          <a:xfrm>
            <a:off x="190500" y="0"/>
            <a:ext cx="11810100" cy="1118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2800"/>
              <a:t>MCEN 4133/5133: Introduction to Tissue Biomechanics</a:t>
            </a:r>
            <a:endParaRPr sz="2800"/>
          </a:p>
        </p:txBody>
      </p:sp>
      <p:pic>
        <p:nvPicPr>
          <p:cNvPr id="350" name="Google Shape;350;p25"/>
          <p:cNvPicPr preferRelativeResize="0">
            <a:picLocks noGrp="1"/>
          </p:cNvPicPr>
          <p:nvPr>
            <p:ph type="pic" idx="3"/>
          </p:nvPr>
        </p:nvPicPr>
        <p:blipFill rotWithShape="1">
          <a:blip r:embed="rId6">
            <a:alphaModFix/>
          </a:blip>
          <a:srcRect/>
          <a:stretch/>
        </p:blipFill>
        <p:spPr>
          <a:xfrm>
            <a:off x="4776800" y="3797325"/>
            <a:ext cx="1335000" cy="1335000"/>
          </a:xfrm>
          <a:prstGeom prst="rect">
            <a:avLst/>
          </a:prstGeom>
        </p:spPr>
      </p:pic>
      <p:sp>
        <p:nvSpPr>
          <p:cNvPr id="351" name="Google Shape;351;p25"/>
          <p:cNvSpPr txBox="1">
            <a:spLocks noGrp="1"/>
          </p:cNvSpPr>
          <p:nvPr>
            <p:ph type="subTitle" idx="6"/>
          </p:nvPr>
        </p:nvSpPr>
        <p:spPr>
          <a:xfrm>
            <a:off x="4625750" y="5017675"/>
            <a:ext cx="1637100" cy="409800"/>
          </a:xfrm>
          <a:prstGeom prst="rect">
            <a:avLst/>
          </a:prstGeom>
        </p:spPr>
        <p:txBody>
          <a:bodyPr spcFirstLastPara="1" wrap="square" lIns="27425" tIns="0" rIns="27425" bIns="0" anchor="ctr" anchorCtr="0">
            <a:noAutofit/>
          </a:bodyPr>
          <a:lstStyle/>
          <a:p>
            <a:pPr marL="0" lvl="0" indent="0" algn="ctr" rtl="0">
              <a:spcBef>
                <a:spcPts val="1000"/>
              </a:spcBef>
              <a:spcAft>
                <a:spcPts val="0"/>
              </a:spcAft>
              <a:buNone/>
            </a:pPr>
            <a:r>
              <a:rPr lang="en-US">
                <a:solidFill>
                  <a:schemeClr val="hlink"/>
                </a:solidFill>
                <a:uFill>
                  <a:noFill/>
                </a:uFill>
                <a:hlinkClick r:id="rId7"/>
              </a:rPr>
              <a:t>Corey Neu</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26"/>
          <p:cNvSpPr>
            <a:spLocks noGrp="1"/>
          </p:cNvSpPr>
          <p:nvPr>
            <p:ph type="pic" idx="2"/>
          </p:nvPr>
        </p:nvSpPr>
        <p:spPr>
          <a:xfrm>
            <a:off x="7968425" y="1329850"/>
            <a:ext cx="3649200" cy="3000000"/>
          </a:xfrm>
          <a:prstGeom prst="rect">
            <a:avLst/>
          </a:prstGeom>
        </p:spPr>
        <p:txBody>
          <a:bodyPr/>
          <a:lstStyle/>
          <a:p>
            <a:endParaRPr lang="en-US"/>
          </a:p>
        </p:txBody>
      </p:sp>
      <p:sp>
        <p:nvSpPr>
          <p:cNvPr id="358" name="Google Shape;358;p26"/>
          <p:cNvSpPr>
            <a:spLocks noGrp="1"/>
          </p:cNvSpPr>
          <p:nvPr>
            <p:ph type="pic" idx="3"/>
          </p:nvPr>
        </p:nvSpPr>
        <p:spPr>
          <a:xfrm>
            <a:off x="2973025" y="3747525"/>
            <a:ext cx="1335000" cy="1335000"/>
          </a:xfrm>
          <a:prstGeom prst="rect">
            <a:avLst/>
          </a:prstGeom>
        </p:spPr>
        <p:txBody>
          <a:bodyPr/>
          <a:lstStyle/>
          <a:p>
            <a:endParaRPr lang="en-US"/>
          </a:p>
        </p:txBody>
      </p:sp>
      <p:sp>
        <p:nvSpPr>
          <p:cNvPr id="359" name="Google Shape;359;p26"/>
          <p:cNvSpPr txBox="1">
            <a:spLocks noGrp="1"/>
          </p:cNvSpPr>
          <p:nvPr>
            <p:ph type="subTitle" idx="1"/>
          </p:nvPr>
        </p:nvSpPr>
        <p:spPr>
          <a:xfrm>
            <a:off x="0" y="1118700"/>
            <a:ext cx="2652600" cy="4764600"/>
          </a:xfrm>
          <a:prstGeom prst="rect">
            <a:avLst/>
          </a:prstGeom>
        </p:spPr>
        <p:txBody>
          <a:bodyPr spcFirstLastPara="1" wrap="square" lIns="228600" tIns="182875" rIns="228600" bIns="182875" anchor="t" anchorCtr="0">
            <a:noAutofit/>
          </a:bodyPr>
          <a:lstStyle/>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Career Areas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Renewable Energy</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Specializations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BS Environmental Option</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BS Energy Minor</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Prerequisites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t>ECEN 3010: Circuits*</a:t>
            </a:r>
            <a:endParaRPr b="0" i="1"/>
          </a:p>
          <a:p>
            <a:pPr marL="0" lvl="0" indent="0" algn="l" rtl="0">
              <a:lnSpc>
                <a:spcPct val="100000"/>
              </a:lnSpc>
              <a:spcBef>
                <a:spcPts val="0"/>
              </a:spcBef>
              <a:spcAft>
                <a:spcPts val="0"/>
              </a:spcAft>
              <a:buClr>
                <a:schemeClr val="dk1"/>
              </a:buClr>
              <a:buSzPts val="1100"/>
              <a:buFont typeface="Arial"/>
              <a:buNone/>
            </a:pPr>
            <a:r>
              <a:rPr lang="en-US" b="0" i="1"/>
              <a:t>MCEN 3021: Fluids*</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Pre or Corequisites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None</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*Or equivalent.</a:t>
            </a:r>
            <a:endParaRPr b="0" i="1">
              <a:solidFill>
                <a:srgbClr val="202020"/>
              </a:solidFill>
            </a:endParaRPr>
          </a:p>
        </p:txBody>
      </p:sp>
      <p:sp>
        <p:nvSpPr>
          <p:cNvPr id="360" name="Google Shape;360;p26"/>
          <p:cNvSpPr txBox="1">
            <a:spLocks noGrp="1"/>
          </p:cNvSpPr>
          <p:nvPr>
            <p:ph type="subTitle" idx="5"/>
          </p:nvPr>
        </p:nvSpPr>
        <p:spPr>
          <a:xfrm>
            <a:off x="2652475" y="1118700"/>
            <a:ext cx="5316000" cy="2093400"/>
          </a:xfrm>
          <a:prstGeom prst="rect">
            <a:avLst/>
          </a:prstGeom>
        </p:spPr>
        <p:txBody>
          <a:bodyPr spcFirstLastPara="1" wrap="square" lIns="228600" tIns="182875" rIns="228600" bIns="182875" anchor="t" anchorCtr="0">
            <a:spAutoFit/>
          </a:bodyPr>
          <a:lstStyle/>
          <a:p>
            <a:pPr marL="0" lvl="0" indent="0" algn="l" rtl="0">
              <a:lnSpc>
                <a:spcPct val="100000"/>
              </a:lnSpc>
              <a:spcBef>
                <a:spcPts val="0"/>
              </a:spcBef>
              <a:spcAft>
                <a:spcPts val="0"/>
              </a:spcAft>
              <a:buClr>
                <a:schemeClr val="dk1"/>
              </a:buClr>
              <a:buSzPts val="1100"/>
              <a:buFont typeface="Arial"/>
              <a:buNone/>
            </a:pPr>
            <a:r>
              <a:rPr lang="en-US" i="0"/>
              <a:t>Learn the evolution of a wind energy project from  development to operations.  Study practical techniques for getting a project constructed and generating revenue.  Create an awareness around the current policies and events in the industry.  Topics will include: technical analysis during development; general approach to engineering wind turbine components; and economic evaluation for wind turbine selection.  Approved for and sponsored by the Energy Minor.</a:t>
            </a:r>
            <a:endParaRPr/>
          </a:p>
        </p:txBody>
      </p:sp>
      <p:sp>
        <p:nvSpPr>
          <p:cNvPr id="361" name="Google Shape;361;p26"/>
          <p:cNvSpPr txBox="1">
            <a:spLocks noGrp="1"/>
          </p:cNvSpPr>
          <p:nvPr>
            <p:ph type="subTitle" idx="6"/>
          </p:nvPr>
        </p:nvSpPr>
        <p:spPr>
          <a:xfrm>
            <a:off x="2820625" y="5017675"/>
            <a:ext cx="1637100" cy="409800"/>
          </a:xfrm>
          <a:prstGeom prst="rect">
            <a:avLst/>
          </a:prstGeom>
        </p:spPr>
        <p:txBody>
          <a:bodyPr spcFirstLastPara="1" wrap="square" lIns="27425" tIns="0" rIns="27425" bIns="0" anchor="ctr" anchorCtr="0">
            <a:noAutofit/>
          </a:bodyPr>
          <a:lstStyle/>
          <a:p>
            <a:pPr marL="0" lvl="0" indent="0" algn="ctr" rtl="0">
              <a:spcBef>
                <a:spcPts val="1000"/>
              </a:spcBef>
              <a:spcAft>
                <a:spcPts val="0"/>
              </a:spcAft>
              <a:buNone/>
            </a:pPr>
            <a:r>
              <a:rPr lang="en-US">
                <a:solidFill>
                  <a:schemeClr val="hlink"/>
                </a:solidFill>
                <a:uFill>
                  <a:noFill/>
                </a:uFill>
                <a:hlinkClick r:id="rId3"/>
              </a:rPr>
              <a:t>Roark Lanning</a:t>
            </a:r>
            <a:endParaRPr/>
          </a:p>
        </p:txBody>
      </p:sp>
      <p:sp>
        <p:nvSpPr>
          <p:cNvPr id="362" name="Google Shape;362;p26"/>
          <p:cNvSpPr txBox="1">
            <a:spLocks noGrp="1"/>
          </p:cNvSpPr>
          <p:nvPr>
            <p:ph type="subTitle" idx="8"/>
          </p:nvPr>
        </p:nvSpPr>
        <p:spPr>
          <a:xfrm>
            <a:off x="2651733" y="5522975"/>
            <a:ext cx="9348900" cy="838200"/>
          </a:xfrm>
          <a:prstGeom prst="rect">
            <a:avLst/>
          </a:prstGeom>
        </p:spPr>
        <p:txBody>
          <a:bodyPr spcFirstLastPara="1" wrap="square" lIns="274300" tIns="45700" rIns="274300"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a:t>Teaching schedule:</a:t>
            </a:r>
            <a:r>
              <a:rPr lang="en-US" b="0"/>
              <a:t> Offered every spring semester through the Energy Minor Program.	</a:t>
            </a:r>
            <a:endParaRPr/>
          </a:p>
        </p:txBody>
      </p:sp>
      <p:sp>
        <p:nvSpPr>
          <p:cNvPr id="363" name="Google Shape;363;p26"/>
          <p:cNvSpPr txBox="1">
            <a:spLocks noGrp="1"/>
          </p:cNvSpPr>
          <p:nvPr>
            <p:ph type="title"/>
          </p:nvPr>
        </p:nvSpPr>
        <p:spPr>
          <a:xfrm>
            <a:off x="190500" y="0"/>
            <a:ext cx="11810100" cy="1118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2800"/>
              <a:t>MCEN 4135/5135: Wind Energy</a:t>
            </a:r>
            <a:endParaRPr sz="2800"/>
          </a:p>
        </p:txBody>
      </p:sp>
      <p:pic>
        <p:nvPicPr>
          <p:cNvPr id="364" name="Google Shape;364;p26"/>
          <p:cNvPicPr preferRelativeResize="0"/>
          <p:nvPr/>
        </p:nvPicPr>
        <p:blipFill rotWithShape="1">
          <a:blip r:embed="rId4">
            <a:alphaModFix/>
          </a:blip>
          <a:srcRect r="17491"/>
          <a:stretch/>
        </p:blipFill>
        <p:spPr>
          <a:xfrm>
            <a:off x="7968475" y="1329850"/>
            <a:ext cx="3649200" cy="2948496"/>
          </a:xfrm>
          <a:prstGeom prst="rect">
            <a:avLst/>
          </a:prstGeom>
          <a:noFill/>
          <a:ln>
            <a:noFill/>
          </a:ln>
        </p:spPr>
      </p:pic>
      <p:pic>
        <p:nvPicPr>
          <p:cNvPr id="365" name="Google Shape;365;p26"/>
          <p:cNvPicPr preferRelativeResize="0"/>
          <p:nvPr/>
        </p:nvPicPr>
        <p:blipFill rotWithShape="1">
          <a:blip r:embed="rId5">
            <a:alphaModFix/>
          </a:blip>
          <a:srcRect l="49982"/>
          <a:stretch/>
        </p:blipFill>
        <p:spPr>
          <a:xfrm>
            <a:off x="2971663" y="3747513"/>
            <a:ext cx="1335024" cy="133502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pic>
        <p:nvPicPr>
          <p:cNvPr id="371" name="Google Shape;371;p27"/>
          <p:cNvPicPr preferRelativeResize="0">
            <a:picLocks noGrp="1"/>
          </p:cNvPicPr>
          <p:nvPr>
            <p:ph type="pic" idx="3"/>
          </p:nvPr>
        </p:nvPicPr>
        <p:blipFill rotWithShape="1">
          <a:blip r:embed="rId3">
            <a:alphaModFix/>
          </a:blip>
          <a:srcRect/>
          <a:stretch/>
        </p:blipFill>
        <p:spPr>
          <a:xfrm>
            <a:off x="2973025" y="3747525"/>
            <a:ext cx="1335000" cy="1335000"/>
          </a:xfrm>
          <a:prstGeom prst="rect">
            <a:avLst/>
          </a:prstGeom>
        </p:spPr>
      </p:pic>
      <p:sp>
        <p:nvSpPr>
          <p:cNvPr id="372" name="Google Shape;372;p27"/>
          <p:cNvSpPr txBox="1">
            <a:spLocks noGrp="1"/>
          </p:cNvSpPr>
          <p:nvPr>
            <p:ph type="subTitle" idx="1"/>
          </p:nvPr>
        </p:nvSpPr>
        <p:spPr>
          <a:xfrm>
            <a:off x="0" y="1118700"/>
            <a:ext cx="2652600" cy="4764600"/>
          </a:xfrm>
          <a:prstGeom prst="rect">
            <a:avLst/>
          </a:prstGeom>
        </p:spPr>
        <p:txBody>
          <a:bodyPr spcFirstLastPara="1" wrap="square" lIns="228600" tIns="182875" rIns="228600" bIns="182875" anchor="t" anchorCtr="0">
            <a:noAutofit/>
          </a:bodyPr>
          <a:lstStyle/>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Career Areas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t>Environmental Engineering Environmental Consulting Policy Analysis</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Specializations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BS Environmental Option</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BS Energy Minor</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Prerequisites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t>MCEN 3021: Fluids*</a:t>
            </a:r>
            <a:endParaRPr b="0" i="1"/>
          </a:p>
          <a:p>
            <a:pPr marL="0" lvl="0" indent="0" algn="l" rtl="0">
              <a:lnSpc>
                <a:spcPct val="100000"/>
              </a:lnSpc>
              <a:spcBef>
                <a:spcPts val="0"/>
              </a:spcBef>
              <a:spcAft>
                <a:spcPts val="0"/>
              </a:spcAft>
              <a:buClr>
                <a:schemeClr val="dk1"/>
              </a:buClr>
              <a:buSzPts val="1100"/>
              <a:buFont typeface="Arial"/>
              <a:buNone/>
            </a:pPr>
            <a:r>
              <a:rPr lang="en-US" b="0" i="1"/>
              <a:t>MCEN 3022: Heat Transfer*</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Pre or Corequisites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None</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*Or equivalent.</a:t>
            </a:r>
            <a:endParaRPr b="0" i="1">
              <a:solidFill>
                <a:srgbClr val="202020"/>
              </a:solidFill>
            </a:endParaRPr>
          </a:p>
        </p:txBody>
      </p:sp>
      <p:sp>
        <p:nvSpPr>
          <p:cNvPr id="373" name="Google Shape;373;p27"/>
          <p:cNvSpPr txBox="1">
            <a:spLocks noGrp="1"/>
          </p:cNvSpPr>
          <p:nvPr>
            <p:ph type="subTitle" idx="5"/>
          </p:nvPr>
        </p:nvSpPr>
        <p:spPr>
          <a:xfrm>
            <a:off x="2652475" y="1118700"/>
            <a:ext cx="5316000" cy="2093400"/>
          </a:xfrm>
          <a:prstGeom prst="rect">
            <a:avLst/>
          </a:prstGeom>
        </p:spPr>
        <p:txBody>
          <a:bodyPr spcFirstLastPara="1" wrap="square" lIns="228600" tIns="182875" rIns="228600" bIns="182875" anchor="t" anchorCtr="0">
            <a:spAutoFit/>
          </a:bodyPr>
          <a:lstStyle/>
          <a:p>
            <a:pPr marL="0" lvl="0" indent="0" algn="l" rtl="0">
              <a:lnSpc>
                <a:spcPct val="100000"/>
              </a:lnSpc>
              <a:spcBef>
                <a:spcPts val="0"/>
              </a:spcBef>
              <a:spcAft>
                <a:spcPts val="0"/>
              </a:spcAft>
              <a:buClr>
                <a:schemeClr val="dk1"/>
              </a:buClr>
              <a:buSzPts val="1100"/>
              <a:buFont typeface="Arial"/>
              <a:buNone/>
            </a:pPr>
            <a:r>
              <a:rPr lang="en-US" i="0" dirty="0"/>
              <a:t>Describes the impact of indoor air pollutants on human health, including an introduction to key pollutants and their sources. Students will estimate emission factors, calculate generation/ventilation rates, quantify the impact of deposition and chemical reactions and explore relevant control technology. Current issues will also be addressed, including climate change, green building design, economic concerns, and relevance to the developing world.</a:t>
            </a:r>
            <a:endParaRPr dirty="0"/>
          </a:p>
        </p:txBody>
      </p:sp>
      <p:sp>
        <p:nvSpPr>
          <p:cNvPr id="374" name="Google Shape;374;p27"/>
          <p:cNvSpPr txBox="1">
            <a:spLocks noGrp="1"/>
          </p:cNvSpPr>
          <p:nvPr>
            <p:ph type="subTitle" idx="6"/>
          </p:nvPr>
        </p:nvSpPr>
        <p:spPr>
          <a:xfrm>
            <a:off x="2820625" y="5017675"/>
            <a:ext cx="1637100" cy="409800"/>
          </a:xfrm>
          <a:prstGeom prst="rect">
            <a:avLst/>
          </a:prstGeom>
        </p:spPr>
        <p:txBody>
          <a:bodyPr spcFirstLastPara="1" wrap="square" lIns="27425" tIns="0" rIns="27425" bIns="0" anchor="ctr" anchorCtr="0">
            <a:noAutofit/>
          </a:bodyPr>
          <a:lstStyle/>
          <a:p>
            <a:pPr marL="0" lvl="0" indent="0" algn="ctr" rtl="0">
              <a:spcBef>
                <a:spcPts val="1000"/>
              </a:spcBef>
              <a:spcAft>
                <a:spcPts val="0"/>
              </a:spcAft>
              <a:buNone/>
            </a:pPr>
            <a:r>
              <a:rPr lang="en-US">
                <a:solidFill>
                  <a:schemeClr val="hlink"/>
                </a:solidFill>
                <a:uFill>
                  <a:noFill/>
                </a:uFill>
                <a:hlinkClick r:id="rId4"/>
              </a:rPr>
              <a:t>Shelly Miller</a:t>
            </a:r>
            <a:endParaRPr/>
          </a:p>
        </p:txBody>
      </p:sp>
      <p:sp>
        <p:nvSpPr>
          <p:cNvPr id="375" name="Google Shape;375;p27"/>
          <p:cNvSpPr txBox="1">
            <a:spLocks noGrp="1"/>
          </p:cNvSpPr>
          <p:nvPr>
            <p:ph type="subTitle" idx="8"/>
          </p:nvPr>
        </p:nvSpPr>
        <p:spPr>
          <a:xfrm>
            <a:off x="2651733" y="5522975"/>
            <a:ext cx="9348900" cy="838200"/>
          </a:xfrm>
          <a:prstGeom prst="rect">
            <a:avLst/>
          </a:prstGeom>
        </p:spPr>
        <p:txBody>
          <a:bodyPr spcFirstLastPara="1" wrap="square" lIns="274300" tIns="45700" rIns="274300"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a:t>Teaching schedule:</a:t>
            </a:r>
            <a:r>
              <a:rPr lang="en-US" b="0"/>
              <a:t> Availability varies. Offered as instructor schedules allow.</a:t>
            </a:r>
            <a:endParaRPr/>
          </a:p>
          <a:p>
            <a:pPr marL="0" lvl="0" indent="0" algn="l" rtl="0">
              <a:spcBef>
                <a:spcPts val="1000"/>
              </a:spcBef>
              <a:spcAft>
                <a:spcPts val="0"/>
              </a:spcAft>
              <a:buNone/>
            </a:pPr>
            <a:endParaRPr/>
          </a:p>
        </p:txBody>
      </p:sp>
      <p:sp>
        <p:nvSpPr>
          <p:cNvPr id="376" name="Google Shape;376;p27"/>
          <p:cNvSpPr txBox="1">
            <a:spLocks noGrp="1"/>
          </p:cNvSpPr>
          <p:nvPr>
            <p:ph type="title"/>
          </p:nvPr>
        </p:nvSpPr>
        <p:spPr>
          <a:xfrm>
            <a:off x="190500" y="0"/>
            <a:ext cx="11810100" cy="1118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2800"/>
              <a:t>MCEN 4141/5141: Indoor Air Pollution</a:t>
            </a:r>
            <a:endParaRPr sz="2800"/>
          </a:p>
        </p:txBody>
      </p:sp>
      <p:pic>
        <p:nvPicPr>
          <p:cNvPr id="377" name="Google Shape;377;p27"/>
          <p:cNvPicPr preferRelativeResize="0">
            <a:picLocks noGrp="1"/>
          </p:cNvPicPr>
          <p:nvPr>
            <p:ph type="pic" idx="2"/>
          </p:nvPr>
        </p:nvPicPr>
        <p:blipFill rotWithShape="1">
          <a:blip r:embed="rId5">
            <a:alphaModFix/>
          </a:blip>
          <a:srcRect b="31110"/>
          <a:stretch/>
        </p:blipFill>
        <p:spPr>
          <a:xfrm>
            <a:off x="7968425" y="1329850"/>
            <a:ext cx="3133480" cy="377505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pic>
        <p:nvPicPr>
          <p:cNvPr id="383" name="Google Shape;383;p28"/>
          <p:cNvPicPr preferRelativeResize="0">
            <a:picLocks noGrp="1"/>
          </p:cNvPicPr>
          <p:nvPr>
            <p:ph type="pic" idx="3"/>
          </p:nvPr>
        </p:nvPicPr>
        <p:blipFill rotWithShape="1">
          <a:blip r:embed="rId3">
            <a:alphaModFix/>
          </a:blip>
          <a:srcRect/>
          <a:stretch/>
        </p:blipFill>
        <p:spPr>
          <a:xfrm>
            <a:off x="2973025" y="3747525"/>
            <a:ext cx="1335000" cy="1335000"/>
          </a:xfrm>
          <a:prstGeom prst="rect">
            <a:avLst/>
          </a:prstGeom>
        </p:spPr>
      </p:pic>
      <p:sp>
        <p:nvSpPr>
          <p:cNvPr id="384" name="Google Shape;384;p28"/>
          <p:cNvSpPr txBox="1">
            <a:spLocks noGrp="1"/>
          </p:cNvSpPr>
          <p:nvPr>
            <p:ph type="subTitle" idx="1"/>
          </p:nvPr>
        </p:nvSpPr>
        <p:spPr>
          <a:xfrm>
            <a:off x="0" y="1118700"/>
            <a:ext cx="2652600" cy="4764600"/>
          </a:xfrm>
          <a:prstGeom prst="rect">
            <a:avLst/>
          </a:prstGeom>
        </p:spPr>
        <p:txBody>
          <a:bodyPr spcFirstLastPara="1" wrap="square" lIns="228600" tIns="182875" rIns="228600" bIns="182875" anchor="t" anchorCtr="0">
            <a:noAutofit/>
          </a:bodyPr>
          <a:lstStyle/>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Career Areas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t>Healthcare </a:t>
            </a:r>
            <a:endParaRPr b="0" i="1"/>
          </a:p>
          <a:p>
            <a:pPr marL="0" lvl="0" indent="0" algn="l" rtl="0">
              <a:lnSpc>
                <a:spcPct val="100000"/>
              </a:lnSpc>
              <a:spcBef>
                <a:spcPts val="0"/>
              </a:spcBef>
              <a:spcAft>
                <a:spcPts val="0"/>
              </a:spcAft>
              <a:buClr>
                <a:schemeClr val="dk1"/>
              </a:buClr>
              <a:buSzPts val="1100"/>
              <a:buFont typeface="Arial"/>
              <a:buNone/>
            </a:pPr>
            <a:r>
              <a:rPr lang="en-US" b="0" i="1"/>
              <a:t>Biomedical Engineering Exercise Sports Science </a:t>
            </a:r>
            <a:endParaRPr b="0" i="1"/>
          </a:p>
          <a:p>
            <a:pPr marL="0" lvl="0" indent="0" algn="l" rtl="0">
              <a:lnSpc>
                <a:spcPct val="100000"/>
              </a:lnSpc>
              <a:spcBef>
                <a:spcPts val="0"/>
              </a:spcBef>
              <a:spcAft>
                <a:spcPts val="0"/>
              </a:spcAft>
              <a:buClr>
                <a:schemeClr val="dk1"/>
              </a:buClr>
              <a:buSzPts val="1100"/>
              <a:buFont typeface="Arial"/>
              <a:buNone/>
            </a:pPr>
            <a:r>
              <a:rPr lang="en-US" b="0" i="1"/>
              <a:t>Physiology</a:t>
            </a:r>
            <a:endParaRPr b="0" i="1"/>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Specializations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BS Biomedical Option</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BS Biomedical Minor</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Prerequisites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None</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Pre or Corequisites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None</a:t>
            </a:r>
            <a:endParaRPr/>
          </a:p>
        </p:txBody>
      </p:sp>
      <p:sp>
        <p:nvSpPr>
          <p:cNvPr id="385" name="Google Shape;385;p28"/>
          <p:cNvSpPr txBox="1">
            <a:spLocks noGrp="1"/>
          </p:cNvSpPr>
          <p:nvPr>
            <p:ph type="subTitle" idx="5"/>
          </p:nvPr>
        </p:nvSpPr>
        <p:spPr>
          <a:xfrm>
            <a:off x="2652475" y="1118700"/>
            <a:ext cx="5316000" cy="2308800"/>
          </a:xfrm>
          <a:prstGeom prst="rect">
            <a:avLst/>
          </a:prstGeom>
        </p:spPr>
        <p:txBody>
          <a:bodyPr spcFirstLastPara="1" wrap="square" lIns="228600" tIns="182875" rIns="228600" bIns="182875" anchor="t" anchorCtr="0">
            <a:spAutoFit/>
          </a:bodyPr>
          <a:lstStyle/>
          <a:p>
            <a:pPr marL="0" lvl="0" indent="0" algn="l" rtl="0">
              <a:lnSpc>
                <a:spcPct val="100000"/>
              </a:lnSpc>
              <a:spcBef>
                <a:spcPts val="0"/>
              </a:spcBef>
              <a:spcAft>
                <a:spcPts val="0"/>
              </a:spcAft>
              <a:buClr>
                <a:schemeClr val="dk1"/>
              </a:buClr>
              <a:buSzPts val="1100"/>
              <a:buFont typeface="Arial"/>
              <a:buNone/>
            </a:pPr>
            <a:r>
              <a:rPr lang="en-US" i="0"/>
              <a:t>Current molecular mechanisms by which cells convert mechanical stimuli into chemical activity and the literature supporting them will be discussed. Students will acquire an understanding and expertise from the analysis of primary literature and completion of a synthesis project. This course will serve as the focal point of discourse for graduate students with research requiring an in-depth understanding of the interface of mechanics and molecular and cellular biology.</a:t>
            </a:r>
            <a:endParaRPr/>
          </a:p>
        </p:txBody>
      </p:sp>
      <p:sp>
        <p:nvSpPr>
          <p:cNvPr id="386" name="Google Shape;386;p28"/>
          <p:cNvSpPr txBox="1">
            <a:spLocks noGrp="1"/>
          </p:cNvSpPr>
          <p:nvPr>
            <p:ph type="subTitle" idx="6"/>
          </p:nvPr>
        </p:nvSpPr>
        <p:spPr>
          <a:xfrm>
            <a:off x="2820625" y="5017675"/>
            <a:ext cx="1637100" cy="409800"/>
          </a:xfrm>
          <a:prstGeom prst="rect">
            <a:avLst/>
          </a:prstGeom>
        </p:spPr>
        <p:txBody>
          <a:bodyPr spcFirstLastPara="1" wrap="square" lIns="27425" tIns="0" rIns="27425" bIns="0" anchor="ctr" anchorCtr="0">
            <a:noAutofit/>
          </a:bodyPr>
          <a:lstStyle/>
          <a:p>
            <a:pPr marL="0" lvl="0" indent="0" algn="ctr" rtl="0">
              <a:spcBef>
                <a:spcPts val="1000"/>
              </a:spcBef>
              <a:spcAft>
                <a:spcPts val="0"/>
              </a:spcAft>
              <a:buNone/>
            </a:pPr>
            <a:r>
              <a:rPr lang="en-US">
                <a:solidFill>
                  <a:schemeClr val="hlink"/>
                </a:solidFill>
                <a:uFill>
                  <a:noFill/>
                </a:uFill>
                <a:hlinkClick r:id="rId4"/>
              </a:rPr>
              <a:t>Corey Neu</a:t>
            </a:r>
            <a:endParaRPr/>
          </a:p>
        </p:txBody>
      </p:sp>
      <p:sp>
        <p:nvSpPr>
          <p:cNvPr id="387" name="Google Shape;387;p28"/>
          <p:cNvSpPr txBox="1">
            <a:spLocks noGrp="1"/>
          </p:cNvSpPr>
          <p:nvPr>
            <p:ph type="subTitle" idx="8"/>
          </p:nvPr>
        </p:nvSpPr>
        <p:spPr>
          <a:xfrm>
            <a:off x="2651733" y="5522975"/>
            <a:ext cx="9348900" cy="838200"/>
          </a:xfrm>
          <a:prstGeom prst="rect">
            <a:avLst/>
          </a:prstGeom>
        </p:spPr>
        <p:txBody>
          <a:bodyPr spcFirstLastPara="1" wrap="square" lIns="274300" tIns="45700" rIns="274300" bIns="45700" anchor="t" anchorCtr="0">
            <a:noAutofit/>
          </a:bodyPr>
          <a:lstStyle/>
          <a:p>
            <a:pPr marL="0" lvl="0" indent="0" algn="l" rtl="0">
              <a:lnSpc>
                <a:spcPct val="100000"/>
              </a:lnSpc>
              <a:spcBef>
                <a:spcPts val="0"/>
              </a:spcBef>
              <a:spcAft>
                <a:spcPts val="0"/>
              </a:spcAft>
              <a:buNone/>
            </a:pPr>
            <a:r>
              <a:rPr lang="en-US"/>
              <a:t>Teaching schedule:</a:t>
            </a:r>
            <a:r>
              <a:rPr lang="en-US" b="0"/>
              <a:t> Availability varies. Offered as instructor schedules allow.</a:t>
            </a:r>
            <a:endParaRPr/>
          </a:p>
        </p:txBody>
      </p:sp>
      <p:sp>
        <p:nvSpPr>
          <p:cNvPr id="388" name="Google Shape;388;p28"/>
          <p:cNvSpPr txBox="1">
            <a:spLocks noGrp="1"/>
          </p:cNvSpPr>
          <p:nvPr>
            <p:ph type="title"/>
          </p:nvPr>
        </p:nvSpPr>
        <p:spPr>
          <a:xfrm>
            <a:off x="190500" y="0"/>
            <a:ext cx="11810100" cy="1118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2800"/>
              <a:t>MCEN 5147: Mechanobiology</a:t>
            </a:r>
            <a:endParaRPr sz="2800"/>
          </a:p>
        </p:txBody>
      </p:sp>
      <p:pic>
        <p:nvPicPr>
          <p:cNvPr id="389" name="Google Shape;389;p28"/>
          <p:cNvPicPr preferRelativeResize="0">
            <a:picLocks noGrp="1"/>
          </p:cNvPicPr>
          <p:nvPr>
            <p:ph type="pic" idx="2"/>
          </p:nvPr>
        </p:nvPicPr>
        <p:blipFill rotWithShape="1">
          <a:blip r:embed="rId5">
            <a:alphaModFix/>
          </a:blip>
          <a:srcRect l="1442" r="41092"/>
          <a:stretch/>
        </p:blipFill>
        <p:spPr>
          <a:xfrm>
            <a:off x="7968425" y="1329850"/>
            <a:ext cx="3568024" cy="2540275"/>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29"/>
          <p:cNvSpPr txBox="1">
            <a:spLocks noGrp="1"/>
          </p:cNvSpPr>
          <p:nvPr>
            <p:ph type="subTitle" idx="1"/>
          </p:nvPr>
        </p:nvSpPr>
        <p:spPr>
          <a:xfrm>
            <a:off x="0" y="1118700"/>
            <a:ext cx="2652600" cy="4764600"/>
          </a:xfrm>
          <a:prstGeom prst="rect">
            <a:avLst/>
          </a:prstGeom>
        </p:spPr>
        <p:txBody>
          <a:bodyPr spcFirstLastPara="1" wrap="square" lIns="228600" tIns="182875" rIns="228600" bIns="182875" anchor="t" anchorCtr="0">
            <a:noAutofit/>
          </a:bodyPr>
          <a:lstStyle/>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Career Areas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Artistic Design</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Fluid Mechanics</a:t>
            </a:r>
            <a:endParaRPr b="0" i="1">
              <a:solidFill>
                <a:srgbClr val="202020"/>
              </a:solidFill>
            </a:endParaRPr>
          </a:p>
          <a:p>
            <a:pPr marL="0" lvl="0" indent="0" algn="l" rtl="0">
              <a:lnSpc>
                <a:spcPct val="100000"/>
              </a:lnSpc>
              <a:spcBef>
                <a:spcPts val="0"/>
              </a:spcBef>
              <a:spcAft>
                <a:spcPts val="0"/>
              </a:spcAft>
              <a:buClr>
                <a:schemeClr val="dk1"/>
              </a:buClr>
              <a:buFont typeface="Arial"/>
              <a:buNone/>
            </a:pPr>
            <a:endParaRPr b="0" i="1">
              <a:solidFill>
                <a:srgbClr val="202020"/>
              </a:solidFill>
            </a:endParaRPr>
          </a:p>
          <a:p>
            <a:pPr marL="0" lvl="0" indent="0" algn="l" rtl="0">
              <a:lnSpc>
                <a:spcPct val="100000"/>
              </a:lnSpc>
              <a:spcBef>
                <a:spcPts val="0"/>
              </a:spcBef>
              <a:spcAft>
                <a:spcPts val="0"/>
              </a:spcAft>
              <a:buClr>
                <a:schemeClr val="dk1"/>
              </a:buClr>
              <a:buFont typeface="Arial"/>
              <a:buNone/>
            </a:pPr>
            <a:r>
              <a:rPr lang="en-US" i="1">
                <a:solidFill>
                  <a:srgbClr val="202020"/>
                </a:solidFill>
              </a:rPr>
              <a:t>Specializations</a:t>
            </a:r>
            <a:endParaRPr i="1">
              <a:solidFill>
                <a:srgbClr val="202020"/>
              </a:solidFill>
            </a:endParaRPr>
          </a:p>
          <a:p>
            <a:pPr marL="0" lvl="0" indent="0" algn="l" rtl="0">
              <a:lnSpc>
                <a:spcPct val="100000"/>
              </a:lnSpc>
              <a:spcBef>
                <a:spcPts val="0"/>
              </a:spcBef>
              <a:spcAft>
                <a:spcPts val="0"/>
              </a:spcAft>
              <a:buClr>
                <a:schemeClr val="dk1"/>
              </a:buClr>
              <a:buFont typeface="Arial"/>
              <a:buNone/>
            </a:pPr>
            <a:r>
              <a:rPr lang="en-US" b="0" i="1">
                <a:solidFill>
                  <a:srgbClr val="202020"/>
                </a:solidFill>
              </a:rPr>
              <a:t>None</a:t>
            </a:r>
            <a:endParaRPr b="0" i="1">
              <a:solidFill>
                <a:srgbClr val="202020"/>
              </a:solidFill>
            </a:endParaRPr>
          </a:p>
          <a:p>
            <a:pPr marL="0" lvl="0" indent="0" algn="l" rtl="0">
              <a:lnSpc>
                <a:spcPct val="100000"/>
              </a:lnSpc>
              <a:spcBef>
                <a:spcPts val="0"/>
              </a:spcBef>
              <a:spcAft>
                <a:spcPts val="0"/>
              </a:spcAft>
              <a:buClr>
                <a:schemeClr val="dk1"/>
              </a:buClr>
              <a:buFont typeface="Arial"/>
              <a:buNone/>
            </a:pPr>
            <a:endParaRPr b="0" i="1">
              <a:solidFill>
                <a:srgbClr val="202020"/>
              </a:solidFill>
            </a:endParaRPr>
          </a:p>
          <a:p>
            <a:pPr marL="0" lvl="0" indent="0" algn="l" rtl="0">
              <a:lnSpc>
                <a:spcPct val="100000"/>
              </a:lnSpc>
              <a:spcBef>
                <a:spcPts val="0"/>
              </a:spcBef>
              <a:spcAft>
                <a:spcPts val="0"/>
              </a:spcAft>
              <a:buClr>
                <a:schemeClr val="dk1"/>
              </a:buClr>
              <a:buFont typeface="Arial"/>
              <a:buNone/>
            </a:pPr>
            <a:r>
              <a:rPr lang="en-US" i="1">
                <a:solidFill>
                  <a:srgbClr val="202020"/>
                </a:solidFill>
              </a:rPr>
              <a:t>Prerequisites</a:t>
            </a:r>
            <a:endParaRPr i="1">
              <a:solidFill>
                <a:srgbClr val="202020"/>
              </a:solidFill>
            </a:endParaRPr>
          </a:p>
          <a:p>
            <a:pPr marL="0" lvl="0" indent="0" algn="l" rtl="0">
              <a:lnSpc>
                <a:spcPct val="100000"/>
              </a:lnSpc>
              <a:spcBef>
                <a:spcPts val="0"/>
              </a:spcBef>
              <a:spcAft>
                <a:spcPts val="0"/>
              </a:spcAft>
              <a:buClr>
                <a:schemeClr val="dk1"/>
              </a:buClr>
              <a:buFont typeface="Arial"/>
              <a:buNone/>
            </a:pPr>
            <a:r>
              <a:rPr lang="en-US" b="0" i="1">
                <a:solidFill>
                  <a:srgbClr val="202020"/>
                </a:solidFill>
              </a:rPr>
              <a:t>MCEN 3021: Fluids*</a:t>
            </a:r>
            <a:endParaRPr b="0" i="1">
              <a:solidFill>
                <a:srgbClr val="202020"/>
              </a:solidFill>
            </a:endParaRPr>
          </a:p>
          <a:p>
            <a:pPr marL="0" lvl="0" indent="0" algn="l" rtl="0">
              <a:lnSpc>
                <a:spcPct val="100000"/>
              </a:lnSpc>
              <a:spcBef>
                <a:spcPts val="0"/>
              </a:spcBef>
              <a:spcAft>
                <a:spcPts val="0"/>
              </a:spcAft>
              <a:buClr>
                <a:schemeClr val="dk1"/>
              </a:buClr>
              <a:buFont typeface="Arial"/>
              <a:buNone/>
            </a:pPr>
            <a:endParaRPr b="0" i="1">
              <a:solidFill>
                <a:srgbClr val="202020"/>
              </a:solidFill>
            </a:endParaRPr>
          </a:p>
          <a:p>
            <a:pPr marL="0" lvl="0" indent="0" algn="l" rtl="0">
              <a:lnSpc>
                <a:spcPct val="100000"/>
              </a:lnSpc>
              <a:spcBef>
                <a:spcPts val="0"/>
              </a:spcBef>
              <a:spcAft>
                <a:spcPts val="0"/>
              </a:spcAft>
              <a:buClr>
                <a:schemeClr val="dk1"/>
              </a:buClr>
              <a:buFont typeface="Arial"/>
              <a:buNone/>
            </a:pPr>
            <a:r>
              <a:rPr lang="en-US" i="1">
                <a:solidFill>
                  <a:srgbClr val="202020"/>
                </a:solidFill>
              </a:rPr>
              <a:t>Pre or Corequisites</a:t>
            </a:r>
            <a:endParaRPr i="1">
              <a:solidFill>
                <a:srgbClr val="202020"/>
              </a:solidFill>
            </a:endParaRPr>
          </a:p>
          <a:p>
            <a:pPr marL="0" lvl="0" indent="0" algn="l" rtl="0">
              <a:lnSpc>
                <a:spcPct val="100000"/>
              </a:lnSpc>
              <a:spcBef>
                <a:spcPts val="0"/>
              </a:spcBef>
              <a:spcAft>
                <a:spcPts val="0"/>
              </a:spcAft>
              <a:buClr>
                <a:schemeClr val="dk1"/>
              </a:buClr>
              <a:buFont typeface="Arial"/>
              <a:buNone/>
            </a:pPr>
            <a:r>
              <a:rPr lang="en-US" b="0" i="1">
                <a:solidFill>
                  <a:srgbClr val="202020"/>
                </a:solidFill>
              </a:rPr>
              <a:t>None</a:t>
            </a:r>
            <a:endParaRPr b="0" i="1">
              <a:solidFill>
                <a:srgbClr val="202020"/>
              </a:solidFill>
            </a:endParaRPr>
          </a:p>
          <a:p>
            <a:pPr marL="0" lvl="0" indent="0" algn="l" rtl="0">
              <a:lnSpc>
                <a:spcPct val="100000"/>
              </a:lnSpc>
              <a:spcBef>
                <a:spcPts val="0"/>
              </a:spcBef>
              <a:spcAft>
                <a:spcPts val="0"/>
              </a:spcAft>
              <a:buClr>
                <a:schemeClr val="dk1"/>
              </a:buClr>
              <a:buFont typeface="Arial"/>
              <a:buNone/>
            </a:pPr>
            <a:endParaRPr b="0" i="1">
              <a:solidFill>
                <a:srgbClr val="202020"/>
              </a:solidFill>
            </a:endParaRPr>
          </a:p>
          <a:p>
            <a:pPr marL="0" lvl="0" indent="0" algn="l" rtl="0">
              <a:lnSpc>
                <a:spcPct val="100000"/>
              </a:lnSpc>
              <a:spcBef>
                <a:spcPts val="0"/>
              </a:spcBef>
              <a:spcAft>
                <a:spcPts val="0"/>
              </a:spcAft>
              <a:buClr>
                <a:schemeClr val="dk1"/>
              </a:buClr>
              <a:buFont typeface="Arial"/>
              <a:buNone/>
            </a:pPr>
            <a:r>
              <a:rPr lang="en-US" b="0" i="1">
                <a:solidFill>
                  <a:srgbClr val="202020"/>
                </a:solidFill>
              </a:rPr>
              <a:t>*Or equivalent.</a:t>
            </a:r>
            <a:endParaRPr b="0" i="1">
              <a:solidFill>
                <a:srgbClr val="202020"/>
              </a:solidFill>
            </a:endParaRPr>
          </a:p>
        </p:txBody>
      </p:sp>
      <p:sp>
        <p:nvSpPr>
          <p:cNvPr id="396" name="Google Shape;396;p29"/>
          <p:cNvSpPr txBox="1">
            <a:spLocks noGrp="1"/>
          </p:cNvSpPr>
          <p:nvPr>
            <p:ph type="subTitle" idx="5"/>
          </p:nvPr>
        </p:nvSpPr>
        <p:spPr>
          <a:xfrm>
            <a:off x="2652475" y="1118700"/>
            <a:ext cx="5316000" cy="1878000"/>
          </a:xfrm>
          <a:prstGeom prst="rect">
            <a:avLst/>
          </a:prstGeom>
        </p:spPr>
        <p:txBody>
          <a:bodyPr spcFirstLastPara="1" wrap="square" lIns="228600" tIns="182875" rIns="228600" bIns="182875" anchor="t" anchorCtr="0">
            <a:spAutoFit/>
          </a:bodyPr>
          <a:lstStyle/>
          <a:p>
            <a:pPr marL="0" lvl="0" indent="0" algn="l" rtl="0">
              <a:lnSpc>
                <a:spcPct val="100000"/>
              </a:lnSpc>
              <a:spcBef>
                <a:spcPts val="0"/>
              </a:spcBef>
              <a:spcAft>
                <a:spcPts val="0"/>
              </a:spcAft>
              <a:buClr>
                <a:schemeClr val="dk1"/>
              </a:buClr>
              <a:buSzPts val="1100"/>
              <a:buFont typeface="Arial"/>
              <a:buNone/>
            </a:pPr>
            <a:r>
              <a:rPr lang="en-US" i="0"/>
              <a:t>Explores techniques for visualizing the physics of fluid flows including seeding with dyes, particles and bubbles, and shadowgraphy and schlieren. Reviews optics and fluid physics, especially atmospheric clouds. Assignments are student-driven, to individuals and mixed teams of graduates, undergraduates, engineering majors and photography/video majors. </a:t>
            </a:r>
            <a:endParaRPr/>
          </a:p>
        </p:txBody>
      </p:sp>
      <p:sp>
        <p:nvSpPr>
          <p:cNvPr id="397" name="Google Shape;397;p29"/>
          <p:cNvSpPr txBox="1">
            <a:spLocks noGrp="1"/>
          </p:cNvSpPr>
          <p:nvPr>
            <p:ph type="subTitle" idx="6"/>
          </p:nvPr>
        </p:nvSpPr>
        <p:spPr>
          <a:xfrm>
            <a:off x="2820625" y="5017675"/>
            <a:ext cx="1637100" cy="409800"/>
          </a:xfrm>
          <a:prstGeom prst="rect">
            <a:avLst/>
          </a:prstGeom>
        </p:spPr>
        <p:txBody>
          <a:bodyPr spcFirstLastPara="1" wrap="square" lIns="27425" tIns="0" rIns="27425" bIns="0" anchor="ctr" anchorCtr="0">
            <a:noAutofit/>
          </a:bodyPr>
          <a:lstStyle/>
          <a:p>
            <a:pPr marL="0" lvl="0" indent="0" algn="ctr" rtl="0">
              <a:lnSpc>
                <a:spcPct val="100000"/>
              </a:lnSpc>
              <a:spcBef>
                <a:spcPts val="0"/>
              </a:spcBef>
              <a:spcAft>
                <a:spcPts val="0"/>
              </a:spcAft>
              <a:buClr>
                <a:schemeClr val="dk1"/>
              </a:buClr>
              <a:buSzPts val="1100"/>
              <a:buFont typeface="Arial"/>
              <a:buNone/>
            </a:pPr>
            <a:r>
              <a:rPr lang="en-US">
                <a:solidFill>
                  <a:schemeClr val="hlink"/>
                </a:solidFill>
                <a:uFill>
                  <a:noFill/>
                </a:uFill>
                <a:hlinkClick r:id="rId3"/>
              </a:rPr>
              <a:t>Jean Hertzberg</a:t>
            </a:r>
            <a:endParaRPr/>
          </a:p>
        </p:txBody>
      </p:sp>
      <p:sp>
        <p:nvSpPr>
          <p:cNvPr id="398" name="Google Shape;398;p29"/>
          <p:cNvSpPr txBox="1">
            <a:spLocks noGrp="1"/>
          </p:cNvSpPr>
          <p:nvPr>
            <p:ph type="subTitle" idx="8"/>
          </p:nvPr>
        </p:nvSpPr>
        <p:spPr>
          <a:xfrm>
            <a:off x="2651733" y="5522975"/>
            <a:ext cx="9348900" cy="838200"/>
          </a:xfrm>
          <a:prstGeom prst="rect">
            <a:avLst/>
          </a:prstGeom>
        </p:spPr>
        <p:txBody>
          <a:bodyPr spcFirstLastPara="1" wrap="square" lIns="274300" tIns="45700" rIns="274300" bIns="45700" anchor="t" anchorCtr="0">
            <a:noAutofit/>
          </a:bodyPr>
          <a:lstStyle/>
          <a:p>
            <a:pPr marL="0" lvl="0" indent="0" algn="l" rtl="0">
              <a:lnSpc>
                <a:spcPct val="100000"/>
              </a:lnSpc>
              <a:spcBef>
                <a:spcPts val="0"/>
              </a:spcBef>
              <a:spcAft>
                <a:spcPts val="0"/>
              </a:spcAft>
              <a:buNone/>
            </a:pPr>
            <a:r>
              <a:rPr lang="en-US"/>
              <a:t>Teaching schedule:</a:t>
            </a:r>
            <a:r>
              <a:rPr lang="en-US" b="0"/>
              <a:t> Generally offered once a year. Availability may vary based on instructor schedule.</a:t>
            </a:r>
            <a:endParaRPr/>
          </a:p>
        </p:txBody>
      </p:sp>
      <p:sp>
        <p:nvSpPr>
          <p:cNvPr id="399" name="Google Shape;399;p29"/>
          <p:cNvSpPr txBox="1">
            <a:spLocks noGrp="1"/>
          </p:cNvSpPr>
          <p:nvPr>
            <p:ph type="title"/>
          </p:nvPr>
        </p:nvSpPr>
        <p:spPr>
          <a:xfrm>
            <a:off x="190500" y="0"/>
            <a:ext cx="11810100" cy="1118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2800"/>
              <a:t>MCEN 4151/5151: Flow Visualization</a:t>
            </a:r>
            <a:endParaRPr sz="2800"/>
          </a:p>
        </p:txBody>
      </p:sp>
      <p:pic>
        <p:nvPicPr>
          <p:cNvPr id="400" name="Google Shape;400;p29"/>
          <p:cNvPicPr preferRelativeResize="0"/>
          <p:nvPr/>
        </p:nvPicPr>
        <p:blipFill rotWithShape="1">
          <a:blip r:embed="rId4">
            <a:alphaModFix/>
          </a:blip>
          <a:srcRect r="18785"/>
          <a:stretch/>
        </p:blipFill>
        <p:spPr>
          <a:xfrm>
            <a:off x="7968475" y="1329850"/>
            <a:ext cx="2652598" cy="2434656"/>
          </a:xfrm>
          <a:prstGeom prst="rect">
            <a:avLst/>
          </a:prstGeom>
          <a:noFill/>
          <a:ln>
            <a:noFill/>
          </a:ln>
        </p:spPr>
      </p:pic>
      <p:sp>
        <p:nvSpPr>
          <p:cNvPr id="401" name="Google Shape;401;p29"/>
          <p:cNvSpPr txBox="1"/>
          <p:nvPr/>
        </p:nvSpPr>
        <p:spPr>
          <a:xfrm>
            <a:off x="7949600" y="1276313"/>
            <a:ext cx="9810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000">
                <a:solidFill>
                  <a:schemeClr val="lt1"/>
                </a:solidFill>
                <a:latin typeface="Helvetica Neue"/>
                <a:ea typeface="Helvetica Neue"/>
                <a:cs typeface="Helvetica Neue"/>
                <a:sym typeface="Helvetica Neue"/>
              </a:rPr>
              <a:t>Jillian Weber</a:t>
            </a:r>
            <a:endParaRPr sz="1000">
              <a:solidFill>
                <a:schemeClr val="lt1"/>
              </a:solidFill>
              <a:latin typeface="Helvetica Neue"/>
              <a:ea typeface="Helvetica Neue"/>
              <a:cs typeface="Helvetica Neue"/>
              <a:sym typeface="Helvetica Neue"/>
            </a:endParaRPr>
          </a:p>
        </p:txBody>
      </p:sp>
      <p:pic>
        <p:nvPicPr>
          <p:cNvPr id="402" name="Google Shape;402;p29"/>
          <p:cNvPicPr preferRelativeResize="0"/>
          <p:nvPr/>
        </p:nvPicPr>
        <p:blipFill>
          <a:blip r:embed="rId5">
            <a:alphaModFix/>
          </a:blip>
          <a:stretch>
            <a:fillRect/>
          </a:stretch>
        </p:blipFill>
        <p:spPr>
          <a:xfrm>
            <a:off x="9229258" y="2855299"/>
            <a:ext cx="2449017" cy="2162376"/>
          </a:xfrm>
          <a:prstGeom prst="rect">
            <a:avLst/>
          </a:prstGeom>
          <a:noFill/>
          <a:ln>
            <a:noFill/>
          </a:ln>
        </p:spPr>
      </p:pic>
      <p:sp>
        <p:nvSpPr>
          <p:cNvPr id="403" name="Google Shape;403;p29"/>
          <p:cNvSpPr txBox="1"/>
          <p:nvPr/>
        </p:nvSpPr>
        <p:spPr>
          <a:xfrm>
            <a:off x="9175500" y="2788500"/>
            <a:ext cx="15231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000">
                <a:solidFill>
                  <a:schemeClr val="lt1"/>
                </a:solidFill>
                <a:latin typeface="Helvetica Neue"/>
                <a:ea typeface="Helvetica Neue"/>
                <a:cs typeface="Helvetica Neue"/>
                <a:sym typeface="Helvetica Neue"/>
              </a:rPr>
              <a:t>Mohamed Adil</a:t>
            </a:r>
            <a:endParaRPr sz="1000">
              <a:solidFill>
                <a:schemeClr val="lt1"/>
              </a:solidFill>
              <a:latin typeface="Helvetica Neue"/>
              <a:ea typeface="Helvetica Neue"/>
              <a:cs typeface="Helvetica Neue"/>
              <a:sym typeface="Helvetica Neue"/>
            </a:endParaRPr>
          </a:p>
        </p:txBody>
      </p:sp>
      <p:pic>
        <p:nvPicPr>
          <p:cNvPr id="404" name="Google Shape;404;p29"/>
          <p:cNvPicPr preferRelativeResize="0"/>
          <p:nvPr/>
        </p:nvPicPr>
        <p:blipFill rotWithShape="1">
          <a:blip r:embed="rId6">
            <a:alphaModFix/>
          </a:blip>
          <a:srcRect b="27651"/>
          <a:stretch/>
        </p:blipFill>
        <p:spPr>
          <a:xfrm>
            <a:off x="2996250" y="3738975"/>
            <a:ext cx="1317225" cy="13341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30"/>
          <p:cNvSpPr txBox="1">
            <a:spLocks noGrp="1"/>
          </p:cNvSpPr>
          <p:nvPr>
            <p:ph type="subTitle" idx="1"/>
          </p:nvPr>
        </p:nvSpPr>
        <p:spPr>
          <a:xfrm>
            <a:off x="0" y="1118700"/>
            <a:ext cx="2652600" cy="4764600"/>
          </a:xfrm>
          <a:prstGeom prst="rect">
            <a:avLst/>
          </a:prstGeom>
        </p:spPr>
        <p:txBody>
          <a:bodyPr spcFirstLastPara="1" wrap="square" lIns="228600" tIns="182875" rIns="228600" bIns="182875" anchor="t" anchorCtr="0">
            <a:noAutofit/>
          </a:bodyPr>
          <a:lstStyle/>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Career Areas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Energy Efficiency</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Renewable Energy</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Oil and Gas</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Air Quality</a:t>
            </a:r>
            <a:endParaRPr b="0" i="1">
              <a:solidFill>
                <a:srgbClr val="202020"/>
              </a:solidFill>
            </a:endParaRPr>
          </a:p>
          <a:p>
            <a:pPr marL="0" lvl="0" indent="0" algn="l" rtl="0">
              <a:lnSpc>
                <a:spcPct val="100000"/>
              </a:lnSpc>
              <a:spcBef>
                <a:spcPts val="0"/>
              </a:spcBef>
              <a:spcAft>
                <a:spcPts val="0"/>
              </a:spcAft>
              <a:buClr>
                <a:schemeClr val="dk1"/>
              </a:buClr>
              <a:buFont typeface="Arial"/>
              <a:buNone/>
            </a:pPr>
            <a:endParaRPr b="0" i="1">
              <a:solidFill>
                <a:srgbClr val="202020"/>
              </a:solidFill>
            </a:endParaRPr>
          </a:p>
          <a:p>
            <a:pPr marL="0" lvl="0" indent="0" algn="l" rtl="0">
              <a:lnSpc>
                <a:spcPct val="100000"/>
              </a:lnSpc>
              <a:spcBef>
                <a:spcPts val="0"/>
              </a:spcBef>
              <a:spcAft>
                <a:spcPts val="0"/>
              </a:spcAft>
              <a:buClr>
                <a:schemeClr val="dk1"/>
              </a:buClr>
              <a:buFont typeface="Arial"/>
              <a:buNone/>
            </a:pPr>
            <a:r>
              <a:rPr lang="en-US" i="1">
                <a:solidFill>
                  <a:srgbClr val="202020"/>
                </a:solidFill>
              </a:rPr>
              <a:t>Specializations</a:t>
            </a:r>
            <a:endParaRPr i="1">
              <a:solidFill>
                <a:srgbClr val="202020"/>
              </a:solidFill>
            </a:endParaRPr>
          </a:p>
          <a:p>
            <a:pPr marL="0" lvl="0" indent="0" algn="l" rtl="0">
              <a:lnSpc>
                <a:spcPct val="100000"/>
              </a:lnSpc>
              <a:spcBef>
                <a:spcPts val="0"/>
              </a:spcBef>
              <a:spcAft>
                <a:spcPts val="0"/>
              </a:spcAft>
              <a:buClr>
                <a:schemeClr val="dk1"/>
              </a:buClr>
              <a:buFont typeface="Arial"/>
              <a:buNone/>
            </a:pPr>
            <a:r>
              <a:rPr lang="en-US" b="0" i="1">
                <a:solidFill>
                  <a:srgbClr val="202020"/>
                </a:solidFill>
              </a:rPr>
              <a:t>BS Environmental Option</a:t>
            </a:r>
            <a:endParaRPr b="0" i="1">
              <a:solidFill>
                <a:srgbClr val="202020"/>
              </a:solidFill>
            </a:endParaRPr>
          </a:p>
          <a:p>
            <a:pPr marL="0" lvl="0" indent="0" algn="l" rtl="0">
              <a:lnSpc>
                <a:spcPct val="100000"/>
              </a:lnSpc>
              <a:spcBef>
                <a:spcPts val="0"/>
              </a:spcBef>
              <a:spcAft>
                <a:spcPts val="0"/>
              </a:spcAft>
              <a:buClr>
                <a:schemeClr val="dk1"/>
              </a:buClr>
              <a:buFont typeface="Arial"/>
              <a:buNone/>
            </a:pPr>
            <a:r>
              <a:rPr lang="en-US" b="0" i="1">
                <a:solidFill>
                  <a:srgbClr val="202020"/>
                </a:solidFill>
              </a:rPr>
              <a:t>BS Energy Minor</a:t>
            </a:r>
            <a:endParaRPr b="0" i="1">
              <a:solidFill>
                <a:srgbClr val="202020"/>
              </a:solidFill>
            </a:endParaRPr>
          </a:p>
          <a:p>
            <a:pPr marL="0" lvl="0" indent="0" algn="l" rtl="0">
              <a:lnSpc>
                <a:spcPct val="100000"/>
              </a:lnSpc>
              <a:spcBef>
                <a:spcPts val="0"/>
              </a:spcBef>
              <a:spcAft>
                <a:spcPts val="0"/>
              </a:spcAft>
              <a:buClr>
                <a:schemeClr val="dk1"/>
              </a:buClr>
              <a:buFont typeface="Arial"/>
              <a:buNone/>
            </a:pPr>
            <a:endParaRPr b="0" i="1">
              <a:solidFill>
                <a:srgbClr val="202020"/>
              </a:solidFill>
            </a:endParaRPr>
          </a:p>
          <a:p>
            <a:pPr marL="0" lvl="0" indent="0" algn="l" rtl="0">
              <a:lnSpc>
                <a:spcPct val="100000"/>
              </a:lnSpc>
              <a:spcBef>
                <a:spcPts val="0"/>
              </a:spcBef>
              <a:spcAft>
                <a:spcPts val="0"/>
              </a:spcAft>
              <a:buClr>
                <a:schemeClr val="dk1"/>
              </a:buClr>
              <a:buFont typeface="Arial"/>
              <a:buNone/>
            </a:pPr>
            <a:r>
              <a:rPr lang="en-US" i="1">
                <a:solidFill>
                  <a:srgbClr val="202020"/>
                </a:solidFill>
              </a:rPr>
              <a:t>Prerequisites</a:t>
            </a:r>
            <a:endParaRPr i="1">
              <a:solidFill>
                <a:srgbClr val="202020"/>
              </a:solidFill>
            </a:endParaRPr>
          </a:p>
          <a:p>
            <a:pPr marL="0" lvl="0" indent="0" algn="l" rtl="0">
              <a:lnSpc>
                <a:spcPct val="100000"/>
              </a:lnSpc>
              <a:spcBef>
                <a:spcPts val="0"/>
              </a:spcBef>
              <a:spcAft>
                <a:spcPts val="0"/>
              </a:spcAft>
              <a:buNone/>
            </a:pPr>
            <a:r>
              <a:rPr lang="en-US" b="0" i="1">
                <a:solidFill>
                  <a:srgbClr val="202020"/>
                </a:solidFill>
              </a:rPr>
              <a:t>MCEN 3012: Thermo*</a:t>
            </a:r>
            <a:endParaRPr b="0" i="1">
              <a:solidFill>
                <a:srgbClr val="202020"/>
              </a:solidFill>
            </a:endParaRPr>
          </a:p>
          <a:p>
            <a:pPr marL="0" lvl="0" indent="0" algn="l" rtl="0">
              <a:lnSpc>
                <a:spcPct val="100000"/>
              </a:lnSpc>
              <a:spcBef>
                <a:spcPts val="0"/>
              </a:spcBef>
              <a:spcAft>
                <a:spcPts val="0"/>
              </a:spcAft>
              <a:buNone/>
            </a:pPr>
            <a:r>
              <a:rPr lang="en-US" b="0" i="1">
                <a:solidFill>
                  <a:srgbClr val="202020"/>
                </a:solidFill>
              </a:rPr>
              <a:t>MCEN 3021: Fluids**</a:t>
            </a:r>
            <a:endParaRPr b="0" i="1">
              <a:solidFill>
                <a:srgbClr val="202020"/>
              </a:solidFill>
            </a:endParaRPr>
          </a:p>
          <a:p>
            <a:pPr marL="0" lvl="0" indent="0" algn="l" rtl="0">
              <a:lnSpc>
                <a:spcPct val="100000"/>
              </a:lnSpc>
              <a:spcBef>
                <a:spcPts val="0"/>
              </a:spcBef>
              <a:spcAft>
                <a:spcPts val="0"/>
              </a:spcAft>
              <a:buClr>
                <a:schemeClr val="dk1"/>
              </a:buClr>
              <a:buFont typeface="Arial"/>
              <a:buNone/>
            </a:pPr>
            <a:r>
              <a:rPr lang="en-US" b="0" i="1">
                <a:solidFill>
                  <a:srgbClr val="202020"/>
                </a:solidFill>
              </a:rPr>
              <a:t>MCEN 3022: Heat Transfer**</a:t>
            </a:r>
            <a:endParaRPr b="0" i="1">
              <a:solidFill>
                <a:srgbClr val="202020"/>
              </a:solidFill>
            </a:endParaRPr>
          </a:p>
          <a:p>
            <a:pPr marL="0" lvl="0" indent="0" algn="l" rtl="0">
              <a:lnSpc>
                <a:spcPct val="100000"/>
              </a:lnSpc>
              <a:spcBef>
                <a:spcPts val="0"/>
              </a:spcBef>
              <a:spcAft>
                <a:spcPts val="0"/>
              </a:spcAft>
              <a:buClr>
                <a:schemeClr val="dk1"/>
              </a:buClr>
              <a:buFont typeface="Arial"/>
              <a:buNone/>
            </a:pPr>
            <a:endParaRPr b="0" i="1">
              <a:solidFill>
                <a:srgbClr val="202020"/>
              </a:solidFill>
            </a:endParaRPr>
          </a:p>
          <a:p>
            <a:pPr marL="0" lvl="0" indent="0" algn="l" rtl="0">
              <a:lnSpc>
                <a:spcPct val="100000"/>
              </a:lnSpc>
              <a:spcBef>
                <a:spcPts val="0"/>
              </a:spcBef>
              <a:spcAft>
                <a:spcPts val="0"/>
              </a:spcAft>
              <a:buClr>
                <a:schemeClr val="dk1"/>
              </a:buClr>
              <a:buFont typeface="Arial"/>
              <a:buNone/>
            </a:pPr>
            <a:r>
              <a:rPr lang="en-US" i="1">
                <a:solidFill>
                  <a:srgbClr val="202020"/>
                </a:solidFill>
              </a:rPr>
              <a:t>Pre or Corequisites</a:t>
            </a:r>
            <a:endParaRPr i="1">
              <a:solidFill>
                <a:srgbClr val="202020"/>
              </a:solidFill>
            </a:endParaRPr>
          </a:p>
          <a:p>
            <a:pPr marL="0" lvl="0" indent="0" algn="l" rtl="0">
              <a:lnSpc>
                <a:spcPct val="100000"/>
              </a:lnSpc>
              <a:spcBef>
                <a:spcPts val="0"/>
              </a:spcBef>
              <a:spcAft>
                <a:spcPts val="0"/>
              </a:spcAft>
              <a:buNone/>
            </a:pPr>
            <a:r>
              <a:rPr lang="en-US" b="0" i="1">
                <a:solidFill>
                  <a:srgbClr val="202020"/>
                </a:solidFill>
              </a:rPr>
              <a:t>None</a:t>
            </a:r>
            <a:endParaRPr b="0" i="1">
              <a:solidFill>
                <a:srgbClr val="202020"/>
              </a:solidFill>
            </a:endParaRPr>
          </a:p>
          <a:p>
            <a:pPr marL="0" lvl="0" indent="0" algn="l" rtl="0">
              <a:lnSpc>
                <a:spcPct val="100000"/>
              </a:lnSpc>
              <a:spcBef>
                <a:spcPts val="0"/>
              </a:spcBef>
              <a:spcAft>
                <a:spcPts val="0"/>
              </a:spcAft>
              <a:buNone/>
            </a:pPr>
            <a:endParaRPr b="0" i="1">
              <a:solidFill>
                <a:srgbClr val="202020"/>
              </a:solidFill>
            </a:endParaRPr>
          </a:p>
          <a:p>
            <a:pPr marL="0" lvl="0" indent="0" algn="l" rtl="0">
              <a:lnSpc>
                <a:spcPct val="100000"/>
              </a:lnSpc>
              <a:spcBef>
                <a:spcPts val="0"/>
              </a:spcBef>
              <a:spcAft>
                <a:spcPts val="0"/>
              </a:spcAft>
              <a:buClr>
                <a:schemeClr val="dk1"/>
              </a:buClr>
              <a:buFont typeface="Arial"/>
              <a:buNone/>
            </a:pPr>
            <a:r>
              <a:rPr lang="en-US" b="0" i="1">
                <a:solidFill>
                  <a:srgbClr val="202020"/>
                </a:solidFill>
              </a:rPr>
              <a:t>*Or equivalent.</a:t>
            </a:r>
            <a:endParaRPr b="0" i="1">
              <a:solidFill>
                <a:srgbClr val="202020"/>
              </a:solidFill>
            </a:endParaRPr>
          </a:p>
          <a:p>
            <a:pPr marL="0" lvl="0" indent="0" algn="l" rtl="0">
              <a:lnSpc>
                <a:spcPct val="100000"/>
              </a:lnSpc>
              <a:spcBef>
                <a:spcPts val="0"/>
              </a:spcBef>
              <a:spcAft>
                <a:spcPts val="0"/>
              </a:spcAft>
              <a:buClr>
                <a:schemeClr val="dk1"/>
              </a:buClr>
              <a:buFont typeface="Arial"/>
              <a:buNone/>
            </a:pPr>
            <a:r>
              <a:rPr lang="en-US" b="0" i="1">
                <a:solidFill>
                  <a:srgbClr val="202020"/>
                </a:solidFill>
              </a:rPr>
              <a:t>**Recommended.</a:t>
            </a:r>
            <a:endParaRPr b="0" i="1">
              <a:solidFill>
                <a:srgbClr val="202020"/>
              </a:solidFill>
            </a:endParaRPr>
          </a:p>
        </p:txBody>
      </p:sp>
      <p:sp>
        <p:nvSpPr>
          <p:cNvPr id="411" name="Google Shape;411;p30"/>
          <p:cNvSpPr txBox="1">
            <a:spLocks noGrp="1"/>
          </p:cNvSpPr>
          <p:nvPr>
            <p:ph type="subTitle" idx="5"/>
          </p:nvPr>
        </p:nvSpPr>
        <p:spPr>
          <a:xfrm>
            <a:off x="2652475" y="1118700"/>
            <a:ext cx="5316000" cy="1662300"/>
          </a:xfrm>
          <a:prstGeom prst="rect">
            <a:avLst/>
          </a:prstGeom>
        </p:spPr>
        <p:txBody>
          <a:bodyPr spcFirstLastPara="1" wrap="square" lIns="228600" tIns="182875" rIns="228600" bIns="182875" anchor="t" anchorCtr="0">
            <a:spAutoFit/>
          </a:bodyPr>
          <a:lstStyle/>
          <a:p>
            <a:pPr marL="0" lvl="0" indent="0" algn="l" rtl="0">
              <a:lnSpc>
                <a:spcPct val="100000"/>
              </a:lnSpc>
              <a:spcBef>
                <a:spcPts val="0"/>
              </a:spcBef>
              <a:spcAft>
                <a:spcPts val="0"/>
              </a:spcAft>
              <a:buClr>
                <a:schemeClr val="dk1"/>
              </a:buClr>
              <a:buSzPts val="1100"/>
              <a:buFont typeface="Arial"/>
              <a:buNone/>
            </a:pPr>
            <a:r>
              <a:rPr lang="en-US" i="0"/>
              <a:t>Focuses on the mechanisms by which fuel and oxidizers are converted into combustion products. Application to practical combustion devices such as Otto, Diesel, gas turbine, and power plant combustion systems. Consideration of combustion-generated air pollution, fire safety, and combustion efficiency.</a:t>
            </a:r>
            <a:endParaRPr/>
          </a:p>
        </p:txBody>
      </p:sp>
      <p:sp>
        <p:nvSpPr>
          <p:cNvPr id="412" name="Google Shape;412;p30"/>
          <p:cNvSpPr txBox="1">
            <a:spLocks noGrp="1"/>
          </p:cNvSpPr>
          <p:nvPr>
            <p:ph type="subTitle" idx="6"/>
          </p:nvPr>
        </p:nvSpPr>
        <p:spPr>
          <a:xfrm>
            <a:off x="2820625" y="5017675"/>
            <a:ext cx="1637100" cy="409800"/>
          </a:xfrm>
          <a:prstGeom prst="rect">
            <a:avLst/>
          </a:prstGeom>
        </p:spPr>
        <p:txBody>
          <a:bodyPr spcFirstLastPara="1" wrap="square" lIns="27425" tIns="0" rIns="27425" bIns="0" anchor="ctr" anchorCtr="0">
            <a:noAutofit/>
          </a:bodyPr>
          <a:lstStyle/>
          <a:p>
            <a:pPr marL="0" lvl="0" indent="0" algn="ctr" rtl="0">
              <a:lnSpc>
                <a:spcPct val="100000"/>
              </a:lnSpc>
              <a:spcBef>
                <a:spcPts val="0"/>
              </a:spcBef>
              <a:spcAft>
                <a:spcPts val="0"/>
              </a:spcAft>
              <a:buClr>
                <a:schemeClr val="dk1"/>
              </a:buClr>
              <a:buSzPts val="1100"/>
              <a:buFont typeface="Arial"/>
              <a:buNone/>
            </a:pPr>
            <a:r>
              <a:rPr lang="en-US">
                <a:solidFill>
                  <a:schemeClr val="hlink"/>
                </a:solidFill>
                <a:uFill>
                  <a:noFill/>
                </a:uFill>
                <a:hlinkClick r:id="rId3"/>
              </a:rPr>
              <a:t>Nicole Labbe</a:t>
            </a:r>
            <a:endParaRPr/>
          </a:p>
        </p:txBody>
      </p:sp>
      <p:sp>
        <p:nvSpPr>
          <p:cNvPr id="413" name="Google Shape;413;p30"/>
          <p:cNvSpPr txBox="1">
            <a:spLocks noGrp="1"/>
          </p:cNvSpPr>
          <p:nvPr>
            <p:ph type="subTitle" idx="8"/>
          </p:nvPr>
        </p:nvSpPr>
        <p:spPr>
          <a:xfrm>
            <a:off x="2651733" y="5522975"/>
            <a:ext cx="9348900" cy="838200"/>
          </a:xfrm>
          <a:prstGeom prst="rect">
            <a:avLst/>
          </a:prstGeom>
        </p:spPr>
        <p:txBody>
          <a:bodyPr spcFirstLastPara="1" wrap="square" lIns="274300" tIns="45700" rIns="274300"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a:t>Teaching schedule:</a:t>
            </a:r>
            <a:r>
              <a:rPr lang="en-US" b="0"/>
              <a:t> Generally offered fall semester. Availability may vary based on instructor schedule.</a:t>
            </a:r>
            <a:endParaRPr/>
          </a:p>
        </p:txBody>
      </p:sp>
      <p:sp>
        <p:nvSpPr>
          <p:cNvPr id="414" name="Google Shape;414;p30"/>
          <p:cNvSpPr txBox="1">
            <a:spLocks noGrp="1"/>
          </p:cNvSpPr>
          <p:nvPr>
            <p:ph type="title"/>
          </p:nvPr>
        </p:nvSpPr>
        <p:spPr>
          <a:xfrm>
            <a:off x="190500" y="0"/>
            <a:ext cx="11810100" cy="1118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2800"/>
              <a:t>MCEN 4152/5152: Introduction to Combustion</a:t>
            </a:r>
            <a:endParaRPr sz="2800"/>
          </a:p>
        </p:txBody>
      </p:sp>
      <p:pic>
        <p:nvPicPr>
          <p:cNvPr id="415" name="Google Shape;415;p30"/>
          <p:cNvPicPr preferRelativeResize="0"/>
          <p:nvPr/>
        </p:nvPicPr>
        <p:blipFill>
          <a:blip r:embed="rId4">
            <a:alphaModFix/>
          </a:blip>
          <a:stretch>
            <a:fillRect/>
          </a:stretch>
        </p:blipFill>
        <p:spPr>
          <a:xfrm>
            <a:off x="7968463" y="1329850"/>
            <a:ext cx="3752850" cy="3752850"/>
          </a:xfrm>
          <a:prstGeom prst="rect">
            <a:avLst/>
          </a:prstGeom>
          <a:noFill/>
          <a:ln>
            <a:noFill/>
          </a:ln>
        </p:spPr>
      </p:pic>
      <p:pic>
        <p:nvPicPr>
          <p:cNvPr id="416" name="Google Shape;416;p30"/>
          <p:cNvPicPr preferRelativeResize="0"/>
          <p:nvPr/>
        </p:nvPicPr>
        <p:blipFill>
          <a:blip r:embed="rId5">
            <a:alphaModFix/>
          </a:blip>
          <a:stretch>
            <a:fillRect/>
          </a:stretch>
        </p:blipFill>
        <p:spPr>
          <a:xfrm>
            <a:off x="3027524" y="3717411"/>
            <a:ext cx="1277809" cy="1335024"/>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31"/>
          <p:cNvSpPr>
            <a:spLocks noGrp="1"/>
          </p:cNvSpPr>
          <p:nvPr>
            <p:ph type="pic" idx="3"/>
          </p:nvPr>
        </p:nvSpPr>
        <p:spPr>
          <a:xfrm>
            <a:off x="2973025" y="3747525"/>
            <a:ext cx="1335000" cy="1335000"/>
          </a:xfrm>
          <a:prstGeom prst="rect">
            <a:avLst/>
          </a:prstGeom>
        </p:spPr>
        <p:txBody>
          <a:bodyPr/>
          <a:lstStyle/>
          <a:p>
            <a:endParaRPr lang="en-US"/>
          </a:p>
        </p:txBody>
      </p:sp>
      <p:sp>
        <p:nvSpPr>
          <p:cNvPr id="423" name="Google Shape;423;p31"/>
          <p:cNvSpPr txBox="1">
            <a:spLocks noGrp="1"/>
          </p:cNvSpPr>
          <p:nvPr>
            <p:ph type="subTitle" idx="1"/>
          </p:nvPr>
        </p:nvSpPr>
        <p:spPr>
          <a:xfrm>
            <a:off x="0" y="1118700"/>
            <a:ext cx="2652600" cy="4764600"/>
          </a:xfrm>
          <a:prstGeom prst="rect">
            <a:avLst/>
          </a:prstGeom>
        </p:spPr>
        <p:txBody>
          <a:bodyPr spcFirstLastPara="1" wrap="square" lIns="228600" tIns="182875" rIns="228600" bIns="182875" anchor="t" anchorCtr="0">
            <a:noAutofit/>
          </a:bodyPr>
          <a:lstStyle/>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Career Areas</a:t>
            </a:r>
            <a:endParaRPr i="1">
              <a:solidFill>
                <a:srgbClr val="202020"/>
              </a:solidFill>
            </a:endParaRPr>
          </a:p>
          <a:p>
            <a:pPr marL="0" lvl="0" indent="0" algn="l" rtl="0">
              <a:lnSpc>
                <a:spcPct val="100000"/>
              </a:lnSpc>
              <a:spcBef>
                <a:spcPts val="0"/>
              </a:spcBef>
              <a:spcAft>
                <a:spcPts val="0"/>
              </a:spcAft>
              <a:buNone/>
            </a:pPr>
            <a:r>
              <a:rPr lang="en-US" b="0" i="1"/>
              <a:t>Air Pollution Control</a:t>
            </a:r>
            <a:endParaRPr b="0" i="1"/>
          </a:p>
          <a:p>
            <a:pPr marL="0" lvl="0" indent="0" algn="l" rtl="0">
              <a:lnSpc>
                <a:spcPct val="100000"/>
              </a:lnSpc>
              <a:spcBef>
                <a:spcPts val="0"/>
              </a:spcBef>
              <a:spcAft>
                <a:spcPts val="0"/>
              </a:spcAft>
              <a:buNone/>
            </a:pPr>
            <a:r>
              <a:rPr lang="en-US" b="0" i="1"/>
              <a:t>Atmospheric Science</a:t>
            </a:r>
            <a:endParaRPr b="0" i="1"/>
          </a:p>
          <a:p>
            <a:pPr marL="0" lvl="0" indent="0" algn="l" rtl="0">
              <a:lnSpc>
                <a:spcPct val="100000"/>
              </a:lnSpc>
              <a:spcBef>
                <a:spcPts val="0"/>
              </a:spcBef>
              <a:spcAft>
                <a:spcPts val="0"/>
              </a:spcAft>
              <a:buClr>
                <a:schemeClr val="dk1"/>
              </a:buClr>
              <a:buSzPts val="1100"/>
              <a:buFont typeface="Arial"/>
              <a:buNone/>
            </a:pPr>
            <a:r>
              <a:rPr lang="en-US" b="0" i="1"/>
              <a:t>Production Engineering</a:t>
            </a:r>
            <a:endParaRPr b="0" i="1"/>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Specializations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Environmental Option</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Prerequisites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t>None</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Pre or Corequisites</a:t>
            </a:r>
            <a:endParaRPr i="1">
              <a:solidFill>
                <a:srgbClr val="202020"/>
              </a:solidFill>
            </a:endParaRPr>
          </a:p>
          <a:p>
            <a:pPr marL="0" lvl="0" indent="0" algn="l" rtl="0">
              <a:lnSpc>
                <a:spcPct val="100000"/>
              </a:lnSpc>
              <a:spcBef>
                <a:spcPts val="0"/>
              </a:spcBef>
              <a:spcAft>
                <a:spcPts val="0"/>
              </a:spcAft>
              <a:buNone/>
            </a:pPr>
            <a:r>
              <a:rPr lang="en-US" b="0" i="1">
                <a:solidFill>
                  <a:srgbClr val="202020"/>
                </a:solidFill>
              </a:rPr>
              <a:t>None</a:t>
            </a:r>
            <a:endParaRPr/>
          </a:p>
        </p:txBody>
      </p:sp>
      <p:sp>
        <p:nvSpPr>
          <p:cNvPr id="424" name="Google Shape;424;p31"/>
          <p:cNvSpPr txBox="1">
            <a:spLocks noGrp="1"/>
          </p:cNvSpPr>
          <p:nvPr>
            <p:ph type="subTitle" idx="5"/>
          </p:nvPr>
        </p:nvSpPr>
        <p:spPr>
          <a:xfrm>
            <a:off x="2652475" y="1118700"/>
            <a:ext cx="5316000" cy="1920900"/>
          </a:xfrm>
          <a:prstGeom prst="rect">
            <a:avLst/>
          </a:prstGeom>
        </p:spPr>
        <p:txBody>
          <a:bodyPr spcFirstLastPara="1" wrap="square" lIns="228600" tIns="182875" rIns="228600" bIns="182875" anchor="t" anchorCtr="0">
            <a:spAutoFit/>
          </a:bodyPr>
          <a:lstStyle/>
          <a:p>
            <a:pPr marL="0" lvl="0" indent="0" algn="l" rtl="0">
              <a:spcBef>
                <a:spcPts val="1000"/>
              </a:spcBef>
              <a:spcAft>
                <a:spcPts val="0"/>
              </a:spcAft>
              <a:buNone/>
            </a:pPr>
            <a:r>
              <a:rPr lang="en-US" i="0" dirty="0"/>
              <a:t>Introduces atmospheric aerosols and properties of their distributions, followed by fundamental descriptions of single particle dynamics, thermodynamics, nucleation, coagulation, mass transfer and populations dynamics. During the second half of the course, the focus will shift to sources and sinks of atmospheric aerosols, their impacts on atmospheric chemistry and radiation, and the impacts of these processes on air quality and climate.</a:t>
            </a:r>
            <a:endParaRPr dirty="0"/>
          </a:p>
        </p:txBody>
      </p:sp>
      <p:sp>
        <p:nvSpPr>
          <p:cNvPr id="425" name="Google Shape;425;p31"/>
          <p:cNvSpPr txBox="1">
            <a:spLocks noGrp="1"/>
          </p:cNvSpPr>
          <p:nvPr>
            <p:ph type="subTitle" idx="6"/>
          </p:nvPr>
        </p:nvSpPr>
        <p:spPr>
          <a:xfrm>
            <a:off x="2820625" y="5017675"/>
            <a:ext cx="1637100" cy="409800"/>
          </a:xfrm>
          <a:prstGeom prst="rect">
            <a:avLst/>
          </a:prstGeom>
        </p:spPr>
        <p:txBody>
          <a:bodyPr spcFirstLastPara="1" wrap="square" lIns="27425" tIns="0" rIns="27425" bIns="0" anchor="ctr" anchorCtr="0">
            <a:noAutofit/>
          </a:bodyPr>
          <a:lstStyle/>
          <a:p>
            <a:pPr marL="0" lvl="0" indent="0" algn="ctr" rtl="0">
              <a:spcBef>
                <a:spcPts val="1000"/>
              </a:spcBef>
              <a:spcAft>
                <a:spcPts val="0"/>
              </a:spcAft>
              <a:buNone/>
            </a:pPr>
            <a:r>
              <a:rPr lang="en-US">
                <a:solidFill>
                  <a:schemeClr val="hlink"/>
                </a:solidFill>
                <a:uFill>
                  <a:noFill/>
                </a:uFill>
                <a:hlinkClick r:id="rId3"/>
              </a:rPr>
              <a:t>Marina Vance</a:t>
            </a:r>
            <a:endParaRPr/>
          </a:p>
        </p:txBody>
      </p:sp>
      <p:sp>
        <p:nvSpPr>
          <p:cNvPr id="426" name="Google Shape;426;p31"/>
          <p:cNvSpPr txBox="1">
            <a:spLocks noGrp="1"/>
          </p:cNvSpPr>
          <p:nvPr>
            <p:ph type="subTitle" idx="8"/>
          </p:nvPr>
        </p:nvSpPr>
        <p:spPr>
          <a:xfrm>
            <a:off x="2651733" y="5522975"/>
            <a:ext cx="9348900" cy="838200"/>
          </a:xfrm>
          <a:prstGeom prst="rect">
            <a:avLst/>
          </a:prstGeom>
        </p:spPr>
        <p:txBody>
          <a:bodyPr spcFirstLastPara="1" wrap="square" lIns="274300" tIns="45700" rIns="274300" bIns="45700" anchor="t" anchorCtr="0">
            <a:noAutofit/>
          </a:bodyPr>
          <a:lstStyle/>
          <a:p>
            <a:pPr marL="0" lvl="0" indent="0" algn="l" rtl="0">
              <a:lnSpc>
                <a:spcPct val="100000"/>
              </a:lnSpc>
              <a:spcBef>
                <a:spcPts val="0"/>
              </a:spcBef>
              <a:spcAft>
                <a:spcPts val="0"/>
              </a:spcAft>
              <a:buNone/>
            </a:pPr>
            <a:r>
              <a:rPr lang="en-US"/>
              <a:t>Teaching schedule:</a:t>
            </a:r>
            <a:r>
              <a:rPr lang="en-US" b="0"/>
              <a:t> Availability varies. Offered as instructor schedules allow.</a:t>
            </a:r>
            <a:endParaRPr/>
          </a:p>
        </p:txBody>
      </p:sp>
      <p:sp>
        <p:nvSpPr>
          <p:cNvPr id="427" name="Google Shape;427;p31"/>
          <p:cNvSpPr txBox="1">
            <a:spLocks noGrp="1"/>
          </p:cNvSpPr>
          <p:nvPr>
            <p:ph type="title"/>
          </p:nvPr>
        </p:nvSpPr>
        <p:spPr>
          <a:xfrm>
            <a:off x="190500" y="0"/>
            <a:ext cx="11810100" cy="1118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2800"/>
              <a:t>MCEN 5161: Aerosols</a:t>
            </a:r>
            <a:endParaRPr sz="2800"/>
          </a:p>
        </p:txBody>
      </p:sp>
      <p:pic>
        <p:nvPicPr>
          <p:cNvPr id="428" name="Google Shape;428;p31"/>
          <p:cNvPicPr preferRelativeResize="0"/>
          <p:nvPr/>
        </p:nvPicPr>
        <p:blipFill>
          <a:blip r:embed="rId4">
            <a:alphaModFix/>
          </a:blip>
          <a:stretch>
            <a:fillRect/>
          </a:stretch>
        </p:blipFill>
        <p:spPr>
          <a:xfrm>
            <a:off x="7968475" y="1329851"/>
            <a:ext cx="3649200" cy="2642601"/>
          </a:xfrm>
          <a:prstGeom prst="rect">
            <a:avLst/>
          </a:prstGeom>
          <a:noFill/>
          <a:ln>
            <a:noFill/>
          </a:ln>
        </p:spPr>
      </p:pic>
      <p:sp>
        <p:nvSpPr>
          <p:cNvPr id="429" name="Google Shape;429;p31"/>
          <p:cNvSpPr txBox="1">
            <a:spLocks noGrp="1"/>
          </p:cNvSpPr>
          <p:nvPr>
            <p:ph type="subTitle" idx="7"/>
          </p:nvPr>
        </p:nvSpPr>
        <p:spPr>
          <a:xfrm>
            <a:off x="4376075" y="5022475"/>
            <a:ext cx="1637100" cy="409800"/>
          </a:xfrm>
          <a:prstGeom prst="rect">
            <a:avLst/>
          </a:prstGeom>
        </p:spPr>
        <p:txBody>
          <a:bodyPr spcFirstLastPara="1" wrap="square" lIns="27425" tIns="0" rIns="27425" bIns="0" anchor="ctr" anchorCtr="0">
            <a:noAutofit/>
          </a:bodyPr>
          <a:lstStyle/>
          <a:p>
            <a:pPr marL="0" lvl="0" indent="0" algn="ctr" rtl="0">
              <a:spcBef>
                <a:spcPts val="1000"/>
              </a:spcBef>
              <a:spcAft>
                <a:spcPts val="0"/>
              </a:spcAft>
              <a:buNone/>
            </a:pPr>
            <a:r>
              <a:rPr lang="en-US">
                <a:solidFill>
                  <a:schemeClr val="hlink"/>
                </a:solidFill>
                <a:uFill>
                  <a:noFill/>
                </a:uFill>
                <a:hlinkClick r:id="rId5"/>
              </a:rPr>
              <a:t>Daven Henze</a:t>
            </a:r>
            <a:endParaRPr/>
          </a:p>
        </p:txBody>
      </p:sp>
      <p:pic>
        <p:nvPicPr>
          <p:cNvPr id="430" name="Google Shape;430;p31"/>
          <p:cNvPicPr preferRelativeResize="0"/>
          <p:nvPr/>
        </p:nvPicPr>
        <p:blipFill rotWithShape="1">
          <a:blip r:embed="rId6">
            <a:alphaModFix/>
          </a:blip>
          <a:srcRect r="33204"/>
          <a:stretch/>
        </p:blipFill>
        <p:spPr>
          <a:xfrm>
            <a:off x="4525763" y="3747513"/>
            <a:ext cx="1335024" cy="1335024"/>
          </a:xfrm>
          <a:prstGeom prst="rect">
            <a:avLst/>
          </a:prstGeom>
          <a:noFill/>
          <a:ln>
            <a:noFill/>
          </a:ln>
        </p:spPr>
      </p:pic>
      <p:pic>
        <p:nvPicPr>
          <p:cNvPr id="431" name="Google Shape;431;p31"/>
          <p:cNvPicPr preferRelativeResize="0"/>
          <p:nvPr/>
        </p:nvPicPr>
        <p:blipFill rotWithShape="1">
          <a:blip r:embed="rId7">
            <a:alphaModFix/>
          </a:blip>
          <a:srcRect b="26302"/>
          <a:stretch/>
        </p:blipFill>
        <p:spPr>
          <a:xfrm>
            <a:off x="2968250" y="3747513"/>
            <a:ext cx="1344560" cy="1335024"/>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pic>
        <p:nvPicPr>
          <p:cNvPr id="437" name="Google Shape;437;p32"/>
          <p:cNvPicPr preferRelativeResize="0">
            <a:picLocks noGrp="1"/>
          </p:cNvPicPr>
          <p:nvPr>
            <p:ph type="pic" idx="3"/>
          </p:nvPr>
        </p:nvPicPr>
        <p:blipFill rotWithShape="1">
          <a:blip r:embed="rId3">
            <a:alphaModFix/>
          </a:blip>
          <a:srcRect/>
          <a:stretch/>
        </p:blipFill>
        <p:spPr>
          <a:xfrm>
            <a:off x="2973025" y="3747525"/>
            <a:ext cx="1335000" cy="1335000"/>
          </a:xfrm>
          <a:prstGeom prst="rect">
            <a:avLst/>
          </a:prstGeom>
        </p:spPr>
      </p:pic>
      <p:pic>
        <p:nvPicPr>
          <p:cNvPr id="438" name="Google Shape;438;p32"/>
          <p:cNvPicPr preferRelativeResize="0">
            <a:picLocks noGrp="1"/>
          </p:cNvPicPr>
          <p:nvPr>
            <p:ph type="pic" idx="4"/>
          </p:nvPr>
        </p:nvPicPr>
        <p:blipFill rotWithShape="1">
          <a:blip r:embed="rId4">
            <a:alphaModFix/>
          </a:blip>
          <a:srcRect/>
          <a:stretch/>
        </p:blipFill>
        <p:spPr>
          <a:xfrm>
            <a:off x="4525775" y="3747525"/>
            <a:ext cx="1335000" cy="1335000"/>
          </a:xfrm>
          <a:prstGeom prst="rect">
            <a:avLst/>
          </a:prstGeom>
        </p:spPr>
      </p:pic>
      <p:sp>
        <p:nvSpPr>
          <p:cNvPr id="439" name="Google Shape;439;p32"/>
          <p:cNvSpPr txBox="1">
            <a:spLocks noGrp="1"/>
          </p:cNvSpPr>
          <p:nvPr>
            <p:ph type="subTitle" idx="1"/>
          </p:nvPr>
        </p:nvSpPr>
        <p:spPr>
          <a:xfrm>
            <a:off x="0" y="1118700"/>
            <a:ext cx="2652600" cy="4764600"/>
          </a:xfrm>
          <a:prstGeom prst="rect">
            <a:avLst/>
          </a:prstGeom>
        </p:spPr>
        <p:txBody>
          <a:bodyPr spcFirstLastPara="1" wrap="square" lIns="228600" tIns="182875" rIns="228600" bIns="182875" anchor="t" anchorCtr="0">
            <a:noAutofit/>
          </a:bodyPr>
          <a:lstStyle/>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Career Areas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t>Structural Engineering</a:t>
            </a:r>
            <a:endParaRPr b="0" i="1"/>
          </a:p>
          <a:p>
            <a:pPr marL="0" lvl="0" indent="0" algn="l" rtl="0">
              <a:lnSpc>
                <a:spcPct val="100000"/>
              </a:lnSpc>
              <a:spcBef>
                <a:spcPts val="0"/>
              </a:spcBef>
              <a:spcAft>
                <a:spcPts val="0"/>
              </a:spcAft>
              <a:buClr>
                <a:schemeClr val="dk1"/>
              </a:buClr>
              <a:buSzPts val="1100"/>
              <a:buFont typeface="Arial"/>
              <a:buNone/>
            </a:pPr>
            <a:r>
              <a:rPr lang="en-US" b="0" i="1"/>
              <a:t>Heat Transfer</a:t>
            </a:r>
            <a:endParaRPr b="0" i="1"/>
          </a:p>
          <a:p>
            <a:pPr marL="0" lvl="0" indent="0" algn="l" rtl="0">
              <a:lnSpc>
                <a:spcPct val="100000"/>
              </a:lnSpc>
              <a:spcBef>
                <a:spcPts val="0"/>
              </a:spcBef>
              <a:spcAft>
                <a:spcPts val="0"/>
              </a:spcAft>
              <a:buClr>
                <a:schemeClr val="dk1"/>
              </a:buClr>
              <a:buSzPts val="1100"/>
              <a:buFont typeface="Arial"/>
              <a:buNone/>
            </a:pPr>
            <a:r>
              <a:rPr lang="en-US" b="0" i="1"/>
              <a:t>Renewable Energy Biomechanics</a:t>
            </a:r>
            <a:endParaRPr b="0" i="1"/>
          </a:p>
          <a:p>
            <a:pPr marL="0" lvl="0" indent="0" algn="l" rtl="0">
              <a:lnSpc>
                <a:spcPct val="100000"/>
              </a:lnSpc>
              <a:spcBef>
                <a:spcPts val="0"/>
              </a:spcBef>
              <a:spcAft>
                <a:spcPts val="0"/>
              </a:spcAft>
              <a:buClr>
                <a:schemeClr val="dk1"/>
              </a:buClr>
              <a:buSzPts val="1100"/>
              <a:buFont typeface="Arial"/>
              <a:buNone/>
            </a:pPr>
            <a:r>
              <a:rPr lang="en-US" b="0" i="1"/>
              <a:t>Advanced Materials</a:t>
            </a:r>
            <a:endParaRPr b="0" i="1"/>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Specializations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None</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Prerequisites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t>MCEN 2023: Statics*</a:t>
            </a:r>
            <a:endParaRPr b="0" i="1"/>
          </a:p>
          <a:p>
            <a:pPr marL="0" lvl="0" indent="0" algn="l" rtl="0">
              <a:lnSpc>
                <a:spcPct val="100000"/>
              </a:lnSpc>
              <a:spcBef>
                <a:spcPts val="0"/>
              </a:spcBef>
              <a:spcAft>
                <a:spcPts val="0"/>
              </a:spcAft>
              <a:buClr>
                <a:schemeClr val="dk1"/>
              </a:buClr>
              <a:buSzPts val="1100"/>
              <a:buFont typeface="Arial"/>
              <a:buNone/>
            </a:pPr>
            <a:r>
              <a:rPr lang="en-US" b="0" i="1"/>
              <a:t>MCEN 2063: Solids*</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Pre or Corequisites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None</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*Or equivalent.</a:t>
            </a:r>
            <a:endParaRPr b="0" i="1">
              <a:solidFill>
                <a:srgbClr val="202020"/>
              </a:solidFill>
            </a:endParaRPr>
          </a:p>
        </p:txBody>
      </p:sp>
      <p:sp>
        <p:nvSpPr>
          <p:cNvPr id="440" name="Google Shape;440;p32"/>
          <p:cNvSpPr txBox="1">
            <a:spLocks noGrp="1"/>
          </p:cNvSpPr>
          <p:nvPr>
            <p:ph type="subTitle" idx="5"/>
          </p:nvPr>
        </p:nvSpPr>
        <p:spPr>
          <a:xfrm>
            <a:off x="2652475" y="1118700"/>
            <a:ext cx="5316000" cy="2524200"/>
          </a:xfrm>
          <a:prstGeom prst="rect">
            <a:avLst/>
          </a:prstGeom>
        </p:spPr>
        <p:txBody>
          <a:bodyPr spcFirstLastPara="1" wrap="square" lIns="228600" tIns="182875" rIns="228600" bIns="182875" anchor="t" anchorCtr="0">
            <a:spAutoFit/>
          </a:bodyPr>
          <a:lstStyle/>
          <a:p>
            <a:pPr marL="0" lvl="0" indent="0" algn="l" rtl="0">
              <a:lnSpc>
                <a:spcPct val="100000"/>
              </a:lnSpc>
              <a:spcBef>
                <a:spcPts val="0"/>
              </a:spcBef>
              <a:spcAft>
                <a:spcPts val="0"/>
              </a:spcAft>
              <a:buClr>
                <a:schemeClr val="dk1"/>
              </a:buClr>
              <a:buSzPts val="1100"/>
              <a:buFont typeface="Arial"/>
              <a:buNone/>
            </a:pPr>
            <a:r>
              <a:rPr lang="en-US" i="0"/>
              <a:t>The class is an introductory course of finite element analysis (FEA). It introduces the theory behind and applications of the finite element method as a general and powerful tool to model a variety of phenomena in mechanical engineering. It will cover the fundamental theory of FEA including FEA formulas for truss, beam, 2D and 3D elasticity problems, general theory and considerations of FEA. The lab session will give chances to apply the FEA tool to problems including structural mechanics, elasticity, and heat conduction. Approved for the Biomedical Option.  </a:t>
            </a:r>
            <a:endParaRPr/>
          </a:p>
        </p:txBody>
      </p:sp>
      <p:sp>
        <p:nvSpPr>
          <p:cNvPr id="441" name="Google Shape;441;p32"/>
          <p:cNvSpPr txBox="1">
            <a:spLocks noGrp="1"/>
          </p:cNvSpPr>
          <p:nvPr>
            <p:ph type="subTitle" idx="6"/>
          </p:nvPr>
        </p:nvSpPr>
        <p:spPr>
          <a:xfrm>
            <a:off x="2820625" y="5017675"/>
            <a:ext cx="1637100" cy="409800"/>
          </a:xfrm>
          <a:prstGeom prst="rect">
            <a:avLst/>
          </a:prstGeom>
        </p:spPr>
        <p:txBody>
          <a:bodyPr spcFirstLastPara="1" wrap="square" lIns="27425" tIns="0" rIns="27425" bIns="0" anchor="ctr" anchorCtr="0">
            <a:noAutofit/>
          </a:bodyPr>
          <a:lstStyle/>
          <a:p>
            <a:pPr marL="0" lvl="0" indent="0" algn="ctr" rtl="0">
              <a:spcBef>
                <a:spcPts val="1000"/>
              </a:spcBef>
              <a:spcAft>
                <a:spcPts val="0"/>
              </a:spcAft>
              <a:buNone/>
            </a:pPr>
            <a:r>
              <a:rPr lang="en-US">
                <a:solidFill>
                  <a:schemeClr val="hlink"/>
                </a:solidFill>
                <a:uFill>
                  <a:noFill/>
                </a:uFill>
                <a:hlinkClick r:id="rId5"/>
              </a:rPr>
              <a:t>Jianliang Xiao</a:t>
            </a:r>
            <a:endParaRPr/>
          </a:p>
        </p:txBody>
      </p:sp>
      <p:sp>
        <p:nvSpPr>
          <p:cNvPr id="442" name="Google Shape;442;p32"/>
          <p:cNvSpPr txBox="1">
            <a:spLocks noGrp="1"/>
          </p:cNvSpPr>
          <p:nvPr>
            <p:ph type="subTitle" idx="7"/>
          </p:nvPr>
        </p:nvSpPr>
        <p:spPr>
          <a:xfrm>
            <a:off x="4376075" y="5022475"/>
            <a:ext cx="1637100" cy="409800"/>
          </a:xfrm>
          <a:prstGeom prst="rect">
            <a:avLst/>
          </a:prstGeom>
        </p:spPr>
        <p:txBody>
          <a:bodyPr spcFirstLastPara="1" wrap="square" lIns="27425" tIns="0" rIns="27425" bIns="0" anchor="ctr" anchorCtr="0">
            <a:noAutofit/>
          </a:bodyPr>
          <a:lstStyle/>
          <a:p>
            <a:pPr marL="0" lvl="0" indent="0" algn="ctr" rtl="0">
              <a:spcBef>
                <a:spcPts val="1000"/>
              </a:spcBef>
              <a:spcAft>
                <a:spcPts val="0"/>
              </a:spcAft>
              <a:buNone/>
            </a:pPr>
            <a:r>
              <a:rPr lang="en-US">
                <a:solidFill>
                  <a:schemeClr val="hlink"/>
                </a:solidFill>
                <a:uFill>
                  <a:noFill/>
                </a:uFill>
                <a:hlinkClick r:id="rId6"/>
              </a:rPr>
              <a:t>Jeff Knutsen</a:t>
            </a:r>
            <a:endParaRPr/>
          </a:p>
        </p:txBody>
      </p:sp>
      <p:sp>
        <p:nvSpPr>
          <p:cNvPr id="443" name="Google Shape;443;p32"/>
          <p:cNvSpPr txBox="1">
            <a:spLocks noGrp="1"/>
          </p:cNvSpPr>
          <p:nvPr>
            <p:ph type="subTitle" idx="8"/>
          </p:nvPr>
        </p:nvSpPr>
        <p:spPr>
          <a:xfrm>
            <a:off x="2651733" y="5522975"/>
            <a:ext cx="9348900" cy="838200"/>
          </a:xfrm>
          <a:prstGeom prst="rect">
            <a:avLst/>
          </a:prstGeom>
        </p:spPr>
        <p:txBody>
          <a:bodyPr spcFirstLastPara="1" wrap="square" lIns="274300" tIns="45700" rIns="274300" bIns="45700" anchor="t" anchorCtr="0">
            <a:noAutofit/>
          </a:bodyPr>
          <a:lstStyle/>
          <a:p>
            <a:pPr marL="0" lvl="0" indent="0" algn="l" rtl="0">
              <a:lnSpc>
                <a:spcPct val="100000"/>
              </a:lnSpc>
              <a:spcBef>
                <a:spcPts val="0"/>
              </a:spcBef>
              <a:spcAft>
                <a:spcPts val="0"/>
              </a:spcAft>
              <a:buNone/>
            </a:pPr>
            <a:r>
              <a:rPr lang="en-US"/>
              <a:t>Teaching schedule:</a:t>
            </a:r>
            <a:r>
              <a:rPr lang="en-US" b="0"/>
              <a:t> Offered every spring semester.</a:t>
            </a:r>
            <a:endParaRPr/>
          </a:p>
        </p:txBody>
      </p:sp>
      <p:sp>
        <p:nvSpPr>
          <p:cNvPr id="444" name="Google Shape;444;p32"/>
          <p:cNvSpPr txBox="1">
            <a:spLocks noGrp="1"/>
          </p:cNvSpPr>
          <p:nvPr>
            <p:ph type="title"/>
          </p:nvPr>
        </p:nvSpPr>
        <p:spPr>
          <a:xfrm>
            <a:off x="190500" y="0"/>
            <a:ext cx="11810100" cy="1118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2800"/>
              <a:t>MCEN 4173/5173: Finite Element Analysis</a:t>
            </a:r>
            <a:endParaRPr sz="2800"/>
          </a:p>
        </p:txBody>
      </p:sp>
      <p:pic>
        <p:nvPicPr>
          <p:cNvPr id="445" name="Google Shape;445;p32"/>
          <p:cNvPicPr preferRelativeResize="0">
            <a:picLocks noGrp="1"/>
          </p:cNvPicPr>
          <p:nvPr>
            <p:ph type="pic" idx="2"/>
          </p:nvPr>
        </p:nvPicPr>
        <p:blipFill rotWithShape="1">
          <a:blip r:embed="rId7">
            <a:alphaModFix/>
          </a:blip>
          <a:srcRect/>
          <a:stretch/>
        </p:blipFill>
        <p:spPr>
          <a:xfrm>
            <a:off x="7968475" y="1329850"/>
            <a:ext cx="3381212" cy="3946787"/>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6"/>
          <p:cNvSpPr/>
          <p:nvPr/>
        </p:nvSpPr>
        <p:spPr>
          <a:xfrm>
            <a:off x="0" y="0"/>
            <a:ext cx="12192000" cy="11187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6"/>
          <p:cNvSpPr txBox="1"/>
          <p:nvPr/>
        </p:nvSpPr>
        <p:spPr>
          <a:xfrm>
            <a:off x="450600" y="0"/>
            <a:ext cx="11647500" cy="11187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b="1">
                <a:solidFill>
                  <a:srgbClr val="CFB87C"/>
                </a:solidFill>
                <a:latin typeface="Helvetica Neue"/>
                <a:ea typeface="Helvetica Neue"/>
                <a:cs typeface="Helvetica Neue"/>
                <a:sym typeface="Helvetica Neue"/>
              </a:rPr>
              <a:t>Full List of Graduate and Elective Courses by Focus Area</a:t>
            </a:r>
            <a:endParaRPr sz="2800" b="1">
              <a:solidFill>
                <a:srgbClr val="CFB87C"/>
              </a:solidFill>
              <a:latin typeface="Helvetica Neue"/>
              <a:ea typeface="Helvetica Neue"/>
              <a:cs typeface="Helvetica Neue"/>
              <a:sym typeface="Helvetica Neue"/>
            </a:endParaRPr>
          </a:p>
        </p:txBody>
      </p:sp>
      <p:sp>
        <p:nvSpPr>
          <p:cNvPr id="65" name="Google Shape;65;p6"/>
          <p:cNvSpPr txBox="1"/>
          <p:nvPr/>
        </p:nvSpPr>
        <p:spPr>
          <a:xfrm>
            <a:off x="8242925" y="2098900"/>
            <a:ext cx="3657600" cy="3767700"/>
          </a:xfrm>
          <a:prstGeom prst="rect">
            <a:avLst/>
          </a:prstGeom>
          <a:noFill/>
          <a:ln>
            <a:noFill/>
          </a:ln>
        </p:spPr>
        <p:txBody>
          <a:bodyPr spcFirstLastPara="1" wrap="square" lIns="137150" tIns="45700" rIns="91425" bIns="45700" anchor="t" anchorCtr="0">
            <a:noAutofit/>
          </a:bodyPr>
          <a:lstStyle/>
          <a:p>
            <a:pPr marL="0" lvl="0" indent="0" algn="l" rtl="0">
              <a:spcBef>
                <a:spcPts val="0"/>
              </a:spcBef>
              <a:spcAft>
                <a:spcPts val="0"/>
              </a:spcAft>
              <a:buNone/>
            </a:pPr>
            <a:r>
              <a:rPr lang="en-US" b="1" dirty="0">
                <a:solidFill>
                  <a:schemeClr val="dk1"/>
                </a:solidFill>
                <a:latin typeface="Helvetica Neue"/>
                <a:ea typeface="Helvetica Neue"/>
                <a:cs typeface="Helvetica Neue"/>
                <a:sym typeface="Helvetica Neue"/>
              </a:rPr>
              <a:t>Robotics and Systems Design</a:t>
            </a:r>
            <a:endParaRPr b="1" dirty="0">
              <a:solidFill>
                <a:schemeClr val="dk1"/>
              </a:solidFill>
              <a:latin typeface="Helvetica Neue"/>
              <a:ea typeface="Helvetica Neue"/>
              <a:cs typeface="Helvetica Neue"/>
              <a:sym typeface="Helvetica Neue"/>
            </a:endParaRPr>
          </a:p>
          <a:p>
            <a:pPr marL="0" lvl="0" indent="0" algn="l" rtl="0">
              <a:spcBef>
                <a:spcPts val="600"/>
              </a:spcBef>
              <a:spcAft>
                <a:spcPts val="0"/>
              </a:spcAft>
              <a:buNone/>
            </a:pPr>
            <a:r>
              <a:rPr lang="en-US" sz="1200" u="sng" dirty="0">
                <a:solidFill>
                  <a:schemeClr val="hlink"/>
                </a:solidFill>
                <a:latin typeface="Helvetica Neue"/>
                <a:ea typeface="Helvetica Neue"/>
                <a:cs typeface="Helvetica Neue"/>
                <a:sym typeface="Helvetica Neue"/>
                <a:hlinkClick r:id="rId3" action="ppaction://hlinksldjump"/>
              </a:rPr>
              <a:t>MCEN 4115/5115: Mechatronics/Robotics 1</a:t>
            </a:r>
            <a:endParaRPr sz="1200" b="1" dirty="0">
              <a:solidFill>
                <a:schemeClr val="dk1"/>
              </a:solidFill>
              <a:latin typeface="Helvetica Neue"/>
              <a:ea typeface="Helvetica Neue"/>
              <a:cs typeface="Helvetica Neue"/>
              <a:sym typeface="Helvetica Neue"/>
            </a:endParaRPr>
          </a:p>
          <a:p>
            <a:pPr marL="0" lvl="0" indent="0" algn="l" rtl="0">
              <a:spcBef>
                <a:spcPts val="600"/>
              </a:spcBef>
              <a:spcAft>
                <a:spcPts val="0"/>
              </a:spcAft>
              <a:buNone/>
            </a:pPr>
            <a:r>
              <a:rPr lang="en-US" sz="1200" u="sng" dirty="0">
                <a:solidFill>
                  <a:schemeClr val="hlink"/>
                </a:solidFill>
                <a:latin typeface="Helvetica Neue"/>
                <a:ea typeface="Helvetica Neue"/>
                <a:cs typeface="Helvetica Neue"/>
                <a:sym typeface="Helvetica Neue"/>
                <a:hlinkClick r:id="rId4" action="ppaction://hlinksldjump"/>
              </a:rPr>
              <a:t>MCEN 4125/5125: Optimal Design</a:t>
            </a:r>
            <a:endParaRPr sz="1200" dirty="0">
              <a:solidFill>
                <a:schemeClr val="dk1"/>
              </a:solidFill>
              <a:latin typeface="Helvetica Neue"/>
              <a:ea typeface="Helvetica Neue"/>
              <a:cs typeface="Helvetica Neue"/>
              <a:sym typeface="Helvetica Neue"/>
            </a:endParaRPr>
          </a:p>
          <a:p>
            <a:pPr marL="0" lvl="0" indent="0" algn="l" rtl="0">
              <a:spcBef>
                <a:spcPts val="600"/>
              </a:spcBef>
              <a:spcAft>
                <a:spcPts val="0"/>
              </a:spcAft>
              <a:buClr>
                <a:schemeClr val="dk1"/>
              </a:buClr>
              <a:buSzPts val="1100"/>
              <a:buFont typeface="Arial"/>
              <a:buNone/>
            </a:pPr>
            <a:r>
              <a:rPr lang="en-US" sz="1200" u="sng" dirty="0">
                <a:solidFill>
                  <a:schemeClr val="hlink"/>
                </a:solidFill>
                <a:latin typeface="Helvetica Neue"/>
                <a:ea typeface="Helvetica Neue"/>
                <a:cs typeface="Helvetica Neue"/>
                <a:sym typeface="Helvetica Neue"/>
                <a:hlinkClick r:id="rId5" action="ppaction://hlinksldjump"/>
              </a:rPr>
              <a:t>MCEN 4138/5138: Feedback Control</a:t>
            </a:r>
            <a:endParaRPr sz="1200" dirty="0">
              <a:solidFill>
                <a:schemeClr val="dk1"/>
              </a:solidFill>
              <a:latin typeface="Helvetica Neue"/>
              <a:ea typeface="Helvetica Neue"/>
              <a:cs typeface="Helvetica Neue"/>
              <a:sym typeface="Helvetica Neue"/>
            </a:endParaRPr>
          </a:p>
          <a:p>
            <a:pPr marL="0" lvl="0" indent="0" algn="l" rtl="0">
              <a:spcBef>
                <a:spcPts val="600"/>
              </a:spcBef>
              <a:spcAft>
                <a:spcPts val="0"/>
              </a:spcAft>
              <a:buNone/>
            </a:pPr>
            <a:r>
              <a:rPr lang="en-US" sz="1200" u="sng" dirty="0">
                <a:solidFill>
                  <a:schemeClr val="hlink"/>
                </a:solidFill>
                <a:latin typeface="Helvetica Neue"/>
                <a:ea typeface="Helvetica Neue"/>
                <a:cs typeface="Helvetica Neue"/>
                <a:sym typeface="Helvetica Neue"/>
                <a:hlinkClick r:id="rId6" action="ppaction://hlinksldjump"/>
              </a:rPr>
              <a:t>MCEN 4155/5155: Automated Mechanical Design</a:t>
            </a:r>
            <a:endParaRPr sz="1200" dirty="0">
              <a:solidFill>
                <a:schemeClr val="dk1"/>
              </a:solidFill>
              <a:latin typeface="Helvetica Neue"/>
              <a:ea typeface="Helvetica Neue"/>
              <a:cs typeface="Helvetica Neue"/>
              <a:sym typeface="Helvetica Neue"/>
            </a:endParaRPr>
          </a:p>
          <a:p>
            <a:pPr marL="0" lvl="0" indent="0" algn="l" rtl="0">
              <a:spcBef>
                <a:spcPts val="600"/>
              </a:spcBef>
              <a:spcAft>
                <a:spcPts val="0"/>
              </a:spcAft>
              <a:buNone/>
            </a:pPr>
            <a:r>
              <a:rPr lang="en-US" sz="1200" u="sng" dirty="0">
                <a:solidFill>
                  <a:schemeClr val="hlink"/>
                </a:solidFill>
                <a:latin typeface="Helvetica Neue"/>
                <a:ea typeface="Helvetica Neue"/>
                <a:cs typeface="Helvetica Neue"/>
                <a:sym typeface="Helvetica Neue"/>
                <a:hlinkClick r:id="rId7" action="ppaction://hlinksldjump"/>
              </a:rPr>
              <a:t>MCEN 4228/5228: Industrial Automation</a:t>
            </a:r>
            <a:endParaRPr sz="1200" dirty="0">
              <a:solidFill>
                <a:schemeClr val="dk1"/>
              </a:solidFill>
              <a:latin typeface="Helvetica Neue"/>
              <a:ea typeface="Helvetica Neue"/>
              <a:cs typeface="Helvetica Neue"/>
              <a:sym typeface="Helvetica Neue"/>
            </a:endParaRPr>
          </a:p>
          <a:p>
            <a:pPr marL="0" lvl="0" indent="0" algn="l" rtl="0">
              <a:spcBef>
                <a:spcPts val="600"/>
              </a:spcBef>
              <a:spcAft>
                <a:spcPts val="0"/>
              </a:spcAft>
              <a:buNone/>
            </a:pPr>
            <a:r>
              <a:rPr lang="en-US" sz="1200" u="sng" dirty="0">
                <a:solidFill>
                  <a:schemeClr val="hlink"/>
                </a:solidFill>
                <a:latin typeface="Helvetica Neue"/>
                <a:ea typeface="Helvetica Neue"/>
                <a:cs typeface="Helvetica Neue"/>
                <a:sym typeface="Helvetica Neue"/>
                <a:hlinkClick r:id="rId8" action="ppaction://hlinksldjump"/>
              </a:rPr>
              <a:t>MCEN 4228/5228: Vibrations</a:t>
            </a:r>
            <a:endParaRPr sz="1200" dirty="0">
              <a:solidFill>
                <a:schemeClr val="dk1"/>
              </a:solidFill>
              <a:latin typeface="Helvetica Neue"/>
              <a:ea typeface="Helvetica Neue"/>
              <a:cs typeface="Helvetica Neue"/>
              <a:sym typeface="Helvetica Neue"/>
            </a:endParaRPr>
          </a:p>
          <a:p>
            <a:pPr marL="0" lvl="0" indent="0" algn="l" rtl="0">
              <a:spcBef>
                <a:spcPts val="600"/>
              </a:spcBef>
              <a:spcAft>
                <a:spcPts val="0"/>
              </a:spcAft>
              <a:buNone/>
            </a:pPr>
            <a:r>
              <a:rPr lang="en-US" sz="1200" u="sng" dirty="0">
                <a:solidFill>
                  <a:schemeClr val="hlink"/>
                </a:solidFill>
                <a:latin typeface="Helvetica Neue"/>
                <a:ea typeface="Helvetica Neue"/>
                <a:cs typeface="Helvetica Neue"/>
                <a:sym typeface="Helvetica Neue"/>
                <a:hlinkClick r:id="rId9" action="ppaction://hlinksldjump"/>
              </a:rPr>
              <a:t>MCEN 4228/5228 Machine Learning in ME</a:t>
            </a:r>
            <a:endParaRPr lang="en-US" sz="1200" u="sng" dirty="0">
              <a:solidFill>
                <a:schemeClr val="hlink"/>
              </a:solidFill>
              <a:latin typeface="Helvetica Neue"/>
              <a:ea typeface="Helvetica Neue"/>
              <a:cs typeface="Helvetica Neue"/>
              <a:sym typeface="Helvetica Neue"/>
            </a:endParaRPr>
          </a:p>
          <a:p>
            <a:pPr marL="0" lvl="0" indent="0" algn="l" rtl="0">
              <a:spcBef>
                <a:spcPts val="600"/>
              </a:spcBef>
              <a:spcAft>
                <a:spcPts val="0"/>
              </a:spcAft>
              <a:buNone/>
            </a:pPr>
            <a:r>
              <a:rPr lang="en-US" sz="1200" u="sng" dirty="0">
                <a:solidFill>
                  <a:schemeClr val="hlink"/>
                </a:solidFill>
                <a:latin typeface="Helvetica Neue"/>
                <a:ea typeface="Helvetica Neue"/>
                <a:cs typeface="Helvetica Neue"/>
                <a:sym typeface="Helvetica Neue"/>
                <a:hlinkClick r:id="rId10"/>
              </a:rPr>
              <a:t>MCEN 4228/5228: Biohybrid </a:t>
            </a:r>
            <a:r>
              <a:rPr lang="en-US" sz="1200" u="sng" dirty="0" err="1">
                <a:solidFill>
                  <a:schemeClr val="hlink"/>
                </a:solidFill>
                <a:latin typeface="Helvetica Neue"/>
                <a:ea typeface="Helvetica Neue"/>
                <a:cs typeface="Helvetica Neue"/>
                <a:sym typeface="Helvetica Neue"/>
                <a:hlinkClick r:id="rId10"/>
              </a:rPr>
              <a:t>Robitics</a:t>
            </a:r>
            <a:endParaRPr sz="1200" dirty="0">
              <a:solidFill>
                <a:schemeClr val="dk1"/>
              </a:solidFill>
              <a:latin typeface="Helvetica Neue"/>
              <a:ea typeface="Helvetica Neue"/>
              <a:cs typeface="Helvetica Neue"/>
              <a:sym typeface="Helvetica Neue"/>
            </a:endParaRPr>
          </a:p>
          <a:p>
            <a:pPr marL="0" lvl="0" indent="0" algn="l" rtl="0">
              <a:spcBef>
                <a:spcPts val="600"/>
              </a:spcBef>
              <a:spcAft>
                <a:spcPts val="0"/>
              </a:spcAft>
              <a:buNone/>
            </a:pPr>
            <a:r>
              <a:rPr lang="en-US" sz="1200" u="sng" dirty="0">
                <a:solidFill>
                  <a:schemeClr val="hlink"/>
                </a:solidFill>
                <a:latin typeface="Helvetica Neue"/>
                <a:ea typeface="Helvetica Neue"/>
                <a:cs typeface="Helvetica Neue"/>
                <a:sym typeface="Helvetica Neue"/>
                <a:hlinkClick r:id="rId11" action="ppaction://hlinksldjump"/>
              </a:rPr>
              <a:t>MCEN 4195/5195: Bioinspired Robotics</a:t>
            </a:r>
            <a:endParaRPr sz="1200" dirty="0">
              <a:solidFill>
                <a:schemeClr val="dk1"/>
              </a:solidFill>
              <a:latin typeface="Helvetica Neue"/>
              <a:ea typeface="Helvetica Neue"/>
              <a:cs typeface="Helvetica Neue"/>
              <a:sym typeface="Helvetica Neue"/>
            </a:endParaRPr>
          </a:p>
          <a:p>
            <a:pPr marL="0" lvl="0" indent="0" algn="l" rtl="0">
              <a:spcBef>
                <a:spcPts val="600"/>
              </a:spcBef>
              <a:spcAft>
                <a:spcPts val="0"/>
              </a:spcAft>
              <a:buNone/>
            </a:pPr>
            <a:r>
              <a:rPr lang="en-US" sz="1200" u="sng" dirty="0">
                <a:solidFill>
                  <a:schemeClr val="hlink"/>
                </a:solidFill>
                <a:latin typeface="Helvetica Neue"/>
                <a:ea typeface="Helvetica Neue"/>
                <a:cs typeface="Helvetica Neue"/>
                <a:sym typeface="Helvetica Neue"/>
                <a:hlinkClick r:id="rId12" action="ppaction://hlinksldjump"/>
              </a:rPr>
              <a:t>MCEN 4157/5157: Modeling of Human Movement</a:t>
            </a:r>
            <a:endParaRPr sz="1200" dirty="0">
              <a:solidFill>
                <a:schemeClr val="dk1"/>
              </a:solidFill>
              <a:latin typeface="Helvetica Neue"/>
              <a:ea typeface="Helvetica Neue"/>
              <a:cs typeface="Helvetica Neue"/>
              <a:sym typeface="Helvetica Neue"/>
            </a:endParaRPr>
          </a:p>
          <a:p>
            <a:pPr marL="0" lvl="0" indent="0" algn="l" rtl="0">
              <a:spcBef>
                <a:spcPts val="600"/>
              </a:spcBef>
              <a:spcAft>
                <a:spcPts val="0"/>
              </a:spcAft>
              <a:buNone/>
            </a:pPr>
            <a:r>
              <a:rPr lang="en-US" sz="1200" u="sng" dirty="0">
                <a:solidFill>
                  <a:schemeClr val="hlink"/>
                </a:solidFill>
                <a:latin typeface="Helvetica Neue"/>
                <a:ea typeface="Helvetica Neue"/>
                <a:cs typeface="Helvetica Neue"/>
                <a:sym typeface="Helvetica Neue"/>
                <a:hlinkClick r:id="rId13" action="ppaction://hlinksldjump"/>
              </a:rPr>
              <a:t>MCEN 4228/5228: Mechatronics/Robotics 2</a:t>
            </a:r>
            <a:endParaRPr sz="1200" dirty="0">
              <a:solidFill>
                <a:schemeClr val="dk1"/>
              </a:solidFill>
              <a:latin typeface="Helvetica Neue"/>
              <a:ea typeface="Helvetica Neue"/>
              <a:cs typeface="Helvetica Neue"/>
              <a:sym typeface="Helvetica Neue"/>
            </a:endParaRPr>
          </a:p>
          <a:p>
            <a:pPr marL="0" lvl="0" indent="0" algn="l" rtl="0">
              <a:spcBef>
                <a:spcPts val="600"/>
              </a:spcBef>
              <a:spcAft>
                <a:spcPts val="0"/>
              </a:spcAft>
              <a:buNone/>
            </a:pPr>
            <a:r>
              <a:rPr lang="en-US" sz="1200" u="sng" dirty="0">
                <a:solidFill>
                  <a:schemeClr val="hlink"/>
                </a:solidFill>
                <a:latin typeface="Helvetica Neue"/>
                <a:ea typeface="Helvetica Neue"/>
                <a:cs typeface="Helvetica Neue"/>
                <a:sym typeface="Helvetica Neue"/>
                <a:hlinkClick r:id="rId14" action="ppaction://hlinksldjump"/>
              </a:rPr>
              <a:t>MCEN 5228: Advanced Dynamics</a:t>
            </a:r>
            <a:endParaRPr sz="1200" dirty="0">
              <a:solidFill>
                <a:schemeClr val="dk1"/>
              </a:solidFill>
              <a:latin typeface="Helvetica Neue"/>
              <a:ea typeface="Helvetica Neue"/>
              <a:cs typeface="Helvetica Neue"/>
              <a:sym typeface="Helvetica Neue"/>
            </a:endParaRPr>
          </a:p>
          <a:p>
            <a:pPr marL="0" lvl="0" indent="0" algn="l" rtl="0">
              <a:spcBef>
                <a:spcPts val="600"/>
              </a:spcBef>
              <a:spcAft>
                <a:spcPts val="0"/>
              </a:spcAft>
              <a:buNone/>
            </a:pPr>
            <a:r>
              <a:rPr lang="en-US" sz="1200" u="sng" dirty="0">
                <a:solidFill>
                  <a:schemeClr val="hlink"/>
                </a:solidFill>
                <a:latin typeface="Helvetica Neue"/>
                <a:ea typeface="Helvetica Neue"/>
                <a:cs typeface="Helvetica Neue"/>
                <a:sym typeface="Helvetica Neue"/>
                <a:hlinkClick r:id="rId15" action="ppaction://hlinksldjump"/>
              </a:rPr>
              <a:t>MCEN 5448: Linear Systems</a:t>
            </a:r>
            <a:endParaRPr sz="1200" dirty="0">
              <a:solidFill>
                <a:schemeClr val="dk1"/>
              </a:solidFill>
              <a:latin typeface="Helvetica Neue"/>
              <a:ea typeface="Helvetica Neue"/>
              <a:cs typeface="Helvetica Neue"/>
              <a:sym typeface="Helvetica Neue"/>
            </a:endParaRPr>
          </a:p>
          <a:p>
            <a:pPr marL="0" lvl="0" indent="0" algn="l" rtl="0">
              <a:spcBef>
                <a:spcPts val="600"/>
              </a:spcBef>
              <a:spcAft>
                <a:spcPts val="0"/>
              </a:spcAft>
              <a:buNone/>
            </a:pPr>
            <a:r>
              <a:rPr lang="en-US" sz="1200" u="sng" dirty="0">
                <a:solidFill>
                  <a:schemeClr val="hlink"/>
                </a:solidFill>
                <a:latin typeface="Helvetica Neue"/>
                <a:ea typeface="Helvetica Neue"/>
                <a:cs typeface="Helvetica Neue"/>
                <a:sym typeface="Helvetica Neue"/>
                <a:hlinkClick r:id="rId16" action="ppaction://hlinksldjump"/>
              </a:rPr>
              <a:t>MCEN 5636: Micro-Electro-Mechanical Systems</a:t>
            </a:r>
            <a:endParaRPr sz="1200" dirty="0">
              <a:solidFill>
                <a:schemeClr val="dk1"/>
              </a:solidFill>
              <a:latin typeface="Helvetica Neue"/>
              <a:ea typeface="Helvetica Neue"/>
              <a:cs typeface="Helvetica Neue"/>
              <a:sym typeface="Helvetica Neue"/>
            </a:endParaRPr>
          </a:p>
          <a:p>
            <a:pPr marL="0" lvl="0" indent="0" algn="l" rtl="0">
              <a:spcBef>
                <a:spcPts val="600"/>
              </a:spcBef>
              <a:spcAft>
                <a:spcPts val="0"/>
              </a:spcAft>
              <a:buNone/>
            </a:pPr>
            <a:r>
              <a:rPr lang="en-US" sz="1200" u="sng" dirty="0">
                <a:solidFill>
                  <a:schemeClr val="hlink"/>
                </a:solidFill>
                <a:latin typeface="Helvetica Neue"/>
                <a:ea typeface="Helvetica Neue"/>
                <a:cs typeface="Helvetica Neue"/>
                <a:sym typeface="Helvetica Neue"/>
                <a:hlinkClick r:id="rId17" action="ppaction://hlinksldjump"/>
              </a:rPr>
              <a:t>MCEN 6228: Robust Multivariable Control</a:t>
            </a:r>
            <a:endParaRPr sz="1200" dirty="0">
              <a:solidFill>
                <a:schemeClr val="dk1"/>
              </a:solidFill>
              <a:latin typeface="Helvetica Neue"/>
              <a:ea typeface="Helvetica Neue"/>
              <a:cs typeface="Helvetica Neue"/>
              <a:sym typeface="Helvetica Neue"/>
            </a:endParaRPr>
          </a:p>
          <a:p>
            <a:pPr marL="0" lvl="0" indent="0" algn="l" rtl="0">
              <a:spcBef>
                <a:spcPts val="600"/>
              </a:spcBef>
              <a:spcAft>
                <a:spcPts val="600"/>
              </a:spcAft>
              <a:buClr>
                <a:schemeClr val="dk1"/>
              </a:buClr>
              <a:buSzPts val="1100"/>
              <a:buFont typeface="Arial"/>
              <a:buNone/>
            </a:pPr>
            <a:endParaRPr sz="1200" dirty="0">
              <a:solidFill>
                <a:schemeClr val="dk1"/>
              </a:solidFill>
              <a:latin typeface="Helvetica Neue"/>
              <a:ea typeface="Helvetica Neue"/>
              <a:cs typeface="Helvetica Neue"/>
              <a:sym typeface="Helvetica Neue"/>
            </a:endParaRPr>
          </a:p>
        </p:txBody>
      </p:sp>
      <p:sp>
        <p:nvSpPr>
          <p:cNvPr id="66" name="Google Shape;66;p6"/>
          <p:cNvSpPr txBox="1"/>
          <p:nvPr/>
        </p:nvSpPr>
        <p:spPr>
          <a:xfrm>
            <a:off x="4237550" y="2098900"/>
            <a:ext cx="3657600" cy="3767700"/>
          </a:xfrm>
          <a:prstGeom prst="rect">
            <a:avLst/>
          </a:prstGeom>
          <a:noFill/>
          <a:ln>
            <a:noFill/>
          </a:ln>
        </p:spPr>
        <p:txBody>
          <a:bodyPr spcFirstLastPara="1" wrap="square" lIns="137150" tIns="45700" rIns="91425" bIns="45700" anchor="t" anchorCtr="0">
            <a:noAutofit/>
          </a:bodyPr>
          <a:lstStyle/>
          <a:p>
            <a:pPr marL="0" lvl="0" indent="0" algn="l" rtl="0">
              <a:spcBef>
                <a:spcPts val="0"/>
              </a:spcBef>
              <a:spcAft>
                <a:spcPts val="0"/>
              </a:spcAft>
              <a:buNone/>
            </a:pPr>
            <a:r>
              <a:rPr lang="en-US" b="1">
                <a:solidFill>
                  <a:schemeClr val="dk1"/>
                </a:solidFill>
                <a:latin typeface="Helvetica Neue"/>
                <a:ea typeface="Helvetica Neue"/>
                <a:cs typeface="Helvetica Neue"/>
                <a:sym typeface="Helvetica Neue"/>
              </a:rPr>
              <a:t>Micro/Nanoscale</a:t>
            </a:r>
            <a:endParaRPr b="1">
              <a:solidFill>
                <a:schemeClr val="dk1"/>
              </a:solidFill>
              <a:latin typeface="Helvetica Neue"/>
              <a:ea typeface="Helvetica Neue"/>
              <a:cs typeface="Helvetica Neue"/>
              <a:sym typeface="Helvetica Neue"/>
            </a:endParaRPr>
          </a:p>
          <a:p>
            <a:pPr marL="0" lvl="0" indent="0" algn="l" rtl="0">
              <a:spcBef>
                <a:spcPts val="600"/>
              </a:spcBef>
              <a:spcAft>
                <a:spcPts val="0"/>
              </a:spcAft>
              <a:buNone/>
            </a:pPr>
            <a:r>
              <a:rPr lang="en-US" sz="1200" u="sng">
                <a:solidFill>
                  <a:schemeClr val="hlink"/>
                </a:solidFill>
                <a:latin typeface="Helvetica Neue"/>
                <a:ea typeface="Helvetica Neue"/>
                <a:cs typeface="Helvetica Neue"/>
                <a:sym typeface="Helvetica Neue"/>
                <a:hlinkClick r:id="rId18" action="ppaction://hlinksldjump"/>
              </a:rPr>
              <a:t>MCEN 4228/5228: Biofluids</a:t>
            </a:r>
            <a:endParaRPr sz="1200" u="sng">
              <a:solidFill>
                <a:schemeClr val="dk1"/>
              </a:solidFill>
              <a:latin typeface="Helvetica Neue"/>
              <a:ea typeface="Helvetica Neue"/>
              <a:cs typeface="Helvetica Neue"/>
              <a:sym typeface="Helvetica Neue"/>
            </a:endParaRPr>
          </a:p>
          <a:p>
            <a:pPr marL="0" lvl="0" indent="0" algn="l" rtl="0">
              <a:spcBef>
                <a:spcPts val="600"/>
              </a:spcBef>
              <a:spcAft>
                <a:spcPts val="0"/>
              </a:spcAft>
              <a:buNone/>
            </a:pPr>
            <a:r>
              <a:rPr lang="en-US" sz="1200" u="sng">
                <a:solidFill>
                  <a:schemeClr val="hlink"/>
                </a:solidFill>
                <a:latin typeface="Helvetica Neue"/>
                <a:ea typeface="Helvetica Neue"/>
                <a:cs typeface="Helvetica Neue"/>
                <a:sym typeface="Helvetica Neue"/>
                <a:hlinkClick r:id="rId19" action="ppaction://hlinksldjump"/>
              </a:rPr>
              <a:t>MCEN 4111/5111: Intro to Microfluidics</a:t>
            </a:r>
            <a:endParaRPr sz="1200" u="sng">
              <a:solidFill>
                <a:schemeClr val="dk1"/>
              </a:solidFill>
              <a:latin typeface="Helvetica Neue"/>
              <a:ea typeface="Helvetica Neue"/>
              <a:cs typeface="Helvetica Neue"/>
              <a:sym typeface="Helvetica Neue"/>
            </a:endParaRPr>
          </a:p>
          <a:p>
            <a:pPr marL="0" lvl="0" indent="0" algn="l" rtl="0">
              <a:spcBef>
                <a:spcPts val="600"/>
              </a:spcBef>
              <a:spcAft>
                <a:spcPts val="0"/>
              </a:spcAft>
              <a:buNone/>
            </a:pPr>
            <a:r>
              <a:rPr lang="en-US" sz="1200" u="sng">
                <a:solidFill>
                  <a:schemeClr val="hlink"/>
                </a:solidFill>
                <a:latin typeface="Helvetica Neue"/>
                <a:ea typeface="Helvetica Neue"/>
                <a:cs typeface="Helvetica Neue"/>
                <a:sym typeface="Helvetica Neue"/>
                <a:hlinkClick r:id="rId20" action="ppaction://hlinksldjump"/>
              </a:rPr>
              <a:t>MCEN 4228/5228: Thin Film Materials</a:t>
            </a:r>
            <a:endParaRPr sz="1200" u="sng">
              <a:solidFill>
                <a:schemeClr val="dk1"/>
              </a:solidFill>
              <a:latin typeface="Helvetica Neue"/>
              <a:ea typeface="Helvetica Neue"/>
              <a:cs typeface="Helvetica Neue"/>
              <a:sym typeface="Helvetica Neue"/>
            </a:endParaRPr>
          </a:p>
          <a:p>
            <a:pPr marL="0" lvl="0" indent="0" algn="l" rtl="0">
              <a:spcBef>
                <a:spcPts val="600"/>
              </a:spcBef>
              <a:spcAft>
                <a:spcPts val="0"/>
              </a:spcAft>
              <a:buNone/>
            </a:pPr>
            <a:r>
              <a:rPr lang="en-US" sz="1200" u="sng">
                <a:solidFill>
                  <a:schemeClr val="hlink"/>
                </a:solidFill>
                <a:latin typeface="Helvetica Neue"/>
                <a:ea typeface="Helvetica Neue"/>
                <a:cs typeface="Helvetica Neue"/>
                <a:sym typeface="Helvetica Neue"/>
                <a:hlinkClick r:id="rId21" action="ppaction://hlinksldjump"/>
              </a:rPr>
              <a:t>MCEN 4228/5228 Membrane Technologies</a:t>
            </a:r>
            <a:endParaRPr sz="1200" u="sng">
              <a:solidFill>
                <a:schemeClr val="dk1"/>
              </a:solidFill>
              <a:latin typeface="Helvetica Neue"/>
              <a:ea typeface="Helvetica Neue"/>
              <a:cs typeface="Helvetica Neue"/>
              <a:sym typeface="Helvetica Neue"/>
            </a:endParaRPr>
          </a:p>
          <a:p>
            <a:pPr marL="0" lvl="0" indent="0" algn="l" rtl="0">
              <a:spcBef>
                <a:spcPts val="600"/>
              </a:spcBef>
              <a:spcAft>
                <a:spcPts val="0"/>
              </a:spcAft>
              <a:buNone/>
            </a:pPr>
            <a:r>
              <a:rPr lang="en-US" sz="1200" u="sng">
                <a:solidFill>
                  <a:schemeClr val="hlink"/>
                </a:solidFill>
                <a:latin typeface="Helvetica Neue"/>
                <a:ea typeface="Helvetica Neue"/>
                <a:cs typeface="Helvetica Neue"/>
                <a:sym typeface="Helvetica Neue"/>
                <a:hlinkClick r:id="rId22" action="ppaction://hlinksldjump"/>
              </a:rPr>
              <a:t>MCEN 4298/5298: Intro to Polymers</a:t>
            </a:r>
            <a:endParaRPr sz="1200" u="sng">
              <a:solidFill>
                <a:schemeClr val="dk1"/>
              </a:solidFill>
              <a:latin typeface="Helvetica Neue"/>
              <a:ea typeface="Helvetica Neue"/>
              <a:cs typeface="Helvetica Neue"/>
              <a:sym typeface="Helvetica Neue"/>
            </a:endParaRPr>
          </a:p>
          <a:p>
            <a:pPr marL="0" lvl="0" indent="0" algn="l" rtl="0">
              <a:spcBef>
                <a:spcPts val="600"/>
              </a:spcBef>
              <a:spcAft>
                <a:spcPts val="0"/>
              </a:spcAft>
              <a:buNone/>
            </a:pPr>
            <a:r>
              <a:rPr lang="en-US" sz="1200" u="sng">
                <a:solidFill>
                  <a:schemeClr val="hlink"/>
                </a:solidFill>
                <a:latin typeface="Helvetica Neue"/>
                <a:ea typeface="Helvetica Neue"/>
                <a:cs typeface="Helvetica Neue"/>
                <a:sym typeface="Helvetica Neue"/>
                <a:hlinkClick r:id="rId23" action="ppaction://hlinksldjump"/>
              </a:rPr>
              <a:t>MCEN 4228/5228: Intro to Nanoscale Transport</a:t>
            </a:r>
            <a:endParaRPr sz="1200" u="sng">
              <a:solidFill>
                <a:schemeClr val="dk1"/>
              </a:solidFill>
              <a:latin typeface="Helvetica Neue"/>
              <a:ea typeface="Helvetica Neue"/>
              <a:cs typeface="Helvetica Neue"/>
              <a:sym typeface="Helvetica Neue"/>
            </a:endParaRPr>
          </a:p>
          <a:p>
            <a:pPr marL="0" lvl="0" indent="0" algn="l" rtl="0">
              <a:spcBef>
                <a:spcPts val="600"/>
              </a:spcBef>
              <a:spcAft>
                <a:spcPts val="0"/>
              </a:spcAft>
              <a:buNone/>
            </a:pPr>
            <a:r>
              <a:rPr lang="en-US" sz="1200" u="sng">
                <a:solidFill>
                  <a:schemeClr val="hlink"/>
                </a:solidFill>
                <a:latin typeface="Helvetica Neue"/>
                <a:ea typeface="Helvetica Neue"/>
                <a:cs typeface="Helvetica Neue"/>
                <a:sym typeface="Helvetica Neue"/>
                <a:hlinkClick r:id="rId24" action="ppaction://hlinksldjump"/>
              </a:rPr>
              <a:t>MCEN 5228: Flexible Electronics</a:t>
            </a:r>
            <a:endParaRPr sz="1200" u="sng">
              <a:solidFill>
                <a:schemeClr val="dk1"/>
              </a:solidFill>
              <a:latin typeface="Helvetica Neue"/>
              <a:ea typeface="Helvetica Neue"/>
              <a:cs typeface="Helvetica Neue"/>
              <a:sym typeface="Helvetica Neue"/>
            </a:endParaRPr>
          </a:p>
          <a:p>
            <a:pPr marL="0" lvl="0" indent="0" algn="l" rtl="0">
              <a:spcBef>
                <a:spcPts val="600"/>
              </a:spcBef>
              <a:spcAft>
                <a:spcPts val="0"/>
              </a:spcAft>
              <a:buNone/>
            </a:pPr>
            <a:r>
              <a:rPr lang="en-US" sz="1200" u="sng">
                <a:solidFill>
                  <a:schemeClr val="hlink"/>
                </a:solidFill>
                <a:latin typeface="Helvetica Neue"/>
                <a:ea typeface="Helvetica Neue"/>
                <a:cs typeface="Helvetica Neue"/>
                <a:sym typeface="Helvetica Neue"/>
                <a:hlinkClick r:id="rId16" action="ppaction://hlinksldjump"/>
              </a:rPr>
              <a:t>MCEN 5636: Micro-Electro-Mechanical Systems</a:t>
            </a:r>
            <a:endParaRPr sz="1200" u="sng">
              <a:solidFill>
                <a:schemeClr val="dk1"/>
              </a:solidFill>
              <a:latin typeface="Helvetica Neue"/>
              <a:ea typeface="Helvetica Neue"/>
              <a:cs typeface="Helvetica Neue"/>
              <a:sym typeface="Helvetica Neue"/>
            </a:endParaRPr>
          </a:p>
          <a:p>
            <a:pPr marL="0" lvl="0" indent="0" algn="l" rtl="0">
              <a:spcBef>
                <a:spcPts val="600"/>
              </a:spcBef>
              <a:spcAft>
                <a:spcPts val="0"/>
              </a:spcAft>
              <a:buNone/>
            </a:pPr>
            <a:r>
              <a:rPr lang="en-US" sz="1200" u="sng">
                <a:solidFill>
                  <a:schemeClr val="hlink"/>
                </a:solidFill>
                <a:latin typeface="Helvetica Neue"/>
                <a:ea typeface="Helvetica Neue"/>
                <a:cs typeface="Helvetica Neue"/>
                <a:sym typeface="Helvetica Neue"/>
                <a:hlinkClick r:id="rId25" action="ppaction://hlinksldjump"/>
              </a:rPr>
              <a:t>MCEN 6184: Structures/Properties of Polymers</a:t>
            </a:r>
            <a:endParaRPr sz="1200" u="sng">
              <a:solidFill>
                <a:schemeClr val="dk1"/>
              </a:solidFill>
              <a:latin typeface="Helvetica Neue"/>
              <a:ea typeface="Helvetica Neue"/>
              <a:cs typeface="Helvetica Neue"/>
              <a:sym typeface="Helvetica Neue"/>
            </a:endParaRPr>
          </a:p>
          <a:p>
            <a:pPr marL="0" lvl="0" indent="0" algn="l" rtl="0">
              <a:spcBef>
                <a:spcPts val="600"/>
              </a:spcBef>
              <a:spcAft>
                <a:spcPts val="0"/>
              </a:spcAft>
              <a:buNone/>
            </a:pPr>
            <a:r>
              <a:rPr lang="en-US" sz="1200" u="sng">
                <a:solidFill>
                  <a:schemeClr val="hlink"/>
                </a:solidFill>
                <a:latin typeface="Helvetica Neue"/>
                <a:ea typeface="Helvetica Neue"/>
                <a:cs typeface="Helvetica Neue"/>
                <a:sym typeface="Helvetica Neue"/>
                <a:hlinkClick r:id="rId26" action="ppaction://hlinksldjump"/>
              </a:rPr>
              <a:t>MCEN 6228: Self-Assembling Materials</a:t>
            </a:r>
            <a:endParaRPr sz="1200" u="sng">
              <a:solidFill>
                <a:schemeClr val="dk1"/>
              </a:solidFill>
              <a:latin typeface="Helvetica Neue"/>
              <a:ea typeface="Helvetica Neue"/>
              <a:cs typeface="Helvetica Neue"/>
              <a:sym typeface="Helvetica Neue"/>
            </a:endParaRPr>
          </a:p>
          <a:p>
            <a:pPr marL="0" lvl="0" indent="0" algn="l" rtl="0">
              <a:spcBef>
                <a:spcPts val="600"/>
              </a:spcBef>
              <a:spcAft>
                <a:spcPts val="0"/>
              </a:spcAft>
              <a:buNone/>
            </a:pPr>
            <a:r>
              <a:rPr lang="en-US" sz="1200" u="sng">
                <a:solidFill>
                  <a:schemeClr val="hlink"/>
                </a:solidFill>
                <a:latin typeface="Helvetica Neue"/>
                <a:ea typeface="Helvetica Neue"/>
                <a:cs typeface="Helvetica Neue"/>
                <a:sym typeface="Helvetica Neue"/>
                <a:hlinkClick r:id="rId27" action="ppaction://hlinksldjump"/>
              </a:rPr>
              <a:t>MCEN 6228: Wetting, Adhesion, Friction</a:t>
            </a:r>
            <a:endParaRPr sz="1200" u="sng">
              <a:solidFill>
                <a:schemeClr val="dk1"/>
              </a:solidFill>
              <a:latin typeface="Helvetica Neue"/>
              <a:ea typeface="Helvetica Neue"/>
              <a:cs typeface="Helvetica Neue"/>
              <a:sym typeface="Helvetica Neue"/>
            </a:endParaRPr>
          </a:p>
          <a:p>
            <a:pPr marL="0" lvl="0" indent="0" algn="l" rtl="0">
              <a:spcBef>
                <a:spcPts val="600"/>
              </a:spcBef>
              <a:spcAft>
                <a:spcPts val="600"/>
              </a:spcAft>
              <a:buNone/>
            </a:pPr>
            <a:endParaRPr sz="1200">
              <a:solidFill>
                <a:schemeClr val="dk1"/>
              </a:solidFill>
              <a:latin typeface="Helvetica Neue"/>
              <a:ea typeface="Helvetica Neue"/>
              <a:cs typeface="Helvetica Neue"/>
              <a:sym typeface="Helvetica Neue"/>
            </a:endParaRPr>
          </a:p>
        </p:txBody>
      </p:sp>
      <p:sp>
        <p:nvSpPr>
          <p:cNvPr id="67" name="Google Shape;67;p6"/>
          <p:cNvSpPr txBox="1"/>
          <p:nvPr/>
        </p:nvSpPr>
        <p:spPr>
          <a:xfrm>
            <a:off x="232175" y="2098900"/>
            <a:ext cx="3657600" cy="4424700"/>
          </a:xfrm>
          <a:prstGeom prst="rect">
            <a:avLst/>
          </a:prstGeom>
          <a:noFill/>
          <a:ln>
            <a:noFill/>
          </a:ln>
        </p:spPr>
        <p:txBody>
          <a:bodyPr spcFirstLastPara="1" wrap="square" lIns="137150" tIns="45700" rIns="91425" bIns="45700" anchor="t" anchorCtr="0">
            <a:noAutofit/>
          </a:bodyPr>
          <a:lstStyle/>
          <a:p>
            <a:pPr marL="0" marR="0" lvl="0" indent="0" algn="l" rtl="0">
              <a:lnSpc>
                <a:spcPct val="100000"/>
              </a:lnSpc>
              <a:spcBef>
                <a:spcPts val="0"/>
              </a:spcBef>
              <a:spcAft>
                <a:spcPts val="0"/>
              </a:spcAft>
              <a:buNone/>
            </a:pPr>
            <a:r>
              <a:rPr lang="en-US" b="1">
                <a:solidFill>
                  <a:schemeClr val="dk1"/>
                </a:solidFill>
                <a:latin typeface="Helvetica Neue"/>
                <a:ea typeface="Helvetica Neue"/>
                <a:cs typeface="Helvetica Neue"/>
                <a:sym typeface="Helvetica Neue"/>
              </a:rPr>
              <a:t>Thermo Fluid Sciences</a:t>
            </a:r>
            <a:endParaRPr b="1">
              <a:solidFill>
                <a:schemeClr val="dk1"/>
              </a:solidFill>
              <a:latin typeface="Helvetica Neue"/>
              <a:ea typeface="Helvetica Neue"/>
              <a:cs typeface="Helvetica Neue"/>
              <a:sym typeface="Helvetica Neue"/>
            </a:endParaRPr>
          </a:p>
          <a:p>
            <a:pPr marL="0" lvl="0" indent="0" algn="l" rtl="0">
              <a:spcBef>
                <a:spcPts val="600"/>
              </a:spcBef>
              <a:spcAft>
                <a:spcPts val="0"/>
              </a:spcAft>
              <a:buNone/>
            </a:pPr>
            <a:r>
              <a:rPr lang="en-US" sz="1200" u="sng">
                <a:solidFill>
                  <a:schemeClr val="hlink"/>
                </a:solidFill>
                <a:latin typeface="Helvetica Neue"/>
                <a:ea typeface="Helvetica Neue"/>
                <a:cs typeface="Helvetica Neue"/>
                <a:sym typeface="Helvetica Neue"/>
                <a:hlinkClick r:id="rId28" action="ppaction://hlinksldjump"/>
              </a:rPr>
              <a:t>MCEN 5021: Fluid Dynamics</a:t>
            </a:r>
            <a:endParaRPr sz="1200" b="1" u="sng">
              <a:solidFill>
                <a:schemeClr val="dk1"/>
              </a:solidFill>
              <a:latin typeface="Helvetica Neue"/>
              <a:ea typeface="Helvetica Neue"/>
              <a:cs typeface="Helvetica Neue"/>
              <a:sym typeface="Helvetica Neue"/>
            </a:endParaRPr>
          </a:p>
          <a:p>
            <a:pPr marL="0" lvl="0" indent="0" algn="l" rtl="0">
              <a:spcBef>
                <a:spcPts val="600"/>
              </a:spcBef>
              <a:spcAft>
                <a:spcPts val="0"/>
              </a:spcAft>
              <a:buNone/>
            </a:pPr>
            <a:r>
              <a:rPr lang="en-US" sz="1200" u="sng">
                <a:solidFill>
                  <a:schemeClr val="hlink"/>
                </a:solidFill>
                <a:latin typeface="Helvetica Neue"/>
                <a:ea typeface="Helvetica Neue"/>
                <a:cs typeface="Helvetica Neue"/>
                <a:sym typeface="Helvetica Neue"/>
                <a:hlinkClick r:id="rId29" action="ppaction://hlinksldjump"/>
              </a:rPr>
              <a:t>MCEN 5022: Classical Thermo</a:t>
            </a:r>
            <a:endParaRPr sz="1200" u="sng">
              <a:solidFill>
                <a:schemeClr val="dk1"/>
              </a:solidFill>
              <a:latin typeface="Helvetica Neue"/>
              <a:ea typeface="Helvetica Neue"/>
              <a:cs typeface="Helvetica Neue"/>
              <a:sym typeface="Helvetica Neue"/>
            </a:endParaRPr>
          </a:p>
          <a:p>
            <a:pPr marL="0" lvl="0" indent="0" algn="l" rtl="0">
              <a:spcBef>
                <a:spcPts val="600"/>
              </a:spcBef>
              <a:spcAft>
                <a:spcPts val="0"/>
              </a:spcAft>
              <a:buNone/>
            </a:pPr>
            <a:r>
              <a:rPr lang="en-US" sz="1200" u="sng">
                <a:solidFill>
                  <a:schemeClr val="hlink"/>
                </a:solidFill>
                <a:latin typeface="Helvetica Neue"/>
                <a:ea typeface="Helvetica Neue"/>
                <a:cs typeface="Helvetica Neue"/>
                <a:sym typeface="Helvetica Neue"/>
                <a:hlinkClick r:id="rId30" action="ppaction://hlinksldjump"/>
              </a:rPr>
              <a:t>MCEN 5042: Heat Transfer</a:t>
            </a:r>
            <a:endParaRPr sz="1200" u="sng">
              <a:solidFill>
                <a:schemeClr val="dk1"/>
              </a:solidFill>
              <a:latin typeface="Helvetica Neue"/>
              <a:ea typeface="Helvetica Neue"/>
              <a:cs typeface="Helvetica Neue"/>
              <a:sym typeface="Helvetica Neue"/>
            </a:endParaRPr>
          </a:p>
          <a:p>
            <a:pPr marL="0" lvl="0" indent="0" algn="l" rtl="0">
              <a:spcBef>
                <a:spcPts val="600"/>
              </a:spcBef>
              <a:spcAft>
                <a:spcPts val="0"/>
              </a:spcAft>
              <a:buNone/>
            </a:pPr>
            <a:r>
              <a:rPr lang="en-US" sz="1200" u="sng">
                <a:solidFill>
                  <a:schemeClr val="hlink"/>
                </a:solidFill>
                <a:latin typeface="Helvetica Neue"/>
                <a:ea typeface="Helvetica Neue"/>
                <a:cs typeface="Helvetica Neue"/>
                <a:sym typeface="Helvetica Neue"/>
                <a:hlinkClick r:id="rId31" action="ppaction://hlinksldjump"/>
              </a:rPr>
              <a:t>MCEN 4151/5151: Flow Visualization</a:t>
            </a:r>
            <a:endParaRPr sz="1200" u="sng">
              <a:solidFill>
                <a:schemeClr val="dk1"/>
              </a:solidFill>
              <a:latin typeface="Helvetica Neue"/>
              <a:ea typeface="Helvetica Neue"/>
              <a:cs typeface="Helvetica Neue"/>
              <a:sym typeface="Helvetica Neue"/>
            </a:endParaRPr>
          </a:p>
          <a:p>
            <a:pPr marL="0" lvl="0" indent="0" algn="l" rtl="0">
              <a:spcBef>
                <a:spcPts val="600"/>
              </a:spcBef>
              <a:spcAft>
                <a:spcPts val="0"/>
              </a:spcAft>
              <a:buNone/>
            </a:pPr>
            <a:r>
              <a:rPr lang="en-US" sz="1200" u="sng">
                <a:solidFill>
                  <a:schemeClr val="hlink"/>
                </a:solidFill>
                <a:latin typeface="Helvetica Neue"/>
                <a:ea typeface="Helvetica Neue"/>
                <a:cs typeface="Helvetica Neue"/>
                <a:sym typeface="Helvetica Neue"/>
                <a:hlinkClick r:id="rId32" action="ppaction://hlinksldjump"/>
              </a:rPr>
              <a:t>MCEN 4152/5152: Intro to Combustion</a:t>
            </a:r>
            <a:endParaRPr sz="1200" u="sng">
              <a:solidFill>
                <a:schemeClr val="dk1"/>
              </a:solidFill>
              <a:latin typeface="Helvetica Neue"/>
              <a:ea typeface="Helvetica Neue"/>
              <a:cs typeface="Helvetica Neue"/>
              <a:sym typeface="Helvetica Neue"/>
            </a:endParaRPr>
          </a:p>
          <a:p>
            <a:pPr marL="0" lvl="0" indent="0" algn="l" rtl="0">
              <a:spcBef>
                <a:spcPts val="600"/>
              </a:spcBef>
              <a:spcAft>
                <a:spcPts val="0"/>
              </a:spcAft>
              <a:buNone/>
            </a:pPr>
            <a:r>
              <a:rPr lang="en-US" sz="1200" u="sng">
                <a:solidFill>
                  <a:schemeClr val="hlink"/>
                </a:solidFill>
                <a:latin typeface="Helvetica Neue"/>
                <a:ea typeface="Helvetica Neue"/>
                <a:cs typeface="Helvetica Neue"/>
                <a:sym typeface="Helvetica Neue"/>
                <a:hlinkClick r:id="rId33" action="ppaction://hlinksldjump"/>
              </a:rPr>
              <a:t>MCEN 4228/5228: Thermofluids Lab</a:t>
            </a:r>
            <a:endParaRPr sz="1200" u="sng">
              <a:solidFill>
                <a:schemeClr val="dk1"/>
              </a:solidFill>
              <a:latin typeface="Helvetica Neue"/>
              <a:ea typeface="Helvetica Neue"/>
              <a:cs typeface="Helvetica Neue"/>
              <a:sym typeface="Helvetica Neue"/>
            </a:endParaRPr>
          </a:p>
          <a:p>
            <a:pPr marL="0" lvl="0" indent="0" algn="l" rtl="0">
              <a:spcBef>
                <a:spcPts val="600"/>
              </a:spcBef>
              <a:spcAft>
                <a:spcPts val="0"/>
              </a:spcAft>
              <a:buNone/>
            </a:pPr>
            <a:r>
              <a:rPr lang="en-US" sz="1200" u="sng">
                <a:solidFill>
                  <a:schemeClr val="hlink"/>
                </a:solidFill>
                <a:latin typeface="Helvetica Neue"/>
                <a:ea typeface="Helvetica Neue"/>
                <a:cs typeface="Helvetica Neue"/>
                <a:sym typeface="Helvetica Neue"/>
                <a:hlinkClick r:id="rId18" action="ppaction://hlinksldjump"/>
              </a:rPr>
              <a:t>MCEN 4228/5228: Biofluids</a:t>
            </a:r>
            <a:endParaRPr sz="1200" u="sng">
              <a:solidFill>
                <a:schemeClr val="dk1"/>
              </a:solidFill>
              <a:latin typeface="Helvetica Neue"/>
              <a:ea typeface="Helvetica Neue"/>
              <a:cs typeface="Helvetica Neue"/>
              <a:sym typeface="Helvetica Neue"/>
            </a:endParaRPr>
          </a:p>
          <a:p>
            <a:pPr marL="0" lvl="0" indent="0" algn="l" rtl="0">
              <a:spcBef>
                <a:spcPts val="600"/>
              </a:spcBef>
              <a:spcAft>
                <a:spcPts val="0"/>
              </a:spcAft>
              <a:buNone/>
            </a:pPr>
            <a:r>
              <a:rPr lang="en-US" sz="1200" u="sng">
                <a:solidFill>
                  <a:schemeClr val="hlink"/>
                </a:solidFill>
                <a:latin typeface="Helvetica Neue"/>
                <a:ea typeface="Helvetica Neue"/>
                <a:cs typeface="Helvetica Neue"/>
                <a:sym typeface="Helvetica Neue"/>
                <a:hlinkClick r:id="rId34" action="ppaction://hlinksldjump"/>
              </a:rPr>
              <a:t>MCEN 4228/5228 Thermal Systems Innovation</a:t>
            </a:r>
            <a:endParaRPr sz="1200" u="sng">
              <a:solidFill>
                <a:schemeClr val="dk1"/>
              </a:solidFill>
              <a:latin typeface="Helvetica Neue"/>
              <a:ea typeface="Helvetica Neue"/>
              <a:cs typeface="Helvetica Neue"/>
              <a:sym typeface="Helvetica Neue"/>
            </a:endParaRPr>
          </a:p>
          <a:p>
            <a:pPr marL="0" lvl="0" indent="0" algn="l" rtl="0">
              <a:spcBef>
                <a:spcPts val="600"/>
              </a:spcBef>
              <a:spcAft>
                <a:spcPts val="0"/>
              </a:spcAft>
              <a:buNone/>
            </a:pPr>
            <a:r>
              <a:rPr lang="en-US" sz="1200" u="sng">
                <a:solidFill>
                  <a:schemeClr val="hlink"/>
                </a:solidFill>
                <a:latin typeface="Helvetica Neue"/>
                <a:ea typeface="Helvetica Neue"/>
                <a:cs typeface="Helvetica Neue"/>
                <a:sym typeface="Helvetica Neue"/>
                <a:hlinkClick r:id="rId35" action="ppaction://hlinksldjump"/>
              </a:rPr>
              <a:t>MCEN 4231/5231: Computational Fluid Dynamics</a:t>
            </a:r>
            <a:endParaRPr sz="1200" u="sng">
              <a:solidFill>
                <a:schemeClr val="dk1"/>
              </a:solidFill>
              <a:latin typeface="Helvetica Neue"/>
              <a:ea typeface="Helvetica Neue"/>
              <a:cs typeface="Helvetica Neue"/>
              <a:sym typeface="Helvetica Neue"/>
            </a:endParaRPr>
          </a:p>
          <a:p>
            <a:pPr marL="0" lvl="0" indent="0" algn="l" rtl="0">
              <a:spcBef>
                <a:spcPts val="600"/>
              </a:spcBef>
              <a:spcAft>
                <a:spcPts val="0"/>
              </a:spcAft>
              <a:buNone/>
            </a:pPr>
            <a:r>
              <a:rPr lang="en-US" sz="1200" u="sng">
                <a:solidFill>
                  <a:schemeClr val="hlink"/>
                </a:solidFill>
                <a:latin typeface="Helvetica Neue"/>
                <a:ea typeface="Helvetica Neue"/>
                <a:cs typeface="Helvetica Neue"/>
                <a:sym typeface="Helvetica Neue"/>
                <a:hlinkClick r:id="" action="ppaction://noaction"/>
              </a:rPr>
              <a:t>MCEN 4012/5012: Renewable Fuels, Fuel Cells, &amp; ICE</a:t>
            </a:r>
            <a:endParaRPr sz="1200" u="sng">
              <a:solidFill>
                <a:schemeClr val="dk1"/>
              </a:solidFill>
              <a:latin typeface="Helvetica Neue"/>
              <a:ea typeface="Helvetica Neue"/>
              <a:cs typeface="Helvetica Neue"/>
              <a:sym typeface="Helvetica Neue"/>
            </a:endParaRPr>
          </a:p>
          <a:p>
            <a:pPr marL="0" lvl="0" indent="0" algn="l" rtl="0">
              <a:spcBef>
                <a:spcPts val="600"/>
              </a:spcBef>
              <a:spcAft>
                <a:spcPts val="0"/>
              </a:spcAft>
              <a:buNone/>
            </a:pPr>
            <a:r>
              <a:rPr lang="en-US" sz="1200" u="sng">
                <a:solidFill>
                  <a:schemeClr val="hlink"/>
                </a:solidFill>
                <a:latin typeface="Helvetica Neue"/>
                <a:ea typeface="Helvetica Neue"/>
                <a:cs typeface="Helvetica Neue"/>
                <a:sym typeface="Helvetica Neue"/>
                <a:hlinkClick r:id="rId36" action="ppaction://hlinksldjump"/>
              </a:rPr>
              <a:t>MCEN 4228/5228: Fluid Mech in the Human Body</a:t>
            </a:r>
            <a:endParaRPr sz="1200" u="sng">
              <a:solidFill>
                <a:schemeClr val="dk1"/>
              </a:solidFill>
              <a:latin typeface="Helvetica Neue"/>
              <a:ea typeface="Helvetica Neue"/>
              <a:cs typeface="Helvetica Neue"/>
              <a:sym typeface="Helvetica Neue"/>
            </a:endParaRPr>
          </a:p>
          <a:p>
            <a:pPr marL="0" lvl="0" indent="0" algn="l" rtl="0">
              <a:spcBef>
                <a:spcPts val="600"/>
              </a:spcBef>
              <a:spcAft>
                <a:spcPts val="0"/>
              </a:spcAft>
              <a:buNone/>
            </a:pPr>
            <a:r>
              <a:rPr lang="en-US" sz="1200" u="sng">
                <a:solidFill>
                  <a:schemeClr val="hlink"/>
                </a:solidFill>
                <a:latin typeface="Helvetica Neue"/>
                <a:ea typeface="Helvetica Neue"/>
                <a:cs typeface="Helvetica Neue"/>
                <a:sym typeface="Helvetica Neue"/>
                <a:hlinkClick r:id="rId19" action="ppaction://hlinksldjump"/>
              </a:rPr>
              <a:t>MCEN 4111/5111: Intro to Microfluidics</a:t>
            </a:r>
            <a:endParaRPr sz="1200" u="sng">
              <a:solidFill>
                <a:schemeClr val="dk1"/>
              </a:solidFill>
              <a:latin typeface="Helvetica Neue"/>
              <a:ea typeface="Helvetica Neue"/>
              <a:cs typeface="Helvetica Neue"/>
              <a:sym typeface="Helvetica Neue"/>
            </a:endParaRPr>
          </a:p>
          <a:p>
            <a:pPr marL="0" lvl="0" indent="0" algn="l" rtl="0">
              <a:spcBef>
                <a:spcPts val="600"/>
              </a:spcBef>
              <a:spcAft>
                <a:spcPts val="0"/>
              </a:spcAft>
              <a:buNone/>
            </a:pPr>
            <a:r>
              <a:rPr lang="en-US" sz="1200" u="sng">
                <a:solidFill>
                  <a:schemeClr val="hlink"/>
                </a:solidFill>
                <a:latin typeface="Helvetica Neue"/>
                <a:ea typeface="Helvetica Neue"/>
                <a:cs typeface="Helvetica Neue"/>
                <a:sym typeface="Helvetica Neue"/>
                <a:hlinkClick r:id="rId37" action="ppaction://hlinksldjump"/>
              </a:rPr>
              <a:t>MCEN 6001: Reacting Flows</a:t>
            </a:r>
            <a:endParaRPr sz="1200">
              <a:solidFill>
                <a:schemeClr val="dk1"/>
              </a:solidFill>
              <a:latin typeface="Helvetica Neue"/>
              <a:ea typeface="Helvetica Neue"/>
              <a:cs typeface="Helvetica Neue"/>
              <a:sym typeface="Helvetica Neue"/>
            </a:endParaRPr>
          </a:p>
          <a:p>
            <a:pPr marL="0" lvl="0" indent="0" algn="ctr" rtl="0">
              <a:spcBef>
                <a:spcPts val="600"/>
              </a:spcBef>
              <a:spcAft>
                <a:spcPts val="0"/>
              </a:spcAft>
              <a:buNone/>
            </a:pPr>
            <a:endParaRPr sz="1100">
              <a:solidFill>
                <a:schemeClr val="dk1"/>
              </a:solidFill>
              <a:latin typeface="Helvetica Neue"/>
              <a:ea typeface="Helvetica Neue"/>
              <a:cs typeface="Helvetica Neue"/>
              <a:sym typeface="Helvetica Neue"/>
            </a:endParaRPr>
          </a:p>
          <a:p>
            <a:pPr marL="0" marR="0" lvl="0" indent="0" algn="ctr" rtl="0">
              <a:lnSpc>
                <a:spcPct val="100000"/>
              </a:lnSpc>
              <a:spcBef>
                <a:spcPts val="600"/>
              </a:spcBef>
              <a:spcAft>
                <a:spcPts val="600"/>
              </a:spcAft>
              <a:buNone/>
            </a:pPr>
            <a:endParaRPr sz="1100" b="1">
              <a:solidFill>
                <a:schemeClr val="dk1"/>
              </a:solidFill>
              <a:latin typeface="Helvetica Neue"/>
              <a:ea typeface="Helvetica Neue"/>
              <a:cs typeface="Helvetica Neue"/>
              <a:sym typeface="Helvetica Neue"/>
            </a:endParaRPr>
          </a:p>
        </p:txBody>
      </p:sp>
      <p:pic>
        <p:nvPicPr>
          <p:cNvPr id="68" name="Google Shape;68;p6"/>
          <p:cNvPicPr preferRelativeResize="0"/>
          <p:nvPr/>
        </p:nvPicPr>
        <p:blipFill rotWithShape="1">
          <a:blip r:embed="rId38">
            <a:alphaModFix/>
          </a:blip>
          <a:srcRect l="7998" t="78127" r="29167" b="4999"/>
          <a:stretch/>
        </p:blipFill>
        <p:spPr>
          <a:xfrm>
            <a:off x="1420275" y="1207188"/>
            <a:ext cx="742125" cy="739301"/>
          </a:xfrm>
          <a:prstGeom prst="rect">
            <a:avLst/>
          </a:prstGeom>
          <a:noFill/>
          <a:ln>
            <a:noFill/>
          </a:ln>
        </p:spPr>
      </p:pic>
      <p:pic>
        <p:nvPicPr>
          <p:cNvPr id="69" name="Google Shape;69;p6"/>
          <p:cNvPicPr preferRelativeResize="0"/>
          <p:nvPr/>
        </p:nvPicPr>
        <p:blipFill rotWithShape="1">
          <a:blip r:embed="rId38">
            <a:alphaModFix/>
          </a:blip>
          <a:srcRect l="13488" t="2743" r="9918" b="78607"/>
          <a:stretch/>
        </p:blipFill>
        <p:spPr>
          <a:xfrm>
            <a:off x="5321700" y="1168288"/>
            <a:ext cx="904675" cy="817124"/>
          </a:xfrm>
          <a:prstGeom prst="rect">
            <a:avLst/>
          </a:prstGeom>
          <a:noFill/>
          <a:ln>
            <a:noFill/>
          </a:ln>
        </p:spPr>
      </p:pic>
      <p:pic>
        <p:nvPicPr>
          <p:cNvPr id="70" name="Google Shape;70;p6"/>
          <p:cNvPicPr preferRelativeResize="0"/>
          <p:nvPr/>
        </p:nvPicPr>
        <p:blipFill rotWithShape="1">
          <a:blip r:embed="rId38">
            <a:alphaModFix/>
          </a:blip>
          <a:srcRect l="9915" t="39232" r="19257" b="41008"/>
          <a:stretch/>
        </p:blipFill>
        <p:spPr>
          <a:xfrm>
            <a:off x="9331200" y="1143975"/>
            <a:ext cx="836575" cy="865750"/>
          </a:xfrm>
          <a:prstGeom prst="rect">
            <a:avLst/>
          </a:prstGeom>
          <a:noFill/>
          <a:ln>
            <a:noFill/>
          </a:ln>
        </p:spPr>
      </p:pic>
      <p:pic>
        <p:nvPicPr>
          <p:cNvPr id="71" name="Google Shape;71;p6"/>
          <p:cNvPicPr preferRelativeResize="0"/>
          <p:nvPr/>
        </p:nvPicPr>
        <p:blipFill>
          <a:blip r:embed="rId39">
            <a:alphaModFix/>
          </a:blip>
          <a:stretch>
            <a:fillRect/>
          </a:stretch>
        </p:blipFill>
        <p:spPr>
          <a:xfrm>
            <a:off x="9638500" y="6057275"/>
            <a:ext cx="2348000" cy="65132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33"/>
          <p:cNvSpPr txBox="1">
            <a:spLocks noGrp="1"/>
          </p:cNvSpPr>
          <p:nvPr>
            <p:ph type="subTitle" idx="1"/>
          </p:nvPr>
        </p:nvSpPr>
        <p:spPr>
          <a:xfrm>
            <a:off x="0" y="1118700"/>
            <a:ext cx="2652600" cy="4764600"/>
          </a:xfrm>
          <a:prstGeom prst="rect">
            <a:avLst/>
          </a:prstGeom>
        </p:spPr>
        <p:txBody>
          <a:bodyPr spcFirstLastPara="1" wrap="square" lIns="228600" tIns="182875" rIns="228600" bIns="182875" anchor="t" anchorCtr="0">
            <a:noAutofit/>
          </a:bodyPr>
          <a:lstStyle/>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Career Areas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Materials Engineering</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Failure Analysis</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Materials Selection</a:t>
            </a:r>
            <a:endParaRPr b="0" i="1">
              <a:solidFill>
                <a:srgbClr val="202020"/>
              </a:solidFill>
            </a:endParaRPr>
          </a:p>
          <a:p>
            <a:pPr marL="0" lvl="0" indent="0" algn="l" rtl="0">
              <a:lnSpc>
                <a:spcPct val="100000"/>
              </a:lnSpc>
              <a:spcBef>
                <a:spcPts val="0"/>
              </a:spcBef>
              <a:spcAft>
                <a:spcPts val="0"/>
              </a:spcAft>
              <a:buClr>
                <a:schemeClr val="dk1"/>
              </a:buClr>
              <a:buFont typeface="Arial"/>
              <a:buNone/>
            </a:pPr>
            <a:endParaRPr b="0" i="1">
              <a:solidFill>
                <a:srgbClr val="202020"/>
              </a:solidFill>
            </a:endParaRPr>
          </a:p>
          <a:p>
            <a:pPr marL="0" lvl="0" indent="0" algn="l" rtl="0">
              <a:lnSpc>
                <a:spcPct val="100000"/>
              </a:lnSpc>
              <a:spcBef>
                <a:spcPts val="0"/>
              </a:spcBef>
              <a:spcAft>
                <a:spcPts val="0"/>
              </a:spcAft>
              <a:buClr>
                <a:schemeClr val="dk1"/>
              </a:buClr>
              <a:buFont typeface="Arial"/>
              <a:buNone/>
            </a:pPr>
            <a:r>
              <a:rPr lang="en-US" i="1">
                <a:solidFill>
                  <a:srgbClr val="202020"/>
                </a:solidFill>
              </a:rPr>
              <a:t>Specializations</a:t>
            </a:r>
            <a:endParaRPr i="1">
              <a:solidFill>
                <a:srgbClr val="202020"/>
              </a:solidFill>
            </a:endParaRPr>
          </a:p>
          <a:p>
            <a:pPr marL="0" lvl="0" indent="0" algn="l" rtl="0">
              <a:lnSpc>
                <a:spcPct val="100000"/>
              </a:lnSpc>
              <a:spcBef>
                <a:spcPts val="0"/>
              </a:spcBef>
              <a:spcAft>
                <a:spcPts val="0"/>
              </a:spcAft>
              <a:buClr>
                <a:schemeClr val="dk1"/>
              </a:buClr>
              <a:buFont typeface="Arial"/>
              <a:buNone/>
            </a:pPr>
            <a:r>
              <a:rPr lang="en-US" b="0" i="1">
                <a:solidFill>
                  <a:srgbClr val="202020"/>
                </a:solidFill>
              </a:rPr>
              <a:t>None</a:t>
            </a:r>
            <a:endParaRPr b="0" i="1">
              <a:solidFill>
                <a:srgbClr val="202020"/>
              </a:solidFill>
            </a:endParaRPr>
          </a:p>
          <a:p>
            <a:pPr marL="0" lvl="0" indent="0" algn="l" rtl="0">
              <a:lnSpc>
                <a:spcPct val="100000"/>
              </a:lnSpc>
              <a:spcBef>
                <a:spcPts val="0"/>
              </a:spcBef>
              <a:spcAft>
                <a:spcPts val="0"/>
              </a:spcAft>
              <a:buClr>
                <a:schemeClr val="dk1"/>
              </a:buClr>
              <a:buFont typeface="Arial"/>
              <a:buNone/>
            </a:pPr>
            <a:endParaRPr b="0" i="1">
              <a:solidFill>
                <a:srgbClr val="202020"/>
              </a:solidFill>
            </a:endParaRPr>
          </a:p>
          <a:p>
            <a:pPr marL="0" lvl="0" indent="0" algn="l" rtl="0">
              <a:lnSpc>
                <a:spcPct val="100000"/>
              </a:lnSpc>
              <a:spcBef>
                <a:spcPts val="0"/>
              </a:spcBef>
              <a:spcAft>
                <a:spcPts val="0"/>
              </a:spcAft>
              <a:buClr>
                <a:schemeClr val="dk1"/>
              </a:buClr>
              <a:buFont typeface="Arial"/>
              <a:buNone/>
            </a:pPr>
            <a:r>
              <a:rPr lang="en-US" i="1">
                <a:solidFill>
                  <a:srgbClr val="202020"/>
                </a:solidFill>
              </a:rPr>
              <a:t>Prerequisites</a:t>
            </a:r>
            <a:endParaRPr i="1">
              <a:solidFill>
                <a:srgbClr val="202020"/>
              </a:solidFill>
            </a:endParaRPr>
          </a:p>
          <a:p>
            <a:pPr marL="0" lvl="0" indent="0" algn="l" rtl="0">
              <a:lnSpc>
                <a:spcPct val="100000"/>
              </a:lnSpc>
              <a:spcBef>
                <a:spcPts val="0"/>
              </a:spcBef>
              <a:spcAft>
                <a:spcPts val="0"/>
              </a:spcAft>
              <a:buClr>
                <a:schemeClr val="dk1"/>
              </a:buClr>
              <a:buFont typeface="Arial"/>
              <a:buNone/>
            </a:pPr>
            <a:r>
              <a:rPr lang="en-US" b="0" i="1">
                <a:solidFill>
                  <a:srgbClr val="202020"/>
                </a:solidFill>
              </a:rPr>
              <a:t>MCEN 2024: Materials*</a:t>
            </a:r>
            <a:endParaRPr b="0" i="1">
              <a:solidFill>
                <a:srgbClr val="202020"/>
              </a:solidFill>
            </a:endParaRPr>
          </a:p>
          <a:p>
            <a:pPr marL="0" lvl="0" indent="0" algn="l" rtl="0">
              <a:lnSpc>
                <a:spcPct val="100000"/>
              </a:lnSpc>
              <a:spcBef>
                <a:spcPts val="0"/>
              </a:spcBef>
              <a:spcAft>
                <a:spcPts val="0"/>
              </a:spcAft>
              <a:buClr>
                <a:schemeClr val="dk1"/>
              </a:buClr>
              <a:buFont typeface="Arial"/>
              <a:buNone/>
            </a:pPr>
            <a:r>
              <a:rPr lang="en-US" b="0" i="1">
                <a:solidFill>
                  <a:srgbClr val="202020"/>
                </a:solidFill>
              </a:rPr>
              <a:t>MCEN 2063: Solids*</a:t>
            </a:r>
            <a:endParaRPr b="0" i="1">
              <a:solidFill>
                <a:srgbClr val="202020"/>
              </a:solidFill>
            </a:endParaRPr>
          </a:p>
          <a:p>
            <a:pPr marL="0" lvl="0" indent="0" algn="l" rtl="0">
              <a:lnSpc>
                <a:spcPct val="100000"/>
              </a:lnSpc>
              <a:spcBef>
                <a:spcPts val="0"/>
              </a:spcBef>
              <a:spcAft>
                <a:spcPts val="0"/>
              </a:spcAft>
              <a:buClr>
                <a:schemeClr val="dk1"/>
              </a:buClr>
              <a:buFont typeface="Arial"/>
              <a:buNone/>
            </a:pPr>
            <a:endParaRPr b="0" i="1">
              <a:solidFill>
                <a:srgbClr val="202020"/>
              </a:solidFill>
            </a:endParaRPr>
          </a:p>
          <a:p>
            <a:pPr marL="0" lvl="0" indent="0" algn="l" rtl="0">
              <a:lnSpc>
                <a:spcPct val="100000"/>
              </a:lnSpc>
              <a:spcBef>
                <a:spcPts val="0"/>
              </a:spcBef>
              <a:spcAft>
                <a:spcPts val="0"/>
              </a:spcAft>
              <a:buClr>
                <a:schemeClr val="dk1"/>
              </a:buClr>
              <a:buFont typeface="Arial"/>
              <a:buNone/>
            </a:pPr>
            <a:r>
              <a:rPr lang="en-US" i="1">
                <a:solidFill>
                  <a:srgbClr val="202020"/>
                </a:solidFill>
              </a:rPr>
              <a:t>Pre or Corequisites</a:t>
            </a:r>
            <a:endParaRPr i="1">
              <a:solidFill>
                <a:srgbClr val="202020"/>
              </a:solidFill>
            </a:endParaRPr>
          </a:p>
          <a:p>
            <a:pPr marL="0" lvl="0" indent="0" algn="l" rtl="0">
              <a:lnSpc>
                <a:spcPct val="100000"/>
              </a:lnSpc>
              <a:spcBef>
                <a:spcPts val="0"/>
              </a:spcBef>
              <a:spcAft>
                <a:spcPts val="0"/>
              </a:spcAft>
              <a:buClr>
                <a:schemeClr val="dk1"/>
              </a:buClr>
              <a:buFont typeface="Arial"/>
              <a:buNone/>
            </a:pPr>
            <a:r>
              <a:rPr lang="en-US" b="0" i="1">
                <a:solidFill>
                  <a:srgbClr val="202020"/>
                </a:solidFill>
              </a:rPr>
              <a:t>None</a:t>
            </a:r>
            <a:endParaRPr b="0" i="1">
              <a:solidFill>
                <a:srgbClr val="202020"/>
              </a:solidFill>
            </a:endParaRPr>
          </a:p>
          <a:p>
            <a:pPr marL="0" lvl="0" indent="0" algn="l" rtl="0">
              <a:lnSpc>
                <a:spcPct val="100000"/>
              </a:lnSpc>
              <a:spcBef>
                <a:spcPts val="0"/>
              </a:spcBef>
              <a:spcAft>
                <a:spcPts val="0"/>
              </a:spcAft>
              <a:buClr>
                <a:schemeClr val="dk1"/>
              </a:buClr>
              <a:buFont typeface="Arial"/>
              <a:buNone/>
            </a:pPr>
            <a:endParaRPr b="0" i="1">
              <a:solidFill>
                <a:srgbClr val="202020"/>
              </a:solidFill>
            </a:endParaRPr>
          </a:p>
          <a:p>
            <a:pPr marL="0" lvl="0" indent="0" algn="l" rtl="0">
              <a:lnSpc>
                <a:spcPct val="100000"/>
              </a:lnSpc>
              <a:spcBef>
                <a:spcPts val="0"/>
              </a:spcBef>
              <a:spcAft>
                <a:spcPts val="0"/>
              </a:spcAft>
              <a:buClr>
                <a:schemeClr val="dk1"/>
              </a:buClr>
              <a:buFont typeface="Arial"/>
              <a:buNone/>
            </a:pPr>
            <a:r>
              <a:rPr lang="en-US" b="0" i="1">
                <a:solidFill>
                  <a:srgbClr val="202020"/>
                </a:solidFill>
              </a:rPr>
              <a:t>*Or equivalent.</a:t>
            </a:r>
            <a:endParaRPr b="0" i="1">
              <a:solidFill>
                <a:srgbClr val="202020"/>
              </a:solidFill>
            </a:endParaRPr>
          </a:p>
          <a:p>
            <a:pPr marL="0" lvl="0" indent="0" algn="l" rtl="0">
              <a:spcBef>
                <a:spcPts val="1000"/>
              </a:spcBef>
              <a:spcAft>
                <a:spcPts val="0"/>
              </a:spcAft>
              <a:buNone/>
            </a:pPr>
            <a:endParaRPr/>
          </a:p>
        </p:txBody>
      </p:sp>
      <p:sp>
        <p:nvSpPr>
          <p:cNvPr id="452" name="Google Shape;452;p33"/>
          <p:cNvSpPr txBox="1">
            <a:spLocks noGrp="1"/>
          </p:cNvSpPr>
          <p:nvPr>
            <p:ph type="subTitle" idx="5"/>
          </p:nvPr>
        </p:nvSpPr>
        <p:spPr>
          <a:xfrm>
            <a:off x="2652475" y="1118700"/>
            <a:ext cx="5316000" cy="2093400"/>
          </a:xfrm>
          <a:prstGeom prst="rect">
            <a:avLst/>
          </a:prstGeom>
        </p:spPr>
        <p:txBody>
          <a:bodyPr spcFirstLastPara="1" wrap="square" lIns="228600" tIns="182875" rIns="228600" bIns="182875" anchor="t" anchorCtr="0">
            <a:spAutoFit/>
          </a:bodyPr>
          <a:lstStyle/>
          <a:p>
            <a:pPr marL="0" lvl="0" indent="0" algn="l" rtl="0">
              <a:lnSpc>
                <a:spcPct val="100000"/>
              </a:lnSpc>
              <a:spcBef>
                <a:spcPts val="0"/>
              </a:spcBef>
              <a:spcAft>
                <a:spcPts val="0"/>
              </a:spcAft>
              <a:buClr>
                <a:schemeClr val="dk1"/>
              </a:buClr>
              <a:buSzPts val="1100"/>
              <a:buFont typeface="Arial"/>
              <a:buNone/>
            </a:pPr>
            <a:r>
              <a:rPr lang="en-US" i="0"/>
              <a:t>Examines the fundamental concepts regarding the failure of engineering materials. Case studies are used to integrate a basic understanding of material failure mechanisms with analysis techniques and tools. Topics include the elastic properties (isotropic and anisotropic materials) and the origin of elastic behavior, viscoelasticity, plasticity (dislocation mechanisms, yielding criteria, strengthening mechanisms), creep, fracture and fatigue.</a:t>
            </a:r>
            <a:endParaRPr/>
          </a:p>
        </p:txBody>
      </p:sp>
      <p:sp>
        <p:nvSpPr>
          <p:cNvPr id="453" name="Google Shape;453;p33"/>
          <p:cNvSpPr txBox="1">
            <a:spLocks noGrp="1"/>
          </p:cNvSpPr>
          <p:nvPr>
            <p:ph type="subTitle" idx="6"/>
          </p:nvPr>
        </p:nvSpPr>
        <p:spPr>
          <a:xfrm>
            <a:off x="2820625" y="5017675"/>
            <a:ext cx="1637100" cy="409800"/>
          </a:xfrm>
          <a:prstGeom prst="rect">
            <a:avLst/>
          </a:prstGeom>
        </p:spPr>
        <p:txBody>
          <a:bodyPr spcFirstLastPara="1" wrap="square" lIns="27425" tIns="0" rIns="27425" bIns="0" anchor="ctr" anchorCtr="0">
            <a:noAutofit/>
          </a:bodyPr>
          <a:lstStyle/>
          <a:p>
            <a:pPr marL="0" lvl="0" indent="0" algn="ctr" rtl="0">
              <a:lnSpc>
                <a:spcPct val="100000"/>
              </a:lnSpc>
              <a:spcBef>
                <a:spcPts val="0"/>
              </a:spcBef>
              <a:spcAft>
                <a:spcPts val="0"/>
              </a:spcAft>
              <a:buClr>
                <a:schemeClr val="dk1"/>
              </a:buClr>
              <a:buSzPts val="1100"/>
              <a:buFont typeface="Arial"/>
              <a:buNone/>
            </a:pPr>
            <a:r>
              <a:rPr lang="en-US">
                <a:solidFill>
                  <a:schemeClr val="hlink"/>
                </a:solidFill>
                <a:uFill>
                  <a:noFill/>
                </a:uFill>
                <a:hlinkClick r:id="rId3"/>
              </a:rPr>
              <a:t>Todd Murray</a:t>
            </a:r>
            <a:endParaRPr/>
          </a:p>
        </p:txBody>
      </p:sp>
      <p:sp>
        <p:nvSpPr>
          <p:cNvPr id="454" name="Google Shape;454;p33"/>
          <p:cNvSpPr txBox="1">
            <a:spLocks noGrp="1"/>
          </p:cNvSpPr>
          <p:nvPr>
            <p:ph type="subTitle" idx="8"/>
          </p:nvPr>
        </p:nvSpPr>
        <p:spPr>
          <a:xfrm>
            <a:off x="2651733" y="5522975"/>
            <a:ext cx="9348900" cy="838200"/>
          </a:xfrm>
          <a:prstGeom prst="rect">
            <a:avLst/>
          </a:prstGeom>
        </p:spPr>
        <p:txBody>
          <a:bodyPr spcFirstLastPara="1" wrap="square" lIns="274300" tIns="45700" rIns="274300" bIns="45700" anchor="t" anchorCtr="0">
            <a:noAutofit/>
          </a:bodyPr>
          <a:lstStyle/>
          <a:p>
            <a:pPr marL="0" lvl="0" indent="0" algn="l" rtl="0">
              <a:lnSpc>
                <a:spcPct val="100000"/>
              </a:lnSpc>
              <a:spcBef>
                <a:spcPts val="0"/>
              </a:spcBef>
              <a:spcAft>
                <a:spcPts val="0"/>
              </a:spcAft>
              <a:buNone/>
            </a:pPr>
            <a:r>
              <a:rPr lang="en-US"/>
              <a:t>Teaching schedule:</a:t>
            </a:r>
            <a:r>
              <a:rPr lang="en-US" b="0"/>
              <a:t> Generally offered once a year. Availability may vary based on instructor schedule.</a:t>
            </a:r>
            <a:endParaRPr/>
          </a:p>
        </p:txBody>
      </p:sp>
      <p:sp>
        <p:nvSpPr>
          <p:cNvPr id="455" name="Google Shape;455;p33"/>
          <p:cNvSpPr txBox="1">
            <a:spLocks noGrp="1"/>
          </p:cNvSpPr>
          <p:nvPr>
            <p:ph type="title"/>
          </p:nvPr>
        </p:nvSpPr>
        <p:spPr>
          <a:xfrm>
            <a:off x="190500" y="0"/>
            <a:ext cx="11810100" cy="1118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2800"/>
              <a:t>MCEN 4174/5174: Failure of Engineering Materials</a:t>
            </a:r>
            <a:endParaRPr sz="2800"/>
          </a:p>
        </p:txBody>
      </p:sp>
      <p:pic>
        <p:nvPicPr>
          <p:cNvPr id="456" name="Google Shape;456;p33"/>
          <p:cNvPicPr preferRelativeResize="0"/>
          <p:nvPr/>
        </p:nvPicPr>
        <p:blipFill rotWithShape="1">
          <a:blip r:embed="rId4">
            <a:alphaModFix/>
          </a:blip>
          <a:srcRect b="23850"/>
          <a:stretch/>
        </p:blipFill>
        <p:spPr>
          <a:xfrm>
            <a:off x="2992087" y="3747512"/>
            <a:ext cx="1296881" cy="1335024"/>
          </a:xfrm>
          <a:prstGeom prst="rect">
            <a:avLst/>
          </a:prstGeom>
          <a:noFill/>
          <a:ln>
            <a:noFill/>
          </a:ln>
        </p:spPr>
      </p:pic>
      <p:pic>
        <p:nvPicPr>
          <p:cNvPr id="457" name="Google Shape;457;p33"/>
          <p:cNvPicPr preferRelativeResize="0"/>
          <p:nvPr/>
        </p:nvPicPr>
        <p:blipFill rotWithShape="1">
          <a:blip r:embed="rId5">
            <a:alphaModFix/>
          </a:blip>
          <a:srcRect l="24058"/>
          <a:stretch/>
        </p:blipFill>
        <p:spPr>
          <a:xfrm>
            <a:off x="7968425" y="1329850"/>
            <a:ext cx="3649200" cy="225842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pic>
        <p:nvPicPr>
          <p:cNvPr id="463" name="Google Shape;463;p34"/>
          <p:cNvPicPr preferRelativeResize="0">
            <a:picLocks noGrp="1"/>
          </p:cNvPicPr>
          <p:nvPr>
            <p:ph type="pic" idx="3"/>
          </p:nvPr>
        </p:nvPicPr>
        <p:blipFill rotWithShape="1">
          <a:blip r:embed="rId3">
            <a:alphaModFix/>
          </a:blip>
          <a:srcRect/>
          <a:stretch/>
        </p:blipFill>
        <p:spPr>
          <a:xfrm>
            <a:off x="2973025" y="3747525"/>
            <a:ext cx="1335000" cy="1335000"/>
          </a:xfrm>
          <a:prstGeom prst="rect">
            <a:avLst/>
          </a:prstGeom>
        </p:spPr>
      </p:pic>
      <p:sp>
        <p:nvSpPr>
          <p:cNvPr id="464" name="Google Shape;464;p34"/>
          <p:cNvSpPr txBox="1">
            <a:spLocks noGrp="1"/>
          </p:cNvSpPr>
          <p:nvPr>
            <p:ph type="subTitle" idx="1"/>
          </p:nvPr>
        </p:nvSpPr>
        <p:spPr>
          <a:xfrm>
            <a:off x="0" y="1118700"/>
            <a:ext cx="2652600" cy="4764600"/>
          </a:xfrm>
          <a:prstGeom prst="rect">
            <a:avLst/>
          </a:prstGeom>
        </p:spPr>
        <p:txBody>
          <a:bodyPr spcFirstLastPara="1" wrap="square" lIns="228600" tIns="182875" rIns="228600" bIns="182875" anchor="t" anchorCtr="0">
            <a:noAutofit/>
          </a:bodyPr>
          <a:lstStyle/>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Career Areas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a:t>Aircraft Engineering</a:t>
            </a:r>
            <a:endParaRPr b="0"/>
          </a:p>
          <a:p>
            <a:pPr marL="0" lvl="0" indent="0" algn="l" rtl="0">
              <a:lnSpc>
                <a:spcPct val="100000"/>
              </a:lnSpc>
              <a:spcBef>
                <a:spcPts val="0"/>
              </a:spcBef>
              <a:spcAft>
                <a:spcPts val="0"/>
              </a:spcAft>
              <a:buClr>
                <a:schemeClr val="dk1"/>
              </a:buClr>
              <a:buSzPts val="1100"/>
              <a:buFont typeface="Arial"/>
              <a:buNone/>
            </a:pPr>
            <a:r>
              <a:rPr lang="en-US" b="0"/>
              <a:t>Automotive Engineering</a:t>
            </a:r>
            <a:endParaRPr b="0"/>
          </a:p>
          <a:p>
            <a:pPr marL="0" lvl="0" indent="0" algn="l" rtl="0">
              <a:lnSpc>
                <a:spcPct val="100000"/>
              </a:lnSpc>
              <a:spcBef>
                <a:spcPts val="0"/>
              </a:spcBef>
              <a:spcAft>
                <a:spcPts val="0"/>
              </a:spcAft>
              <a:buClr>
                <a:schemeClr val="dk1"/>
              </a:buClr>
              <a:buSzPts val="1100"/>
              <a:buFont typeface="Arial"/>
              <a:buNone/>
            </a:pPr>
            <a:r>
              <a:rPr lang="en-US" b="0"/>
              <a:t>Marine Engineering</a:t>
            </a:r>
            <a:endParaRPr b="0"/>
          </a:p>
          <a:p>
            <a:pPr marL="0" lvl="0" indent="0" algn="l" rtl="0">
              <a:lnSpc>
                <a:spcPct val="100000"/>
              </a:lnSpc>
              <a:spcBef>
                <a:spcPts val="0"/>
              </a:spcBef>
              <a:spcAft>
                <a:spcPts val="0"/>
              </a:spcAft>
              <a:buClr>
                <a:schemeClr val="dk1"/>
              </a:buClr>
              <a:buSzPts val="1100"/>
              <a:buFont typeface="Arial"/>
              <a:buNone/>
            </a:pPr>
            <a:r>
              <a:rPr lang="en-US" b="0"/>
              <a:t>Wind Energy </a:t>
            </a:r>
            <a:endParaRPr b="0"/>
          </a:p>
          <a:p>
            <a:pPr marL="0" lvl="0" indent="0" algn="l" rtl="0">
              <a:lnSpc>
                <a:spcPct val="100000"/>
              </a:lnSpc>
              <a:spcBef>
                <a:spcPts val="0"/>
              </a:spcBef>
              <a:spcAft>
                <a:spcPts val="0"/>
              </a:spcAft>
              <a:buClr>
                <a:schemeClr val="dk1"/>
              </a:buClr>
              <a:buSzPts val="1100"/>
              <a:buFont typeface="Arial"/>
              <a:buNone/>
            </a:pPr>
            <a:r>
              <a:rPr lang="en-US" b="0"/>
              <a:t>Infrastructure</a:t>
            </a:r>
            <a:endParaRPr b="0"/>
          </a:p>
          <a:p>
            <a:pPr marL="0" lvl="0" indent="0" algn="l" rtl="0">
              <a:lnSpc>
                <a:spcPct val="100000"/>
              </a:lnSpc>
              <a:spcBef>
                <a:spcPts val="0"/>
              </a:spcBef>
              <a:spcAft>
                <a:spcPts val="0"/>
              </a:spcAft>
              <a:buClr>
                <a:schemeClr val="dk1"/>
              </a:buClr>
              <a:buSzPts val="1100"/>
              <a:buFont typeface="Arial"/>
              <a:buNone/>
            </a:pPr>
            <a:r>
              <a:rPr lang="en-US" b="0"/>
              <a:t>Biomedical Applications</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Specializations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None</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Prerequisites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MCEN 2063: Solids*</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Pre or Corequisites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None</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*Or equivalent.</a:t>
            </a:r>
            <a:endParaRPr b="0" i="1">
              <a:solidFill>
                <a:srgbClr val="202020"/>
              </a:solidFill>
            </a:endParaRPr>
          </a:p>
        </p:txBody>
      </p:sp>
      <p:sp>
        <p:nvSpPr>
          <p:cNvPr id="465" name="Google Shape;465;p34"/>
          <p:cNvSpPr txBox="1">
            <a:spLocks noGrp="1"/>
          </p:cNvSpPr>
          <p:nvPr>
            <p:ph type="subTitle" idx="5"/>
          </p:nvPr>
        </p:nvSpPr>
        <p:spPr>
          <a:xfrm>
            <a:off x="2651725" y="1083825"/>
            <a:ext cx="5316000" cy="2370300"/>
          </a:xfrm>
          <a:prstGeom prst="rect">
            <a:avLst/>
          </a:prstGeom>
        </p:spPr>
        <p:txBody>
          <a:bodyPr spcFirstLastPara="1" wrap="square" lIns="228600" tIns="182875" rIns="228600" bIns="182875" anchor="t" anchorCtr="0">
            <a:spAutoFit/>
          </a:bodyPr>
          <a:lstStyle/>
          <a:p>
            <a:pPr marL="0" lvl="0" indent="0" algn="l" rtl="0">
              <a:lnSpc>
                <a:spcPct val="100000"/>
              </a:lnSpc>
              <a:spcBef>
                <a:spcPts val="0"/>
              </a:spcBef>
              <a:spcAft>
                <a:spcPts val="0"/>
              </a:spcAft>
              <a:buClr>
                <a:schemeClr val="dk1"/>
              </a:buClr>
              <a:buSzPts val="1100"/>
              <a:buFont typeface="Arial"/>
              <a:buNone/>
            </a:pPr>
            <a:r>
              <a:rPr lang="en-US" sz="1300" i="0"/>
              <a:t>Composite materials offer advantageous material properties such as high strength, high stiffness, low density and long fatigue life. However, because composites consist of two or more material phases, the mechanics of composite materials is much more complex. This course will start with a brief review on the fundamentals of solid mechanics and then introduce the concepts required to analyze composite materials. Topics to be discussed include: elastic behavior and strength of composites, failure analysis, uni-directional and multi-directional lamina, and effects of temperature and humidity.  </a:t>
            </a:r>
            <a:endParaRPr sz="1300"/>
          </a:p>
        </p:txBody>
      </p:sp>
      <p:sp>
        <p:nvSpPr>
          <p:cNvPr id="466" name="Google Shape;466;p34"/>
          <p:cNvSpPr txBox="1">
            <a:spLocks noGrp="1"/>
          </p:cNvSpPr>
          <p:nvPr>
            <p:ph type="subTitle" idx="6"/>
          </p:nvPr>
        </p:nvSpPr>
        <p:spPr>
          <a:xfrm>
            <a:off x="2820625" y="5017675"/>
            <a:ext cx="1637100" cy="409800"/>
          </a:xfrm>
          <a:prstGeom prst="rect">
            <a:avLst/>
          </a:prstGeom>
        </p:spPr>
        <p:txBody>
          <a:bodyPr spcFirstLastPara="1" wrap="square" lIns="27425" tIns="0" rIns="27425" bIns="0" anchor="ctr" anchorCtr="0">
            <a:noAutofit/>
          </a:bodyPr>
          <a:lstStyle/>
          <a:p>
            <a:pPr marL="0" lvl="0" indent="0" algn="ctr" rtl="0">
              <a:spcBef>
                <a:spcPts val="1000"/>
              </a:spcBef>
              <a:spcAft>
                <a:spcPts val="0"/>
              </a:spcAft>
              <a:buNone/>
            </a:pPr>
            <a:r>
              <a:rPr lang="en-US">
                <a:solidFill>
                  <a:schemeClr val="hlink"/>
                </a:solidFill>
                <a:uFill>
                  <a:noFill/>
                </a:uFill>
                <a:hlinkClick r:id="rId4"/>
              </a:rPr>
              <a:t>Rong Long</a:t>
            </a:r>
            <a:endParaRPr/>
          </a:p>
        </p:txBody>
      </p:sp>
      <p:sp>
        <p:nvSpPr>
          <p:cNvPr id="467" name="Google Shape;467;p34"/>
          <p:cNvSpPr txBox="1">
            <a:spLocks noGrp="1"/>
          </p:cNvSpPr>
          <p:nvPr>
            <p:ph type="subTitle" idx="8"/>
          </p:nvPr>
        </p:nvSpPr>
        <p:spPr>
          <a:xfrm>
            <a:off x="2651733" y="5522975"/>
            <a:ext cx="9348900" cy="838200"/>
          </a:xfrm>
          <a:prstGeom prst="rect">
            <a:avLst/>
          </a:prstGeom>
        </p:spPr>
        <p:txBody>
          <a:bodyPr spcFirstLastPara="1" wrap="square" lIns="274300" tIns="45700" rIns="274300" bIns="45700" anchor="t" anchorCtr="0">
            <a:noAutofit/>
          </a:bodyPr>
          <a:lstStyle/>
          <a:p>
            <a:pPr marL="0" lvl="0" indent="0" algn="l" rtl="0">
              <a:lnSpc>
                <a:spcPct val="100000"/>
              </a:lnSpc>
              <a:spcBef>
                <a:spcPts val="0"/>
              </a:spcBef>
              <a:spcAft>
                <a:spcPts val="0"/>
              </a:spcAft>
              <a:buNone/>
            </a:pPr>
            <a:r>
              <a:rPr lang="en-US"/>
              <a:t>Teaching schedule: </a:t>
            </a:r>
            <a:r>
              <a:rPr lang="en-US" b="0"/>
              <a:t>Availability varies. Offered as instructor schedules allow.</a:t>
            </a:r>
            <a:endParaRPr b="0"/>
          </a:p>
        </p:txBody>
      </p:sp>
      <p:sp>
        <p:nvSpPr>
          <p:cNvPr id="468" name="Google Shape;468;p34"/>
          <p:cNvSpPr txBox="1">
            <a:spLocks noGrp="1"/>
          </p:cNvSpPr>
          <p:nvPr>
            <p:ph type="title"/>
          </p:nvPr>
        </p:nvSpPr>
        <p:spPr>
          <a:xfrm>
            <a:off x="190500" y="0"/>
            <a:ext cx="11810100" cy="1118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2800"/>
              <a:t>MCEN 4183/5183: Mechanics of Composite Materials</a:t>
            </a:r>
            <a:endParaRPr sz="2800"/>
          </a:p>
        </p:txBody>
      </p:sp>
      <p:pic>
        <p:nvPicPr>
          <p:cNvPr id="469" name="Google Shape;469;p34"/>
          <p:cNvPicPr preferRelativeResize="0">
            <a:picLocks noGrp="1"/>
          </p:cNvPicPr>
          <p:nvPr>
            <p:ph type="pic" idx="2"/>
          </p:nvPr>
        </p:nvPicPr>
        <p:blipFill rotWithShape="1">
          <a:blip r:embed="rId5">
            <a:alphaModFix/>
          </a:blip>
          <a:srcRect l="19" r="4002"/>
          <a:stretch/>
        </p:blipFill>
        <p:spPr>
          <a:xfrm>
            <a:off x="7967725" y="1337900"/>
            <a:ext cx="3752850" cy="2468837"/>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pic>
        <p:nvPicPr>
          <p:cNvPr id="475" name="Google Shape;475;p35"/>
          <p:cNvPicPr preferRelativeResize="0">
            <a:picLocks noGrp="1"/>
          </p:cNvPicPr>
          <p:nvPr>
            <p:ph type="pic" idx="2"/>
          </p:nvPr>
        </p:nvPicPr>
        <p:blipFill rotWithShape="1">
          <a:blip r:embed="rId3">
            <a:alphaModFix/>
          </a:blip>
          <a:srcRect r="19723"/>
          <a:stretch/>
        </p:blipFill>
        <p:spPr>
          <a:xfrm>
            <a:off x="7968425" y="1329850"/>
            <a:ext cx="3649200" cy="3000000"/>
          </a:xfrm>
          <a:prstGeom prst="rect">
            <a:avLst/>
          </a:prstGeom>
        </p:spPr>
      </p:pic>
      <p:pic>
        <p:nvPicPr>
          <p:cNvPr id="476" name="Google Shape;476;p35"/>
          <p:cNvPicPr preferRelativeResize="0">
            <a:picLocks noGrp="1"/>
          </p:cNvPicPr>
          <p:nvPr>
            <p:ph type="pic" idx="3"/>
          </p:nvPr>
        </p:nvPicPr>
        <p:blipFill rotWithShape="1">
          <a:blip r:embed="rId4">
            <a:alphaModFix/>
          </a:blip>
          <a:srcRect/>
          <a:stretch/>
        </p:blipFill>
        <p:spPr>
          <a:xfrm>
            <a:off x="2973025" y="3747525"/>
            <a:ext cx="1335000" cy="1335000"/>
          </a:xfrm>
          <a:prstGeom prst="rect">
            <a:avLst/>
          </a:prstGeom>
        </p:spPr>
      </p:pic>
      <p:sp>
        <p:nvSpPr>
          <p:cNvPr id="477" name="Google Shape;477;p35"/>
          <p:cNvSpPr txBox="1">
            <a:spLocks noGrp="1"/>
          </p:cNvSpPr>
          <p:nvPr>
            <p:ph type="subTitle" idx="1"/>
          </p:nvPr>
        </p:nvSpPr>
        <p:spPr>
          <a:xfrm>
            <a:off x="0" y="1118700"/>
            <a:ext cx="2652600" cy="4764600"/>
          </a:xfrm>
          <a:prstGeom prst="rect">
            <a:avLst/>
          </a:prstGeom>
        </p:spPr>
        <p:txBody>
          <a:bodyPr spcFirstLastPara="1" wrap="square" lIns="228600" tIns="182875" rIns="228600" bIns="182875" anchor="t" anchorCtr="0">
            <a:noAutofit/>
          </a:bodyPr>
          <a:lstStyle/>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Career Areas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t>Electric Vehicles</a:t>
            </a:r>
            <a:endParaRPr b="0" i="1"/>
          </a:p>
          <a:p>
            <a:pPr marL="0" lvl="0" indent="0" algn="l" rtl="0">
              <a:lnSpc>
                <a:spcPct val="100000"/>
              </a:lnSpc>
              <a:spcBef>
                <a:spcPts val="0"/>
              </a:spcBef>
              <a:spcAft>
                <a:spcPts val="0"/>
              </a:spcAft>
              <a:buClr>
                <a:schemeClr val="dk1"/>
              </a:buClr>
              <a:buSzPts val="1100"/>
              <a:buFont typeface="Arial"/>
              <a:buNone/>
            </a:pPr>
            <a:r>
              <a:rPr lang="en-US" b="0" i="1"/>
              <a:t>Energy Storage </a:t>
            </a:r>
            <a:endParaRPr b="0" i="1"/>
          </a:p>
          <a:p>
            <a:pPr marL="0" lvl="0" indent="0" algn="l" rtl="0">
              <a:lnSpc>
                <a:spcPct val="100000"/>
              </a:lnSpc>
              <a:spcBef>
                <a:spcPts val="0"/>
              </a:spcBef>
              <a:spcAft>
                <a:spcPts val="0"/>
              </a:spcAft>
              <a:buClr>
                <a:schemeClr val="dk1"/>
              </a:buClr>
              <a:buSzPts val="1100"/>
              <a:buFont typeface="Arial"/>
              <a:buNone/>
            </a:pPr>
            <a:r>
              <a:rPr lang="en-US" b="0" i="1"/>
              <a:t>Smart Grids</a:t>
            </a:r>
            <a:endParaRPr b="0" i="1"/>
          </a:p>
          <a:p>
            <a:pPr marL="0" lvl="0" indent="0" algn="l" rtl="0">
              <a:lnSpc>
                <a:spcPct val="100000"/>
              </a:lnSpc>
              <a:spcBef>
                <a:spcPts val="0"/>
              </a:spcBef>
              <a:spcAft>
                <a:spcPts val="0"/>
              </a:spcAft>
              <a:buClr>
                <a:schemeClr val="dk1"/>
              </a:buClr>
              <a:buSzPts val="1100"/>
              <a:buFont typeface="Arial"/>
              <a:buNone/>
            </a:pPr>
            <a:r>
              <a:rPr lang="en-US" b="0" i="1"/>
              <a:t>Portable Electronics</a:t>
            </a:r>
            <a:endParaRPr b="0" i="1"/>
          </a:p>
          <a:p>
            <a:pPr marL="0" lvl="0" indent="0" algn="l" rtl="0">
              <a:lnSpc>
                <a:spcPct val="100000"/>
              </a:lnSpc>
              <a:spcBef>
                <a:spcPts val="0"/>
              </a:spcBef>
              <a:spcAft>
                <a:spcPts val="0"/>
              </a:spcAft>
              <a:buClr>
                <a:schemeClr val="dk1"/>
              </a:buClr>
              <a:buSzPts val="1100"/>
              <a:buFont typeface="Arial"/>
              <a:buNone/>
            </a:pPr>
            <a:r>
              <a:rPr lang="en-US" b="0" i="1"/>
              <a:t>Fuel Cell Systems</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Specializations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BS Energy Minor</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Prerequisites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t>MCEN 2024: Materials*</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Pre or Corequisites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t>MCEN 3032: Thermo 2*</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*Or equivalent.</a:t>
            </a:r>
            <a:endParaRPr b="0" i="1">
              <a:solidFill>
                <a:srgbClr val="202020"/>
              </a:solidFill>
            </a:endParaRPr>
          </a:p>
        </p:txBody>
      </p:sp>
      <p:sp>
        <p:nvSpPr>
          <p:cNvPr id="478" name="Google Shape;478;p35"/>
          <p:cNvSpPr txBox="1">
            <a:spLocks noGrp="1"/>
          </p:cNvSpPr>
          <p:nvPr>
            <p:ph type="subTitle" idx="5"/>
          </p:nvPr>
        </p:nvSpPr>
        <p:spPr>
          <a:xfrm>
            <a:off x="2652475" y="1118700"/>
            <a:ext cx="5316000" cy="1878000"/>
          </a:xfrm>
          <a:prstGeom prst="rect">
            <a:avLst/>
          </a:prstGeom>
        </p:spPr>
        <p:txBody>
          <a:bodyPr spcFirstLastPara="1" wrap="square" lIns="228600" tIns="182875" rIns="228600" bIns="182875" anchor="t" anchorCtr="0">
            <a:spAutoFit/>
          </a:bodyPr>
          <a:lstStyle/>
          <a:p>
            <a:pPr marL="0" lvl="0" indent="0" algn="l" rtl="0">
              <a:lnSpc>
                <a:spcPct val="100000"/>
              </a:lnSpc>
              <a:spcBef>
                <a:spcPts val="0"/>
              </a:spcBef>
              <a:spcAft>
                <a:spcPts val="0"/>
              </a:spcAft>
              <a:buClr>
                <a:schemeClr val="dk1"/>
              </a:buClr>
              <a:buSzPts val="1100"/>
              <a:buFont typeface="Arial"/>
              <a:buNone/>
            </a:pPr>
            <a:r>
              <a:rPr lang="en-US" i="0"/>
              <a:t>Presents the fundamentals, principles and experimental techniques of electrochemistry, the background of ionic or electronic conduction of metal, semiconductor, inorganic and polymer materials, and applications in the areas of batteries, fuel cells, electrochemical double layer capacitors, electrochemical photonics, sensors and semiconductor electrochemistry. </a:t>
            </a:r>
            <a:endParaRPr/>
          </a:p>
        </p:txBody>
      </p:sp>
      <p:sp>
        <p:nvSpPr>
          <p:cNvPr id="479" name="Google Shape;479;p35"/>
          <p:cNvSpPr txBox="1">
            <a:spLocks noGrp="1"/>
          </p:cNvSpPr>
          <p:nvPr>
            <p:ph type="subTitle" idx="6"/>
          </p:nvPr>
        </p:nvSpPr>
        <p:spPr>
          <a:xfrm>
            <a:off x="2820625" y="5017675"/>
            <a:ext cx="1637100" cy="409800"/>
          </a:xfrm>
          <a:prstGeom prst="rect">
            <a:avLst/>
          </a:prstGeom>
        </p:spPr>
        <p:txBody>
          <a:bodyPr spcFirstLastPara="1" wrap="square" lIns="27425" tIns="0" rIns="27425" bIns="0" anchor="ctr" anchorCtr="0">
            <a:noAutofit/>
          </a:bodyPr>
          <a:lstStyle/>
          <a:p>
            <a:pPr marL="0" lvl="0" indent="0" algn="ctr" rtl="0">
              <a:spcBef>
                <a:spcPts val="1000"/>
              </a:spcBef>
              <a:spcAft>
                <a:spcPts val="0"/>
              </a:spcAft>
              <a:buNone/>
            </a:pPr>
            <a:r>
              <a:rPr lang="en-US">
                <a:solidFill>
                  <a:schemeClr val="hlink"/>
                </a:solidFill>
                <a:uFill>
                  <a:noFill/>
                </a:uFill>
                <a:hlinkClick r:id="rId5"/>
              </a:rPr>
              <a:t>Se-Hee</a:t>
            </a:r>
            <a:r>
              <a:rPr lang="en-US">
                <a:solidFill>
                  <a:schemeClr val="hlink"/>
                </a:solidFill>
                <a:uFill>
                  <a:noFill/>
                </a:uFill>
                <a:hlinkClick r:id="rId5"/>
              </a:rPr>
              <a:t> Lee</a:t>
            </a:r>
            <a:endParaRPr/>
          </a:p>
        </p:txBody>
      </p:sp>
      <p:sp>
        <p:nvSpPr>
          <p:cNvPr id="480" name="Google Shape;480;p35"/>
          <p:cNvSpPr txBox="1">
            <a:spLocks noGrp="1"/>
          </p:cNvSpPr>
          <p:nvPr>
            <p:ph type="subTitle" idx="8"/>
          </p:nvPr>
        </p:nvSpPr>
        <p:spPr>
          <a:xfrm>
            <a:off x="2651733" y="5522975"/>
            <a:ext cx="9348900" cy="838200"/>
          </a:xfrm>
          <a:prstGeom prst="rect">
            <a:avLst/>
          </a:prstGeom>
        </p:spPr>
        <p:txBody>
          <a:bodyPr spcFirstLastPara="1" wrap="square" lIns="274300" tIns="45700" rIns="274300" bIns="45700" anchor="t" anchorCtr="0">
            <a:noAutofit/>
          </a:bodyPr>
          <a:lstStyle/>
          <a:p>
            <a:pPr marL="0" lvl="0" indent="0" algn="l" rtl="0">
              <a:lnSpc>
                <a:spcPct val="100000"/>
              </a:lnSpc>
              <a:spcBef>
                <a:spcPts val="0"/>
              </a:spcBef>
              <a:spcAft>
                <a:spcPts val="0"/>
              </a:spcAft>
              <a:buNone/>
            </a:pPr>
            <a:r>
              <a:rPr lang="en-US"/>
              <a:t>Teaching schedule: </a:t>
            </a:r>
            <a:r>
              <a:rPr lang="en-US" b="0"/>
              <a:t>Availability varies. Offered as instructor schedules allow.</a:t>
            </a:r>
            <a:endParaRPr/>
          </a:p>
        </p:txBody>
      </p:sp>
      <p:sp>
        <p:nvSpPr>
          <p:cNvPr id="481" name="Google Shape;481;p35"/>
          <p:cNvSpPr txBox="1">
            <a:spLocks noGrp="1"/>
          </p:cNvSpPr>
          <p:nvPr>
            <p:ph type="title"/>
          </p:nvPr>
        </p:nvSpPr>
        <p:spPr>
          <a:xfrm>
            <a:off x="190500" y="0"/>
            <a:ext cx="11810100" cy="1118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2800"/>
              <a:t>MCEN 4194/5194: Energy Conversion and Storage</a:t>
            </a:r>
            <a:endParaRPr sz="280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p36"/>
          <p:cNvSpPr txBox="1">
            <a:spLocks noGrp="1"/>
          </p:cNvSpPr>
          <p:nvPr>
            <p:ph type="subTitle" idx="1"/>
          </p:nvPr>
        </p:nvSpPr>
        <p:spPr>
          <a:xfrm>
            <a:off x="0" y="1118700"/>
            <a:ext cx="2652600" cy="4764600"/>
          </a:xfrm>
          <a:prstGeom prst="rect">
            <a:avLst/>
          </a:prstGeom>
        </p:spPr>
        <p:txBody>
          <a:bodyPr spcFirstLastPara="1" wrap="square" lIns="228600" tIns="182875" rIns="228600" bIns="182875" anchor="t" anchorCtr="0">
            <a:noAutofit/>
          </a:bodyPr>
          <a:lstStyle/>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Career Areas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t>Research</a:t>
            </a:r>
            <a:endParaRPr b="0" i="1"/>
          </a:p>
          <a:p>
            <a:pPr marL="0" lvl="0" indent="0" algn="l" rtl="0">
              <a:lnSpc>
                <a:spcPct val="100000"/>
              </a:lnSpc>
              <a:spcBef>
                <a:spcPts val="0"/>
              </a:spcBef>
              <a:spcAft>
                <a:spcPts val="0"/>
              </a:spcAft>
              <a:buClr>
                <a:schemeClr val="dk1"/>
              </a:buClr>
              <a:buSzPts val="1100"/>
              <a:buFont typeface="Arial"/>
              <a:buNone/>
            </a:pPr>
            <a:r>
              <a:rPr lang="en-US" b="0" i="1"/>
              <a:t>Graduate Study</a:t>
            </a:r>
            <a:endParaRPr b="0" i="1"/>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Specializations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None</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Prerequisites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t>None</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Pre or Corequisites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t>None</a:t>
            </a:r>
            <a:endParaRPr/>
          </a:p>
        </p:txBody>
      </p:sp>
      <p:sp>
        <p:nvSpPr>
          <p:cNvPr id="488" name="Google Shape;488;p36"/>
          <p:cNvSpPr txBox="1">
            <a:spLocks noGrp="1"/>
          </p:cNvSpPr>
          <p:nvPr>
            <p:ph type="subTitle" idx="5"/>
          </p:nvPr>
        </p:nvSpPr>
        <p:spPr>
          <a:xfrm>
            <a:off x="2652475" y="1118700"/>
            <a:ext cx="5316000" cy="1662300"/>
          </a:xfrm>
          <a:prstGeom prst="rect">
            <a:avLst/>
          </a:prstGeom>
        </p:spPr>
        <p:txBody>
          <a:bodyPr spcFirstLastPara="1" wrap="square" lIns="228600" tIns="182875" rIns="228600" bIns="182875" anchor="t" anchorCtr="0">
            <a:spAutoFit/>
          </a:bodyPr>
          <a:lstStyle/>
          <a:p>
            <a:pPr marL="0" lvl="0" indent="0" algn="l" rtl="0">
              <a:spcBef>
                <a:spcPts val="1000"/>
              </a:spcBef>
              <a:spcAft>
                <a:spcPts val="0"/>
              </a:spcAft>
              <a:buNone/>
            </a:pPr>
            <a:r>
              <a:rPr lang="en-US" i="0"/>
              <a:t>This course is meant to help students with major objectives of their first year of graduate school. These objectives include learning how to conduct research and communicate the results, developing an understanding of the ins and outs of getting a PhD and/or writing a Master’s thesis, and building a community of peers and network of friends. </a:t>
            </a:r>
            <a:endParaRPr/>
          </a:p>
        </p:txBody>
      </p:sp>
      <p:sp>
        <p:nvSpPr>
          <p:cNvPr id="489" name="Google Shape;489;p36"/>
          <p:cNvSpPr txBox="1">
            <a:spLocks noGrp="1"/>
          </p:cNvSpPr>
          <p:nvPr>
            <p:ph type="subTitle" idx="7"/>
          </p:nvPr>
        </p:nvSpPr>
        <p:spPr>
          <a:xfrm>
            <a:off x="6052513" y="5017675"/>
            <a:ext cx="1637100" cy="409800"/>
          </a:xfrm>
          <a:prstGeom prst="rect">
            <a:avLst/>
          </a:prstGeom>
        </p:spPr>
        <p:txBody>
          <a:bodyPr spcFirstLastPara="1" wrap="square" lIns="27425" tIns="0" rIns="27425" bIns="0" anchor="ctr" anchorCtr="0">
            <a:noAutofit/>
          </a:bodyPr>
          <a:lstStyle/>
          <a:p>
            <a:pPr marL="0" lvl="0" indent="0" algn="ctr" rtl="0">
              <a:spcBef>
                <a:spcPts val="1000"/>
              </a:spcBef>
              <a:spcAft>
                <a:spcPts val="0"/>
              </a:spcAft>
              <a:buNone/>
            </a:pPr>
            <a:r>
              <a:rPr lang="en-US">
                <a:solidFill>
                  <a:schemeClr val="hlink"/>
                </a:solidFill>
                <a:uFill>
                  <a:noFill/>
                </a:uFill>
                <a:hlinkClick r:id="rId3"/>
              </a:rPr>
              <a:t>Hope Michelsen</a:t>
            </a:r>
            <a:endParaRPr/>
          </a:p>
        </p:txBody>
      </p:sp>
      <p:sp>
        <p:nvSpPr>
          <p:cNvPr id="490" name="Google Shape;490;p36"/>
          <p:cNvSpPr txBox="1">
            <a:spLocks noGrp="1"/>
          </p:cNvSpPr>
          <p:nvPr>
            <p:ph type="subTitle" idx="8"/>
          </p:nvPr>
        </p:nvSpPr>
        <p:spPr>
          <a:xfrm>
            <a:off x="2651733" y="5522975"/>
            <a:ext cx="9348900" cy="838200"/>
          </a:xfrm>
          <a:prstGeom prst="rect">
            <a:avLst/>
          </a:prstGeom>
        </p:spPr>
        <p:txBody>
          <a:bodyPr spcFirstLastPara="1" wrap="square" lIns="274300" tIns="45700" rIns="274300" bIns="45700" anchor="t" anchorCtr="0">
            <a:noAutofit/>
          </a:bodyPr>
          <a:lstStyle/>
          <a:p>
            <a:pPr marL="0" lvl="0" indent="0" algn="l" rtl="0">
              <a:spcBef>
                <a:spcPts val="1000"/>
              </a:spcBef>
              <a:spcAft>
                <a:spcPts val="0"/>
              </a:spcAft>
              <a:buNone/>
            </a:pPr>
            <a:r>
              <a:rPr lang="en-US"/>
              <a:t>Teaching schedule: </a:t>
            </a:r>
            <a:r>
              <a:rPr lang="en-US" b="0"/>
              <a:t>Offered every fall semester. </a:t>
            </a:r>
            <a:endParaRPr/>
          </a:p>
        </p:txBody>
      </p:sp>
      <p:sp>
        <p:nvSpPr>
          <p:cNvPr id="491" name="Google Shape;491;p36"/>
          <p:cNvSpPr txBox="1">
            <a:spLocks noGrp="1"/>
          </p:cNvSpPr>
          <p:nvPr>
            <p:ph type="title"/>
          </p:nvPr>
        </p:nvSpPr>
        <p:spPr>
          <a:xfrm>
            <a:off x="190500" y="0"/>
            <a:ext cx="11810100" cy="1118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2800"/>
              <a:t>MCEN 5208: Introduction to Research</a:t>
            </a:r>
            <a:endParaRPr sz="2800"/>
          </a:p>
        </p:txBody>
      </p:sp>
      <p:sp>
        <p:nvSpPr>
          <p:cNvPr id="492" name="Google Shape;492;p36"/>
          <p:cNvSpPr txBox="1">
            <a:spLocks noGrp="1"/>
          </p:cNvSpPr>
          <p:nvPr>
            <p:ph type="subTitle" idx="6"/>
          </p:nvPr>
        </p:nvSpPr>
        <p:spPr>
          <a:xfrm>
            <a:off x="2820625" y="5017675"/>
            <a:ext cx="1637100" cy="409800"/>
          </a:xfrm>
          <a:prstGeom prst="rect">
            <a:avLst/>
          </a:prstGeom>
        </p:spPr>
        <p:txBody>
          <a:bodyPr spcFirstLastPara="1" wrap="square" lIns="27425" tIns="0" rIns="27425" bIns="0" anchor="ctr" anchorCtr="0">
            <a:noAutofit/>
          </a:bodyPr>
          <a:lstStyle/>
          <a:p>
            <a:pPr marL="0" lvl="0" indent="0" algn="ctr" rtl="0">
              <a:spcBef>
                <a:spcPts val="1000"/>
              </a:spcBef>
              <a:spcAft>
                <a:spcPts val="0"/>
              </a:spcAft>
              <a:buNone/>
            </a:pPr>
            <a:r>
              <a:rPr lang="en-US">
                <a:solidFill>
                  <a:schemeClr val="hlink"/>
                </a:solidFill>
                <a:uFill>
                  <a:noFill/>
                </a:uFill>
                <a:hlinkClick r:id="rId4"/>
              </a:rPr>
              <a:t>Peter Hamlington</a:t>
            </a:r>
            <a:endParaRPr/>
          </a:p>
        </p:txBody>
      </p:sp>
      <p:pic>
        <p:nvPicPr>
          <p:cNvPr id="493" name="Google Shape;493;p36"/>
          <p:cNvPicPr preferRelativeResize="0"/>
          <p:nvPr/>
        </p:nvPicPr>
        <p:blipFill rotWithShape="1">
          <a:blip r:embed="rId5">
            <a:alphaModFix/>
          </a:blip>
          <a:srcRect r="33770"/>
          <a:stretch/>
        </p:blipFill>
        <p:spPr>
          <a:xfrm>
            <a:off x="2973013" y="3747513"/>
            <a:ext cx="1335024" cy="1335024"/>
          </a:xfrm>
          <a:prstGeom prst="rect">
            <a:avLst/>
          </a:prstGeom>
          <a:noFill/>
          <a:ln>
            <a:noFill/>
          </a:ln>
        </p:spPr>
      </p:pic>
      <p:pic>
        <p:nvPicPr>
          <p:cNvPr id="494" name="Google Shape;494;p36"/>
          <p:cNvPicPr preferRelativeResize="0"/>
          <p:nvPr/>
        </p:nvPicPr>
        <p:blipFill rotWithShape="1">
          <a:blip r:embed="rId6">
            <a:alphaModFix/>
          </a:blip>
          <a:srcRect l="10192" t="6570" r="6667" b="31563"/>
          <a:stretch/>
        </p:blipFill>
        <p:spPr>
          <a:xfrm>
            <a:off x="6202200" y="3747513"/>
            <a:ext cx="1363631" cy="1335024"/>
          </a:xfrm>
          <a:prstGeom prst="rect">
            <a:avLst/>
          </a:prstGeom>
          <a:noFill/>
          <a:ln>
            <a:noFill/>
          </a:ln>
        </p:spPr>
      </p:pic>
      <p:pic>
        <p:nvPicPr>
          <p:cNvPr id="495" name="Google Shape;495;p36"/>
          <p:cNvPicPr preferRelativeResize="0">
            <a:picLocks noGrp="1"/>
          </p:cNvPicPr>
          <p:nvPr>
            <p:ph type="pic" idx="2"/>
          </p:nvPr>
        </p:nvPicPr>
        <p:blipFill rotWithShape="1">
          <a:blip r:embed="rId7">
            <a:alphaModFix/>
          </a:blip>
          <a:srcRect l="4388" r="4379"/>
          <a:stretch/>
        </p:blipFill>
        <p:spPr>
          <a:xfrm>
            <a:off x="8059275" y="1329850"/>
            <a:ext cx="3649198" cy="3000000"/>
          </a:xfrm>
          <a:prstGeom prst="rect">
            <a:avLst/>
          </a:prstGeom>
        </p:spPr>
      </p:pic>
      <p:sp>
        <p:nvSpPr>
          <p:cNvPr id="496" name="Google Shape;496;p36"/>
          <p:cNvSpPr txBox="1">
            <a:spLocks noGrp="1"/>
          </p:cNvSpPr>
          <p:nvPr>
            <p:ph type="subTitle" idx="6"/>
          </p:nvPr>
        </p:nvSpPr>
        <p:spPr>
          <a:xfrm>
            <a:off x="4361713" y="5017675"/>
            <a:ext cx="1637100" cy="409800"/>
          </a:xfrm>
          <a:prstGeom prst="rect">
            <a:avLst/>
          </a:prstGeom>
        </p:spPr>
        <p:txBody>
          <a:bodyPr spcFirstLastPara="1" wrap="square" lIns="27425" tIns="0" rIns="27425" bIns="0" anchor="ctr" anchorCtr="0">
            <a:noAutofit/>
          </a:bodyPr>
          <a:lstStyle/>
          <a:p>
            <a:pPr marL="0" lvl="0" indent="0" algn="ctr" rtl="0">
              <a:spcBef>
                <a:spcPts val="1000"/>
              </a:spcBef>
              <a:spcAft>
                <a:spcPts val="0"/>
              </a:spcAft>
              <a:buNone/>
            </a:pPr>
            <a:r>
              <a:rPr lang="en-US">
                <a:solidFill>
                  <a:schemeClr val="hlink"/>
                </a:solidFill>
                <a:uFill>
                  <a:noFill/>
                </a:uFill>
                <a:hlinkClick r:id="rId8"/>
              </a:rPr>
              <a:t>Maureen Lynch</a:t>
            </a:r>
            <a:endParaRPr/>
          </a:p>
        </p:txBody>
      </p:sp>
      <p:pic>
        <p:nvPicPr>
          <p:cNvPr id="497" name="Google Shape;497;p36"/>
          <p:cNvPicPr preferRelativeResize="0"/>
          <p:nvPr/>
        </p:nvPicPr>
        <p:blipFill rotWithShape="1">
          <a:blip r:embed="rId9">
            <a:alphaModFix/>
          </a:blip>
          <a:srcRect l="33906" t="21643" r="30664" b="54113"/>
          <a:stretch/>
        </p:blipFill>
        <p:spPr>
          <a:xfrm>
            <a:off x="4520850" y="3747513"/>
            <a:ext cx="1468527" cy="133502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Google Shape;503;p37"/>
          <p:cNvSpPr txBox="1">
            <a:spLocks noGrp="1"/>
          </p:cNvSpPr>
          <p:nvPr>
            <p:ph type="subTitle" idx="1"/>
          </p:nvPr>
        </p:nvSpPr>
        <p:spPr>
          <a:xfrm>
            <a:off x="0" y="1118700"/>
            <a:ext cx="2652600" cy="4764600"/>
          </a:xfrm>
          <a:prstGeom prst="rect">
            <a:avLst/>
          </a:prstGeom>
        </p:spPr>
        <p:txBody>
          <a:bodyPr spcFirstLastPara="1" wrap="square" lIns="228600" tIns="182875" rIns="228600" bIns="182875" anchor="t" anchorCtr="0">
            <a:noAutofit/>
          </a:bodyPr>
          <a:lstStyle/>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Career Areas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t>Industry</a:t>
            </a:r>
            <a:endParaRPr b="0" i="1"/>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Specializations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None</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Prerequisites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t>None</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Pre or Corequisites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t>None</a:t>
            </a:r>
            <a:endParaRPr/>
          </a:p>
        </p:txBody>
      </p:sp>
      <p:sp>
        <p:nvSpPr>
          <p:cNvPr id="504" name="Google Shape;504;p37"/>
          <p:cNvSpPr txBox="1">
            <a:spLocks noGrp="1"/>
          </p:cNvSpPr>
          <p:nvPr>
            <p:ph type="subTitle" idx="5"/>
          </p:nvPr>
        </p:nvSpPr>
        <p:spPr>
          <a:xfrm>
            <a:off x="2652475" y="1118700"/>
            <a:ext cx="5316000" cy="1920900"/>
          </a:xfrm>
          <a:prstGeom prst="rect">
            <a:avLst/>
          </a:prstGeom>
        </p:spPr>
        <p:txBody>
          <a:bodyPr spcFirstLastPara="1" wrap="square" lIns="228600" tIns="182875" rIns="228600" bIns="182875" anchor="t" anchorCtr="0">
            <a:spAutoFit/>
          </a:bodyPr>
          <a:lstStyle/>
          <a:p>
            <a:pPr marL="0" lvl="0" indent="0" algn="l" rtl="0">
              <a:spcBef>
                <a:spcPts val="1000"/>
              </a:spcBef>
              <a:spcAft>
                <a:spcPts val="0"/>
              </a:spcAft>
              <a:buNone/>
            </a:pPr>
            <a:r>
              <a:rPr lang="en-US" i="0">
                <a:solidFill>
                  <a:srgbClr val="444444"/>
                </a:solidFill>
                <a:highlight>
                  <a:srgbClr val="FFFFFF"/>
                </a:highlight>
              </a:rPr>
              <a:t>This course provides students with an introduction to professional skills as they relate to the practice of engineering. The primary focus areas are effective communication, ethics, leadership styles and philosophies, project management, and teamwork. Students will regularly engage with alumni and industry experts. This course is required for all professional master’s students who joined the program in summer 2021 or later.</a:t>
            </a:r>
            <a:endParaRPr sz="1600"/>
          </a:p>
        </p:txBody>
      </p:sp>
      <p:sp>
        <p:nvSpPr>
          <p:cNvPr id="505" name="Google Shape;505;p37"/>
          <p:cNvSpPr txBox="1">
            <a:spLocks noGrp="1"/>
          </p:cNvSpPr>
          <p:nvPr>
            <p:ph type="subTitle" idx="6"/>
          </p:nvPr>
        </p:nvSpPr>
        <p:spPr>
          <a:xfrm>
            <a:off x="2820625" y="5017675"/>
            <a:ext cx="1637100" cy="409800"/>
          </a:xfrm>
          <a:prstGeom prst="rect">
            <a:avLst/>
          </a:prstGeom>
        </p:spPr>
        <p:txBody>
          <a:bodyPr spcFirstLastPara="1" wrap="square" lIns="27425" tIns="0" rIns="27425" bIns="0" anchor="ctr" anchorCtr="0">
            <a:noAutofit/>
          </a:bodyPr>
          <a:lstStyle/>
          <a:p>
            <a:pPr marL="0" lvl="0" indent="0" algn="ctr" rtl="0">
              <a:spcBef>
                <a:spcPts val="1000"/>
              </a:spcBef>
              <a:spcAft>
                <a:spcPts val="0"/>
              </a:spcAft>
              <a:buNone/>
            </a:pPr>
            <a:r>
              <a:rPr lang="en-US">
                <a:solidFill>
                  <a:schemeClr val="hlink"/>
                </a:solidFill>
                <a:uFill>
                  <a:noFill/>
                </a:uFill>
                <a:hlinkClick r:id="rId3"/>
              </a:rPr>
              <a:t>Rebecca Komarek</a:t>
            </a:r>
            <a:endParaRPr/>
          </a:p>
        </p:txBody>
      </p:sp>
      <p:sp>
        <p:nvSpPr>
          <p:cNvPr id="506" name="Google Shape;506;p37"/>
          <p:cNvSpPr txBox="1">
            <a:spLocks noGrp="1"/>
          </p:cNvSpPr>
          <p:nvPr>
            <p:ph type="subTitle" idx="7"/>
          </p:nvPr>
        </p:nvSpPr>
        <p:spPr>
          <a:xfrm>
            <a:off x="4376075" y="5022475"/>
            <a:ext cx="1637100" cy="409800"/>
          </a:xfrm>
          <a:prstGeom prst="rect">
            <a:avLst/>
          </a:prstGeom>
        </p:spPr>
        <p:txBody>
          <a:bodyPr spcFirstLastPara="1" wrap="square" lIns="27425" tIns="0" rIns="27425" bIns="0" anchor="ctr" anchorCtr="0">
            <a:noAutofit/>
          </a:bodyPr>
          <a:lstStyle/>
          <a:p>
            <a:pPr marL="0" lvl="0" indent="0" algn="ctr" rtl="0">
              <a:spcBef>
                <a:spcPts val="1000"/>
              </a:spcBef>
              <a:spcAft>
                <a:spcPts val="0"/>
              </a:spcAft>
              <a:buNone/>
            </a:pPr>
            <a:r>
              <a:rPr lang="en-US">
                <a:solidFill>
                  <a:schemeClr val="hlink"/>
                </a:solidFill>
                <a:uFill>
                  <a:noFill/>
                </a:uFill>
                <a:hlinkClick r:id="rId4"/>
              </a:rPr>
              <a:t>Vera Sebulsky</a:t>
            </a:r>
            <a:endParaRPr/>
          </a:p>
        </p:txBody>
      </p:sp>
      <p:sp>
        <p:nvSpPr>
          <p:cNvPr id="507" name="Google Shape;507;p37"/>
          <p:cNvSpPr txBox="1">
            <a:spLocks noGrp="1"/>
          </p:cNvSpPr>
          <p:nvPr>
            <p:ph type="subTitle" idx="8"/>
          </p:nvPr>
        </p:nvSpPr>
        <p:spPr>
          <a:xfrm>
            <a:off x="2651733" y="5522975"/>
            <a:ext cx="9348900" cy="838200"/>
          </a:xfrm>
          <a:prstGeom prst="rect">
            <a:avLst/>
          </a:prstGeom>
        </p:spPr>
        <p:txBody>
          <a:bodyPr spcFirstLastPara="1" wrap="square" lIns="274300" tIns="45700" rIns="274300" bIns="45700" anchor="t" anchorCtr="0">
            <a:noAutofit/>
          </a:bodyPr>
          <a:lstStyle/>
          <a:p>
            <a:pPr marL="0" lvl="0" indent="0" algn="l" rtl="0">
              <a:spcBef>
                <a:spcPts val="1000"/>
              </a:spcBef>
              <a:spcAft>
                <a:spcPts val="0"/>
              </a:spcAft>
              <a:buNone/>
            </a:pPr>
            <a:r>
              <a:rPr lang="en-US"/>
              <a:t>Teaching schedule: </a:t>
            </a:r>
            <a:r>
              <a:rPr lang="en-US" b="0"/>
              <a:t>Offered every spring semester. </a:t>
            </a:r>
            <a:endParaRPr/>
          </a:p>
        </p:txBody>
      </p:sp>
      <p:sp>
        <p:nvSpPr>
          <p:cNvPr id="508" name="Google Shape;508;p37"/>
          <p:cNvSpPr txBox="1">
            <a:spLocks noGrp="1"/>
          </p:cNvSpPr>
          <p:nvPr>
            <p:ph type="title"/>
          </p:nvPr>
        </p:nvSpPr>
        <p:spPr>
          <a:xfrm>
            <a:off x="190500" y="0"/>
            <a:ext cx="11810100" cy="1118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2800" dirty="0"/>
              <a:t>MCEN 5000 Sociotechnical Industry Skills</a:t>
            </a:r>
            <a:endParaRPr sz="2800" dirty="0"/>
          </a:p>
        </p:txBody>
      </p:sp>
      <p:pic>
        <p:nvPicPr>
          <p:cNvPr id="509" name="Google Shape;509;p37"/>
          <p:cNvPicPr preferRelativeResize="0"/>
          <p:nvPr/>
        </p:nvPicPr>
        <p:blipFill>
          <a:blip r:embed="rId5">
            <a:alphaModFix/>
          </a:blip>
          <a:stretch>
            <a:fillRect/>
          </a:stretch>
        </p:blipFill>
        <p:spPr>
          <a:xfrm>
            <a:off x="2973013" y="3747513"/>
            <a:ext cx="1335024" cy="1335024"/>
          </a:xfrm>
          <a:prstGeom prst="rect">
            <a:avLst/>
          </a:prstGeom>
          <a:noFill/>
          <a:ln>
            <a:noFill/>
          </a:ln>
        </p:spPr>
      </p:pic>
      <p:pic>
        <p:nvPicPr>
          <p:cNvPr id="510" name="Google Shape;510;p37"/>
          <p:cNvPicPr preferRelativeResize="0"/>
          <p:nvPr/>
        </p:nvPicPr>
        <p:blipFill rotWithShape="1">
          <a:blip r:embed="rId6">
            <a:alphaModFix/>
          </a:blip>
          <a:srcRect l="7784" r="8777"/>
          <a:stretch/>
        </p:blipFill>
        <p:spPr>
          <a:xfrm>
            <a:off x="4512812" y="3747513"/>
            <a:ext cx="1363631" cy="1335024"/>
          </a:xfrm>
          <a:prstGeom prst="rect">
            <a:avLst/>
          </a:prstGeom>
          <a:noFill/>
          <a:ln>
            <a:noFill/>
          </a:ln>
        </p:spPr>
      </p:pic>
      <p:pic>
        <p:nvPicPr>
          <p:cNvPr id="511" name="Google Shape;511;p37"/>
          <p:cNvPicPr preferRelativeResize="0"/>
          <p:nvPr/>
        </p:nvPicPr>
        <p:blipFill rotWithShape="1">
          <a:blip r:embed="rId7">
            <a:alphaModFix/>
          </a:blip>
          <a:srcRect l="32839" r="7668"/>
          <a:stretch/>
        </p:blipFill>
        <p:spPr>
          <a:xfrm>
            <a:off x="7968475" y="1329850"/>
            <a:ext cx="3569400" cy="30000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pic>
        <p:nvPicPr>
          <p:cNvPr id="517" name="Google Shape;517;p38"/>
          <p:cNvPicPr preferRelativeResize="0"/>
          <p:nvPr/>
        </p:nvPicPr>
        <p:blipFill>
          <a:blip r:embed="rId3">
            <a:alphaModFix/>
          </a:blip>
          <a:stretch>
            <a:fillRect/>
          </a:stretch>
        </p:blipFill>
        <p:spPr>
          <a:xfrm>
            <a:off x="9214353" y="3045150"/>
            <a:ext cx="2524873" cy="1878001"/>
          </a:xfrm>
          <a:prstGeom prst="rect">
            <a:avLst/>
          </a:prstGeom>
          <a:noFill/>
          <a:ln>
            <a:noFill/>
          </a:ln>
        </p:spPr>
      </p:pic>
      <p:pic>
        <p:nvPicPr>
          <p:cNvPr id="518" name="Google Shape;518;p38"/>
          <p:cNvPicPr preferRelativeResize="0">
            <a:picLocks noGrp="1"/>
          </p:cNvPicPr>
          <p:nvPr>
            <p:ph type="pic" idx="3"/>
          </p:nvPr>
        </p:nvPicPr>
        <p:blipFill rotWithShape="1">
          <a:blip r:embed="rId4">
            <a:alphaModFix/>
          </a:blip>
          <a:srcRect/>
          <a:stretch/>
        </p:blipFill>
        <p:spPr>
          <a:xfrm>
            <a:off x="2973025" y="3747525"/>
            <a:ext cx="1335000" cy="1335000"/>
          </a:xfrm>
          <a:prstGeom prst="rect">
            <a:avLst/>
          </a:prstGeom>
        </p:spPr>
      </p:pic>
      <p:pic>
        <p:nvPicPr>
          <p:cNvPr id="519" name="Google Shape;519;p38"/>
          <p:cNvPicPr preferRelativeResize="0">
            <a:picLocks noGrp="1"/>
          </p:cNvPicPr>
          <p:nvPr>
            <p:ph type="pic" idx="4"/>
          </p:nvPr>
        </p:nvPicPr>
        <p:blipFill rotWithShape="1">
          <a:blip r:embed="rId5">
            <a:alphaModFix/>
          </a:blip>
          <a:srcRect/>
          <a:stretch/>
        </p:blipFill>
        <p:spPr>
          <a:xfrm>
            <a:off x="4525775" y="3747525"/>
            <a:ext cx="1335000" cy="1335000"/>
          </a:xfrm>
          <a:prstGeom prst="rect">
            <a:avLst/>
          </a:prstGeom>
        </p:spPr>
      </p:pic>
      <p:sp>
        <p:nvSpPr>
          <p:cNvPr id="520" name="Google Shape;520;p38"/>
          <p:cNvSpPr txBox="1">
            <a:spLocks noGrp="1"/>
          </p:cNvSpPr>
          <p:nvPr>
            <p:ph type="subTitle" idx="1"/>
          </p:nvPr>
        </p:nvSpPr>
        <p:spPr>
          <a:xfrm>
            <a:off x="0" y="1118700"/>
            <a:ext cx="2652600" cy="4764600"/>
          </a:xfrm>
          <a:prstGeom prst="rect">
            <a:avLst/>
          </a:prstGeom>
        </p:spPr>
        <p:txBody>
          <a:bodyPr spcFirstLastPara="1" wrap="square" lIns="228600" tIns="182875" rIns="228600" bIns="182875" anchor="t" anchorCtr="0">
            <a:noAutofit/>
          </a:bodyPr>
          <a:lstStyle/>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Career Areas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Energy Systems</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Renewable Energy</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Heating/Cooling</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Specializations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BS Environmental Option</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BS Energy Minor</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Prerequisites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t>MCEN 3022: Heat Transfer*</a:t>
            </a:r>
            <a:endParaRPr b="0" i="1"/>
          </a:p>
          <a:p>
            <a:pPr marL="0" lvl="0" indent="0" algn="l" rtl="0">
              <a:lnSpc>
                <a:spcPct val="100000"/>
              </a:lnSpc>
              <a:spcBef>
                <a:spcPts val="0"/>
              </a:spcBef>
              <a:spcAft>
                <a:spcPts val="0"/>
              </a:spcAft>
              <a:buClr>
                <a:schemeClr val="dk1"/>
              </a:buClr>
              <a:buSzPts val="1100"/>
              <a:buFont typeface="Arial"/>
              <a:buNone/>
            </a:pPr>
            <a:r>
              <a:rPr lang="en-US" b="0" i="1"/>
              <a:t>MCEN 3032: Thermo 2*</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Pre or Corequisites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None</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*Or equivalent.</a:t>
            </a:r>
            <a:endParaRPr b="0" i="1">
              <a:solidFill>
                <a:srgbClr val="202020"/>
              </a:solidFill>
            </a:endParaRPr>
          </a:p>
        </p:txBody>
      </p:sp>
      <p:sp>
        <p:nvSpPr>
          <p:cNvPr id="521" name="Google Shape;521;p38"/>
          <p:cNvSpPr txBox="1">
            <a:spLocks noGrp="1"/>
          </p:cNvSpPr>
          <p:nvPr>
            <p:ph type="subTitle" idx="5"/>
          </p:nvPr>
        </p:nvSpPr>
        <p:spPr>
          <a:xfrm>
            <a:off x="2652475" y="1118700"/>
            <a:ext cx="5316000" cy="1878000"/>
          </a:xfrm>
          <a:prstGeom prst="rect">
            <a:avLst/>
          </a:prstGeom>
        </p:spPr>
        <p:txBody>
          <a:bodyPr spcFirstLastPara="1" wrap="square" lIns="228600" tIns="182875" rIns="228600" bIns="182875" anchor="t" anchorCtr="0">
            <a:spAutoFit/>
          </a:bodyPr>
          <a:lstStyle/>
          <a:p>
            <a:pPr marL="0" lvl="0" indent="0" algn="l" rtl="0">
              <a:lnSpc>
                <a:spcPct val="100000"/>
              </a:lnSpc>
              <a:spcBef>
                <a:spcPts val="0"/>
              </a:spcBef>
              <a:spcAft>
                <a:spcPts val="0"/>
              </a:spcAft>
              <a:buClr>
                <a:schemeClr val="dk1"/>
              </a:buClr>
              <a:buSzPts val="1100"/>
              <a:buFont typeface="Arial"/>
              <a:buNone/>
            </a:pPr>
            <a:r>
              <a:rPr lang="en-US" i="0"/>
              <a:t>Strengthens understanding of how fundamental thermo-fluid concepts relate to real-world energy systems through hands-on laboratories with solar-thermal heaters, refrigeration cycles, cookstoves, combustors and more. Integrates concepts from thermodynamics, fluid mechanics, and heat transfer. Also emphasizes measurement practices and technical communication.</a:t>
            </a:r>
            <a:endParaRPr/>
          </a:p>
        </p:txBody>
      </p:sp>
      <p:sp>
        <p:nvSpPr>
          <p:cNvPr id="522" name="Google Shape;522;p38"/>
          <p:cNvSpPr txBox="1">
            <a:spLocks noGrp="1"/>
          </p:cNvSpPr>
          <p:nvPr>
            <p:ph type="subTitle" idx="6"/>
          </p:nvPr>
        </p:nvSpPr>
        <p:spPr>
          <a:xfrm>
            <a:off x="2820625" y="5017675"/>
            <a:ext cx="1637100" cy="409800"/>
          </a:xfrm>
          <a:prstGeom prst="rect">
            <a:avLst/>
          </a:prstGeom>
        </p:spPr>
        <p:txBody>
          <a:bodyPr spcFirstLastPara="1" wrap="square" lIns="27425" tIns="0" rIns="27425" bIns="0" anchor="ctr" anchorCtr="0">
            <a:noAutofit/>
          </a:bodyPr>
          <a:lstStyle/>
          <a:p>
            <a:pPr marL="0" lvl="0" indent="0" algn="ctr" rtl="0">
              <a:spcBef>
                <a:spcPts val="1000"/>
              </a:spcBef>
              <a:spcAft>
                <a:spcPts val="0"/>
              </a:spcAft>
              <a:buNone/>
            </a:pPr>
            <a:r>
              <a:rPr lang="en-US">
                <a:solidFill>
                  <a:schemeClr val="hlink"/>
                </a:solidFill>
                <a:uFill>
                  <a:noFill/>
                </a:uFill>
                <a:hlinkClick r:id="rId6"/>
              </a:rPr>
              <a:t>Julie Steinbrenner</a:t>
            </a:r>
            <a:endParaRPr/>
          </a:p>
        </p:txBody>
      </p:sp>
      <p:sp>
        <p:nvSpPr>
          <p:cNvPr id="523" name="Google Shape;523;p38"/>
          <p:cNvSpPr txBox="1">
            <a:spLocks noGrp="1"/>
          </p:cNvSpPr>
          <p:nvPr>
            <p:ph type="subTitle" idx="7"/>
          </p:nvPr>
        </p:nvSpPr>
        <p:spPr>
          <a:xfrm>
            <a:off x="4376075" y="5022475"/>
            <a:ext cx="1637100" cy="409800"/>
          </a:xfrm>
          <a:prstGeom prst="rect">
            <a:avLst/>
          </a:prstGeom>
        </p:spPr>
        <p:txBody>
          <a:bodyPr spcFirstLastPara="1" wrap="square" lIns="27425" tIns="0" rIns="27425" bIns="0" anchor="ctr" anchorCtr="0">
            <a:noAutofit/>
          </a:bodyPr>
          <a:lstStyle/>
          <a:p>
            <a:pPr marL="0" lvl="0" indent="0" algn="ctr" rtl="0">
              <a:spcBef>
                <a:spcPts val="1000"/>
              </a:spcBef>
              <a:spcAft>
                <a:spcPts val="0"/>
              </a:spcAft>
              <a:buNone/>
            </a:pPr>
            <a:r>
              <a:rPr lang="en-US">
                <a:solidFill>
                  <a:schemeClr val="hlink"/>
                </a:solidFill>
                <a:uFill>
                  <a:noFill/>
                </a:uFill>
                <a:hlinkClick r:id="rId7"/>
              </a:rPr>
              <a:t>Greg Rieker</a:t>
            </a:r>
            <a:endParaRPr/>
          </a:p>
        </p:txBody>
      </p:sp>
      <p:sp>
        <p:nvSpPr>
          <p:cNvPr id="524" name="Google Shape;524;p38"/>
          <p:cNvSpPr txBox="1">
            <a:spLocks noGrp="1"/>
          </p:cNvSpPr>
          <p:nvPr>
            <p:ph type="subTitle" idx="8"/>
          </p:nvPr>
        </p:nvSpPr>
        <p:spPr>
          <a:xfrm>
            <a:off x="2651733" y="5522975"/>
            <a:ext cx="9348900" cy="838200"/>
          </a:xfrm>
          <a:prstGeom prst="rect">
            <a:avLst/>
          </a:prstGeom>
        </p:spPr>
        <p:txBody>
          <a:bodyPr spcFirstLastPara="1" wrap="square" lIns="274300" tIns="45700" rIns="274300"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a:t>Teaching schedule: </a:t>
            </a:r>
            <a:r>
              <a:rPr lang="en-US" b="0"/>
              <a:t>Availability varies. Offered as instructor schedules allow.</a:t>
            </a:r>
            <a:endParaRPr b="0"/>
          </a:p>
          <a:p>
            <a:pPr marL="0" lvl="0" indent="0" algn="l" rtl="0">
              <a:spcBef>
                <a:spcPts val="1000"/>
              </a:spcBef>
              <a:spcAft>
                <a:spcPts val="0"/>
              </a:spcAft>
              <a:buNone/>
            </a:pPr>
            <a:endParaRPr/>
          </a:p>
        </p:txBody>
      </p:sp>
      <p:sp>
        <p:nvSpPr>
          <p:cNvPr id="525" name="Google Shape;525;p38"/>
          <p:cNvSpPr txBox="1">
            <a:spLocks noGrp="1"/>
          </p:cNvSpPr>
          <p:nvPr>
            <p:ph type="title"/>
          </p:nvPr>
        </p:nvSpPr>
        <p:spPr>
          <a:xfrm>
            <a:off x="190500" y="0"/>
            <a:ext cx="11810100" cy="1118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2800"/>
              <a:t>MCEN 4228/5228: Thermofluids Lab</a:t>
            </a:r>
            <a:endParaRPr sz="2800"/>
          </a:p>
        </p:txBody>
      </p:sp>
      <p:pic>
        <p:nvPicPr>
          <p:cNvPr id="526" name="Google Shape;526;p38"/>
          <p:cNvPicPr preferRelativeResize="0"/>
          <p:nvPr/>
        </p:nvPicPr>
        <p:blipFill>
          <a:blip r:embed="rId8">
            <a:alphaModFix/>
          </a:blip>
          <a:stretch>
            <a:fillRect/>
          </a:stretch>
        </p:blipFill>
        <p:spPr>
          <a:xfrm>
            <a:off x="7830050" y="1416950"/>
            <a:ext cx="2330575" cy="2330575"/>
          </a:xfrm>
          <a:prstGeom prst="rect">
            <a:avLst/>
          </a:prstGeom>
          <a:noFill/>
          <a:ln>
            <a:noFill/>
          </a:ln>
        </p:spPr>
      </p:pic>
      <p:pic>
        <p:nvPicPr>
          <p:cNvPr id="527" name="Google Shape;527;p38"/>
          <p:cNvPicPr preferRelativeResize="0">
            <a:picLocks noGrp="1"/>
          </p:cNvPicPr>
          <p:nvPr>
            <p:ph type="pic" idx="4"/>
          </p:nvPr>
        </p:nvPicPr>
        <p:blipFill rotWithShape="1">
          <a:blip r:embed="rId9">
            <a:alphaModFix/>
          </a:blip>
          <a:srcRect/>
          <a:stretch/>
        </p:blipFill>
        <p:spPr>
          <a:xfrm>
            <a:off x="6100363" y="3747525"/>
            <a:ext cx="1335000" cy="1335000"/>
          </a:xfrm>
          <a:prstGeom prst="rect">
            <a:avLst/>
          </a:prstGeom>
        </p:spPr>
      </p:pic>
      <p:sp>
        <p:nvSpPr>
          <p:cNvPr id="528" name="Google Shape;528;p38"/>
          <p:cNvSpPr txBox="1">
            <a:spLocks noGrp="1"/>
          </p:cNvSpPr>
          <p:nvPr>
            <p:ph type="subTitle" idx="7"/>
          </p:nvPr>
        </p:nvSpPr>
        <p:spPr>
          <a:xfrm>
            <a:off x="5950663" y="5022475"/>
            <a:ext cx="1637100" cy="409800"/>
          </a:xfrm>
          <a:prstGeom prst="rect">
            <a:avLst/>
          </a:prstGeom>
        </p:spPr>
        <p:txBody>
          <a:bodyPr spcFirstLastPara="1" wrap="square" lIns="27425" tIns="0" rIns="27425" bIns="0" anchor="ctr" anchorCtr="0">
            <a:noAutofit/>
          </a:bodyPr>
          <a:lstStyle/>
          <a:p>
            <a:pPr marL="0" lvl="0" indent="0" algn="ctr" rtl="0">
              <a:spcBef>
                <a:spcPts val="1000"/>
              </a:spcBef>
              <a:spcAft>
                <a:spcPts val="0"/>
              </a:spcAft>
              <a:buNone/>
            </a:pPr>
            <a:r>
              <a:rPr lang="en-US">
                <a:solidFill>
                  <a:schemeClr val="hlink"/>
                </a:solidFill>
                <a:uFill>
                  <a:noFill/>
                </a:uFill>
                <a:hlinkClick r:id="rId10"/>
              </a:rPr>
              <a:t>Jeff Knutsen</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39"/>
          <p:cNvSpPr>
            <a:spLocks noGrp="1"/>
          </p:cNvSpPr>
          <p:nvPr>
            <p:ph type="pic" idx="2"/>
          </p:nvPr>
        </p:nvSpPr>
        <p:spPr>
          <a:xfrm>
            <a:off x="7968425" y="1329850"/>
            <a:ext cx="3649200" cy="3000000"/>
          </a:xfrm>
          <a:prstGeom prst="rect">
            <a:avLst/>
          </a:prstGeom>
        </p:spPr>
        <p:txBody>
          <a:bodyPr/>
          <a:lstStyle/>
          <a:p>
            <a:endParaRPr lang="en-US"/>
          </a:p>
        </p:txBody>
      </p:sp>
      <p:sp>
        <p:nvSpPr>
          <p:cNvPr id="535" name="Google Shape;535;p39"/>
          <p:cNvSpPr txBox="1">
            <a:spLocks noGrp="1"/>
          </p:cNvSpPr>
          <p:nvPr>
            <p:ph type="subTitle" idx="1"/>
          </p:nvPr>
        </p:nvSpPr>
        <p:spPr>
          <a:xfrm>
            <a:off x="0" y="1118700"/>
            <a:ext cx="2652600" cy="4764600"/>
          </a:xfrm>
          <a:prstGeom prst="rect">
            <a:avLst/>
          </a:prstGeom>
        </p:spPr>
        <p:txBody>
          <a:bodyPr spcFirstLastPara="1" wrap="square" lIns="228600" tIns="182875" rIns="228600" bIns="182875" anchor="t" anchorCtr="0">
            <a:noAutofit/>
          </a:bodyPr>
          <a:lstStyle/>
          <a:p>
            <a:pPr marL="0" lvl="0" indent="0" algn="l" rtl="0">
              <a:lnSpc>
                <a:spcPct val="100000"/>
              </a:lnSpc>
              <a:spcBef>
                <a:spcPts val="0"/>
              </a:spcBef>
              <a:spcAft>
                <a:spcPts val="0"/>
              </a:spcAft>
              <a:buNone/>
            </a:pPr>
            <a:r>
              <a:rPr lang="en-US" i="1">
                <a:solidFill>
                  <a:srgbClr val="202020"/>
                </a:solidFill>
                <a:latin typeface="Arial"/>
                <a:ea typeface="Arial"/>
                <a:cs typeface="Arial"/>
                <a:sym typeface="Arial"/>
              </a:rPr>
              <a:t>Career Areas</a:t>
            </a:r>
            <a:endParaRPr i="1">
              <a:solidFill>
                <a:srgbClr val="202020"/>
              </a:solidFill>
              <a:latin typeface="Arial"/>
              <a:ea typeface="Arial"/>
              <a:cs typeface="Arial"/>
              <a:sym typeface="Arial"/>
            </a:endParaRPr>
          </a:p>
          <a:p>
            <a:pPr marL="0" lvl="0" indent="0" algn="l" rtl="0">
              <a:lnSpc>
                <a:spcPct val="100000"/>
              </a:lnSpc>
              <a:spcBef>
                <a:spcPts val="0"/>
              </a:spcBef>
              <a:spcAft>
                <a:spcPts val="0"/>
              </a:spcAft>
              <a:buNone/>
            </a:pPr>
            <a:r>
              <a:rPr lang="en-US" b="0" i="1">
                <a:solidFill>
                  <a:srgbClr val="202020"/>
                </a:solidFill>
                <a:latin typeface="Arial"/>
                <a:ea typeface="Arial"/>
                <a:cs typeface="Arial"/>
                <a:sym typeface="Arial"/>
              </a:rPr>
              <a:t>Biomedical </a:t>
            </a:r>
            <a:endParaRPr b="0" i="1">
              <a:solidFill>
                <a:srgbClr val="202020"/>
              </a:solidFill>
              <a:latin typeface="Arial"/>
              <a:ea typeface="Arial"/>
              <a:cs typeface="Arial"/>
              <a:sym typeface="Arial"/>
            </a:endParaRPr>
          </a:p>
          <a:p>
            <a:pPr marL="0" lvl="0" indent="0" algn="l" rtl="0">
              <a:lnSpc>
                <a:spcPct val="100000"/>
              </a:lnSpc>
              <a:spcBef>
                <a:spcPts val="0"/>
              </a:spcBef>
              <a:spcAft>
                <a:spcPts val="0"/>
              </a:spcAft>
              <a:buNone/>
            </a:pPr>
            <a:endParaRPr i="1">
              <a:solidFill>
                <a:srgbClr val="202020"/>
              </a:solidFill>
              <a:latin typeface="Arial"/>
              <a:ea typeface="Arial"/>
              <a:cs typeface="Arial"/>
              <a:sym typeface="Arial"/>
            </a:endParaRPr>
          </a:p>
          <a:p>
            <a:pPr marL="0" lvl="0" indent="0" algn="l" rtl="0">
              <a:lnSpc>
                <a:spcPct val="100000"/>
              </a:lnSpc>
              <a:spcBef>
                <a:spcPts val="0"/>
              </a:spcBef>
              <a:spcAft>
                <a:spcPts val="0"/>
              </a:spcAft>
              <a:buNone/>
            </a:pPr>
            <a:r>
              <a:rPr lang="en-US" i="1">
                <a:solidFill>
                  <a:srgbClr val="202020"/>
                </a:solidFill>
                <a:latin typeface="Arial"/>
                <a:ea typeface="Arial"/>
                <a:cs typeface="Arial"/>
                <a:sym typeface="Arial"/>
              </a:rPr>
              <a:t>Specializations</a:t>
            </a:r>
            <a:endParaRPr i="1">
              <a:solidFill>
                <a:srgbClr val="202020"/>
              </a:solidFill>
              <a:latin typeface="Arial"/>
              <a:ea typeface="Arial"/>
              <a:cs typeface="Arial"/>
              <a:sym typeface="Arial"/>
            </a:endParaRPr>
          </a:p>
          <a:p>
            <a:pPr marL="0" lvl="0" indent="0" algn="l" rtl="0">
              <a:lnSpc>
                <a:spcPct val="100000"/>
              </a:lnSpc>
              <a:spcBef>
                <a:spcPts val="0"/>
              </a:spcBef>
              <a:spcAft>
                <a:spcPts val="0"/>
              </a:spcAft>
              <a:buNone/>
            </a:pPr>
            <a:r>
              <a:rPr lang="en-US" b="0" i="1">
                <a:solidFill>
                  <a:srgbClr val="202020"/>
                </a:solidFill>
                <a:latin typeface="Arial"/>
                <a:ea typeface="Arial"/>
                <a:cs typeface="Arial"/>
                <a:sym typeface="Arial"/>
              </a:rPr>
              <a:t>None</a:t>
            </a:r>
            <a:endParaRPr b="0" i="1">
              <a:solidFill>
                <a:srgbClr val="202020"/>
              </a:solidFill>
              <a:latin typeface="Arial"/>
              <a:ea typeface="Arial"/>
              <a:cs typeface="Arial"/>
              <a:sym typeface="Arial"/>
            </a:endParaRPr>
          </a:p>
          <a:p>
            <a:pPr marL="0" lvl="0" indent="0" algn="l" rtl="0">
              <a:lnSpc>
                <a:spcPct val="100000"/>
              </a:lnSpc>
              <a:spcBef>
                <a:spcPts val="0"/>
              </a:spcBef>
              <a:spcAft>
                <a:spcPts val="0"/>
              </a:spcAft>
              <a:buNone/>
            </a:pPr>
            <a:endParaRPr b="0" i="1">
              <a:solidFill>
                <a:srgbClr val="202020"/>
              </a:solidFill>
              <a:latin typeface="Arial"/>
              <a:ea typeface="Arial"/>
              <a:cs typeface="Arial"/>
              <a:sym typeface="Arial"/>
            </a:endParaRPr>
          </a:p>
          <a:p>
            <a:pPr marL="0" lvl="0" indent="0" algn="l" rtl="0">
              <a:lnSpc>
                <a:spcPct val="100000"/>
              </a:lnSpc>
              <a:spcBef>
                <a:spcPts val="0"/>
              </a:spcBef>
              <a:spcAft>
                <a:spcPts val="0"/>
              </a:spcAft>
              <a:buNone/>
            </a:pPr>
            <a:r>
              <a:rPr lang="en-US" i="1">
                <a:solidFill>
                  <a:srgbClr val="202020"/>
                </a:solidFill>
                <a:latin typeface="Arial"/>
                <a:ea typeface="Arial"/>
                <a:cs typeface="Arial"/>
                <a:sym typeface="Arial"/>
              </a:rPr>
              <a:t>Prerequisites</a:t>
            </a:r>
            <a:endParaRPr i="1">
              <a:solidFill>
                <a:srgbClr val="202020"/>
              </a:solidFill>
              <a:latin typeface="Arial"/>
              <a:ea typeface="Arial"/>
              <a:cs typeface="Arial"/>
              <a:sym typeface="Arial"/>
            </a:endParaRPr>
          </a:p>
          <a:p>
            <a:pPr marL="0" lvl="0" indent="0" algn="l" rtl="0">
              <a:lnSpc>
                <a:spcPct val="100000"/>
              </a:lnSpc>
              <a:spcBef>
                <a:spcPts val="0"/>
              </a:spcBef>
              <a:spcAft>
                <a:spcPts val="0"/>
              </a:spcAft>
              <a:buNone/>
            </a:pPr>
            <a:r>
              <a:rPr lang="en-US" b="0" i="1">
                <a:solidFill>
                  <a:srgbClr val="000000"/>
                </a:solidFill>
                <a:latin typeface="Arial"/>
                <a:ea typeface="Arial"/>
                <a:cs typeface="Arial"/>
                <a:sym typeface="Arial"/>
              </a:rPr>
              <a:t>None</a:t>
            </a:r>
            <a:endParaRPr b="0" i="1">
              <a:solidFill>
                <a:srgbClr val="202020"/>
              </a:solidFill>
              <a:latin typeface="Arial"/>
              <a:ea typeface="Arial"/>
              <a:cs typeface="Arial"/>
              <a:sym typeface="Arial"/>
            </a:endParaRPr>
          </a:p>
          <a:p>
            <a:pPr marL="0" lvl="0" indent="0" algn="l" rtl="0">
              <a:lnSpc>
                <a:spcPct val="100000"/>
              </a:lnSpc>
              <a:spcBef>
                <a:spcPts val="0"/>
              </a:spcBef>
              <a:spcAft>
                <a:spcPts val="0"/>
              </a:spcAft>
              <a:buNone/>
            </a:pPr>
            <a:endParaRPr b="0" i="1">
              <a:solidFill>
                <a:srgbClr val="202020"/>
              </a:solidFill>
              <a:latin typeface="Arial"/>
              <a:ea typeface="Arial"/>
              <a:cs typeface="Arial"/>
              <a:sym typeface="Arial"/>
            </a:endParaRPr>
          </a:p>
          <a:p>
            <a:pPr marL="0" lvl="0" indent="0" algn="l" rtl="0">
              <a:lnSpc>
                <a:spcPct val="100000"/>
              </a:lnSpc>
              <a:spcBef>
                <a:spcPts val="0"/>
              </a:spcBef>
              <a:spcAft>
                <a:spcPts val="0"/>
              </a:spcAft>
              <a:buNone/>
            </a:pPr>
            <a:r>
              <a:rPr lang="en-US" i="1">
                <a:solidFill>
                  <a:srgbClr val="202020"/>
                </a:solidFill>
                <a:latin typeface="Arial"/>
                <a:ea typeface="Arial"/>
                <a:cs typeface="Arial"/>
                <a:sym typeface="Arial"/>
              </a:rPr>
              <a:t>Pre or Corequisites</a:t>
            </a:r>
            <a:endParaRPr i="1">
              <a:solidFill>
                <a:srgbClr val="202020"/>
              </a:solidFill>
              <a:latin typeface="Arial"/>
              <a:ea typeface="Arial"/>
              <a:cs typeface="Arial"/>
              <a:sym typeface="Arial"/>
            </a:endParaRPr>
          </a:p>
          <a:p>
            <a:pPr marL="0" lvl="0" indent="0" algn="l" rtl="0">
              <a:lnSpc>
                <a:spcPct val="100000"/>
              </a:lnSpc>
              <a:spcBef>
                <a:spcPts val="0"/>
              </a:spcBef>
              <a:spcAft>
                <a:spcPts val="0"/>
              </a:spcAft>
              <a:buNone/>
            </a:pPr>
            <a:r>
              <a:rPr lang="en-US" b="0" i="1">
                <a:solidFill>
                  <a:srgbClr val="000000"/>
                </a:solidFill>
                <a:latin typeface="Arial"/>
                <a:ea typeface="Arial"/>
                <a:cs typeface="Arial"/>
                <a:sym typeface="Arial"/>
              </a:rPr>
              <a:t>None</a:t>
            </a:r>
            <a:endParaRPr b="0">
              <a:solidFill>
                <a:srgbClr val="000000"/>
              </a:solidFill>
              <a:latin typeface="Arial"/>
              <a:ea typeface="Arial"/>
              <a:cs typeface="Arial"/>
              <a:sym typeface="Arial"/>
            </a:endParaRPr>
          </a:p>
          <a:p>
            <a:pPr marL="0" lvl="0" indent="0" algn="l" rtl="0">
              <a:spcBef>
                <a:spcPts val="1000"/>
              </a:spcBef>
              <a:spcAft>
                <a:spcPts val="0"/>
              </a:spcAft>
              <a:buNone/>
            </a:pPr>
            <a:endParaRPr/>
          </a:p>
        </p:txBody>
      </p:sp>
      <p:sp>
        <p:nvSpPr>
          <p:cNvPr id="536" name="Google Shape;536;p39"/>
          <p:cNvSpPr txBox="1">
            <a:spLocks noGrp="1"/>
          </p:cNvSpPr>
          <p:nvPr>
            <p:ph type="subTitle" idx="5"/>
          </p:nvPr>
        </p:nvSpPr>
        <p:spPr>
          <a:xfrm>
            <a:off x="2652475" y="1118700"/>
            <a:ext cx="5316000" cy="2502900"/>
          </a:xfrm>
          <a:prstGeom prst="rect">
            <a:avLst/>
          </a:prstGeom>
        </p:spPr>
        <p:txBody>
          <a:bodyPr spcFirstLastPara="1" wrap="square" lIns="228600" tIns="182875" rIns="228600" bIns="182875" anchor="t" anchorCtr="0">
            <a:spAutoFit/>
          </a:bodyPr>
          <a:lstStyle/>
          <a:p>
            <a:pPr marL="0" lvl="0" indent="0" algn="l" rtl="0">
              <a:spcBef>
                <a:spcPts val="1000"/>
              </a:spcBef>
              <a:spcAft>
                <a:spcPts val="0"/>
              </a:spcAft>
              <a:buNone/>
            </a:pPr>
            <a:r>
              <a:rPr lang="en-US" i="0">
                <a:solidFill>
                  <a:srgbClr val="242424"/>
                </a:solidFill>
                <a:highlight>
                  <a:srgbClr val="FFFFFF"/>
                </a:highlight>
              </a:rPr>
              <a:t>Most materials display only one or two types of intermolecular interactions, while biological systems typically involve four or more interactions, simultaneously or sequentially in space and time. This course will help you build a quantitative molecular-level understanding of the diverse nanoscale forces acting between biological surfaces, including van der Waals, electrostatic, hydration, hydrophobic and thermal fluctuation interactions. Knowledge of these forces will be used to analyze self-assembly, biomembranes and engineering for drug delivery and imaging.</a:t>
            </a:r>
            <a:endParaRPr/>
          </a:p>
        </p:txBody>
      </p:sp>
      <p:sp>
        <p:nvSpPr>
          <p:cNvPr id="537" name="Google Shape;537;p39"/>
          <p:cNvSpPr txBox="1">
            <a:spLocks noGrp="1"/>
          </p:cNvSpPr>
          <p:nvPr>
            <p:ph type="subTitle" idx="8"/>
          </p:nvPr>
        </p:nvSpPr>
        <p:spPr>
          <a:xfrm>
            <a:off x="2651733" y="5522975"/>
            <a:ext cx="9348900" cy="838200"/>
          </a:xfrm>
          <a:prstGeom prst="rect">
            <a:avLst/>
          </a:prstGeom>
        </p:spPr>
        <p:txBody>
          <a:bodyPr spcFirstLastPara="1" wrap="square" lIns="274300" tIns="45700" rIns="274300"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a:t>Teaching schedule: </a:t>
            </a:r>
            <a:r>
              <a:rPr lang="en-US" b="0"/>
              <a:t>Availability varies. Offered as instructor schedule allows.</a:t>
            </a:r>
            <a:endParaRPr b="0"/>
          </a:p>
          <a:p>
            <a:pPr marL="0" lvl="0" indent="0" algn="l" rtl="0">
              <a:spcBef>
                <a:spcPts val="1000"/>
              </a:spcBef>
              <a:spcAft>
                <a:spcPts val="0"/>
              </a:spcAft>
              <a:buNone/>
            </a:pPr>
            <a:endParaRPr/>
          </a:p>
        </p:txBody>
      </p:sp>
      <p:sp>
        <p:nvSpPr>
          <p:cNvPr id="538" name="Google Shape;538;p39"/>
          <p:cNvSpPr txBox="1">
            <a:spLocks noGrp="1"/>
          </p:cNvSpPr>
          <p:nvPr>
            <p:ph type="title"/>
          </p:nvPr>
        </p:nvSpPr>
        <p:spPr>
          <a:xfrm>
            <a:off x="190500" y="0"/>
            <a:ext cx="11810100" cy="1118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4228/5228 Surface Forces in Biology</a:t>
            </a:r>
            <a:endParaRPr/>
          </a:p>
        </p:txBody>
      </p:sp>
      <p:pic>
        <p:nvPicPr>
          <p:cNvPr id="539" name="Google Shape;539;p39"/>
          <p:cNvPicPr preferRelativeResize="0">
            <a:picLocks noGrp="1"/>
          </p:cNvPicPr>
          <p:nvPr>
            <p:ph type="pic" idx="4"/>
          </p:nvPr>
        </p:nvPicPr>
        <p:blipFill rotWithShape="1">
          <a:blip r:embed="rId3">
            <a:alphaModFix/>
          </a:blip>
          <a:srcRect/>
          <a:stretch/>
        </p:blipFill>
        <p:spPr>
          <a:xfrm>
            <a:off x="3171100" y="3767425"/>
            <a:ext cx="1335000" cy="1335000"/>
          </a:xfrm>
          <a:prstGeom prst="rect">
            <a:avLst/>
          </a:prstGeom>
        </p:spPr>
      </p:pic>
      <p:sp>
        <p:nvSpPr>
          <p:cNvPr id="540" name="Google Shape;540;p39"/>
          <p:cNvSpPr txBox="1">
            <a:spLocks noGrp="1"/>
          </p:cNvSpPr>
          <p:nvPr>
            <p:ph type="subTitle" idx="7"/>
          </p:nvPr>
        </p:nvSpPr>
        <p:spPr>
          <a:xfrm>
            <a:off x="3021400" y="5042375"/>
            <a:ext cx="1637100" cy="409800"/>
          </a:xfrm>
          <a:prstGeom prst="rect">
            <a:avLst/>
          </a:prstGeom>
        </p:spPr>
        <p:txBody>
          <a:bodyPr spcFirstLastPara="1" wrap="square" lIns="27425" tIns="0" rIns="27425" bIns="0" anchor="ctr" anchorCtr="0">
            <a:noAutofit/>
          </a:bodyPr>
          <a:lstStyle/>
          <a:p>
            <a:pPr marL="0" lvl="0" indent="0" algn="ctr" rtl="0">
              <a:spcBef>
                <a:spcPts val="1000"/>
              </a:spcBef>
              <a:spcAft>
                <a:spcPts val="0"/>
              </a:spcAft>
              <a:buNone/>
            </a:pPr>
            <a:r>
              <a:rPr lang="en-US">
                <a:solidFill>
                  <a:schemeClr val="hlink"/>
                </a:solidFill>
                <a:uFill>
                  <a:noFill/>
                </a:uFill>
                <a:hlinkClick r:id="rId4"/>
              </a:rPr>
              <a:t>Mark Borden</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40"/>
          <p:cNvSpPr txBox="1">
            <a:spLocks noGrp="1"/>
          </p:cNvSpPr>
          <p:nvPr>
            <p:ph type="subTitle" idx="1"/>
          </p:nvPr>
        </p:nvSpPr>
        <p:spPr>
          <a:xfrm>
            <a:off x="0" y="1118700"/>
            <a:ext cx="2652600" cy="4764600"/>
          </a:xfrm>
          <a:prstGeom prst="rect">
            <a:avLst/>
          </a:prstGeom>
        </p:spPr>
        <p:txBody>
          <a:bodyPr spcFirstLastPara="1" wrap="square" lIns="228600" tIns="182875" rIns="228600" bIns="182875" anchor="t" anchorCtr="0">
            <a:noAutofit/>
          </a:bodyPr>
          <a:lstStyle/>
          <a:p>
            <a:pPr marL="0" lvl="0" indent="0" algn="l" rtl="0">
              <a:lnSpc>
                <a:spcPct val="100000"/>
              </a:lnSpc>
              <a:spcBef>
                <a:spcPts val="0"/>
              </a:spcBef>
              <a:spcAft>
                <a:spcPts val="0"/>
              </a:spcAft>
              <a:buNone/>
            </a:pPr>
            <a:r>
              <a:rPr lang="en-US" i="1">
                <a:solidFill>
                  <a:srgbClr val="202020"/>
                </a:solidFill>
                <a:latin typeface="Arial"/>
                <a:ea typeface="Arial"/>
                <a:cs typeface="Arial"/>
                <a:sym typeface="Arial"/>
              </a:rPr>
              <a:t>Career Areas</a:t>
            </a:r>
            <a:endParaRPr i="1">
              <a:solidFill>
                <a:srgbClr val="202020"/>
              </a:solidFill>
              <a:latin typeface="Arial"/>
              <a:ea typeface="Arial"/>
              <a:cs typeface="Arial"/>
              <a:sym typeface="Arial"/>
            </a:endParaRPr>
          </a:p>
          <a:p>
            <a:pPr marL="0" lvl="0" indent="0" algn="l" rtl="0">
              <a:lnSpc>
                <a:spcPct val="100000"/>
              </a:lnSpc>
              <a:spcBef>
                <a:spcPts val="0"/>
              </a:spcBef>
              <a:spcAft>
                <a:spcPts val="0"/>
              </a:spcAft>
              <a:buNone/>
            </a:pPr>
            <a:r>
              <a:rPr lang="en-US" b="0" i="1">
                <a:solidFill>
                  <a:srgbClr val="202020"/>
                </a:solidFill>
                <a:latin typeface="Arial"/>
                <a:ea typeface="Arial"/>
                <a:cs typeface="Arial"/>
                <a:sym typeface="Arial"/>
              </a:rPr>
              <a:t>Data Science</a:t>
            </a:r>
            <a:endParaRPr b="0" i="1">
              <a:solidFill>
                <a:srgbClr val="202020"/>
              </a:solidFill>
              <a:latin typeface="Arial"/>
              <a:ea typeface="Arial"/>
              <a:cs typeface="Arial"/>
              <a:sym typeface="Arial"/>
            </a:endParaRPr>
          </a:p>
          <a:p>
            <a:pPr marL="0" lvl="0" indent="0" algn="l" rtl="0">
              <a:lnSpc>
                <a:spcPct val="100000"/>
              </a:lnSpc>
              <a:spcBef>
                <a:spcPts val="0"/>
              </a:spcBef>
              <a:spcAft>
                <a:spcPts val="0"/>
              </a:spcAft>
              <a:buNone/>
            </a:pPr>
            <a:r>
              <a:rPr lang="en-US" b="0" i="1">
                <a:solidFill>
                  <a:srgbClr val="202020"/>
                </a:solidFill>
                <a:latin typeface="Arial"/>
                <a:ea typeface="Arial"/>
                <a:cs typeface="Arial"/>
                <a:sym typeface="Arial"/>
              </a:rPr>
              <a:t>Robotics Engineering</a:t>
            </a:r>
            <a:endParaRPr b="0" i="1">
              <a:solidFill>
                <a:srgbClr val="202020"/>
              </a:solidFill>
              <a:latin typeface="Arial"/>
              <a:ea typeface="Arial"/>
              <a:cs typeface="Arial"/>
              <a:sym typeface="Arial"/>
            </a:endParaRPr>
          </a:p>
          <a:p>
            <a:pPr marL="0" lvl="0" indent="0" algn="l" rtl="0">
              <a:lnSpc>
                <a:spcPct val="100000"/>
              </a:lnSpc>
              <a:spcBef>
                <a:spcPts val="0"/>
              </a:spcBef>
              <a:spcAft>
                <a:spcPts val="0"/>
              </a:spcAft>
              <a:buNone/>
            </a:pPr>
            <a:r>
              <a:rPr lang="en-US" b="0" i="1">
                <a:solidFill>
                  <a:srgbClr val="202020"/>
                </a:solidFill>
                <a:latin typeface="Arial"/>
                <a:ea typeface="Arial"/>
                <a:cs typeface="Arial"/>
                <a:sym typeface="Arial"/>
              </a:rPr>
              <a:t>ML-enhanced CAD</a:t>
            </a:r>
            <a:endParaRPr b="0" i="1">
              <a:solidFill>
                <a:srgbClr val="202020"/>
              </a:solidFill>
              <a:latin typeface="Arial"/>
              <a:ea typeface="Arial"/>
              <a:cs typeface="Arial"/>
              <a:sym typeface="Arial"/>
            </a:endParaRPr>
          </a:p>
          <a:p>
            <a:pPr marL="0" lvl="0" indent="0" algn="l" rtl="0">
              <a:lnSpc>
                <a:spcPct val="100000"/>
              </a:lnSpc>
              <a:spcBef>
                <a:spcPts val="0"/>
              </a:spcBef>
              <a:spcAft>
                <a:spcPts val="0"/>
              </a:spcAft>
              <a:buNone/>
            </a:pPr>
            <a:r>
              <a:rPr lang="en-US" b="0" i="1">
                <a:solidFill>
                  <a:srgbClr val="202020"/>
                </a:solidFill>
                <a:latin typeface="Arial"/>
                <a:ea typeface="Arial"/>
                <a:cs typeface="Arial"/>
                <a:sym typeface="Arial"/>
              </a:rPr>
              <a:t>Predictive Maintenance</a:t>
            </a:r>
            <a:endParaRPr b="0" i="1">
              <a:solidFill>
                <a:srgbClr val="202020"/>
              </a:solidFill>
              <a:latin typeface="Arial"/>
              <a:ea typeface="Arial"/>
              <a:cs typeface="Arial"/>
              <a:sym typeface="Arial"/>
            </a:endParaRPr>
          </a:p>
          <a:p>
            <a:pPr marL="0" lvl="0" indent="0" algn="l" rtl="0">
              <a:lnSpc>
                <a:spcPct val="100000"/>
              </a:lnSpc>
              <a:spcBef>
                <a:spcPts val="0"/>
              </a:spcBef>
              <a:spcAft>
                <a:spcPts val="0"/>
              </a:spcAft>
              <a:buNone/>
            </a:pPr>
            <a:endParaRPr b="0" i="1">
              <a:solidFill>
                <a:srgbClr val="202020"/>
              </a:solidFill>
              <a:latin typeface="Arial"/>
              <a:ea typeface="Arial"/>
              <a:cs typeface="Arial"/>
              <a:sym typeface="Arial"/>
            </a:endParaRPr>
          </a:p>
          <a:p>
            <a:pPr marL="0" lvl="0" indent="0" algn="l" rtl="0">
              <a:lnSpc>
                <a:spcPct val="100000"/>
              </a:lnSpc>
              <a:spcBef>
                <a:spcPts val="0"/>
              </a:spcBef>
              <a:spcAft>
                <a:spcPts val="0"/>
              </a:spcAft>
              <a:buNone/>
            </a:pPr>
            <a:r>
              <a:rPr lang="en-US" i="1">
                <a:solidFill>
                  <a:srgbClr val="202020"/>
                </a:solidFill>
                <a:latin typeface="Arial"/>
                <a:ea typeface="Arial"/>
                <a:cs typeface="Arial"/>
                <a:sym typeface="Arial"/>
              </a:rPr>
              <a:t>Specializations</a:t>
            </a:r>
            <a:endParaRPr i="1">
              <a:solidFill>
                <a:srgbClr val="202020"/>
              </a:solidFill>
              <a:latin typeface="Arial"/>
              <a:ea typeface="Arial"/>
              <a:cs typeface="Arial"/>
              <a:sym typeface="Arial"/>
            </a:endParaRPr>
          </a:p>
          <a:p>
            <a:pPr marL="0" lvl="0" indent="0" algn="l" rtl="0">
              <a:lnSpc>
                <a:spcPct val="100000"/>
              </a:lnSpc>
              <a:spcBef>
                <a:spcPts val="0"/>
              </a:spcBef>
              <a:spcAft>
                <a:spcPts val="0"/>
              </a:spcAft>
              <a:buNone/>
            </a:pPr>
            <a:r>
              <a:rPr lang="en-US" b="0" i="1">
                <a:solidFill>
                  <a:srgbClr val="202020"/>
                </a:solidFill>
                <a:latin typeface="Arial"/>
                <a:ea typeface="Arial"/>
                <a:cs typeface="Arial"/>
                <a:sym typeface="Arial"/>
              </a:rPr>
              <a:t>None</a:t>
            </a:r>
            <a:endParaRPr b="0" i="1">
              <a:solidFill>
                <a:srgbClr val="202020"/>
              </a:solidFill>
              <a:latin typeface="Arial"/>
              <a:ea typeface="Arial"/>
              <a:cs typeface="Arial"/>
              <a:sym typeface="Arial"/>
            </a:endParaRPr>
          </a:p>
          <a:p>
            <a:pPr marL="0" lvl="0" indent="0" algn="l" rtl="0">
              <a:lnSpc>
                <a:spcPct val="100000"/>
              </a:lnSpc>
              <a:spcBef>
                <a:spcPts val="0"/>
              </a:spcBef>
              <a:spcAft>
                <a:spcPts val="0"/>
              </a:spcAft>
              <a:buNone/>
            </a:pPr>
            <a:endParaRPr b="0" i="1">
              <a:solidFill>
                <a:srgbClr val="202020"/>
              </a:solidFill>
              <a:latin typeface="Arial"/>
              <a:ea typeface="Arial"/>
              <a:cs typeface="Arial"/>
              <a:sym typeface="Arial"/>
            </a:endParaRPr>
          </a:p>
          <a:p>
            <a:pPr marL="0" lvl="0" indent="0" algn="l" rtl="0">
              <a:lnSpc>
                <a:spcPct val="100000"/>
              </a:lnSpc>
              <a:spcBef>
                <a:spcPts val="0"/>
              </a:spcBef>
              <a:spcAft>
                <a:spcPts val="0"/>
              </a:spcAft>
              <a:buNone/>
            </a:pPr>
            <a:r>
              <a:rPr lang="en-US" i="1">
                <a:solidFill>
                  <a:srgbClr val="202020"/>
                </a:solidFill>
                <a:latin typeface="Arial"/>
                <a:ea typeface="Arial"/>
                <a:cs typeface="Arial"/>
                <a:sym typeface="Arial"/>
              </a:rPr>
              <a:t>Prerequisites</a:t>
            </a:r>
            <a:endParaRPr i="1">
              <a:solidFill>
                <a:srgbClr val="202020"/>
              </a:solidFill>
              <a:latin typeface="Arial"/>
              <a:ea typeface="Arial"/>
              <a:cs typeface="Arial"/>
              <a:sym typeface="Arial"/>
            </a:endParaRPr>
          </a:p>
          <a:p>
            <a:pPr marL="0" lvl="0" indent="0" algn="l" rtl="0">
              <a:lnSpc>
                <a:spcPct val="100000"/>
              </a:lnSpc>
              <a:spcBef>
                <a:spcPts val="0"/>
              </a:spcBef>
              <a:spcAft>
                <a:spcPts val="0"/>
              </a:spcAft>
              <a:buNone/>
            </a:pPr>
            <a:r>
              <a:rPr lang="en-US" b="0" i="1">
                <a:solidFill>
                  <a:srgbClr val="000000"/>
                </a:solidFill>
                <a:latin typeface="Arial"/>
                <a:ea typeface="Arial"/>
                <a:cs typeface="Arial"/>
                <a:sym typeface="Arial"/>
              </a:rPr>
              <a:t>MCEN 3021: Fluid Mechanics</a:t>
            </a:r>
            <a:endParaRPr b="0" i="1">
              <a:solidFill>
                <a:srgbClr val="000000"/>
              </a:solidFill>
              <a:latin typeface="Arial"/>
              <a:ea typeface="Arial"/>
              <a:cs typeface="Arial"/>
              <a:sym typeface="Arial"/>
            </a:endParaRPr>
          </a:p>
          <a:p>
            <a:pPr marL="0" lvl="0" indent="0" algn="l" rtl="0">
              <a:lnSpc>
                <a:spcPct val="100000"/>
              </a:lnSpc>
              <a:spcBef>
                <a:spcPts val="0"/>
              </a:spcBef>
              <a:spcAft>
                <a:spcPts val="0"/>
              </a:spcAft>
              <a:buNone/>
            </a:pPr>
            <a:r>
              <a:rPr lang="en-US" b="0" i="1">
                <a:solidFill>
                  <a:srgbClr val="000000"/>
                </a:solidFill>
                <a:latin typeface="Arial"/>
                <a:ea typeface="Arial"/>
                <a:cs typeface="Arial"/>
                <a:sym typeface="Arial"/>
              </a:rPr>
              <a:t>MCEN 3022: Heat Transfer</a:t>
            </a:r>
            <a:endParaRPr b="0" i="1">
              <a:solidFill>
                <a:srgbClr val="000000"/>
              </a:solidFill>
              <a:latin typeface="Arial"/>
              <a:ea typeface="Arial"/>
              <a:cs typeface="Arial"/>
              <a:sym typeface="Arial"/>
            </a:endParaRPr>
          </a:p>
          <a:p>
            <a:pPr marL="0" lvl="0" indent="0" algn="l" rtl="0">
              <a:lnSpc>
                <a:spcPct val="100000"/>
              </a:lnSpc>
              <a:spcBef>
                <a:spcPts val="0"/>
              </a:spcBef>
              <a:spcAft>
                <a:spcPts val="0"/>
              </a:spcAft>
              <a:buNone/>
            </a:pPr>
            <a:r>
              <a:rPr lang="en-US" b="0" i="1">
                <a:solidFill>
                  <a:srgbClr val="000000"/>
                </a:solidFill>
                <a:latin typeface="Arial"/>
                <a:ea typeface="Arial"/>
                <a:cs typeface="Arial"/>
                <a:sym typeface="Arial"/>
              </a:rPr>
              <a:t>MCEN 4026: Manufacturing</a:t>
            </a:r>
            <a:endParaRPr b="0" i="1">
              <a:solidFill>
                <a:srgbClr val="000000"/>
              </a:solidFill>
              <a:latin typeface="Arial"/>
              <a:ea typeface="Arial"/>
              <a:cs typeface="Arial"/>
              <a:sym typeface="Arial"/>
            </a:endParaRPr>
          </a:p>
          <a:p>
            <a:pPr marL="0" lvl="0" indent="0" algn="l" rtl="0">
              <a:lnSpc>
                <a:spcPct val="100000"/>
              </a:lnSpc>
              <a:spcBef>
                <a:spcPts val="0"/>
              </a:spcBef>
              <a:spcAft>
                <a:spcPts val="0"/>
              </a:spcAft>
              <a:buNone/>
            </a:pPr>
            <a:endParaRPr b="0" i="1">
              <a:solidFill>
                <a:srgbClr val="202020"/>
              </a:solidFill>
              <a:latin typeface="Arial"/>
              <a:ea typeface="Arial"/>
              <a:cs typeface="Arial"/>
              <a:sym typeface="Arial"/>
            </a:endParaRPr>
          </a:p>
          <a:p>
            <a:pPr marL="0" lvl="0" indent="0" algn="l" rtl="0">
              <a:lnSpc>
                <a:spcPct val="100000"/>
              </a:lnSpc>
              <a:spcBef>
                <a:spcPts val="0"/>
              </a:spcBef>
              <a:spcAft>
                <a:spcPts val="0"/>
              </a:spcAft>
              <a:buNone/>
            </a:pPr>
            <a:r>
              <a:rPr lang="en-US" i="1">
                <a:solidFill>
                  <a:srgbClr val="202020"/>
                </a:solidFill>
                <a:latin typeface="Arial"/>
                <a:ea typeface="Arial"/>
                <a:cs typeface="Arial"/>
                <a:sym typeface="Arial"/>
              </a:rPr>
              <a:t>Pre or Corequisites</a:t>
            </a:r>
            <a:endParaRPr i="1">
              <a:solidFill>
                <a:srgbClr val="202020"/>
              </a:solidFill>
              <a:latin typeface="Arial"/>
              <a:ea typeface="Arial"/>
              <a:cs typeface="Arial"/>
              <a:sym typeface="Arial"/>
            </a:endParaRPr>
          </a:p>
          <a:p>
            <a:pPr marL="0" lvl="0" indent="0" algn="l" rtl="0">
              <a:lnSpc>
                <a:spcPct val="100000"/>
              </a:lnSpc>
              <a:spcBef>
                <a:spcPts val="0"/>
              </a:spcBef>
              <a:spcAft>
                <a:spcPts val="0"/>
              </a:spcAft>
              <a:buNone/>
            </a:pPr>
            <a:r>
              <a:rPr lang="en-US" b="0" i="1">
                <a:solidFill>
                  <a:srgbClr val="000000"/>
                </a:solidFill>
                <a:latin typeface="Arial"/>
                <a:ea typeface="Arial"/>
                <a:cs typeface="Arial"/>
                <a:sym typeface="Arial"/>
              </a:rPr>
              <a:t>None</a:t>
            </a:r>
            <a:endParaRPr b="0">
              <a:solidFill>
                <a:srgbClr val="000000"/>
              </a:solidFill>
              <a:latin typeface="Arial"/>
              <a:ea typeface="Arial"/>
              <a:cs typeface="Arial"/>
              <a:sym typeface="Arial"/>
            </a:endParaRPr>
          </a:p>
          <a:p>
            <a:pPr marL="0" lvl="0" indent="0" algn="l" rtl="0">
              <a:lnSpc>
                <a:spcPct val="100000"/>
              </a:lnSpc>
              <a:spcBef>
                <a:spcPts val="0"/>
              </a:spcBef>
              <a:spcAft>
                <a:spcPts val="0"/>
              </a:spcAft>
              <a:buNone/>
            </a:pPr>
            <a:endParaRPr b="0">
              <a:solidFill>
                <a:srgbClr val="000000"/>
              </a:solidFill>
              <a:latin typeface="Arial"/>
              <a:ea typeface="Arial"/>
              <a:cs typeface="Arial"/>
              <a:sym typeface="Arial"/>
            </a:endParaRPr>
          </a:p>
          <a:p>
            <a:pPr marL="0" lvl="0" indent="0" algn="l" rtl="0">
              <a:spcBef>
                <a:spcPts val="1000"/>
              </a:spcBef>
              <a:spcAft>
                <a:spcPts val="0"/>
              </a:spcAft>
              <a:buNone/>
            </a:pPr>
            <a:endParaRPr/>
          </a:p>
        </p:txBody>
      </p:sp>
      <p:sp>
        <p:nvSpPr>
          <p:cNvPr id="547" name="Google Shape;547;p40"/>
          <p:cNvSpPr txBox="1">
            <a:spLocks noGrp="1"/>
          </p:cNvSpPr>
          <p:nvPr>
            <p:ph type="subTitle" idx="5"/>
          </p:nvPr>
        </p:nvSpPr>
        <p:spPr>
          <a:xfrm>
            <a:off x="2652475" y="1118700"/>
            <a:ext cx="5316000" cy="2426400"/>
          </a:xfrm>
          <a:prstGeom prst="rect">
            <a:avLst/>
          </a:prstGeom>
        </p:spPr>
        <p:txBody>
          <a:bodyPr spcFirstLastPara="1" wrap="square" lIns="228600" tIns="182875" rIns="228600" bIns="182875" anchor="t" anchorCtr="0">
            <a:spAutoFit/>
          </a:bodyPr>
          <a:lstStyle/>
          <a:p>
            <a:pPr marL="0" lvl="0" indent="0" algn="l" rtl="0">
              <a:lnSpc>
                <a:spcPct val="115000"/>
              </a:lnSpc>
              <a:spcBef>
                <a:spcPts val="0"/>
              </a:spcBef>
              <a:spcAft>
                <a:spcPts val="0"/>
              </a:spcAft>
              <a:buClr>
                <a:schemeClr val="dk1"/>
              </a:buClr>
              <a:buSzPts val="1100"/>
              <a:buFont typeface="Arial"/>
              <a:buNone/>
            </a:pPr>
            <a:r>
              <a:rPr lang="en-US" i="0">
                <a:highlight>
                  <a:srgbClr val="FFFFFF"/>
                </a:highlight>
              </a:rPr>
              <a:t>This course explores the dynamic intersection of mechanical engineering and machine learning. We will delve into the state of the art integrating data science and machine learning algorithms with traditional mechanical engineering disciplines such as fluid and solid mechanics, heat transfer, control systems, materials, system design, and manufacturing.</a:t>
            </a:r>
            <a:endParaRPr i="0">
              <a:highlight>
                <a:srgbClr val="FFFFFF"/>
              </a:highlight>
            </a:endParaRPr>
          </a:p>
          <a:p>
            <a:pPr marL="0" lvl="0" indent="0" algn="l" rtl="0">
              <a:spcBef>
                <a:spcPts val="1000"/>
              </a:spcBef>
              <a:spcAft>
                <a:spcPts val="0"/>
              </a:spcAft>
              <a:buNone/>
            </a:pPr>
            <a:endParaRPr/>
          </a:p>
        </p:txBody>
      </p:sp>
      <p:sp>
        <p:nvSpPr>
          <p:cNvPr id="548" name="Google Shape;548;p40"/>
          <p:cNvSpPr txBox="1">
            <a:spLocks noGrp="1"/>
          </p:cNvSpPr>
          <p:nvPr>
            <p:ph type="subTitle" idx="8"/>
          </p:nvPr>
        </p:nvSpPr>
        <p:spPr>
          <a:xfrm>
            <a:off x="2651733" y="5522975"/>
            <a:ext cx="9348900" cy="838200"/>
          </a:xfrm>
          <a:prstGeom prst="rect">
            <a:avLst/>
          </a:prstGeom>
        </p:spPr>
        <p:txBody>
          <a:bodyPr spcFirstLastPara="1" wrap="square" lIns="274300" tIns="45700" rIns="274300"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a:t>Teaching schedule: </a:t>
            </a:r>
            <a:r>
              <a:rPr lang="en-US" b="0"/>
              <a:t>Availability varies. Offered as instructor schedule allows.</a:t>
            </a:r>
            <a:endParaRPr b="0"/>
          </a:p>
          <a:p>
            <a:pPr marL="0" lvl="0" indent="0" algn="l" rtl="0">
              <a:spcBef>
                <a:spcPts val="1000"/>
              </a:spcBef>
              <a:spcAft>
                <a:spcPts val="0"/>
              </a:spcAft>
              <a:buNone/>
            </a:pPr>
            <a:endParaRPr/>
          </a:p>
        </p:txBody>
      </p:sp>
      <p:sp>
        <p:nvSpPr>
          <p:cNvPr id="549" name="Google Shape;549;p40"/>
          <p:cNvSpPr txBox="1">
            <a:spLocks noGrp="1"/>
          </p:cNvSpPr>
          <p:nvPr>
            <p:ph type="title"/>
          </p:nvPr>
        </p:nvSpPr>
        <p:spPr>
          <a:xfrm>
            <a:off x="190500" y="0"/>
            <a:ext cx="11810100" cy="1118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4228/5228 Machine Learning in Mechanical Engineering</a:t>
            </a:r>
            <a:endParaRPr/>
          </a:p>
        </p:txBody>
      </p:sp>
      <p:pic>
        <p:nvPicPr>
          <p:cNvPr id="550" name="Google Shape;550;p40"/>
          <p:cNvPicPr preferRelativeResize="0">
            <a:picLocks noGrp="1"/>
          </p:cNvPicPr>
          <p:nvPr>
            <p:ph type="pic" idx="3"/>
          </p:nvPr>
        </p:nvPicPr>
        <p:blipFill rotWithShape="1">
          <a:blip r:embed="rId3">
            <a:alphaModFix/>
          </a:blip>
          <a:srcRect/>
          <a:stretch/>
        </p:blipFill>
        <p:spPr>
          <a:xfrm>
            <a:off x="3082600" y="3747525"/>
            <a:ext cx="1335000" cy="1335000"/>
          </a:xfrm>
          <a:prstGeom prst="rect">
            <a:avLst/>
          </a:prstGeom>
        </p:spPr>
      </p:pic>
      <p:sp>
        <p:nvSpPr>
          <p:cNvPr id="551" name="Google Shape;551;p40"/>
          <p:cNvSpPr txBox="1">
            <a:spLocks noGrp="1"/>
          </p:cNvSpPr>
          <p:nvPr>
            <p:ph type="subTitle" idx="6"/>
          </p:nvPr>
        </p:nvSpPr>
        <p:spPr>
          <a:xfrm>
            <a:off x="2931550" y="5017675"/>
            <a:ext cx="1637100" cy="409800"/>
          </a:xfrm>
          <a:prstGeom prst="rect">
            <a:avLst/>
          </a:prstGeom>
        </p:spPr>
        <p:txBody>
          <a:bodyPr spcFirstLastPara="1" wrap="square" lIns="27425" tIns="0" rIns="27425" bIns="0" anchor="ctr" anchorCtr="0">
            <a:noAutofit/>
          </a:bodyPr>
          <a:lstStyle/>
          <a:p>
            <a:pPr marL="0" lvl="0" indent="0" algn="ctr" rtl="0">
              <a:spcBef>
                <a:spcPts val="1000"/>
              </a:spcBef>
              <a:spcAft>
                <a:spcPts val="0"/>
              </a:spcAft>
              <a:buNone/>
            </a:pPr>
            <a:r>
              <a:rPr lang="en-US">
                <a:solidFill>
                  <a:schemeClr val="hlink"/>
                </a:solidFill>
                <a:uFill>
                  <a:noFill/>
                </a:uFill>
                <a:hlinkClick r:id="rId4"/>
              </a:rPr>
              <a:t>Longji Cui</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7" name="Google Shape;557;p41"/>
          <p:cNvSpPr>
            <a:spLocks noGrp="1"/>
          </p:cNvSpPr>
          <p:nvPr>
            <p:ph type="pic" idx="2"/>
          </p:nvPr>
        </p:nvSpPr>
        <p:spPr>
          <a:xfrm>
            <a:off x="7968425" y="1329850"/>
            <a:ext cx="3649200" cy="3000000"/>
          </a:xfrm>
          <a:prstGeom prst="rect">
            <a:avLst/>
          </a:prstGeom>
        </p:spPr>
        <p:txBody>
          <a:bodyPr/>
          <a:lstStyle/>
          <a:p>
            <a:endParaRPr lang="en-US"/>
          </a:p>
        </p:txBody>
      </p:sp>
      <p:sp>
        <p:nvSpPr>
          <p:cNvPr id="558" name="Google Shape;558;p41"/>
          <p:cNvSpPr txBox="1">
            <a:spLocks noGrp="1"/>
          </p:cNvSpPr>
          <p:nvPr>
            <p:ph type="subTitle" idx="1"/>
          </p:nvPr>
        </p:nvSpPr>
        <p:spPr>
          <a:xfrm>
            <a:off x="0" y="1118700"/>
            <a:ext cx="2652600" cy="4764600"/>
          </a:xfrm>
          <a:prstGeom prst="rect">
            <a:avLst/>
          </a:prstGeom>
        </p:spPr>
        <p:txBody>
          <a:bodyPr spcFirstLastPara="1" wrap="square" lIns="228600" tIns="182875" rIns="228600" bIns="182875" anchor="t" anchorCtr="0">
            <a:noAutofit/>
          </a:bodyPr>
          <a:lstStyle/>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Career Areas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Decarbonization Sustainability</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Renewable Energy </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Solar Thermal Energy</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Power Generation</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Propulsion &amp; Transportation</a:t>
            </a:r>
            <a:endParaRPr b="0" i="1">
              <a:solidFill>
                <a:srgbClr val="202020"/>
              </a:solidFill>
            </a:endParaRPr>
          </a:p>
          <a:p>
            <a:pPr marL="100584" lvl="0" indent="-100584" algn="l" rtl="0">
              <a:lnSpc>
                <a:spcPct val="100000"/>
              </a:lnSpc>
              <a:spcBef>
                <a:spcPts val="0"/>
              </a:spcBef>
              <a:spcAft>
                <a:spcPts val="0"/>
              </a:spcAft>
              <a:buClr>
                <a:schemeClr val="dk1"/>
              </a:buClr>
              <a:buSzPts val="1100"/>
              <a:buFont typeface="Arial"/>
              <a:buNone/>
            </a:pPr>
            <a:r>
              <a:rPr lang="en-US" b="0" i="1">
                <a:solidFill>
                  <a:srgbClr val="202020"/>
                </a:solidFill>
              </a:rPr>
              <a:t>Fuel Cell &amp; Electrolysis Systems</a:t>
            </a:r>
            <a:endParaRPr b="0" i="1">
              <a:solidFill>
                <a:srgbClr val="202020"/>
              </a:solidFill>
            </a:endParaRPr>
          </a:p>
          <a:p>
            <a:pPr marL="100584" lvl="0" indent="-100584"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Specializations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BS Energy Minor</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Prerequisites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t>MCEN 3012: Thermodynamics</a:t>
            </a:r>
            <a:endParaRPr b="0" i="1"/>
          </a:p>
          <a:p>
            <a:pPr marL="0" lvl="0" indent="0" algn="l" rtl="0">
              <a:lnSpc>
                <a:spcPct val="100000"/>
              </a:lnSpc>
              <a:spcBef>
                <a:spcPts val="0"/>
              </a:spcBef>
              <a:spcAft>
                <a:spcPts val="0"/>
              </a:spcAft>
              <a:buClr>
                <a:schemeClr val="dk1"/>
              </a:buClr>
              <a:buSzPts val="1100"/>
              <a:buFont typeface="Arial"/>
              <a:buNone/>
            </a:pPr>
            <a:r>
              <a:rPr lang="en-US" b="0" i="1"/>
              <a:t>MCEN 3021: Fluid Dynamics</a:t>
            </a:r>
            <a:endParaRPr b="0" i="1"/>
          </a:p>
          <a:p>
            <a:pPr marL="0" lvl="0" indent="0" algn="l" rtl="0">
              <a:lnSpc>
                <a:spcPct val="100000"/>
              </a:lnSpc>
              <a:spcBef>
                <a:spcPts val="0"/>
              </a:spcBef>
              <a:spcAft>
                <a:spcPts val="0"/>
              </a:spcAft>
              <a:buClr>
                <a:schemeClr val="dk1"/>
              </a:buClr>
              <a:buSzPts val="1100"/>
              <a:buFont typeface="Arial"/>
              <a:buNone/>
            </a:pPr>
            <a:endParaRPr/>
          </a:p>
        </p:txBody>
      </p:sp>
      <p:sp>
        <p:nvSpPr>
          <p:cNvPr id="559" name="Google Shape;559;p41"/>
          <p:cNvSpPr txBox="1">
            <a:spLocks noGrp="1"/>
          </p:cNvSpPr>
          <p:nvPr>
            <p:ph type="subTitle" idx="5"/>
          </p:nvPr>
        </p:nvSpPr>
        <p:spPr>
          <a:xfrm>
            <a:off x="2652475" y="1118700"/>
            <a:ext cx="5316000" cy="1990200"/>
          </a:xfrm>
          <a:prstGeom prst="rect">
            <a:avLst/>
          </a:prstGeom>
        </p:spPr>
        <p:txBody>
          <a:bodyPr spcFirstLastPara="1" wrap="square" lIns="228600" tIns="182875" rIns="228600" bIns="182875" anchor="t" anchorCtr="0">
            <a:spAutoFit/>
          </a:bodyPr>
          <a:lstStyle/>
          <a:p>
            <a:pPr marL="0" lvl="0" indent="0" algn="l" rtl="0">
              <a:spcBef>
                <a:spcPts val="1000"/>
              </a:spcBef>
              <a:spcAft>
                <a:spcPts val="0"/>
              </a:spcAft>
              <a:buNone/>
            </a:pPr>
            <a:r>
              <a:rPr lang="en-US" sz="1300" i="0">
                <a:highlight>
                  <a:srgbClr val="FFFFFF"/>
                </a:highlight>
              </a:rPr>
              <a:t>This course focuses on System Level Thinking, use of Requirements Flow Down and First-Principles Analysis as the backbone for Innovation and creative thinking in the domain of thermal system. It includes applying innovation methods so that students will have the experience and skills to engage in innovations in the rapidly changing world of renewable thermal energy and propulsion and power systems. Strengthens understanding of real-world energy systems.  Also emphasizes technical communication for influence.</a:t>
            </a:r>
            <a:endParaRPr sz="1300" i="0"/>
          </a:p>
        </p:txBody>
      </p:sp>
      <p:sp>
        <p:nvSpPr>
          <p:cNvPr id="560" name="Google Shape;560;p41"/>
          <p:cNvSpPr txBox="1">
            <a:spLocks noGrp="1"/>
          </p:cNvSpPr>
          <p:nvPr>
            <p:ph type="subTitle" idx="8"/>
          </p:nvPr>
        </p:nvSpPr>
        <p:spPr>
          <a:xfrm>
            <a:off x="2651733" y="5522975"/>
            <a:ext cx="9348900" cy="838200"/>
          </a:xfrm>
          <a:prstGeom prst="rect">
            <a:avLst/>
          </a:prstGeom>
        </p:spPr>
        <p:txBody>
          <a:bodyPr spcFirstLastPara="1" wrap="square" lIns="274300" tIns="45700" rIns="274300" bIns="45700" anchor="t" anchorCtr="0">
            <a:noAutofit/>
          </a:bodyPr>
          <a:lstStyle/>
          <a:p>
            <a:pPr marL="0" lvl="0" indent="0" algn="l" rtl="0">
              <a:lnSpc>
                <a:spcPct val="100000"/>
              </a:lnSpc>
              <a:spcBef>
                <a:spcPts val="0"/>
              </a:spcBef>
              <a:spcAft>
                <a:spcPts val="0"/>
              </a:spcAft>
              <a:buNone/>
            </a:pPr>
            <a:r>
              <a:rPr lang="en-US"/>
              <a:t>Teaching schedule: </a:t>
            </a:r>
            <a:r>
              <a:rPr lang="en-US" b="0"/>
              <a:t>Availability varies. Offered as instructor schedule allows.</a:t>
            </a:r>
            <a:endParaRPr b="0"/>
          </a:p>
          <a:p>
            <a:pPr marL="0" lvl="0" indent="0" algn="l" rtl="0">
              <a:lnSpc>
                <a:spcPct val="100000"/>
              </a:lnSpc>
              <a:spcBef>
                <a:spcPts val="0"/>
              </a:spcBef>
              <a:spcAft>
                <a:spcPts val="0"/>
              </a:spcAft>
              <a:buNone/>
            </a:pPr>
            <a:endParaRPr/>
          </a:p>
        </p:txBody>
      </p:sp>
      <p:sp>
        <p:nvSpPr>
          <p:cNvPr id="561" name="Google Shape;561;p41"/>
          <p:cNvSpPr txBox="1">
            <a:spLocks noGrp="1"/>
          </p:cNvSpPr>
          <p:nvPr>
            <p:ph type="title"/>
          </p:nvPr>
        </p:nvSpPr>
        <p:spPr>
          <a:xfrm>
            <a:off x="190500" y="0"/>
            <a:ext cx="11810100" cy="1118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4228/5228 Thermal Systems Analysis and Innovation</a:t>
            </a:r>
            <a:endParaRPr/>
          </a:p>
        </p:txBody>
      </p:sp>
      <p:pic>
        <p:nvPicPr>
          <p:cNvPr id="562" name="Google Shape;562;p41"/>
          <p:cNvPicPr preferRelativeResize="0">
            <a:picLocks noGrp="1"/>
          </p:cNvPicPr>
          <p:nvPr>
            <p:ph type="pic" idx="3"/>
          </p:nvPr>
        </p:nvPicPr>
        <p:blipFill rotWithShape="1">
          <a:blip r:embed="rId3">
            <a:alphaModFix/>
          </a:blip>
          <a:srcRect l="16532" r="16532"/>
          <a:stretch/>
        </p:blipFill>
        <p:spPr>
          <a:xfrm>
            <a:off x="2962638" y="3747525"/>
            <a:ext cx="1335000" cy="1335000"/>
          </a:xfrm>
          <a:prstGeom prst="rect">
            <a:avLst/>
          </a:prstGeom>
        </p:spPr>
      </p:pic>
      <p:sp>
        <p:nvSpPr>
          <p:cNvPr id="563" name="Google Shape;563;p41"/>
          <p:cNvSpPr txBox="1">
            <a:spLocks noGrp="1"/>
          </p:cNvSpPr>
          <p:nvPr>
            <p:ph type="subTitle" idx="6"/>
          </p:nvPr>
        </p:nvSpPr>
        <p:spPr>
          <a:xfrm>
            <a:off x="2770638" y="5022475"/>
            <a:ext cx="1637100" cy="409800"/>
          </a:xfrm>
          <a:prstGeom prst="rect">
            <a:avLst/>
          </a:prstGeom>
        </p:spPr>
        <p:txBody>
          <a:bodyPr spcFirstLastPara="1" wrap="square" lIns="27425" tIns="0" rIns="27425" bIns="0" anchor="ctr" anchorCtr="0">
            <a:noAutofit/>
          </a:bodyPr>
          <a:lstStyle/>
          <a:p>
            <a:pPr marL="0" lvl="0" indent="0" algn="ctr" rtl="0">
              <a:spcBef>
                <a:spcPts val="1000"/>
              </a:spcBef>
              <a:spcAft>
                <a:spcPts val="0"/>
              </a:spcAft>
              <a:buNone/>
            </a:pPr>
            <a:r>
              <a:rPr lang="en-US">
                <a:solidFill>
                  <a:schemeClr val="hlink"/>
                </a:solidFill>
                <a:uFill>
                  <a:noFill/>
                </a:uFill>
                <a:hlinkClick r:id="rId4"/>
              </a:rPr>
              <a:t>Greg Hampson</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69" name="Google Shape;569;p42"/>
          <p:cNvSpPr txBox="1">
            <a:spLocks noGrp="1"/>
          </p:cNvSpPr>
          <p:nvPr>
            <p:ph type="subTitle" idx="1"/>
          </p:nvPr>
        </p:nvSpPr>
        <p:spPr>
          <a:xfrm>
            <a:off x="0" y="1118700"/>
            <a:ext cx="2652600" cy="4764600"/>
          </a:xfrm>
          <a:prstGeom prst="rect">
            <a:avLst/>
          </a:prstGeom>
        </p:spPr>
        <p:txBody>
          <a:bodyPr spcFirstLastPara="1" wrap="square" lIns="228600" tIns="182875" rIns="228600" bIns="182875" anchor="t" anchorCtr="0">
            <a:noAutofit/>
          </a:bodyPr>
          <a:lstStyle/>
          <a:p>
            <a:pPr marL="0" lvl="0" indent="0" algn="l" rtl="0">
              <a:lnSpc>
                <a:spcPct val="100000"/>
              </a:lnSpc>
              <a:spcBef>
                <a:spcPts val="0"/>
              </a:spcBef>
              <a:spcAft>
                <a:spcPts val="0"/>
              </a:spcAft>
              <a:buClr>
                <a:schemeClr val="dk1"/>
              </a:buClr>
              <a:buSzPts val="1100"/>
              <a:buFont typeface="Arial"/>
              <a:buNone/>
            </a:pPr>
            <a:r>
              <a:rPr lang="en-US" i="1">
                <a:solidFill>
                  <a:srgbClr val="202020"/>
                </a:solidFill>
                <a:latin typeface="Arial"/>
                <a:ea typeface="Arial"/>
                <a:cs typeface="Arial"/>
                <a:sym typeface="Arial"/>
              </a:rPr>
              <a:t>Career Areas</a:t>
            </a:r>
            <a:endParaRPr i="1">
              <a:solidFill>
                <a:srgbClr val="202020"/>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latin typeface="Arial"/>
                <a:ea typeface="Arial"/>
                <a:cs typeface="Arial"/>
                <a:sym typeface="Arial"/>
              </a:rPr>
              <a:t>None</a:t>
            </a:r>
            <a:endParaRPr b="0" i="1">
              <a:solidFill>
                <a:srgbClr val="202020"/>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latin typeface="Arial"/>
                <a:ea typeface="Arial"/>
                <a:cs typeface="Arial"/>
                <a:sym typeface="Arial"/>
              </a:rPr>
              <a:t>Specializations</a:t>
            </a:r>
            <a:endParaRPr i="1">
              <a:solidFill>
                <a:srgbClr val="202020"/>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latin typeface="Arial"/>
                <a:ea typeface="Arial"/>
                <a:cs typeface="Arial"/>
                <a:sym typeface="Arial"/>
              </a:rPr>
              <a:t>None</a:t>
            </a:r>
            <a:endParaRPr b="0" i="1">
              <a:solidFill>
                <a:srgbClr val="202020"/>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latin typeface="Arial"/>
                <a:ea typeface="Arial"/>
                <a:cs typeface="Arial"/>
                <a:sym typeface="Arial"/>
              </a:rPr>
              <a:t>Prerequisites</a:t>
            </a:r>
            <a:endParaRPr i="1">
              <a:solidFill>
                <a:srgbClr val="202020"/>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b="0" i="1">
                <a:solidFill>
                  <a:srgbClr val="000000"/>
                </a:solidFill>
                <a:latin typeface="Arial"/>
                <a:ea typeface="Arial"/>
                <a:cs typeface="Arial"/>
                <a:sym typeface="Arial"/>
              </a:rPr>
              <a:t>None</a:t>
            </a:r>
            <a:endParaRPr b="0" i="1">
              <a:solidFill>
                <a:srgbClr val="202020"/>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endParaRPr i="1">
              <a:solidFill>
                <a:srgbClr val="202020"/>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latin typeface="Arial"/>
                <a:ea typeface="Arial"/>
                <a:cs typeface="Arial"/>
                <a:sym typeface="Arial"/>
              </a:rPr>
              <a:t>Pre or Corequisites</a:t>
            </a:r>
            <a:endParaRPr i="1">
              <a:solidFill>
                <a:srgbClr val="202020"/>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b="0" i="1">
                <a:solidFill>
                  <a:srgbClr val="000000"/>
                </a:solidFill>
                <a:latin typeface="Arial"/>
                <a:ea typeface="Arial"/>
                <a:cs typeface="Arial"/>
                <a:sym typeface="Arial"/>
              </a:rPr>
              <a:t>None</a:t>
            </a:r>
            <a:endParaRPr b="0">
              <a:solidFill>
                <a:srgbClr val="000000"/>
              </a:solidFill>
              <a:latin typeface="Arial"/>
              <a:ea typeface="Arial"/>
              <a:cs typeface="Arial"/>
              <a:sym typeface="Arial"/>
            </a:endParaRPr>
          </a:p>
          <a:p>
            <a:pPr marL="0" lvl="0" indent="0" algn="l" rtl="0">
              <a:spcBef>
                <a:spcPts val="1000"/>
              </a:spcBef>
              <a:spcAft>
                <a:spcPts val="0"/>
              </a:spcAft>
              <a:buNone/>
            </a:pPr>
            <a:endParaRPr/>
          </a:p>
        </p:txBody>
      </p:sp>
      <p:sp>
        <p:nvSpPr>
          <p:cNvPr id="570" name="Google Shape;570;p42"/>
          <p:cNvSpPr txBox="1">
            <a:spLocks noGrp="1"/>
          </p:cNvSpPr>
          <p:nvPr>
            <p:ph type="subTitle" idx="5"/>
          </p:nvPr>
        </p:nvSpPr>
        <p:spPr>
          <a:xfrm>
            <a:off x="2652475" y="1118700"/>
            <a:ext cx="5316000" cy="2502900"/>
          </a:xfrm>
          <a:prstGeom prst="rect">
            <a:avLst/>
          </a:prstGeom>
        </p:spPr>
        <p:txBody>
          <a:bodyPr spcFirstLastPara="1" wrap="square" lIns="228600" tIns="182875" rIns="228600" bIns="182875" anchor="t" anchorCtr="0">
            <a:spAutoFit/>
          </a:bodyPr>
          <a:lstStyle/>
          <a:p>
            <a:pPr marL="0" lvl="0" indent="0" algn="l" rtl="0">
              <a:spcBef>
                <a:spcPts val="1000"/>
              </a:spcBef>
              <a:spcAft>
                <a:spcPts val="0"/>
              </a:spcAft>
              <a:buNone/>
            </a:pPr>
            <a:r>
              <a:rPr lang="en-US" i="0" dirty="0"/>
              <a:t>Membrane technologies are critical for addressing global challenges from sustainability to public health. Covers fundamentals and applications of membrane technologies. Topics include (1) basics of different types of separation membranes, (2) membrane materials and manufacturing processes, (3) membrane characterizations, (4) fundamentals of different membrane processes, (5) applications of membrane technologies for liquid separations such as desalination and ultrafiltration (UF), (6) gas separation using membranes, (7) membranes for energy applications such as fuel cells and batteries.</a:t>
            </a:r>
            <a:endParaRPr i="0" dirty="0"/>
          </a:p>
        </p:txBody>
      </p:sp>
      <p:sp>
        <p:nvSpPr>
          <p:cNvPr id="571" name="Google Shape;571;p42"/>
          <p:cNvSpPr txBox="1">
            <a:spLocks noGrp="1"/>
          </p:cNvSpPr>
          <p:nvPr>
            <p:ph type="subTitle" idx="8"/>
          </p:nvPr>
        </p:nvSpPr>
        <p:spPr>
          <a:xfrm>
            <a:off x="2651733" y="5522975"/>
            <a:ext cx="9348900" cy="838200"/>
          </a:xfrm>
          <a:prstGeom prst="rect">
            <a:avLst/>
          </a:prstGeom>
        </p:spPr>
        <p:txBody>
          <a:bodyPr spcFirstLastPara="1" wrap="square" lIns="274300" tIns="45700" rIns="274300"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a:t>Teaching schedule: </a:t>
            </a:r>
            <a:r>
              <a:rPr lang="en-US" b="0"/>
              <a:t>Availability varies. Offered as instructor schedule allows.</a:t>
            </a:r>
            <a:endParaRPr/>
          </a:p>
        </p:txBody>
      </p:sp>
      <p:sp>
        <p:nvSpPr>
          <p:cNvPr id="572" name="Google Shape;572;p42"/>
          <p:cNvSpPr txBox="1">
            <a:spLocks noGrp="1"/>
          </p:cNvSpPr>
          <p:nvPr>
            <p:ph type="title"/>
          </p:nvPr>
        </p:nvSpPr>
        <p:spPr>
          <a:xfrm>
            <a:off x="190500" y="0"/>
            <a:ext cx="11810100" cy="1118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4228/5228 Membrane Technologies</a:t>
            </a:r>
            <a:endParaRPr/>
          </a:p>
        </p:txBody>
      </p:sp>
      <p:sp>
        <p:nvSpPr>
          <p:cNvPr id="573" name="Google Shape;573;p42"/>
          <p:cNvSpPr txBox="1">
            <a:spLocks noGrp="1"/>
          </p:cNvSpPr>
          <p:nvPr>
            <p:ph type="subTitle" idx="6"/>
          </p:nvPr>
        </p:nvSpPr>
        <p:spPr>
          <a:xfrm>
            <a:off x="2820625" y="5017675"/>
            <a:ext cx="1637100" cy="409800"/>
          </a:xfrm>
          <a:prstGeom prst="rect">
            <a:avLst/>
          </a:prstGeom>
        </p:spPr>
        <p:txBody>
          <a:bodyPr spcFirstLastPara="1" wrap="square" lIns="27425" tIns="0" rIns="27425" bIns="0" anchor="ctr" anchorCtr="0">
            <a:noAutofit/>
          </a:bodyPr>
          <a:lstStyle/>
          <a:p>
            <a:pPr marL="0" lvl="0" indent="0" algn="ctr" rtl="0">
              <a:spcBef>
                <a:spcPts val="1000"/>
              </a:spcBef>
              <a:spcAft>
                <a:spcPts val="0"/>
              </a:spcAft>
              <a:buNone/>
            </a:pPr>
            <a:r>
              <a:rPr lang="en-US">
                <a:solidFill>
                  <a:schemeClr val="hlink"/>
                </a:solidFill>
                <a:uFill>
                  <a:noFill/>
                </a:uFill>
                <a:hlinkClick r:id="rId3"/>
              </a:rPr>
              <a:t>Yifu Ding</a:t>
            </a:r>
            <a:endParaRPr/>
          </a:p>
        </p:txBody>
      </p:sp>
      <p:pic>
        <p:nvPicPr>
          <p:cNvPr id="574" name="Google Shape;574;p42"/>
          <p:cNvPicPr preferRelativeResize="0"/>
          <p:nvPr/>
        </p:nvPicPr>
        <p:blipFill rotWithShape="1">
          <a:blip r:embed="rId4">
            <a:alphaModFix/>
          </a:blip>
          <a:srcRect b="28652"/>
          <a:stretch/>
        </p:blipFill>
        <p:spPr>
          <a:xfrm>
            <a:off x="2955050" y="3747524"/>
            <a:ext cx="1335024" cy="133502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pic>
        <p:nvPicPr>
          <p:cNvPr id="77" name="Google Shape;77;p7"/>
          <p:cNvPicPr preferRelativeResize="0"/>
          <p:nvPr/>
        </p:nvPicPr>
        <p:blipFill rotWithShape="1">
          <a:blip r:embed="rId3">
            <a:alphaModFix/>
          </a:blip>
          <a:srcRect l="14393" r="19033" b="84953"/>
          <a:stretch/>
        </p:blipFill>
        <p:spPr>
          <a:xfrm>
            <a:off x="1444650" y="1042500"/>
            <a:ext cx="982875" cy="937300"/>
          </a:xfrm>
          <a:prstGeom prst="rect">
            <a:avLst/>
          </a:prstGeom>
          <a:noFill/>
          <a:ln>
            <a:noFill/>
          </a:ln>
        </p:spPr>
      </p:pic>
      <p:sp>
        <p:nvSpPr>
          <p:cNvPr id="78" name="Google Shape;78;p7"/>
          <p:cNvSpPr/>
          <p:nvPr/>
        </p:nvSpPr>
        <p:spPr>
          <a:xfrm>
            <a:off x="0" y="0"/>
            <a:ext cx="12192000" cy="11187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7"/>
          <p:cNvSpPr txBox="1"/>
          <p:nvPr/>
        </p:nvSpPr>
        <p:spPr>
          <a:xfrm>
            <a:off x="450600" y="0"/>
            <a:ext cx="11741400" cy="11187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b="1">
                <a:solidFill>
                  <a:srgbClr val="CFB87C"/>
                </a:solidFill>
                <a:latin typeface="Helvetica Neue"/>
                <a:ea typeface="Helvetica Neue"/>
                <a:cs typeface="Helvetica Neue"/>
                <a:sym typeface="Helvetica Neue"/>
              </a:rPr>
              <a:t>Full List of Graduate and Elective Courses by Focus Area</a:t>
            </a:r>
            <a:endParaRPr sz="2800" b="1">
              <a:solidFill>
                <a:srgbClr val="CFB87C"/>
              </a:solidFill>
              <a:latin typeface="Helvetica Neue"/>
              <a:ea typeface="Helvetica Neue"/>
              <a:cs typeface="Helvetica Neue"/>
              <a:sym typeface="Helvetica Neue"/>
            </a:endParaRPr>
          </a:p>
        </p:txBody>
      </p:sp>
      <p:sp>
        <p:nvSpPr>
          <p:cNvPr id="80" name="Google Shape;80;p7"/>
          <p:cNvSpPr txBox="1"/>
          <p:nvPr/>
        </p:nvSpPr>
        <p:spPr>
          <a:xfrm>
            <a:off x="8089200" y="1831975"/>
            <a:ext cx="3657600" cy="4715100"/>
          </a:xfrm>
          <a:prstGeom prst="rect">
            <a:avLst/>
          </a:prstGeom>
          <a:noFill/>
          <a:ln>
            <a:noFill/>
          </a:ln>
        </p:spPr>
        <p:txBody>
          <a:bodyPr spcFirstLastPara="1" wrap="square" lIns="137150" tIns="45700" rIns="91425" bIns="45700" anchor="t" anchorCtr="0">
            <a:noAutofit/>
          </a:bodyPr>
          <a:lstStyle/>
          <a:p>
            <a:pPr marL="0" lvl="0" indent="0" algn="l" rtl="0">
              <a:spcBef>
                <a:spcPts val="0"/>
              </a:spcBef>
              <a:spcAft>
                <a:spcPts val="0"/>
              </a:spcAft>
              <a:buNone/>
            </a:pPr>
            <a:r>
              <a:rPr lang="en-US" b="1" dirty="0">
                <a:solidFill>
                  <a:schemeClr val="dk1"/>
                </a:solidFill>
                <a:latin typeface="Helvetica Neue"/>
                <a:ea typeface="Helvetica Neue"/>
                <a:cs typeface="Helvetica Neue"/>
                <a:sym typeface="Helvetica Neue"/>
              </a:rPr>
              <a:t>Product Design and Manufacturing</a:t>
            </a:r>
            <a:endParaRPr b="1" dirty="0">
              <a:solidFill>
                <a:schemeClr val="dk1"/>
              </a:solidFill>
              <a:latin typeface="Helvetica Neue"/>
              <a:ea typeface="Helvetica Neue"/>
              <a:cs typeface="Helvetica Neue"/>
              <a:sym typeface="Helvetica Neue"/>
            </a:endParaRPr>
          </a:p>
          <a:p>
            <a:pPr marL="0" lvl="0" indent="0" algn="l" rtl="0">
              <a:spcBef>
                <a:spcPts val="600"/>
              </a:spcBef>
              <a:spcAft>
                <a:spcPts val="0"/>
              </a:spcAft>
              <a:buNone/>
            </a:pPr>
            <a:r>
              <a:rPr lang="en-US" sz="1200" u="sng" dirty="0">
                <a:solidFill>
                  <a:schemeClr val="hlink"/>
                </a:solidFill>
                <a:latin typeface="Helvetica Neue"/>
                <a:ea typeface="Helvetica Neue"/>
                <a:cs typeface="Helvetica Neue"/>
                <a:sym typeface="Helvetica Neue"/>
                <a:hlinkClick r:id="rId4" action="ppaction://hlinksldjump"/>
              </a:rPr>
              <a:t>MCEN 5045: Design for Manufacturability</a:t>
            </a:r>
            <a:endParaRPr sz="1200" dirty="0">
              <a:solidFill>
                <a:schemeClr val="dk1"/>
              </a:solidFill>
              <a:latin typeface="Helvetica Neue"/>
              <a:ea typeface="Helvetica Neue"/>
              <a:cs typeface="Helvetica Neue"/>
              <a:sym typeface="Helvetica Neue"/>
            </a:endParaRPr>
          </a:p>
          <a:p>
            <a:pPr marL="0" lvl="0" indent="0" algn="l" rtl="0">
              <a:spcBef>
                <a:spcPts val="600"/>
              </a:spcBef>
              <a:spcAft>
                <a:spcPts val="0"/>
              </a:spcAft>
              <a:buNone/>
            </a:pPr>
            <a:r>
              <a:rPr lang="en-US" sz="1200" u="sng" dirty="0">
                <a:solidFill>
                  <a:schemeClr val="hlink"/>
                </a:solidFill>
                <a:latin typeface="Helvetica Neue"/>
                <a:ea typeface="Helvetica Neue"/>
                <a:cs typeface="Helvetica Neue"/>
                <a:sym typeface="Helvetica Neue"/>
                <a:hlinkClick r:id="rId5" action="ppaction://hlinksldjump"/>
              </a:rPr>
              <a:t>MCEN 5055: Advanced Product Design</a:t>
            </a:r>
            <a:endParaRPr sz="1200" dirty="0">
              <a:solidFill>
                <a:schemeClr val="dk1"/>
              </a:solidFill>
              <a:latin typeface="Helvetica Neue"/>
              <a:ea typeface="Helvetica Neue"/>
              <a:cs typeface="Helvetica Neue"/>
              <a:sym typeface="Helvetica Neue"/>
            </a:endParaRPr>
          </a:p>
          <a:p>
            <a:pPr marL="0" lvl="0" indent="0" algn="l" rtl="0">
              <a:spcBef>
                <a:spcPts val="600"/>
              </a:spcBef>
              <a:spcAft>
                <a:spcPts val="0"/>
              </a:spcAft>
              <a:buNone/>
            </a:pPr>
            <a:r>
              <a:rPr lang="en-US" sz="1200" u="sng" dirty="0">
                <a:solidFill>
                  <a:schemeClr val="hlink"/>
                </a:solidFill>
                <a:latin typeface="Helvetica Neue"/>
                <a:ea typeface="Helvetica Neue"/>
                <a:cs typeface="Helvetica Neue"/>
                <a:sym typeface="Helvetica Neue"/>
                <a:hlinkClick r:id="rId6" action="ppaction://hlinksldjump"/>
              </a:rPr>
              <a:t>MCEN 5065: Graduate Product Design 1</a:t>
            </a:r>
            <a:endParaRPr sz="1200" dirty="0">
              <a:solidFill>
                <a:schemeClr val="dk1"/>
              </a:solidFill>
              <a:latin typeface="Helvetica Neue"/>
              <a:ea typeface="Helvetica Neue"/>
              <a:cs typeface="Helvetica Neue"/>
              <a:sym typeface="Helvetica Neue"/>
            </a:endParaRPr>
          </a:p>
          <a:p>
            <a:pPr marL="0" lvl="0" indent="0" algn="l" rtl="0">
              <a:spcBef>
                <a:spcPts val="600"/>
              </a:spcBef>
              <a:spcAft>
                <a:spcPts val="0"/>
              </a:spcAft>
              <a:buNone/>
            </a:pPr>
            <a:r>
              <a:rPr lang="en-US" sz="1200" u="sng" dirty="0">
                <a:solidFill>
                  <a:schemeClr val="hlink"/>
                </a:solidFill>
                <a:latin typeface="Helvetica Neue"/>
                <a:ea typeface="Helvetica Neue"/>
                <a:cs typeface="Helvetica Neue"/>
                <a:sym typeface="Helvetica Neue"/>
                <a:hlinkClick r:id="rId7" action="ppaction://hlinksldjump"/>
              </a:rPr>
              <a:t>MCEN 5075: Graduate Product Design 2</a:t>
            </a:r>
            <a:endParaRPr sz="1200" dirty="0">
              <a:solidFill>
                <a:schemeClr val="dk1"/>
              </a:solidFill>
              <a:latin typeface="Helvetica Neue"/>
              <a:ea typeface="Helvetica Neue"/>
              <a:cs typeface="Helvetica Neue"/>
              <a:sym typeface="Helvetica Neue"/>
            </a:endParaRPr>
          </a:p>
          <a:p>
            <a:pPr marL="0" lvl="0" indent="0" algn="l" rtl="0">
              <a:spcBef>
                <a:spcPts val="600"/>
              </a:spcBef>
              <a:spcAft>
                <a:spcPts val="0"/>
              </a:spcAft>
              <a:buNone/>
            </a:pPr>
            <a:r>
              <a:rPr lang="en-US" sz="1200" u="sng" dirty="0">
                <a:solidFill>
                  <a:schemeClr val="hlink"/>
                </a:solidFill>
                <a:latin typeface="Helvetica Neue"/>
                <a:ea typeface="Helvetica Neue"/>
                <a:cs typeface="Helvetica Neue"/>
                <a:sym typeface="Helvetica Neue"/>
                <a:hlinkClick r:id="rId8" action="ppaction://hlinksldjump"/>
              </a:rPr>
              <a:t>MCEN 4115/5115: Mechatronics/Robotics 1</a:t>
            </a:r>
            <a:endParaRPr sz="1200" dirty="0">
              <a:solidFill>
                <a:schemeClr val="dk1"/>
              </a:solidFill>
              <a:latin typeface="Helvetica Neue"/>
              <a:ea typeface="Helvetica Neue"/>
              <a:cs typeface="Helvetica Neue"/>
              <a:sym typeface="Helvetica Neue"/>
            </a:endParaRPr>
          </a:p>
          <a:p>
            <a:pPr marL="0" lvl="0" indent="0" algn="l" rtl="0">
              <a:spcBef>
                <a:spcPts val="600"/>
              </a:spcBef>
              <a:spcAft>
                <a:spcPts val="0"/>
              </a:spcAft>
              <a:buNone/>
            </a:pPr>
            <a:r>
              <a:rPr lang="en-US" sz="1200" u="sng" dirty="0">
                <a:solidFill>
                  <a:schemeClr val="hlink"/>
                </a:solidFill>
                <a:latin typeface="Helvetica Neue"/>
                <a:ea typeface="Helvetica Neue"/>
                <a:cs typeface="Helvetica Neue"/>
                <a:sym typeface="Helvetica Neue"/>
                <a:hlinkClick r:id="rId9" action="ppaction://hlinksldjump"/>
              </a:rPr>
              <a:t>MCEN 4125/5125: Optimal Design</a:t>
            </a:r>
            <a:endParaRPr sz="1200" dirty="0">
              <a:solidFill>
                <a:schemeClr val="dk1"/>
              </a:solidFill>
              <a:latin typeface="Helvetica Neue"/>
              <a:ea typeface="Helvetica Neue"/>
              <a:cs typeface="Helvetica Neue"/>
              <a:sym typeface="Helvetica Neue"/>
            </a:endParaRPr>
          </a:p>
          <a:p>
            <a:pPr marL="0" lvl="0" indent="0" algn="l" rtl="0">
              <a:spcBef>
                <a:spcPts val="600"/>
              </a:spcBef>
              <a:spcAft>
                <a:spcPts val="0"/>
              </a:spcAft>
              <a:buNone/>
            </a:pPr>
            <a:r>
              <a:rPr lang="en-US" sz="1200" u="sng" dirty="0">
                <a:solidFill>
                  <a:schemeClr val="hlink"/>
                </a:solidFill>
                <a:latin typeface="Helvetica Neue"/>
                <a:ea typeface="Helvetica Neue"/>
                <a:cs typeface="Helvetica Neue"/>
                <a:sym typeface="Helvetica Neue"/>
                <a:hlinkClick r:id="rId10" action="ppaction://hlinksldjump"/>
              </a:rPr>
              <a:t>MCEN 4173/5173: Finite Element Analysis</a:t>
            </a:r>
            <a:endParaRPr sz="1200" dirty="0">
              <a:solidFill>
                <a:schemeClr val="dk1"/>
              </a:solidFill>
              <a:latin typeface="Helvetica Neue"/>
              <a:ea typeface="Helvetica Neue"/>
              <a:cs typeface="Helvetica Neue"/>
              <a:sym typeface="Helvetica Neue"/>
            </a:endParaRPr>
          </a:p>
          <a:p>
            <a:pPr marL="0" lvl="0" indent="0" algn="l" rtl="0">
              <a:spcBef>
                <a:spcPts val="600"/>
              </a:spcBef>
              <a:spcAft>
                <a:spcPts val="0"/>
              </a:spcAft>
              <a:buNone/>
            </a:pPr>
            <a:r>
              <a:rPr lang="en-US" sz="1200" u="sng" dirty="0">
                <a:solidFill>
                  <a:schemeClr val="hlink"/>
                </a:solidFill>
                <a:latin typeface="Helvetica Neue"/>
                <a:ea typeface="Helvetica Neue"/>
                <a:cs typeface="Helvetica Neue"/>
                <a:sym typeface="Helvetica Neue"/>
                <a:hlinkClick r:id="rId11" action="ppaction://hlinksldjump"/>
              </a:rPr>
              <a:t>MCEN 4155/5155: Automated Mechanical Design</a:t>
            </a:r>
            <a:endParaRPr sz="1200" dirty="0">
              <a:solidFill>
                <a:schemeClr val="dk1"/>
              </a:solidFill>
              <a:latin typeface="Helvetica Neue"/>
              <a:ea typeface="Helvetica Neue"/>
              <a:cs typeface="Helvetica Neue"/>
              <a:sym typeface="Helvetica Neue"/>
            </a:endParaRPr>
          </a:p>
          <a:p>
            <a:pPr marL="0" lvl="0" indent="0" algn="l" rtl="0">
              <a:spcBef>
                <a:spcPts val="600"/>
              </a:spcBef>
              <a:spcAft>
                <a:spcPts val="0"/>
              </a:spcAft>
              <a:buNone/>
            </a:pPr>
            <a:r>
              <a:rPr lang="en-US" sz="1200" u="sng" dirty="0">
                <a:solidFill>
                  <a:schemeClr val="hlink"/>
                </a:solidFill>
                <a:latin typeface="Helvetica Neue"/>
                <a:ea typeface="Helvetica Neue"/>
                <a:cs typeface="Helvetica Neue"/>
                <a:sym typeface="Helvetica Neue"/>
                <a:hlinkClick r:id="rId12" action="ppaction://hlinksldjump"/>
              </a:rPr>
              <a:t>MCEN 4215/5215: Design for Inclusion</a:t>
            </a:r>
            <a:endParaRPr sz="1200" dirty="0">
              <a:solidFill>
                <a:schemeClr val="dk1"/>
              </a:solidFill>
              <a:latin typeface="Helvetica Neue"/>
              <a:ea typeface="Helvetica Neue"/>
              <a:cs typeface="Helvetica Neue"/>
              <a:sym typeface="Helvetica Neue"/>
            </a:endParaRPr>
          </a:p>
          <a:p>
            <a:pPr marL="0" lvl="0" indent="0" algn="l" rtl="0">
              <a:spcBef>
                <a:spcPts val="600"/>
              </a:spcBef>
              <a:spcAft>
                <a:spcPts val="0"/>
              </a:spcAft>
              <a:buNone/>
            </a:pPr>
            <a:r>
              <a:rPr lang="en-US" sz="1200" u="sng" dirty="0">
                <a:solidFill>
                  <a:schemeClr val="hlink"/>
                </a:solidFill>
                <a:latin typeface="Helvetica Neue"/>
                <a:ea typeface="Helvetica Neue"/>
                <a:cs typeface="Helvetica Neue"/>
                <a:sym typeface="Helvetica Neue"/>
                <a:hlinkClick r:id="rId13" action="ppaction://hlinksldjump"/>
              </a:rPr>
              <a:t>MCEN 4228/5228: Industrial Automation</a:t>
            </a:r>
            <a:endParaRPr sz="1200" dirty="0">
              <a:solidFill>
                <a:schemeClr val="dk1"/>
              </a:solidFill>
              <a:latin typeface="Helvetica Neue"/>
              <a:ea typeface="Helvetica Neue"/>
              <a:cs typeface="Helvetica Neue"/>
              <a:sym typeface="Helvetica Neue"/>
            </a:endParaRPr>
          </a:p>
          <a:p>
            <a:pPr marL="0" lvl="0" indent="0" algn="l" rtl="0">
              <a:spcBef>
                <a:spcPts val="600"/>
              </a:spcBef>
              <a:spcAft>
                <a:spcPts val="0"/>
              </a:spcAft>
              <a:buNone/>
            </a:pPr>
            <a:r>
              <a:rPr lang="en-US" sz="1200" dirty="0">
                <a:solidFill>
                  <a:schemeClr val="dk1"/>
                </a:solidFill>
                <a:latin typeface="Helvetica Neue"/>
                <a:ea typeface="Helvetica Neue"/>
                <a:cs typeface="Helvetica Neue"/>
                <a:sym typeface="Helvetica Neue"/>
                <a:hlinkClick r:id="rId14"/>
              </a:rPr>
              <a:t>MCEN 4228/5228: Design of Beer</a:t>
            </a:r>
            <a:endParaRPr lang="en-US" sz="1200" dirty="0">
              <a:solidFill>
                <a:schemeClr val="dk1"/>
              </a:solidFill>
              <a:latin typeface="Helvetica Neue"/>
              <a:ea typeface="Helvetica Neue"/>
              <a:cs typeface="Helvetica Neue"/>
              <a:sym typeface="Helvetica Neue"/>
            </a:endParaRPr>
          </a:p>
          <a:p>
            <a:pPr marL="0" lvl="0" indent="0" algn="l" rtl="0">
              <a:spcBef>
                <a:spcPts val="600"/>
              </a:spcBef>
              <a:spcAft>
                <a:spcPts val="0"/>
              </a:spcAft>
              <a:buNone/>
            </a:pPr>
            <a:r>
              <a:rPr lang="en-US" sz="1200" dirty="0">
                <a:solidFill>
                  <a:schemeClr val="dk1"/>
                </a:solidFill>
                <a:latin typeface="Helvetica Neue"/>
                <a:ea typeface="Helvetica Neue"/>
                <a:cs typeface="Helvetica Neue"/>
                <a:sym typeface="Helvetica Neue"/>
                <a:hlinkClick r:id="rId15"/>
              </a:rPr>
              <a:t>MCEN 4228/5228: Design Research Theory and Methods</a:t>
            </a:r>
            <a:endParaRPr sz="1200" dirty="0">
              <a:solidFill>
                <a:schemeClr val="dk1"/>
              </a:solidFill>
              <a:latin typeface="Helvetica Neue"/>
              <a:ea typeface="Helvetica Neue"/>
              <a:cs typeface="Helvetica Neue"/>
              <a:sym typeface="Helvetica Neue"/>
            </a:endParaRPr>
          </a:p>
          <a:p>
            <a:pPr marL="0" lvl="0" indent="0" algn="l" rtl="0">
              <a:spcBef>
                <a:spcPts val="600"/>
              </a:spcBef>
              <a:spcAft>
                <a:spcPts val="0"/>
              </a:spcAft>
              <a:buNone/>
            </a:pPr>
            <a:r>
              <a:rPr lang="en-US" sz="1200" u="sng" dirty="0">
                <a:solidFill>
                  <a:schemeClr val="hlink"/>
                </a:solidFill>
                <a:latin typeface="Helvetica Neue"/>
                <a:ea typeface="Helvetica Neue"/>
                <a:cs typeface="Helvetica Neue"/>
                <a:sym typeface="Helvetica Neue"/>
                <a:hlinkClick r:id="rId16" action="ppaction://hlinksldjump"/>
              </a:rPr>
              <a:t>MCEN 4036: Lean/Six Sigma Manufacturing</a:t>
            </a:r>
            <a:endParaRPr sz="1200" dirty="0">
              <a:solidFill>
                <a:schemeClr val="dk1"/>
              </a:solidFill>
              <a:latin typeface="Helvetica Neue"/>
              <a:ea typeface="Helvetica Neue"/>
              <a:cs typeface="Helvetica Neue"/>
              <a:sym typeface="Helvetica Neue"/>
            </a:endParaRPr>
          </a:p>
          <a:p>
            <a:pPr marL="0" lvl="0" indent="0" algn="l" rtl="0">
              <a:spcBef>
                <a:spcPts val="600"/>
              </a:spcBef>
              <a:spcAft>
                <a:spcPts val="0"/>
              </a:spcAft>
              <a:buNone/>
            </a:pPr>
            <a:r>
              <a:rPr lang="en-US" sz="1200" u="sng" dirty="0">
                <a:solidFill>
                  <a:schemeClr val="hlink"/>
                </a:solidFill>
                <a:latin typeface="Helvetica Neue"/>
                <a:ea typeface="Helvetica Neue"/>
                <a:cs typeface="Helvetica Neue"/>
                <a:sym typeface="Helvetica Neue"/>
                <a:hlinkClick r:id="rId17" action="ppaction://hlinksldjump"/>
              </a:rPr>
              <a:t>MCEN 4195/5195: Bioinspired Robotics</a:t>
            </a:r>
            <a:endParaRPr sz="1200" dirty="0">
              <a:solidFill>
                <a:schemeClr val="dk1"/>
              </a:solidFill>
              <a:latin typeface="Helvetica Neue"/>
              <a:ea typeface="Helvetica Neue"/>
              <a:cs typeface="Helvetica Neue"/>
              <a:sym typeface="Helvetica Neue"/>
            </a:endParaRPr>
          </a:p>
          <a:p>
            <a:pPr marL="0" lvl="0" indent="0" algn="l" rtl="0">
              <a:spcBef>
                <a:spcPts val="600"/>
              </a:spcBef>
              <a:spcAft>
                <a:spcPts val="0"/>
              </a:spcAft>
              <a:buNone/>
            </a:pPr>
            <a:r>
              <a:rPr lang="en-US" sz="1200" u="sng" dirty="0">
                <a:solidFill>
                  <a:schemeClr val="hlink"/>
                </a:solidFill>
                <a:latin typeface="Helvetica Neue"/>
                <a:ea typeface="Helvetica Neue"/>
                <a:cs typeface="Helvetica Neue"/>
                <a:sym typeface="Helvetica Neue"/>
                <a:hlinkClick r:id="rId18" action="ppaction://hlinksldjump"/>
              </a:rPr>
              <a:t>MCEN 4193/5193: Design of Coffee</a:t>
            </a:r>
            <a:endParaRPr sz="1200" dirty="0">
              <a:solidFill>
                <a:schemeClr val="dk1"/>
              </a:solidFill>
              <a:latin typeface="Helvetica Neue"/>
              <a:ea typeface="Helvetica Neue"/>
              <a:cs typeface="Helvetica Neue"/>
              <a:sym typeface="Helvetica Neue"/>
            </a:endParaRPr>
          </a:p>
          <a:p>
            <a:pPr marL="0" lvl="0" indent="0" algn="l" rtl="0">
              <a:spcBef>
                <a:spcPts val="600"/>
              </a:spcBef>
              <a:spcAft>
                <a:spcPts val="0"/>
              </a:spcAft>
              <a:buNone/>
            </a:pPr>
            <a:r>
              <a:rPr lang="en-US" sz="1200" u="sng" dirty="0">
                <a:solidFill>
                  <a:schemeClr val="hlink"/>
                </a:solidFill>
                <a:latin typeface="Helvetica Neue"/>
                <a:ea typeface="Helvetica Neue"/>
                <a:cs typeface="Helvetica Neue"/>
                <a:sym typeface="Helvetica Neue"/>
                <a:hlinkClick r:id="rId19" action="ppaction://hlinksldjump"/>
              </a:rPr>
              <a:t>MCEN 4238: Design for Community</a:t>
            </a:r>
            <a:endParaRPr sz="1200" dirty="0">
              <a:solidFill>
                <a:schemeClr val="dk1"/>
              </a:solidFill>
              <a:latin typeface="Helvetica Neue"/>
              <a:ea typeface="Helvetica Neue"/>
              <a:cs typeface="Helvetica Neue"/>
              <a:sym typeface="Helvetica Neue"/>
            </a:endParaRPr>
          </a:p>
          <a:p>
            <a:pPr marL="0" lvl="0" indent="0" algn="l" rtl="0">
              <a:spcBef>
                <a:spcPts val="600"/>
              </a:spcBef>
              <a:spcAft>
                <a:spcPts val="600"/>
              </a:spcAft>
              <a:buClr>
                <a:schemeClr val="dk1"/>
              </a:buClr>
              <a:buSzPts val="1100"/>
              <a:buFont typeface="Arial"/>
              <a:buNone/>
            </a:pPr>
            <a:r>
              <a:rPr lang="en-US" sz="1200" u="sng" dirty="0">
                <a:solidFill>
                  <a:schemeClr val="hlink"/>
                </a:solidFill>
                <a:latin typeface="Helvetica Neue"/>
                <a:ea typeface="Helvetica Neue"/>
                <a:cs typeface="Helvetica Neue"/>
                <a:sym typeface="Helvetica Neue"/>
                <a:hlinkClick r:id="rId20" action="ppaction://hlinksldjump"/>
              </a:rPr>
              <a:t>MCEN 4279/5279: Aesthetics of Design</a:t>
            </a:r>
            <a:endParaRPr sz="1200" dirty="0">
              <a:solidFill>
                <a:schemeClr val="dk1"/>
              </a:solidFill>
              <a:latin typeface="Helvetica Neue"/>
              <a:ea typeface="Helvetica Neue"/>
              <a:cs typeface="Helvetica Neue"/>
              <a:sym typeface="Helvetica Neue"/>
            </a:endParaRPr>
          </a:p>
        </p:txBody>
      </p:sp>
      <p:sp>
        <p:nvSpPr>
          <p:cNvPr id="81" name="Google Shape;81;p7"/>
          <p:cNvSpPr txBox="1"/>
          <p:nvPr/>
        </p:nvSpPr>
        <p:spPr>
          <a:xfrm>
            <a:off x="4216800" y="1831972"/>
            <a:ext cx="3758400" cy="3394200"/>
          </a:xfrm>
          <a:prstGeom prst="rect">
            <a:avLst/>
          </a:prstGeom>
          <a:noFill/>
          <a:ln>
            <a:noFill/>
          </a:ln>
        </p:spPr>
        <p:txBody>
          <a:bodyPr spcFirstLastPara="1" wrap="square" lIns="137150" tIns="45700" rIns="91425" bIns="45700" anchor="t" anchorCtr="0">
            <a:noAutofit/>
          </a:bodyPr>
          <a:lstStyle/>
          <a:p>
            <a:pPr marL="0" lvl="0" indent="0" algn="l" rtl="0">
              <a:spcBef>
                <a:spcPts val="0"/>
              </a:spcBef>
              <a:spcAft>
                <a:spcPts val="0"/>
              </a:spcAft>
              <a:buNone/>
            </a:pPr>
            <a:r>
              <a:rPr lang="en-US" b="1" dirty="0">
                <a:solidFill>
                  <a:schemeClr val="dk1"/>
                </a:solidFill>
                <a:latin typeface="Helvetica Neue"/>
                <a:ea typeface="Helvetica Neue"/>
                <a:cs typeface="Helvetica Neue"/>
                <a:sym typeface="Helvetica Neue"/>
              </a:rPr>
              <a:t>Biomedical </a:t>
            </a:r>
            <a:endParaRPr b="1" dirty="0">
              <a:solidFill>
                <a:schemeClr val="dk1"/>
              </a:solidFill>
              <a:latin typeface="Helvetica Neue"/>
              <a:ea typeface="Helvetica Neue"/>
              <a:cs typeface="Helvetica Neue"/>
              <a:sym typeface="Helvetica Neue"/>
            </a:endParaRPr>
          </a:p>
          <a:p>
            <a:pPr marL="0" lvl="0" indent="0" algn="l" rtl="0">
              <a:spcBef>
                <a:spcPts val="600"/>
              </a:spcBef>
              <a:spcAft>
                <a:spcPts val="0"/>
              </a:spcAft>
              <a:buNone/>
            </a:pPr>
            <a:r>
              <a:rPr lang="en-US" sz="1200" u="sng" dirty="0">
                <a:solidFill>
                  <a:schemeClr val="hlink"/>
                </a:solidFill>
                <a:latin typeface="Helvetica Neue"/>
                <a:ea typeface="Helvetica Neue"/>
                <a:cs typeface="Helvetica Neue"/>
                <a:sym typeface="Helvetica Neue"/>
                <a:hlinkClick r:id="rId21" action="ppaction://hlinksldjump"/>
              </a:rPr>
              <a:t>MCEN 4117/5117: Anatomy &amp; Physiology</a:t>
            </a:r>
            <a:endParaRPr sz="1200" dirty="0">
              <a:solidFill>
                <a:schemeClr val="dk1"/>
              </a:solidFill>
              <a:latin typeface="Helvetica Neue"/>
              <a:ea typeface="Helvetica Neue"/>
              <a:cs typeface="Helvetica Neue"/>
              <a:sym typeface="Helvetica Neue"/>
            </a:endParaRPr>
          </a:p>
          <a:p>
            <a:pPr marL="0" lvl="0" indent="0" algn="l" rtl="0">
              <a:spcBef>
                <a:spcPts val="600"/>
              </a:spcBef>
              <a:spcAft>
                <a:spcPts val="0"/>
              </a:spcAft>
              <a:buNone/>
            </a:pPr>
            <a:r>
              <a:rPr lang="en-US" sz="1200" u="sng" dirty="0">
                <a:solidFill>
                  <a:schemeClr val="hlink"/>
                </a:solidFill>
                <a:latin typeface="Helvetica Neue"/>
                <a:ea typeface="Helvetica Neue"/>
                <a:cs typeface="Helvetica Neue"/>
                <a:sym typeface="Helvetica Neue"/>
                <a:hlinkClick r:id="rId22" action="ppaction://hlinksldjump"/>
              </a:rPr>
              <a:t>MCEN 4127/5127: Biomedical Ultrasound</a:t>
            </a:r>
            <a:endParaRPr sz="1200" dirty="0">
              <a:solidFill>
                <a:schemeClr val="dk1"/>
              </a:solidFill>
              <a:latin typeface="Helvetica Neue"/>
              <a:ea typeface="Helvetica Neue"/>
              <a:cs typeface="Helvetica Neue"/>
              <a:sym typeface="Helvetica Neue"/>
            </a:endParaRPr>
          </a:p>
          <a:p>
            <a:pPr marL="0" lvl="0" indent="0" algn="l" rtl="0">
              <a:spcBef>
                <a:spcPts val="600"/>
              </a:spcBef>
              <a:spcAft>
                <a:spcPts val="0"/>
              </a:spcAft>
              <a:buNone/>
            </a:pPr>
            <a:r>
              <a:rPr lang="en-US" sz="1200" u="sng" dirty="0">
                <a:solidFill>
                  <a:schemeClr val="hlink"/>
                </a:solidFill>
                <a:latin typeface="Helvetica Neue"/>
                <a:ea typeface="Helvetica Neue"/>
                <a:cs typeface="Helvetica Neue"/>
                <a:sym typeface="Helvetica Neue"/>
                <a:hlinkClick r:id="rId23" action="ppaction://hlinksldjump"/>
              </a:rPr>
              <a:t>MCEN 4133/5133: Intro to Tissue Biomechanics</a:t>
            </a:r>
            <a:endParaRPr sz="1200" dirty="0">
              <a:solidFill>
                <a:schemeClr val="dk1"/>
              </a:solidFill>
              <a:latin typeface="Helvetica Neue"/>
              <a:ea typeface="Helvetica Neue"/>
              <a:cs typeface="Helvetica Neue"/>
              <a:sym typeface="Helvetica Neue"/>
            </a:endParaRPr>
          </a:p>
          <a:p>
            <a:pPr marL="0" lvl="0" indent="0" algn="l" rtl="0">
              <a:spcBef>
                <a:spcPts val="600"/>
              </a:spcBef>
              <a:spcAft>
                <a:spcPts val="0"/>
              </a:spcAft>
              <a:buNone/>
            </a:pPr>
            <a:r>
              <a:rPr lang="en-US" sz="1200" u="sng" dirty="0">
                <a:solidFill>
                  <a:schemeClr val="hlink"/>
                </a:solidFill>
                <a:latin typeface="Helvetica Neue"/>
                <a:ea typeface="Helvetica Neue"/>
                <a:cs typeface="Helvetica Neue"/>
                <a:sym typeface="Helvetica Neue"/>
                <a:hlinkClick r:id="rId24" action="ppaction://hlinksldjump"/>
              </a:rPr>
              <a:t>MCEN 5147: Mechanobiology</a:t>
            </a:r>
            <a:endParaRPr sz="1200" dirty="0">
              <a:solidFill>
                <a:schemeClr val="dk1"/>
              </a:solidFill>
              <a:latin typeface="Helvetica Neue"/>
              <a:ea typeface="Helvetica Neue"/>
              <a:cs typeface="Helvetica Neue"/>
              <a:sym typeface="Helvetica Neue"/>
            </a:endParaRPr>
          </a:p>
          <a:p>
            <a:pPr marL="0" lvl="0" indent="0" algn="l" rtl="0">
              <a:spcBef>
                <a:spcPts val="600"/>
              </a:spcBef>
              <a:spcAft>
                <a:spcPts val="0"/>
              </a:spcAft>
              <a:buNone/>
            </a:pPr>
            <a:r>
              <a:rPr lang="en-US" sz="1200" u="sng" dirty="0">
                <a:solidFill>
                  <a:schemeClr val="hlink"/>
                </a:solidFill>
                <a:latin typeface="Helvetica Neue"/>
                <a:ea typeface="Helvetica Neue"/>
                <a:cs typeface="Helvetica Neue"/>
                <a:sym typeface="Helvetica Neue"/>
                <a:hlinkClick r:id="rId25" action="ppaction://hlinksldjump"/>
              </a:rPr>
              <a:t>MCEN 4171/5171: Biofluids on the Micro Scale</a:t>
            </a:r>
            <a:endParaRPr sz="1200" dirty="0">
              <a:solidFill>
                <a:schemeClr val="dk1"/>
              </a:solidFill>
              <a:latin typeface="Helvetica Neue"/>
              <a:ea typeface="Helvetica Neue"/>
              <a:cs typeface="Helvetica Neue"/>
              <a:sym typeface="Helvetica Neue"/>
            </a:endParaRPr>
          </a:p>
          <a:p>
            <a:pPr marL="0" lvl="0" indent="0" algn="l" rtl="0">
              <a:spcBef>
                <a:spcPts val="600"/>
              </a:spcBef>
              <a:spcAft>
                <a:spcPts val="0"/>
              </a:spcAft>
              <a:buNone/>
            </a:pPr>
            <a:r>
              <a:rPr lang="en-US" sz="1200" u="sng" dirty="0">
                <a:solidFill>
                  <a:schemeClr val="hlink"/>
                </a:solidFill>
                <a:latin typeface="Helvetica Neue"/>
                <a:ea typeface="Helvetica Neue"/>
                <a:cs typeface="Helvetica Neue"/>
                <a:sym typeface="Helvetica Neue"/>
                <a:hlinkClick r:id="rId26" action="ppaction://hlinksldjump"/>
              </a:rPr>
              <a:t>MCEN </a:t>
            </a:r>
            <a:r>
              <a:rPr lang="en-US" sz="1200" u="sng" dirty="0">
                <a:solidFill>
                  <a:schemeClr val="hlink"/>
                </a:solidFill>
                <a:latin typeface="Helvetica Neue"/>
                <a:ea typeface="Helvetica Neue"/>
                <a:cs typeface="Helvetica Neue"/>
                <a:sym typeface="Helvetica Neue"/>
                <a:hlinkClick r:id="rId26" action="ppaction://hlinksldjump"/>
              </a:rPr>
              <a:t>4231/5231</a:t>
            </a:r>
            <a:r>
              <a:rPr lang="en-US" sz="1200" u="sng" dirty="0">
                <a:solidFill>
                  <a:schemeClr val="hlink"/>
                </a:solidFill>
                <a:latin typeface="Helvetica Neue"/>
                <a:ea typeface="Helvetica Neue"/>
                <a:cs typeface="Helvetica Neue"/>
                <a:sym typeface="Helvetica Neue"/>
                <a:hlinkClick r:id="rId26" action="ppaction://hlinksldjump"/>
              </a:rPr>
              <a:t>: Computational Fluid Dynamics</a:t>
            </a:r>
            <a:endParaRPr sz="1200" dirty="0">
              <a:solidFill>
                <a:schemeClr val="dk1"/>
              </a:solidFill>
              <a:latin typeface="Helvetica Neue"/>
              <a:ea typeface="Helvetica Neue"/>
              <a:cs typeface="Helvetica Neue"/>
              <a:sym typeface="Helvetica Neue"/>
            </a:endParaRPr>
          </a:p>
          <a:p>
            <a:pPr marL="0" lvl="0" indent="0" algn="l" rtl="0">
              <a:spcBef>
                <a:spcPts val="600"/>
              </a:spcBef>
              <a:spcAft>
                <a:spcPts val="0"/>
              </a:spcAft>
              <a:buClr>
                <a:schemeClr val="dk1"/>
              </a:buClr>
              <a:buSzPts val="1100"/>
              <a:buFont typeface="Arial"/>
              <a:buNone/>
            </a:pPr>
            <a:r>
              <a:rPr lang="en-US" sz="1200" u="sng" dirty="0">
                <a:solidFill>
                  <a:schemeClr val="hlink"/>
                </a:solidFill>
                <a:latin typeface="Helvetica Neue"/>
                <a:ea typeface="Helvetica Neue"/>
                <a:cs typeface="Helvetica Neue"/>
                <a:sym typeface="Helvetica Neue"/>
                <a:hlinkClick r:id="rId27" action="ppaction://hlinksldjump"/>
              </a:rPr>
              <a:t>MCEN 4113/5113: Mechanics of Cancer</a:t>
            </a:r>
            <a:endParaRPr sz="1200" dirty="0">
              <a:solidFill>
                <a:schemeClr val="dk1"/>
              </a:solidFill>
              <a:latin typeface="Helvetica Neue"/>
              <a:ea typeface="Helvetica Neue"/>
              <a:cs typeface="Helvetica Neue"/>
              <a:sym typeface="Helvetica Neue"/>
            </a:endParaRPr>
          </a:p>
          <a:p>
            <a:pPr marL="0" lvl="0" indent="0" algn="l" rtl="0">
              <a:spcBef>
                <a:spcPts val="600"/>
              </a:spcBef>
              <a:spcAft>
                <a:spcPts val="0"/>
              </a:spcAft>
              <a:buNone/>
            </a:pPr>
            <a:r>
              <a:rPr lang="en-US" sz="1200" u="sng" dirty="0">
                <a:solidFill>
                  <a:schemeClr val="hlink"/>
                </a:solidFill>
                <a:latin typeface="Helvetica Neue"/>
                <a:ea typeface="Helvetica Neue"/>
                <a:cs typeface="Helvetica Neue"/>
                <a:sym typeface="Helvetica Neue"/>
                <a:hlinkClick r:id="rId28" action="ppaction://hlinksldjump"/>
              </a:rPr>
              <a:t>MCEN 4228/5228: Fluid Mech in the Human Body</a:t>
            </a:r>
            <a:endParaRPr sz="1200" dirty="0">
              <a:solidFill>
                <a:schemeClr val="dk1"/>
              </a:solidFill>
              <a:latin typeface="Helvetica Neue"/>
              <a:ea typeface="Helvetica Neue"/>
              <a:cs typeface="Helvetica Neue"/>
              <a:sym typeface="Helvetica Neue"/>
            </a:endParaRPr>
          </a:p>
          <a:p>
            <a:pPr marL="0" lvl="0" indent="0" algn="l" rtl="0">
              <a:spcBef>
                <a:spcPts val="600"/>
              </a:spcBef>
              <a:spcAft>
                <a:spcPts val="0"/>
              </a:spcAft>
              <a:buNone/>
            </a:pPr>
            <a:r>
              <a:rPr lang="en-US" sz="1200" u="sng" dirty="0">
                <a:solidFill>
                  <a:schemeClr val="hlink"/>
                </a:solidFill>
                <a:latin typeface="Helvetica Neue"/>
                <a:ea typeface="Helvetica Neue"/>
                <a:cs typeface="Helvetica Neue"/>
                <a:sym typeface="Helvetica Neue"/>
                <a:hlinkClick r:id="rId29" action="ppaction://hlinksldjump"/>
              </a:rPr>
              <a:t>MCEN 4228/5228: Surface Forces in Biology</a:t>
            </a:r>
            <a:endParaRPr lang="en-US" sz="1200" u="sng" dirty="0">
              <a:solidFill>
                <a:schemeClr val="hlink"/>
              </a:solidFill>
              <a:latin typeface="Helvetica Neue"/>
              <a:ea typeface="Helvetica Neue"/>
              <a:cs typeface="Helvetica Neue"/>
              <a:sym typeface="Helvetica Neue"/>
            </a:endParaRPr>
          </a:p>
          <a:p>
            <a:pPr marL="0" lvl="0" indent="0" algn="l" rtl="0">
              <a:spcBef>
                <a:spcPts val="600"/>
              </a:spcBef>
              <a:spcAft>
                <a:spcPts val="0"/>
              </a:spcAft>
              <a:buNone/>
            </a:pPr>
            <a:r>
              <a:rPr lang="en-US" sz="1200" u="sng" dirty="0">
                <a:solidFill>
                  <a:schemeClr val="hlink"/>
                </a:solidFill>
                <a:latin typeface="Helvetica Neue"/>
                <a:ea typeface="Helvetica Neue"/>
                <a:cs typeface="Helvetica Neue"/>
                <a:sym typeface="Helvetica Neue"/>
                <a:hlinkClick r:id="rId30"/>
              </a:rPr>
              <a:t>MCEN 4228/5228: Advanced </a:t>
            </a:r>
            <a:r>
              <a:rPr lang="en-US" sz="1200" u="sng" dirty="0" err="1">
                <a:solidFill>
                  <a:schemeClr val="hlink"/>
                </a:solidFill>
                <a:latin typeface="Helvetica Neue"/>
                <a:ea typeface="Helvetica Neue"/>
                <a:cs typeface="Helvetica Neue"/>
                <a:sym typeface="Helvetica Neue"/>
                <a:hlinkClick r:id="rId30"/>
              </a:rPr>
              <a:t>Biotransport</a:t>
            </a:r>
            <a:endParaRPr sz="1200" dirty="0">
              <a:solidFill>
                <a:schemeClr val="dk1"/>
              </a:solidFill>
              <a:latin typeface="Helvetica Neue"/>
              <a:ea typeface="Helvetica Neue"/>
              <a:cs typeface="Helvetica Neue"/>
              <a:sym typeface="Helvetica Neue"/>
            </a:endParaRPr>
          </a:p>
          <a:p>
            <a:pPr marL="0" lvl="0" indent="0" algn="l" rtl="0">
              <a:spcBef>
                <a:spcPts val="600"/>
              </a:spcBef>
              <a:spcAft>
                <a:spcPts val="0"/>
              </a:spcAft>
              <a:buNone/>
            </a:pPr>
            <a:r>
              <a:rPr lang="en-US" sz="1200" u="sng" dirty="0">
                <a:solidFill>
                  <a:schemeClr val="hlink"/>
                </a:solidFill>
                <a:latin typeface="Helvetica Neue"/>
                <a:ea typeface="Helvetica Neue"/>
                <a:cs typeface="Helvetica Neue"/>
                <a:sym typeface="Helvetica Neue"/>
                <a:hlinkClick r:id="rId31" action="ppaction://hlinksldjump"/>
              </a:rPr>
              <a:t>MCEN 4111/5111: Intro to Microfluidics</a:t>
            </a:r>
            <a:endParaRPr sz="1200" dirty="0">
              <a:solidFill>
                <a:schemeClr val="dk1"/>
              </a:solidFill>
              <a:latin typeface="Helvetica Neue"/>
              <a:ea typeface="Helvetica Neue"/>
              <a:cs typeface="Helvetica Neue"/>
              <a:sym typeface="Helvetica Neue"/>
            </a:endParaRPr>
          </a:p>
          <a:p>
            <a:pPr marL="0" lvl="0" indent="0" algn="l" rtl="0">
              <a:spcBef>
                <a:spcPts val="600"/>
              </a:spcBef>
              <a:spcAft>
                <a:spcPts val="0"/>
              </a:spcAft>
              <a:buNone/>
            </a:pPr>
            <a:r>
              <a:rPr lang="en-US" sz="1200" u="sng" dirty="0">
                <a:solidFill>
                  <a:schemeClr val="hlink"/>
                </a:solidFill>
                <a:latin typeface="Helvetica Neue"/>
                <a:ea typeface="Helvetica Neue"/>
                <a:cs typeface="Helvetica Neue"/>
                <a:sym typeface="Helvetica Neue"/>
                <a:hlinkClick r:id="rId32" action="ppaction://hlinksldjump"/>
              </a:rPr>
              <a:t>MCEN 4157/5157: Modeling of Human Movement</a:t>
            </a:r>
            <a:endParaRPr sz="1200" dirty="0">
              <a:solidFill>
                <a:schemeClr val="dk1"/>
              </a:solidFill>
              <a:latin typeface="Helvetica Neue"/>
              <a:ea typeface="Helvetica Neue"/>
              <a:cs typeface="Helvetica Neue"/>
              <a:sym typeface="Helvetica Neue"/>
            </a:endParaRPr>
          </a:p>
          <a:p>
            <a:pPr marL="0" lvl="0" indent="0" algn="l" rtl="0">
              <a:spcBef>
                <a:spcPts val="600"/>
              </a:spcBef>
              <a:spcAft>
                <a:spcPts val="0"/>
              </a:spcAft>
              <a:buNone/>
            </a:pPr>
            <a:r>
              <a:rPr lang="en-US" sz="1200" u="sng" dirty="0">
                <a:solidFill>
                  <a:schemeClr val="hlink"/>
                </a:solidFill>
                <a:latin typeface="Helvetica Neue"/>
                <a:ea typeface="Helvetica Neue"/>
                <a:cs typeface="Helvetica Neue"/>
                <a:sym typeface="Helvetica Neue"/>
                <a:hlinkClick r:id="rId33" action="ppaction://hlinksldjump"/>
              </a:rPr>
              <a:t>MCEN 4110/5110: Regenerative Bio/Tissue Repair</a:t>
            </a:r>
            <a:endParaRPr sz="1200" dirty="0">
              <a:solidFill>
                <a:schemeClr val="dk1"/>
              </a:solidFill>
              <a:latin typeface="Helvetica Neue"/>
              <a:ea typeface="Helvetica Neue"/>
              <a:cs typeface="Helvetica Neue"/>
              <a:sym typeface="Helvetica Neue"/>
            </a:endParaRPr>
          </a:p>
          <a:p>
            <a:pPr marL="0" lvl="0" indent="0" algn="l" rtl="0">
              <a:spcBef>
                <a:spcPts val="600"/>
              </a:spcBef>
              <a:spcAft>
                <a:spcPts val="600"/>
              </a:spcAft>
              <a:buNone/>
            </a:pPr>
            <a:r>
              <a:rPr lang="en-US" sz="1200" u="sng" dirty="0">
                <a:solidFill>
                  <a:schemeClr val="hlink"/>
                </a:solidFill>
                <a:latin typeface="Helvetica Neue"/>
                <a:ea typeface="Helvetica Neue"/>
                <a:cs typeface="Helvetica Neue"/>
                <a:sym typeface="Helvetica Neue"/>
                <a:hlinkClick r:id="rId34" action="ppaction://hlinksldjump"/>
              </a:rPr>
              <a:t>MCEN 4292/5292: Materials/Devices in Medicine</a:t>
            </a:r>
            <a:endParaRPr sz="1200" dirty="0">
              <a:solidFill>
                <a:schemeClr val="dk1"/>
              </a:solidFill>
              <a:latin typeface="Helvetica Neue"/>
              <a:ea typeface="Helvetica Neue"/>
              <a:cs typeface="Helvetica Neue"/>
              <a:sym typeface="Helvetica Neue"/>
            </a:endParaRPr>
          </a:p>
        </p:txBody>
      </p:sp>
      <p:sp>
        <p:nvSpPr>
          <p:cNvPr id="82" name="Google Shape;82;p7"/>
          <p:cNvSpPr txBox="1"/>
          <p:nvPr/>
        </p:nvSpPr>
        <p:spPr>
          <a:xfrm>
            <a:off x="203150" y="1831970"/>
            <a:ext cx="3738900" cy="4636200"/>
          </a:xfrm>
          <a:prstGeom prst="rect">
            <a:avLst/>
          </a:prstGeom>
          <a:noFill/>
          <a:ln>
            <a:noFill/>
          </a:ln>
        </p:spPr>
        <p:txBody>
          <a:bodyPr spcFirstLastPara="1" wrap="square" lIns="137150" tIns="45700" rIns="91425" bIns="45700" anchor="t" anchorCtr="0">
            <a:noAutofit/>
          </a:bodyPr>
          <a:lstStyle/>
          <a:p>
            <a:pPr marL="0" marR="0" lvl="0" indent="0" algn="l" rtl="0">
              <a:lnSpc>
                <a:spcPct val="100000"/>
              </a:lnSpc>
              <a:spcBef>
                <a:spcPts val="0"/>
              </a:spcBef>
              <a:spcAft>
                <a:spcPts val="0"/>
              </a:spcAft>
              <a:buNone/>
            </a:pPr>
            <a:r>
              <a:rPr lang="en-US" b="1" dirty="0">
                <a:solidFill>
                  <a:schemeClr val="dk1"/>
                </a:solidFill>
                <a:latin typeface="Helvetica Neue"/>
                <a:ea typeface="Helvetica Neue"/>
                <a:cs typeface="Helvetica Neue"/>
                <a:sym typeface="Helvetica Neue"/>
              </a:rPr>
              <a:t>Air Quality, Energy and the Environment</a:t>
            </a:r>
            <a:endParaRPr sz="1200" dirty="0">
              <a:solidFill>
                <a:schemeClr val="dk1"/>
              </a:solidFill>
              <a:latin typeface="Helvetica Neue"/>
              <a:ea typeface="Helvetica Neue"/>
              <a:cs typeface="Helvetica Neue"/>
              <a:sym typeface="Helvetica Neue"/>
            </a:endParaRPr>
          </a:p>
          <a:p>
            <a:pPr marL="0" lvl="0" indent="0" algn="l" rtl="0">
              <a:spcBef>
                <a:spcPts val="600"/>
              </a:spcBef>
              <a:spcAft>
                <a:spcPts val="0"/>
              </a:spcAft>
              <a:buNone/>
            </a:pPr>
            <a:r>
              <a:rPr lang="en-US" sz="1200" u="sng" dirty="0">
                <a:solidFill>
                  <a:schemeClr val="hlink"/>
                </a:solidFill>
                <a:latin typeface="Helvetica Neue"/>
                <a:ea typeface="Helvetica Neue"/>
                <a:cs typeface="Helvetica Neue"/>
                <a:sym typeface="Helvetica Neue"/>
                <a:hlinkClick r:id="rId35" action="ppaction://hlinksldjump"/>
              </a:rPr>
              <a:t>MCEN 4032/5032: Sustainable Energy</a:t>
            </a:r>
            <a:endParaRPr sz="1200" dirty="0">
              <a:solidFill>
                <a:schemeClr val="dk1"/>
              </a:solidFill>
              <a:latin typeface="Helvetica Neue"/>
              <a:ea typeface="Helvetica Neue"/>
              <a:cs typeface="Helvetica Neue"/>
              <a:sym typeface="Helvetica Neue"/>
            </a:endParaRPr>
          </a:p>
          <a:p>
            <a:pPr marL="0" lvl="0" indent="0" algn="l" rtl="0">
              <a:spcBef>
                <a:spcPts val="600"/>
              </a:spcBef>
              <a:spcAft>
                <a:spcPts val="0"/>
              </a:spcAft>
              <a:buNone/>
            </a:pPr>
            <a:r>
              <a:rPr lang="en-US" sz="1200" u="sng" dirty="0">
                <a:solidFill>
                  <a:schemeClr val="hlink"/>
                </a:solidFill>
                <a:latin typeface="Helvetica Neue"/>
                <a:ea typeface="Helvetica Neue"/>
                <a:cs typeface="Helvetica Neue"/>
                <a:sym typeface="Helvetica Neue"/>
                <a:hlinkClick r:id="rId36" action="ppaction://hlinksldjump"/>
              </a:rPr>
              <a:t>MCEN 4131/5131: Air Pollution Control</a:t>
            </a:r>
            <a:endParaRPr sz="1200" dirty="0">
              <a:solidFill>
                <a:schemeClr val="dk1"/>
              </a:solidFill>
              <a:latin typeface="Helvetica Neue"/>
              <a:ea typeface="Helvetica Neue"/>
              <a:cs typeface="Helvetica Neue"/>
              <a:sym typeface="Helvetica Neue"/>
            </a:endParaRPr>
          </a:p>
          <a:p>
            <a:pPr marL="0" lvl="0" indent="0" algn="l" rtl="0">
              <a:spcBef>
                <a:spcPts val="600"/>
              </a:spcBef>
              <a:spcAft>
                <a:spcPts val="0"/>
              </a:spcAft>
              <a:buNone/>
            </a:pPr>
            <a:r>
              <a:rPr lang="en-US" sz="1200" u="sng" dirty="0">
                <a:solidFill>
                  <a:schemeClr val="hlink"/>
                </a:solidFill>
                <a:latin typeface="Helvetica Neue"/>
                <a:ea typeface="Helvetica Neue"/>
                <a:cs typeface="Helvetica Neue"/>
                <a:sym typeface="Helvetica Neue"/>
                <a:hlinkClick r:id="rId37" action="ppaction://hlinksldjump"/>
              </a:rPr>
              <a:t>MCEN 4135/5135: Wind Energy</a:t>
            </a:r>
            <a:endParaRPr sz="1200" dirty="0">
              <a:solidFill>
                <a:schemeClr val="dk1"/>
              </a:solidFill>
              <a:latin typeface="Helvetica Neue"/>
              <a:ea typeface="Helvetica Neue"/>
              <a:cs typeface="Helvetica Neue"/>
              <a:sym typeface="Helvetica Neue"/>
            </a:endParaRPr>
          </a:p>
          <a:p>
            <a:pPr marL="0" lvl="0" indent="0" algn="l" rtl="0">
              <a:spcBef>
                <a:spcPts val="600"/>
              </a:spcBef>
              <a:spcAft>
                <a:spcPts val="0"/>
              </a:spcAft>
              <a:buNone/>
            </a:pPr>
            <a:r>
              <a:rPr lang="en-US" sz="1200" u="sng" dirty="0">
                <a:solidFill>
                  <a:schemeClr val="hlink"/>
                </a:solidFill>
                <a:latin typeface="Helvetica Neue"/>
                <a:ea typeface="Helvetica Neue"/>
                <a:cs typeface="Helvetica Neue"/>
                <a:sym typeface="Helvetica Neue"/>
                <a:hlinkClick r:id="rId38" action="ppaction://hlinksldjump"/>
              </a:rPr>
              <a:t>MCEN 4141/5141: Indoor Air Pollution</a:t>
            </a:r>
            <a:endParaRPr sz="1200" dirty="0">
              <a:solidFill>
                <a:schemeClr val="dk1"/>
              </a:solidFill>
              <a:latin typeface="Helvetica Neue"/>
              <a:ea typeface="Helvetica Neue"/>
              <a:cs typeface="Helvetica Neue"/>
              <a:sym typeface="Helvetica Neue"/>
            </a:endParaRPr>
          </a:p>
          <a:p>
            <a:pPr marL="0" lvl="0" indent="0" algn="l" rtl="0">
              <a:spcBef>
                <a:spcPts val="600"/>
              </a:spcBef>
              <a:spcAft>
                <a:spcPts val="0"/>
              </a:spcAft>
              <a:buNone/>
            </a:pPr>
            <a:r>
              <a:rPr lang="en-US" sz="1200" u="sng" dirty="0">
                <a:solidFill>
                  <a:schemeClr val="hlink"/>
                </a:solidFill>
                <a:latin typeface="Helvetica Neue"/>
                <a:ea typeface="Helvetica Neue"/>
                <a:cs typeface="Helvetica Neue"/>
                <a:sym typeface="Helvetica Neue"/>
                <a:hlinkClick r:id="rId39" action="ppaction://hlinksldjump"/>
              </a:rPr>
              <a:t>MCEN 4152/5152: Intro to Combustion</a:t>
            </a:r>
            <a:endParaRPr sz="1200" u="sng" dirty="0">
              <a:solidFill>
                <a:schemeClr val="dk1"/>
              </a:solidFill>
              <a:latin typeface="Helvetica Neue"/>
              <a:ea typeface="Helvetica Neue"/>
              <a:cs typeface="Helvetica Neue"/>
              <a:sym typeface="Helvetica Neue"/>
            </a:endParaRPr>
          </a:p>
          <a:p>
            <a:pPr marL="0" lvl="0" indent="0" algn="l" rtl="0">
              <a:spcBef>
                <a:spcPts val="600"/>
              </a:spcBef>
              <a:spcAft>
                <a:spcPts val="0"/>
              </a:spcAft>
              <a:buNone/>
            </a:pPr>
            <a:r>
              <a:rPr lang="en-US" sz="1200" u="sng" dirty="0">
                <a:solidFill>
                  <a:schemeClr val="hlink"/>
                </a:solidFill>
                <a:latin typeface="Helvetica Neue"/>
                <a:ea typeface="Helvetica Neue"/>
                <a:cs typeface="Helvetica Neue"/>
                <a:sym typeface="Helvetica Neue"/>
                <a:hlinkClick r:id="rId40" action="ppaction://hlinksldjump"/>
              </a:rPr>
              <a:t>MCEN 5161: Aerosols</a:t>
            </a:r>
            <a:endParaRPr sz="1200" u="sng" dirty="0">
              <a:solidFill>
                <a:schemeClr val="dk1"/>
              </a:solidFill>
              <a:latin typeface="Helvetica Neue"/>
              <a:ea typeface="Helvetica Neue"/>
              <a:cs typeface="Helvetica Neue"/>
              <a:sym typeface="Helvetica Neue"/>
            </a:endParaRPr>
          </a:p>
          <a:p>
            <a:pPr marL="0" lvl="0" indent="0" algn="l" rtl="0">
              <a:spcBef>
                <a:spcPts val="600"/>
              </a:spcBef>
              <a:spcAft>
                <a:spcPts val="0"/>
              </a:spcAft>
              <a:buClr>
                <a:schemeClr val="dk1"/>
              </a:buClr>
              <a:buSzPts val="1100"/>
              <a:buFont typeface="Arial"/>
              <a:buNone/>
            </a:pPr>
            <a:r>
              <a:rPr lang="en-US" sz="1200" u="sng" dirty="0">
                <a:solidFill>
                  <a:schemeClr val="hlink"/>
                </a:solidFill>
                <a:latin typeface="Helvetica Neue"/>
                <a:ea typeface="Helvetica Neue"/>
                <a:cs typeface="Helvetica Neue"/>
                <a:sym typeface="Helvetica Neue"/>
                <a:hlinkClick r:id="rId41" action="ppaction://hlinksldjump"/>
              </a:rPr>
              <a:t>MCEN 4194/5194: Energy Conversion/Storage</a:t>
            </a:r>
            <a:endParaRPr sz="1200" u="sng" dirty="0">
              <a:solidFill>
                <a:schemeClr val="dk1"/>
              </a:solidFill>
              <a:latin typeface="Helvetica Neue"/>
              <a:ea typeface="Helvetica Neue"/>
              <a:cs typeface="Helvetica Neue"/>
              <a:sym typeface="Helvetica Neue"/>
            </a:endParaRPr>
          </a:p>
          <a:p>
            <a:pPr marL="0" lvl="0" indent="0" algn="l" rtl="0">
              <a:spcBef>
                <a:spcPts val="600"/>
              </a:spcBef>
              <a:spcAft>
                <a:spcPts val="0"/>
              </a:spcAft>
              <a:buNone/>
            </a:pPr>
            <a:r>
              <a:rPr lang="en-US" sz="1200" u="sng" dirty="0">
                <a:solidFill>
                  <a:schemeClr val="hlink"/>
                </a:solidFill>
                <a:latin typeface="Helvetica Neue"/>
                <a:ea typeface="Helvetica Neue"/>
                <a:cs typeface="Helvetica Neue"/>
                <a:sym typeface="Helvetica Neue"/>
                <a:hlinkClick r:id="rId42" action="ppaction://hlinksldjump"/>
              </a:rPr>
              <a:t>MCEN 4228/5228: Thermofluids Lab</a:t>
            </a:r>
            <a:endParaRPr sz="1200" u="sng" dirty="0">
              <a:solidFill>
                <a:schemeClr val="dk1"/>
              </a:solidFill>
              <a:latin typeface="Helvetica Neue"/>
              <a:ea typeface="Helvetica Neue"/>
              <a:cs typeface="Helvetica Neue"/>
              <a:sym typeface="Helvetica Neue"/>
            </a:endParaRPr>
          </a:p>
          <a:p>
            <a:pPr marL="0" lvl="0" indent="0" algn="l" rtl="0">
              <a:spcBef>
                <a:spcPts val="600"/>
              </a:spcBef>
              <a:spcAft>
                <a:spcPts val="0"/>
              </a:spcAft>
              <a:buClr>
                <a:schemeClr val="dk1"/>
              </a:buClr>
              <a:buSzPts val="1100"/>
              <a:buFont typeface="Arial"/>
              <a:buNone/>
            </a:pPr>
            <a:r>
              <a:rPr lang="en-US" sz="1200" u="sng" dirty="0">
                <a:solidFill>
                  <a:schemeClr val="hlink"/>
                </a:solidFill>
                <a:latin typeface="Helvetica Neue"/>
                <a:ea typeface="Helvetica Neue"/>
                <a:cs typeface="Helvetica Neue"/>
                <a:sym typeface="Helvetica Neue"/>
                <a:hlinkClick r:id="rId26" action="ppaction://hlinksldjump"/>
              </a:rPr>
              <a:t>MCEN 4231/5231: Computational Fluid Dynamics</a:t>
            </a:r>
            <a:endParaRPr sz="1200" u="sng" dirty="0">
              <a:solidFill>
                <a:schemeClr val="dk1"/>
              </a:solidFill>
              <a:latin typeface="Helvetica Neue"/>
              <a:ea typeface="Helvetica Neue"/>
              <a:cs typeface="Helvetica Neue"/>
              <a:sym typeface="Helvetica Neue"/>
            </a:endParaRPr>
          </a:p>
          <a:p>
            <a:pPr marL="0" lvl="0" indent="0" algn="l" rtl="0">
              <a:spcBef>
                <a:spcPts val="600"/>
              </a:spcBef>
              <a:spcAft>
                <a:spcPts val="0"/>
              </a:spcAft>
              <a:buNone/>
            </a:pPr>
            <a:r>
              <a:rPr lang="en-US" sz="1200" u="sng" dirty="0">
                <a:solidFill>
                  <a:schemeClr val="hlink"/>
                </a:solidFill>
                <a:latin typeface="Helvetica Neue"/>
                <a:ea typeface="Helvetica Neue"/>
                <a:cs typeface="Helvetica Neue"/>
                <a:sym typeface="Helvetica Neue"/>
                <a:hlinkClick r:id="rId43" action="ppaction://hlinksldjump"/>
              </a:rPr>
              <a:t>MCEN </a:t>
            </a:r>
            <a:r>
              <a:rPr lang="en-US" sz="1200" u="sng" dirty="0">
                <a:solidFill>
                  <a:schemeClr val="hlink"/>
                </a:solidFill>
                <a:latin typeface="Helvetica Neue"/>
                <a:ea typeface="Helvetica Neue"/>
                <a:cs typeface="Helvetica Neue"/>
                <a:sym typeface="Helvetica Neue"/>
                <a:hlinkClick r:id="rId43" action="ppaction://hlinksldjump"/>
              </a:rPr>
              <a:t>4012/5012: Renewable Fuels, Fuel Cells, and Internal Combustion Engines</a:t>
            </a:r>
            <a:endParaRPr lang="en-US" sz="1200" u="sng" dirty="0">
              <a:solidFill>
                <a:schemeClr val="hlink"/>
              </a:solidFill>
              <a:latin typeface="Helvetica Neue"/>
              <a:ea typeface="Helvetica Neue"/>
              <a:cs typeface="Helvetica Neue"/>
              <a:sym typeface="Helvetica Neue"/>
            </a:endParaRPr>
          </a:p>
          <a:p>
            <a:pPr marL="0" lvl="0" indent="0" algn="l" rtl="0">
              <a:spcBef>
                <a:spcPts val="600"/>
              </a:spcBef>
              <a:spcAft>
                <a:spcPts val="0"/>
              </a:spcAft>
              <a:buNone/>
            </a:pPr>
            <a:r>
              <a:rPr lang="en-US" sz="1200" u="sng" dirty="0">
                <a:solidFill>
                  <a:schemeClr val="hlink"/>
                </a:solidFill>
                <a:latin typeface="Helvetica Neue"/>
                <a:ea typeface="Helvetica Neue"/>
                <a:cs typeface="Helvetica Neue"/>
                <a:sym typeface="Helvetica Neue"/>
                <a:hlinkClick r:id="rId44"/>
              </a:rPr>
              <a:t>MCEN 4228/5228: Climate Engineering</a:t>
            </a:r>
            <a:endParaRPr sz="1200" u="sng" dirty="0">
              <a:solidFill>
                <a:schemeClr val="dk1"/>
              </a:solidFill>
              <a:latin typeface="Helvetica Neue"/>
              <a:ea typeface="Helvetica Neue"/>
              <a:cs typeface="Helvetica Neue"/>
              <a:sym typeface="Helvetica Neue"/>
            </a:endParaRPr>
          </a:p>
          <a:p>
            <a:pPr marL="0" lvl="0" indent="0" algn="l" rtl="0">
              <a:spcBef>
                <a:spcPts val="600"/>
              </a:spcBef>
              <a:spcAft>
                <a:spcPts val="0"/>
              </a:spcAft>
              <a:buNone/>
            </a:pPr>
            <a:r>
              <a:rPr lang="en-US" sz="1200" u="sng" dirty="0">
                <a:solidFill>
                  <a:schemeClr val="hlink"/>
                </a:solidFill>
                <a:latin typeface="Helvetica Neue"/>
                <a:ea typeface="Helvetica Neue"/>
                <a:cs typeface="Helvetica Neue"/>
                <a:sym typeface="Helvetica Neue"/>
                <a:hlinkClick r:id="rId45" action="ppaction://hlinksldjump"/>
              </a:rPr>
              <a:t>MCEN 4291/5291: PBL in Rural Schools</a:t>
            </a:r>
            <a:endParaRPr sz="1200" dirty="0">
              <a:solidFill>
                <a:schemeClr val="dk1"/>
              </a:solidFill>
              <a:latin typeface="Helvetica Neue"/>
              <a:ea typeface="Helvetica Neue"/>
              <a:cs typeface="Helvetica Neue"/>
              <a:sym typeface="Helvetica Neue"/>
            </a:endParaRPr>
          </a:p>
          <a:p>
            <a:pPr marL="0" lvl="0" indent="0" algn="l" rtl="0">
              <a:spcBef>
                <a:spcPts val="600"/>
              </a:spcBef>
              <a:spcAft>
                <a:spcPts val="0"/>
              </a:spcAft>
              <a:buNone/>
            </a:pPr>
            <a:r>
              <a:rPr lang="en-US" sz="1200" u="sng" dirty="0">
                <a:solidFill>
                  <a:schemeClr val="hlink"/>
                </a:solidFill>
                <a:latin typeface="Helvetica Neue"/>
                <a:ea typeface="Helvetica Neue"/>
                <a:cs typeface="Helvetica Neue"/>
                <a:sym typeface="Helvetica Neue"/>
                <a:hlinkClick r:id="rId46" action="ppaction://hlinksldjump"/>
              </a:rPr>
              <a:t>MCEN 4299/5299: Household Energy Systems</a:t>
            </a:r>
            <a:endParaRPr sz="1200" dirty="0">
              <a:solidFill>
                <a:schemeClr val="dk1"/>
              </a:solidFill>
              <a:latin typeface="Helvetica Neue"/>
              <a:ea typeface="Helvetica Neue"/>
              <a:cs typeface="Helvetica Neue"/>
              <a:sym typeface="Helvetica Neue"/>
            </a:endParaRPr>
          </a:p>
          <a:p>
            <a:pPr marL="0" lvl="0" indent="0" algn="l" rtl="0">
              <a:spcBef>
                <a:spcPts val="600"/>
              </a:spcBef>
              <a:spcAft>
                <a:spcPts val="0"/>
              </a:spcAft>
              <a:buNone/>
            </a:pPr>
            <a:r>
              <a:rPr lang="en-US" sz="1200" u="sng" dirty="0">
                <a:solidFill>
                  <a:schemeClr val="hlink"/>
                </a:solidFill>
                <a:latin typeface="Helvetica Neue"/>
                <a:ea typeface="Helvetica Neue"/>
                <a:cs typeface="Helvetica Neue"/>
                <a:sym typeface="Helvetica Neue"/>
                <a:hlinkClick r:id="rId47" action="ppaction://hlinksldjump"/>
              </a:rPr>
              <a:t>MCEN 6001: Reacting Flows</a:t>
            </a:r>
            <a:endParaRPr sz="1200" dirty="0">
              <a:solidFill>
                <a:schemeClr val="dk1"/>
              </a:solidFill>
              <a:latin typeface="Helvetica Neue"/>
              <a:ea typeface="Helvetica Neue"/>
              <a:cs typeface="Helvetica Neue"/>
              <a:sym typeface="Helvetica Neue"/>
            </a:endParaRPr>
          </a:p>
          <a:p>
            <a:pPr marL="0" lvl="0" indent="0" algn="l" rtl="0">
              <a:spcBef>
                <a:spcPts val="600"/>
              </a:spcBef>
              <a:spcAft>
                <a:spcPts val="0"/>
              </a:spcAft>
              <a:buNone/>
            </a:pPr>
            <a:r>
              <a:rPr lang="en-US" sz="1200" u="sng" dirty="0">
                <a:solidFill>
                  <a:schemeClr val="hlink"/>
                </a:solidFill>
                <a:latin typeface="Helvetica Neue"/>
                <a:ea typeface="Helvetica Neue"/>
                <a:cs typeface="Helvetica Neue"/>
                <a:sym typeface="Helvetica Neue"/>
                <a:hlinkClick r:id="rId48" action="ppaction://hlinksldjump"/>
              </a:rPr>
              <a:t>MCEN 6228: Kinetics of Chemical Systems</a:t>
            </a:r>
            <a:endParaRPr sz="1200" dirty="0">
              <a:solidFill>
                <a:schemeClr val="dk1"/>
              </a:solidFill>
              <a:latin typeface="Helvetica Neue"/>
              <a:ea typeface="Helvetica Neue"/>
              <a:cs typeface="Helvetica Neue"/>
              <a:sym typeface="Helvetica Neue"/>
            </a:endParaRPr>
          </a:p>
          <a:p>
            <a:pPr marL="0" lvl="0" indent="0" algn="l" rtl="0">
              <a:spcBef>
                <a:spcPts val="600"/>
              </a:spcBef>
              <a:spcAft>
                <a:spcPts val="0"/>
              </a:spcAft>
              <a:buNone/>
            </a:pPr>
            <a:r>
              <a:rPr lang="en-US" sz="1200" u="sng" dirty="0">
                <a:solidFill>
                  <a:schemeClr val="hlink"/>
                </a:solidFill>
                <a:latin typeface="Helvetica Neue"/>
                <a:ea typeface="Helvetica Neue"/>
                <a:cs typeface="Helvetica Neue"/>
                <a:sym typeface="Helvetica Neue"/>
                <a:hlinkClick r:id="rId49" action="ppaction://hlinksldjump"/>
              </a:rPr>
              <a:t>MCEN 7221: Turbulence</a:t>
            </a:r>
            <a:endParaRPr sz="1200" dirty="0">
              <a:solidFill>
                <a:schemeClr val="dk1"/>
              </a:solidFill>
              <a:latin typeface="Helvetica Neue"/>
              <a:ea typeface="Helvetica Neue"/>
              <a:cs typeface="Helvetica Neue"/>
              <a:sym typeface="Helvetica Neue"/>
            </a:endParaRPr>
          </a:p>
          <a:p>
            <a:pPr marL="0" lvl="0" indent="0" algn="ctr" rtl="0">
              <a:spcBef>
                <a:spcPts val="600"/>
              </a:spcBef>
              <a:spcAft>
                <a:spcPts val="0"/>
              </a:spcAft>
              <a:buNone/>
            </a:pPr>
            <a:endParaRPr sz="1100" dirty="0">
              <a:solidFill>
                <a:schemeClr val="dk1"/>
              </a:solidFill>
              <a:latin typeface="Helvetica Neue"/>
              <a:ea typeface="Helvetica Neue"/>
              <a:cs typeface="Helvetica Neue"/>
              <a:sym typeface="Helvetica Neue"/>
            </a:endParaRPr>
          </a:p>
          <a:p>
            <a:pPr marL="0" marR="0" lvl="0" indent="0" algn="ctr" rtl="0">
              <a:lnSpc>
                <a:spcPct val="100000"/>
              </a:lnSpc>
              <a:spcBef>
                <a:spcPts val="600"/>
              </a:spcBef>
              <a:spcAft>
                <a:spcPts val="600"/>
              </a:spcAft>
              <a:buNone/>
            </a:pPr>
            <a:endParaRPr sz="1100" b="1" dirty="0">
              <a:solidFill>
                <a:schemeClr val="dk1"/>
              </a:solidFill>
              <a:latin typeface="Helvetica Neue"/>
              <a:ea typeface="Helvetica Neue"/>
              <a:cs typeface="Helvetica Neue"/>
              <a:sym typeface="Helvetica Neue"/>
            </a:endParaRPr>
          </a:p>
        </p:txBody>
      </p:sp>
      <p:pic>
        <p:nvPicPr>
          <p:cNvPr id="83" name="Google Shape;83;p7"/>
          <p:cNvPicPr preferRelativeResize="0"/>
          <p:nvPr/>
        </p:nvPicPr>
        <p:blipFill rotWithShape="1">
          <a:blip r:embed="rId3">
            <a:alphaModFix/>
          </a:blip>
          <a:srcRect l="18171" t="27617" r="25168" b="60514"/>
          <a:stretch/>
        </p:blipFill>
        <p:spPr>
          <a:xfrm>
            <a:off x="5325548" y="1141500"/>
            <a:ext cx="836575" cy="739300"/>
          </a:xfrm>
          <a:prstGeom prst="rect">
            <a:avLst/>
          </a:prstGeom>
          <a:noFill/>
          <a:ln>
            <a:noFill/>
          </a:ln>
        </p:spPr>
      </p:pic>
      <p:pic>
        <p:nvPicPr>
          <p:cNvPr id="84" name="Google Shape;84;p7"/>
          <p:cNvPicPr preferRelativeResize="0"/>
          <p:nvPr/>
        </p:nvPicPr>
        <p:blipFill>
          <a:blip r:embed="rId50">
            <a:alphaModFix/>
          </a:blip>
          <a:stretch>
            <a:fillRect/>
          </a:stretch>
        </p:blipFill>
        <p:spPr>
          <a:xfrm>
            <a:off x="9448800" y="1248715"/>
            <a:ext cx="524877" cy="524877"/>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p43"/>
          <p:cNvSpPr txBox="1">
            <a:spLocks noGrp="1"/>
          </p:cNvSpPr>
          <p:nvPr>
            <p:ph type="subTitle" idx="1"/>
          </p:nvPr>
        </p:nvSpPr>
        <p:spPr>
          <a:xfrm>
            <a:off x="0" y="1118700"/>
            <a:ext cx="2652600" cy="4764600"/>
          </a:xfrm>
          <a:prstGeom prst="rect">
            <a:avLst/>
          </a:prstGeom>
        </p:spPr>
        <p:txBody>
          <a:bodyPr spcFirstLastPara="1" wrap="square" lIns="228600" tIns="182875" rIns="228600" bIns="182875" anchor="t" anchorCtr="0">
            <a:noAutofit/>
          </a:bodyPr>
          <a:lstStyle/>
          <a:p>
            <a:pPr marL="0" lvl="0" indent="0" algn="l" rtl="0">
              <a:lnSpc>
                <a:spcPct val="100000"/>
              </a:lnSpc>
              <a:spcBef>
                <a:spcPts val="0"/>
              </a:spcBef>
              <a:spcAft>
                <a:spcPts val="0"/>
              </a:spcAft>
              <a:buClr>
                <a:schemeClr val="dk1"/>
              </a:buClr>
              <a:buSzPts val="1100"/>
              <a:buFont typeface="Arial"/>
              <a:buNone/>
            </a:pPr>
            <a:r>
              <a:rPr lang="en-US" i="1">
                <a:solidFill>
                  <a:srgbClr val="202020"/>
                </a:solidFill>
                <a:latin typeface="Arial"/>
                <a:ea typeface="Arial"/>
                <a:cs typeface="Arial"/>
                <a:sym typeface="Arial"/>
              </a:rPr>
              <a:t>Career Areas</a:t>
            </a:r>
            <a:endParaRPr i="1">
              <a:solidFill>
                <a:srgbClr val="202020"/>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latin typeface="Arial"/>
                <a:ea typeface="Arial"/>
                <a:cs typeface="Arial"/>
                <a:sym typeface="Arial"/>
              </a:rPr>
              <a:t>Process Engineering</a:t>
            </a:r>
            <a:endParaRPr b="0" i="1">
              <a:solidFill>
                <a:srgbClr val="202020"/>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latin typeface="Arial"/>
                <a:ea typeface="Arial"/>
                <a:cs typeface="Arial"/>
                <a:sym typeface="Arial"/>
              </a:rPr>
              <a:t>Manufacturing</a:t>
            </a:r>
            <a:endParaRPr b="0" i="1">
              <a:solidFill>
                <a:srgbClr val="202020"/>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latin typeface="Arial"/>
                <a:ea typeface="Arial"/>
                <a:cs typeface="Arial"/>
                <a:sym typeface="Arial"/>
              </a:rPr>
              <a:t>Quality Control</a:t>
            </a:r>
            <a:endParaRPr b="0" i="1">
              <a:solidFill>
                <a:srgbClr val="202020"/>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latin typeface="Arial"/>
                <a:ea typeface="Arial"/>
                <a:cs typeface="Arial"/>
                <a:sym typeface="Arial"/>
              </a:rPr>
              <a:t>Systems Engineering</a:t>
            </a:r>
            <a:endParaRPr b="0" i="1">
              <a:solidFill>
                <a:srgbClr val="202020"/>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latin typeface="Arial"/>
                <a:ea typeface="Arial"/>
                <a:cs typeface="Arial"/>
                <a:sym typeface="Arial"/>
              </a:rPr>
              <a:t>Brewing/Distilling</a:t>
            </a:r>
            <a:endParaRPr b="0" i="1">
              <a:solidFill>
                <a:srgbClr val="202020"/>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latin typeface="Arial"/>
                <a:ea typeface="Arial"/>
                <a:cs typeface="Arial"/>
                <a:sym typeface="Arial"/>
              </a:rPr>
              <a:t>Food Engineering</a:t>
            </a:r>
            <a:endParaRPr b="0" i="1">
              <a:solidFill>
                <a:srgbClr val="202020"/>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latin typeface="Arial"/>
                <a:ea typeface="Arial"/>
                <a:cs typeface="Arial"/>
                <a:sym typeface="Arial"/>
              </a:rPr>
              <a:t>Chemical Engineering</a:t>
            </a:r>
            <a:endParaRPr b="0" i="1">
              <a:solidFill>
                <a:srgbClr val="202020"/>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latin typeface="Arial"/>
                <a:ea typeface="Arial"/>
                <a:cs typeface="Arial"/>
                <a:sym typeface="Arial"/>
              </a:rPr>
              <a:t>Mechanical Engineering</a:t>
            </a:r>
            <a:endParaRPr b="0" i="1">
              <a:solidFill>
                <a:srgbClr val="202020"/>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latin typeface="Arial"/>
                <a:ea typeface="Arial"/>
                <a:cs typeface="Arial"/>
                <a:sym typeface="Arial"/>
              </a:rPr>
              <a:t>Specializations</a:t>
            </a:r>
            <a:endParaRPr i="1">
              <a:solidFill>
                <a:srgbClr val="202020"/>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latin typeface="Arial"/>
                <a:ea typeface="Arial"/>
                <a:cs typeface="Arial"/>
                <a:sym typeface="Arial"/>
              </a:rPr>
              <a:t>None</a:t>
            </a:r>
            <a:endParaRPr b="0" i="1">
              <a:solidFill>
                <a:srgbClr val="202020"/>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latin typeface="Arial"/>
                <a:ea typeface="Arial"/>
                <a:cs typeface="Arial"/>
                <a:sym typeface="Arial"/>
              </a:rPr>
              <a:t>Prerequisites</a:t>
            </a:r>
            <a:endParaRPr i="1">
              <a:solidFill>
                <a:srgbClr val="202020"/>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b="0" i="1">
                <a:solidFill>
                  <a:srgbClr val="000000"/>
                </a:solidFill>
                <a:latin typeface="Arial"/>
                <a:ea typeface="Arial"/>
                <a:cs typeface="Arial"/>
                <a:sym typeface="Arial"/>
              </a:rPr>
              <a:t>None</a:t>
            </a:r>
            <a:endParaRPr b="0">
              <a:solidFill>
                <a:srgbClr val="000000"/>
              </a:solidFill>
              <a:latin typeface="Arial"/>
              <a:ea typeface="Arial"/>
              <a:cs typeface="Arial"/>
              <a:sym typeface="Arial"/>
            </a:endParaRPr>
          </a:p>
          <a:p>
            <a:pPr marL="0" lvl="0" indent="0" algn="l" rtl="0">
              <a:spcBef>
                <a:spcPts val="1000"/>
              </a:spcBef>
              <a:spcAft>
                <a:spcPts val="0"/>
              </a:spcAft>
              <a:buNone/>
            </a:pPr>
            <a:endParaRPr/>
          </a:p>
        </p:txBody>
      </p:sp>
      <p:sp>
        <p:nvSpPr>
          <p:cNvPr id="581" name="Google Shape;581;p43"/>
          <p:cNvSpPr txBox="1">
            <a:spLocks noGrp="1"/>
          </p:cNvSpPr>
          <p:nvPr>
            <p:ph type="subTitle" idx="5"/>
          </p:nvPr>
        </p:nvSpPr>
        <p:spPr>
          <a:xfrm>
            <a:off x="2652475" y="1118700"/>
            <a:ext cx="5316000" cy="2308800"/>
          </a:xfrm>
          <a:prstGeom prst="rect">
            <a:avLst/>
          </a:prstGeom>
        </p:spPr>
        <p:txBody>
          <a:bodyPr spcFirstLastPara="1" wrap="square" lIns="228600" tIns="182875" rIns="228600" bIns="182875" anchor="t" anchorCtr="0">
            <a:spAutoFit/>
          </a:bodyPr>
          <a:lstStyle/>
          <a:p>
            <a:pPr marL="0" lvl="0" indent="0" algn="l" rtl="0">
              <a:spcBef>
                <a:spcPts val="1000"/>
              </a:spcBef>
              <a:spcAft>
                <a:spcPts val="0"/>
              </a:spcAft>
              <a:buNone/>
            </a:pPr>
            <a:r>
              <a:rPr lang="en-US" i="0" dirty="0"/>
              <a:t>The Design of Beer is an excellent example of a product that encapsulates many scientific and engineering principles in all parts of the value chain – from raw materials production and selection through to manufacturing and brewhouse equipment design, quality control, marketing, packaging, and (of course) consumption. At the end of this course, students will understand the science underlying beer production, the engineering design of manufacturing and processing equipment, and quality control of the final product.</a:t>
            </a:r>
            <a:endParaRPr i="0" dirty="0"/>
          </a:p>
        </p:txBody>
      </p:sp>
      <p:sp>
        <p:nvSpPr>
          <p:cNvPr id="582" name="Google Shape;582;p43"/>
          <p:cNvSpPr txBox="1">
            <a:spLocks noGrp="1"/>
          </p:cNvSpPr>
          <p:nvPr>
            <p:ph type="subTitle" idx="8"/>
          </p:nvPr>
        </p:nvSpPr>
        <p:spPr>
          <a:xfrm>
            <a:off x="2651733" y="5522975"/>
            <a:ext cx="9348900" cy="838200"/>
          </a:xfrm>
          <a:prstGeom prst="rect">
            <a:avLst/>
          </a:prstGeom>
        </p:spPr>
        <p:txBody>
          <a:bodyPr spcFirstLastPara="1" wrap="square" lIns="274300" tIns="45700" rIns="274300"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a:t>Teaching schedule: </a:t>
            </a:r>
            <a:r>
              <a:rPr lang="en-US" b="0"/>
              <a:t>Availability varies. Offered as instructor schedule allows.</a:t>
            </a:r>
            <a:endParaRPr/>
          </a:p>
        </p:txBody>
      </p:sp>
      <p:sp>
        <p:nvSpPr>
          <p:cNvPr id="583" name="Google Shape;583;p43"/>
          <p:cNvSpPr txBox="1">
            <a:spLocks noGrp="1"/>
          </p:cNvSpPr>
          <p:nvPr>
            <p:ph type="title"/>
          </p:nvPr>
        </p:nvSpPr>
        <p:spPr>
          <a:xfrm>
            <a:off x="190500" y="0"/>
            <a:ext cx="11810100" cy="1118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4228/5228 Design of Beer</a:t>
            </a:r>
            <a:endParaRPr/>
          </a:p>
        </p:txBody>
      </p:sp>
      <p:sp>
        <p:nvSpPr>
          <p:cNvPr id="584" name="Google Shape;584;p43"/>
          <p:cNvSpPr txBox="1">
            <a:spLocks noGrp="1"/>
          </p:cNvSpPr>
          <p:nvPr>
            <p:ph type="subTitle" idx="6"/>
          </p:nvPr>
        </p:nvSpPr>
        <p:spPr>
          <a:xfrm>
            <a:off x="2820625" y="5017675"/>
            <a:ext cx="1637100" cy="409800"/>
          </a:xfrm>
          <a:prstGeom prst="rect">
            <a:avLst/>
          </a:prstGeom>
        </p:spPr>
        <p:txBody>
          <a:bodyPr spcFirstLastPara="1" wrap="square" lIns="27425" tIns="0" rIns="27425" bIns="0" anchor="ctr" anchorCtr="0">
            <a:noAutofit/>
          </a:bodyPr>
          <a:lstStyle/>
          <a:p>
            <a:pPr marL="0" lvl="0" indent="0" algn="ctr" rtl="0">
              <a:spcBef>
                <a:spcPts val="1000"/>
              </a:spcBef>
              <a:spcAft>
                <a:spcPts val="0"/>
              </a:spcAft>
              <a:buNone/>
            </a:pPr>
            <a:r>
              <a:rPr lang="en-US" u="sng">
                <a:solidFill>
                  <a:schemeClr val="hlink"/>
                </a:solidFill>
                <a:hlinkClick r:id="rId3"/>
              </a:rPr>
              <a:t>Dan Riffell</a:t>
            </a:r>
            <a:endParaRPr/>
          </a:p>
        </p:txBody>
      </p:sp>
      <p:pic>
        <p:nvPicPr>
          <p:cNvPr id="585" name="Google Shape;585;p43"/>
          <p:cNvPicPr preferRelativeResize="0"/>
          <p:nvPr/>
        </p:nvPicPr>
        <p:blipFill>
          <a:blip r:embed="rId4">
            <a:alphaModFix/>
          </a:blip>
          <a:stretch>
            <a:fillRect/>
          </a:stretch>
        </p:blipFill>
        <p:spPr>
          <a:xfrm>
            <a:off x="2947375" y="3711462"/>
            <a:ext cx="1383588" cy="1383588"/>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1" name="Google Shape;591;p44"/>
          <p:cNvSpPr txBox="1">
            <a:spLocks noGrp="1"/>
          </p:cNvSpPr>
          <p:nvPr>
            <p:ph type="subTitle" idx="1"/>
          </p:nvPr>
        </p:nvSpPr>
        <p:spPr>
          <a:xfrm>
            <a:off x="0" y="1118700"/>
            <a:ext cx="2652600" cy="4764600"/>
          </a:xfrm>
          <a:prstGeom prst="rect">
            <a:avLst/>
          </a:prstGeom>
        </p:spPr>
        <p:txBody>
          <a:bodyPr spcFirstLastPara="1" wrap="square" lIns="228600" tIns="182875" rIns="228600" bIns="182875" anchor="t" anchorCtr="0">
            <a:noAutofit/>
          </a:bodyPr>
          <a:lstStyle/>
          <a:p>
            <a:pPr marL="0" lvl="0" indent="0" algn="l" rtl="0">
              <a:lnSpc>
                <a:spcPct val="100000"/>
              </a:lnSpc>
              <a:spcBef>
                <a:spcPts val="0"/>
              </a:spcBef>
              <a:spcAft>
                <a:spcPts val="0"/>
              </a:spcAft>
              <a:buClr>
                <a:schemeClr val="dk1"/>
              </a:buClr>
              <a:buSzPts val="1100"/>
              <a:buFont typeface="Arial"/>
              <a:buNone/>
            </a:pPr>
            <a:r>
              <a:rPr lang="en-US" i="1">
                <a:solidFill>
                  <a:srgbClr val="202020"/>
                </a:solidFill>
                <a:latin typeface="Arial"/>
                <a:ea typeface="Arial"/>
                <a:cs typeface="Arial"/>
                <a:sym typeface="Arial"/>
              </a:rPr>
              <a:t>Career Areas</a:t>
            </a:r>
            <a:endParaRPr i="1">
              <a:solidFill>
                <a:srgbClr val="202020"/>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latin typeface="Arial"/>
                <a:ea typeface="Arial"/>
                <a:cs typeface="Arial"/>
                <a:sym typeface="Arial"/>
              </a:rPr>
              <a:t>Mechanical Engineering</a:t>
            </a:r>
            <a:endParaRPr b="0" i="1">
              <a:solidFill>
                <a:srgbClr val="202020"/>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latin typeface="Arial"/>
                <a:ea typeface="Arial"/>
                <a:cs typeface="Arial"/>
                <a:sym typeface="Arial"/>
              </a:rPr>
              <a:t>Bioinspiration</a:t>
            </a:r>
            <a:endParaRPr b="0" i="1">
              <a:solidFill>
                <a:srgbClr val="202020"/>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latin typeface="Arial"/>
                <a:ea typeface="Arial"/>
                <a:cs typeface="Arial"/>
                <a:sym typeface="Arial"/>
              </a:rPr>
              <a:t>Bioengineering</a:t>
            </a:r>
            <a:endParaRPr b="0" i="1">
              <a:solidFill>
                <a:srgbClr val="202020"/>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latin typeface="Arial"/>
                <a:ea typeface="Arial"/>
                <a:cs typeface="Arial"/>
                <a:sym typeface="Arial"/>
              </a:rPr>
              <a:t>Materials Science </a:t>
            </a:r>
            <a:endParaRPr b="0" i="1">
              <a:solidFill>
                <a:srgbClr val="202020"/>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latin typeface="Arial"/>
                <a:ea typeface="Arial"/>
                <a:cs typeface="Arial"/>
                <a:sym typeface="Arial"/>
              </a:rPr>
              <a:t>Biology.</a:t>
            </a:r>
            <a:endParaRPr b="0" i="1">
              <a:solidFill>
                <a:srgbClr val="202020"/>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latin typeface="Arial"/>
                <a:ea typeface="Arial"/>
                <a:cs typeface="Arial"/>
                <a:sym typeface="Arial"/>
              </a:rPr>
              <a:t>Prerequisites</a:t>
            </a:r>
            <a:endParaRPr i="1">
              <a:solidFill>
                <a:srgbClr val="202020"/>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b="0" i="1">
                <a:solidFill>
                  <a:srgbClr val="000000"/>
                </a:solidFill>
                <a:latin typeface="Arial"/>
                <a:ea typeface="Arial"/>
                <a:cs typeface="Arial"/>
                <a:sym typeface="Arial"/>
              </a:rPr>
              <a:t>MCEN 2063 Mechanics of Solids or</a:t>
            </a:r>
            <a:endParaRPr b="0" i="1">
              <a:solidFill>
                <a:srgbClr val="000000"/>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b="0" i="1">
                <a:solidFill>
                  <a:srgbClr val="000000"/>
                </a:solidFill>
                <a:latin typeface="Arial"/>
                <a:ea typeface="Arial"/>
                <a:cs typeface="Arial"/>
                <a:sym typeface="Arial"/>
              </a:rPr>
              <a:t>MCEN 5023 Solid Mechanics</a:t>
            </a:r>
            <a:endParaRPr b="0" i="1">
              <a:solidFill>
                <a:srgbClr val="000000"/>
              </a:solidFill>
              <a:latin typeface="Arial"/>
              <a:ea typeface="Arial"/>
              <a:cs typeface="Arial"/>
              <a:sym typeface="Arial"/>
            </a:endParaRPr>
          </a:p>
          <a:p>
            <a:pPr marL="0" lvl="0" indent="0" algn="l" rtl="0">
              <a:spcBef>
                <a:spcPts val="1000"/>
              </a:spcBef>
              <a:spcAft>
                <a:spcPts val="0"/>
              </a:spcAft>
              <a:buNone/>
            </a:pPr>
            <a:endParaRPr/>
          </a:p>
        </p:txBody>
      </p:sp>
      <p:sp>
        <p:nvSpPr>
          <p:cNvPr id="592" name="Google Shape;592;p44"/>
          <p:cNvSpPr txBox="1">
            <a:spLocks noGrp="1"/>
          </p:cNvSpPr>
          <p:nvPr>
            <p:ph type="subTitle" idx="5"/>
          </p:nvPr>
        </p:nvSpPr>
        <p:spPr>
          <a:xfrm>
            <a:off x="2652475" y="1118700"/>
            <a:ext cx="5316000" cy="2631000"/>
          </a:xfrm>
          <a:prstGeom prst="rect">
            <a:avLst/>
          </a:prstGeom>
        </p:spPr>
        <p:txBody>
          <a:bodyPr spcFirstLastPara="1" wrap="square" lIns="228600" tIns="182875" rIns="228600" bIns="182875" anchor="t" anchorCtr="0">
            <a:spAutoFit/>
          </a:bodyPr>
          <a:lstStyle/>
          <a:p>
            <a:pPr marL="0" lvl="0" indent="0" algn="l" rtl="0">
              <a:spcBef>
                <a:spcPts val="1000"/>
              </a:spcBef>
              <a:spcAft>
                <a:spcPts val="0"/>
              </a:spcAft>
              <a:buClr>
                <a:schemeClr val="dk1"/>
              </a:buClr>
              <a:buSzPts val="1100"/>
              <a:buFont typeface="Arial"/>
              <a:buNone/>
            </a:pPr>
            <a:r>
              <a:rPr lang="en-US" i="0" dirty="0"/>
              <a:t>Covers the composition, structure and mechanics of biological materials at the molecular scale (proteins, polysaccharides) and at larger scales (bone, skin, spider silk, seashells, cuticles, etc.). Reviews experiments and models (micromechanics, large deformations, fracture mechanics) applied to biological. Discusses implications in biomechanics, biology and medicine, with a stronger emphasis on engineering materials inspired by biological materials (biomimetics, bioinspiration). Assessment is largely based on in-class activities and a final project. </a:t>
            </a:r>
            <a:endParaRPr i="0" dirty="0"/>
          </a:p>
          <a:p>
            <a:pPr marL="0" lvl="0" indent="0" algn="l" rtl="0">
              <a:spcBef>
                <a:spcPts val="1000"/>
              </a:spcBef>
              <a:spcAft>
                <a:spcPts val="0"/>
              </a:spcAft>
              <a:buNone/>
            </a:pPr>
            <a:endParaRPr i="0" dirty="0"/>
          </a:p>
        </p:txBody>
      </p:sp>
      <p:sp>
        <p:nvSpPr>
          <p:cNvPr id="593" name="Google Shape;593;p44"/>
          <p:cNvSpPr txBox="1">
            <a:spLocks noGrp="1"/>
          </p:cNvSpPr>
          <p:nvPr>
            <p:ph type="subTitle" idx="8"/>
          </p:nvPr>
        </p:nvSpPr>
        <p:spPr>
          <a:xfrm>
            <a:off x="2651733" y="5522975"/>
            <a:ext cx="9348900" cy="838200"/>
          </a:xfrm>
          <a:prstGeom prst="rect">
            <a:avLst/>
          </a:prstGeom>
        </p:spPr>
        <p:txBody>
          <a:bodyPr spcFirstLastPara="1" wrap="square" lIns="274300" tIns="45700" rIns="274300"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a:t>Teaching schedule: </a:t>
            </a:r>
            <a:r>
              <a:rPr lang="en-US" b="0"/>
              <a:t>Availability varies. Offered as instructor schedule allows.</a:t>
            </a:r>
            <a:endParaRPr/>
          </a:p>
        </p:txBody>
      </p:sp>
      <p:sp>
        <p:nvSpPr>
          <p:cNvPr id="594" name="Google Shape;594;p44"/>
          <p:cNvSpPr txBox="1">
            <a:spLocks noGrp="1"/>
          </p:cNvSpPr>
          <p:nvPr>
            <p:ph type="title"/>
          </p:nvPr>
        </p:nvSpPr>
        <p:spPr>
          <a:xfrm>
            <a:off x="190500" y="0"/>
            <a:ext cx="11810100" cy="1118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4228/5228 Mechanics of Biological/Bioinspired Materials</a:t>
            </a:r>
            <a:endParaRPr/>
          </a:p>
        </p:txBody>
      </p:sp>
      <p:sp>
        <p:nvSpPr>
          <p:cNvPr id="595" name="Google Shape;595;p44"/>
          <p:cNvSpPr txBox="1">
            <a:spLocks noGrp="1"/>
          </p:cNvSpPr>
          <p:nvPr>
            <p:ph type="subTitle" idx="6"/>
          </p:nvPr>
        </p:nvSpPr>
        <p:spPr>
          <a:xfrm>
            <a:off x="2820625" y="5017675"/>
            <a:ext cx="1637100" cy="409800"/>
          </a:xfrm>
          <a:prstGeom prst="rect">
            <a:avLst/>
          </a:prstGeom>
        </p:spPr>
        <p:txBody>
          <a:bodyPr spcFirstLastPara="1" wrap="square" lIns="27425" tIns="0" rIns="27425" bIns="0" anchor="ctr" anchorCtr="0">
            <a:noAutofit/>
          </a:bodyPr>
          <a:lstStyle/>
          <a:p>
            <a:pPr marL="0" lvl="0" indent="0" algn="ctr" rtl="0">
              <a:spcBef>
                <a:spcPts val="1000"/>
              </a:spcBef>
              <a:spcAft>
                <a:spcPts val="0"/>
              </a:spcAft>
              <a:buNone/>
            </a:pPr>
            <a:r>
              <a:rPr lang="en-US" u="sng">
                <a:solidFill>
                  <a:schemeClr val="hlink"/>
                </a:solidFill>
                <a:hlinkClick r:id="rId3"/>
              </a:rPr>
              <a:t>Francois Barthelat</a:t>
            </a:r>
            <a:endParaRPr/>
          </a:p>
        </p:txBody>
      </p:sp>
      <p:pic>
        <p:nvPicPr>
          <p:cNvPr id="596" name="Google Shape;596;p44"/>
          <p:cNvPicPr preferRelativeResize="0"/>
          <p:nvPr/>
        </p:nvPicPr>
        <p:blipFill>
          <a:blip r:embed="rId4">
            <a:alphaModFix/>
          </a:blip>
          <a:stretch>
            <a:fillRect/>
          </a:stretch>
        </p:blipFill>
        <p:spPr>
          <a:xfrm>
            <a:off x="2963775" y="3749700"/>
            <a:ext cx="1392700" cy="13927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pic>
        <p:nvPicPr>
          <p:cNvPr id="602" name="Google Shape;602;p45"/>
          <p:cNvPicPr preferRelativeResize="0">
            <a:picLocks noGrp="1"/>
          </p:cNvPicPr>
          <p:nvPr>
            <p:ph type="pic" idx="3"/>
          </p:nvPr>
        </p:nvPicPr>
        <p:blipFill rotWithShape="1">
          <a:blip r:embed="rId3">
            <a:alphaModFix/>
          </a:blip>
          <a:srcRect/>
          <a:stretch/>
        </p:blipFill>
        <p:spPr>
          <a:xfrm>
            <a:off x="2973025" y="3747525"/>
            <a:ext cx="1335000" cy="1335000"/>
          </a:xfrm>
          <a:prstGeom prst="rect">
            <a:avLst/>
          </a:prstGeom>
        </p:spPr>
      </p:pic>
      <p:sp>
        <p:nvSpPr>
          <p:cNvPr id="603" name="Google Shape;603;p45"/>
          <p:cNvSpPr txBox="1">
            <a:spLocks noGrp="1"/>
          </p:cNvSpPr>
          <p:nvPr>
            <p:ph type="subTitle" idx="1"/>
          </p:nvPr>
        </p:nvSpPr>
        <p:spPr>
          <a:xfrm>
            <a:off x="0" y="1118700"/>
            <a:ext cx="2652600" cy="4764600"/>
          </a:xfrm>
          <a:prstGeom prst="rect">
            <a:avLst/>
          </a:prstGeom>
        </p:spPr>
        <p:txBody>
          <a:bodyPr spcFirstLastPara="1" wrap="square" lIns="228600" tIns="182875" rIns="228600" bIns="182875" anchor="t" anchorCtr="0">
            <a:noAutofit/>
          </a:bodyPr>
          <a:lstStyle/>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Career Areas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t>Mechanical Design</a:t>
            </a:r>
            <a:endParaRPr b="0" i="1"/>
          </a:p>
          <a:p>
            <a:pPr marL="0" lvl="0" indent="0" algn="l" rtl="0">
              <a:lnSpc>
                <a:spcPct val="100000"/>
              </a:lnSpc>
              <a:spcBef>
                <a:spcPts val="0"/>
              </a:spcBef>
              <a:spcAft>
                <a:spcPts val="0"/>
              </a:spcAft>
              <a:buClr>
                <a:schemeClr val="dk1"/>
              </a:buClr>
              <a:buSzPts val="1100"/>
              <a:buFont typeface="Arial"/>
              <a:buNone/>
            </a:pPr>
            <a:r>
              <a:rPr lang="en-US" b="0" i="1"/>
              <a:t>Design Automation</a:t>
            </a:r>
            <a:endParaRPr b="0" i="1"/>
          </a:p>
          <a:p>
            <a:pPr marL="0" lvl="0" indent="0" algn="l" rtl="0">
              <a:lnSpc>
                <a:spcPct val="100000"/>
              </a:lnSpc>
              <a:spcBef>
                <a:spcPts val="0"/>
              </a:spcBef>
              <a:spcAft>
                <a:spcPts val="0"/>
              </a:spcAft>
              <a:buClr>
                <a:schemeClr val="dk1"/>
              </a:buClr>
              <a:buSzPts val="1100"/>
              <a:buFont typeface="Arial"/>
              <a:buNone/>
            </a:pPr>
            <a:r>
              <a:rPr lang="en-US" b="0" i="1"/>
              <a:t>Additive Manufacturing Robotics</a:t>
            </a:r>
            <a:endParaRPr b="0" i="1"/>
          </a:p>
          <a:p>
            <a:pPr marL="0" lvl="0" indent="0" algn="l" rtl="0">
              <a:lnSpc>
                <a:spcPct val="100000"/>
              </a:lnSpc>
              <a:spcBef>
                <a:spcPts val="0"/>
              </a:spcBef>
              <a:spcAft>
                <a:spcPts val="0"/>
              </a:spcAft>
              <a:buClr>
                <a:schemeClr val="dk1"/>
              </a:buClr>
              <a:buSzPts val="1100"/>
              <a:buFont typeface="Arial"/>
              <a:buNone/>
            </a:pPr>
            <a:r>
              <a:rPr lang="en-US" b="0" i="1"/>
              <a:t>Optimization</a:t>
            </a:r>
            <a:endParaRPr b="0" i="1"/>
          </a:p>
          <a:p>
            <a:pPr marL="0" lvl="0" indent="0" algn="l" rtl="0">
              <a:lnSpc>
                <a:spcPct val="100000"/>
              </a:lnSpc>
              <a:spcBef>
                <a:spcPts val="0"/>
              </a:spcBef>
              <a:spcAft>
                <a:spcPts val="0"/>
              </a:spcAft>
              <a:buClr>
                <a:schemeClr val="dk1"/>
              </a:buClr>
              <a:buSzPts val="1100"/>
              <a:buFont typeface="Arial"/>
              <a:buNone/>
            </a:pPr>
            <a:r>
              <a:rPr lang="en-US" b="0" i="1"/>
              <a:t>Mechanical Simulation</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Specializations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None</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Prerequisites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a:t>MCEN 3030: Comp Methods* (or)</a:t>
            </a:r>
            <a:endParaRPr b="0"/>
          </a:p>
          <a:p>
            <a:pPr marL="0" lvl="0" indent="0" algn="l" rtl="0">
              <a:lnSpc>
                <a:spcPct val="100000"/>
              </a:lnSpc>
              <a:spcBef>
                <a:spcPts val="0"/>
              </a:spcBef>
              <a:spcAft>
                <a:spcPts val="0"/>
              </a:spcAft>
              <a:buClr>
                <a:schemeClr val="dk1"/>
              </a:buClr>
              <a:buSzPts val="1100"/>
              <a:buFont typeface="Arial"/>
              <a:buNone/>
            </a:pPr>
            <a:r>
              <a:rPr lang="en-US" b="0"/>
              <a:t>MCEN 4043: System Dynamics*</a:t>
            </a:r>
            <a:endParaRPr b="0"/>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Pre or Corequisites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None</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*Or equivalent.</a:t>
            </a:r>
            <a:endParaRPr b="0" i="1">
              <a:solidFill>
                <a:srgbClr val="202020"/>
              </a:solidFill>
            </a:endParaRPr>
          </a:p>
        </p:txBody>
      </p:sp>
      <p:sp>
        <p:nvSpPr>
          <p:cNvPr id="604" name="Google Shape;604;p45"/>
          <p:cNvSpPr txBox="1">
            <a:spLocks noGrp="1"/>
          </p:cNvSpPr>
          <p:nvPr>
            <p:ph type="subTitle" idx="5"/>
          </p:nvPr>
        </p:nvSpPr>
        <p:spPr>
          <a:xfrm>
            <a:off x="2652475" y="1118700"/>
            <a:ext cx="5316000" cy="2170200"/>
          </a:xfrm>
          <a:prstGeom prst="rect">
            <a:avLst/>
          </a:prstGeom>
        </p:spPr>
        <p:txBody>
          <a:bodyPr spcFirstLastPara="1" wrap="square" lIns="228600" tIns="182875" rIns="228600" bIns="182875" anchor="t" anchorCtr="0">
            <a:spAutoFit/>
          </a:bodyPr>
          <a:lstStyle/>
          <a:p>
            <a:pPr marL="0" lvl="0" indent="0" algn="l" rtl="0">
              <a:lnSpc>
                <a:spcPct val="100000"/>
              </a:lnSpc>
              <a:spcBef>
                <a:spcPts val="0"/>
              </a:spcBef>
              <a:spcAft>
                <a:spcPts val="0"/>
              </a:spcAft>
              <a:buClr>
                <a:schemeClr val="dk1"/>
              </a:buClr>
              <a:buSzPts val="1100"/>
              <a:buFont typeface="Arial"/>
              <a:buNone/>
            </a:pPr>
            <a:r>
              <a:rPr lang="en-US" sz="1300" i="0"/>
              <a:t>Multimaterial mechanical design is formulated as a constrained non-convex multi-objective optimization problem, and various algorithms to solve these optimization problems are discussed. Topics include: review of the expert-driven design process; computational analysis tools based on mechanical simulation (finite element methods, mesh-free methods); topological optimization; compositional design; multi-objective optimization; evolutionary design; design for manufacturing with additive manufacturing (FDM, SLA, Inkjet).</a:t>
            </a:r>
            <a:endParaRPr sz="1300"/>
          </a:p>
        </p:txBody>
      </p:sp>
      <p:sp>
        <p:nvSpPr>
          <p:cNvPr id="605" name="Google Shape;605;p45"/>
          <p:cNvSpPr txBox="1">
            <a:spLocks noGrp="1"/>
          </p:cNvSpPr>
          <p:nvPr>
            <p:ph type="subTitle" idx="6"/>
          </p:nvPr>
        </p:nvSpPr>
        <p:spPr>
          <a:xfrm>
            <a:off x="2820625" y="5017675"/>
            <a:ext cx="1637100" cy="409800"/>
          </a:xfrm>
          <a:prstGeom prst="rect">
            <a:avLst/>
          </a:prstGeom>
        </p:spPr>
        <p:txBody>
          <a:bodyPr spcFirstLastPara="1" wrap="square" lIns="27425" tIns="0" rIns="27425" bIns="0" anchor="ctr" anchorCtr="0">
            <a:noAutofit/>
          </a:bodyPr>
          <a:lstStyle/>
          <a:p>
            <a:pPr marL="0" lvl="0" indent="0" algn="ctr" rtl="0">
              <a:spcBef>
                <a:spcPts val="1000"/>
              </a:spcBef>
              <a:spcAft>
                <a:spcPts val="0"/>
              </a:spcAft>
              <a:buNone/>
            </a:pPr>
            <a:r>
              <a:rPr lang="en-US">
                <a:solidFill>
                  <a:schemeClr val="hlink"/>
                </a:solidFill>
                <a:uFill>
                  <a:noFill/>
                </a:uFill>
                <a:hlinkClick r:id="rId4"/>
              </a:rPr>
              <a:t>Rob MacCurdy</a:t>
            </a:r>
            <a:endParaRPr/>
          </a:p>
        </p:txBody>
      </p:sp>
      <p:sp>
        <p:nvSpPr>
          <p:cNvPr id="606" name="Google Shape;606;p45"/>
          <p:cNvSpPr txBox="1">
            <a:spLocks noGrp="1"/>
          </p:cNvSpPr>
          <p:nvPr>
            <p:ph type="subTitle" idx="8"/>
          </p:nvPr>
        </p:nvSpPr>
        <p:spPr>
          <a:xfrm>
            <a:off x="2651733" y="5522975"/>
            <a:ext cx="9348900" cy="838200"/>
          </a:xfrm>
          <a:prstGeom prst="rect">
            <a:avLst/>
          </a:prstGeom>
        </p:spPr>
        <p:txBody>
          <a:bodyPr spcFirstLastPara="1" wrap="square" lIns="274300" tIns="45700" rIns="274300" bIns="45700" anchor="t" anchorCtr="0">
            <a:noAutofit/>
          </a:bodyPr>
          <a:lstStyle/>
          <a:p>
            <a:pPr marL="0" lvl="0" indent="0" algn="l" rtl="0">
              <a:lnSpc>
                <a:spcPct val="100000"/>
              </a:lnSpc>
              <a:spcBef>
                <a:spcPts val="0"/>
              </a:spcBef>
              <a:spcAft>
                <a:spcPts val="0"/>
              </a:spcAft>
              <a:buNone/>
            </a:pPr>
            <a:r>
              <a:rPr lang="en-US"/>
              <a:t>Teaching schedule: </a:t>
            </a:r>
            <a:r>
              <a:rPr lang="en-US" b="0"/>
              <a:t>Generally offered spring semester. Availability may vary based on instructor schedule.</a:t>
            </a:r>
            <a:endParaRPr/>
          </a:p>
        </p:txBody>
      </p:sp>
      <p:sp>
        <p:nvSpPr>
          <p:cNvPr id="607" name="Google Shape;607;p45"/>
          <p:cNvSpPr txBox="1">
            <a:spLocks noGrp="1"/>
          </p:cNvSpPr>
          <p:nvPr>
            <p:ph type="title"/>
          </p:nvPr>
        </p:nvSpPr>
        <p:spPr>
          <a:xfrm>
            <a:off x="190500" y="0"/>
            <a:ext cx="11810100" cy="1118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2800"/>
              <a:t>MCEN 4155/5155: Automated Mechanical Design</a:t>
            </a:r>
            <a:endParaRPr sz="2800"/>
          </a:p>
        </p:txBody>
      </p:sp>
      <p:pic>
        <p:nvPicPr>
          <p:cNvPr id="608" name="Google Shape;608;p45"/>
          <p:cNvPicPr preferRelativeResize="0">
            <a:picLocks noGrp="1"/>
          </p:cNvPicPr>
          <p:nvPr>
            <p:ph type="pic" idx="2"/>
          </p:nvPr>
        </p:nvPicPr>
        <p:blipFill rotWithShape="1">
          <a:blip r:embed="rId5">
            <a:alphaModFix/>
          </a:blip>
          <a:srcRect/>
          <a:stretch/>
        </p:blipFill>
        <p:spPr>
          <a:xfrm>
            <a:off x="7968425" y="1329850"/>
            <a:ext cx="3818151" cy="2524200"/>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pic>
        <p:nvPicPr>
          <p:cNvPr id="614" name="Google Shape;614;p46"/>
          <p:cNvPicPr preferRelativeResize="0">
            <a:picLocks noGrp="1"/>
          </p:cNvPicPr>
          <p:nvPr>
            <p:ph type="pic" idx="3"/>
          </p:nvPr>
        </p:nvPicPr>
        <p:blipFill rotWithShape="1">
          <a:blip r:embed="rId3">
            <a:alphaModFix/>
          </a:blip>
          <a:srcRect/>
          <a:stretch/>
        </p:blipFill>
        <p:spPr>
          <a:xfrm>
            <a:off x="2973025" y="3747525"/>
            <a:ext cx="1335000" cy="1335000"/>
          </a:xfrm>
          <a:prstGeom prst="rect">
            <a:avLst/>
          </a:prstGeom>
        </p:spPr>
      </p:pic>
      <p:sp>
        <p:nvSpPr>
          <p:cNvPr id="615" name="Google Shape;615;p46"/>
          <p:cNvSpPr txBox="1">
            <a:spLocks noGrp="1"/>
          </p:cNvSpPr>
          <p:nvPr>
            <p:ph type="subTitle" idx="1"/>
          </p:nvPr>
        </p:nvSpPr>
        <p:spPr>
          <a:xfrm>
            <a:off x="0" y="1118700"/>
            <a:ext cx="2652600" cy="4764600"/>
          </a:xfrm>
          <a:prstGeom prst="rect">
            <a:avLst/>
          </a:prstGeom>
        </p:spPr>
        <p:txBody>
          <a:bodyPr spcFirstLastPara="1" wrap="square" lIns="228600" tIns="182875" rIns="228600" bIns="182875" anchor="t" anchorCtr="0">
            <a:noAutofit/>
          </a:bodyPr>
          <a:lstStyle/>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Career Areas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t>Biomedical Devices </a:t>
            </a:r>
            <a:endParaRPr b="0" i="1"/>
          </a:p>
          <a:p>
            <a:pPr marL="0" lvl="0" indent="0" algn="l" rtl="0">
              <a:lnSpc>
                <a:spcPct val="100000"/>
              </a:lnSpc>
              <a:spcBef>
                <a:spcPts val="0"/>
              </a:spcBef>
              <a:spcAft>
                <a:spcPts val="0"/>
              </a:spcAft>
              <a:buClr>
                <a:schemeClr val="dk1"/>
              </a:buClr>
              <a:buSzPts val="1100"/>
              <a:buFont typeface="Arial"/>
              <a:buNone/>
            </a:pPr>
            <a:r>
              <a:rPr lang="en-US" b="0" i="1"/>
              <a:t>Lab on a Chip</a:t>
            </a:r>
            <a:endParaRPr b="0" i="1"/>
          </a:p>
          <a:p>
            <a:pPr marL="0" lvl="0" indent="0" algn="l" rtl="0">
              <a:lnSpc>
                <a:spcPct val="100000"/>
              </a:lnSpc>
              <a:spcBef>
                <a:spcPts val="0"/>
              </a:spcBef>
              <a:spcAft>
                <a:spcPts val="0"/>
              </a:spcAft>
              <a:buClr>
                <a:schemeClr val="dk1"/>
              </a:buClr>
              <a:buSzPts val="1100"/>
              <a:buFont typeface="Arial"/>
              <a:buNone/>
            </a:pPr>
            <a:r>
              <a:rPr lang="en-US" b="0" i="1"/>
              <a:t>Biomedical Engineering</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Specializations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BS Biomedical Option</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BS Biomedical Minor</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Prerequisites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None</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Pre or Corequisites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None</a:t>
            </a:r>
            <a:endParaRPr/>
          </a:p>
        </p:txBody>
      </p:sp>
      <p:sp>
        <p:nvSpPr>
          <p:cNvPr id="616" name="Google Shape;616;p46"/>
          <p:cNvSpPr txBox="1">
            <a:spLocks noGrp="1"/>
          </p:cNvSpPr>
          <p:nvPr>
            <p:ph type="subTitle" idx="5"/>
          </p:nvPr>
        </p:nvSpPr>
        <p:spPr>
          <a:xfrm>
            <a:off x="2652475" y="1118700"/>
            <a:ext cx="5316000" cy="2170200"/>
          </a:xfrm>
          <a:prstGeom prst="rect">
            <a:avLst/>
          </a:prstGeom>
        </p:spPr>
        <p:txBody>
          <a:bodyPr spcFirstLastPara="1" wrap="square" lIns="228600" tIns="182875" rIns="228600" bIns="182875" anchor="t" anchorCtr="0">
            <a:spAutoFit/>
          </a:bodyPr>
          <a:lstStyle/>
          <a:p>
            <a:pPr marL="0" lvl="0" indent="0" algn="l" rtl="0">
              <a:lnSpc>
                <a:spcPct val="100000"/>
              </a:lnSpc>
              <a:spcBef>
                <a:spcPts val="0"/>
              </a:spcBef>
              <a:spcAft>
                <a:spcPts val="0"/>
              </a:spcAft>
              <a:buClr>
                <a:schemeClr val="dk1"/>
              </a:buClr>
              <a:buSzPts val="1100"/>
              <a:buFont typeface="Arial"/>
              <a:buNone/>
            </a:pPr>
            <a:r>
              <a:rPr lang="en-US" sz="1300" i="0"/>
              <a:t>Fluid (water or air) is everywhere, surrounding or inside any living creature. The needs for engineers with integrated multidisciplinary knowledge are growing along with the rapid advances in biomedical science and engineering. This course is designed to introduce fundamental physical concepts and basic mechanisms of biological fluids. This course elaborates the application of fluid mechanics principles to major biological systems, including human organ systems, organ on a chip, and some animal locomotion. </a:t>
            </a:r>
            <a:endParaRPr sz="1300"/>
          </a:p>
        </p:txBody>
      </p:sp>
      <p:sp>
        <p:nvSpPr>
          <p:cNvPr id="617" name="Google Shape;617;p46"/>
          <p:cNvSpPr txBox="1">
            <a:spLocks noGrp="1"/>
          </p:cNvSpPr>
          <p:nvPr>
            <p:ph type="subTitle" idx="6"/>
          </p:nvPr>
        </p:nvSpPr>
        <p:spPr>
          <a:xfrm>
            <a:off x="2820625" y="5017675"/>
            <a:ext cx="1637100" cy="409800"/>
          </a:xfrm>
          <a:prstGeom prst="rect">
            <a:avLst/>
          </a:prstGeom>
        </p:spPr>
        <p:txBody>
          <a:bodyPr spcFirstLastPara="1" wrap="square" lIns="27425" tIns="0" rIns="27425" bIns="0" anchor="ctr" anchorCtr="0">
            <a:noAutofit/>
          </a:bodyPr>
          <a:lstStyle/>
          <a:p>
            <a:pPr marL="0" lvl="0" indent="0" algn="ctr" rtl="0">
              <a:spcBef>
                <a:spcPts val="1000"/>
              </a:spcBef>
              <a:spcAft>
                <a:spcPts val="0"/>
              </a:spcAft>
              <a:buNone/>
            </a:pPr>
            <a:r>
              <a:rPr lang="en-US">
                <a:solidFill>
                  <a:schemeClr val="hlink"/>
                </a:solidFill>
                <a:uFill>
                  <a:noFill/>
                </a:uFill>
                <a:hlinkClick r:id="rId4"/>
              </a:rPr>
              <a:t>Xiaoyun Ding</a:t>
            </a:r>
            <a:endParaRPr/>
          </a:p>
        </p:txBody>
      </p:sp>
      <p:sp>
        <p:nvSpPr>
          <p:cNvPr id="618" name="Google Shape;618;p46"/>
          <p:cNvSpPr txBox="1">
            <a:spLocks noGrp="1"/>
          </p:cNvSpPr>
          <p:nvPr>
            <p:ph type="subTitle" idx="8"/>
          </p:nvPr>
        </p:nvSpPr>
        <p:spPr>
          <a:xfrm>
            <a:off x="2651733" y="5522975"/>
            <a:ext cx="9348900" cy="838200"/>
          </a:xfrm>
          <a:prstGeom prst="rect">
            <a:avLst/>
          </a:prstGeom>
        </p:spPr>
        <p:txBody>
          <a:bodyPr spcFirstLastPara="1" wrap="square" lIns="274300" tIns="45700" rIns="274300" bIns="45700" anchor="t" anchorCtr="0">
            <a:noAutofit/>
          </a:bodyPr>
          <a:lstStyle/>
          <a:p>
            <a:pPr marL="0" lvl="0" indent="0" algn="l" rtl="0">
              <a:lnSpc>
                <a:spcPct val="100000"/>
              </a:lnSpc>
              <a:spcBef>
                <a:spcPts val="0"/>
              </a:spcBef>
              <a:spcAft>
                <a:spcPts val="0"/>
              </a:spcAft>
              <a:buNone/>
            </a:pPr>
            <a:r>
              <a:rPr lang="en-US"/>
              <a:t>Teaching schedule: </a:t>
            </a:r>
            <a:r>
              <a:rPr lang="en-US" b="0"/>
              <a:t>Availability varies. Offered as instructor schedules allow.</a:t>
            </a:r>
            <a:endParaRPr/>
          </a:p>
        </p:txBody>
      </p:sp>
      <p:sp>
        <p:nvSpPr>
          <p:cNvPr id="619" name="Google Shape;619;p46"/>
          <p:cNvSpPr txBox="1">
            <a:spLocks noGrp="1"/>
          </p:cNvSpPr>
          <p:nvPr>
            <p:ph type="title"/>
          </p:nvPr>
        </p:nvSpPr>
        <p:spPr>
          <a:xfrm>
            <a:off x="190500" y="0"/>
            <a:ext cx="11810100" cy="1118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2800"/>
              <a:t>MCEN 4171/5171: Biofluids on the Micro Scale</a:t>
            </a:r>
            <a:endParaRPr sz="2800"/>
          </a:p>
        </p:txBody>
      </p:sp>
      <p:pic>
        <p:nvPicPr>
          <p:cNvPr id="620" name="Google Shape;620;p46"/>
          <p:cNvPicPr preferRelativeResize="0"/>
          <p:nvPr/>
        </p:nvPicPr>
        <p:blipFill>
          <a:blip r:embed="rId5">
            <a:alphaModFix/>
          </a:blip>
          <a:stretch>
            <a:fillRect/>
          </a:stretch>
        </p:blipFill>
        <p:spPr>
          <a:xfrm>
            <a:off x="8360750" y="1319712"/>
            <a:ext cx="3092638" cy="4002238"/>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pic>
        <p:nvPicPr>
          <p:cNvPr id="626" name="Google Shape;626;p47"/>
          <p:cNvPicPr preferRelativeResize="0">
            <a:picLocks noGrp="1"/>
          </p:cNvPicPr>
          <p:nvPr>
            <p:ph type="pic" idx="3"/>
          </p:nvPr>
        </p:nvPicPr>
        <p:blipFill rotWithShape="1">
          <a:blip r:embed="rId3">
            <a:alphaModFix/>
          </a:blip>
          <a:srcRect/>
          <a:stretch/>
        </p:blipFill>
        <p:spPr>
          <a:xfrm>
            <a:off x="2973025" y="3747525"/>
            <a:ext cx="1335000" cy="1335000"/>
          </a:xfrm>
          <a:prstGeom prst="rect">
            <a:avLst/>
          </a:prstGeom>
        </p:spPr>
      </p:pic>
      <p:sp>
        <p:nvSpPr>
          <p:cNvPr id="627" name="Google Shape;627;p47"/>
          <p:cNvSpPr txBox="1">
            <a:spLocks noGrp="1"/>
          </p:cNvSpPr>
          <p:nvPr>
            <p:ph type="subTitle" idx="1"/>
          </p:nvPr>
        </p:nvSpPr>
        <p:spPr>
          <a:xfrm>
            <a:off x="0" y="1118700"/>
            <a:ext cx="2652600" cy="4764600"/>
          </a:xfrm>
          <a:prstGeom prst="rect">
            <a:avLst/>
          </a:prstGeom>
        </p:spPr>
        <p:txBody>
          <a:bodyPr spcFirstLastPara="1" wrap="square" lIns="228600" tIns="182875" rIns="228600" bIns="182875" anchor="t" anchorCtr="0">
            <a:noAutofit/>
          </a:bodyPr>
          <a:lstStyle/>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Career Areas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Materials Science</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Energy</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Electronics</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Specializations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None</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Prerequisites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None</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Pre or Corequisites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None</a:t>
            </a:r>
            <a:endParaRPr/>
          </a:p>
        </p:txBody>
      </p:sp>
      <p:sp>
        <p:nvSpPr>
          <p:cNvPr id="628" name="Google Shape;628;p47"/>
          <p:cNvSpPr txBox="1">
            <a:spLocks noGrp="1"/>
          </p:cNvSpPr>
          <p:nvPr>
            <p:ph type="subTitle" idx="5"/>
          </p:nvPr>
        </p:nvSpPr>
        <p:spPr>
          <a:xfrm>
            <a:off x="2652475" y="1118700"/>
            <a:ext cx="5316000" cy="2370300"/>
          </a:xfrm>
          <a:prstGeom prst="rect">
            <a:avLst/>
          </a:prstGeom>
        </p:spPr>
        <p:txBody>
          <a:bodyPr spcFirstLastPara="1" wrap="square" lIns="228600" tIns="182875" rIns="228600" bIns="182875" anchor="t" anchorCtr="0">
            <a:spAutoFit/>
          </a:bodyPr>
          <a:lstStyle/>
          <a:p>
            <a:pPr marL="0" lvl="0" indent="0" algn="l" rtl="0">
              <a:lnSpc>
                <a:spcPct val="100000"/>
              </a:lnSpc>
              <a:spcBef>
                <a:spcPts val="0"/>
              </a:spcBef>
              <a:spcAft>
                <a:spcPts val="0"/>
              </a:spcAft>
              <a:buNone/>
            </a:pPr>
            <a:r>
              <a:rPr lang="en-US" sz="1300" i="0"/>
              <a:t>This course is based on a book, "Introduction to NanoScience". It contains chapters on basic science (chemistry, physics, mechanical properties, spectroscopy and electrochemistry). Subsequent chapters address coalescence of the science and engineering (thin films, nanocrystals, nanocarbon, thermal conductivity of nanocomposites, lithium-ion batteries, molecular spectroscopy). The course focuses on applications. The unique feature is learning to build models that explain engineering data. This cross-disciplinary course is relevant to the fields of science, applied-science and engineering.</a:t>
            </a:r>
            <a:endParaRPr sz="1300"/>
          </a:p>
        </p:txBody>
      </p:sp>
      <p:sp>
        <p:nvSpPr>
          <p:cNvPr id="629" name="Google Shape;629;p47"/>
          <p:cNvSpPr txBox="1">
            <a:spLocks noGrp="1"/>
          </p:cNvSpPr>
          <p:nvPr>
            <p:ph type="subTitle" idx="6"/>
          </p:nvPr>
        </p:nvSpPr>
        <p:spPr>
          <a:xfrm>
            <a:off x="2820625" y="5017675"/>
            <a:ext cx="1637100" cy="409800"/>
          </a:xfrm>
          <a:prstGeom prst="rect">
            <a:avLst/>
          </a:prstGeom>
        </p:spPr>
        <p:txBody>
          <a:bodyPr spcFirstLastPara="1" wrap="square" lIns="27425" tIns="0" rIns="27425" bIns="0" anchor="ctr" anchorCtr="0">
            <a:noAutofit/>
          </a:bodyPr>
          <a:lstStyle/>
          <a:p>
            <a:pPr marL="0" lvl="0" indent="0" algn="ctr" rtl="0">
              <a:spcBef>
                <a:spcPts val="1000"/>
              </a:spcBef>
              <a:spcAft>
                <a:spcPts val="0"/>
              </a:spcAft>
              <a:buNone/>
            </a:pPr>
            <a:r>
              <a:rPr lang="en-US">
                <a:solidFill>
                  <a:schemeClr val="hlink"/>
                </a:solidFill>
                <a:uFill>
                  <a:noFill/>
                </a:uFill>
                <a:hlinkClick r:id="rId4"/>
              </a:rPr>
              <a:t>Rishi Raj</a:t>
            </a:r>
            <a:endParaRPr/>
          </a:p>
        </p:txBody>
      </p:sp>
      <p:sp>
        <p:nvSpPr>
          <p:cNvPr id="630" name="Google Shape;630;p47"/>
          <p:cNvSpPr txBox="1">
            <a:spLocks noGrp="1"/>
          </p:cNvSpPr>
          <p:nvPr>
            <p:ph type="subTitle" idx="8"/>
          </p:nvPr>
        </p:nvSpPr>
        <p:spPr>
          <a:xfrm>
            <a:off x="2651733" y="5522975"/>
            <a:ext cx="9348900" cy="838200"/>
          </a:xfrm>
          <a:prstGeom prst="rect">
            <a:avLst/>
          </a:prstGeom>
        </p:spPr>
        <p:txBody>
          <a:bodyPr spcFirstLastPara="1" wrap="square" lIns="274300" tIns="45700" rIns="274300" bIns="45700" anchor="t" anchorCtr="0">
            <a:noAutofit/>
          </a:bodyPr>
          <a:lstStyle/>
          <a:p>
            <a:pPr marL="0" lvl="0" indent="0" algn="l" rtl="0">
              <a:lnSpc>
                <a:spcPct val="100000"/>
              </a:lnSpc>
              <a:spcBef>
                <a:spcPts val="0"/>
              </a:spcBef>
              <a:spcAft>
                <a:spcPts val="0"/>
              </a:spcAft>
              <a:buNone/>
            </a:pPr>
            <a:r>
              <a:rPr lang="en-US"/>
              <a:t>Teaching schedule:</a:t>
            </a:r>
            <a:r>
              <a:rPr lang="en-US" b="0"/>
              <a:t> Generally offered fall semester. Availability may vary based on instructor schedule.</a:t>
            </a:r>
            <a:endParaRPr/>
          </a:p>
          <a:p>
            <a:pPr marL="0" lvl="0" indent="0" algn="l" rtl="0">
              <a:lnSpc>
                <a:spcPct val="100000"/>
              </a:lnSpc>
              <a:spcBef>
                <a:spcPts val="0"/>
              </a:spcBef>
              <a:spcAft>
                <a:spcPts val="0"/>
              </a:spcAft>
              <a:buNone/>
            </a:pPr>
            <a:endParaRPr/>
          </a:p>
        </p:txBody>
      </p:sp>
      <p:sp>
        <p:nvSpPr>
          <p:cNvPr id="631" name="Google Shape;631;p47"/>
          <p:cNvSpPr txBox="1">
            <a:spLocks noGrp="1"/>
          </p:cNvSpPr>
          <p:nvPr>
            <p:ph type="title"/>
          </p:nvPr>
        </p:nvSpPr>
        <p:spPr>
          <a:xfrm>
            <a:off x="190500" y="0"/>
            <a:ext cx="11810100" cy="1118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2800"/>
              <a:t>MCEN 4228/5228: Nano Science and Engineering</a:t>
            </a:r>
            <a:endParaRPr sz="2800"/>
          </a:p>
        </p:txBody>
      </p:sp>
      <p:pic>
        <p:nvPicPr>
          <p:cNvPr id="632" name="Google Shape;632;p47"/>
          <p:cNvPicPr preferRelativeResize="0"/>
          <p:nvPr/>
        </p:nvPicPr>
        <p:blipFill>
          <a:blip r:embed="rId5">
            <a:alphaModFix/>
          </a:blip>
          <a:stretch>
            <a:fillRect/>
          </a:stretch>
        </p:blipFill>
        <p:spPr>
          <a:xfrm>
            <a:off x="7968475" y="1329853"/>
            <a:ext cx="3598615" cy="215915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pic>
        <p:nvPicPr>
          <p:cNvPr id="638" name="Google Shape;638;p48"/>
          <p:cNvPicPr preferRelativeResize="0">
            <a:picLocks noGrp="1"/>
          </p:cNvPicPr>
          <p:nvPr>
            <p:ph type="pic" idx="3"/>
          </p:nvPr>
        </p:nvPicPr>
        <p:blipFill rotWithShape="1">
          <a:blip r:embed="rId3">
            <a:alphaModFix/>
          </a:blip>
          <a:srcRect/>
          <a:stretch/>
        </p:blipFill>
        <p:spPr>
          <a:xfrm>
            <a:off x="2973025" y="3747525"/>
            <a:ext cx="1335000" cy="1335000"/>
          </a:xfrm>
          <a:prstGeom prst="rect">
            <a:avLst/>
          </a:prstGeom>
        </p:spPr>
      </p:pic>
      <p:sp>
        <p:nvSpPr>
          <p:cNvPr id="639" name="Google Shape;639;p48"/>
          <p:cNvSpPr txBox="1">
            <a:spLocks noGrp="1"/>
          </p:cNvSpPr>
          <p:nvPr>
            <p:ph type="subTitle" idx="1"/>
          </p:nvPr>
        </p:nvSpPr>
        <p:spPr>
          <a:xfrm>
            <a:off x="0" y="1118700"/>
            <a:ext cx="2652600" cy="4764600"/>
          </a:xfrm>
          <a:prstGeom prst="rect">
            <a:avLst/>
          </a:prstGeom>
        </p:spPr>
        <p:txBody>
          <a:bodyPr spcFirstLastPara="1" wrap="square" lIns="228600" tIns="182875" rIns="228600" bIns="182875" anchor="t" anchorCtr="0">
            <a:noAutofit/>
          </a:bodyPr>
          <a:lstStyle/>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Career Areas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t>Biomedical Engineering Energy Engineering</a:t>
            </a:r>
            <a:endParaRPr b="0" i="1"/>
          </a:p>
          <a:p>
            <a:pPr marL="0" lvl="0" indent="0" algn="l" rtl="0">
              <a:lnSpc>
                <a:spcPct val="100000"/>
              </a:lnSpc>
              <a:spcBef>
                <a:spcPts val="0"/>
              </a:spcBef>
              <a:spcAft>
                <a:spcPts val="0"/>
              </a:spcAft>
              <a:buClr>
                <a:schemeClr val="dk1"/>
              </a:buClr>
              <a:buSzPts val="1100"/>
              <a:buFont typeface="Arial"/>
              <a:buNone/>
            </a:pPr>
            <a:r>
              <a:rPr lang="en-US" b="0" i="1"/>
              <a:t>Transportation</a:t>
            </a:r>
            <a:endParaRPr b="0" i="1"/>
          </a:p>
          <a:p>
            <a:pPr marL="0" lvl="0" indent="0" algn="l" rtl="0">
              <a:lnSpc>
                <a:spcPct val="100000"/>
              </a:lnSpc>
              <a:spcBef>
                <a:spcPts val="0"/>
              </a:spcBef>
              <a:spcAft>
                <a:spcPts val="0"/>
              </a:spcAft>
              <a:buClr>
                <a:schemeClr val="dk1"/>
              </a:buClr>
              <a:buSzPts val="1100"/>
              <a:buFont typeface="Arial"/>
              <a:buNone/>
            </a:pPr>
            <a:r>
              <a:rPr lang="en-US" b="0" i="1"/>
              <a:t>Defense Industry</a:t>
            </a:r>
            <a:endParaRPr b="0" i="1"/>
          </a:p>
          <a:p>
            <a:pPr marL="0" lvl="0" indent="0" algn="l" rtl="0">
              <a:lnSpc>
                <a:spcPct val="100000"/>
              </a:lnSpc>
              <a:spcBef>
                <a:spcPts val="0"/>
              </a:spcBef>
              <a:spcAft>
                <a:spcPts val="0"/>
              </a:spcAft>
              <a:buClr>
                <a:schemeClr val="dk1"/>
              </a:buClr>
              <a:buSzPts val="1100"/>
              <a:buFont typeface="Arial"/>
              <a:buNone/>
            </a:pPr>
            <a:r>
              <a:rPr lang="en-US" b="0" i="1"/>
              <a:t>Manufacturing</a:t>
            </a:r>
            <a:endParaRPr b="0" i="1"/>
          </a:p>
          <a:p>
            <a:pPr marL="0" lvl="0" indent="0" algn="l" rtl="0">
              <a:lnSpc>
                <a:spcPct val="100000"/>
              </a:lnSpc>
              <a:spcBef>
                <a:spcPts val="0"/>
              </a:spcBef>
              <a:spcAft>
                <a:spcPts val="0"/>
              </a:spcAft>
              <a:buClr>
                <a:schemeClr val="dk1"/>
              </a:buClr>
              <a:buSzPts val="1100"/>
              <a:buFont typeface="Arial"/>
              <a:buNone/>
            </a:pPr>
            <a:r>
              <a:rPr lang="en-US" b="0" i="1"/>
              <a:t>Environmental Applications </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Specializations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None</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Prerequisites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t>MCEN 3021: Fluids*</a:t>
            </a:r>
            <a:endParaRPr b="0" i="1"/>
          </a:p>
          <a:p>
            <a:pPr marL="0" lvl="0" indent="0" algn="l" rtl="0">
              <a:lnSpc>
                <a:spcPct val="100000"/>
              </a:lnSpc>
              <a:spcBef>
                <a:spcPts val="0"/>
              </a:spcBef>
              <a:spcAft>
                <a:spcPts val="0"/>
              </a:spcAft>
              <a:buClr>
                <a:schemeClr val="dk1"/>
              </a:buClr>
              <a:buSzPts val="1100"/>
              <a:buFont typeface="Arial"/>
              <a:buNone/>
            </a:pPr>
            <a:r>
              <a:rPr lang="en-US" b="0" i="1"/>
              <a:t>MCEN 3030: Comp Methods*</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Pre or Corequisites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None</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*Or equivalent.</a:t>
            </a:r>
            <a:endParaRPr b="0" i="1">
              <a:solidFill>
                <a:srgbClr val="202020"/>
              </a:solidFill>
            </a:endParaRPr>
          </a:p>
        </p:txBody>
      </p:sp>
      <p:sp>
        <p:nvSpPr>
          <p:cNvPr id="640" name="Google Shape;640;p48"/>
          <p:cNvSpPr txBox="1">
            <a:spLocks noGrp="1"/>
          </p:cNvSpPr>
          <p:nvPr>
            <p:ph type="subTitle" idx="5"/>
          </p:nvPr>
        </p:nvSpPr>
        <p:spPr>
          <a:xfrm>
            <a:off x="2652475" y="1118700"/>
            <a:ext cx="5316000" cy="2170200"/>
          </a:xfrm>
          <a:prstGeom prst="rect">
            <a:avLst/>
          </a:prstGeom>
        </p:spPr>
        <p:txBody>
          <a:bodyPr spcFirstLastPara="1" wrap="square" lIns="228600" tIns="182875" rIns="228600" bIns="182875" anchor="t" anchorCtr="0">
            <a:spAutoFit/>
          </a:bodyPr>
          <a:lstStyle/>
          <a:p>
            <a:pPr marL="0" lvl="0" indent="0" algn="l" rtl="0">
              <a:lnSpc>
                <a:spcPct val="100000"/>
              </a:lnSpc>
              <a:spcBef>
                <a:spcPts val="0"/>
              </a:spcBef>
              <a:spcAft>
                <a:spcPts val="0"/>
              </a:spcAft>
              <a:buClr>
                <a:schemeClr val="dk1"/>
              </a:buClr>
              <a:buSzPts val="1100"/>
              <a:buFont typeface="Arial"/>
              <a:buNone/>
            </a:pPr>
            <a:r>
              <a:rPr lang="en-US" sz="1300" i="0"/>
              <a:t>This course will provide a broad introduction to the basic principles and applications of Computational Fluid Dynamics (CFD). The core focus will be on computational solutions of flow and transport problems using the finite element method. Students will learn about the mathematical fundamentals of the finite element method, as well as techniques for geometry handling, mesh generation, assembly and solution of matrix systems derived from the governing equations, and post-processing of the resultant numerical solution.</a:t>
            </a:r>
            <a:endParaRPr sz="1300"/>
          </a:p>
        </p:txBody>
      </p:sp>
      <p:sp>
        <p:nvSpPr>
          <p:cNvPr id="641" name="Google Shape;641;p48"/>
          <p:cNvSpPr txBox="1">
            <a:spLocks noGrp="1"/>
          </p:cNvSpPr>
          <p:nvPr>
            <p:ph type="subTitle" idx="6"/>
          </p:nvPr>
        </p:nvSpPr>
        <p:spPr>
          <a:xfrm>
            <a:off x="2799100" y="5017675"/>
            <a:ext cx="1746000" cy="409800"/>
          </a:xfrm>
          <a:prstGeom prst="rect">
            <a:avLst/>
          </a:prstGeom>
        </p:spPr>
        <p:txBody>
          <a:bodyPr spcFirstLastPara="1" wrap="square" lIns="27425" tIns="0" rIns="27425" bIns="0" anchor="ctr" anchorCtr="0">
            <a:noAutofit/>
          </a:bodyPr>
          <a:lstStyle/>
          <a:p>
            <a:pPr marL="0" lvl="0" indent="0" algn="ctr" rtl="0">
              <a:spcBef>
                <a:spcPts val="1000"/>
              </a:spcBef>
              <a:spcAft>
                <a:spcPts val="0"/>
              </a:spcAft>
              <a:buNone/>
            </a:pPr>
            <a:r>
              <a:rPr lang="en-US">
                <a:solidFill>
                  <a:schemeClr val="hlink"/>
                </a:solidFill>
                <a:uFill>
                  <a:noFill/>
                </a:uFill>
                <a:hlinkClick r:id="rId4"/>
              </a:rPr>
              <a:t>Debanjan Mukherjee</a:t>
            </a:r>
            <a:endParaRPr/>
          </a:p>
        </p:txBody>
      </p:sp>
      <p:sp>
        <p:nvSpPr>
          <p:cNvPr id="642" name="Google Shape;642;p48"/>
          <p:cNvSpPr txBox="1">
            <a:spLocks noGrp="1"/>
          </p:cNvSpPr>
          <p:nvPr>
            <p:ph type="subTitle" idx="8"/>
          </p:nvPr>
        </p:nvSpPr>
        <p:spPr>
          <a:xfrm>
            <a:off x="2651733" y="5522975"/>
            <a:ext cx="9348900" cy="838200"/>
          </a:xfrm>
          <a:prstGeom prst="rect">
            <a:avLst/>
          </a:prstGeom>
        </p:spPr>
        <p:txBody>
          <a:bodyPr spcFirstLastPara="1" wrap="square" lIns="274300" tIns="45700" rIns="274300" bIns="45700" anchor="t" anchorCtr="0">
            <a:noAutofit/>
          </a:bodyPr>
          <a:lstStyle/>
          <a:p>
            <a:pPr marL="0" lvl="0" indent="0" algn="l" rtl="0">
              <a:lnSpc>
                <a:spcPct val="100000"/>
              </a:lnSpc>
              <a:spcBef>
                <a:spcPts val="0"/>
              </a:spcBef>
              <a:spcAft>
                <a:spcPts val="0"/>
              </a:spcAft>
              <a:buNone/>
            </a:pPr>
            <a:r>
              <a:rPr lang="en-US"/>
              <a:t>Teaching schedule:</a:t>
            </a:r>
            <a:r>
              <a:rPr lang="en-US" b="0"/>
              <a:t> Generally offered spring semester. Availability may vary based on instructor schedule.</a:t>
            </a:r>
            <a:endParaRPr/>
          </a:p>
        </p:txBody>
      </p:sp>
      <p:sp>
        <p:nvSpPr>
          <p:cNvPr id="643" name="Google Shape;643;p48"/>
          <p:cNvSpPr txBox="1">
            <a:spLocks noGrp="1"/>
          </p:cNvSpPr>
          <p:nvPr>
            <p:ph type="title"/>
          </p:nvPr>
        </p:nvSpPr>
        <p:spPr>
          <a:xfrm>
            <a:off x="190500" y="0"/>
            <a:ext cx="11810100" cy="1118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2800"/>
              <a:t>MCEN 4231/5231: Computational Fluid Dynamics</a:t>
            </a:r>
            <a:endParaRPr sz="2800"/>
          </a:p>
        </p:txBody>
      </p:sp>
      <p:pic>
        <p:nvPicPr>
          <p:cNvPr id="644" name="Google Shape;644;p48"/>
          <p:cNvPicPr preferRelativeResize="0">
            <a:picLocks noGrp="1"/>
          </p:cNvPicPr>
          <p:nvPr>
            <p:ph type="pic" idx="2"/>
          </p:nvPr>
        </p:nvPicPr>
        <p:blipFill rotWithShape="1">
          <a:blip r:embed="rId5">
            <a:alphaModFix/>
          </a:blip>
          <a:srcRect r="3016"/>
          <a:stretch/>
        </p:blipFill>
        <p:spPr>
          <a:xfrm>
            <a:off x="7968475" y="1329850"/>
            <a:ext cx="3730951" cy="1993700"/>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pic>
        <p:nvPicPr>
          <p:cNvPr id="650" name="Google Shape;650;p49"/>
          <p:cNvPicPr preferRelativeResize="0">
            <a:picLocks noGrp="1"/>
          </p:cNvPicPr>
          <p:nvPr>
            <p:ph type="pic" idx="3"/>
          </p:nvPr>
        </p:nvPicPr>
        <p:blipFill rotWithShape="1">
          <a:blip r:embed="rId3">
            <a:alphaModFix/>
          </a:blip>
          <a:srcRect/>
          <a:stretch/>
        </p:blipFill>
        <p:spPr>
          <a:xfrm>
            <a:off x="2973025" y="3747525"/>
            <a:ext cx="1335000" cy="1335000"/>
          </a:xfrm>
          <a:prstGeom prst="rect">
            <a:avLst/>
          </a:prstGeom>
        </p:spPr>
      </p:pic>
      <p:sp>
        <p:nvSpPr>
          <p:cNvPr id="651" name="Google Shape;651;p49"/>
          <p:cNvSpPr txBox="1">
            <a:spLocks noGrp="1"/>
          </p:cNvSpPr>
          <p:nvPr>
            <p:ph type="subTitle" idx="1"/>
          </p:nvPr>
        </p:nvSpPr>
        <p:spPr>
          <a:xfrm>
            <a:off x="0" y="1118700"/>
            <a:ext cx="2652600" cy="4764600"/>
          </a:xfrm>
          <a:prstGeom prst="rect">
            <a:avLst/>
          </a:prstGeom>
        </p:spPr>
        <p:txBody>
          <a:bodyPr spcFirstLastPara="1" wrap="square" lIns="228600" tIns="182875" rIns="228600" bIns="182875" anchor="t" anchorCtr="0">
            <a:noAutofit/>
          </a:bodyPr>
          <a:lstStyle/>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Career Areas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t>Product Design</a:t>
            </a:r>
            <a:endParaRPr b="0" i="1"/>
          </a:p>
          <a:p>
            <a:pPr marL="0" lvl="0" indent="0" algn="l" rtl="0">
              <a:lnSpc>
                <a:spcPct val="100000"/>
              </a:lnSpc>
              <a:spcBef>
                <a:spcPts val="0"/>
              </a:spcBef>
              <a:spcAft>
                <a:spcPts val="0"/>
              </a:spcAft>
              <a:buClr>
                <a:schemeClr val="dk1"/>
              </a:buClr>
              <a:buSzPts val="1100"/>
              <a:buFont typeface="Arial"/>
              <a:buNone/>
            </a:pPr>
            <a:r>
              <a:rPr lang="en-US" b="0" i="1"/>
              <a:t>Social Justice</a:t>
            </a:r>
            <a:endParaRPr b="0" i="1"/>
          </a:p>
          <a:p>
            <a:pPr marL="0" lvl="0" indent="0" algn="l" rtl="0">
              <a:lnSpc>
                <a:spcPct val="100000"/>
              </a:lnSpc>
              <a:spcBef>
                <a:spcPts val="0"/>
              </a:spcBef>
              <a:spcAft>
                <a:spcPts val="0"/>
              </a:spcAft>
              <a:buClr>
                <a:schemeClr val="dk1"/>
              </a:buClr>
              <a:buSzPts val="1100"/>
              <a:buFont typeface="Arial"/>
              <a:buNone/>
            </a:pPr>
            <a:r>
              <a:rPr lang="en-US" b="0" i="1"/>
              <a:t>Critical Analysis</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Specializations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None</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Prerequisites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None</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Pre or Corequisites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None</a:t>
            </a:r>
            <a:endParaRPr/>
          </a:p>
        </p:txBody>
      </p:sp>
      <p:sp>
        <p:nvSpPr>
          <p:cNvPr id="652" name="Google Shape;652;p49"/>
          <p:cNvSpPr txBox="1">
            <a:spLocks noGrp="1"/>
          </p:cNvSpPr>
          <p:nvPr>
            <p:ph type="subTitle" idx="5"/>
          </p:nvPr>
        </p:nvSpPr>
        <p:spPr>
          <a:xfrm>
            <a:off x="2652475" y="1118700"/>
            <a:ext cx="5407500" cy="2170200"/>
          </a:xfrm>
          <a:prstGeom prst="rect">
            <a:avLst/>
          </a:prstGeom>
        </p:spPr>
        <p:txBody>
          <a:bodyPr spcFirstLastPara="1" wrap="square" lIns="228600" tIns="182875" rIns="228600" bIns="182875" anchor="t" anchorCtr="0">
            <a:spAutoFit/>
          </a:bodyPr>
          <a:lstStyle/>
          <a:p>
            <a:pPr marL="0" lvl="0" indent="0" algn="l" rtl="0">
              <a:lnSpc>
                <a:spcPct val="100000"/>
              </a:lnSpc>
              <a:spcBef>
                <a:spcPts val="0"/>
              </a:spcBef>
              <a:spcAft>
                <a:spcPts val="0"/>
              </a:spcAft>
              <a:buClr>
                <a:schemeClr val="dk1"/>
              </a:buClr>
              <a:buSzPts val="1100"/>
              <a:buFont typeface="Arial"/>
              <a:buNone/>
            </a:pPr>
            <a:r>
              <a:rPr lang="en-US" sz="1300" i="0" dirty="0"/>
              <a:t>Are robots racist? Are algorithms oppressive? How do we end up with technologies that are optimized for some users, but scarcely meet the needs of others? In this era of upheaval and inequity, how should we be thinking about who benefits or who is harmed by a product? How can we as engineers even begin to answer these questions? The Design For Inclusion (DFI) course will examine the ways modern inventions like apps, products, public infrastructures and educational systems are biased, and what we as socially conscious engineers and designers can and should do about it.</a:t>
            </a:r>
            <a:endParaRPr sz="1300" dirty="0"/>
          </a:p>
        </p:txBody>
      </p:sp>
      <p:sp>
        <p:nvSpPr>
          <p:cNvPr id="653" name="Google Shape;653;p49"/>
          <p:cNvSpPr txBox="1">
            <a:spLocks noGrp="1"/>
          </p:cNvSpPr>
          <p:nvPr>
            <p:ph type="subTitle" idx="6"/>
          </p:nvPr>
        </p:nvSpPr>
        <p:spPr>
          <a:xfrm>
            <a:off x="2820625" y="5017675"/>
            <a:ext cx="1637100" cy="409800"/>
          </a:xfrm>
          <a:prstGeom prst="rect">
            <a:avLst/>
          </a:prstGeom>
        </p:spPr>
        <p:txBody>
          <a:bodyPr spcFirstLastPara="1" wrap="square" lIns="27425" tIns="0" rIns="27425" bIns="0" anchor="ctr" anchorCtr="0">
            <a:noAutofit/>
          </a:bodyPr>
          <a:lstStyle/>
          <a:p>
            <a:pPr marL="0" lvl="0" indent="0" algn="ctr" rtl="0">
              <a:spcBef>
                <a:spcPts val="1000"/>
              </a:spcBef>
              <a:spcAft>
                <a:spcPts val="0"/>
              </a:spcAft>
              <a:buNone/>
            </a:pPr>
            <a:r>
              <a:rPr lang="en-US">
                <a:solidFill>
                  <a:schemeClr val="hlink"/>
                </a:solidFill>
                <a:uFill>
                  <a:noFill/>
                </a:uFill>
                <a:hlinkClick r:id="rId4"/>
              </a:rPr>
              <a:t>Janet Tsai</a:t>
            </a:r>
            <a:endParaRPr/>
          </a:p>
        </p:txBody>
      </p:sp>
      <p:sp>
        <p:nvSpPr>
          <p:cNvPr id="654" name="Google Shape;654;p49"/>
          <p:cNvSpPr txBox="1">
            <a:spLocks noGrp="1"/>
          </p:cNvSpPr>
          <p:nvPr>
            <p:ph type="subTitle" idx="8"/>
          </p:nvPr>
        </p:nvSpPr>
        <p:spPr>
          <a:xfrm>
            <a:off x="2651733" y="5522975"/>
            <a:ext cx="9348900" cy="838200"/>
          </a:xfrm>
          <a:prstGeom prst="rect">
            <a:avLst/>
          </a:prstGeom>
        </p:spPr>
        <p:txBody>
          <a:bodyPr spcFirstLastPara="1" wrap="square" lIns="274300" tIns="45700" rIns="274300" bIns="45700" anchor="t" anchorCtr="0">
            <a:noAutofit/>
          </a:bodyPr>
          <a:lstStyle/>
          <a:p>
            <a:pPr marL="0" lvl="0" indent="0" algn="l" rtl="0">
              <a:lnSpc>
                <a:spcPct val="100000"/>
              </a:lnSpc>
              <a:spcBef>
                <a:spcPts val="0"/>
              </a:spcBef>
              <a:spcAft>
                <a:spcPts val="0"/>
              </a:spcAft>
              <a:buNone/>
            </a:pPr>
            <a:r>
              <a:rPr lang="en-US"/>
              <a:t>Teaching schedule:</a:t>
            </a:r>
            <a:r>
              <a:rPr lang="en-US" b="0"/>
              <a:t> Generally offered spring semester. Availability may vary based on instructor schedule.</a:t>
            </a:r>
            <a:endParaRPr/>
          </a:p>
          <a:p>
            <a:pPr marL="0" lvl="0" indent="0" algn="l" rtl="0">
              <a:lnSpc>
                <a:spcPct val="100000"/>
              </a:lnSpc>
              <a:spcBef>
                <a:spcPts val="0"/>
              </a:spcBef>
              <a:spcAft>
                <a:spcPts val="0"/>
              </a:spcAft>
              <a:buNone/>
            </a:pPr>
            <a:endParaRPr b="0"/>
          </a:p>
        </p:txBody>
      </p:sp>
      <p:sp>
        <p:nvSpPr>
          <p:cNvPr id="655" name="Google Shape;655;p49"/>
          <p:cNvSpPr txBox="1">
            <a:spLocks noGrp="1"/>
          </p:cNvSpPr>
          <p:nvPr>
            <p:ph type="title"/>
          </p:nvPr>
        </p:nvSpPr>
        <p:spPr>
          <a:xfrm>
            <a:off x="190500" y="0"/>
            <a:ext cx="11810100" cy="1118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2800" dirty="0"/>
              <a:t>MCEN 4215/5215: Design for Inclusion</a:t>
            </a:r>
            <a:endParaRPr sz="2800" dirty="0"/>
          </a:p>
        </p:txBody>
      </p:sp>
      <p:pic>
        <p:nvPicPr>
          <p:cNvPr id="656" name="Google Shape;656;p49"/>
          <p:cNvPicPr preferRelativeResize="0"/>
          <p:nvPr/>
        </p:nvPicPr>
        <p:blipFill>
          <a:blip r:embed="rId5">
            <a:alphaModFix/>
          </a:blip>
          <a:stretch>
            <a:fillRect/>
          </a:stretch>
        </p:blipFill>
        <p:spPr>
          <a:xfrm>
            <a:off x="7925399" y="1349225"/>
            <a:ext cx="3985726" cy="1709150"/>
          </a:xfrm>
          <a:prstGeom prst="rect">
            <a:avLst/>
          </a:prstGeom>
          <a:noFill/>
          <a:ln>
            <a:noFill/>
          </a:ln>
        </p:spPr>
      </p:pic>
      <p:pic>
        <p:nvPicPr>
          <p:cNvPr id="657" name="Google Shape;657;p49"/>
          <p:cNvPicPr preferRelativeResize="0"/>
          <p:nvPr/>
        </p:nvPicPr>
        <p:blipFill>
          <a:blip r:embed="rId6">
            <a:alphaModFix/>
          </a:blip>
          <a:stretch>
            <a:fillRect/>
          </a:stretch>
        </p:blipFill>
        <p:spPr>
          <a:xfrm>
            <a:off x="5823313" y="3210775"/>
            <a:ext cx="3337135" cy="2159800"/>
          </a:xfrm>
          <a:prstGeom prst="rect">
            <a:avLst/>
          </a:prstGeom>
          <a:noFill/>
          <a:ln>
            <a:noFill/>
          </a:ln>
        </p:spPr>
      </p:pic>
      <p:pic>
        <p:nvPicPr>
          <p:cNvPr id="658" name="Google Shape;658;p49"/>
          <p:cNvPicPr preferRelativeResize="0"/>
          <p:nvPr/>
        </p:nvPicPr>
        <p:blipFill>
          <a:blip r:embed="rId7">
            <a:alphaModFix/>
          </a:blip>
          <a:stretch>
            <a:fillRect/>
          </a:stretch>
        </p:blipFill>
        <p:spPr>
          <a:xfrm>
            <a:off x="9818875" y="3288900"/>
            <a:ext cx="1874100" cy="18741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pic>
        <p:nvPicPr>
          <p:cNvPr id="664" name="Google Shape;664;p50"/>
          <p:cNvPicPr preferRelativeResize="0">
            <a:picLocks noGrp="1"/>
          </p:cNvPicPr>
          <p:nvPr>
            <p:ph type="pic" idx="3"/>
          </p:nvPr>
        </p:nvPicPr>
        <p:blipFill rotWithShape="1">
          <a:blip r:embed="rId3">
            <a:alphaModFix/>
          </a:blip>
          <a:srcRect/>
          <a:stretch/>
        </p:blipFill>
        <p:spPr>
          <a:xfrm>
            <a:off x="2973025" y="3747525"/>
            <a:ext cx="1335000" cy="1335000"/>
          </a:xfrm>
          <a:prstGeom prst="rect">
            <a:avLst/>
          </a:prstGeom>
        </p:spPr>
      </p:pic>
      <p:sp>
        <p:nvSpPr>
          <p:cNvPr id="665" name="Google Shape;665;p50"/>
          <p:cNvSpPr txBox="1">
            <a:spLocks noGrp="1"/>
          </p:cNvSpPr>
          <p:nvPr>
            <p:ph type="subTitle" idx="1"/>
          </p:nvPr>
        </p:nvSpPr>
        <p:spPr>
          <a:xfrm>
            <a:off x="0" y="1118700"/>
            <a:ext cx="2652600" cy="4764600"/>
          </a:xfrm>
          <a:prstGeom prst="rect">
            <a:avLst/>
          </a:prstGeom>
        </p:spPr>
        <p:txBody>
          <a:bodyPr spcFirstLastPara="1" wrap="square" lIns="228600" tIns="182875" rIns="228600" bIns="182875" anchor="t" anchorCtr="0">
            <a:noAutofit/>
          </a:bodyPr>
          <a:lstStyle/>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Career Areas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Controls</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Robotics</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Industrial Systems</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Specializations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None</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Prerequisites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MCEN 4043: System Dynamics*</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Pre or Corequisites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None</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*Or equivalent.</a:t>
            </a:r>
            <a:endParaRPr b="0" i="1">
              <a:solidFill>
                <a:srgbClr val="202020"/>
              </a:solidFill>
            </a:endParaRPr>
          </a:p>
        </p:txBody>
      </p:sp>
      <p:sp>
        <p:nvSpPr>
          <p:cNvPr id="666" name="Google Shape;666;p50"/>
          <p:cNvSpPr txBox="1">
            <a:spLocks noGrp="1"/>
          </p:cNvSpPr>
          <p:nvPr>
            <p:ph type="subTitle" idx="5"/>
          </p:nvPr>
        </p:nvSpPr>
        <p:spPr>
          <a:xfrm>
            <a:off x="2652475" y="1118700"/>
            <a:ext cx="5316000" cy="2308800"/>
          </a:xfrm>
          <a:prstGeom prst="rect">
            <a:avLst/>
          </a:prstGeom>
        </p:spPr>
        <p:txBody>
          <a:bodyPr spcFirstLastPara="1" wrap="square" lIns="228600" tIns="182875" rIns="228600" bIns="182875" anchor="t" anchorCtr="0">
            <a:spAutoFit/>
          </a:bodyPr>
          <a:lstStyle/>
          <a:p>
            <a:pPr marL="0" lvl="0" indent="0" algn="l" rtl="0">
              <a:lnSpc>
                <a:spcPct val="100000"/>
              </a:lnSpc>
              <a:spcBef>
                <a:spcPts val="0"/>
              </a:spcBef>
              <a:spcAft>
                <a:spcPts val="0"/>
              </a:spcAft>
              <a:buClr>
                <a:schemeClr val="dk1"/>
              </a:buClr>
              <a:buSzPts val="1100"/>
              <a:buFont typeface="Arial"/>
              <a:buNone/>
            </a:pPr>
            <a:r>
              <a:rPr lang="en-US" i="0"/>
              <a:t>Industrial applications of control are presented in this course including experimentation on a magnetic bearing system, where an unstable rotor is actively positioned at the shaft ends by electro-magnets using hall-affect sensors as feedback. All algorithms will be implemented on industrially used real-time control hardware. Methods for system identification of dynamical systems from input/output data, digital signal processing, and digital control of mechatronic systems will be learned.</a:t>
            </a:r>
            <a:endParaRPr/>
          </a:p>
        </p:txBody>
      </p:sp>
      <p:sp>
        <p:nvSpPr>
          <p:cNvPr id="667" name="Google Shape;667;p50"/>
          <p:cNvSpPr txBox="1">
            <a:spLocks noGrp="1"/>
          </p:cNvSpPr>
          <p:nvPr>
            <p:ph type="subTitle" idx="6"/>
          </p:nvPr>
        </p:nvSpPr>
        <p:spPr>
          <a:xfrm>
            <a:off x="2820625" y="5017675"/>
            <a:ext cx="1637100" cy="409800"/>
          </a:xfrm>
          <a:prstGeom prst="rect">
            <a:avLst/>
          </a:prstGeom>
        </p:spPr>
        <p:txBody>
          <a:bodyPr spcFirstLastPara="1" wrap="square" lIns="27425" tIns="0" rIns="27425" bIns="0" anchor="ctr" anchorCtr="0">
            <a:noAutofit/>
          </a:bodyPr>
          <a:lstStyle/>
          <a:p>
            <a:pPr marL="0" lvl="0" indent="0" algn="ctr" rtl="0">
              <a:spcBef>
                <a:spcPts val="1000"/>
              </a:spcBef>
              <a:spcAft>
                <a:spcPts val="0"/>
              </a:spcAft>
              <a:buNone/>
            </a:pPr>
            <a:r>
              <a:rPr lang="en-US">
                <a:solidFill>
                  <a:schemeClr val="hlink"/>
                </a:solidFill>
                <a:uFill>
                  <a:noFill/>
                </a:uFill>
                <a:hlinkClick r:id="rId4"/>
              </a:rPr>
              <a:t>Shalom Ruben</a:t>
            </a:r>
            <a:endParaRPr/>
          </a:p>
        </p:txBody>
      </p:sp>
      <p:sp>
        <p:nvSpPr>
          <p:cNvPr id="668" name="Google Shape;668;p50"/>
          <p:cNvSpPr txBox="1">
            <a:spLocks noGrp="1"/>
          </p:cNvSpPr>
          <p:nvPr>
            <p:ph type="subTitle" idx="8"/>
          </p:nvPr>
        </p:nvSpPr>
        <p:spPr>
          <a:xfrm>
            <a:off x="2651733" y="5522975"/>
            <a:ext cx="9348900" cy="838200"/>
          </a:xfrm>
          <a:prstGeom prst="rect">
            <a:avLst/>
          </a:prstGeom>
        </p:spPr>
        <p:txBody>
          <a:bodyPr spcFirstLastPara="1" wrap="square" lIns="274300" tIns="45700" rIns="274300" bIns="45700" anchor="t" anchorCtr="0">
            <a:noAutofit/>
          </a:bodyPr>
          <a:lstStyle/>
          <a:p>
            <a:pPr marL="0" lvl="0" indent="0" algn="l" rtl="0">
              <a:lnSpc>
                <a:spcPct val="100000"/>
              </a:lnSpc>
              <a:spcBef>
                <a:spcPts val="0"/>
              </a:spcBef>
              <a:spcAft>
                <a:spcPts val="0"/>
              </a:spcAft>
              <a:buNone/>
            </a:pPr>
            <a:r>
              <a:rPr lang="en-US"/>
              <a:t>Teaching schedule:</a:t>
            </a:r>
            <a:r>
              <a:rPr lang="en-US" b="0"/>
              <a:t> Generally offered every second year in the spring semester. </a:t>
            </a:r>
            <a:endParaRPr/>
          </a:p>
        </p:txBody>
      </p:sp>
      <p:sp>
        <p:nvSpPr>
          <p:cNvPr id="669" name="Google Shape;669;p50"/>
          <p:cNvSpPr txBox="1">
            <a:spLocks noGrp="1"/>
          </p:cNvSpPr>
          <p:nvPr>
            <p:ph type="title"/>
          </p:nvPr>
        </p:nvSpPr>
        <p:spPr>
          <a:xfrm>
            <a:off x="190500" y="0"/>
            <a:ext cx="11810100" cy="1118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2800"/>
              <a:t>MCEN 4228/5228: Industrial Automation</a:t>
            </a:r>
            <a:endParaRPr sz="2800"/>
          </a:p>
        </p:txBody>
      </p:sp>
      <p:pic>
        <p:nvPicPr>
          <p:cNvPr id="670" name="Google Shape;670;p50"/>
          <p:cNvPicPr preferRelativeResize="0"/>
          <p:nvPr/>
        </p:nvPicPr>
        <p:blipFill>
          <a:blip r:embed="rId5">
            <a:alphaModFix/>
          </a:blip>
          <a:stretch>
            <a:fillRect/>
          </a:stretch>
        </p:blipFill>
        <p:spPr>
          <a:xfrm>
            <a:off x="7968425" y="1329850"/>
            <a:ext cx="3906150" cy="2489526"/>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pic>
        <p:nvPicPr>
          <p:cNvPr id="676" name="Google Shape;676;p51"/>
          <p:cNvPicPr preferRelativeResize="0">
            <a:picLocks noGrp="1"/>
          </p:cNvPicPr>
          <p:nvPr>
            <p:ph type="pic" idx="2"/>
          </p:nvPr>
        </p:nvPicPr>
        <p:blipFill rotWithShape="1">
          <a:blip r:embed="rId3">
            <a:alphaModFix/>
          </a:blip>
          <a:srcRect l="47717"/>
          <a:stretch/>
        </p:blipFill>
        <p:spPr>
          <a:xfrm>
            <a:off x="9293800" y="3051625"/>
            <a:ext cx="2417750" cy="2312275"/>
          </a:xfrm>
          <a:prstGeom prst="rect">
            <a:avLst/>
          </a:prstGeom>
        </p:spPr>
      </p:pic>
      <p:pic>
        <p:nvPicPr>
          <p:cNvPr id="677" name="Google Shape;677;p51"/>
          <p:cNvPicPr preferRelativeResize="0">
            <a:picLocks noGrp="1"/>
          </p:cNvPicPr>
          <p:nvPr>
            <p:ph type="pic" idx="2"/>
          </p:nvPr>
        </p:nvPicPr>
        <p:blipFill rotWithShape="1">
          <a:blip r:embed="rId3">
            <a:alphaModFix/>
          </a:blip>
          <a:srcRect l="5774" r="51955"/>
          <a:stretch/>
        </p:blipFill>
        <p:spPr>
          <a:xfrm>
            <a:off x="7644475" y="1352400"/>
            <a:ext cx="2024818" cy="2395125"/>
          </a:xfrm>
          <a:prstGeom prst="rect">
            <a:avLst/>
          </a:prstGeom>
        </p:spPr>
      </p:pic>
      <p:pic>
        <p:nvPicPr>
          <p:cNvPr id="678" name="Google Shape;678;p51"/>
          <p:cNvPicPr preferRelativeResize="0">
            <a:picLocks noGrp="1"/>
          </p:cNvPicPr>
          <p:nvPr>
            <p:ph type="pic" idx="3"/>
          </p:nvPr>
        </p:nvPicPr>
        <p:blipFill rotWithShape="1">
          <a:blip r:embed="rId4">
            <a:alphaModFix/>
          </a:blip>
          <a:srcRect l="16532" r="16532"/>
          <a:stretch/>
        </p:blipFill>
        <p:spPr>
          <a:xfrm>
            <a:off x="2973025" y="3747525"/>
            <a:ext cx="1335000" cy="1335000"/>
          </a:xfrm>
          <a:prstGeom prst="rect">
            <a:avLst/>
          </a:prstGeom>
        </p:spPr>
      </p:pic>
      <p:sp>
        <p:nvSpPr>
          <p:cNvPr id="679" name="Google Shape;679;p51"/>
          <p:cNvSpPr txBox="1">
            <a:spLocks noGrp="1"/>
          </p:cNvSpPr>
          <p:nvPr>
            <p:ph type="subTitle" idx="1"/>
          </p:nvPr>
        </p:nvSpPr>
        <p:spPr>
          <a:xfrm>
            <a:off x="0" y="1118700"/>
            <a:ext cx="2652600" cy="4764600"/>
          </a:xfrm>
          <a:prstGeom prst="rect">
            <a:avLst/>
          </a:prstGeom>
        </p:spPr>
        <p:txBody>
          <a:bodyPr spcFirstLastPara="1" wrap="square" lIns="228600" tIns="182875" rIns="228600" bIns="182875" anchor="t" anchorCtr="0">
            <a:noAutofit/>
          </a:bodyPr>
          <a:lstStyle/>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Career Areas</a:t>
            </a:r>
            <a:endParaRPr i="1">
              <a:solidFill>
                <a:srgbClr val="202020"/>
              </a:solidFill>
            </a:endParaRPr>
          </a:p>
          <a:p>
            <a:pPr marL="0" lvl="0" indent="0" algn="l" rtl="0">
              <a:lnSpc>
                <a:spcPct val="115000"/>
              </a:lnSpc>
              <a:spcBef>
                <a:spcPts val="0"/>
              </a:spcBef>
              <a:spcAft>
                <a:spcPts val="0"/>
              </a:spcAft>
              <a:buClr>
                <a:schemeClr val="dk1"/>
              </a:buClr>
              <a:buSzPts val="1100"/>
              <a:buFont typeface="Arial"/>
              <a:buNone/>
            </a:pPr>
            <a:r>
              <a:rPr lang="en-US" b="0" i="1"/>
              <a:t>Combustion Engines </a:t>
            </a:r>
            <a:endParaRPr b="0" i="1"/>
          </a:p>
          <a:p>
            <a:pPr marL="0" lvl="0" indent="0" algn="l" rtl="0">
              <a:lnSpc>
                <a:spcPct val="115000"/>
              </a:lnSpc>
              <a:spcBef>
                <a:spcPts val="0"/>
              </a:spcBef>
              <a:spcAft>
                <a:spcPts val="0"/>
              </a:spcAft>
              <a:buClr>
                <a:schemeClr val="dk1"/>
              </a:buClr>
              <a:buSzPts val="1100"/>
              <a:buFont typeface="Arial"/>
              <a:buNone/>
            </a:pPr>
            <a:r>
              <a:rPr lang="en-US" b="0" i="1"/>
              <a:t>Combustion Devices</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Specializations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None</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Prerequisites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MCEN 3032: Thermo 2*</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MCEN 4152/5152: Combustion</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Pre or Corequisites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None</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*Or equivalent.</a:t>
            </a:r>
            <a:endParaRPr b="0" i="1">
              <a:solidFill>
                <a:srgbClr val="202020"/>
              </a:solidFill>
            </a:endParaRPr>
          </a:p>
        </p:txBody>
      </p:sp>
      <p:sp>
        <p:nvSpPr>
          <p:cNvPr id="680" name="Google Shape;680;p51"/>
          <p:cNvSpPr txBox="1">
            <a:spLocks noGrp="1"/>
          </p:cNvSpPr>
          <p:nvPr>
            <p:ph type="subTitle" idx="5"/>
          </p:nvPr>
        </p:nvSpPr>
        <p:spPr>
          <a:xfrm>
            <a:off x="2652475" y="1118700"/>
            <a:ext cx="5316000" cy="2170200"/>
          </a:xfrm>
          <a:prstGeom prst="rect">
            <a:avLst/>
          </a:prstGeom>
        </p:spPr>
        <p:txBody>
          <a:bodyPr spcFirstLastPara="1" wrap="square" lIns="228600" tIns="182875" rIns="228600" bIns="182875" anchor="t" anchorCtr="0">
            <a:spAutoFit/>
          </a:bodyPr>
          <a:lstStyle/>
          <a:p>
            <a:pPr marL="0" lvl="0" indent="0" algn="l" rtl="0">
              <a:lnSpc>
                <a:spcPct val="100000"/>
              </a:lnSpc>
              <a:spcBef>
                <a:spcPts val="0"/>
              </a:spcBef>
              <a:spcAft>
                <a:spcPts val="0"/>
              </a:spcAft>
              <a:buClr>
                <a:schemeClr val="dk1"/>
              </a:buClr>
              <a:buSzPts val="1100"/>
              <a:buFont typeface="Arial"/>
              <a:buNone/>
            </a:pPr>
            <a:r>
              <a:rPr lang="en-US" sz="1300" i="0">
                <a:highlight>
                  <a:srgbClr val="FFFFFF"/>
                </a:highlight>
              </a:rPr>
              <a:t>With the accelerated availability of Carbon Free and Renewable Fuels, we will explore high efficiency, low emissions Fuel Cell and Internal Combustion Engine energy conversion technologies, preparing students to enter the rapidly changing fields of power and propulsion on the path to Net-Zero Greenhouse Gas Emissions. Through Thermodynamics Modeling, Systems Engineering, and Requirements Flow Down, students will apply the fundamentals of thermodynamics, fluids and heat transfer, combustion and electro-chemistry to fuel cells and IC Engines. </a:t>
            </a:r>
            <a:endParaRPr sz="1500" i="0"/>
          </a:p>
        </p:txBody>
      </p:sp>
      <p:sp>
        <p:nvSpPr>
          <p:cNvPr id="681" name="Google Shape;681;p51"/>
          <p:cNvSpPr txBox="1">
            <a:spLocks noGrp="1"/>
          </p:cNvSpPr>
          <p:nvPr>
            <p:ph type="subTitle" idx="6"/>
          </p:nvPr>
        </p:nvSpPr>
        <p:spPr>
          <a:xfrm>
            <a:off x="2820625" y="5017675"/>
            <a:ext cx="1637100" cy="409800"/>
          </a:xfrm>
          <a:prstGeom prst="rect">
            <a:avLst/>
          </a:prstGeom>
        </p:spPr>
        <p:txBody>
          <a:bodyPr spcFirstLastPara="1" wrap="square" lIns="27425" tIns="0" rIns="27425" bIns="0" anchor="ctr" anchorCtr="0">
            <a:noAutofit/>
          </a:bodyPr>
          <a:lstStyle/>
          <a:p>
            <a:pPr marL="0" lvl="0" indent="0" algn="ctr" rtl="0">
              <a:spcBef>
                <a:spcPts val="1000"/>
              </a:spcBef>
              <a:spcAft>
                <a:spcPts val="0"/>
              </a:spcAft>
              <a:buNone/>
            </a:pPr>
            <a:r>
              <a:rPr lang="en-US">
                <a:solidFill>
                  <a:schemeClr val="hlink"/>
                </a:solidFill>
                <a:uFill>
                  <a:noFill/>
                </a:uFill>
                <a:hlinkClick r:id="rId5"/>
              </a:rPr>
              <a:t>Greg Hampson</a:t>
            </a:r>
            <a:endParaRPr/>
          </a:p>
        </p:txBody>
      </p:sp>
      <p:sp>
        <p:nvSpPr>
          <p:cNvPr id="682" name="Google Shape;682;p51"/>
          <p:cNvSpPr txBox="1">
            <a:spLocks noGrp="1"/>
          </p:cNvSpPr>
          <p:nvPr>
            <p:ph type="subTitle" idx="8"/>
          </p:nvPr>
        </p:nvSpPr>
        <p:spPr>
          <a:xfrm>
            <a:off x="2651733" y="5522975"/>
            <a:ext cx="9348900" cy="838200"/>
          </a:xfrm>
          <a:prstGeom prst="rect">
            <a:avLst/>
          </a:prstGeom>
        </p:spPr>
        <p:txBody>
          <a:bodyPr spcFirstLastPara="1" wrap="square" lIns="274300" tIns="45700" rIns="274300" bIns="45700" anchor="t" anchorCtr="0">
            <a:noAutofit/>
          </a:bodyPr>
          <a:lstStyle/>
          <a:p>
            <a:pPr marL="0" lvl="0" indent="0" algn="l" rtl="0">
              <a:lnSpc>
                <a:spcPct val="100000"/>
              </a:lnSpc>
              <a:spcBef>
                <a:spcPts val="0"/>
              </a:spcBef>
              <a:spcAft>
                <a:spcPts val="0"/>
              </a:spcAft>
              <a:buNone/>
            </a:pPr>
            <a:r>
              <a:rPr lang="en-US"/>
              <a:t>Teaching schedule: </a:t>
            </a:r>
            <a:r>
              <a:rPr lang="en-US" b="0"/>
              <a:t>Availability varies. Offered as instructor schedules allow.</a:t>
            </a:r>
            <a:endParaRPr/>
          </a:p>
        </p:txBody>
      </p:sp>
      <p:sp>
        <p:nvSpPr>
          <p:cNvPr id="683" name="Google Shape;683;p51"/>
          <p:cNvSpPr txBox="1">
            <a:spLocks noGrp="1"/>
          </p:cNvSpPr>
          <p:nvPr>
            <p:ph type="title"/>
          </p:nvPr>
        </p:nvSpPr>
        <p:spPr>
          <a:xfrm>
            <a:off x="190500" y="0"/>
            <a:ext cx="11810100" cy="1118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2800"/>
              <a:t>MCEN 4012/5012: Renewable Fuels, Fuel Cells, and</a:t>
            </a:r>
            <a:endParaRPr sz="2800"/>
          </a:p>
          <a:p>
            <a:pPr marL="0" lvl="0" indent="0" algn="l" rtl="0">
              <a:spcBef>
                <a:spcPts val="0"/>
              </a:spcBef>
              <a:spcAft>
                <a:spcPts val="0"/>
              </a:spcAft>
              <a:buNone/>
            </a:pPr>
            <a:r>
              <a:rPr lang="en-US" sz="2800"/>
              <a:t>Internal Combustion Engines</a:t>
            </a:r>
            <a:endParaRPr sz="2800"/>
          </a:p>
        </p:txBody>
      </p:sp>
      <p:pic>
        <p:nvPicPr>
          <p:cNvPr id="684" name="Google Shape;684;p51"/>
          <p:cNvPicPr preferRelativeResize="0"/>
          <p:nvPr/>
        </p:nvPicPr>
        <p:blipFill rotWithShape="1">
          <a:blip r:embed="rId6">
            <a:alphaModFix/>
          </a:blip>
          <a:srcRect l="5177" t="4925" r="6170" b="4024"/>
          <a:stretch/>
        </p:blipFill>
        <p:spPr>
          <a:xfrm>
            <a:off x="9669300" y="1447500"/>
            <a:ext cx="2024825" cy="1859287"/>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pic>
        <p:nvPicPr>
          <p:cNvPr id="690" name="Google Shape;690;p52"/>
          <p:cNvPicPr preferRelativeResize="0">
            <a:picLocks noGrp="1"/>
          </p:cNvPicPr>
          <p:nvPr>
            <p:ph type="pic" idx="3"/>
          </p:nvPr>
        </p:nvPicPr>
        <p:blipFill rotWithShape="1">
          <a:blip r:embed="rId3">
            <a:alphaModFix/>
          </a:blip>
          <a:srcRect/>
          <a:stretch/>
        </p:blipFill>
        <p:spPr>
          <a:xfrm>
            <a:off x="2973025" y="3747525"/>
            <a:ext cx="1335000" cy="1335000"/>
          </a:xfrm>
          <a:prstGeom prst="rect">
            <a:avLst/>
          </a:prstGeom>
        </p:spPr>
      </p:pic>
      <p:sp>
        <p:nvSpPr>
          <p:cNvPr id="691" name="Google Shape;691;p52"/>
          <p:cNvSpPr txBox="1">
            <a:spLocks noGrp="1"/>
          </p:cNvSpPr>
          <p:nvPr>
            <p:ph type="subTitle" idx="1"/>
          </p:nvPr>
        </p:nvSpPr>
        <p:spPr>
          <a:xfrm>
            <a:off x="0" y="1118700"/>
            <a:ext cx="2652600" cy="4764600"/>
          </a:xfrm>
          <a:prstGeom prst="rect">
            <a:avLst/>
          </a:prstGeom>
        </p:spPr>
        <p:txBody>
          <a:bodyPr spcFirstLastPara="1" wrap="square" lIns="228600" tIns="182875" rIns="228600" bIns="182875" anchor="t" anchorCtr="0">
            <a:noAutofit/>
          </a:bodyPr>
          <a:lstStyle/>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Career Areas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Environmental Engineering</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Imaging</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Geophysical Engineering</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Statistics </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Optimization</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Specializations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None</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Prerequisites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Linear Algebra</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Pre or Corequisites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None</a:t>
            </a:r>
            <a:endParaRPr/>
          </a:p>
        </p:txBody>
      </p:sp>
      <p:sp>
        <p:nvSpPr>
          <p:cNvPr id="692" name="Google Shape;692;p52"/>
          <p:cNvSpPr txBox="1">
            <a:spLocks noGrp="1"/>
          </p:cNvSpPr>
          <p:nvPr>
            <p:ph type="subTitle" idx="5"/>
          </p:nvPr>
        </p:nvSpPr>
        <p:spPr>
          <a:xfrm>
            <a:off x="2652475" y="1118700"/>
            <a:ext cx="5316000" cy="2370300"/>
          </a:xfrm>
          <a:prstGeom prst="rect">
            <a:avLst/>
          </a:prstGeom>
        </p:spPr>
        <p:txBody>
          <a:bodyPr spcFirstLastPara="1" wrap="square" lIns="228600" tIns="182875" rIns="228600" bIns="182875" anchor="t" anchorCtr="0">
            <a:spAutoFit/>
          </a:bodyPr>
          <a:lstStyle/>
          <a:p>
            <a:pPr marL="0" lvl="0" indent="0" algn="l" rtl="0">
              <a:lnSpc>
                <a:spcPct val="100000"/>
              </a:lnSpc>
              <a:spcBef>
                <a:spcPts val="0"/>
              </a:spcBef>
              <a:spcAft>
                <a:spcPts val="1400"/>
              </a:spcAft>
              <a:buClr>
                <a:schemeClr val="dk1"/>
              </a:buClr>
              <a:buSzPts val="1100"/>
              <a:buFont typeface="Arial"/>
              <a:buNone/>
            </a:pPr>
            <a:r>
              <a:rPr lang="en-US" sz="1300" i="0"/>
              <a:t>What is an inverse problem? "Using a physical theory for predicting the results of observations corresponds to solving the ‘forward modelling problem’. The reciprocal situation, using the result of measurements to infer the values of the parameters representing a system, corresponds to the ‘inverse modelling problem’.”  This course will address fundamental aspects of inverse problems that arise in an array of engineering and geophysical applications, such as tomography, remote sensing, flux inversions, seismology, image reconstruction, and signal processing. </a:t>
            </a:r>
            <a:endParaRPr sz="1300"/>
          </a:p>
        </p:txBody>
      </p:sp>
      <p:sp>
        <p:nvSpPr>
          <p:cNvPr id="693" name="Google Shape;693;p52"/>
          <p:cNvSpPr txBox="1">
            <a:spLocks noGrp="1"/>
          </p:cNvSpPr>
          <p:nvPr>
            <p:ph type="subTitle" idx="6"/>
          </p:nvPr>
        </p:nvSpPr>
        <p:spPr>
          <a:xfrm>
            <a:off x="2820625" y="5017675"/>
            <a:ext cx="1637100" cy="409800"/>
          </a:xfrm>
          <a:prstGeom prst="rect">
            <a:avLst/>
          </a:prstGeom>
        </p:spPr>
        <p:txBody>
          <a:bodyPr spcFirstLastPara="1" wrap="square" lIns="27425" tIns="0" rIns="27425" bIns="0" anchor="ctr" anchorCtr="0">
            <a:noAutofit/>
          </a:bodyPr>
          <a:lstStyle/>
          <a:p>
            <a:pPr marL="0" lvl="0" indent="0" algn="ctr" rtl="0">
              <a:spcBef>
                <a:spcPts val="1000"/>
              </a:spcBef>
              <a:spcAft>
                <a:spcPts val="0"/>
              </a:spcAft>
              <a:buNone/>
            </a:pPr>
            <a:r>
              <a:rPr lang="en-US">
                <a:solidFill>
                  <a:schemeClr val="hlink"/>
                </a:solidFill>
                <a:uFill>
                  <a:noFill/>
                </a:uFill>
                <a:hlinkClick r:id="rId4"/>
              </a:rPr>
              <a:t>Daven Henze</a:t>
            </a:r>
            <a:endParaRPr/>
          </a:p>
        </p:txBody>
      </p:sp>
      <p:sp>
        <p:nvSpPr>
          <p:cNvPr id="694" name="Google Shape;694;p52"/>
          <p:cNvSpPr txBox="1">
            <a:spLocks noGrp="1"/>
          </p:cNvSpPr>
          <p:nvPr>
            <p:ph type="subTitle" idx="8"/>
          </p:nvPr>
        </p:nvSpPr>
        <p:spPr>
          <a:xfrm>
            <a:off x="2651733" y="5522975"/>
            <a:ext cx="9348900" cy="838200"/>
          </a:xfrm>
          <a:prstGeom prst="rect">
            <a:avLst/>
          </a:prstGeom>
        </p:spPr>
        <p:txBody>
          <a:bodyPr spcFirstLastPara="1" wrap="square" lIns="274300" tIns="45700" rIns="274300" bIns="45700" anchor="t" anchorCtr="0">
            <a:noAutofit/>
          </a:bodyPr>
          <a:lstStyle/>
          <a:p>
            <a:pPr marL="0" lvl="0" indent="0" algn="l" rtl="0">
              <a:lnSpc>
                <a:spcPct val="100000"/>
              </a:lnSpc>
              <a:spcBef>
                <a:spcPts val="0"/>
              </a:spcBef>
              <a:spcAft>
                <a:spcPts val="0"/>
              </a:spcAft>
              <a:buNone/>
            </a:pPr>
            <a:r>
              <a:rPr lang="en-US"/>
              <a:t>Teaching schedule: </a:t>
            </a:r>
            <a:r>
              <a:rPr lang="en-US" b="0"/>
              <a:t>Availability varies. Offered as instructor schedules allow.</a:t>
            </a:r>
            <a:endParaRPr/>
          </a:p>
        </p:txBody>
      </p:sp>
      <p:sp>
        <p:nvSpPr>
          <p:cNvPr id="695" name="Google Shape;695;p52"/>
          <p:cNvSpPr txBox="1">
            <a:spLocks noGrp="1"/>
          </p:cNvSpPr>
          <p:nvPr>
            <p:ph type="title"/>
          </p:nvPr>
        </p:nvSpPr>
        <p:spPr>
          <a:xfrm>
            <a:off x="190500" y="0"/>
            <a:ext cx="11810100" cy="1118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2800"/>
              <a:t>MCEN 4228/5228: Inverse Methods</a:t>
            </a:r>
            <a:endParaRPr sz="2800"/>
          </a:p>
        </p:txBody>
      </p:sp>
      <p:pic>
        <p:nvPicPr>
          <p:cNvPr id="696" name="Google Shape;696;p52"/>
          <p:cNvPicPr preferRelativeResize="0">
            <a:picLocks noGrp="1"/>
          </p:cNvPicPr>
          <p:nvPr>
            <p:ph type="pic" idx="2"/>
          </p:nvPr>
        </p:nvPicPr>
        <p:blipFill rotWithShape="1">
          <a:blip r:embed="rId5">
            <a:alphaModFix/>
          </a:blip>
          <a:srcRect l="537" t="754" r="-9"/>
          <a:stretch/>
        </p:blipFill>
        <p:spPr>
          <a:xfrm>
            <a:off x="7715250" y="1352550"/>
            <a:ext cx="4177500" cy="2977301"/>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8"/>
          <p:cNvSpPr txBox="1">
            <a:spLocks noGrp="1"/>
          </p:cNvSpPr>
          <p:nvPr>
            <p:ph type="subTitle" idx="1"/>
          </p:nvPr>
        </p:nvSpPr>
        <p:spPr>
          <a:xfrm>
            <a:off x="0" y="1118700"/>
            <a:ext cx="2652600" cy="4764600"/>
          </a:xfrm>
          <a:prstGeom prst="rect">
            <a:avLst/>
          </a:prstGeom>
        </p:spPr>
        <p:txBody>
          <a:bodyPr spcFirstLastPara="1" wrap="square" lIns="228600" tIns="182875" rIns="228600" bIns="182875" anchor="t" anchorCtr="0">
            <a:noAutofit/>
          </a:bodyPr>
          <a:lstStyle/>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Career Areas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Engineering Foundation</a:t>
            </a:r>
            <a:endParaRPr b="0" i="1">
              <a:solidFill>
                <a:srgbClr val="202020"/>
              </a:solidFill>
            </a:endParaRPr>
          </a:p>
          <a:p>
            <a:pPr marL="0" lvl="0" indent="0" algn="l" rtl="0">
              <a:lnSpc>
                <a:spcPct val="100000"/>
              </a:lnSpc>
              <a:spcBef>
                <a:spcPts val="0"/>
              </a:spcBef>
              <a:spcAft>
                <a:spcPts val="0"/>
              </a:spcAft>
              <a:buClr>
                <a:schemeClr val="dk1"/>
              </a:buClr>
              <a:buFont typeface="Arial"/>
              <a:buNone/>
            </a:pPr>
            <a:endParaRPr b="0" i="1">
              <a:solidFill>
                <a:srgbClr val="202020"/>
              </a:solidFill>
            </a:endParaRPr>
          </a:p>
          <a:p>
            <a:pPr marL="0" lvl="0" indent="0" algn="l" rtl="0">
              <a:lnSpc>
                <a:spcPct val="100000"/>
              </a:lnSpc>
              <a:spcBef>
                <a:spcPts val="0"/>
              </a:spcBef>
              <a:spcAft>
                <a:spcPts val="0"/>
              </a:spcAft>
              <a:buClr>
                <a:schemeClr val="dk1"/>
              </a:buClr>
              <a:buFont typeface="Arial"/>
              <a:buNone/>
            </a:pPr>
            <a:r>
              <a:rPr lang="en-US" i="1">
                <a:solidFill>
                  <a:srgbClr val="202020"/>
                </a:solidFill>
              </a:rPr>
              <a:t>Specializations</a:t>
            </a:r>
            <a:endParaRPr i="1">
              <a:solidFill>
                <a:srgbClr val="202020"/>
              </a:solidFill>
            </a:endParaRPr>
          </a:p>
          <a:p>
            <a:pPr marL="0" lvl="0" indent="0" algn="l" rtl="0">
              <a:lnSpc>
                <a:spcPct val="100000"/>
              </a:lnSpc>
              <a:spcBef>
                <a:spcPts val="0"/>
              </a:spcBef>
              <a:spcAft>
                <a:spcPts val="0"/>
              </a:spcAft>
              <a:buClr>
                <a:schemeClr val="dk1"/>
              </a:buClr>
              <a:buFont typeface="Arial"/>
              <a:buNone/>
            </a:pPr>
            <a:r>
              <a:rPr lang="en-US" b="0" i="1">
                <a:solidFill>
                  <a:srgbClr val="202020"/>
                </a:solidFill>
              </a:rPr>
              <a:t>None</a:t>
            </a:r>
            <a:endParaRPr b="0" i="1">
              <a:solidFill>
                <a:srgbClr val="202020"/>
              </a:solidFill>
            </a:endParaRPr>
          </a:p>
          <a:p>
            <a:pPr marL="0" lvl="0" indent="0" algn="l" rtl="0">
              <a:lnSpc>
                <a:spcPct val="100000"/>
              </a:lnSpc>
              <a:spcBef>
                <a:spcPts val="0"/>
              </a:spcBef>
              <a:spcAft>
                <a:spcPts val="0"/>
              </a:spcAft>
              <a:buClr>
                <a:schemeClr val="dk1"/>
              </a:buClr>
              <a:buFont typeface="Arial"/>
              <a:buNone/>
            </a:pPr>
            <a:endParaRPr b="0" i="1">
              <a:solidFill>
                <a:srgbClr val="202020"/>
              </a:solidFill>
            </a:endParaRPr>
          </a:p>
          <a:p>
            <a:pPr marL="0" lvl="0" indent="0" algn="l" rtl="0">
              <a:lnSpc>
                <a:spcPct val="100000"/>
              </a:lnSpc>
              <a:spcBef>
                <a:spcPts val="0"/>
              </a:spcBef>
              <a:spcAft>
                <a:spcPts val="0"/>
              </a:spcAft>
              <a:buClr>
                <a:schemeClr val="dk1"/>
              </a:buClr>
              <a:buFont typeface="Arial"/>
              <a:buNone/>
            </a:pPr>
            <a:r>
              <a:rPr lang="en-US" i="1">
                <a:solidFill>
                  <a:srgbClr val="202020"/>
                </a:solidFill>
              </a:rPr>
              <a:t>Prerequisites</a:t>
            </a:r>
            <a:endParaRPr i="1">
              <a:solidFill>
                <a:srgbClr val="202020"/>
              </a:solidFill>
            </a:endParaRPr>
          </a:p>
          <a:p>
            <a:pPr marL="0" lvl="0" indent="0" algn="l" rtl="0">
              <a:lnSpc>
                <a:spcPct val="100000"/>
              </a:lnSpc>
              <a:spcBef>
                <a:spcPts val="0"/>
              </a:spcBef>
              <a:spcAft>
                <a:spcPts val="0"/>
              </a:spcAft>
              <a:buClr>
                <a:schemeClr val="dk1"/>
              </a:buClr>
              <a:buFont typeface="Arial"/>
              <a:buNone/>
            </a:pPr>
            <a:r>
              <a:rPr lang="en-US" b="0" i="1">
                <a:solidFill>
                  <a:srgbClr val="202020"/>
                </a:solidFill>
              </a:rPr>
              <a:t>None</a:t>
            </a:r>
            <a:endParaRPr b="0" i="1">
              <a:solidFill>
                <a:srgbClr val="202020"/>
              </a:solidFill>
            </a:endParaRPr>
          </a:p>
          <a:p>
            <a:pPr marL="0" lvl="0" indent="0" algn="l" rtl="0">
              <a:lnSpc>
                <a:spcPct val="100000"/>
              </a:lnSpc>
              <a:spcBef>
                <a:spcPts val="0"/>
              </a:spcBef>
              <a:spcAft>
                <a:spcPts val="0"/>
              </a:spcAft>
              <a:buClr>
                <a:schemeClr val="dk1"/>
              </a:buClr>
              <a:buFont typeface="Arial"/>
              <a:buNone/>
            </a:pPr>
            <a:endParaRPr b="0" i="1">
              <a:solidFill>
                <a:srgbClr val="202020"/>
              </a:solidFill>
            </a:endParaRPr>
          </a:p>
          <a:p>
            <a:pPr marL="0" lvl="0" indent="0" algn="l" rtl="0">
              <a:lnSpc>
                <a:spcPct val="100000"/>
              </a:lnSpc>
              <a:spcBef>
                <a:spcPts val="0"/>
              </a:spcBef>
              <a:spcAft>
                <a:spcPts val="0"/>
              </a:spcAft>
              <a:buClr>
                <a:schemeClr val="dk1"/>
              </a:buClr>
              <a:buFont typeface="Arial"/>
              <a:buNone/>
            </a:pPr>
            <a:r>
              <a:rPr lang="en-US" i="1">
                <a:solidFill>
                  <a:srgbClr val="202020"/>
                </a:solidFill>
              </a:rPr>
              <a:t>Pre or Corequisites</a:t>
            </a:r>
            <a:endParaRPr i="1">
              <a:solidFill>
                <a:srgbClr val="202020"/>
              </a:solidFill>
            </a:endParaRPr>
          </a:p>
          <a:p>
            <a:pPr marL="0" lvl="0" indent="0" algn="l" rtl="0">
              <a:lnSpc>
                <a:spcPct val="100000"/>
              </a:lnSpc>
              <a:spcBef>
                <a:spcPts val="0"/>
              </a:spcBef>
              <a:spcAft>
                <a:spcPts val="0"/>
              </a:spcAft>
              <a:buClr>
                <a:schemeClr val="dk1"/>
              </a:buClr>
              <a:buFont typeface="Arial"/>
              <a:buNone/>
            </a:pPr>
            <a:r>
              <a:rPr lang="en-US" b="0" i="1">
                <a:solidFill>
                  <a:srgbClr val="202020"/>
                </a:solidFill>
              </a:rPr>
              <a:t>None</a:t>
            </a:r>
            <a:endParaRPr/>
          </a:p>
        </p:txBody>
      </p:sp>
      <p:sp>
        <p:nvSpPr>
          <p:cNvPr id="91" name="Google Shape;91;p8"/>
          <p:cNvSpPr txBox="1">
            <a:spLocks noGrp="1"/>
          </p:cNvSpPr>
          <p:nvPr>
            <p:ph type="subTitle" idx="5"/>
          </p:nvPr>
        </p:nvSpPr>
        <p:spPr>
          <a:xfrm>
            <a:off x="2652475" y="1118700"/>
            <a:ext cx="5316000" cy="1446900"/>
          </a:xfrm>
          <a:prstGeom prst="rect">
            <a:avLst/>
          </a:prstGeom>
        </p:spPr>
        <p:txBody>
          <a:bodyPr spcFirstLastPara="1" wrap="square" lIns="228600" tIns="182875" rIns="228600" bIns="182875" anchor="t" anchorCtr="0">
            <a:spAutoFit/>
          </a:bodyPr>
          <a:lstStyle/>
          <a:p>
            <a:pPr marL="0" lvl="0" indent="0" algn="l" rtl="0">
              <a:lnSpc>
                <a:spcPct val="100000"/>
              </a:lnSpc>
              <a:spcBef>
                <a:spcPts val="0"/>
              </a:spcBef>
              <a:spcAft>
                <a:spcPts val="0"/>
              </a:spcAft>
              <a:buClr>
                <a:schemeClr val="dk1"/>
              </a:buClr>
              <a:buSzPts val="1100"/>
              <a:buFont typeface="Arial"/>
              <a:buNone/>
            </a:pPr>
            <a:r>
              <a:rPr lang="en-US" i="0"/>
              <a:t>Studies selected topics from linear algebra, ordinary differential equations and Fourier series. Assigns computer exercises. Correlates with analysis topics in other mechanical engineering graduate courses and emphasizes applications.  </a:t>
            </a:r>
            <a:endParaRPr/>
          </a:p>
        </p:txBody>
      </p:sp>
      <p:sp>
        <p:nvSpPr>
          <p:cNvPr id="92" name="Google Shape;92;p8"/>
          <p:cNvSpPr txBox="1">
            <a:spLocks noGrp="1"/>
          </p:cNvSpPr>
          <p:nvPr>
            <p:ph type="subTitle" idx="6"/>
          </p:nvPr>
        </p:nvSpPr>
        <p:spPr>
          <a:xfrm>
            <a:off x="2820625" y="5017675"/>
            <a:ext cx="1637100" cy="409800"/>
          </a:xfrm>
          <a:prstGeom prst="rect">
            <a:avLst/>
          </a:prstGeom>
        </p:spPr>
        <p:txBody>
          <a:bodyPr spcFirstLastPara="1" wrap="square" lIns="27425" tIns="0" rIns="27425" bIns="0" anchor="ctr" anchorCtr="0">
            <a:noAutofit/>
          </a:bodyPr>
          <a:lstStyle/>
          <a:p>
            <a:pPr marL="0" lvl="0" indent="0" algn="ctr" rtl="0">
              <a:spcBef>
                <a:spcPts val="1000"/>
              </a:spcBef>
              <a:spcAft>
                <a:spcPts val="0"/>
              </a:spcAft>
              <a:buNone/>
            </a:pPr>
            <a:r>
              <a:rPr lang="en-US">
                <a:solidFill>
                  <a:schemeClr val="hlink"/>
                </a:solidFill>
                <a:uFill>
                  <a:noFill/>
                </a:uFill>
                <a:hlinkClick r:id="rId3"/>
              </a:rPr>
              <a:t>Peter Hamlington</a:t>
            </a:r>
            <a:endParaRPr/>
          </a:p>
        </p:txBody>
      </p:sp>
      <p:sp>
        <p:nvSpPr>
          <p:cNvPr id="93" name="Google Shape;93;p8"/>
          <p:cNvSpPr txBox="1">
            <a:spLocks noGrp="1"/>
          </p:cNvSpPr>
          <p:nvPr>
            <p:ph type="subTitle" idx="7"/>
          </p:nvPr>
        </p:nvSpPr>
        <p:spPr>
          <a:xfrm>
            <a:off x="4376075" y="5022475"/>
            <a:ext cx="1637100" cy="409800"/>
          </a:xfrm>
          <a:prstGeom prst="rect">
            <a:avLst/>
          </a:prstGeom>
        </p:spPr>
        <p:txBody>
          <a:bodyPr spcFirstLastPara="1" wrap="square" lIns="27425" tIns="0" rIns="27425" bIns="0" anchor="ctr" anchorCtr="0">
            <a:noAutofit/>
          </a:bodyPr>
          <a:lstStyle/>
          <a:p>
            <a:pPr marL="0" lvl="0" indent="0" algn="ctr" rtl="0">
              <a:spcBef>
                <a:spcPts val="1000"/>
              </a:spcBef>
              <a:spcAft>
                <a:spcPts val="0"/>
              </a:spcAft>
              <a:buNone/>
            </a:pPr>
            <a:r>
              <a:rPr lang="en-US">
                <a:solidFill>
                  <a:schemeClr val="hlink"/>
                </a:solidFill>
                <a:uFill>
                  <a:noFill/>
                </a:uFill>
                <a:hlinkClick r:id="rId4"/>
              </a:rPr>
              <a:t>Daven Henze</a:t>
            </a:r>
            <a:endParaRPr/>
          </a:p>
        </p:txBody>
      </p:sp>
      <p:sp>
        <p:nvSpPr>
          <p:cNvPr id="94" name="Google Shape;94;p8"/>
          <p:cNvSpPr txBox="1">
            <a:spLocks noGrp="1"/>
          </p:cNvSpPr>
          <p:nvPr>
            <p:ph type="subTitle" idx="8"/>
          </p:nvPr>
        </p:nvSpPr>
        <p:spPr>
          <a:xfrm>
            <a:off x="2651733" y="5522975"/>
            <a:ext cx="9348900" cy="838200"/>
          </a:xfrm>
          <a:prstGeom prst="rect">
            <a:avLst/>
          </a:prstGeom>
        </p:spPr>
        <p:txBody>
          <a:bodyPr spcFirstLastPara="1" wrap="square" lIns="274300" tIns="45700" rIns="274300" bIns="45700" anchor="t" anchorCtr="0">
            <a:noAutofit/>
          </a:bodyPr>
          <a:lstStyle/>
          <a:p>
            <a:pPr marL="0" lvl="0" indent="0" algn="l" rtl="0">
              <a:spcBef>
                <a:spcPts val="1000"/>
              </a:spcBef>
              <a:spcAft>
                <a:spcPts val="0"/>
              </a:spcAft>
              <a:buNone/>
            </a:pPr>
            <a:r>
              <a:rPr lang="en-US"/>
              <a:t>Teaching schedule: </a:t>
            </a:r>
            <a:r>
              <a:rPr lang="en-US" b="0"/>
              <a:t>Offered every fall semester. </a:t>
            </a:r>
            <a:endParaRPr b="0"/>
          </a:p>
        </p:txBody>
      </p:sp>
      <p:sp>
        <p:nvSpPr>
          <p:cNvPr id="95" name="Google Shape;95;p8"/>
          <p:cNvSpPr txBox="1">
            <a:spLocks noGrp="1"/>
          </p:cNvSpPr>
          <p:nvPr>
            <p:ph type="title"/>
          </p:nvPr>
        </p:nvSpPr>
        <p:spPr>
          <a:xfrm>
            <a:off x="190500" y="0"/>
            <a:ext cx="11810100" cy="1118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2800"/>
              <a:t>MCEN 5020: Methods of Engineering Analysis</a:t>
            </a:r>
            <a:endParaRPr sz="2800"/>
          </a:p>
        </p:txBody>
      </p:sp>
      <p:pic>
        <p:nvPicPr>
          <p:cNvPr id="96" name="Google Shape;96;p8"/>
          <p:cNvPicPr preferRelativeResize="0"/>
          <p:nvPr/>
        </p:nvPicPr>
        <p:blipFill rotWithShape="1">
          <a:blip r:embed="rId5">
            <a:alphaModFix/>
          </a:blip>
          <a:srcRect r="33770"/>
          <a:stretch/>
        </p:blipFill>
        <p:spPr>
          <a:xfrm>
            <a:off x="2973013" y="3747513"/>
            <a:ext cx="1335024" cy="1335024"/>
          </a:xfrm>
          <a:prstGeom prst="rect">
            <a:avLst/>
          </a:prstGeom>
          <a:noFill/>
          <a:ln>
            <a:noFill/>
          </a:ln>
        </p:spPr>
      </p:pic>
      <p:pic>
        <p:nvPicPr>
          <p:cNvPr id="97" name="Google Shape;97;p8"/>
          <p:cNvPicPr preferRelativeResize="0"/>
          <p:nvPr/>
        </p:nvPicPr>
        <p:blipFill rotWithShape="1">
          <a:blip r:embed="rId6">
            <a:alphaModFix/>
          </a:blip>
          <a:srcRect r="33204"/>
          <a:stretch/>
        </p:blipFill>
        <p:spPr>
          <a:xfrm>
            <a:off x="4525763" y="3747513"/>
            <a:ext cx="1335024" cy="1335024"/>
          </a:xfrm>
          <a:prstGeom prst="rect">
            <a:avLst/>
          </a:prstGeom>
          <a:noFill/>
          <a:ln>
            <a:noFill/>
          </a:ln>
        </p:spPr>
      </p:pic>
      <p:pic>
        <p:nvPicPr>
          <p:cNvPr id="98" name="Google Shape;98;p8"/>
          <p:cNvPicPr preferRelativeResize="0"/>
          <p:nvPr/>
        </p:nvPicPr>
        <p:blipFill>
          <a:blip r:embed="rId7">
            <a:alphaModFix/>
          </a:blip>
          <a:stretch>
            <a:fillRect/>
          </a:stretch>
        </p:blipFill>
        <p:spPr>
          <a:xfrm>
            <a:off x="7968475" y="1329850"/>
            <a:ext cx="4019238" cy="2747050"/>
          </a:xfrm>
          <a:prstGeom prst="rect">
            <a:avLst/>
          </a:prstGeom>
          <a:noFill/>
          <a:ln>
            <a:noFill/>
          </a:ln>
        </p:spPr>
      </p:pic>
      <p:sp>
        <p:nvSpPr>
          <p:cNvPr id="99" name="Google Shape;99;p8"/>
          <p:cNvSpPr txBox="1"/>
          <p:nvPr/>
        </p:nvSpPr>
        <p:spPr>
          <a:xfrm>
            <a:off x="9837275" y="4076900"/>
            <a:ext cx="1981500" cy="2769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600">
                <a:latin typeface="Helvetica Neue"/>
                <a:ea typeface="Helvetica Neue"/>
                <a:cs typeface="Helvetica Neue"/>
                <a:sym typeface="Helvetica Neue"/>
              </a:rPr>
              <a:t>mathworld.wolfram.com/FourierSeries.html</a:t>
            </a:r>
            <a:endParaRPr sz="600">
              <a:latin typeface="Helvetica Neue"/>
              <a:ea typeface="Helvetica Neue"/>
              <a:cs typeface="Helvetica Neue"/>
              <a:sym typeface="Helvetica Neue"/>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sp>
        <p:nvSpPr>
          <p:cNvPr id="702" name="Google Shape;702;p53"/>
          <p:cNvSpPr txBox="1">
            <a:spLocks noGrp="1"/>
          </p:cNvSpPr>
          <p:nvPr>
            <p:ph type="subTitle" idx="1"/>
          </p:nvPr>
        </p:nvSpPr>
        <p:spPr>
          <a:xfrm>
            <a:off x="0" y="1118700"/>
            <a:ext cx="2652600" cy="4764600"/>
          </a:xfrm>
          <a:prstGeom prst="rect">
            <a:avLst/>
          </a:prstGeom>
        </p:spPr>
        <p:txBody>
          <a:bodyPr spcFirstLastPara="1" wrap="square" lIns="228600" tIns="182875" rIns="228600" bIns="182875" anchor="t" anchorCtr="0">
            <a:noAutofit/>
          </a:bodyPr>
          <a:lstStyle/>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Career Areas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Animal Kinematics</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Bioengineering</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Biology</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Electrical Engineering</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Fluid Dynamics</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Mechanical Engineering</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Robotics</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Specializations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Biomedical</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Robotics</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Prerequisites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None</a:t>
            </a:r>
            <a:endParaRPr/>
          </a:p>
        </p:txBody>
      </p:sp>
      <p:sp>
        <p:nvSpPr>
          <p:cNvPr id="703" name="Google Shape;703;p53"/>
          <p:cNvSpPr txBox="1">
            <a:spLocks noGrp="1"/>
          </p:cNvSpPr>
          <p:nvPr>
            <p:ph type="subTitle" idx="5"/>
          </p:nvPr>
        </p:nvSpPr>
        <p:spPr>
          <a:xfrm>
            <a:off x="2652475" y="1118700"/>
            <a:ext cx="5316000" cy="2370300"/>
          </a:xfrm>
          <a:prstGeom prst="rect">
            <a:avLst/>
          </a:prstGeom>
        </p:spPr>
        <p:txBody>
          <a:bodyPr spcFirstLastPara="1" wrap="square" lIns="228600" tIns="182875" rIns="228600" bIns="182875" anchor="t" anchorCtr="0">
            <a:spAutoFit/>
          </a:bodyPr>
          <a:lstStyle/>
          <a:p>
            <a:pPr marL="0" lvl="0" indent="0" algn="l" rtl="0">
              <a:lnSpc>
                <a:spcPct val="100000"/>
              </a:lnSpc>
              <a:spcBef>
                <a:spcPts val="0"/>
              </a:spcBef>
              <a:spcAft>
                <a:spcPts val="1400"/>
              </a:spcAft>
              <a:buClr>
                <a:schemeClr val="dk1"/>
              </a:buClr>
              <a:buSzPts val="1100"/>
              <a:buFont typeface="Arial"/>
              <a:buNone/>
            </a:pPr>
            <a:r>
              <a:rPr lang="en-US" sz="1300" i="0" dirty="0"/>
              <a:t>Biohybrid robotics is a growing interdisciplinary field in which live components are integrated into engineered systems to address both biological questions and bottlenecks in traditional robotics, such as power constraints and dexterity. Such methods include using bacteria and other microorganisms, tissue engineering of cardiac and skeletal muscles, and cyborg techniques to direct the locomotion of live animals. Students will engage in lectures and laboratory components that incorporate microelectronics, additive manufacturing, and image processing to build and study biohybrid systems with live plants, insects, and jellyfish.</a:t>
            </a:r>
            <a:endParaRPr sz="1300" dirty="0"/>
          </a:p>
        </p:txBody>
      </p:sp>
      <p:sp>
        <p:nvSpPr>
          <p:cNvPr id="704" name="Google Shape;704;p53"/>
          <p:cNvSpPr txBox="1">
            <a:spLocks noGrp="1"/>
          </p:cNvSpPr>
          <p:nvPr>
            <p:ph type="subTitle" idx="6"/>
          </p:nvPr>
        </p:nvSpPr>
        <p:spPr>
          <a:xfrm>
            <a:off x="2820625" y="5017675"/>
            <a:ext cx="1637100" cy="409800"/>
          </a:xfrm>
          <a:prstGeom prst="rect">
            <a:avLst/>
          </a:prstGeom>
        </p:spPr>
        <p:txBody>
          <a:bodyPr spcFirstLastPara="1" wrap="square" lIns="27425" tIns="0" rIns="27425" bIns="0" anchor="ctr" anchorCtr="0">
            <a:noAutofit/>
          </a:bodyPr>
          <a:lstStyle/>
          <a:p>
            <a:pPr marL="0" lvl="0" indent="0" algn="ctr" rtl="0">
              <a:spcBef>
                <a:spcPts val="1000"/>
              </a:spcBef>
              <a:spcAft>
                <a:spcPts val="0"/>
              </a:spcAft>
              <a:buNone/>
            </a:pPr>
            <a:r>
              <a:rPr lang="en-US" u="sng">
                <a:solidFill>
                  <a:schemeClr val="hlink"/>
                </a:solidFill>
                <a:hlinkClick r:id="rId3"/>
              </a:rPr>
              <a:t>Nicole Xu</a:t>
            </a:r>
            <a:endParaRPr/>
          </a:p>
        </p:txBody>
      </p:sp>
      <p:sp>
        <p:nvSpPr>
          <p:cNvPr id="705" name="Google Shape;705;p53"/>
          <p:cNvSpPr txBox="1">
            <a:spLocks noGrp="1"/>
          </p:cNvSpPr>
          <p:nvPr>
            <p:ph type="subTitle" idx="8"/>
          </p:nvPr>
        </p:nvSpPr>
        <p:spPr>
          <a:xfrm>
            <a:off x="2651733" y="5522975"/>
            <a:ext cx="9348900" cy="838200"/>
          </a:xfrm>
          <a:prstGeom prst="rect">
            <a:avLst/>
          </a:prstGeom>
        </p:spPr>
        <p:txBody>
          <a:bodyPr spcFirstLastPara="1" wrap="square" lIns="274300" tIns="45700" rIns="274300" bIns="45700" anchor="t" anchorCtr="0">
            <a:noAutofit/>
          </a:bodyPr>
          <a:lstStyle/>
          <a:p>
            <a:pPr marL="0" lvl="0" indent="0" algn="l" rtl="0">
              <a:lnSpc>
                <a:spcPct val="100000"/>
              </a:lnSpc>
              <a:spcBef>
                <a:spcPts val="0"/>
              </a:spcBef>
              <a:spcAft>
                <a:spcPts val="0"/>
              </a:spcAft>
              <a:buNone/>
            </a:pPr>
            <a:r>
              <a:rPr lang="en-US"/>
              <a:t>Teaching schedule: </a:t>
            </a:r>
            <a:r>
              <a:rPr lang="en-US" b="0"/>
              <a:t>Availability varies. Offered as instructor schedules allow.</a:t>
            </a:r>
            <a:endParaRPr/>
          </a:p>
        </p:txBody>
      </p:sp>
      <p:sp>
        <p:nvSpPr>
          <p:cNvPr id="706" name="Google Shape;706;p53"/>
          <p:cNvSpPr txBox="1">
            <a:spLocks noGrp="1"/>
          </p:cNvSpPr>
          <p:nvPr>
            <p:ph type="title"/>
          </p:nvPr>
        </p:nvSpPr>
        <p:spPr>
          <a:xfrm>
            <a:off x="190500" y="0"/>
            <a:ext cx="11810100" cy="1118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2800" dirty="0"/>
              <a:t>MCEN 4228/5228: Biohybrid Robotics</a:t>
            </a:r>
            <a:endParaRPr sz="2800" dirty="0"/>
          </a:p>
        </p:txBody>
      </p:sp>
      <p:pic>
        <p:nvPicPr>
          <p:cNvPr id="707" name="Google Shape;707;p53"/>
          <p:cNvPicPr preferRelativeResize="0"/>
          <p:nvPr/>
        </p:nvPicPr>
        <p:blipFill>
          <a:blip r:embed="rId4">
            <a:alphaModFix/>
          </a:blip>
          <a:stretch>
            <a:fillRect/>
          </a:stretch>
        </p:blipFill>
        <p:spPr>
          <a:xfrm>
            <a:off x="2979699" y="3659750"/>
            <a:ext cx="1403600" cy="146347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pic>
        <p:nvPicPr>
          <p:cNvPr id="713" name="Google Shape;713;p54"/>
          <p:cNvPicPr preferRelativeResize="0">
            <a:picLocks noGrp="1"/>
          </p:cNvPicPr>
          <p:nvPr>
            <p:ph type="pic" idx="3"/>
          </p:nvPr>
        </p:nvPicPr>
        <p:blipFill rotWithShape="1">
          <a:blip r:embed="rId3">
            <a:alphaModFix/>
          </a:blip>
          <a:srcRect/>
          <a:stretch/>
        </p:blipFill>
        <p:spPr>
          <a:xfrm>
            <a:off x="2973025" y="3747525"/>
            <a:ext cx="1335000" cy="1335000"/>
          </a:xfrm>
          <a:prstGeom prst="rect">
            <a:avLst/>
          </a:prstGeom>
        </p:spPr>
      </p:pic>
      <p:sp>
        <p:nvSpPr>
          <p:cNvPr id="714" name="Google Shape;714;p54"/>
          <p:cNvSpPr txBox="1">
            <a:spLocks noGrp="1"/>
          </p:cNvSpPr>
          <p:nvPr>
            <p:ph type="subTitle" idx="1"/>
          </p:nvPr>
        </p:nvSpPr>
        <p:spPr>
          <a:xfrm>
            <a:off x="0" y="1118700"/>
            <a:ext cx="2652600" cy="4764600"/>
          </a:xfrm>
          <a:prstGeom prst="rect">
            <a:avLst/>
          </a:prstGeom>
        </p:spPr>
        <p:txBody>
          <a:bodyPr spcFirstLastPara="1" wrap="square" lIns="228600" tIns="182875" rIns="228600" bIns="182875" anchor="t" anchorCtr="0">
            <a:noAutofit/>
          </a:bodyPr>
          <a:lstStyle/>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Career Areas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t>Manufacturing</a:t>
            </a:r>
            <a:endParaRPr b="0" i="1"/>
          </a:p>
          <a:p>
            <a:pPr marL="0" lvl="0" indent="0" algn="l" rtl="0">
              <a:lnSpc>
                <a:spcPct val="100000"/>
              </a:lnSpc>
              <a:spcBef>
                <a:spcPts val="0"/>
              </a:spcBef>
              <a:spcAft>
                <a:spcPts val="0"/>
              </a:spcAft>
              <a:buClr>
                <a:schemeClr val="dk1"/>
              </a:buClr>
              <a:buSzPts val="1100"/>
              <a:buFont typeface="Arial"/>
              <a:buNone/>
            </a:pPr>
            <a:r>
              <a:rPr lang="en-US" b="0" i="1"/>
              <a:t>Quality Control Management</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Specializations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None</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Prerequisites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None</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Pre or Corequisites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None</a:t>
            </a:r>
            <a:endParaRPr/>
          </a:p>
        </p:txBody>
      </p:sp>
      <p:sp>
        <p:nvSpPr>
          <p:cNvPr id="715" name="Google Shape;715;p54"/>
          <p:cNvSpPr txBox="1">
            <a:spLocks noGrp="1"/>
          </p:cNvSpPr>
          <p:nvPr>
            <p:ph type="subTitle" idx="5"/>
          </p:nvPr>
        </p:nvSpPr>
        <p:spPr>
          <a:xfrm>
            <a:off x="2652475" y="1118700"/>
            <a:ext cx="5316000" cy="2170200"/>
          </a:xfrm>
          <a:prstGeom prst="rect">
            <a:avLst/>
          </a:prstGeom>
        </p:spPr>
        <p:txBody>
          <a:bodyPr spcFirstLastPara="1" wrap="square" lIns="228600" tIns="182875" rIns="228600" bIns="182875" anchor="t" anchorCtr="0">
            <a:spAutoFit/>
          </a:bodyPr>
          <a:lstStyle/>
          <a:p>
            <a:pPr marL="0" lvl="0" indent="0" algn="l" rtl="0">
              <a:lnSpc>
                <a:spcPct val="100000"/>
              </a:lnSpc>
              <a:spcBef>
                <a:spcPts val="0"/>
              </a:spcBef>
              <a:spcAft>
                <a:spcPts val="0"/>
              </a:spcAft>
              <a:buClr>
                <a:schemeClr val="dk1"/>
              </a:buClr>
              <a:buSzPts val="1100"/>
              <a:buFont typeface="Arial"/>
              <a:buNone/>
            </a:pPr>
            <a:r>
              <a:rPr lang="en-US" sz="1300" i="0"/>
              <a:t>This course focuses on Lean principles and Six-sigma methodologies for defining, measuring, analyzing, improving and controlling (DMAIC) processes in order to create more efficient processes. Skillsets that will be learned include; value stream maps, SIPOCS, statistical process control, GR&amp;R studies, statistics, graphical representation, and Minitab. This course has shown to be successful in training your brain to think differently about processes through identifying wastes and improving processes to be more efficient.</a:t>
            </a:r>
            <a:endParaRPr sz="1300"/>
          </a:p>
        </p:txBody>
      </p:sp>
      <p:sp>
        <p:nvSpPr>
          <p:cNvPr id="716" name="Google Shape;716;p54"/>
          <p:cNvSpPr txBox="1">
            <a:spLocks noGrp="1"/>
          </p:cNvSpPr>
          <p:nvPr>
            <p:ph type="subTitle" idx="6"/>
          </p:nvPr>
        </p:nvSpPr>
        <p:spPr>
          <a:xfrm>
            <a:off x="2820625" y="5017675"/>
            <a:ext cx="1637100" cy="409800"/>
          </a:xfrm>
          <a:prstGeom prst="rect">
            <a:avLst/>
          </a:prstGeom>
        </p:spPr>
        <p:txBody>
          <a:bodyPr spcFirstLastPara="1" wrap="square" lIns="27425" tIns="0" rIns="27425" bIns="0" anchor="ctr" anchorCtr="0">
            <a:noAutofit/>
          </a:bodyPr>
          <a:lstStyle/>
          <a:p>
            <a:pPr marL="0" lvl="0" indent="0" algn="ctr" rtl="0">
              <a:spcBef>
                <a:spcPts val="1000"/>
              </a:spcBef>
              <a:spcAft>
                <a:spcPts val="0"/>
              </a:spcAft>
              <a:buNone/>
            </a:pPr>
            <a:r>
              <a:rPr lang="en-US">
                <a:solidFill>
                  <a:schemeClr val="hlink"/>
                </a:solidFill>
                <a:uFill>
                  <a:noFill/>
                </a:uFill>
                <a:hlinkClick r:id="rId4"/>
              </a:rPr>
              <a:t>Jenifer Blacklock</a:t>
            </a:r>
            <a:endParaRPr/>
          </a:p>
        </p:txBody>
      </p:sp>
      <p:sp>
        <p:nvSpPr>
          <p:cNvPr id="717" name="Google Shape;717;p54"/>
          <p:cNvSpPr txBox="1">
            <a:spLocks noGrp="1"/>
          </p:cNvSpPr>
          <p:nvPr>
            <p:ph type="subTitle" idx="8"/>
          </p:nvPr>
        </p:nvSpPr>
        <p:spPr>
          <a:xfrm>
            <a:off x="2651733" y="5522975"/>
            <a:ext cx="9348900" cy="838200"/>
          </a:xfrm>
          <a:prstGeom prst="rect">
            <a:avLst/>
          </a:prstGeom>
        </p:spPr>
        <p:txBody>
          <a:bodyPr spcFirstLastPara="1" wrap="square" lIns="274300" tIns="45700" rIns="274300" bIns="45700" anchor="t" anchorCtr="0">
            <a:noAutofit/>
          </a:bodyPr>
          <a:lstStyle/>
          <a:p>
            <a:pPr marL="0" lvl="0" indent="0" algn="l" rtl="0">
              <a:lnSpc>
                <a:spcPct val="100000"/>
              </a:lnSpc>
              <a:spcBef>
                <a:spcPts val="0"/>
              </a:spcBef>
              <a:spcAft>
                <a:spcPts val="0"/>
              </a:spcAft>
              <a:buNone/>
            </a:pPr>
            <a:r>
              <a:rPr lang="en-US"/>
              <a:t>Teaching schedule: </a:t>
            </a:r>
            <a:r>
              <a:rPr lang="en-US" b="0"/>
              <a:t>Availability varies. Offered as instructor schedules allow.</a:t>
            </a:r>
            <a:endParaRPr/>
          </a:p>
        </p:txBody>
      </p:sp>
      <p:sp>
        <p:nvSpPr>
          <p:cNvPr id="718" name="Google Shape;718;p54"/>
          <p:cNvSpPr txBox="1">
            <a:spLocks noGrp="1"/>
          </p:cNvSpPr>
          <p:nvPr>
            <p:ph type="title"/>
          </p:nvPr>
        </p:nvSpPr>
        <p:spPr>
          <a:xfrm>
            <a:off x="190500" y="0"/>
            <a:ext cx="11810100" cy="1118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2800"/>
              <a:t>MCEN 4036: Lean Six Sigma Manufacturing</a:t>
            </a:r>
            <a:endParaRPr sz="2800"/>
          </a:p>
        </p:txBody>
      </p:sp>
      <p:pic>
        <p:nvPicPr>
          <p:cNvPr id="719" name="Google Shape;719;p54"/>
          <p:cNvPicPr preferRelativeResize="0">
            <a:picLocks noGrp="1"/>
          </p:cNvPicPr>
          <p:nvPr>
            <p:ph type="pic" idx="2"/>
          </p:nvPr>
        </p:nvPicPr>
        <p:blipFill rotWithShape="1">
          <a:blip r:embed="rId5">
            <a:alphaModFix/>
          </a:blip>
          <a:srcRect/>
          <a:stretch/>
        </p:blipFill>
        <p:spPr>
          <a:xfrm>
            <a:off x="7968425" y="1329850"/>
            <a:ext cx="3649201" cy="3697764"/>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sp>
        <p:nvSpPr>
          <p:cNvPr id="725" name="Google Shape;725;p55"/>
          <p:cNvSpPr txBox="1">
            <a:spLocks noGrp="1"/>
          </p:cNvSpPr>
          <p:nvPr>
            <p:ph type="subTitle" idx="1"/>
          </p:nvPr>
        </p:nvSpPr>
        <p:spPr>
          <a:xfrm>
            <a:off x="0" y="1118700"/>
            <a:ext cx="2652600" cy="4764600"/>
          </a:xfrm>
          <a:prstGeom prst="rect">
            <a:avLst/>
          </a:prstGeom>
        </p:spPr>
        <p:txBody>
          <a:bodyPr spcFirstLastPara="1" wrap="square" lIns="228600" tIns="182875" rIns="228600" bIns="182875" anchor="t" anchorCtr="0">
            <a:noAutofit/>
          </a:bodyPr>
          <a:lstStyle/>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Career Areas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t>Biomedical Engineering Clinical Care</a:t>
            </a:r>
            <a:endParaRPr b="0" i="1"/>
          </a:p>
          <a:p>
            <a:pPr marL="0" lvl="0" indent="0" algn="l" rtl="0">
              <a:lnSpc>
                <a:spcPct val="100000"/>
              </a:lnSpc>
              <a:spcBef>
                <a:spcPts val="0"/>
              </a:spcBef>
              <a:spcAft>
                <a:spcPts val="0"/>
              </a:spcAft>
              <a:buClr>
                <a:schemeClr val="dk1"/>
              </a:buClr>
              <a:buSzPts val="1100"/>
              <a:buFont typeface="Arial"/>
              <a:buNone/>
            </a:pPr>
            <a:r>
              <a:rPr lang="en-US" b="0" i="1"/>
              <a:t>Tissue Engineering Biomechanics for Cancer</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Specializations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BS Biomedical Option</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BS Biomedical Minor</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Prerequisites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t>MCEN 2063: Solids* </a:t>
            </a:r>
            <a:endParaRPr b="0" i="1"/>
          </a:p>
          <a:p>
            <a:pPr marL="0" lvl="0" indent="0" algn="l" rtl="0">
              <a:lnSpc>
                <a:spcPct val="100000"/>
              </a:lnSpc>
              <a:spcBef>
                <a:spcPts val="0"/>
              </a:spcBef>
              <a:spcAft>
                <a:spcPts val="0"/>
              </a:spcAft>
              <a:buClr>
                <a:schemeClr val="dk1"/>
              </a:buClr>
              <a:buSzPts val="1100"/>
              <a:buFont typeface="Arial"/>
              <a:buNone/>
            </a:pPr>
            <a:r>
              <a:rPr lang="en-US" b="0" i="1"/>
              <a:t>MCEN 3021: Fluids*</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Pre or Corequisites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None</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*Or equivalent.</a:t>
            </a:r>
            <a:endParaRPr b="0" i="1">
              <a:solidFill>
                <a:srgbClr val="202020"/>
              </a:solidFill>
            </a:endParaRPr>
          </a:p>
        </p:txBody>
      </p:sp>
      <p:sp>
        <p:nvSpPr>
          <p:cNvPr id="726" name="Google Shape;726;p55"/>
          <p:cNvSpPr txBox="1">
            <a:spLocks noGrp="1"/>
          </p:cNvSpPr>
          <p:nvPr>
            <p:ph type="subTitle" idx="5"/>
          </p:nvPr>
        </p:nvSpPr>
        <p:spPr>
          <a:xfrm>
            <a:off x="2652475" y="1118700"/>
            <a:ext cx="9436500" cy="1231500"/>
          </a:xfrm>
          <a:prstGeom prst="rect">
            <a:avLst/>
          </a:prstGeom>
        </p:spPr>
        <p:txBody>
          <a:bodyPr spcFirstLastPara="1" wrap="square" lIns="228600" tIns="182875" rIns="228600" bIns="182875" anchor="t" anchorCtr="0">
            <a:spAutoFit/>
          </a:bodyPr>
          <a:lstStyle/>
          <a:p>
            <a:pPr marL="0" lvl="0" indent="0" algn="l" rtl="0">
              <a:lnSpc>
                <a:spcPct val="100000"/>
              </a:lnSpc>
              <a:spcBef>
                <a:spcPts val="0"/>
              </a:spcBef>
              <a:spcAft>
                <a:spcPts val="0"/>
              </a:spcAft>
              <a:buClr>
                <a:schemeClr val="dk1"/>
              </a:buClr>
              <a:buSzPts val="1100"/>
              <a:buFont typeface="Arial"/>
              <a:buNone/>
            </a:pPr>
            <a:r>
              <a:rPr lang="en-US" i="0"/>
              <a:t>This course will cover the role of mechanics (emphasis on solid and fluid mechanics) in cancer and cancer-related processes. Course content includes experimental systems used to model and test these processes. No prior knowledge of biology is required to take this course. A limited overview of relevant biological processes will be covered as necessary.  </a:t>
            </a:r>
            <a:endParaRPr/>
          </a:p>
        </p:txBody>
      </p:sp>
      <p:sp>
        <p:nvSpPr>
          <p:cNvPr id="727" name="Google Shape;727;p55"/>
          <p:cNvSpPr txBox="1">
            <a:spLocks noGrp="1"/>
          </p:cNvSpPr>
          <p:nvPr>
            <p:ph type="subTitle" idx="6"/>
          </p:nvPr>
        </p:nvSpPr>
        <p:spPr>
          <a:xfrm>
            <a:off x="2896825" y="5017675"/>
            <a:ext cx="1637100" cy="409800"/>
          </a:xfrm>
          <a:prstGeom prst="rect">
            <a:avLst/>
          </a:prstGeom>
        </p:spPr>
        <p:txBody>
          <a:bodyPr spcFirstLastPara="1" wrap="square" lIns="27425" tIns="0" rIns="27425" bIns="0" anchor="ctr" anchorCtr="0">
            <a:noAutofit/>
          </a:bodyPr>
          <a:lstStyle/>
          <a:p>
            <a:pPr marL="0" lvl="0" indent="0" algn="ctr" rtl="0">
              <a:spcBef>
                <a:spcPts val="1000"/>
              </a:spcBef>
              <a:spcAft>
                <a:spcPts val="0"/>
              </a:spcAft>
              <a:buNone/>
            </a:pPr>
            <a:r>
              <a:rPr lang="en-US">
                <a:solidFill>
                  <a:schemeClr val="hlink"/>
                </a:solidFill>
                <a:uFill>
                  <a:noFill/>
                </a:uFill>
                <a:hlinkClick r:id="rId3"/>
              </a:rPr>
              <a:t>Maureen Lynch</a:t>
            </a:r>
            <a:endParaRPr/>
          </a:p>
        </p:txBody>
      </p:sp>
      <p:sp>
        <p:nvSpPr>
          <p:cNvPr id="728" name="Google Shape;728;p55"/>
          <p:cNvSpPr txBox="1">
            <a:spLocks noGrp="1"/>
          </p:cNvSpPr>
          <p:nvPr>
            <p:ph type="subTitle" idx="8"/>
          </p:nvPr>
        </p:nvSpPr>
        <p:spPr>
          <a:xfrm>
            <a:off x="2651733" y="5522975"/>
            <a:ext cx="9348900" cy="838200"/>
          </a:xfrm>
          <a:prstGeom prst="rect">
            <a:avLst/>
          </a:prstGeom>
        </p:spPr>
        <p:txBody>
          <a:bodyPr spcFirstLastPara="1" wrap="square" lIns="274300" tIns="45700" rIns="274300" bIns="45700" anchor="t" anchorCtr="0">
            <a:noAutofit/>
          </a:bodyPr>
          <a:lstStyle/>
          <a:p>
            <a:pPr marL="0" lvl="0" indent="0" algn="l" rtl="0">
              <a:lnSpc>
                <a:spcPct val="100000"/>
              </a:lnSpc>
              <a:spcBef>
                <a:spcPts val="0"/>
              </a:spcBef>
              <a:spcAft>
                <a:spcPts val="0"/>
              </a:spcAft>
              <a:buNone/>
            </a:pPr>
            <a:r>
              <a:rPr lang="en-US"/>
              <a:t>Teaching schedule: </a:t>
            </a:r>
            <a:r>
              <a:rPr lang="en-US" b="0"/>
              <a:t>Generally offered spring semester. Availability may vary based on instructor schedule.</a:t>
            </a:r>
            <a:endParaRPr/>
          </a:p>
          <a:p>
            <a:pPr marL="0" lvl="0" indent="0" algn="l" rtl="0">
              <a:lnSpc>
                <a:spcPct val="100000"/>
              </a:lnSpc>
              <a:spcBef>
                <a:spcPts val="0"/>
              </a:spcBef>
              <a:spcAft>
                <a:spcPts val="0"/>
              </a:spcAft>
              <a:buNone/>
            </a:pPr>
            <a:endParaRPr b="0"/>
          </a:p>
        </p:txBody>
      </p:sp>
      <p:sp>
        <p:nvSpPr>
          <p:cNvPr id="729" name="Google Shape;729;p55"/>
          <p:cNvSpPr txBox="1">
            <a:spLocks noGrp="1"/>
          </p:cNvSpPr>
          <p:nvPr>
            <p:ph type="title"/>
          </p:nvPr>
        </p:nvSpPr>
        <p:spPr>
          <a:xfrm>
            <a:off x="190500" y="0"/>
            <a:ext cx="11810100" cy="1118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2800"/>
              <a:t>MCEN 4113/5113: Mechanics of Cancer</a:t>
            </a:r>
            <a:endParaRPr sz="2800"/>
          </a:p>
        </p:txBody>
      </p:sp>
      <p:grpSp>
        <p:nvGrpSpPr>
          <p:cNvPr id="730" name="Google Shape;730;p55"/>
          <p:cNvGrpSpPr/>
          <p:nvPr/>
        </p:nvGrpSpPr>
        <p:grpSpPr>
          <a:xfrm>
            <a:off x="5026636" y="2402696"/>
            <a:ext cx="6632055" cy="2982852"/>
            <a:chOff x="5026636" y="2402696"/>
            <a:chExt cx="6632055" cy="2982852"/>
          </a:xfrm>
        </p:grpSpPr>
        <p:grpSp>
          <p:nvGrpSpPr>
            <p:cNvPr id="731" name="Google Shape;731;p55"/>
            <p:cNvGrpSpPr/>
            <p:nvPr/>
          </p:nvGrpSpPr>
          <p:grpSpPr>
            <a:xfrm>
              <a:off x="5026636" y="2402696"/>
              <a:ext cx="6632055" cy="2982852"/>
              <a:chOff x="4709825" y="2316325"/>
              <a:chExt cx="7241025" cy="3067200"/>
            </a:xfrm>
          </p:grpSpPr>
          <p:sp>
            <p:nvSpPr>
              <p:cNvPr id="732" name="Google Shape;732;p55"/>
              <p:cNvSpPr/>
              <p:nvPr/>
            </p:nvSpPr>
            <p:spPr>
              <a:xfrm>
                <a:off x="10313750" y="2316325"/>
                <a:ext cx="1637100" cy="3067200"/>
              </a:xfrm>
              <a:prstGeom prst="flowChartAlternateProcess">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b="1"/>
                  <a:t>Insights/</a:t>
                </a:r>
                <a:endParaRPr b="1"/>
              </a:p>
              <a:p>
                <a:pPr marL="0" lvl="0" indent="0" algn="ctr" rtl="0">
                  <a:spcBef>
                    <a:spcPts val="0"/>
                  </a:spcBef>
                  <a:spcAft>
                    <a:spcPts val="0"/>
                  </a:spcAft>
                  <a:buNone/>
                </a:pPr>
                <a:r>
                  <a:rPr lang="en-US" b="1"/>
                  <a:t>Knowledge</a:t>
                </a:r>
                <a:endParaRPr b="1"/>
              </a:p>
            </p:txBody>
          </p:sp>
          <p:sp>
            <p:nvSpPr>
              <p:cNvPr id="733" name="Google Shape;733;p55"/>
              <p:cNvSpPr/>
              <p:nvPr/>
            </p:nvSpPr>
            <p:spPr>
              <a:xfrm>
                <a:off x="6213675" y="2316325"/>
                <a:ext cx="4009200" cy="3067200"/>
              </a:xfrm>
              <a:prstGeom prst="flowChartAlternateProcess">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endParaRPr/>
              </a:p>
            </p:txBody>
          </p:sp>
          <p:sp>
            <p:nvSpPr>
              <p:cNvPr id="734" name="Google Shape;734;p55"/>
              <p:cNvSpPr/>
              <p:nvPr/>
            </p:nvSpPr>
            <p:spPr>
              <a:xfrm>
                <a:off x="4709825" y="2316325"/>
                <a:ext cx="1416600" cy="3067200"/>
              </a:xfrm>
              <a:prstGeom prst="flowChartAlternateProcess">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b="1"/>
                  <a:t>Systems</a:t>
                </a:r>
                <a:endParaRPr b="1"/>
              </a:p>
            </p:txBody>
          </p:sp>
          <p:pic>
            <p:nvPicPr>
              <p:cNvPr id="735" name="Google Shape;735;p55"/>
              <p:cNvPicPr preferRelativeResize="0"/>
              <p:nvPr/>
            </p:nvPicPr>
            <p:blipFill>
              <a:blip r:embed="rId4">
                <a:alphaModFix/>
              </a:blip>
              <a:stretch>
                <a:fillRect/>
              </a:stretch>
            </p:blipFill>
            <p:spPr>
              <a:xfrm>
                <a:off x="5027400" y="3035988"/>
                <a:ext cx="781050" cy="771525"/>
              </a:xfrm>
              <a:prstGeom prst="rect">
                <a:avLst/>
              </a:prstGeom>
              <a:noFill/>
              <a:ln>
                <a:noFill/>
              </a:ln>
            </p:spPr>
          </p:pic>
          <p:pic>
            <p:nvPicPr>
              <p:cNvPr id="736" name="Google Shape;736;p55"/>
              <p:cNvPicPr preferRelativeResize="0"/>
              <p:nvPr/>
            </p:nvPicPr>
            <p:blipFill>
              <a:blip r:embed="rId5">
                <a:alphaModFix/>
              </a:blip>
              <a:stretch>
                <a:fillRect/>
              </a:stretch>
            </p:blipFill>
            <p:spPr>
              <a:xfrm>
                <a:off x="5027400" y="4279200"/>
                <a:ext cx="781050" cy="771525"/>
              </a:xfrm>
              <a:prstGeom prst="rect">
                <a:avLst/>
              </a:prstGeom>
              <a:noFill/>
              <a:ln>
                <a:noFill/>
              </a:ln>
            </p:spPr>
          </p:pic>
          <p:pic>
            <p:nvPicPr>
              <p:cNvPr id="737" name="Google Shape;737;p55"/>
              <p:cNvPicPr preferRelativeResize="0"/>
              <p:nvPr/>
            </p:nvPicPr>
            <p:blipFill rotWithShape="1">
              <a:blip r:embed="rId6">
                <a:alphaModFix/>
              </a:blip>
              <a:srcRect t="14735" b="-6427"/>
              <a:stretch/>
            </p:blipFill>
            <p:spPr>
              <a:xfrm>
                <a:off x="7460125" y="2372474"/>
                <a:ext cx="1123950" cy="1231500"/>
              </a:xfrm>
              <a:prstGeom prst="rect">
                <a:avLst/>
              </a:prstGeom>
              <a:noFill/>
              <a:ln>
                <a:noFill/>
              </a:ln>
            </p:spPr>
          </p:pic>
          <p:pic>
            <p:nvPicPr>
              <p:cNvPr id="738" name="Google Shape;738;p55"/>
              <p:cNvPicPr preferRelativeResize="0"/>
              <p:nvPr/>
            </p:nvPicPr>
            <p:blipFill>
              <a:blip r:embed="rId7">
                <a:alphaModFix/>
              </a:blip>
              <a:stretch>
                <a:fillRect/>
              </a:stretch>
            </p:blipFill>
            <p:spPr>
              <a:xfrm>
                <a:off x="6342126" y="4197299"/>
                <a:ext cx="1465253" cy="771525"/>
              </a:xfrm>
              <a:prstGeom prst="rect">
                <a:avLst/>
              </a:prstGeom>
              <a:noFill/>
              <a:ln>
                <a:noFill/>
              </a:ln>
            </p:spPr>
          </p:pic>
          <p:pic>
            <p:nvPicPr>
              <p:cNvPr id="739" name="Google Shape;739;p55"/>
              <p:cNvPicPr preferRelativeResize="0"/>
              <p:nvPr/>
            </p:nvPicPr>
            <p:blipFill>
              <a:blip r:embed="rId8">
                <a:alphaModFix/>
              </a:blip>
              <a:stretch>
                <a:fillRect/>
              </a:stretch>
            </p:blipFill>
            <p:spPr>
              <a:xfrm>
                <a:off x="7898773" y="4168725"/>
                <a:ext cx="1199283" cy="771525"/>
              </a:xfrm>
              <a:prstGeom prst="rect">
                <a:avLst/>
              </a:prstGeom>
              <a:noFill/>
              <a:ln>
                <a:noFill/>
              </a:ln>
            </p:spPr>
          </p:pic>
          <p:pic>
            <p:nvPicPr>
              <p:cNvPr id="740" name="Google Shape;740;p55"/>
              <p:cNvPicPr preferRelativeResize="0"/>
              <p:nvPr/>
            </p:nvPicPr>
            <p:blipFill>
              <a:blip r:embed="rId9">
                <a:alphaModFix/>
              </a:blip>
              <a:stretch>
                <a:fillRect/>
              </a:stretch>
            </p:blipFill>
            <p:spPr>
              <a:xfrm>
                <a:off x="9189450" y="4150900"/>
                <a:ext cx="904875" cy="866775"/>
              </a:xfrm>
              <a:prstGeom prst="rect">
                <a:avLst/>
              </a:prstGeom>
              <a:noFill/>
              <a:ln>
                <a:noFill/>
              </a:ln>
            </p:spPr>
          </p:pic>
          <p:pic>
            <p:nvPicPr>
              <p:cNvPr id="741" name="Google Shape;741;p55"/>
              <p:cNvPicPr preferRelativeResize="0"/>
              <p:nvPr/>
            </p:nvPicPr>
            <p:blipFill>
              <a:blip r:embed="rId10">
                <a:alphaModFix/>
              </a:blip>
              <a:stretch>
                <a:fillRect/>
              </a:stretch>
            </p:blipFill>
            <p:spPr>
              <a:xfrm>
                <a:off x="10733125" y="4428075"/>
                <a:ext cx="847725" cy="847725"/>
              </a:xfrm>
              <a:prstGeom prst="rect">
                <a:avLst/>
              </a:prstGeom>
              <a:noFill/>
              <a:ln>
                <a:noFill/>
              </a:ln>
            </p:spPr>
          </p:pic>
          <p:sp>
            <p:nvSpPr>
              <p:cNvPr id="742" name="Google Shape;742;p55"/>
              <p:cNvSpPr txBox="1"/>
              <p:nvPr/>
            </p:nvSpPr>
            <p:spPr>
              <a:xfrm>
                <a:off x="4824525" y="2760063"/>
                <a:ext cx="1186800" cy="348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000">
                    <a:solidFill>
                      <a:schemeClr val="dk1"/>
                    </a:solidFill>
                    <a:latin typeface="Helvetica Neue"/>
                    <a:ea typeface="Helvetica Neue"/>
                    <a:cs typeface="Helvetica Neue"/>
                    <a:sym typeface="Helvetica Neue"/>
                  </a:rPr>
                  <a:t>Tumor tissue</a:t>
                </a:r>
                <a:endParaRPr sz="1000"/>
              </a:p>
            </p:txBody>
          </p:sp>
          <p:sp>
            <p:nvSpPr>
              <p:cNvPr id="743" name="Google Shape;743;p55"/>
              <p:cNvSpPr txBox="1"/>
              <p:nvPr/>
            </p:nvSpPr>
            <p:spPr>
              <a:xfrm>
                <a:off x="4824525" y="3891150"/>
                <a:ext cx="1186800" cy="664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000">
                    <a:solidFill>
                      <a:schemeClr val="dk1"/>
                    </a:solidFill>
                    <a:latin typeface="Helvetica Neue"/>
                    <a:ea typeface="Helvetica Neue"/>
                    <a:cs typeface="Helvetica Neue"/>
                    <a:sym typeface="Helvetica Neue"/>
                  </a:rPr>
                  <a:t>Engineered models of tumor</a:t>
                </a:r>
                <a:endParaRPr sz="1000"/>
              </a:p>
            </p:txBody>
          </p:sp>
          <p:sp>
            <p:nvSpPr>
              <p:cNvPr id="744" name="Google Shape;744;p55"/>
              <p:cNvSpPr txBox="1"/>
              <p:nvPr/>
            </p:nvSpPr>
            <p:spPr>
              <a:xfrm>
                <a:off x="6273325" y="2385300"/>
                <a:ext cx="1186800" cy="5697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200" b="1">
                    <a:solidFill>
                      <a:schemeClr val="dk1"/>
                    </a:solidFill>
                    <a:latin typeface="Helvetica Neue"/>
                    <a:ea typeface="Helvetica Neue"/>
                    <a:cs typeface="Helvetica Neue"/>
                    <a:sym typeface="Helvetica Neue"/>
                  </a:rPr>
                  <a:t>Mechanical Inputs</a:t>
                </a:r>
                <a:endParaRPr sz="1200" b="1"/>
              </a:p>
            </p:txBody>
          </p:sp>
          <p:sp>
            <p:nvSpPr>
              <p:cNvPr id="745" name="Google Shape;745;p55"/>
              <p:cNvSpPr txBox="1"/>
              <p:nvPr/>
            </p:nvSpPr>
            <p:spPr>
              <a:xfrm>
                <a:off x="6496425" y="3944000"/>
                <a:ext cx="1186800" cy="348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000">
                    <a:solidFill>
                      <a:schemeClr val="dk1"/>
                    </a:solidFill>
                    <a:latin typeface="Helvetica Neue"/>
                    <a:ea typeface="Helvetica Neue"/>
                    <a:cs typeface="Helvetica Neue"/>
                    <a:sym typeface="Helvetica Neue"/>
                  </a:rPr>
                  <a:t>Experiments</a:t>
                </a:r>
                <a:endParaRPr sz="1000"/>
              </a:p>
            </p:txBody>
          </p:sp>
          <p:sp>
            <p:nvSpPr>
              <p:cNvPr id="746" name="Google Shape;746;p55"/>
              <p:cNvSpPr txBox="1"/>
              <p:nvPr/>
            </p:nvSpPr>
            <p:spPr>
              <a:xfrm>
                <a:off x="8801648" y="3317889"/>
                <a:ext cx="1186800" cy="569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200">
                    <a:solidFill>
                      <a:schemeClr val="dk1"/>
                    </a:solidFill>
                    <a:latin typeface="Helvetica Neue"/>
                    <a:ea typeface="Helvetica Neue"/>
                    <a:cs typeface="Helvetica Neue"/>
                    <a:sym typeface="Helvetica Neue"/>
                  </a:rPr>
                  <a:t>Mechanical Behavior</a:t>
                </a:r>
                <a:endParaRPr sz="1200"/>
              </a:p>
            </p:txBody>
          </p:sp>
          <p:sp>
            <p:nvSpPr>
              <p:cNvPr id="747" name="Google Shape;747;p55"/>
              <p:cNvSpPr txBox="1"/>
              <p:nvPr/>
            </p:nvSpPr>
            <p:spPr>
              <a:xfrm>
                <a:off x="7900850" y="3891150"/>
                <a:ext cx="1186800" cy="348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000">
                    <a:solidFill>
                      <a:schemeClr val="dk1"/>
                    </a:solidFill>
                    <a:latin typeface="Helvetica Neue"/>
                    <a:ea typeface="Helvetica Neue"/>
                    <a:cs typeface="Helvetica Neue"/>
                    <a:sym typeface="Helvetica Neue"/>
                  </a:rPr>
                  <a:t>Idealizations</a:t>
                </a:r>
                <a:endParaRPr sz="1000"/>
              </a:p>
            </p:txBody>
          </p:sp>
          <p:sp>
            <p:nvSpPr>
              <p:cNvPr id="748" name="Google Shape;748;p55"/>
              <p:cNvSpPr txBox="1"/>
              <p:nvPr/>
            </p:nvSpPr>
            <p:spPr>
              <a:xfrm>
                <a:off x="8983713" y="3891150"/>
                <a:ext cx="1186800" cy="348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000">
                    <a:solidFill>
                      <a:schemeClr val="dk1"/>
                    </a:solidFill>
                    <a:latin typeface="Helvetica Neue"/>
                    <a:ea typeface="Helvetica Neue"/>
                    <a:cs typeface="Helvetica Neue"/>
                    <a:sym typeface="Helvetica Neue"/>
                  </a:rPr>
                  <a:t>Simulations</a:t>
                </a:r>
                <a:endParaRPr sz="1000"/>
              </a:p>
            </p:txBody>
          </p:sp>
          <p:sp>
            <p:nvSpPr>
              <p:cNvPr id="749" name="Google Shape;749;p55"/>
              <p:cNvSpPr txBox="1"/>
              <p:nvPr/>
            </p:nvSpPr>
            <p:spPr>
              <a:xfrm>
                <a:off x="10400538" y="3000888"/>
                <a:ext cx="1512900" cy="569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200">
                    <a:solidFill>
                      <a:schemeClr val="dk1"/>
                    </a:solidFill>
                    <a:latin typeface="Helvetica Neue"/>
                    <a:ea typeface="Helvetica Neue"/>
                    <a:cs typeface="Helvetica Neue"/>
                    <a:sym typeface="Helvetica Neue"/>
                  </a:rPr>
                  <a:t>Tumor cell behavior</a:t>
                </a:r>
                <a:endParaRPr sz="1200"/>
              </a:p>
            </p:txBody>
          </p:sp>
          <p:sp>
            <p:nvSpPr>
              <p:cNvPr id="750" name="Google Shape;750;p55"/>
              <p:cNvSpPr/>
              <p:nvPr/>
            </p:nvSpPr>
            <p:spPr>
              <a:xfrm rot="5400000">
                <a:off x="8762175" y="2460413"/>
                <a:ext cx="756600" cy="986400"/>
              </a:xfrm>
              <a:prstGeom prst="bentArrow">
                <a:avLst>
                  <a:gd name="adj1" fmla="val 16704"/>
                  <a:gd name="adj2" fmla="val 25093"/>
                  <a:gd name="adj3" fmla="val 25000"/>
                  <a:gd name="adj4" fmla="val 43750"/>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51" name="Google Shape;751;p55"/>
              <p:cNvSpPr/>
              <p:nvPr/>
            </p:nvSpPr>
            <p:spPr>
              <a:xfrm>
                <a:off x="5964100" y="3457850"/>
                <a:ext cx="735000" cy="289800"/>
              </a:xfrm>
              <a:prstGeom prst="rightArrow">
                <a:avLst>
                  <a:gd name="adj1" fmla="val 50000"/>
                  <a:gd name="adj2" fmla="val 50000"/>
                </a:avLst>
              </a:prstGeom>
              <a:solidFill>
                <a:schemeClr val="dk1"/>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a:p>
            </p:txBody>
          </p:sp>
          <p:sp>
            <p:nvSpPr>
              <p:cNvPr id="752" name="Google Shape;752;p55"/>
              <p:cNvSpPr txBox="1"/>
              <p:nvPr/>
            </p:nvSpPr>
            <p:spPr>
              <a:xfrm>
                <a:off x="10400538" y="4134963"/>
                <a:ext cx="1512900" cy="379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200">
                    <a:solidFill>
                      <a:schemeClr val="dk1"/>
                    </a:solidFill>
                    <a:latin typeface="Helvetica Neue"/>
                    <a:ea typeface="Helvetica Neue"/>
                    <a:cs typeface="Helvetica Neue"/>
                    <a:sym typeface="Helvetica Neue"/>
                  </a:rPr>
                  <a:t>Metastasis</a:t>
                </a:r>
                <a:endParaRPr sz="1200"/>
              </a:p>
            </p:txBody>
          </p:sp>
          <p:pic>
            <p:nvPicPr>
              <p:cNvPr id="753" name="Google Shape;753;p55"/>
              <p:cNvPicPr preferRelativeResize="0"/>
              <p:nvPr/>
            </p:nvPicPr>
            <p:blipFill>
              <a:blip r:embed="rId11">
                <a:alphaModFix/>
              </a:blip>
              <a:stretch>
                <a:fillRect/>
              </a:stretch>
            </p:blipFill>
            <p:spPr>
              <a:xfrm>
                <a:off x="10733125" y="3294011"/>
                <a:ext cx="847725" cy="840289"/>
              </a:xfrm>
              <a:prstGeom prst="rect">
                <a:avLst/>
              </a:prstGeom>
              <a:noFill/>
              <a:ln>
                <a:noFill/>
              </a:ln>
            </p:spPr>
          </p:pic>
        </p:grpSp>
        <p:sp>
          <p:nvSpPr>
            <p:cNvPr id="754" name="Google Shape;754;p55"/>
            <p:cNvSpPr/>
            <p:nvPr/>
          </p:nvSpPr>
          <p:spPr>
            <a:xfrm>
              <a:off x="9734525" y="3749225"/>
              <a:ext cx="735000" cy="289800"/>
            </a:xfrm>
            <a:prstGeom prst="rightArrow">
              <a:avLst>
                <a:gd name="adj1" fmla="val 50000"/>
                <a:gd name="adj2" fmla="val 50000"/>
              </a:avLst>
            </a:prstGeom>
            <a:solidFill>
              <a:schemeClr val="dk1"/>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a:p>
          </p:txBody>
        </p:sp>
      </p:grpSp>
      <p:pic>
        <p:nvPicPr>
          <p:cNvPr id="755" name="Google Shape;755;p55"/>
          <p:cNvPicPr preferRelativeResize="0"/>
          <p:nvPr/>
        </p:nvPicPr>
        <p:blipFill rotWithShape="1">
          <a:blip r:embed="rId12">
            <a:alphaModFix/>
          </a:blip>
          <a:srcRect l="33906" t="21643" r="30664" b="54113"/>
          <a:stretch/>
        </p:blipFill>
        <p:spPr>
          <a:xfrm>
            <a:off x="2982462" y="3747513"/>
            <a:ext cx="1468527" cy="1335025"/>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60"/>
        <p:cNvGrpSpPr/>
        <p:nvPr/>
      </p:nvGrpSpPr>
      <p:grpSpPr>
        <a:xfrm>
          <a:off x="0" y="0"/>
          <a:ext cx="0" cy="0"/>
          <a:chOff x="0" y="0"/>
          <a:chExt cx="0" cy="0"/>
        </a:xfrm>
      </p:grpSpPr>
      <p:pic>
        <p:nvPicPr>
          <p:cNvPr id="761" name="Google Shape;761;p56"/>
          <p:cNvPicPr preferRelativeResize="0">
            <a:picLocks noGrp="1"/>
          </p:cNvPicPr>
          <p:nvPr>
            <p:ph type="pic" idx="3"/>
          </p:nvPr>
        </p:nvPicPr>
        <p:blipFill rotWithShape="1">
          <a:blip r:embed="rId3">
            <a:alphaModFix/>
          </a:blip>
          <a:srcRect/>
          <a:stretch/>
        </p:blipFill>
        <p:spPr>
          <a:xfrm>
            <a:off x="2973025" y="3747525"/>
            <a:ext cx="1335000" cy="1335000"/>
          </a:xfrm>
          <a:prstGeom prst="rect">
            <a:avLst/>
          </a:prstGeom>
        </p:spPr>
      </p:pic>
      <p:sp>
        <p:nvSpPr>
          <p:cNvPr id="762" name="Google Shape;762;p56"/>
          <p:cNvSpPr txBox="1">
            <a:spLocks noGrp="1"/>
          </p:cNvSpPr>
          <p:nvPr>
            <p:ph type="subTitle" idx="1"/>
          </p:nvPr>
        </p:nvSpPr>
        <p:spPr>
          <a:xfrm>
            <a:off x="0" y="1118700"/>
            <a:ext cx="2652600" cy="4764600"/>
          </a:xfrm>
          <a:prstGeom prst="rect">
            <a:avLst/>
          </a:prstGeom>
        </p:spPr>
        <p:txBody>
          <a:bodyPr spcFirstLastPara="1" wrap="square" lIns="228600" tIns="182875" rIns="228600" bIns="182875" anchor="t" anchorCtr="0">
            <a:noAutofit/>
          </a:bodyPr>
          <a:lstStyle/>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Career Areas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Text</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Specializations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None</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Prerequisites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MCEN 2063: Solids*</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Pre or Corequisites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None</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*Or equivalent.</a:t>
            </a:r>
            <a:endParaRPr b="0" i="1">
              <a:solidFill>
                <a:srgbClr val="202020"/>
              </a:solidFill>
            </a:endParaRPr>
          </a:p>
        </p:txBody>
      </p:sp>
      <p:sp>
        <p:nvSpPr>
          <p:cNvPr id="763" name="Google Shape;763;p56"/>
          <p:cNvSpPr txBox="1">
            <a:spLocks noGrp="1"/>
          </p:cNvSpPr>
          <p:nvPr>
            <p:ph type="subTitle" idx="5"/>
          </p:nvPr>
        </p:nvSpPr>
        <p:spPr>
          <a:xfrm>
            <a:off x="2652475" y="1118700"/>
            <a:ext cx="5316000" cy="2093400"/>
          </a:xfrm>
          <a:prstGeom prst="rect">
            <a:avLst/>
          </a:prstGeom>
        </p:spPr>
        <p:txBody>
          <a:bodyPr spcFirstLastPara="1" wrap="square" lIns="228600" tIns="182875" rIns="228600" bIns="182875" anchor="t" anchorCtr="0">
            <a:spAutoFit/>
          </a:bodyPr>
          <a:lstStyle/>
          <a:p>
            <a:pPr marL="0" lvl="0" indent="0" algn="l" rtl="0">
              <a:lnSpc>
                <a:spcPct val="100000"/>
              </a:lnSpc>
              <a:spcBef>
                <a:spcPts val="0"/>
              </a:spcBef>
              <a:spcAft>
                <a:spcPts val="0"/>
              </a:spcAft>
              <a:buClr>
                <a:schemeClr val="dk1"/>
              </a:buClr>
              <a:buSzPts val="1100"/>
              <a:buFont typeface="Arial"/>
              <a:buNone/>
            </a:pPr>
            <a:r>
              <a:rPr lang="en-US" i="0"/>
              <a:t>This class is to give an introductory course to thin film materials. The topics include: (1) Deposition and processing of thin film materials, (2) Theory of elastic beams, plates and 3D solids, (2) Film stress and substrate curvature, (3) Thin film on stiff substrates and applications to coatings, (4) Thin film on compliant substrates, and applications on flexible/stretchable electronics, (5) Modeling of adhesives, (6) Other applications.</a:t>
            </a:r>
            <a:endParaRPr/>
          </a:p>
        </p:txBody>
      </p:sp>
      <p:sp>
        <p:nvSpPr>
          <p:cNvPr id="764" name="Google Shape;764;p56"/>
          <p:cNvSpPr txBox="1">
            <a:spLocks noGrp="1"/>
          </p:cNvSpPr>
          <p:nvPr>
            <p:ph type="subTitle" idx="6"/>
          </p:nvPr>
        </p:nvSpPr>
        <p:spPr>
          <a:xfrm>
            <a:off x="2820625" y="5017675"/>
            <a:ext cx="1637100" cy="409800"/>
          </a:xfrm>
          <a:prstGeom prst="rect">
            <a:avLst/>
          </a:prstGeom>
        </p:spPr>
        <p:txBody>
          <a:bodyPr spcFirstLastPara="1" wrap="square" lIns="27425" tIns="0" rIns="27425" bIns="0" anchor="ctr" anchorCtr="0">
            <a:noAutofit/>
          </a:bodyPr>
          <a:lstStyle/>
          <a:p>
            <a:pPr marL="0" lvl="0" indent="0" algn="ctr" rtl="0">
              <a:spcBef>
                <a:spcPts val="1000"/>
              </a:spcBef>
              <a:spcAft>
                <a:spcPts val="0"/>
              </a:spcAft>
              <a:buNone/>
            </a:pPr>
            <a:r>
              <a:rPr lang="en-US">
                <a:solidFill>
                  <a:schemeClr val="hlink"/>
                </a:solidFill>
                <a:uFill>
                  <a:noFill/>
                </a:uFill>
                <a:hlinkClick r:id="rId4"/>
              </a:rPr>
              <a:t>Jianliang Xiao</a:t>
            </a:r>
            <a:endParaRPr/>
          </a:p>
        </p:txBody>
      </p:sp>
      <p:sp>
        <p:nvSpPr>
          <p:cNvPr id="765" name="Google Shape;765;p56"/>
          <p:cNvSpPr txBox="1">
            <a:spLocks noGrp="1"/>
          </p:cNvSpPr>
          <p:nvPr>
            <p:ph type="subTitle" idx="8"/>
          </p:nvPr>
        </p:nvSpPr>
        <p:spPr>
          <a:xfrm>
            <a:off x="2651733" y="5522975"/>
            <a:ext cx="9348900" cy="838200"/>
          </a:xfrm>
          <a:prstGeom prst="rect">
            <a:avLst/>
          </a:prstGeom>
        </p:spPr>
        <p:txBody>
          <a:bodyPr spcFirstLastPara="1" wrap="square" lIns="274300" tIns="45700" rIns="274300" bIns="45700" anchor="t" anchorCtr="0">
            <a:noAutofit/>
          </a:bodyPr>
          <a:lstStyle/>
          <a:p>
            <a:pPr marL="0" lvl="0" indent="0" algn="l" rtl="0">
              <a:lnSpc>
                <a:spcPct val="100000"/>
              </a:lnSpc>
              <a:spcBef>
                <a:spcPts val="0"/>
              </a:spcBef>
              <a:spcAft>
                <a:spcPts val="0"/>
              </a:spcAft>
              <a:buNone/>
            </a:pPr>
            <a:r>
              <a:rPr lang="en-US"/>
              <a:t>Teaching schedule: </a:t>
            </a:r>
            <a:r>
              <a:rPr lang="en-US" b="0"/>
              <a:t>Availability varies. Offered as instructor schedules allow.</a:t>
            </a:r>
            <a:endParaRPr/>
          </a:p>
        </p:txBody>
      </p:sp>
      <p:sp>
        <p:nvSpPr>
          <p:cNvPr id="766" name="Google Shape;766;p56"/>
          <p:cNvSpPr txBox="1">
            <a:spLocks noGrp="1"/>
          </p:cNvSpPr>
          <p:nvPr>
            <p:ph type="title"/>
          </p:nvPr>
        </p:nvSpPr>
        <p:spPr>
          <a:xfrm>
            <a:off x="190500" y="0"/>
            <a:ext cx="11810100" cy="1118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2800"/>
              <a:t>MCEN 4228/5228: Thin Film Materials</a:t>
            </a:r>
            <a:endParaRPr sz="2800"/>
          </a:p>
        </p:txBody>
      </p:sp>
      <p:pic>
        <p:nvPicPr>
          <p:cNvPr id="767" name="Google Shape;767;p56"/>
          <p:cNvPicPr preferRelativeResize="0">
            <a:picLocks noGrp="1"/>
          </p:cNvPicPr>
          <p:nvPr>
            <p:ph type="pic" idx="2"/>
          </p:nvPr>
        </p:nvPicPr>
        <p:blipFill rotWithShape="1">
          <a:blip r:embed="rId5">
            <a:alphaModFix/>
          </a:blip>
          <a:srcRect r="49400"/>
          <a:stretch/>
        </p:blipFill>
        <p:spPr>
          <a:xfrm>
            <a:off x="7968425" y="1329850"/>
            <a:ext cx="3444450" cy="2555225"/>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72"/>
        <p:cNvGrpSpPr/>
        <p:nvPr/>
      </p:nvGrpSpPr>
      <p:grpSpPr>
        <a:xfrm>
          <a:off x="0" y="0"/>
          <a:ext cx="0" cy="0"/>
          <a:chOff x="0" y="0"/>
          <a:chExt cx="0" cy="0"/>
        </a:xfrm>
      </p:grpSpPr>
      <p:pic>
        <p:nvPicPr>
          <p:cNvPr id="773" name="Google Shape;773;p57"/>
          <p:cNvPicPr preferRelativeResize="0">
            <a:picLocks noGrp="1"/>
          </p:cNvPicPr>
          <p:nvPr>
            <p:ph type="pic" idx="3"/>
          </p:nvPr>
        </p:nvPicPr>
        <p:blipFill rotWithShape="1">
          <a:blip r:embed="rId3">
            <a:alphaModFix/>
          </a:blip>
          <a:srcRect/>
          <a:stretch/>
        </p:blipFill>
        <p:spPr>
          <a:xfrm>
            <a:off x="2973025" y="3747525"/>
            <a:ext cx="1335000" cy="1335000"/>
          </a:xfrm>
          <a:prstGeom prst="rect">
            <a:avLst/>
          </a:prstGeom>
        </p:spPr>
      </p:pic>
      <p:sp>
        <p:nvSpPr>
          <p:cNvPr id="774" name="Google Shape;774;p57"/>
          <p:cNvSpPr txBox="1">
            <a:spLocks noGrp="1"/>
          </p:cNvSpPr>
          <p:nvPr>
            <p:ph type="subTitle" idx="1"/>
          </p:nvPr>
        </p:nvSpPr>
        <p:spPr>
          <a:xfrm>
            <a:off x="0" y="1118700"/>
            <a:ext cx="2652600" cy="4764600"/>
          </a:xfrm>
          <a:prstGeom prst="rect">
            <a:avLst/>
          </a:prstGeom>
        </p:spPr>
        <p:txBody>
          <a:bodyPr spcFirstLastPara="1" wrap="square" lIns="228600" tIns="182875" rIns="228600" bIns="182875" anchor="t" anchorCtr="0">
            <a:noAutofit/>
          </a:bodyPr>
          <a:lstStyle/>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Career Areas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t>Structural Engineering Modeling/Simulation Product Testing Engineering Design</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Specializations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None</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Prerequisites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None</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Pre or Corequisites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None</a:t>
            </a:r>
            <a:endParaRPr/>
          </a:p>
        </p:txBody>
      </p:sp>
      <p:sp>
        <p:nvSpPr>
          <p:cNvPr id="775" name="Google Shape;775;p57"/>
          <p:cNvSpPr txBox="1">
            <a:spLocks noGrp="1"/>
          </p:cNvSpPr>
          <p:nvPr>
            <p:ph type="subTitle" idx="5"/>
          </p:nvPr>
        </p:nvSpPr>
        <p:spPr>
          <a:xfrm>
            <a:off x="2652475" y="1118700"/>
            <a:ext cx="5316000" cy="2538600"/>
          </a:xfrm>
          <a:prstGeom prst="rect">
            <a:avLst/>
          </a:prstGeom>
        </p:spPr>
        <p:txBody>
          <a:bodyPr spcFirstLastPara="1" wrap="square" lIns="228600" tIns="182875" rIns="228600" bIns="182875" anchor="t" anchorCtr="0">
            <a:spAutoFit/>
          </a:bodyPr>
          <a:lstStyle/>
          <a:p>
            <a:pPr marL="0" lvl="0" indent="0" algn="l" rtl="0">
              <a:lnSpc>
                <a:spcPct val="100000"/>
              </a:lnSpc>
              <a:spcBef>
                <a:spcPts val="0"/>
              </a:spcBef>
              <a:spcAft>
                <a:spcPts val="0"/>
              </a:spcAft>
              <a:buClr>
                <a:schemeClr val="dk1"/>
              </a:buClr>
              <a:buSzPts val="1100"/>
              <a:buFont typeface="Arial"/>
              <a:buNone/>
            </a:pPr>
            <a:r>
              <a:rPr lang="en-US" sz="1200" i="0"/>
              <a:t>The course will provide an introduction to the dynamics of discrete and continuous mechanical systems, and will focus on the description of their response to a variety of excitation sources, including impulsive, harmonic and periodic. The dynamic response will be described in terms of modal properties, which include natural frequencies, mode shapes and damping ratios. The concept of resonance will be introduced in the context of forced response and will be illustrated through practical examples and numerical simulations. Application case studies will be presented to describe the vibrations of structural components, and basic concepts for vibration.</a:t>
            </a:r>
            <a:endParaRPr sz="1100" i="0"/>
          </a:p>
          <a:p>
            <a:pPr marL="0" lvl="0" indent="0" algn="l" rtl="0">
              <a:spcBef>
                <a:spcPts val="1000"/>
              </a:spcBef>
              <a:spcAft>
                <a:spcPts val="0"/>
              </a:spcAft>
              <a:buNone/>
            </a:pPr>
            <a:endParaRPr/>
          </a:p>
        </p:txBody>
      </p:sp>
      <p:sp>
        <p:nvSpPr>
          <p:cNvPr id="776" name="Google Shape;776;p57"/>
          <p:cNvSpPr txBox="1">
            <a:spLocks noGrp="1"/>
          </p:cNvSpPr>
          <p:nvPr>
            <p:ph type="subTitle" idx="6"/>
          </p:nvPr>
        </p:nvSpPr>
        <p:spPr>
          <a:xfrm>
            <a:off x="2820625" y="5017675"/>
            <a:ext cx="1637100" cy="409800"/>
          </a:xfrm>
          <a:prstGeom prst="rect">
            <a:avLst/>
          </a:prstGeom>
        </p:spPr>
        <p:txBody>
          <a:bodyPr spcFirstLastPara="1" wrap="square" lIns="27425" tIns="0" rIns="27425" bIns="0" anchor="ctr" anchorCtr="0">
            <a:noAutofit/>
          </a:bodyPr>
          <a:lstStyle/>
          <a:p>
            <a:pPr marL="0" lvl="0" indent="0" algn="ctr" rtl="0">
              <a:spcBef>
                <a:spcPts val="1000"/>
              </a:spcBef>
              <a:spcAft>
                <a:spcPts val="0"/>
              </a:spcAft>
              <a:buNone/>
            </a:pPr>
            <a:r>
              <a:rPr lang="en-US">
                <a:solidFill>
                  <a:schemeClr val="hlink"/>
                </a:solidFill>
                <a:uFill>
                  <a:noFill/>
                </a:uFill>
                <a:hlinkClick r:id="rId4"/>
              </a:rPr>
              <a:t>Massimo Ruzzene</a:t>
            </a:r>
            <a:endParaRPr/>
          </a:p>
        </p:txBody>
      </p:sp>
      <p:sp>
        <p:nvSpPr>
          <p:cNvPr id="777" name="Google Shape;777;p57"/>
          <p:cNvSpPr txBox="1">
            <a:spLocks noGrp="1"/>
          </p:cNvSpPr>
          <p:nvPr>
            <p:ph type="subTitle" idx="8"/>
          </p:nvPr>
        </p:nvSpPr>
        <p:spPr>
          <a:xfrm>
            <a:off x="2651733" y="5522975"/>
            <a:ext cx="9348900" cy="838200"/>
          </a:xfrm>
          <a:prstGeom prst="rect">
            <a:avLst/>
          </a:prstGeom>
        </p:spPr>
        <p:txBody>
          <a:bodyPr spcFirstLastPara="1" wrap="square" lIns="274300" tIns="45700" rIns="274300"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a:t>Teaching schedule: </a:t>
            </a:r>
            <a:r>
              <a:rPr lang="en-US" b="0"/>
              <a:t>Availability varies. Offered as instructor schedules allow.</a:t>
            </a:r>
            <a:endParaRPr/>
          </a:p>
          <a:p>
            <a:pPr marL="0" lvl="0" indent="0" algn="l" rtl="0">
              <a:spcBef>
                <a:spcPts val="1000"/>
              </a:spcBef>
              <a:spcAft>
                <a:spcPts val="0"/>
              </a:spcAft>
              <a:buNone/>
            </a:pPr>
            <a:endParaRPr/>
          </a:p>
        </p:txBody>
      </p:sp>
      <p:sp>
        <p:nvSpPr>
          <p:cNvPr id="778" name="Google Shape;778;p57"/>
          <p:cNvSpPr txBox="1">
            <a:spLocks noGrp="1"/>
          </p:cNvSpPr>
          <p:nvPr>
            <p:ph type="title"/>
          </p:nvPr>
        </p:nvSpPr>
        <p:spPr>
          <a:xfrm>
            <a:off x="190500" y="0"/>
            <a:ext cx="11810100" cy="1118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2800"/>
              <a:t>MCEN 4228/5228: Vibrations</a:t>
            </a:r>
            <a:endParaRPr sz="2800"/>
          </a:p>
        </p:txBody>
      </p:sp>
      <p:pic>
        <p:nvPicPr>
          <p:cNvPr id="779" name="Google Shape;779;p57"/>
          <p:cNvPicPr preferRelativeResize="0">
            <a:picLocks noGrp="1"/>
          </p:cNvPicPr>
          <p:nvPr>
            <p:ph type="pic" idx="2"/>
          </p:nvPr>
        </p:nvPicPr>
        <p:blipFill rotWithShape="1">
          <a:blip r:embed="rId5">
            <a:alphaModFix/>
          </a:blip>
          <a:srcRect l="16825" r="16825"/>
          <a:stretch/>
        </p:blipFill>
        <p:spPr>
          <a:xfrm>
            <a:off x="7968425" y="1329850"/>
            <a:ext cx="3649199" cy="3000000"/>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84"/>
        <p:cNvGrpSpPr/>
        <p:nvPr/>
      </p:nvGrpSpPr>
      <p:grpSpPr>
        <a:xfrm>
          <a:off x="0" y="0"/>
          <a:ext cx="0" cy="0"/>
          <a:chOff x="0" y="0"/>
          <a:chExt cx="0" cy="0"/>
        </a:xfrm>
      </p:grpSpPr>
      <p:pic>
        <p:nvPicPr>
          <p:cNvPr id="785" name="Google Shape;785;p58"/>
          <p:cNvPicPr preferRelativeResize="0">
            <a:picLocks noGrp="1"/>
          </p:cNvPicPr>
          <p:nvPr>
            <p:ph type="pic" idx="3"/>
          </p:nvPr>
        </p:nvPicPr>
        <p:blipFill rotWithShape="1">
          <a:blip r:embed="rId3">
            <a:alphaModFix/>
          </a:blip>
          <a:srcRect/>
          <a:stretch/>
        </p:blipFill>
        <p:spPr>
          <a:xfrm>
            <a:off x="2973025" y="3747525"/>
            <a:ext cx="1335000" cy="1335000"/>
          </a:xfrm>
          <a:prstGeom prst="rect">
            <a:avLst/>
          </a:prstGeom>
        </p:spPr>
      </p:pic>
      <p:pic>
        <p:nvPicPr>
          <p:cNvPr id="786" name="Google Shape;786;p58"/>
          <p:cNvPicPr preferRelativeResize="0">
            <a:picLocks noGrp="1"/>
          </p:cNvPicPr>
          <p:nvPr>
            <p:ph type="pic" idx="4"/>
          </p:nvPr>
        </p:nvPicPr>
        <p:blipFill rotWithShape="1">
          <a:blip r:embed="rId4">
            <a:alphaModFix/>
          </a:blip>
          <a:srcRect/>
          <a:stretch/>
        </p:blipFill>
        <p:spPr>
          <a:xfrm>
            <a:off x="4525775" y="3747525"/>
            <a:ext cx="1335000" cy="1335000"/>
          </a:xfrm>
          <a:prstGeom prst="rect">
            <a:avLst/>
          </a:prstGeom>
        </p:spPr>
      </p:pic>
      <p:sp>
        <p:nvSpPr>
          <p:cNvPr id="787" name="Google Shape;787;p58"/>
          <p:cNvSpPr txBox="1">
            <a:spLocks noGrp="1"/>
          </p:cNvSpPr>
          <p:nvPr>
            <p:ph type="subTitle" idx="1"/>
          </p:nvPr>
        </p:nvSpPr>
        <p:spPr>
          <a:xfrm>
            <a:off x="0" y="1118700"/>
            <a:ext cx="2652600" cy="4764600"/>
          </a:xfrm>
          <a:prstGeom prst="rect">
            <a:avLst/>
          </a:prstGeom>
        </p:spPr>
        <p:txBody>
          <a:bodyPr spcFirstLastPara="1" wrap="square" lIns="228600" tIns="182875" rIns="228600" bIns="182875" anchor="t" anchorCtr="0">
            <a:noAutofit/>
          </a:bodyPr>
          <a:lstStyle/>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Career Areas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Avalanche Mechanics</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Winter Sports</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Land Management</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Specializations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None</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Prerequisites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t>MCEN 2063: Solids*</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Pre or Corequisites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None</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*Or equivalent.</a:t>
            </a:r>
            <a:endParaRPr b="0" i="1">
              <a:solidFill>
                <a:srgbClr val="202020"/>
              </a:solidFill>
            </a:endParaRPr>
          </a:p>
        </p:txBody>
      </p:sp>
      <p:sp>
        <p:nvSpPr>
          <p:cNvPr id="788" name="Google Shape;788;p58"/>
          <p:cNvSpPr txBox="1">
            <a:spLocks noGrp="1"/>
          </p:cNvSpPr>
          <p:nvPr>
            <p:ph type="subTitle" idx="5"/>
          </p:nvPr>
        </p:nvSpPr>
        <p:spPr>
          <a:xfrm>
            <a:off x="2652475" y="1118700"/>
            <a:ext cx="5316000" cy="2308800"/>
          </a:xfrm>
          <a:prstGeom prst="rect">
            <a:avLst/>
          </a:prstGeom>
        </p:spPr>
        <p:txBody>
          <a:bodyPr spcFirstLastPara="1" wrap="square" lIns="228600" tIns="182875" rIns="228600" bIns="182875" anchor="t" anchorCtr="0">
            <a:spAutoFit/>
          </a:bodyPr>
          <a:lstStyle/>
          <a:p>
            <a:pPr marL="0" lvl="0" indent="0" algn="l" rtl="0">
              <a:lnSpc>
                <a:spcPct val="100000"/>
              </a:lnSpc>
              <a:spcBef>
                <a:spcPts val="0"/>
              </a:spcBef>
              <a:spcAft>
                <a:spcPts val="0"/>
              </a:spcAft>
              <a:buClr>
                <a:schemeClr val="dk1"/>
              </a:buClr>
              <a:buSzPts val="1100"/>
              <a:buFont typeface="Arial"/>
              <a:buNone/>
            </a:pPr>
            <a:r>
              <a:rPr lang="en-US" i="0" dirty="0"/>
              <a:t>This course will introduce key concepts in the mechanics of snow over a wide range of time and length scales. Several concepts in solid mechanics will be covered in this process, including elasticity, viscoelasticity, micromechanics, failure criteria, damage mechanics, fracture mechanics, instabilities and cellular solids. Using these concepts we will describe the crystallographic structure of ice and snow, and how to connect this microstructure and its evolution over time to its mechanical properties. </a:t>
            </a:r>
            <a:endParaRPr dirty="0"/>
          </a:p>
        </p:txBody>
      </p:sp>
      <p:sp>
        <p:nvSpPr>
          <p:cNvPr id="789" name="Google Shape;789;p58"/>
          <p:cNvSpPr txBox="1">
            <a:spLocks noGrp="1"/>
          </p:cNvSpPr>
          <p:nvPr>
            <p:ph type="subTitle" idx="6"/>
          </p:nvPr>
        </p:nvSpPr>
        <p:spPr>
          <a:xfrm>
            <a:off x="2820625" y="5017675"/>
            <a:ext cx="1637100" cy="409800"/>
          </a:xfrm>
          <a:prstGeom prst="rect">
            <a:avLst/>
          </a:prstGeom>
        </p:spPr>
        <p:txBody>
          <a:bodyPr spcFirstLastPara="1" wrap="square" lIns="27425" tIns="0" rIns="27425" bIns="0" anchor="ctr" anchorCtr="0">
            <a:noAutofit/>
          </a:bodyPr>
          <a:lstStyle/>
          <a:p>
            <a:pPr marL="0" lvl="0" indent="0" algn="ctr" rtl="0">
              <a:spcBef>
                <a:spcPts val="1000"/>
              </a:spcBef>
              <a:spcAft>
                <a:spcPts val="0"/>
              </a:spcAft>
              <a:buNone/>
            </a:pPr>
            <a:r>
              <a:rPr lang="en-US">
                <a:solidFill>
                  <a:schemeClr val="hlink"/>
                </a:solidFill>
                <a:uFill>
                  <a:noFill/>
                </a:uFill>
                <a:hlinkClick r:id="rId5"/>
              </a:rPr>
              <a:t>Francois Barthelat</a:t>
            </a:r>
            <a:endParaRPr/>
          </a:p>
        </p:txBody>
      </p:sp>
      <p:sp>
        <p:nvSpPr>
          <p:cNvPr id="790" name="Google Shape;790;p58"/>
          <p:cNvSpPr txBox="1">
            <a:spLocks noGrp="1"/>
          </p:cNvSpPr>
          <p:nvPr>
            <p:ph type="subTitle" idx="7"/>
          </p:nvPr>
        </p:nvSpPr>
        <p:spPr>
          <a:xfrm>
            <a:off x="4376075" y="5022475"/>
            <a:ext cx="1637100" cy="409800"/>
          </a:xfrm>
          <a:prstGeom prst="rect">
            <a:avLst/>
          </a:prstGeom>
        </p:spPr>
        <p:txBody>
          <a:bodyPr spcFirstLastPara="1" wrap="square" lIns="27425" tIns="0" rIns="27425" bIns="0" anchor="ctr" anchorCtr="0">
            <a:noAutofit/>
          </a:bodyPr>
          <a:lstStyle/>
          <a:p>
            <a:pPr marL="0" lvl="0" indent="0" algn="ctr" rtl="0">
              <a:spcBef>
                <a:spcPts val="1000"/>
              </a:spcBef>
              <a:spcAft>
                <a:spcPts val="0"/>
              </a:spcAft>
              <a:buNone/>
            </a:pPr>
            <a:r>
              <a:rPr lang="en-US">
                <a:solidFill>
                  <a:schemeClr val="hlink"/>
                </a:solidFill>
                <a:uFill>
                  <a:noFill/>
                </a:uFill>
                <a:hlinkClick r:id="rId6"/>
              </a:rPr>
              <a:t>Franck </a:t>
            </a:r>
            <a:r>
              <a:rPr lang="en-US">
                <a:solidFill>
                  <a:schemeClr val="hlink"/>
                </a:solidFill>
                <a:uFill>
                  <a:noFill/>
                </a:uFill>
                <a:hlinkClick r:id="rId6"/>
              </a:rPr>
              <a:t>Vernerey</a:t>
            </a:r>
            <a:endParaRPr/>
          </a:p>
        </p:txBody>
      </p:sp>
      <p:sp>
        <p:nvSpPr>
          <p:cNvPr id="791" name="Google Shape;791;p58"/>
          <p:cNvSpPr txBox="1">
            <a:spLocks noGrp="1"/>
          </p:cNvSpPr>
          <p:nvPr>
            <p:ph type="subTitle" idx="8"/>
          </p:nvPr>
        </p:nvSpPr>
        <p:spPr>
          <a:xfrm>
            <a:off x="2651733" y="5522975"/>
            <a:ext cx="9348900" cy="838200"/>
          </a:xfrm>
          <a:prstGeom prst="rect">
            <a:avLst/>
          </a:prstGeom>
        </p:spPr>
        <p:txBody>
          <a:bodyPr spcFirstLastPara="1" wrap="square" lIns="274300" tIns="45700" rIns="274300"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a:t>Teaching schedule: </a:t>
            </a:r>
            <a:r>
              <a:rPr lang="en-US" b="0"/>
              <a:t>Availability varies. Offered as instructor schedules allow.</a:t>
            </a:r>
            <a:endParaRPr/>
          </a:p>
          <a:p>
            <a:pPr marL="0" lvl="0" indent="0" algn="l" rtl="0">
              <a:spcBef>
                <a:spcPts val="1000"/>
              </a:spcBef>
              <a:spcAft>
                <a:spcPts val="0"/>
              </a:spcAft>
              <a:buNone/>
            </a:pPr>
            <a:endParaRPr/>
          </a:p>
        </p:txBody>
      </p:sp>
      <p:sp>
        <p:nvSpPr>
          <p:cNvPr id="792" name="Google Shape;792;p58"/>
          <p:cNvSpPr txBox="1">
            <a:spLocks noGrp="1"/>
          </p:cNvSpPr>
          <p:nvPr>
            <p:ph type="title"/>
          </p:nvPr>
        </p:nvSpPr>
        <p:spPr>
          <a:xfrm>
            <a:off x="190500" y="0"/>
            <a:ext cx="11810100" cy="1118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2800"/>
              <a:t>MCEN 4228/5228: Mechanics of Snow</a:t>
            </a:r>
            <a:endParaRPr sz="2800"/>
          </a:p>
        </p:txBody>
      </p:sp>
      <p:pic>
        <p:nvPicPr>
          <p:cNvPr id="793" name="Google Shape;793;p58"/>
          <p:cNvPicPr preferRelativeResize="0"/>
          <p:nvPr/>
        </p:nvPicPr>
        <p:blipFill rotWithShape="1">
          <a:blip r:embed="rId7">
            <a:alphaModFix/>
          </a:blip>
          <a:srcRect t="30115" b="-1564"/>
          <a:stretch/>
        </p:blipFill>
        <p:spPr>
          <a:xfrm>
            <a:off x="7968475" y="1357875"/>
            <a:ext cx="3170250" cy="3409125"/>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84">
          <a:extLst>
            <a:ext uri="{FF2B5EF4-FFF2-40B4-BE49-F238E27FC236}">
              <a16:creationId xmlns:a16="http://schemas.microsoft.com/office/drawing/2014/main" id="{2BBEA125-4C4A-DD69-D622-38BF735654FF}"/>
            </a:ext>
          </a:extLst>
        </p:cNvPr>
        <p:cNvGrpSpPr/>
        <p:nvPr/>
      </p:nvGrpSpPr>
      <p:grpSpPr>
        <a:xfrm>
          <a:off x="0" y="0"/>
          <a:ext cx="0" cy="0"/>
          <a:chOff x="0" y="0"/>
          <a:chExt cx="0" cy="0"/>
        </a:xfrm>
      </p:grpSpPr>
      <p:sp>
        <p:nvSpPr>
          <p:cNvPr id="787" name="Google Shape;787;p58">
            <a:extLst>
              <a:ext uri="{FF2B5EF4-FFF2-40B4-BE49-F238E27FC236}">
                <a16:creationId xmlns:a16="http://schemas.microsoft.com/office/drawing/2014/main" id="{548BE1F4-9FA2-9105-343A-643E8D702506}"/>
              </a:ext>
            </a:extLst>
          </p:cNvPr>
          <p:cNvSpPr txBox="1">
            <a:spLocks noGrp="1"/>
          </p:cNvSpPr>
          <p:nvPr>
            <p:ph type="subTitle" idx="1"/>
          </p:nvPr>
        </p:nvSpPr>
        <p:spPr>
          <a:xfrm>
            <a:off x="0" y="1118700"/>
            <a:ext cx="2652600" cy="4764600"/>
          </a:xfrm>
          <a:prstGeom prst="rect">
            <a:avLst/>
          </a:prstGeom>
        </p:spPr>
        <p:txBody>
          <a:bodyPr spcFirstLastPara="1" wrap="square" lIns="228600" tIns="182875" rIns="228600" bIns="182875" anchor="t" anchorCtr="0">
            <a:noAutofit/>
          </a:bodyPr>
          <a:lstStyle/>
          <a:p>
            <a:pPr marL="0" lvl="0" indent="0" algn="l" rtl="0">
              <a:lnSpc>
                <a:spcPct val="100000"/>
              </a:lnSpc>
              <a:spcBef>
                <a:spcPts val="0"/>
              </a:spcBef>
              <a:spcAft>
                <a:spcPts val="0"/>
              </a:spcAft>
              <a:buClr>
                <a:schemeClr val="dk1"/>
              </a:buClr>
              <a:buSzPts val="1100"/>
              <a:buFont typeface="Arial"/>
              <a:buNone/>
            </a:pPr>
            <a:r>
              <a:rPr lang="en-US" i="1" dirty="0">
                <a:solidFill>
                  <a:srgbClr val="202020"/>
                </a:solidFill>
              </a:rPr>
              <a:t>Career Areas</a:t>
            </a:r>
            <a:endParaRPr i="1" dirty="0">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dirty="0">
                <a:solidFill>
                  <a:srgbClr val="202020"/>
                </a:solidFill>
              </a:rPr>
              <a:t>Air Quality Engineering</a:t>
            </a:r>
            <a:endParaRPr b="0" i="1" dirty="0">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dirty="0">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dirty="0">
                <a:solidFill>
                  <a:srgbClr val="202020"/>
                </a:solidFill>
              </a:rPr>
              <a:t>Specializations</a:t>
            </a:r>
            <a:endParaRPr i="1" dirty="0">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dirty="0">
                <a:solidFill>
                  <a:srgbClr val="202020"/>
                </a:solidFill>
              </a:rPr>
              <a:t>None</a:t>
            </a:r>
          </a:p>
          <a:p>
            <a:pPr marL="0" lvl="0" indent="0" algn="l" rtl="0">
              <a:lnSpc>
                <a:spcPct val="100000"/>
              </a:lnSpc>
              <a:spcBef>
                <a:spcPts val="0"/>
              </a:spcBef>
              <a:spcAft>
                <a:spcPts val="0"/>
              </a:spcAft>
              <a:buClr>
                <a:schemeClr val="dk1"/>
              </a:buClr>
              <a:buSzPts val="1100"/>
              <a:buFont typeface="Arial"/>
              <a:buNone/>
            </a:pPr>
            <a:endParaRPr b="0" i="1" dirty="0">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dirty="0">
                <a:solidFill>
                  <a:srgbClr val="202020"/>
                </a:solidFill>
              </a:rPr>
              <a:t>Prerequisites</a:t>
            </a:r>
            <a:endParaRPr i="1" dirty="0">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dirty="0"/>
              <a:t>None</a:t>
            </a:r>
            <a:endParaRPr b="0" i="1" dirty="0">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dirty="0">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dirty="0">
                <a:solidFill>
                  <a:srgbClr val="202020"/>
                </a:solidFill>
              </a:rPr>
              <a:t>Pre or Corequisites</a:t>
            </a:r>
            <a:endParaRPr i="1" dirty="0">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dirty="0">
                <a:solidFill>
                  <a:srgbClr val="202020"/>
                </a:solidFill>
              </a:rPr>
              <a:t>None</a:t>
            </a:r>
            <a:endParaRPr b="0" i="1" dirty="0">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dirty="0">
              <a:solidFill>
                <a:srgbClr val="202020"/>
              </a:solidFill>
            </a:endParaRPr>
          </a:p>
        </p:txBody>
      </p:sp>
      <p:sp>
        <p:nvSpPr>
          <p:cNvPr id="788" name="Google Shape;788;p58">
            <a:extLst>
              <a:ext uri="{FF2B5EF4-FFF2-40B4-BE49-F238E27FC236}">
                <a16:creationId xmlns:a16="http://schemas.microsoft.com/office/drawing/2014/main" id="{5100B0BE-5E73-CA08-C205-17378A7A8C0E}"/>
              </a:ext>
            </a:extLst>
          </p:cNvPr>
          <p:cNvSpPr txBox="1">
            <a:spLocks noGrp="1"/>
          </p:cNvSpPr>
          <p:nvPr>
            <p:ph type="subTitle" idx="5"/>
          </p:nvPr>
        </p:nvSpPr>
        <p:spPr>
          <a:xfrm>
            <a:off x="2652475" y="1118700"/>
            <a:ext cx="5316000" cy="2092871"/>
          </a:xfrm>
          <a:prstGeom prst="rect">
            <a:avLst/>
          </a:prstGeom>
        </p:spPr>
        <p:txBody>
          <a:bodyPr spcFirstLastPara="1" wrap="square" lIns="228600" tIns="182875" rIns="228600" bIns="182875" anchor="t" anchorCtr="0">
            <a:spAutoFit/>
          </a:bodyPr>
          <a:lstStyle/>
          <a:p>
            <a:pPr marL="0" lvl="0" indent="0" algn="l" rtl="0">
              <a:lnSpc>
                <a:spcPct val="100000"/>
              </a:lnSpc>
              <a:spcBef>
                <a:spcPts val="0"/>
              </a:spcBef>
              <a:spcAft>
                <a:spcPts val="0"/>
              </a:spcAft>
              <a:buClr>
                <a:schemeClr val="dk1"/>
              </a:buClr>
              <a:buSzPts val="1100"/>
              <a:buFont typeface="Arial"/>
              <a:buNone/>
            </a:pPr>
            <a:r>
              <a:rPr lang="en-US" i="0" dirty="0"/>
              <a:t>Introduces the technical aspects of climate intervention, with particular focus on carbon dioxide removal (CDR) and solar radiation management (SRM) techniques. Discusses the destruction of the ozone layer and implementation of the Montreal Protocol as a framework for understanding the potential trajectory of climate intervention. Addresses the governance, ethics, and justice implications of CDR and SRM approaches.</a:t>
            </a:r>
            <a:endParaRPr i="0" dirty="0"/>
          </a:p>
        </p:txBody>
      </p:sp>
      <p:sp>
        <p:nvSpPr>
          <p:cNvPr id="789" name="Google Shape;789;p58">
            <a:extLst>
              <a:ext uri="{FF2B5EF4-FFF2-40B4-BE49-F238E27FC236}">
                <a16:creationId xmlns:a16="http://schemas.microsoft.com/office/drawing/2014/main" id="{0819550D-1961-5C5A-51B7-252FA3F51A34}"/>
              </a:ext>
            </a:extLst>
          </p:cNvPr>
          <p:cNvSpPr txBox="1">
            <a:spLocks noGrp="1"/>
          </p:cNvSpPr>
          <p:nvPr>
            <p:ph type="subTitle" idx="6"/>
          </p:nvPr>
        </p:nvSpPr>
        <p:spPr>
          <a:xfrm>
            <a:off x="2820625" y="5017675"/>
            <a:ext cx="1637100" cy="409800"/>
          </a:xfrm>
          <a:prstGeom prst="rect">
            <a:avLst/>
          </a:prstGeom>
        </p:spPr>
        <p:txBody>
          <a:bodyPr spcFirstLastPara="1" wrap="square" lIns="27425" tIns="0" rIns="27425" bIns="0" anchor="ctr" anchorCtr="0">
            <a:noAutofit/>
          </a:bodyPr>
          <a:lstStyle/>
          <a:p>
            <a:pPr marL="0" lvl="0" indent="0" algn="ctr" rtl="0">
              <a:spcBef>
                <a:spcPts val="1000"/>
              </a:spcBef>
              <a:spcAft>
                <a:spcPts val="0"/>
              </a:spcAft>
              <a:buNone/>
            </a:pPr>
            <a:r>
              <a:rPr lang="en-US" dirty="0">
                <a:hlinkClick r:id="rId3"/>
              </a:rPr>
              <a:t>Kelvin Bates</a:t>
            </a:r>
            <a:endParaRPr dirty="0"/>
          </a:p>
        </p:txBody>
      </p:sp>
      <p:sp>
        <p:nvSpPr>
          <p:cNvPr id="791" name="Google Shape;791;p58">
            <a:extLst>
              <a:ext uri="{FF2B5EF4-FFF2-40B4-BE49-F238E27FC236}">
                <a16:creationId xmlns:a16="http://schemas.microsoft.com/office/drawing/2014/main" id="{8D1D7DA9-0471-560D-188B-27432459FAFA}"/>
              </a:ext>
            </a:extLst>
          </p:cNvPr>
          <p:cNvSpPr txBox="1">
            <a:spLocks noGrp="1"/>
          </p:cNvSpPr>
          <p:nvPr>
            <p:ph type="subTitle" idx="8"/>
          </p:nvPr>
        </p:nvSpPr>
        <p:spPr>
          <a:xfrm>
            <a:off x="2651733" y="5522975"/>
            <a:ext cx="9348900" cy="838200"/>
          </a:xfrm>
          <a:prstGeom prst="rect">
            <a:avLst/>
          </a:prstGeom>
        </p:spPr>
        <p:txBody>
          <a:bodyPr spcFirstLastPara="1" wrap="square" lIns="274300" tIns="45700" rIns="274300"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a:t>Teaching schedule: </a:t>
            </a:r>
            <a:r>
              <a:rPr lang="en-US" b="0"/>
              <a:t>Availability varies. Offered as instructor schedules allow.</a:t>
            </a:r>
            <a:endParaRPr/>
          </a:p>
          <a:p>
            <a:pPr marL="0" lvl="0" indent="0" algn="l" rtl="0">
              <a:spcBef>
                <a:spcPts val="1000"/>
              </a:spcBef>
              <a:spcAft>
                <a:spcPts val="0"/>
              </a:spcAft>
              <a:buNone/>
            </a:pPr>
            <a:endParaRPr/>
          </a:p>
        </p:txBody>
      </p:sp>
      <p:sp>
        <p:nvSpPr>
          <p:cNvPr id="792" name="Google Shape;792;p58">
            <a:extLst>
              <a:ext uri="{FF2B5EF4-FFF2-40B4-BE49-F238E27FC236}">
                <a16:creationId xmlns:a16="http://schemas.microsoft.com/office/drawing/2014/main" id="{18482D61-AA9B-12EC-D1EB-5486EC8CE710}"/>
              </a:ext>
            </a:extLst>
          </p:cNvPr>
          <p:cNvSpPr txBox="1">
            <a:spLocks noGrp="1"/>
          </p:cNvSpPr>
          <p:nvPr>
            <p:ph type="title"/>
          </p:nvPr>
        </p:nvSpPr>
        <p:spPr>
          <a:xfrm>
            <a:off x="190500" y="0"/>
            <a:ext cx="11810100" cy="1118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2800" dirty="0"/>
              <a:t>MCEN 4228/5228: Climate Engineering</a:t>
            </a:r>
            <a:endParaRPr sz="2800" dirty="0"/>
          </a:p>
        </p:txBody>
      </p:sp>
      <p:sp>
        <p:nvSpPr>
          <p:cNvPr id="3" name="Picture Placeholder 2">
            <a:extLst>
              <a:ext uri="{FF2B5EF4-FFF2-40B4-BE49-F238E27FC236}">
                <a16:creationId xmlns:a16="http://schemas.microsoft.com/office/drawing/2014/main" id="{017A5613-8F8A-EA35-9BF8-20D89C570532}"/>
              </a:ext>
            </a:extLst>
          </p:cNvPr>
          <p:cNvSpPr>
            <a:spLocks noGrp="1"/>
          </p:cNvSpPr>
          <p:nvPr>
            <p:ph type="pic" idx="4"/>
          </p:nvPr>
        </p:nvSpPr>
        <p:spPr/>
        <p:txBody>
          <a:bodyPr/>
          <a:lstStyle/>
          <a:p>
            <a:endParaRPr lang="en-US"/>
          </a:p>
        </p:txBody>
      </p:sp>
      <p:sp>
        <p:nvSpPr>
          <p:cNvPr id="7" name="Subtitle 6">
            <a:extLst>
              <a:ext uri="{FF2B5EF4-FFF2-40B4-BE49-F238E27FC236}">
                <a16:creationId xmlns:a16="http://schemas.microsoft.com/office/drawing/2014/main" id="{06D232C1-0F3E-7462-ACE2-87C81A7FAC9A}"/>
              </a:ext>
            </a:extLst>
          </p:cNvPr>
          <p:cNvSpPr>
            <a:spLocks noGrp="1"/>
          </p:cNvSpPr>
          <p:nvPr>
            <p:ph type="subTitle" idx="7"/>
          </p:nvPr>
        </p:nvSpPr>
        <p:spPr/>
        <p:txBody>
          <a:bodyPr/>
          <a:lstStyle/>
          <a:p>
            <a:endParaRPr lang="en-US"/>
          </a:p>
        </p:txBody>
      </p:sp>
      <p:pic>
        <p:nvPicPr>
          <p:cNvPr id="1026" name="Picture 2" descr="Kelvin Bates">
            <a:extLst>
              <a:ext uri="{FF2B5EF4-FFF2-40B4-BE49-F238E27FC236}">
                <a16:creationId xmlns:a16="http://schemas.microsoft.com/office/drawing/2014/main" id="{01C76FBE-4D87-5A28-109B-4492AB86D2FB}"/>
              </a:ext>
            </a:extLst>
          </p:cNvPr>
          <p:cNvPicPr>
            <a:picLocks noGrp="1" noChangeAspect="1" noChangeArrowheads="1"/>
          </p:cNvPicPr>
          <p:nvPr>
            <p:ph type="pic" idx="3"/>
          </p:nvPr>
        </p:nvPicPr>
        <p:blipFill>
          <a:blip r:embed="rId4">
            <a:extLst>
              <a:ext uri="{28A0092B-C50C-407E-A947-70E740481C1C}">
                <a14:useLocalDpi xmlns:a14="http://schemas.microsoft.com/office/drawing/2010/main" val="0"/>
              </a:ext>
            </a:extLst>
          </a:blip>
          <a:srcRect/>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14821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84">
          <a:extLst>
            <a:ext uri="{FF2B5EF4-FFF2-40B4-BE49-F238E27FC236}">
              <a16:creationId xmlns:a16="http://schemas.microsoft.com/office/drawing/2014/main" id="{4C8CB9DC-AC6A-DEEB-F7E9-155A8BE858BA}"/>
            </a:ext>
          </a:extLst>
        </p:cNvPr>
        <p:cNvGrpSpPr/>
        <p:nvPr/>
      </p:nvGrpSpPr>
      <p:grpSpPr>
        <a:xfrm>
          <a:off x="0" y="0"/>
          <a:ext cx="0" cy="0"/>
          <a:chOff x="0" y="0"/>
          <a:chExt cx="0" cy="0"/>
        </a:xfrm>
      </p:grpSpPr>
      <p:sp>
        <p:nvSpPr>
          <p:cNvPr id="787" name="Google Shape;787;p58">
            <a:extLst>
              <a:ext uri="{FF2B5EF4-FFF2-40B4-BE49-F238E27FC236}">
                <a16:creationId xmlns:a16="http://schemas.microsoft.com/office/drawing/2014/main" id="{BE0541A0-87AF-0EDB-0FA1-293229154C90}"/>
              </a:ext>
            </a:extLst>
          </p:cNvPr>
          <p:cNvSpPr txBox="1">
            <a:spLocks noGrp="1"/>
          </p:cNvSpPr>
          <p:nvPr>
            <p:ph type="subTitle" idx="1"/>
          </p:nvPr>
        </p:nvSpPr>
        <p:spPr>
          <a:xfrm>
            <a:off x="0" y="1118700"/>
            <a:ext cx="2652600" cy="4764600"/>
          </a:xfrm>
          <a:prstGeom prst="rect">
            <a:avLst/>
          </a:prstGeom>
        </p:spPr>
        <p:txBody>
          <a:bodyPr spcFirstLastPara="1" wrap="square" lIns="228600" tIns="182875" rIns="228600" bIns="182875" anchor="t" anchorCtr="0">
            <a:noAutofit/>
          </a:bodyPr>
          <a:lstStyle/>
          <a:p>
            <a:pPr marL="0" lvl="0" indent="0" algn="l" rtl="0">
              <a:lnSpc>
                <a:spcPct val="100000"/>
              </a:lnSpc>
              <a:spcBef>
                <a:spcPts val="0"/>
              </a:spcBef>
              <a:spcAft>
                <a:spcPts val="0"/>
              </a:spcAft>
              <a:buClr>
                <a:schemeClr val="dk1"/>
              </a:buClr>
              <a:buSzPts val="1100"/>
              <a:buFont typeface="Arial"/>
              <a:buNone/>
            </a:pPr>
            <a:r>
              <a:rPr lang="en-US" i="1" dirty="0">
                <a:solidFill>
                  <a:srgbClr val="202020"/>
                </a:solidFill>
              </a:rPr>
              <a:t>Career Areas</a:t>
            </a:r>
            <a:endParaRPr i="1" dirty="0">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dirty="0">
                <a:solidFill>
                  <a:srgbClr val="202020"/>
                </a:solidFill>
              </a:rPr>
              <a:t>Biomedical</a:t>
            </a:r>
            <a:endParaRPr b="0" i="1" dirty="0">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dirty="0">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dirty="0">
                <a:solidFill>
                  <a:srgbClr val="202020"/>
                </a:solidFill>
              </a:rPr>
              <a:t>Specializations</a:t>
            </a:r>
            <a:endParaRPr i="1" dirty="0">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dirty="0">
                <a:solidFill>
                  <a:srgbClr val="202020"/>
                </a:solidFill>
              </a:rPr>
              <a:t>None</a:t>
            </a:r>
          </a:p>
          <a:p>
            <a:pPr marL="0" lvl="0" indent="0" algn="l" rtl="0">
              <a:lnSpc>
                <a:spcPct val="100000"/>
              </a:lnSpc>
              <a:spcBef>
                <a:spcPts val="0"/>
              </a:spcBef>
              <a:spcAft>
                <a:spcPts val="0"/>
              </a:spcAft>
              <a:buClr>
                <a:schemeClr val="dk1"/>
              </a:buClr>
              <a:buSzPts val="1100"/>
              <a:buFont typeface="Arial"/>
              <a:buNone/>
            </a:pPr>
            <a:endParaRPr b="0" i="1" dirty="0">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dirty="0">
                <a:solidFill>
                  <a:srgbClr val="202020"/>
                </a:solidFill>
              </a:rPr>
              <a:t>Prerequisites</a:t>
            </a:r>
            <a:endParaRPr i="1" dirty="0">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dirty="0"/>
              <a:t>None</a:t>
            </a:r>
            <a:endParaRPr b="0" i="1" dirty="0">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dirty="0">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dirty="0">
                <a:solidFill>
                  <a:srgbClr val="202020"/>
                </a:solidFill>
              </a:rPr>
              <a:t>Pre or Corequisites</a:t>
            </a:r>
            <a:endParaRPr i="1" dirty="0">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dirty="0">
                <a:solidFill>
                  <a:srgbClr val="202020"/>
                </a:solidFill>
              </a:rPr>
              <a:t>None</a:t>
            </a:r>
            <a:endParaRPr b="0" i="1" dirty="0">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dirty="0">
              <a:solidFill>
                <a:srgbClr val="202020"/>
              </a:solidFill>
            </a:endParaRPr>
          </a:p>
        </p:txBody>
      </p:sp>
      <p:sp>
        <p:nvSpPr>
          <p:cNvPr id="788" name="Google Shape;788;p58">
            <a:extLst>
              <a:ext uri="{FF2B5EF4-FFF2-40B4-BE49-F238E27FC236}">
                <a16:creationId xmlns:a16="http://schemas.microsoft.com/office/drawing/2014/main" id="{38A2C730-5055-E2E3-A84A-A5435D9C0FF9}"/>
              </a:ext>
            </a:extLst>
          </p:cNvPr>
          <p:cNvSpPr txBox="1">
            <a:spLocks noGrp="1"/>
          </p:cNvSpPr>
          <p:nvPr>
            <p:ph type="subTitle" idx="5"/>
          </p:nvPr>
        </p:nvSpPr>
        <p:spPr>
          <a:xfrm>
            <a:off x="2652475" y="1118700"/>
            <a:ext cx="5316000" cy="2758694"/>
          </a:xfrm>
          <a:prstGeom prst="rect">
            <a:avLst/>
          </a:prstGeom>
        </p:spPr>
        <p:txBody>
          <a:bodyPr spcFirstLastPara="1" wrap="square" lIns="228600" tIns="182875" rIns="228600" bIns="182875" anchor="t" anchorCtr="0">
            <a:spAutoFit/>
          </a:bodyPr>
          <a:lstStyle/>
          <a:p>
            <a:pPr marL="50800" indent="0" algn="l"/>
            <a:r>
              <a:rPr lang="en-US" b="0" i="0" dirty="0">
                <a:solidFill>
                  <a:srgbClr val="666666"/>
                </a:solidFill>
                <a:effectLst/>
                <a:latin typeface="Open Sans" panose="020F0502020204030204" pitchFamily="34" charset="0"/>
              </a:rPr>
              <a:t>Builds on fundamentals of biological fluid mechanics, mass transfer and biochemical reaction kinetics to analyze physiological </a:t>
            </a:r>
            <a:r>
              <a:rPr lang="en-US" b="0" i="0" dirty="0" err="1">
                <a:solidFill>
                  <a:srgbClr val="666666"/>
                </a:solidFill>
                <a:effectLst/>
                <a:latin typeface="Open Sans" panose="020F0502020204030204" pitchFamily="34" charset="0"/>
              </a:rPr>
              <a:t>biotransport</a:t>
            </a:r>
            <a:r>
              <a:rPr lang="en-US" b="0" i="0" dirty="0">
                <a:solidFill>
                  <a:srgbClr val="666666"/>
                </a:solidFill>
                <a:effectLst/>
                <a:latin typeface="Open Sans" panose="020F0502020204030204" pitchFamily="34" charset="0"/>
              </a:rPr>
              <a:t> processes, including fluid transport in the circulation and tissues, transport in porous media, </a:t>
            </a:r>
            <a:r>
              <a:rPr lang="en-US" b="0" i="0" dirty="0" err="1">
                <a:solidFill>
                  <a:srgbClr val="666666"/>
                </a:solidFill>
                <a:effectLst/>
                <a:latin typeface="Open Sans" panose="020F0502020204030204" pitchFamily="34" charset="0"/>
              </a:rPr>
              <a:t>transvascular</a:t>
            </a:r>
            <a:r>
              <a:rPr lang="en-US" b="0" i="0" dirty="0">
                <a:solidFill>
                  <a:srgbClr val="666666"/>
                </a:solidFill>
                <a:effectLst/>
                <a:latin typeface="Open Sans" panose="020F0502020204030204" pitchFamily="34" charset="0"/>
              </a:rPr>
              <a:t> transport, oxygen transport, cell adhesion, immunogenicity, toxicity, transport of drugs in tumors, and pharmacokinetic modeling. Special emphasis will be placed on engineering solutions for delivery and removal of molecules in the human body.</a:t>
            </a:r>
          </a:p>
          <a:p>
            <a:br>
              <a:rPr lang="en-US" dirty="0"/>
            </a:br>
            <a:endParaRPr i="0" dirty="0"/>
          </a:p>
        </p:txBody>
      </p:sp>
      <p:sp>
        <p:nvSpPr>
          <p:cNvPr id="789" name="Google Shape;789;p58">
            <a:extLst>
              <a:ext uri="{FF2B5EF4-FFF2-40B4-BE49-F238E27FC236}">
                <a16:creationId xmlns:a16="http://schemas.microsoft.com/office/drawing/2014/main" id="{CB99F1DF-F9D0-1A31-B0BA-25A5583688C2}"/>
              </a:ext>
            </a:extLst>
          </p:cNvPr>
          <p:cNvSpPr txBox="1">
            <a:spLocks noGrp="1"/>
          </p:cNvSpPr>
          <p:nvPr>
            <p:ph type="subTitle" idx="6"/>
          </p:nvPr>
        </p:nvSpPr>
        <p:spPr>
          <a:xfrm>
            <a:off x="2820625" y="5017675"/>
            <a:ext cx="1637100" cy="409800"/>
          </a:xfrm>
          <a:prstGeom prst="rect">
            <a:avLst/>
          </a:prstGeom>
        </p:spPr>
        <p:txBody>
          <a:bodyPr spcFirstLastPara="1" wrap="square" lIns="27425" tIns="0" rIns="27425" bIns="0" anchor="ctr" anchorCtr="0">
            <a:noAutofit/>
          </a:bodyPr>
          <a:lstStyle/>
          <a:p>
            <a:pPr marL="0" lvl="0" indent="0" algn="ctr" rtl="0">
              <a:spcBef>
                <a:spcPts val="1000"/>
              </a:spcBef>
              <a:spcAft>
                <a:spcPts val="0"/>
              </a:spcAft>
              <a:buNone/>
            </a:pPr>
            <a:r>
              <a:rPr lang="en-US" dirty="0">
                <a:hlinkClick r:id="rId3"/>
              </a:rPr>
              <a:t>Mark Borden</a:t>
            </a:r>
            <a:endParaRPr dirty="0"/>
          </a:p>
        </p:txBody>
      </p:sp>
      <p:sp>
        <p:nvSpPr>
          <p:cNvPr id="791" name="Google Shape;791;p58">
            <a:extLst>
              <a:ext uri="{FF2B5EF4-FFF2-40B4-BE49-F238E27FC236}">
                <a16:creationId xmlns:a16="http://schemas.microsoft.com/office/drawing/2014/main" id="{4257BF4B-689A-11D0-B8A7-4069E8047951}"/>
              </a:ext>
            </a:extLst>
          </p:cNvPr>
          <p:cNvSpPr txBox="1">
            <a:spLocks noGrp="1"/>
          </p:cNvSpPr>
          <p:nvPr>
            <p:ph type="subTitle" idx="8"/>
          </p:nvPr>
        </p:nvSpPr>
        <p:spPr>
          <a:xfrm>
            <a:off x="2651733" y="5522975"/>
            <a:ext cx="9348900" cy="838200"/>
          </a:xfrm>
          <a:prstGeom prst="rect">
            <a:avLst/>
          </a:prstGeom>
        </p:spPr>
        <p:txBody>
          <a:bodyPr spcFirstLastPara="1" wrap="square" lIns="274300" tIns="45700" rIns="274300"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a:t>Teaching schedule: </a:t>
            </a:r>
            <a:r>
              <a:rPr lang="en-US" b="0"/>
              <a:t>Availability varies. Offered as instructor schedules allow.</a:t>
            </a:r>
            <a:endParaRPr/>
          </a:p>
          <a:p>
            <a:pPr marL="0" lvl="0" indent="0" algn="l" rtl="0">
              <a:spcBef>
                <a:spcPts val="1000"/>
              </a:spcBef>
              <a:spcAft>
                <a:spcPts val="0"/>
              </a:spcAft>
              <a:buNone/>
            </a:pPr>
            <a:endParaRPr/>
          </a:p>
        </p:txBody>
      </p:sp>
      <p:sp>
        <p:nvSpPr>
          <p:cNvPr id="792" name="Google Shape;792;p58">
            <a:extLst>
              <a:ext uri="{FF2B5EF4-FFF2-40B4-BE49-F238E27FC236}">
                <a16:creationId xmlns:a16="http://schemas.microsoft.com/office/drawing/2014/main" id="{0773043F-3570-7AAD-468D-7AA400F90F66}"/>
              </a:ext>
            </a:extLst>
          </p:cNvPr>
          <p:cNvSpPr txBox="1">
            <a:spLocks noGrp="1"/>
          </p:cNvSpPr>
          <p:nvPr>
            <p:ph type="title"/>
          </p:nvPr>
        </p:nvSpPr>
        <p:spPr>
          <a:xfrm>
            <a:off x="190500" y="0"/>
            <a:ext cx="11810100" cy="1118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2800" dirty="0"/>
              <a:t>MCEN 4228/5228: Advanced </a:t>
            </a:r>
            <a:r>
              <a:rPr lang="en-US" sz="2800" dirty="0" err="1"/>
              <a:t>Biotransport</a:t>
            </a:r>
            <a:endParaRPr sz="2800" dirty="0"/>
          </a:p>
        </p:txBody>
      </p:sp>
      <p:sp>
        <p:nvSpPr>
          <p:cNvPr id="3" name="Picture Placeholder 2">
            <a:extLst>
              <a:ext uri="{FF2B5EF4-FFF2-40B4-BE49-F238E27FC236}">
                <a16:creationId xmlns:a16="http://schemas.microsoft.com/office/drawing/2014/main" id="{D6D31C4E-8B27-B25A-5957-26590E93AD47}"/>
              </a:ext>
            </a:extLst>
          </p:cNvPr>
          <p:cNvSpPr>
            <a:spLocks noGrp="1"/>
          </p:cNvSpPr>
          <p:nvPr>
            <p:ph type="pic" idx="4"/>
          </p:nvPr>
        </p:nvSpPr>
        <p:spPr/>
        <p:txBody>
          <a:bodyPr/>
          <a:lstStyle/>
          <a:p>
            <a:endParaRPr lang="en-US"/>
          </a:p>
        </p:txBody>
      </p:sp>
      <p:sp>
        <p:nvSpPr>
          <p:cNvPr id="7" name="Subtitle 6">
            <a:extLst>
              <a:ext uri="{FF2B5EF4-FFF2-40B4-BE49-F238E27FC236}">
                <a16:creationId xmlns:a16="http://schemas.microsoft.com/office/drawing/2014/main" id="{58962B10-3836-F3DC-5AAD-0D49AA0C58D3}"/>
              </a:ext>
            </a:extLst>
          </p:cNvPr>
          <p:cNvSpPr>
            <a:spLocks noGrp="1"/>
          </p:cNvSpPr>
          <p:nvPr>
            <p:ph type="subTitle" idx="7"/>
          </p:nvPr>
        </p:nvSpPr>
        <p:spPr/>
        <p:txBody>
          <a:bodyPr/>
          <a:lstStyle/>
          <a:p>
            <a:endParaRPr lang="en-US"/>
          </a:p>
        </p:txBody>
      </p:sp>
      <p:pic>
        <p:nvPicPr>
          <p:cNvPr id="4098" name="Picture 2" descr="Mark Borden">
            <a:extLst>
              <a:ext uri="{FF2B5EF4-FFF2-40B4-BE49-F238E27FC236}">
                <a16:creationId xmlns:a16="http://schemas.microsoft.com/office/drawing/2014/main" id="{E5D0B86D-697A-F393-1E89-9C8A7C9BB268}"/>
              </a:ext>
            </a:extLst>
          </p:cNvPr>
          <p:cNvPicPr>
            <a:picLocks noGrp="1" noChangeAspect="1" noChangeArrowheads="1"/>
          </p:cNvPicPr>
          <p:nvPr>
            <p:ph type="pic" idx="3"/>
          </p:nvPr>
        </p:nvPicPr>
        <p:blipFill>
          <a:blip r:embed="rId4">
            <a:extLst>
              <a:ext uri="{28A0092B-C50C-407E-A947-70E740481C1C}">
                <a14:useLocalDpi xmlns:a14="http://schemas.microsoft.com/office/drawing/2010/main" val="0"/>
              </a:ext>
            </a:extLst>
          </a:blip>
          <a:srcRect/>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870806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98"/>
        <p:cNvGrpSpPr/>
        <p:nvPr/>
      </p:nvGrpSpPr>
      <p:grpSpPr>
        <a:xfrm>
          <a:off x="0" y="0"/>
          <a:ext cx="0" cy="0"/>
          <a:chOff x="0" y="0"/>
          <a:chExt cx="0" cy="0"/>
        </a:xfrm>
      </p:grpSpPr>
      <p:pic>
        <p:nvPicPr>
          <p:cNvPr id="799" name="Google Shape;799;p59"/>
          <p:cNvPicPr preferRelativeResize="0">
            <a:picLocks noGrp="1"/>
          </p:cNvPicPr>
          <p:nvPr>
            <p:ph type="pic" idx="3"/>
          </p:nvPr>
        </p:nvPicPr>
        <p:blipFill rotWithShape="1">
          <a:blip r:embed="rId3">
            <a:alphaModFix/>
          </a:blip>
          <a:srcRect/>
          <a:stretch/>
        </p:blipFill>
        <p:spPr>
          <a:xfrm>
            <a:off x="2973025" y="3747525"/>
            <a:ext cx="1335000" cy="1335000"/>
          </a:xfrm>
          <a:prstGeom prst="rect">
            <a:avLst/>
          </a:prstGeom>
        </p:spPr>
      </p:pic>
      <p:sp>
        <p:nvSpPr>
          <p:cNvPr id="800" name="Google Shape;800;p59"/>
          <p:cNvSpPr txBox="1">
            <a:spLocks noGrp="1"/>
          </p:cNvSpPr>
          <p:nvPr>
            <p:ph type="subTitle" idx="1"/>
          </p:nvPr>
        </p:nvSpPr>
        <p:spPr>
          <a:xfrm>
            <a:off x="0" y="1118700"/>
            <a:ext cx="2652600" cy="4764600"/>
          </a:xfrm>
          <a:prstGeom prst="rect">
            <a:avLst/>
          </a:prstGeom>
        </p:spPr>
        <p:txBody>
          <a:bodyPr spcFirstLastPara="1" wrap="square" lIns="228600" tIns="182875" rIns="228600" bIns="182875" anchor="t" anchorCtr="0">
            <a:noAutofit/>
          </a:bodyPr>
          <a:lstStyle/>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Career Areas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t>Engineering Design</a:t>
            </a:r>
            <a:endParaRPr b="0" i="1"/>
          </a:p>
          <a:p>
            <a:pPr marL="0" lvl="0" indent="0" algn="l" rtl="0">
              <a:lnSpc>
                <a:spcPct val="100000"/>
              </a:lnSpc>
              <a:spcBef>
                <a:spcPts val="0"/>
              </a:spcBef>
              <a:spcAft>
                <a:spcPts val="0"/>
              </a:spcAft>
              <a:buClr>
                <a:schemeClr val="dk1"/>
              </a:buClr>
              <a:buSzPts val="1100"/>
              <a:buFont typeface="Arial"/>
              <a:buNone/>
            </a:pPr>
            <a:r>
              <a:rPr lang="en-US" b="0" i="1"/>
              <a:t>Robotics</a:t>
            </a:r>
            <a:endParaRPr b="0" i="1"/>
          </a:p>
          <a:p>
            <a:pPr marL="0" lvl="0" indent="0" algn="l" rtl="0">
              <a:lnSpc>
                <a:spcPct val="100000"/>
              </a:lnSpc>
              <a:spcBef>
                <a:spcPts val="0"/>
              </a:spcBef>
              <a:spcAft>
                <a:spcPts val="0"/>
              </a:spcAft>
              <a:buClr>
                <a:schemeClr val="dk1"/>
              </a:buClr>
              <a:buSzPts val="1100"/>
              <a:buFont typeface="Arial"/>
              <a:buNone/>
            </a:pPr>
            <a:r>
              <a:rPr lang="en-US" b="0" i="1"/>
              <a:t>Biomedical Engineer</a:t>
            </a:r>
            <a:endParaRPr b="0" i="1"/>
          </a:p>
          <a:p>
            <a:pPr marL="0" lvl="0" indent="0" algn="l" rtl="0">
              <a:lnSpc>
                <a:spcPct val="100000"/>
              </a:lnSpc>
              <a:spcBef>
                <a:spcPts val="0"/>
              </a:spcBef>
              <a:spcAft>
                <a:spcPts val="0"/>
              </a:spcAft>
              <a:buClr>
                <a:schemeClr val="dk1"/>
              </a:buClr>
              <a:buSzPts val="1100"/>
              <a:buFont typeface="Arial"/>
              <a:buNone/>
            </a:pPr>
            <a:r>
              <a:rPr lang="en-US" b="0" i="1"/>
              <a:t>Art/Architecture</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Specializations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None</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Prerequisites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None</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Pre or Corequisites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None</a:t>
            </a:r>
            <a:endParaRPr/>
          </a:p>
        </p:txBody>
      </p:sp>
      <p:sp>
        <p:nvSpPr>
          <p:cNvPr id="801" name="Google Shape;801;p59"/>
          <p:cNvSpPr txBox="1">
            <a:spLocks noGrp="1"/>
          </p:cNvSpPr>
          <p:nvPr>
            <p:ph type="subTitle" idx="5"/>
          </p:nvPr>
        </p:nvSpPr>
        <p:spPr>
          <a:xfrm>
            <a:off x="2652475" y="1118700"/>
            <a:ext cx="5316000" cy="2170200"/>
          </a:xfrm>
          <a:prstGeom prst="rect">
            <a:avLst/>
          </a:prstGeom>
        </p:spPr>
        <p:txBody>
          <a:bodyPr spcFirstLastPara="1" wrap="square" lIns="228600" tIns="182875" rIns="228600" bIns="182875" anchor="t" anchorCtr="0">
            <a:spAutoFit/>
          </a:bodyPr>
          <a:lstStyle/>
          <a:p>
            <a:pPr marL="0" lvl="0" indent="0" algn="l" rtl="0">
              <a:lnSpc>
                <a:spcPct val="100000"/>
              </a:lnSpc>
              <a:spcBef>
                <a:spcPts val="0"/>
              </a:spcBef>
              <a:spcAft>
                <a:spcPts val="0"/>
              </a:spcAft>
              <a:buClr>
                <a:schemeClr val="dk1"/>
              </a:buClr>
              <a:buSzPts val="1100"/>
              <a:buFont typeface="Arial"/>
              <a:buNone/>
            </a:pPr>
            <a:r>
              <a:rPr lang="en-US" sz="1300" i="0"/>
              <a:t>In this course, you will learn how to build robots by leveraging principles of bioinspired design. Specifically, bioinspired design views the process of how we learn from nature as an innovation strategy translating principles of function, performance and aesthetics from biology to human technology. Lectures will address the biomimicry design process from original scientific breakthroughs to entrepreneurial start-ups using cases studies that include gecko-inspired adhesives, robots that run, fly and swim, artificial muscles, computer animation and more.</a:t>
            </a:r>
            <a:endParaRPr sz="1300"/>
          </a:p>
        </p:txBody>
      </p:sp>
      <p:sp>
        <p:nvSpPr>
          <p:cNvPr id="802" name="Google Shape;802;p59"/>
          <p:cNvSpPr txBox="1">
            <a:spLocks noGrp="1"/>
          </p:cNvSpPr>
          <p:nvPr>
            <p:ph type="subTitle" idx="6"/>
          </p:nvPr>
        </p:nvSpPr>
        <p:spPr>
          <a:xfrm>
            <a:off x="2820625" y="5017675"/>
            <a:ext cx="1637100" cy="409800"/>
          </a:xfrm>
          <a:prstGeom prst="rect">
            <a:avLst/>
          </a:prstGeom>
        </p:spPr>
        <p:txBody>
          <a:bodyPr spcFirstLastPara="1" wrap="square" lIns="27425" tIns="0" rIns="27425" bIns="0" anchor="ctr" anchorCtr="0">
            <a:noAutofit/>
          </a:bodyPr>
          <a:lstStyle/>
          <a:p>
            <a:pPr marL="0" lvl="0" indent="0" algn="ctr" rtl="0">
              <a:spcBef>
                <a:spcPts val="1000"/>
              </a:spcBef>
              <a:spcAft>
                <a:spcPts val="0"/>
              </a:spcAft>
              <a:buNone/>
            </a:pPr>
            <a:r>
              <a:rPr lang="en-US">
                <a:solidFill>
                  <a:schemeClr val="hlink"/>
                </a:solidFill>
                <a:uFill>
                  <a:noFill/>
                </a:uFill>
                <a:hlinkClick r:id="rId4"/>
              </a:rPr>
              <a:t>Kaushik Jayaram</a:t>
            </a:r>
            <a:endParaRPr/>
          </a:p>
        </p:txBody>
      </p:sp>
      <p:sp>
        <p:nvSpPr>
          <p:cNvPr id="803" name="Google Shape;803;p59"/>
          <p:cNvSpPr txBox="1">
            <a:spLocks noGrp="1"/>
          </p:cNvSpPr>
          <p:nvPr>
            <p:ph type="subTitle" idx="8"/>
          </p:nvPr>
        </p:nvSpPr>
        <p:spPr>
          <a:xfrm>
            <a:off x="2651733" y="5522975"/>
            <a:ext cx="9348900" cy="838200"/>
          </a:xfrm>
          <a:prstGeom prst="rect">
            <a:avLst/>
          </a:prstGeom>
        </p:spPr>
        <p:txBody>
          <a:bodyPr spcFirstLastPara="1" wrap="square" lIns="274300" tIns="45700" rIns="274300" bIns="45700" anchor="t" anchorCtr="0">
            <a:noAutofit/>
          </a:bodyPr>
          <a:lstStyle/>
          <a:p>
            <a:pPr marL="0" lvl="0" indent="0" algn="l" rtl="0">
              <a:lnSpc>
                <a:spcPct val="100000"/>
              </a:lnSpc>
              <a:spcBef>
                <a:spcPts val="0"/>
              </a:spcBef>
              <a:spcAft>
                <a:spcPts val="0"/>
              </a:spcAft>
              <a:buNone/>
            </a:pPr>
            <a:r>
              <a:rPr lang="en-US"/>
              <a:t>Teaching schedule: </a:t>
            </a:r>
            <a:r>
              <a:rPr lang="en-US" b="0"/>
              <a:t>Generally offered spring semester. Availability may vary based on instructor schedule.</a:t>
            </a:r>
            <a:endParaRPr b="0"/>
          </a:p>
        </p:txBody>
      </p:sp>
      <p:sp>
        <p:nvSpPr>
          <p:cNvPr id="804" name="Google Shape;804;p59"/>
          <p:cNvSpPr txBox="1">
            <a:spLocks noGrp="1"/>
          </p:cNvSpPr>
          <p:nvPr>
            <p:ph type="title"/>
          </p:nvPr>
        </p:nvSpPr>
        <p:spPr>
          <a:xfrm>
            <a:off x="190500" y="0"/>
            <a:ext cx="11810100" cy="1118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2800"/>
              <a:t>MCEN 4195/5195: Bioinspired Robotics</a:t>
            </a:r>
            <a:endParaRPr sz="2800"/>
          </a:p>
        </p:txBody>
      </p:sp>
      <p:pic>
        <p:nvPicPr>
          <p:cNvPr id="805" name="Google Shape;805;p59"/>
          <p:cNvPicPr preferRelativeResize="0">
            <a:picLocks noGrp="1"/>
          </p:cNvPicPr>
          <p:nvPr>
            <p:ph type="pic" idx="2"/>
          </p:nvPr>
        </p:nvPicPr>
        <p:blipFill rotWithShape="1">
          <a:blip r:embed="rId5">
            <a:alphaModFix/>
          </a:blip>
          <a:srcRect b="1854"/>
          <a:stretch/>
        </p:blipFill>
        <p:spPr>
          <a:xfrm>
            <a:off x="7968475" y="1357875"/>
            <a:ext cx="3170250" cy="3585444"/>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810"/>
        <p:cNvGrpSpPr/>
        <p:nvPr/>
      </p:nvGrpSpPr>
      <p:grpSpPr>
        <a:xfrm>
          <a:off x="0" y="0"/>
          <a:ext cx="0" cy="0"/>
          <a:chOff x="0" y="0"/>
          <a:chExt cx="0" cy="0"/>
        </a:xfrm>
      </p:grpSpPr>
      <p:sp>
        <p:nvSpPr>
          <p:cNvPr id="811" name="Google Shape;811;p60"/>
          <p:cNvSpPr txBox="1">
            <a:spLocks noGrp="1"/>
          </p:cNvSpPr>
          <p:nvPr>
            <p:ph type="subTitle" idx="1"/>
          </p:nvPr>
        </p:nvSpPr>
        <p:spPr>
          <a:xfrm>
            <a:off x="0" y="1118700"/>
            <a:ext cx="2652600" cy="4764600"/>
          </a:xfrm>
          <a:prstGeom prst="rect">
            <a:avLst/>
          </a:prstGeom>
        </p:spPr>
        <p:txBody>
          <a:bodyPr spcFirstLastPara="1" wrap="square" lIns="228600" tIns="182875" rIns="228600" bIns="182875" anchor="t" anchorCtr="0">
            <a:noAutofit/>
          </a:bodyPr>
          <a:lstStyle/>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Career Areas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Biomedical Engineering</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Healthcare</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Medical Devices</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Medical Imaging</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Precision Biomedicine</a:t>
            </a:r>
            <a:endParaRPr b="0" i="1">
              <a:solidFill>
                <a:srgbClr val="202020"/>
              </a:solidFill>
            </a:endParaRPr>
          </a:p>
          <a:p>
            <a:pPr marL="0" lvl="0" indent="0" algn="l" rtl="0">
              <a:lnSpc>
                <a:spcPct val="100000"/>
              </a:lnSpc>
              <a:spcBef>
                <a:spcPts val="0"/>
              </a:spcBef>
              <a:spcAft>
                <a:spcPts val="0"/>
              </a:spcAft>
              <a:buClr>
                <a:schemeClr val="dk1"/>
              </a:buClr>
              <a:buFont typeface="Arial"/>
              <a:buNone/>
            </a:pPr>
            <a:endParaRPr b="0" i="1">
              <a:solidFill>
                <a:srgbClr val="202020"/>
              </a:solidFill>
            </a:endParaRPr>
          </a:p>
          <a:p>
            <a:pPr marL="0" lvl="0" indent="0" algn="l" rtl="0">
              <a:lnSpc>
                <a:spcPct val="100000"/>
              </a:lnSpc>
              <a:spcBef>
                <a:spcPts val="0"/>
              </a:spcBef>
              <a:spcAft>
                <a:spcPts val="0"/>
              </a:spcAft>
              <a:buClr>
                <a:schemeClr val="dk1"/>
              </a:buClr>
              <a:buFont typeface="Arial"/>
              <a:buNone/>
            </a:pPr>
            <a:r>
              <a:rPr lang="en-US" i="1">
                <a:solidFill>
                  <a:srgbClr val="202020"/>
                </a:solidFill>
              </a:rPr>
              <a:t>Specializations</a:t>
            </a:r>
            <a:endParaRPr i="1">
              <a:solidFill>
                <a:srgbClr val="202020"/>
              </a:solidFill>
            </a:endParaRPr>
          </a:p>
          <a:p>
            <a:pPr marL="0" lvl="0" indent="0" algn="l" rtl="0">
              <a:lnSpc>
                <a:spcPct val="100000"/>
              </a:lnSpc>
              <a:spcBef>
                <a:spcPts val="0"/>
              </a:spcBef>
              <a:spcAft>
                <a:spcPts val="0"/>
              </a:spcAft>
              <a:buClr>
                <a:schemeClr val="dk1"/>
              </a:buClr>
              <a:buFont typeface="Arial"/>
              <a:buNone/>
            </a:pPr>
            <a:r>
              <a:rPr lang="en-US" b="0" i="1">
                <a:solidFill>
                  <a:srgbClr val="202020"/>
                </a:solidFill>
              </a:rPr>
              <a:t>BS Biomedical Option</a:t>
            </a:r>
            <a:endParaRPr b="0" i="1">
              <a:solidFill>
                <a:srgbClr val="202020"/>
              </a:solidFill>
            </a:endParaRPr>
          </a:p>
          <a:p>
            <a:pPr marL="0" lvl="0" indent="0" algn="l" rtl="0">
              <a:lnSpc>
                <a:spcPct val="100000"/>
              </a:lnSpc>
              <a:spcBef>
                <a:spcPts val="0"/>
              </a:spcBef>
              <a:spcAft>
                <a:spcPts val="0"/>
              </a:spcAft>
              <a:buClr>
                <a:schemeClr val="dk1"/>
              </a:buClr>
              <a:buFont typeface="Arial"/>
              <a:buNone/>
            </a:pPr>
            <a:r>
              <a:rPr lang="en-US" b="0" i="1">
                <a:solidFill>
                  <a:srgbClr val="202020"/>
                </a:solidFill>
              </a:rPr>
              <a:t>BS Biomedical Minor</a:t>
            </a:r>
            <a:endParaRPr b="0" i="1">
              <a:solidFill>
                <a:srgbClr val="202020"/>
              </a:solidFill>
            </a:endParaRPr>
          </a:p>
          <a:p>
            <a:pPr marL="0" lvl="0" indent="0" algn="l" rtl="0">
              <a:lnSpc>
                <a:spcPct val="100000"/>
              </a:lnSpc>
              <a:spcBef>
                <a:spcPts val="0"/>
              </a:spcBef>
              <a:spcAft>
                <a:spcPts val="0"/>
              </a:spcAft>
              <a:buClr>
                <a:schemeClr val="dk1"/>
              </a:buClr>
              <a:buFont typeface="Arial"/>
              <a:buNone/>
            </a:pPr>
            <a:endParaRPr b="0" i="1">
              <a:solidFill>
                <a:srgbClr val="202020"/>
              </a:solidFill>
            </a:endParaRPr>
          </a:p>
          <a:p>
            <a:pPr marL="0" lvl="0" indent="0" algn="l" rtl="0">
              <a:lnSpc>
                <a:spcPct val="100000"/>
              </a:lnSpc>
              <a:spcBef>
                <a:spcPts val="0"/>
              </a:spcBef>
              <a:spcAft>
                <a:spcPts val="0"/>
              </a:spcAft>
              <a:buClr>
                <a:schemeClr val="dk1"/>
              </a:buClr>
              <a:buFont typeface="Arial"/>
              <a:buNone/>
            </a:pPr>
            <a:r>
              <a:rPr lang="en-US" i="1">
                <a:solidFill>
                  <a:srgbClr val="202020"/>
                </a:solidFill>
              </a:rPr>
              <a:t>Prerequisites</a:t>
            </a:r>
            <a:endParaRPr i="1">
              <a:solidFill>
                <a:srgbClr val="202020"/>
              </a:solidFill>
            </a:endParaRPr>
          </a:p>
          <a:p>
            <a:pPr marL="0" lvl="0" indent="0" algn="l" rtl="0">
              <a:lnSpc>
                <a:spcPct val="100000"/>
              </a:lnSpc>
              <a:spcBef>
                <a:spcPts val="0"/>
              </a:spcBef>
              <a:spcAft>
                <a:spcPts val="0"/>
              </a:spcAft>
              <a:buClr>
                <a:schemeClr val="dk1"/>
              </a:buClr>
              <a:buFont typeface="Arial"/>
              <a:buNone/>
            </a:pPr>
            <a:r>
              <a:rPr lang="en-US" b="0" i="1">
                <a:solidFill>
                  <a:srgbClr val="202020"/>
                </a:solidFill>
              </a:rPr>
              <a:t>MCEN 3021: Fluids**</a:t>
            </a:r>
            <a:endParaRPr b="0" i="1">
              <a:solidFill>
                <a:srgbClr val="202020"/>
              </a:solidFill>
            </a:endParaRPr>
          </a:p>
          <a:p>
            <a:pPr marL="0" lvl="0" indent="0" algn="l" rtl="0">
              <a:lnSpc>
                <a:spcPct val="100000"/>
              </a:lnSpc>
              <a:spcBef>
                <a:spcPts val="0"/>
              </a:spcBef>
              <a:spcAft>
                <a:spcPts val="0"/>
              </a:spcAft>
              <a:buClr>
                <a:schemeClr val="dk1"/>
              </a:buClr>
              <a:buFont typeface="Arial"/>
              <a:buNone/>
            </a:pPr>
            <a:endParaRPr b="0" i="1">
              <a:solidFill>
                <a:srgbClr val="202020"/>
              </a:solidFill>
            </a:endParaRPr>
          </a:p>
          <a:p>
            <a:pPr marL="0" lvl="0" indent="0" algn="l" rtl="0">
              <a:lnSpc>
                <a:spcPct val="100000"/>
              </a:lnSpc>
              <a:spcBef>
                <a:spcPts val="0"/>
              </a:spcBef>
              <a:spcAft>
                <a:spcPts val="0"/>
              </a:spcAft>
              <a:buClr>
                <a:schemeClr val="dk1"/>
              </a:buClr>
              <a:buFont typeface="Arial"/>
              <a:buNone/>
            </a:pPr>
            <a:r>
              <a:rPr lang="en-US" i="1">
                <a:solidFill>
                  <a:srgbClr val="202020"/>
                </a:solidFill>
              </a:rPr>
              <a:t>Pre or Corequisites</a:t>
            </a:r>
            <a:endParaRPr i="1">
              <a:solidFill>
                <a:srgbClr val="202020"/>
              </a:solidFill>
            </a:endParaRPr>
          </a:p>
          <a:p>
            <a:pPr marL="0" lvl="0" indent="0" algn="l" rtl="0">
              <a:lnSpc>
                <a:spcPct val="100000"/>
              </a:lnSpc>
              <a:spcBef>
                <a:spcPts val="0"/>
              </a:spcBef>
              <a:spcAft>
                <a:spcPts val="0"/>
              </a:spcAft>
              <a:buClr>
                <a:schemeClr val="dk1"/>
              </a:buClr>
              <a:buFont typeface="Arial"/>
              <a:buNone/>
            </a:pPr>
            <a:r>
              <a:rPr lang="en-US" b="0" i="1">
                <a:solidFill>
                  <a:srgbClr val="202020"/>
                </a:solidFill>
              </a:rPr>
              <a:t>None</a:t>
            </a:r>
            <a:endParaRPr b="0" i="1">
              <a:solidFill>
                <a:srgbClr val="202020"/>
              </a:solidFill>
            </a:endParaRPr>
          </a:p>
          <a:p>
            <a:pPr marL="0" lvl="0" indent="0" algn="l" rtl="0">
              <a:lnSpc>
                <a:spcPct val="100000"/>
              </a:lnSpc>
              <a:spcBef>
                <a:spcPts val="0"/>
              </a:spcBef>
              <a:spcAft>
                <a:spcPts val="0"/>
              </a:spcAft>
              <a:buClr>
                <a:schemeClr val="dk1"/>
              </a:buClr>
              <a:buFont typeface="Arial"/>
              <a:buNone/>
            </a:pPr>
            <a:endParaRPr b="0" i="1">
              <a:solidFill>
                <a:srgbClr val="202020"/>
              </a:solidFill>
            </a:endParaRPr>
          </a:p>
          <a:p>
            <a:pPr marL="0" lvl="0" indent="0" algn="l" rtl="0">
              <a:lnSpc>
                <a:spcPct val="100000"/>
              </a:lnSpc>
              <a:spcBef>
                <a:spcPts val="0"/>
              </a:spcBef>
              <a:spcAft>
                <a:spcPts val="0"/>
              </a:spcAft>
              <a:buClr>
                <a:schemeClr val="dk1"/>
              </a:buClr>
              <a:buFont typeface="Arial"/>
              <a:buNone/>
            </a:pPr>
            <a:r>
              <a:rPr lang="en-US" b="0" i="1">
                <a:solidFill>
                  <a:srgbClr val="202020"/>
                </a:solidFill>
              </a:rPr>
              <a:t>**Recommended.</a:t>
            </a:r>
            <a:endParaRPr/>
          </a:p>
        </p:txBody>
      </p:sp>
      <p:sp>
        <p:nvSpPr>
          <p:cNvPr id="812" name="Google Shape;812;p60"/>
          <p:cNvSpPr txBox="1">
            <a:spLocks noGrp="1"/>
          </p:cNvSpPr>
          <p:nvPr>
            <p:ph type="subTitle" idx="5"/>
          </p:nvPr>
        </p:nvSpPr>
        <p:spPr>
          <a:xfrm>
            <a:off x="2652475" y="1118700"/>
            <a:ext cx="5316000" cy="2723400"/>
          </a:xfrm>
          <a:prstGeom prst="rect">
            <a:avLst/>
          </a:prstGeom>
        </p:spPr>
        <p:txBody>
          <a:bodyPr spcFirstLastPara="1" wrap="square" lIns="228600" tIns="182875" rIns="228600" bIns="182875" anchor="t" anchorCtr="0">
            <a:spAutoFit/>
          </a:bodyPr>
          <a:lstStyle/>
          <a:p>
            <a:pPr marL="0" lvl="0" indent="0" algn="l" rtl="0">
              <a:lnSpc>
                <a:spcPct val="100000"/>
              </a:lnSpc>
              <a:spcBef>
                <a:spcPts val="0"/>
              </a:spcBef>
              <a:spcAft>
                <a:spcPts val="0"/>
              </a:spcAft>
              <a:buClr>
                <a:schemeClr val="dk1"/>
              </a:buClr>
              <a:buSzPts val="1100"/>
              <a:buFont typeface="Arial"/>
              <a:buNone/>
            </a:pPr>
            <a:r>
              <a:rPr lang="en-US" sz="1200" i="0"/>
              <a:t>This course will provide a formal introduction to principles of biofluid mechanics at the macroscopic physiological scales. The average living human body is filled with fluids of over two dozen varieties – each performing key functions essential for life and well-being. Developing a core understanding of macroscale physiological flows is essential for key advances in healthcare and medical technology. We will explore the use of engineering principles of fluid flows and fluid-solid interactions to study physiological flow phenomena. This will include discussions of physiological processes in healthy and diseased states. The course will also explore latest advances in medical imaging and image-based flow analysis. </a:t>
            </a:r>
            <a:endParaRPr sz="1600" i="0"/>
          </a:p>
          <a:p>
            <a:pPr marL="0" lvl="0" indent="0" algn="l" rtl="0">
              <a:spcBef>
                <a:spcPts val="1000"/>
              </a:spcBef>
              <a:spcAft>
                <a:spcPts val="0"/>
              </a:spcAft>
              <a:buNone/>
            </a:pPr>
            <a:endParaRPr/>
          </a:p>
        </p:txBody>
      </p:sp>
      <p:sp>
        <p:nvSpPr>
          <p:cNvPr id="813" name="Google Shape;813;p60"/>
          <p:cNvSpPr txBox="1">
            <a:spLocks noGrp="1"/>
          </p:cNvSpPr>
          <p:nvPr>
            <p:ph type="subTitle" idx="6"/>
          </p:nvPr>
        </p:nvSpPr>
        <p:spPr>
          <a:xfrm>
            <a:off x="2773175" y="5017675"/>
            <a:ext cx="1748700" cy="409800"/>
          </a:xfrm>
          <a:prstGeom prst="rect">
            <a:avLst/>
          </a:prstGeom>
        </p:spPr>
        <p:txBody>
          <a:bodyPr spcFirstLastPara="1" wrap="square" lIns="27425" tIns="0" rIns="27425" bIns="0" anchor="ctr" anchorCtr="0">
            <a:noAutofit/>
          </a:bodyPr>
          <a:lstStyle/>
          <a:p>
            <a:pPr marL="0" lvl="0" indent="0" algn="ctr" rtl="0">
              <a:lnSpc>
                <a:spcPct val="100000"/>
              </a:lnSpc>
              <a:spcBef>
                <a:spcPts val="0"/>
              </a:spcBef>
              <a:spcAft>
                <a:spcPts val="0"/>
              </a:spcAft>
              <a:buClr>
                <a:schemeClr val="dk1"/>
              </a:buClr>
              <a:buSzPts val="1100"/>
              <a:buFont typeface="Arial"/>
              <a:buNone/>
            </a:pPr>
            <a:r>
              <a:rPr lang="en-US">
                <a:solidFill>
                  <a:schemeClr val="hlink"/>
                </a:solidFill>
                <a:uFill>
                  <a:noFill/>
                </a:uFill>
                <a:hlinkClick r:id="rId3"/>
              </a:rPr>
              <a:t>Debanjan Mukherjee</a:t>
            </a:r>
            <a:endParaRPr/>
          </a:p>
        </p:txBody>
      </p:sp>
      <p:sp>
        <p:nvSpPr>
          <p:cNvPr id="814" name="Google Shape;814;p60"/>
          <p:cNvSpPr txBox="1">
            <a:spLocks noGrp="1"/>
          </p:cNvSpPr>
          <p:nvPr>
            <p:ph type="subTitle" idx="8"/>
          </p:nvPr>
        </p:nvSpPr>
        <p:spPr>
          <a:xfrm>
            <a:off x="2651733" y="5522975"/>
            <a:ext cx="9348900" cy="838200"/>
          </a:xfrm>
          <a:prstGeom prst="rect">
            <a:avLst/>
          </a:prstGeom>
        </p:spPr>
        <p:txBody>
          <a:bodyPr spcFirstLastPara="1" wrap="square" lIns="274300" tIns="45700" rIns="274300" bIns="45700" anchor="t" anchorCtr="0">
            <a:noAutofit/>
          </a:bodyPr>
          <a:lstStyle/>
          <a:p>
            <a:pPr marL="0" lvl="0" indent="0" algn="l" rtl="0">
              <a:lnSpc>
                <a:spcPct val="100000"/>
              </a:lnSpc>
              <a:spcBef>
                <a:spcPts val="0"/>
              </a:spcBef>
              <a:spcAft>
                <a:spcPts val="0"/>
              </a:spcAft>
              <a:buNone/>
            </a:pPr>
            <a:r>
              <a:rPr lang="en-US"/>
              <a:t>Teaching schedule:</a:t>
            </a:r>
            <a:r>
              <a:rPr lang="en-US" b="0"/>
              <a:t> Generally offered once a year. Availability may vary based on instructor schedule.</a:t>
            </a:r>
            <a:endParaRPr b="0"/>
          </a:p>
        </p:txBody>
      </p:sp>
      <p:sp>
        <p:nvSpPr>
          <p:cNvPr id="815" name="Google Shape;815;p60"/>
          <p:cNvSpPr txBox="1">
            <a:spLocks noGrp="1"/>
          </p:cNvSpPr>
          <p:nvPr>
            <p:ph type="title"/>
          </p:nvPr>
        </p:nvSpPr>
        <p:spPr>
          <a:xfrm>
            <a:off x="190500" y="0"/>
            <a:ext cx="11810100" cy="1118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2800"/>
              <a:t>MCEN 4228/5228: Fluid Mechanics in the Human Body</a:t>
            </a:r>
            <a:endParaRPr sz="2800"/>
          </a:p>
        </p:txBody>
      </p:sp>
      <p:pic>
        <p:nvPicPr>
          <p:cNvPr id="816" name="Google Shape;816;p60"/>
          <p:cNvPicPr preferRelativeResize="0"/>
          <p:nvPr/>
        </p:nvPicPr>
        <p:blipFill rotWithShape="1">
          <a:blip r:embed="rId4">
            <a:alphaModFix/>
          </a:blip>
          <a:srcRect b="27431"/>
          <a:stretch/>
        </p:blipFill>
        <p:spPr>
          <a:xfrm>
            <a:off x="2973012" y="3747512"/>
            <a:ext cx="1335024" cy="1335024"/>
          </a:xfrm>
          <a:prstGeom prst="rect">
            <a:avLst/>
          </a:prstGeom>
          <a:noFill/>
          <a:ln>
            <a:noFill/>
          </a:ln>
        </p:spPr>
      </p:pic>
      <p:pic>
        <p:nvPicPr>
          <p:cNvPr id="817" name="Google Shape;817;p60"/>
          <p:cNvPicPr preferRelativeResize="0"/>
          <p:nvPr/>
        </p:nvPicPr>
        <p:blipFill>
          <a:blip r:embed="rId5">
            <a:alphaModFix/>
          </a:blip>
          <a:stretch>
            <a:fillRect/>
          </a:stretch>
        </p:blipFill>
        <p:spPr>
          <a:xfrm>
            <a:off x="7968425" y="1329850"/>
            <a:ext cx="3649200" cy="292227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pic>
        <p:nvPicPr>
          <p:cNvPr id="105" name="Google Shape;105;p9"/>
          <p:cNvPicPr preferRelativeResize="0">
            <a:picLocks noGrp="1"/>
          </p:cNvPicPr>
          <p:nvPr>
            <p:ph type="pic" idx="3"/>
          </p:nvPr>
        </p:nvPicPr>
        <p:blipFill rotWithShape="1">
          <a:blip r:embed="rId3">
            <a:alphaModFix/>
          </a:blip>
          <a:srcRect/>
          <a:stretch/>
        </p:blipFill>
        <p:spPr>
          <a:xfrm>
            <a:off x="2973025" y="3747525"/>
            <a:ext cx="1335000" cy="1335000"/>
          </a:xfrm>
          <a:prstGeom prst="rect">
            <a:avLst/>
          </a:prstGeom>
        </p:spPr>
      </p:pic>
      <p:pic>
        <p:nvPicPr>
          <p:cNvPr id="106" name="Google Shape;106;p9"/>
          <p:cNvPicPr preferRelativeResize="0">
            <a:picLocks noGrp="1"/>
          </p:cNvPicPr>
          <p:nvPr>
            <p:ph type="pic" idx="4"/>
          </p:nvPr>
        </p:nvPicPr>
        <p:blipFill rotWithShape="1">
          <a:blip r:embed="rId4">
            <a:alphaModFix/>
          </a:blip>
          <a:srcRect/>
          <a:stretch/>
        </p:blipFill>
        <p:spPr>
          <a:xfrm>
            <a:off x="4525775" y="3747525"/>
            <a:ext cx="1335000" cy="1335000"/>
          </a:xfrm>
          <a:prstGeom prst="rect">
            <a:avLst/>
          </a:prstGeom>
        </p:spPr>
      </p:pic>
      <p:sp>
        <p:nvSpPr>
          <p:cNvPr id="107" name="Google Shape;107;p9"/>
          <p:cNvSpPr txBox="1">
            <a:spLocks noGrp="1"/>
          </p:cNvSpPr>
          <p:nvPr>
            <p:ph type="subTitle" idx="1"/>
          </p:nvPr>
        </p:nvSpPr>
        <p:spPr>
          <a:xfrm>
            <a:off x="0" y="1118700"/>
            <a:ext cx="2652600" cy="4764600"/>
          </a:xfrm>
          <a:prstGeom prst="rect">
            <a:avLst/>
          </a:prstGeom>
        </p:spPr>
        <p:txBody>
          <a:bodyPr spcFirstLastPara="1" wrap="square" lIns="228600" tIns="182875" rIns="228600" bIns="182875" anchor="t" anchorCtr="0">
            <a:noAutofit/>
          </a:bodyPr>
          <a:lstStyle/>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Career Areas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Biomedical Engineering</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Renewable Energy</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Aviation/Space Exploration</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Atmospheric Science</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Specializations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None</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Prerequisites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None</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Pre or Corequisites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MCEN 5020: MEA</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p:txBody>
      </p:sp>
      <p:sp>
        <p:nvSpPr>
          <p:cNvPr id="108" name="Google Shape;108;p9"/>
          <p:cNvSpPr txBox="1">
            <a:spLocks noGrp="1"/>
          </p:cNvSpPr>
          <p:nvPr>
            <p:ph type="subTitle" idx="5"/>
          </p:nvPr>
        </p:nvSpPr>
        <p:spPr>
          <a:xfrm>
            <a:off x="2652475" y="1118700"/>
            <a:ext cx="5316000" cy="1878000"/>
          </a:xfrm>
          <a:prstGeom prst="rect">
            <a:avLst/>
          </a:prstGeom>
        </p:spPr>
        <p:txBody>
          <a:bodyPr spcFirstLastPara="1" wrap="square" lIns="228600" tIns="182875" rIns="228600" bIns="182875" anchor="t" anchorCtr="0">
            <a:spAutoFit/>
          </a:bodyPr>
          <a:lstStyle/>
          <a:p>
            <a:pPr marL="0" lvl="0" indent="0" algn="l" rtl="0">
              <a:lnSpc>
                <a:spcPct val="100000"/>
              </a:lnSpc>
              <a:spcBef>
                <a:spcPts val="0"/>
              </a:spcBef>
              <a:spcAft>
                <a:spcPts val="0"/>
              </a:spcAft>
              <a:buClr>
                <a:schemeClr val="dk1"/>
              </a:buClr>
              <a:buSzPts val="1100"/>
              <a:buFont typeface="Arial"/>
              <a:buNone/>
            </a:pPr>
            <a:r>
              <a:rPr lang="en-US" i="0"/>
              <a:t>Focuses on physical properties of gases and liquids, and kinematics of flow fields. Analyzes stress; viscous, heat-conducting Newtonian fluids; and capillary effects and surface-tension-driven flow. Other topics include vorticity and circulation, ideal fluid flow theory in two and three dimensions, Schwartz-Christoffel transformations, free streamline theory, and internal and free-surface waves.</a:t>
            </a:r>
            <a:endParaRPr/>
          </a:p>
        </p:txBody>
      </p:sp>
      <p:sp>
        <p:nvSpPr>
          <p:cNvPr id="109" name="Google Shape;109;p9"/>
          <p:cNvSpPr txBox="1">
            <a:spLocks noGrp="1"/>
          </p:cNvSpPr>
          <p:nvPr>
            <p:ph type="subTitle" idx="6"/>
          </p:nvPr>
        </p:nvSpPr>
        <p:spPr>
          <a:xfrm>
            <a:off x="2820625" y="5017675"/>
            <a:ext cx="1637100" cy="409800"/>
          </a:xfrm>
          <a:prstGeom prst="rect">
            <a:avLst/>
          </a:prstGeom>
        </p:spPr>
        <p:txBody>
          <a:bodyPr spcFirstLastPara="1" wrap="square" lIns="27425" tIns="0" rIns="27425" bIns="0" anchor="ctr" anchorCtr="0">
            <a:noAutofit/>
          </a:bodyPr>
          <a:lstStyle/>
          <a:p>
            <a:pPr marL="0" lvl="0" indent="0" algn="ctr" rtl="0">
              <a:spcBef>
                <a:spcPts val="1000"/>
              </a:spcBef>
              <a:spcAft>
                <a:spcPts val="0"/>
              </a:spcAft>
              <a:buNone/>
            </a:pPr>
            <a:r>
              <a:rPr lang="en-US">
                <a:solidFill>
                  <a:schemeClr val="hlink"/>
                </a:solidFill>
                <a:uFill>
                  <a:noFill/>
                </a:uFill>
                <a:hlinkClick r:id="rId5"/>
              </a:rPr>
              <a:t>Xiaoyun Ding</a:t>
            </a:r>
            <a:endParaRPr/>
          </a:p>
        </p:txBody>
      </p:sp>
      <p:sp>
        <p:nvSpPr>
          <p:cNvPr id="110" name="Google Shape;110;p9"/>
          <p:cNvSpPr txBox="1">
            <a:spLocks noGrp="1"/>
          </p:cNvSpPr>
          <p:nvPr>
            <p:ph type="subTitle" idx="7"/>
          </p:nvPr>
        </p:nvSpPr>
        <p:spPr>
          <a:xfrm>
            <a:off x="4376075" y="5022475"/>
            <a:ext cx="1637100" cy="409800"/>
          </a:xfrm>
          <a:prstGeom prst="rect">
            <a:avLst/>
          </a:prstGeom>
        </p:spPr>
        <p:txBody>
          <a:bodyPr spcFirstLastPara="1" wrap="square" lIns="27425" tIns="0" rIns="27425" bIns="0" anchor="ctr" anchorCtr="0">
            <a:noAutofit/>
          </a:bodyPr>
          <a:lstStyle/>
          <a:p>
            <a:pPr marL="0" lvl="0" indent="0" algn="ctr" rtl="0">
              <a:spcBef>
                <a:spcPts val="1000"/>
              </a:spcBef>
              <a:spcAft>
                <a:spcPts val="0"/>
              </a:spcAft>
              <a:buNone/>
            </a:pPr>
            <a:r>
              <a:rPr lang="en-US">
                <a:solidFill>
                  <a:schemeClr val="hlink"/>
                </a:solidFill>
                <a:uFill>
                  <a:noFill/>
                </a:uFill>
                <a:hlinkClick r:id="rId6"/>
              </a:rPr>
              <a:t>Jean Hertzberg</a:t>
            </a:r>
            <a:endParaRPr/>
          </a:p>
        </p:txBody>
      </p:sp>
      <p:sp>
        <p:nvSpPr>
          <p:cNvPr id="111" name="Google Shape;111;p9"/>
          <p:cNvSpPr txBox="1">
            <a:spLocks noGrp="1"/>
          </p:cNvSpPr>
          <p:nvPr>
            <p:ph type="subTitle" idx="8"/>
          </p:nvPr>
        </p:nvSpPr>
        <p:spPr>
          <a:xfrm>
            <a:off x="2651733" y="5522975"/>
            <a:ext cx="9348900" cy="838200"/>
          </a:xfrm>
          <a:prstGeom prst="rect">
            <a:avLst/>
          </a:prstGeom>
        </p:spPr>
        <p:txBody>
          <a:bodyPr spcFirstLastPara="1" wrap="square" lIns="274300" tIns="45700" rIns="274300" bIns="45700" anchor="t" anchorCtr="0">
            <a:noAutofit/>
          </a:bodyPr>
          <a:lstStyle/>
          <a:p>
            <a:pPr marL="0" lvl="0" indent="0" algn="l" rtl="0">
              <a:spcBef>
                <a:spcPts val="1000"/>
              </a:spcBef>
              <a:spcAft>
                <a:spcPts val="0"/>
              </a:spcAft>
              <a:buClr>
                <a:schemeClr val="dk1"/>
              </a:buClr>
              <a:buSzPts val="1100"/>
              <a:buFont typeface="Arial"/>
              <a:buNone/>
            </a:pPr>
            <a:r>
              <a:rPr lang="en-US"/>
              <a:t>Teaching schedule: </a:t>
            </a:r>
            <a:r>
              <a:rPr lang="en-US" b="0"/>
              <a:t>Offered every fall semester. </a:t>
            </a:r>
            <a:endParaRPr/>
          </a:p>
        </p:txBody>
      </p:sp>
      <p:sp>
        <p:nvSpPr>
          <p:cNvPr id="112" name="Google Shape;112;p9"/>
          <p:cNvSpPr txBox="1">
            <a:spLocks noGrp="1"/>
          </p:cNvSpPr>
          <p:nvPr>
            <p:ph type="title"/>
          </p:nvPr>
        </p:nvSpPr>
        <p:spPr>
          <a:xfrm>
            <a:off x="190500" y="0"/>
            <a:ext cx="11810100" cy="1118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2800"/>
              <a:t>MCEN 5021: Introduction to Fluid Dynamics</a:t>
            </a:r>
            <a:endParaRPr sz="2800"/>
          </a:p>
        </p:txBody>
      </p:sp>
      <p:sp>
        <p:nvSpPr>
          <p:cNvPr id="113" name="Google Shape;113;p9"/>
          <p:cNvSpPr txBox="1">
            <a:spLocks noGrp="1"/>
          </p:cNvSpPr>
          <p:nvPr>
            <p:ph type="subTitle" idx="7"/>
          </p:nvPr>
        </p:nvSpPr>
        <p:spPr>
          <a:xfrm>
            <a:off x="5860775" y="5022475"/>
            <a:ext cx="1637100" cy="409800"/>
          </a:xfrm>
          <a:prstGeom prst="rect">
            <a:avLst/>
          </a:prstGeom>
        </p:spPr>
        <p:txBody>
          <a:bodyPr spcFirstLastPara="1" wrap="square" lIns="27425" tIns="0" rIns="27425" bIns="0" anchor="ctr" anchorCtr="0">
            <a:noAutofit/>
          </a:bodyPr>
          <a:lstStyle/>
          <a:p>
            <a:pPr marL="0" lvl="0" indent="0" algn="ctr" rtl="0">
              <a:spcBef>
                <a:spcPts val="1000"/>
              </a:spcBef>
              <a:spcAft>
                <a:spcPts val="0"/>
              </a:spcAft>
              <a:buNone/>
            </a:pPr>
            <a:r>
              <a:rPr lang="en-US">
                <a:solidFill>
                  <a:schemeClr val="hlink"/>
                </a:solidFill>
                <a:uFill>
                  <a:noFill/>
                </a:uFill>
                <a:hlinkClick r:id="rId7"/>
              </a:rPr>
              <a:t>Jeremy Koch</a:t>
            </a:r>
            <a:endParaRPr/>
          </a:p>
        </p:txBody>
      </p:sp>
      <p:pic>
        <p:nvPicPr>
          <p:cNvPr id="114" name="Google Shape;114;p9"/>
          <p:cNvPicPr preferRelativeResize="0"/>
          <p:nvPr/>
        </p:nvPicPr>
        <p:blipFill>
          <a:blip r:embed="rId8">
            <a:alphaModFix/>
          </a:blip>
          <a:stretch>
            <a:fillRect/>
          </a:stretch>
        </p:blipFill>
        <p:spPr>
          <a:xfrm>
            <a:off x="7968476" y="1329850"/>
            <a:ext cx="3597376" cy="2208425"/>
          </a:xfrm>
          <a:prstGeom prst="rect">
            <a:avLst/>
          </a:prstGeom>
          <a:noFill/>
          <a:ln>
            <a:noFill/>
          </a:ln>
        </p:spPr>
      </p:pic>
      <p:sp>
        <p:nvSpPr>
          <p:cNvPr id="115" name="Google Shape;115;p9"/>
          <p:cNvSpPr txBox="1"/>
          <p:nvPr/>
        </p:nvSpPr>
        <p:spPr>
          <a:xfrm>
            <a:off x="7968475" y="3227675"/>
            <a:ext cx="9810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000">
                <a:solidFill>
                  <a:schemeClr val="lt1"/>
                </a:solidFill>
                <a:latin typeface="Helvetica Neue"/>
                <a:ea typeface="Helvetica Neue"/>
                <a:cs typeface="Helvetica Neue"/>
                <a:sym typeface="Helvetica Neue"/>
              </a:rPr>
              <a:t>Hana Kieger</a:t>
            </a:r>
            <a:endParaRPr sz="1000">
              <a:solidFill>
                <a:schemeClr val="lt1"/>
              </a:solidFill>
              <a:latin typeface="Helvetica Neue"/>
              <a:ea typeface="Helvetica Neue"/>
              <a:cs typeface="Helvetica Neue"/>
              <a:sym typeface="Helvetica Neue"/>
            </a:endParaRPr>
          </a:p>
        </p:txBody>
      </p:sp>
      <p:pic>
        <p:nvPicPr>
          <p:cNvPr id="116" name="Google Shape;116;p9"/>
          <p:cNvPicPr preferRelativeResize="0"/>
          <p:nvPr/>
        </p:nvPicPr>
        <p:blipFill>
          <a:blip r:embed="rId9">
            <a:alphaModFix/>
          </a:blip>
          <a:stretch>
            <a:fillRect/>
          </a:stretch>
        </p:blipFill>
        <p:spPr>
          <a:xfrm>
            <a:off x="6081225" y="3747525"/>
            <a:ext cx="1335000" cy="133500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822"/>
        <p:cNvGrpSpPr/>
        <p:nvPr/>
      </p:nvGrpSpPr>
      <p:grpSpPr>
        <a:xfrm>
          <a:off x="0" y="0"/>
          <a:ext cx="0" cy="0"/>
          <a:chOff x="0" y="0"/>
          <a:chExt cx="0" cy="0"/>
        </a:xfrm>
      </p:grpSpPr>
      <p:sp>
        <p:nvSpPr>
          <p:cNvPr id="823" name="Google Shape;823;p61"/>
          <p:cNvSpPr txBox="1">
            <a:spLocks noGrp="1"/>
          </p:cNvSpPr>
          <p:nvPr>
            <p:ph type="subTitle" idx="1"/>
          </p:nvPr>
        </p:nvSpPr>
        <p:spPr>
          <a:xfrm>
            <a:off x="0" y="1118700"/>
            <a:ext cx="2652600" cy="4764600"/>
          </a:xfrm>
          <a:prstGeom prst="rect">
            <a:avLst/>
          </a:prstGeom>
        </p:spPr>
        <p:txBody>
          <a:bodyPr spcFirstLastPara="1" wrap="square" lIns="228600" tIns="182875" rIns="228600" bIns="182875" anchor="t" anchorCtr="0">
            <a:noAutofit/>
          </a:bodyPr>
          <a:lstStyle/>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Career Areas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Food Engineering</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Sustainable Agriculture</a:t>
            </a:r>
            <a:endParaRPr b="0" i="1">
              <a:solidFill>
                <a:srgbClr val="202020"/>
              </a:solidFill>
            </a:endParaRPr>
          </a:p>
          <a:p>
            <a:pPr marL="0" lvl="0" indent="0" algn="l" rtl="0">
              <a:lnSpc>
                <a:spcPct val="100000"/>
              </a:lnSpc>
              <a:spcBef>
                <a:spcPts val="0"/>
              </a:spcBef>
              <a:spcAft>
                <a:spcPts val="0"/>
              </a:spcAft>
              <a:buClr>
                <a:schemeClr val="dk1"/>
              </a:buClr>
              <a:buFont typeface="Arial"/>
              <a:buNone/>
            </a:pPr>
            <a:endParaRPr b="0" i="1">
              <a:solidFill>
                <a:srgbClr val="202020"/>
              </a:solidFill>
            </a:endParaRPr>
          </a:p>
          <a:p>
            <a:pPr marL="0" lvl="0" indent="0" algn="l" rtl="0">
              <a:lnSpc>
                <a:spcPct val="100000"/>
              </a:lnSpc>
              <a:spcBef>
                <a:spcPts val="0"/>
              </a:spcBef>
              <a:spcAft>
                <a:spcPts val="0"/>
              </a:spcAft>
              <a:buClr>
                <a:schemeClr val="dk1"/>
              </a:buClr>
              <a:buFont typeface="Arial"/>
              <a:buNone/>
            </a:pPr>
            <a:r>
              <a:rPr lang="en-US" i="1">
                <a:solidFill>
                  <a:srgbClr val="202020"/>
                </a:solidFill>
              </a:rPr>
              <a:t>Specializations</a:t>
            </a:r>
            <a:endParaRPr i="1">
              <a:solidFill>
                <a:srgbClr val="202020"/>
              </a:solidFill>
            </a:endParaRPr>
          </a:p>
          <a:p>
            <a:pPr marL="0" lvl="0" indent="0" algn="l" rtl="0">
              <a:lnSpc>
                <a:spcPct val="100000"/>
              </a:lnSpc>
              <a:spcBef>
                <a:spcPts val="0"/>
              </a:spcBef>
              <a:spcAft>
                <a:spcPts val="0"/>
              </a:spcAft>
              <a:buClr>
                <a:schemeClr val="dk1"/>
              </a:buClr>
              <a:buFont typeface="Arial"/>
              <a:buNone/>
            </a:pPr>
            <a:r>
              <a:rPr lang="en-US" b="0" i="1">
                <a:solidFill>
                  <a:srgbClr val="202020"/>
                </a:solidFill>
              </a:rPr>
              <a:t>BS Biomedical Minor</a:t>
            </a:r>
            <a:endParaRPr b="0" i="1">
              <a:solidFill>
                <a:srgbClr val="202020"/>
              </a:solidFill>
            </a:endParaRPr>
          </a:p>
          <a:p>
            <a:pPr marL="0" lvl="0" indent="0" algn="l" rtl="0">
              <a:lnSpc>
                <a:spcPct val="100000"/>
              </a:lnSpc>
              <a:spcBef>
                <a:spcPts val="0"/>
              </a:spcBef>
              <a:spcAft>
                <a:spcPts val="0"/>
              </a:spcAft>
              <a:buClr>
                <a:schemeClr val="dk1"/>
              </a:buClr>
              <a:buFont typeface="Arial"/>
              <a:buNone/>
            </a:pPr>
            <a:r>
              <a:rPr lang="en-US" b="0" i="1">
                <a:solidFill>
                  <a:srgbClr val="202020"/>
                </a:solidFill>
              </a:rPr>
              <a:t>BS Global Eng. Minor</a:t>
            </a:r>
            <a:endParaRPr b="0" i="1">
              <a:solidFill>
                <a:srgbClr val="202020"/>
              </a:solidFill>
            </a:endParaRPr>
          </a:p>
          <a:p>
            <a:pPr marL="0" lvl="0" indent="0" algn="l" rtl="0">
              <a:lnSpc>
                <a:spcPct val="100000"/>
              </a:lnSpc>
              <a:spcBef>
                <a:spcPts val="0"/>
              </a:spcBef>
              <a:spcAft>
                <a:spcPts val="0"/>
              </a:spcAft>
              <a:buClr>
                <a:schemeClr val="dk1"/>
              </a:buClr>
              <a:buFont typeface="Arial"/>
              <a:buNone/>
            </a:pPr>
            <a:endParaRPr b="0" i="1">
              <a:solidFill>
                <a:srgbClr val="202020"/>
              </a:solidFill>
            </a:endParaRPr>
          </a:p>
          <a:p>
            <a:pPr marL="0" lvl="0" indent="0" algn="l" rtl="0">
              <a:lnSpc>
                <a:spcPct val="100000"/>
              </a:lnSpc>
              <a:spcBef>
                <a:spcPts val="0"/>
              </a:spcBef>
              <a:spcAft>
                <a:spcPts val="0"/>
              </a:spcAft>
              <a:buClr>
                <a:schemeClr val="dk1"/>
              </a:buClr>
              <a:buFont typeface="Arial"/>
              <a:buNone/>
            </a:pPr>
            <a:r>
              <a:rPr lang="en-US" i="1">
                <a:solidFill>
                  <a:srgbClr val="202020"/>
                </a:solidFill>
              </a:rPr>
              <a:t>Prerequisites</a:t>
            </a:r>
            <a:endParaRPr i="1">
              <a:solidFill>
                <a:srgbClr val="202020"/>
              </a:solidFill>
            </a:endParaRPr>
          </a:p>
          <a:p>
            <a:pPr marL="0" lvl="0" indent="0" algn="l" rtl="0">
              <a:lnSpc>
                <a:spcPct val="100000"/>
              </a:lnSpc>
              <a:spcBef>
                <a:spcPts val="0"/>
              </a:spcBef>
              <a:spcAft>
                <a:spcPts val="0"/>
              </a:spcAft>
              <a:buClr>
                <a:schemeClr val="dk1"/>
              </a:buClr>
              <a:buFont typeface="Arial"/>
              <a:buNone/>
            </a:pPr>
            <a:r>
              <a:rPr lang="en-US" b="0" i="1">
                <a:solidFill>
                  <a:srgbClr val="202020"/>
                </a:solidFill>
              </a:rPr>
              <a:t>None</a:t>
            </a:r>
            <a:endParaRPr b="0" i="1">
              <a:solidFill>
                <a:srgbClr val="202020"/>
              </a:solidFill>
            </a:endParaRPr>
          </a:p>
          <a:p>
            <a:pPr marL="0" lvl="0" indent="0" algn="l" rtl="0">
              <a:lnSpc>
                <a:spcPct val="100000"/>
              </a:lnSpc>
              <a:spcBef>
                <a:spcPts val="0"/>
              </a:spcBef>
              <a:spcAft>
                <a:spcPts val="0"/>
              </a:spcAft>
              <a:buClr>
                <a:schemeClr val="dk1"/>
              </a:buClr>
              <a:buFont typeface="Arial"/>
              <a:buNone/>
            </a:pPr>
            <a:endParaRPr b="0" i="1">
              <a:solidFill>
                <a:srgbClr val="202020"/>
              </a:solidFill>
            </a:endParaRPr>
          </a:p>
          <a:p>
            <a:pPr marL="0" lvl="0" indent="0" algn="l" rtl="0">
              <a:lnSpc>
                <a:spcPct val="100000"/>
              </a:lnSpc>
              <a:spcBef>
                <a:spcPts val="0"/>
              </a:spcBef>
              <a:spcAft>
                <a:spcPts val="0"/>
              </a:spcAft>
              <a:buClr>
                <a:schemeClr val="dk1"/>
              </a:buClr>
              <a:buFont typeface="Arial"/>
              <a:buNone/>
            </a:pPr>
            <a:r>
              <a:rPr lang="en-US" i="1">
                <a:solidFill>
                  <a:srgbClr val="202020"/>
                </a:solidFill>
              </a:rPr>
              <a:t>Pre or Corequisites</a:t>
            </a:r>
            <a:endParaRPr i="1">
              <a:solidFill>
                <a:srgbClr val="202020"/>
              </a:solidFill>
            </a:endParaRPr>
          </a:p>
          <a:p>
            <a:pPr marL="0" lvl="0" indent="0" algn="l" rtl="0">
              <a:lnSpc>
                <a:spcPct val="100000"/>
              </a:lnSpc>
              <a:spcBef>
                <a:spcPts val="0"/>
              </a:spcBef>
              <a:spcAft>
                <a:spcPts val="0"/>
              </a:spcAft>
              <a:buClr>
                <a:schemeClr val="dk1"/>
              </a:buClr>
              <a:buFont typeface="Arial"/>
              <a:buNone/>
            </a:pPr>
            <a:r>
              <a:rPr lang="en-US" b="0" i="1">
                <a:solidFill>
                  <a:srgbClr val="202020"/>
                </a:solidFill>
              </a:rPr>
              <a:t>None</a:t>
            </a:r>
            <a:endParaRPr/>
          </a:p>
        </p:txBody>
      </p:sp>
      <p:sp>
        <p:nvSpPr>
          <p:cNvPr id="824" name="Google Shape;824;p61"/>
          <p:cNvSpPr txBox="1">
            <a:spLocks noGrp="1"/>
          </p:cNvSpPr>
          <p:nvPr>
            <p:ph type="subTitle" idx="5"/>
          </p:nvPr>
        </p:nvSpPr>
        <p:spPr>
          <a:xfrm>
            <a:off x="2652475" y="1118700"/>
            <a:ext cx="5316000" cy="2401200"/>
          </a:xfrm>
          <a:prstGeom prst="rect">
            <a:avLst/>
          </a:prstGeom>
        </p:spPr>
        <p:txBody>
          <a:bodyPr spcFirstLastPara="1" wrap="square" lIns="228600" tIns="182875" rIns="228600" bIns="182875" anchor="t" anchorCtr="0">
            <a:spAutoFit/>
          </a:bodyPr>
          <a:lstStyle/>
          <a:p>
            <a:pPr marL="0" lvl="0" indent="0" algn="l" rtl="0">
              <a:lnSpc>
                <a:spcPct val="100000"/>
              </a:lnSpc>
              <a:spcBef>
                <a:spcPts val="0"/>
              </a:spcBef>
              <a:spcAft>
                <a:spcPts val="0"/>
              </a:spcAft>
              <a:buClr>
                <a:schemeClr val="dk1"/>
              </a:buClr>
              <a:buSzPts val="1100"/>
              <a:buFont typeface="Arial"/>
              <a:buNone/>
            </a:pPr>
            <a:r>
              <a:rPr lang="en-US" sz="1200" i="0"/>
              <a:t>This class will serve as an introduction to how engineers use their training to approach and solve problems outside of their discipline, as illustrated by the roasting and brewing of coffee. In addition to focusing on the science and craftsmanship of making a cup of coffee from bean to cup, we will also study the global sourcing of coffee beans. The course will offer weekly hands-on experimental laboratories to demonstrate key engineering principles in subject areas such as heat transfer, mass transfer, thermodynamics, materials science, sustainability, water quality, biomedical engineering and device design evaluation. This class culminates in a design competition where students compete to make the best coffee using the least energy.</a:t>
            </a:r>
            <a:endParaRPr sz="1200"/>
          </a:p>
        </p:txBody>
      </p:sp>
      <p:sp>
        <p:nvSpPr>
          <p:cNvPr id="825" name="Google Shape;825;p61"/>
          <p:cNvSpPr txBox="1">
            <a:spLocks noGrp="1"/>
          </p:cNvSpPr>
          <p:nvPr>
            <p:ph type="subTitle" idx="6"/>
          </p:nvPr>
        </p:nvSpPr>
        <p:spPr>
          <a:xfrm>
            <a:off x="2820625" y="5093875"/>
            <a:ext cx="1637100" cy="409800"/>
          </a:xfrm>
          <a:prstGeom prst="rect">
            <a:avLst/>
          </a:prstGeom>
        </p:spPr>
        <p:txBody>
          <a:bodyPr spcFirstLastPara="1" wrap="square" lIns="27425" tIns="0" rIns="27425" bIns="0" anchor="ctr" anchorCtr="0">
            <a:noAutofit/>
          </a:bodyPr>
          <a:lstStyle/>
          <a:p>
            <a:pPr marL="0" lvl="0" indent="0" algn="ctr" rtl="0">
              <a:lnSpc>
                <a:spcPct val="100000"/>
              </a:lnSpc>
              <a:spcBef>
                <a:spcPts val="0"/>
              </a:spcBef>
              <a:spcAft>
                <a:spcPts val="0"/>
              </a:spcAft>
              <a:buNone/>
            </a:pPr>
            <a:r>
              <a:rPr lang="en-US">
                <a:solidFill>
                  <a:schemeClr val="hlink"/>
                </a:solidFill>
                <a:uFill>
                  <a:noFill/>
                </a:uFill>
                <a:hlinkClick r:id="rId3"/>
              </a:rPr>
              <a:t>Carmen Pacheco-Borden</a:t>
            </a:r>
            <a:endParaRPr/>
          </a:p>
        </p:txBody>
      </p:sp>
      <p:sp>
        <p:nvSpPr>
          <p:cNvPr id="826" name="Google Shape;826;p61"/>
          <p:cNvSpPr txBox="1">
            <a:spLocks noGrp="1"/>
          </p:cNvSpPr>
          <p:nvPr>
            <p:ph type="subTitle" idx="8"/>
          </p:nvPr>
        </p:nvSpPr>
        <p:spPr>
          <a:xfrm>
            <a:off x="2651733" y="5522975"/>
            <a:ext cx="9348900" cy="838200"/>
          </a:xfrm>
          <a:prstGeom prst="rect">
            <a:avLst/>
          </a:prstGeom>
        </p:spPr>
        <p:txBody>
          <a:bodyPr spcFirstLastPara="1" wrap="square" lIns="274300" tIns="45700" rIns="274300" bIns="45700" anchor="t" anchorCtr="0">
            <a:noAutofit/>
          </a:bodyPr>
          <a:lstStyle/>
          <a:p>
            <a:pPr marL="0" lvl="0" indent="0" algn="l" rtl="0">
              <a:spcBef>
                <a:spcPts val="1000"/>
              </a:spcBef>
              <a:spcAft>
                <a:spcPts val="0"/>
              </a:spcAft>
              <a:buNone/>
            </a:pPr>
            <a:r>
              <a:rPr lang="en-US"/>
              <a:t>Teaching schedule: </a:t>
            </a:r>
            <a:r>
              <a:rPr lang="en-US" b="0"/>
              <a:t>Generally offered fall semester. Availability may vary based on instructor schedule.</a:t>
            </a:r>
            <a:endParaRPr/>
          </a:p>
          <a:p>
            <a:pPr marL="0" lvl="0" indent="0" algn="l" rtl="0">
              <a:spcBef>
                <a:spcPts val="1000"/>
              </a:spcBef>
              <a:spcAft>
                <a:spcPts val="0"/>
              </a:spcAft>
              <a:buNone/>
            </a:pPr>
            <a:endParaRPr b="0"/>
          </a:p>
          <a:p>
            <a:pPr marL="0" lvl="0" indent="0" algn="l" rtl="0">
              <a:spcBef>
                <a:spcPts val="1000"/>
              </a:spcBef>
              <a:spcAft>
                <a:spcPts val="0"/>
              </a:spcAft>
              <a:buNone/>
            </a:pPr>
            <a:endParaRPr b="0"/>
          </a:p>
        </p:txBody>
      </p:sp>
      <p:sp>
        <p:nvSpPr>
          <p:cNvPr id="827" name="Google Shape;827;p61"/>
          <p:cNvSpPr txBox="1">
            <a:spLocks noGrp="1"/>
          </p:cNvSpPr>
          <p:nvPr>
            <p:ph type="title"/>
          </p:nvPr>
        </p:nvSpPr>
        <p:spPr>
          <a:xfrm>
            <a:off x="190500" y="0"/>
            <a:ext cx="11810100" cy="1118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2800"/>
              <a:t>MCEN 4193/5193: Design of Coffee</a:t>
            </a:r>
            <a:endParaRPr sz="2800"/>
          </a:p>
        </p:txBody>
      </p:sp>
      <p:pic>
        <p:nvPicPr>
          <p:cNvPr id="828" name="Google Shape;828;p61"/>
          <p:cNvPicPr preferRelativeResize="0"/>
          <p:nvPr/>
        </p:nvPicPr>
        <p:blipFill rotWithShape="1">
          <a:blip r:embed="rId4">
            <a:alphaModFix/>
          </a:blip>
          <a:srcRect l="17819" t="21427" r="11188" b="31858"/>
          <a:stretch/>
        </p:blipFill>
        <p:spPr>
          <a:xfrm>
            <a:off x="2973025" y="3747513"/>
            <a:ext cx="1340075" cy="1335025"/>
          </a:xfrm>
          <a:prstGeom prst="rect">
            <a:avLst/>
          </a:prstGeom>
          <a:noFill/>
          <a:ln>
            <a:noFill/>
          </a:ln>
        </p:spPr>
      </p:pic>
      <p:pic>
        <p:nvPicPr>
          <p:cNvPr id="829" name="Google Shape;829;p61"/>
          <p:cNvPicPr preferRelativeResize="0"/>
          <p:nvPr/>
        </p:nvPicPr>
        <p:blipFill rotWithShape="1">
          <a:blip r:embed="rId5">
            <a:alphaModFix/>
          </a:blip>
          <a:srcRect r="10960"/>
          <a:stretch/>
        </p:blipFill>
        <p:spPr>
          <a:xfrm>
            <a:off x="7968425" y="1329850"/>
            <a:ext cx="3649199" cy="2907701"/>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834"/>
        <p:cNvGrpSpPr/>
        <p:nvPr/>
      </p:nvGrpSpPr>
      <p:grpSpPr>
        <a:xfrm>
          <a:off x="0" y="0"/>
          <a:ext cx="0" cy="0"/>
          <a:chOff x="0" y="0"/>
          <a:chExt cx="0" cy="0"/>
        </a:xfrm>
      </p:grpSpPr>
      <p:sp>
        <p:nvSpPr>
          <p:cNvPr id="835" name="Google Shape;835;p62"/>
          <p:cNvSpPr>
            <a:spLocks noGrp="1"/>
          </p:cNvSpPr>
          <p:nvPr>
            <p:ph type="pic" idx="4"/>
          </p:nvPr>
        </p:nvSpPr>
        <p:spPr>
          <a:xfrm>
            <a:off x="4525775" y="3747525"/>
            <a:ext cx="1335000" cy="1335000"/>
          </a:xfrm>
          <a:prstGeom prst="rect">
            <a:avLst/>
          </a:prstGeom>
        </p:spPr>
        <p:txBody>
          <a:bodyPr/>
          <a:lstStyle/>
          <a:p>
            <a:endParaRPr lang="en-US"/>
          </a:p>
        </p:txBody>
      </p:sp>
      <p:sp>
        <p:nvSpPr>
          <p:cNvPr id="836" name="Google Shape;836;p62"/>
          <p:cNvSpPr txBox="1">
            <a:spLocks noGrp="1"/>
          </p:cNvSpPr>
          <p:nvPr>
            <p:ph type="subTitle" idx="1"/>
          </p:nvPr>
        </p:nvSpPr>
        <p:spPr>
          <a:xfrm>
            <a:off x="0" y="1118700"/>
            <a:ext cx="2652600" cy="4764600"/>
          </a:xfrm>
          <a:prstGeom prst="rect">
            <a:avLst/>
          </a:prstGeom>
        </p:spPr>
        <p:txBody>
          <a:bodyPr spcFirstLastPara="1" wrap="square" lIns="228600" tIns="182875" rIns="228600" bIns="182875" anchor="t" anchorCtr="0">
            <a:noAutofit/>
          </a:bodyPr>
          <a:lstStyle/>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Career Areas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Controls</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Robotics</a:t>
            </a:r>
            <a:endParaRPr b="0" i="1">
              <a:solidFill>
                <a:srgbClr val="202020"/>
              </a:solidFill>
            </a:endParaRPr>
          </a:p>
          <a:p>
            <a:pPr marL="0" lvl="0" indent="0" algn="l" rtl="0">
              <a:lnSpc>
                <a:spcPct val="100000"/>
              </a:lnSpc>
              <a:spcBef>
                <a:spcPts val="0"/>
              </a:spcBef>
              <a:spcAft>
                <a:spcPts val="0"/>
              </a:spcAft>
              <a:buClr>
                <a:schemeClr val="dk1"/>
              </a:buClr>
              <a:buFont typeface="Arial"/>
              <a:buNone/>
            </a:pPr>
            <a:endParaRPr b="0" i="1">
              <a:solidFill>
                <a:srgbClr val="202020"/>
              </a:solidFill>
            </a:endParaRPr>
          </a:p>
          <a:p>
            <a:pPr marL="0" lvl="0" indent="0" algn="l" rtl="0">
              <a:lnSpc>
                <a:spcPct val="100000"/>
              </a:lnSpc>
              <a:spcBef>
                <a:spcPts val="0"/>
              </a:spcBef>
              <a:spcAft>
                <a:spcPts val="0"/>
              </a:spcAft>
              <a:buClr>
                <a:schemeClr val="dk1"/>
              </a:buClr>
              <a:buFont typeface="Arial"/>
              <a:buNone/>
            </a:pPr>
            <a:r>
              <a:rPr lang="en-US" i="1">
                <a:solidFill>
                  <a:srgbClr val="202020"/>
                </a:solidFill>
              </a:rPr>
              <a:t>Specializations</a:t>
            </a:r>
            <a:endParaRPr i="1">
              <a:solidFill>
                <a:srgbClr val="202020"/>
              </a:solidFill>
            </a:endParaRPr>
          </a:p>
          <a:p>
            <a:pPr marL="0" lvl="0" indent="0" algn="l" rtl="0">
              <a:lnSpc>
                <a:spcPct val="100000"/>
              </a:lnSpc>
              <a:spcBef>
                <a:spcPts val="0"/>
              </a:spcBef>
              <a:spcAft>
                <a:spcPts val="0"/>
              </a:spcAft>
              <a:buClr>
                <a:schemeClr val="dk1"/>
              </a:buClr>
              <a:buFont typeface="Arial"/>
              <a:buNone/>
            </a:pPr>
            <a:r>
              <a:rPr lang="en-US" b="0" i="1">
                <a:solidFill>
                  <a:srgbClr val="202020"/>
                </a:solidFill>
              </a:rPr>
              <a:t>None</a:t>
            </a:r>
            <a:endParaRPr b="0" i="1">
              <a:solidFill>
                <a:srgbClr val="202020"/>
              </a:solidFill>
            </a:endParaRPr>
          </a:p>
          <a:p>
            <a:pPr marL="0" lvl="0" indent="0" algn="l" rtl="0">
              <a:lnSpc>
                <a:spcPct val="100000"/>
              </a:lnSpc>
              <a:spcBef>
                <a:spcPts val="0"/>
              </a:spcBef>
              <a:spcAft>
                <a:spcPts val="0"/>
              </a:spcAft>
              <a:buClr>
                <a:schemeClr val="dk1"/>
              </a:buClr>
              <a:buFont typeface="Arial"/>
              <a:buNone/>
            </a:pPr>
            <a:endParaRPr b="0" i="1">
              <a:solidFill>
                <a:srgbClr val="202020"/>
              </a:solidFill>
            </a:endParaRPr>
          </a:p>
          <a:p>
            <a:pPr marL="0" lvl="0" indent="0" algn="l" rtl="0">
              <a:lnSpc>
                <a:spcPct val="100000"/>
              </a:lnSpc>
              <a:spcBef>
                <a:spcPts val="0"/>
              </a:spcBef>
              <a:spcAft>
                <a:spcPts val="0"/>
              </a:spcAft>
              <a:buClr>
                <a:schemeClr val="dk1"/>
              </a:buClr>
              <a:buFont typeface="Arial"/>
              <a:buNone/>
            </a:pPr>
            <a:r>
              <a:rPr lang="en-US" i="1">
                <a:solidFill>
                  <a:srgbClr val="202020"/>
                </a:solidFill>
              </a:rPr>
              <a:t>Prerequisites</a:t>
            </a:r>
            <a:endParaRPr i="1">
              <a:solidFill>
                <a:srgbClr val="202020"/>
              </a:solidFill>
            </a:endParaRPr>
          </a:p>
          <a:p>
            <a:pPr marL="0" lvl="0" indent="0" algn="l" rtl="0">
              <a:lnSpc>
                <a:spcPct val="100000"/>
              </a:lnSpc>
              <a:spcBef>
                <a:spcPts val="0"/>
              </a:spcBef>
              <a:spcAft>
                <a:spcPts val="0"/>
              </a:spcAft>
              <a:buClr>
                <a:schemeClr val="dk1"/>
              </a:buClr>
              <a:buFont typeface="Arial"/>
              <a:buNone/>
            </a:pPr>
            <a:r>
              <a:rPr lang="en-US" b="0" i="1">
                <a:solidFill>
                  <a:srgbClr val="202020"/>
                </a:solidFill>
              </a:rPr>
              <a:t>MCEN 4043: System Dynamics*</a:t>
            </a:r>
            <a:endParaRPr b="0" i="1">
              <a:solidFill>
                <a:srgbClr val="202020"/>
              </a:solidFill>
            </a:endParaRPr>
          </a:p>
          <a:p>
            <a:pPr marL="0" lvl="0" indent="0" algn="l" rtl="0">
              <a:lnSpc>
                <a:spcPct val="100000"/>
              </a:lnSpc>
              <a:spcBef>
                <a:spcPts val="0"/>
              </a:spcBef>
              <a:spcAft>
                <a:spcPts val="0"/>
              </a:spcAft>
              <a:buClr>
                <a:schemeClr val="dk1"/>
              </a:buClr>
              <a:buFont typeface="Arial"/>
              <a:buNone/>
            </a:pPr>
            <a:endParaRPr b="0" i="1">
              <a:solidFill>
                <a:srgbClr val="202020"/>
              </a:solidFill>
            </a:endParaRPr>
          </a:p>
          <a:p>
            <a:pPr marL="0" lvl="0" indent="0" algn="l" rtl="0">
              <a:lnSpc>
                <a:spcPct val="100000"/>
              </a:lnSpc>
              <a:spcBef>
                <a:spcPts val="0"/>
              </a:spcBef>
              <a:spcAft>
                <a:spcPts val="0"/>
              </a:spcAft>
              <a:buClr>
                <a:schemeClr val="dk1"/>
              </a:buClr>
              <a:buFont typeface="Arial"/>
              <a:buNone/>
            </a:pPr>
            <a:r>
              <a:rPr lang="en-US" i="1">
                <a:solidFill>
                  <a:srgbClr val="202020"/>
                </a:solidFill>
              </a:rPr>
              <a:t>Pre or Corequisites</a:t>
            </a:r>
            <a:endParaRPr i="1">
              <a:solidFill>
                <a:srgbClr val="202020"/>
              </a:solidFill>
            </a:endParaRPr>
          </a:p>
          <a:p>
            <a:pPr marL="0" lvl="0" indent="0" algn="l" rtl="0">
              <a:lnSpc>
                <a:spcPct val="100000"/>
              </a:lnSpc>
              <a:spcBef>
                <a:spcPts val="0"/>
              </a:spcBef>
              <a:spcAft>
                <a:spcPts val="0"/>
              </a:spcAft>
              <a:buClr>
                <a:schemeClr val="dk1"/>
              </a:buClr>
              <a:buFont typeface="Arial"/>
              <a:buNone/>
            </a:pPr>
            <a:r>
              <a:rPr lang="en-US" b="0" i="1">
                <a:solidFill>
                  <a:srgbClr val="202020"/>
                </a:solidFill>
              </a:rPr>
              <a:t>None</a:t>
            </a:r>
            <a:endParaRPr b="0" i="1">
              <a:solidFill>
                <a:srgbClr val="202020"/>
              </a:solidFill>
            </a:endParaRPr>
          </a:p>
          <a:p>
            <a:pPr marL="0" lvl="0" indent="0" algn="l" rtl="0">
              <a:lnSpc>
                <a:spcPct val="100000"/>
              </a:lnSpc>
              <a:spcBef>
                <a:spcPts val="0"/>
              </a:spcBef>
              <a:spcAft>
                <a:spcPts val="0"/>
              </a:spcAft>
              <a:buClr>
                <a:schemeClr val="dk1"/>
              </a:buClr>
              <a:buFont typeface="Arial"/>
              <a:buNone/>
            </a:pPr>
            <a:endParaRPr b="0" i="1">
              <a:solidFill>
                <a:srgbClr val="202020"/>
              </a:solidFill>
            </a:endParaRPr>
          </a:p>
          <a:p>
            <a:pPr marL="0" lvl="0" indent="0" algn="l" rtl="0">
              <a:lnSpc>
                <a:spcPct val="100000"/>
              </a:lnSpc>
              <a:spcBef>
                <a:spcPts val="0"/>
              </a:spcBef>
              <a:spcAft>
                <a:spcPts val="0"/>
              </a:spcAft>
              <a:buClr>
                <a:schemeClr val="dk1"/>
              </a:buClr>
              <a:buFont typeface="Arial"/>
              <a:buNone/>
            </a:pPr>
            <a:r>
              <a:rPr lang="en-US" b="0" i="1">
                <a:solidFill>
                  <a:srgbClr val="202020"/>
                </a:solidFill>
              </a:rPr>
              <a:t>*Or equivalent.</a:t>
            </a:r>
            <a:endParaRPr b="0" i="1">
              <a:solidFill>
                <a:srgbClr val="202020"/>
              </a:solidFill>
            </a:endParaRPr>
          </a:p>
        </p:txBody>
      </p:sp>
      <p:sp>
        <p:nvSpPr>
          <p:cNvPr id="837" name="Google Shape;837;p62"/>
          <p:cNvSpPr txBox="1">
            <a:spLocks noGrp="1"/>
          </p:cNvSpPr>
          <p:nvPr>
            <p:ph type="subTitle" idx="5"/>
          </p:nvPr>
        </p:nvSpPr>
        <p:spPr>
          <a:xfrm>
            <a:off x="2652475" y="1118700"/>
            <a:ext cx="5316000" cy="2370300"/>
          </a:xfrm>
          <a:prstGeom prst="rect">
            <a:avLst/>
          </a:prstGeom>
        </p:spPr>
        <p:txBody>
          <a:bodyPr spcFirstLastPara="1" wrap="square" lIns="228600" tIns="182875" rIns="228600" bIns="182875" anchor="t" anchorCtr="0">
            <a:spAutoFit/>
          </a:bodyPr>
          <a:lstStyle/>
          <a:p>
            <a:pPr marL="0" lvl="0" indent="0" algn="l" rtl="0">
              <a:lnSpc>
                <a:spcPct val="100000"/>
              </a:lnSpc>
              <a:spcBef>
                <a:spcPts val="0"/>
              </a:spcBef>
              <a:spcAft>
                <a:spcPts val="0"/>
              </a:spcAft>
              <a:buClr>
                <a:schemeClr val="dk1"/>
              </a:buClr>
              <a:buSzPts val="1100"/>
              <a:buFont typeface="Arial"/>
              <a:buNone/>
            </a:pPr>
            <a:r>
              <a:rPr lang="en-US" sz="1300" i="0"/>
              <a:t>Introduction to fundamental principles and techniques for analysis and synthesis of feedback control systems in the time and frequency domains. Linearization, review of linear system response, frequency response, transfer functions and Bode diagrams. Closed loop system analysis including root locus, Nyquist criterion, gain and phase margins. Compensation design with lead, lag and PID controllers. Translation of closed loop performance requirements into open loop constraints. Model uncertainty and robustness. Introduction to state space representations and state feedback control.</a:t>
            </a:r>
            <a:endParaRPr sz="1300"/>
          </a:p>
        </p:txBody>
      </p:sp>
      <p:sp>
        <p:nvSpPr>
          <p:cNvPr id="838" name="Google Shape;838;p62"/>
          <p:cNvSpPr txBox="1">
            <a:spLocks noGrp="1"/>
          </p:cNvSpPr>
          <p:nvPr>
            <p:ph type="subTitle" idx="6"/>
          </p:nvPr>
        </p:nvSpPr>
        <p:spPr>
          <a:xfrm>
            <a:off x="2820625" y="5017675"/>
            <a:ext cx="1637100" cy="409800"/>
          </a:xfrm>
          <a:prstGeom prst="rect">
            <a:avLst/>
          </a:prstGeom>
        </p:spPr>
        <p:txBody>
          <a:bodyPr spcFirstLastPara="1" wrap="square" lIns="27425" tIns="0" rIns="27425" bIns="0" anchor="ctr" anchorCtr="0">
            <a:noAutofit/>
          </a:bodyPr>
          <a:lstStyle/>
          <a:p>
            <a:pPr marL="0" lvl="0" indent="0" algn="ctr" rtl="0">
              <a:lnSpc>
                <a:spcPct val="100000"/>
              </a:lnSpc>
              <a:spcBef>
                <a:spcPts val="0"/>
              </a:spcBef>
              <a:spcAft>
                <a:spcPts val="0"/>
              </a:spcAft>
              <a:buClr>
                <a:schemeClr val="dk1"/>
              </a:buClr>
              <a:buSzPts val="1100"/>
              <a:buFont typeface="Arial"/>
              <a:buNone/>
            </a:pPr>
            <a:r>
              <a:rPr lang="en-US">
                <a:solidFill>
                  <a:schemeClr val="hlink"/>
                </a:solidFill>
                <a:uFill>
                  <a:noFill/>
                </a:uFill>
                <a:hlinkClick r:id="rId3"/>
              </a:rPr>
              <a:t>Shalom Ruben</a:t>
            </a:r>
            <a:endParaRPr/>
          </a:p>
        </p:txBody>
      </p:sp>
      <p:sp>
        <p:nvSpPr>
          <p:cNvPr id="839" name="Google Shape;839;p62"/>
          <p:cNvSpPr txBox="1">
            <a:spLocks noGrp="1"/>
          </p:cNvSpPr>
          <p:nvPr>
            <p:ph type="subTitle" idx="7"/>
          </p:nvPr>
        </p:nvSpPr>
        <p:spPr>
          <a:xfrm>
            <a:off x="4376075" y="4946275"/>
            <a:ext cx="1637100" cy="409800"/>
          </a:xfrm>
          <a:prstGeom prst="rect">
            <a:avLst/>
          </a:prstGeom>
        </p:spPr>
        <p:txBody>
          <a:bodyPr spcFirstLastPara="1" wrap="square" lIns="27425" tIns="0" rIns="27425" bIns="0" anchor="ctr" anchorCtr="0">
            <a:noAutofit/>
          </a:bodyPr>
          <a:lstStyle/>
          <a:p>
            <a:pPr marL="0" lvl="0" indent="0" algn="ctr" rtl="0">
              <a:spcBef>
                <a:spcPts val="1000"/>
              </a:spcBef>
              <a:spcAft>
                <a:spcPts val="0"/>
              </a:spcAft>
              <a:buNone/>
            </a:pPr>
            <a:r>
              <a:rPr lang="en-US">
                <a:solidFill>
                  <a:schemeClr val="hlink"/>
                </a:solidFill>
                <a:uFill>
                  <a:noFill/>
                </a:uFill>
                <a:hlinkClick r:id="rId4"/>
              </a:rPr>
              <a:t>Lucy Pao</a:t>
            </a:r>
            <a:endParaRPr/>
          </a:p>
        </p:txBody>
      </p:sp>
      <p:sp>
        <p:nvSpPr>
          <p:cNvPr id="840" name="Google Shape;840;p62"/>
          <p:cNvSpPr txBox="1">
            <a:spLocks noGrp="1"/>
          </p:cNvSpPr>
          <p:nvPr>
            <p:ph type="subTitle" idx="8"/>
          </p:nvPr>
        </p:nvSpPr>
        <p:spPr>
          <a:xfrm>
            <a:off x="2651733" y="5522975"/>
            <a:ext cx="9348900" cy="838200"/>
          </a:xfrm>
          <a:prstGeom prst="rect">
            <a:avLst/>
          </a:prstGeom>
        </p:spPr>
        <p:txBody>
          <a:bodyPr spcFirstLastPara="1" wrap="square" lIns="274300" tIns="45700" rIns="274300" bIns="45700" anchor="t" anchorCtr="0">
            <a:noAutofit/>
          </a:bodyPr>
          <a:lstStyle/>
          <a:p>
            <a:pPr marL="0" lvl="0" indent="0" algn="l" rtl="0">
              <a:lnSpc>
                <a:spcPct val="100000"/>
              </a:lnSpc>
              <a:spcBef>
                <a:spcPts val="0"/>
              </a:spcBef>
              <a:spcAft>
                <a:spcPts val="0"/>
              </a:spcAft>
              <a:buNone/>
            </a:pPr>
            <a:r>
              <a:rPr lang="en-US"/>
              <a:t>Teaching schedule:</a:t>
            </a:r>
            <a:r>
              <a:rPr lang="en-US" b="0"/>
              <a:t> Offered both fall and spring semester. Taught in alternating semesters with ECEN.</a:t>
            </a:r>
            <a:endParaRPr/>
          </a:p>
        </p:txBody>
      </p:sp>
      <p:sp>
        <p:nvSpPr>
          <p:cNvPr id="841" name="Google Shape;841;p62"/>
          <p:cNvSpPr txBox="1">
            <a:spLocks noGrp="1"/>
          </p:cNvSpPr>
          <p:nvPr>
            <p:ph type="title"/>
          </p:nvPr>
        </p:nvSpPr>
        <p:spPr>
          <a:xfrm>
            <a:off x="190500" y="0"/>
            <a:ext cx="11810100" cy="1118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2800"/>
              <a:t>MCEN 4138/5138: Feedback Control</a:t>
            </a:r>
            <a:endParaRPr sz="2800"/>
          </a:p>
        </p:txBody>
      </p:sp>
      <p:pic>
        <p:nvPicPr>
          <p:cNvPr id="842" name="Google Shape;842;p62"/>
          <p:cNvPicPr preferRelativeResize="0"/>
          <p:nvPr/>
        </p:nvPicPr>
        <p:blipFill rotWithShape="1">
          <a:blip r:embed="rId5">
            <a:alphaModFix/>
          </a:blip>
          <a:srcRect l="7142" r="37918" b="13733"/>
          <a:stretch/>
        </p:blipFill>
        <p:spPr>
          <a:xfrm>
            <a:off x="2971800" y="3747512"/>
            <a:ext cx="1268272" cy="1335024"/>
          </a:xfrm>
          <a:prstGeom prst="rect">
            <a:avLst/>
          </a:prstGeom>
          <a:noFill/>
          <a:ln>
            <a:noFill/>
          </a:ln>
        </p:spPr>
      </p:pic>
      <p:pic>
        <p:nvPicPr>
          <p:cNvPr id="843" name="Google Shape;843;p62"/>
          <p:cNvPicPr preferRelativeResize="0"/>
          <p:nvPr/>
        </p:nvPicPr>
        <p:blipFill rotWithShape="1">
          <a:blip r:embed="rId6">
            <a:alphaModFix/>
          </a:blip>
          <a:srcRect t="17101" b="7958"/>
          <a:stretch/>
        </p:blipFill>
        <p:spPr>
          <a:xfrm>
            <a:off x="4559263" y="3747500"/>
            <a:ext cx="1268272" cy="1335024"/>
          </a:xfrm>
          <a:prstGeom prst="rect">
            <a:avLst/>
          </a:prstGeom>
          <a:noFill/>
          <a:ln>
            <a:noFill/>
          </a:ln>
        </p:spPr>
      </p:pic>
      <p:pic>
        <p:nvPicPr>
          <p:cNvPr id="844" name="Google Shape;844;p62"/>
          <p:cNvPicPr preferRelativeResize="0"/>
          <p:nvPr/>
        </p:nvPicPr>
        <p:blipFill>
          <a:blip r:embed="rId7">
            <a:alphaModFix/>
          </a:blip>
          <a:stretch>
            <a:fillRect/>
          </a:stretch>
        </p:blipFill>
        <p:spPr>
          <a:xfrm>
            <a:off x="7968475" y="1329850"/>
            <a:ext cx="3649200" cy="252187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849"/>
        <p:cNvGrpSpPr/>
        <p:nvPr/>
      </p:nvGrpSpPr>
      <p:grpSpPr>
        <a:xfrm>
          <a:off x="0" y="0"/>
          <a:ext cx="0" cy="0"/>
          <a:chOff x="0" y="0"/>
          <a:chExt cx="0" cy="0"/>
        </a:xfrm>
      </p:grpSpPr>
      <p:sp>
        <p:nvSpPr>
          <p:cNvPr id="850" name="Google Shape;850;p63"/>
          <p:cNvSpPr txBox="1">
            <a:spLocks noGrp="1"/>
          </p:cNvSpPr>
          <p:nvPr>
            <p:ph type="subTitle" idx="1"/>
          </p:nvPr>
        </p:nvSpPr>
        <p:spPr>
          <a:xfrm>
            <a:off x="0" y="1118700"/>
            <a:ext cx="2652600" cy="4764600"/>
          </a:xfrm>
          <a:prstGeom prst="rect">
            <a:avLst/>
          </a:prstGeom>
        </p:spPr>
        <p:txBody>
          <a:bodyPr spcFirstLastPara="1" wrap="square" lIns="228600" tIns="182875" rIns="228600" bIns="182875" anchor="t" anchorCtr="0">
            <a:noAutofit/>
          </a:bodyPr>
          <a:lstStyle/>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Career Areas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Lab on a Chip</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Biomedical Microdevices</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Micro/Nanotechnology </a:t>
            </a:r>
            <a:endParaRPr b="0" i="1">
              <a:solidFill>
                <a:srgbClr val="202020"/>
              </a:solidFill>
            </a:endParaRPr>
          </a:p>
          <a:p>
            <a:pPr marL="0" lvl="0" indent="0" algn="l" rtl="0">
              <a:lnSpc>
                <a:spcPct val="100000"/>
              </a:lnSpc>
              <a:spcBef>
                <a:spcPts val="0"/>
              </a:spcBef>
              <a:spcAft>
                <a:spcPts val="0"/>
              </a:spcAft>
              <a:buClr>
                <a:schemeClr val="dk1"/>
              </a:buClr>
              <a:buFont typeface="Arial"/>
              <a:buNone/>
            </a:pPr>
            <a:endParaRPr b="0" i="1">
              <a:solidFill>
                <a:srgbClr val="202020"/>
              </a:solidFill>
            </a:endParaRPr>
          </a:p>
          <a:p>
            <a:pPr marL="0" lvl="0" indent="0" algn="l" rtl="0">
              <a:lnSpc>
                <a:spcPct val="100000"/>
              </a:lnSpc>
              <a:spcBef>
                <a:spcPts val="0"/>
              </a:spcBef>
              <a:spcAft>
                <a:spcPts val="0"/>
              </a:spcAft>
              <a:buClr>
                <a:schemeClr val="dk1"/>
              </a:buClr>
              <a:buFont typeface="Arial"/>
              <a:buNone/>
            </a:pPr>
            <a:r>
              <a:rPr lang="en-US" i="1">
                <a:solidFill>
                  <a:srgbClr val="202020"/>
                </a:solidFill>
              </a:rPr>
              <a:t>Specializations</a:t>
            </a:r>
            <a:endParaRPr i="1">
              <a:solidFill>
                <a:srgbClr val="202020"/>
              </a:solidFill>
            </a:endParaRPr>
          </a:p>
          <a:p>
            <a:pPr marL="0" lvl="0" indent="0" algn="l" rtl="0">
              <a:lnSpc>
                <a:spcPct val="100000"/>
              </a:lnSpc>
              <a:spcBef>
                <a:spcPts val="0"/>
              </a:spcBef>
              <a:spcAft>
                <a:spcPts val="0"/>
              </a:spcAft>
              <a:buClr>
                <a:schemeClr val="dk1"/>
              </a:buClr>
              <a:buFont typeface="Arial"/>
              <a:buNone/>
            </a:pPr>
            <a:r>
              <a:rPr lang="en-US" b="0" i="1">
                <a:solidFill>
                  <a:srgbClr val="202020"/>
                </a:solidFill>
              </a:rPr>
              <a:t>BS Biomedical Option</a:t>
            </a:r>
            <a:endParaRPr b="0" i="1">
              <a:solidFill>
                <a:srgbClr val="202020"/>
              </a:solidFill>
            </a:endParaRPr>
          </a:p>
          <a:p>
            <a:pPr marL="0" lvl="0" indent="0" algn="l" rtl="0">
              <a:lnSpc>
                <a:spcPct val="100000"/>
              </a:lnSpc>
              <a:spcBef>
                <a:spcPts val="0"/>
              </a:spcBef>
              <a:spcAft>
                <a:spcPts val="0"/>
              </a:spcAft>
              <a:buClr>
                <a:schemeClr val="dk1"/>
              </a:buClr>
              <a:buFont typeface="Arial"/>
              <a:buNone/>
            </a:pPr>
            <a:r>
              <a:rPr lang="en-US" b="0" i="1">
                <a:solidFill>
                  <a:srgbClr val="202020"/>
                </a:solidFill>
              </a:rPr>
              <a:t>BS Biomedical Minor</a:t>
            </a:r>
            <a:endParaRPr b="0" i="1">
              <a:solidFill>
                <a:srgbClr val="202020"/>
              </a:solidFill>
            </a:endParaRPr>
          </a:p>
          <a:p>
            <a:pPr marL="0" lvl="0" indent="0" algn="l" rtl="0">
              <a:lnSpc>
                <a:spcPct val="100000"/>
              </a:lnSpc>
              <a:spcBef>
                <a:spcPts val="0"/>
              </a:spcBef>
              <a:spcAft>
                <a:spcPts val="0"/>
              </a:spcAft>
              <a:buClr>
                <a:schemeClr val="dk1"/>
              </a:buClr>
              <a:buFont typeface="Arial"/>
              <a:buNone/>
            </a:pPr>
            <a:endParaRPr b="0" i="1">
              <a:solidFill>
                <a:srgbClr val="202020"/>
              </a:solidFill>
            </a:endParaRPr>
          </a:p>
          <a:p>
            <a:pPr marL="0" lvl="0" indent="0" algn="l" rtl="0">
              <a:lnSpc>
                <a:spcPct val="100000"/>
              </a:lnSpc>
              <a:spcBef>
                <a:spcPts val="0"/>
              </a:spcBef>
              <a:spcAft>
                <a:spcPts val="0"/>
              </a:spcAft>
              <a:buClr>
                <a:schemeClr val="dk1"/>
              </a:buClr>
              <a:buFont typeface="Arial"/>
              <a:buNone/>
            </a:pPr>
            <a:r>
              <a:rPr lang="en-US" i="1">
                <a:solidFill>
                  <a:srgbClr val="202020"/>
                </a:solidFill>
              </a:rPr>
              <a:t>Prerequisites</a:t>
            </a:r>
            <a:endParaRPr i="1">
              <a:solidFill>
                <a:srgbClr val="202020"/>
              </a:solidFill>
            </a:endParaRPr>
          </a:p>
          <a:p>
            <a:pPr marL="0" lvl="0" indent="0" algn="l" rtl="0">
              <a:lnSpc>
                <a:spcPct val="100000"/>
              </a:lnSpc>
              <a:spcBef>
                <a:spcPts val="0"/>
              </a:spcBef>
              <a:spcAft>
                <a:spcPts val="0"/>
              </a:spcAft>
              <a:buClr>
                <a:schemeClr val="dk1"/>
              </a:buClr>
              <a:buFont typeface="Arial"/>
              <a:buNone/>
            </a:pPr>
            <a:r>
              <a:rPr lang="en-US" b="0" i="1">
                <a:solidFill>
                  <a:srgbClr val="202020"/>
                </a:solidFill>
              </a:rPr>
              <a:t>MCEN 3021: Fluids*</a:t>
            </a:r>
            <a:endParaRPr b="0" i="1">
              <a:solidFill>
                <a:srgbClr val="202020"/>
              </a:solidFill>
            </a:endParaRPr>
          </a:p>
          <a:p>
            <a:pPr marL="0" lvl="0" indent="0" algn="l" rtl="0">
              <a:lnSpc>
                <a:spcPct val="100000"/>
              </a:lnSpc>
              <a:spcBef>
                <a:spcPts val="0"/>
              </a:spcBef>
              <a:spcAft>
                <a:spcPts val="0"/>
              </a:spcAft>
              <a:buClr>
                <a:schemeClr val="dk1"/>
              </a:buClr>
              <a:buFont typeface="Arial"/>
              <a:buNone/>
            </a:pPr>
            <a:endParaRPr b="0" i="1">
              <a:solidFill>
                <a:srgbClr val="202020"/>
              </a:solidFill>
            </a:endParaRPr>
          </a:p>
          <a:p>
            <a:pPr marL="0" lvl="0" indent="0" algn="l" rtl="0">
              <a:lnSpc>
                <a:spcPct val="100000"/>
              </a:lnSpc>
              <a:spcBef>
                <a:spcPts val="0"/>
              </a:spcBef>
              <a:spcAft>
                <a:spcPts val="0"/>
              </a:spcAft>
              <a:buClr>
                <a:schemeClr val="dk1"/>
              </a:buClr>
              <a:buFont typeface="Arial"/>
              <a:buNone/>
            </a:pPr>
            <a:r>
              <a:rPr lang="en-US" i="1">
                <a:solidFill>
                  <a:srgbClr val="202020"/>
                </a:solidFill>
              </a:rPr>
              <a:t>Pre or Corequisites</a:t>
            </a:r>
            <a:endParaRPr i="1">
              <a:solidFill>
                <a:srgbClr val="202020"/>
              </a:solidFill>
            </a:endParaRPr>
          </a:p>
          <a:p>
            <a:pPr marL="0" lvl="0" indent="0" algn="l" rtl="0">
              <a:lnSpc>
                <a:spcPct val="100000"/>
              </a:lnSpc>
              <a:spcBef>
                <a:spcPts val="0"/>
              </a:spcBef>
              <a:spcAft>
                <a:spcPts val="0"/>
              </a:spcAft>
              <a:buClr>
                <a:schemeClr val="dk1"/>
              </a:buClr>
              <a:buFont typeface="Arial"/>
              <a:buNone/>
            </a:pPr>
            <a:r>
              <a:rPr lang="en-US" b="0" i="1">
                <a:solidFill>
                  <a:srgbClr val="202020"/>
                </a:solidFill>
              </a:rPr>
              <a:t>None</a:t>
            </a:r>
            <a:endParaRPr b="0" i="1">
              <a:solidFill>
                <a:srgbClr val="202020"/>
              </a:solidFill>
            </a:endParaRPr>
          </a:p>
          <a:p>
            <a:pPr marL="0" lvl="0" indent="0" algn="l" rtl="0">
              <a:lnSpc>
                <a:spcPct val="100000"/>
              </a:lnSpc>
              <a:spcBef>
                <a:spcPts val="0"/>
              </a:spcBef>
              <a:spcAft>
                <a:spcPts val="0"/>
              </a:spcAft>
              <a:buClr>
                <a:schemeClr val="dk1"/>
              </a:buClr>
              <a:buFont typeface="Arial"/>
              <a:buNone/>
            </a:pPr>
            <a:endParaRPr b="0" i="1">
              <a:solidFill>
                <a:srgbClr val="202020"/>
              </a:solidFill>
            </a:endParaRPr>
          </a:p>
          <a:p>
            <a:pPr marL="0" lvl="0" indent="0" algn="l" rtl="0">
              <a:lnSpc>
                <a:spcPct val="100000"/>
              </a:lnSpc>
              <a:spcBef>
                <a:spcPts val="0"/>
              </a:spcBef>
              <a:spcAft>
                <a:spcPts val="0"/>
              </a:spcAft>
              <a:buClr>
                <a:schemeClr val="dk1"/>
              </a:buClr>
              <a:buFont typeface="Arial"/>
              <a:buNone/>
            </a:pPr>
            <a:r>
              <a:rPr lang="en-US" b="0" i="1">
                <a:solidFill>
                  <a:srgbClr val="202020"/>
                </a:solidFill>
              </a:rPr>
              <a:t>*Or equivalent.</a:t>
            </a:r>
            <a:endParaRPr b="0" i="1">
              <a:solidFill>
                <a:srgbClr val="202020"/>
              </a:solidFill>
            </a:endParaRPr>
          </a:p>
        </p:txBody>
      </p:sp>
      <p:sp>
        <p:nvSpPr>
          <p:cNvPr id="851" name="Google Shape;851;p63"/>
          <p:cNvSpPr txBox="1">
            <a:spLocks noGrp="1"/>
          </p:cNvSpPr>
          <p:nvPr>
            <p:ph type="subTitle" idx="5"/>
          </p:nvPr>
        </p:nvSpPr>
        <p:spPr>
          <a:xfrm>
            <a:off x="2652475" y="1118700"/>
            <a:ext cx="5316000" cy="2370300"/>
          </a:xfrm>
          <a:prstGeom prst="rect">
            <a:avLst/>
          </a:prstGeom>
        </p:spPr>
        <p:txBody>
          <a:bodyPr spcFirstLastPara="1" wrap="square" lIns="228600" tIns="182875" rIns="228600" bIns="182875" anchor="t" anchorCtr="0">
            <a:spAutoFit/>
          </a:bodyPr>
          <a:lstStyle/>
          <a:p>
            <a:pPr marL="0" lvl="0" indent="0" algn="l" rtl="0">
              <a:lnSpc>
                <a:spcPct val="100000"/>
              </a:lnSpc>
              <a:spcBef>
                <a:spcPts val="0"/>
              </a:spcBef>
              <a:spcAft>
                <a:spcPts val="0"/>
              </a:spcAft>
              <a:buClr>
                <a:schemeClr val="dk1"/>
              </a:buClr>
              <a:buSzPts val="1100"/>
              <a:buFont typeface="Arial"/>
              <a:buNone/>
            </a:pPr>
            <a:r>
              <a:rPr lang="en-US" sz="1300" i="0"/>
              <a:t>Microfluidics deals with the behavior of fluids in small scale. It is a highly multidisciplinary field at the intersection of engineering, physics, chemistry, biology, medicine, nanotechnology, and biotechnology. This course is designed for a wide audience in engineering and science. It covers the fundamentals and fabrication of microfluidic devices, and their applications, particularly in lab on a chip. It includes lectures, team presentations, and possibly one laboratory on microfluidic devices. Mastery will enhance your understanding of microfluidic technologies and their broad applications.</a:t>
            </a:r>
            <a:endParaRPr sz="1300"/>
          </a:p>
        </p:txBody>
      </p:sp>
      <p:sp>
        <p:nvSpPr>
          <p:cNvPr id="852" name="Google Shape;852;p63"/>
          <p:cNvSpPr txBox="1">
            <a:spLocks noGrp="1"/>
          </p:cNvSpPr>
          <p:nvPr>
            <p:ph type="subTitle" idx="6"/>
          </p:nvPr>
        </p:nvSpPr>
        <p:spPr>
          <a:xfrm>
            <a:off x="2820625" y="5017675"/>
            <a:ext cx="1637100" cy="409800"/>
          </a:xfrm>
          <a:prstGeom prst="rect">
            <a:avLst/>
          </a:prstGeom>
        </p:spPr>
        <p:txBody>
          <a:bodyPr spcFirstLastPara="1" wrap="square" lIns="27425" tIns="0" rIns="27425" bIns="0" anchor="ctr" anchorCtr="0">
            <a:noAutofit/>
          </a:bodyPr>
          <a:lstStyle/>
          <a:p>
            <a:pPr marL="0" lvl="0" indent="0" algn="ctr" rtl="0">
              <a:lnSpc>
                <a:spcPct val="100000"/>
              </a:lnSpc>
              <a:spcBef>
                <a:spcPts val="0"/>
              </a:spcBef>
              <a:spcAft>
                <a:spcPts val="0"/>
              </a:spcAft>
              <a:buClr>
                <a:schemeClr val="dk1"/>
              </a:buClr>
              <a:buSzPts val="1100"/>
              <a:buFont typeface="Arial"/>
              <a:buNone/>
            </a:pPr>
            <a:r>
              <a:rPr lang="en-US">
                <a:solidFill>
                  <a:schemeClr val="hlink"/>
                </a:solidFill>
                <a:uFill>
                  <a:noFill/>
                </a:uFill>
                <a:hlinkClick r:id="rId3"/>
              </a:rPr>
              <a:t>Xiaoyun Ding</a:t>
            </a:r>
            <a:endParaRPr/>
          </a:p>
        </p:txBody>
      </p:sp>
      <p:sp>
        <p:nvSpPr>
          <p:cNvPr id="853" name="Google Shape;853;p63"/>
          <p:cNvSpPr txBox="1">
            <a:spLocks noGrp="1"/>
          </p:cNvSpPr>
          <p:nvPr>
            <p:ph type="subTitle" idx="8"/>
          </p:nvPr>
        </p:nvSpPr>
        <p:spPr>
          <a:xfrm>
            <a:off x="2651733" y="5522975"/>
            <a:ext cx="9348900" cy="838200"/>
          </a:xfrm>
          <a:prstGeom prst="rect">
            <a:avLst/>
          </a:prstGeom>
        </p:spPr>
        <p:txBody>
          <a:bodyPr spcFirstLastPara="1" wrap="square" lIns="274300" tIns="45700" rIns="274300" bIns="45700" anchor="t" anchorCtr="0">
            <a:noAutofit/>
          </a:bodyPr>
          <a:lstStyle/>
          <a:p>
            <a:pPr marL="0" lvl="0" indent="0" algn="l" rtl="0">
              <a:lnSpc>
                <a:spcPct val="100000"/>
              </a:lnSpc>
              <a:spcBef>
                <a:spcPts val="0"/>
              </a:spcBef>
              <a:spcAft>
                <a:spcPts val="0"/>
              </a:spcAft>
              <a:buNone/>
            </a:pPr>
            <a:r>
              <a:rPr lang="en-US"/>
              <a:t>Teaching schedule:</a:t>
            </a:r>
            <a:r>
              <a:rPr lang="en-US" b="0"/>
              <a:t> Generally offered once a year. Availability may vary based on instructor schedule.</a:t>
            </a:r>
            <a:endParaRPr/>
          </a:p>
        </p:txBody>
      </p:sp>
      <p:sp>
        <p:nvSpPr>
          <p:cNvPr id="854" name="Google Shape;854;p63"/>
          <p:cNvSpPr txBox="1">
            <a:spLocks noGrp="1"/>
          </p:cNvSpPr>
          <p:nvPr>
            <p:ph type="title"/>
          </p:nvPr>
        </p:nvSpPr>
        <p:spPr>
          <a:xfrm>
            <a:off x="190500" y="0"/>
            <a:ext cx="11810100" cy="1118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2800"/>
              <a:t>MCEN 4111/5111: Introduction to Microfluidics</a:t>
            </a:r>
            <a:endParaRPr sz="2800"/>
          </a:p>
        </p:txBody>
      </p:sp>
      <p:pic>
        <p:nvPicPr>
          <p:cNvPr id="855" name="Google Shape;855;p63"/>
          <p:cNvPicPr preferRelativeResize="0"/>
          <p:nvPr/>
        </p:nvPicPr>
        <p:blipFill rotWithShape="1">
          <a:blip r:embed="rId4">
            <a:alphaModFix/>
          </a:blip>
          <a:srcRect t="6913" b="26738"/>
          <a:stretch/>
        </p:blipFill>
        <p:spPr>
          <a:xfrm>
            <a:off x="3008376" y="3747514"/>
            <a:ext cx="1344560" cy="1335024"/>
          </a:xfrm>
          <a:prstGeom prst="rect">
            <a:avLst/>
          </a:prstGeom>
          <a:noFill/>
          <a:ln>
            <a:noFill/>
          </a:ln>
        </p:spPr>
      </p:pic>
      <p:pic>
        <p:nvPicPr>
          <p:cNvPr id="856" name="Google Shape;856;p63"/>
          <p:cNvPicPr preferRelativeResize="0"/>
          <p:nvPr/>
        </p:nvPicPr>
        <p:blipFill>
          <a:blip r:embed="rId5">
            <a:alphaModFix/>
          </a:blip>
          <a:stretch>
            <a:fillRect/>
          </a:stretch>
        </p:blipFill>
        <p:spPr>
          <a:xfrm>
            <a:off x="7968475" y="1346601"/>
            <a:ext cx="2068255" cy="1933575"/>
          </a:xfrm>
          <a:prstGeom prst="rect">
            <a:avLst/>
          </a:prstGeom>
          <a:noFill/>
          <a:ln>
            <a:noFill/>
          </a:ln>
        </p:spPr>
      </p:pic>
      <p:pic>
        <p:nvPicPr>
          <p:cNvPr id="857" name="Google Shape;857;p63"/>
          <p:cNvPicPr preferRelativeResize="0"/>
          <p:nvPr/>
        </p:nvPicPr>
        <p:blipFill>
          <a:blip r:embed="rId6">
            <a:alphaModFix/>
          </a:blip>
          <a:stretch>
            <a:fillRect/>
          </a:stretch>
        </p:blipFill>
        <p:spPr>
          <a:xfrm>
            <a:off x="9242638" y="3097788"/>
            <a:ext cx="2219325" cy="1933575"/>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862"/>
        <p:cNvGrpSpPr/>
        <p:nvPr/>
      </p:nvGrpSpPr>
      <p:grpSpPr>
        <a:xfrm>
          <a:off x="0" y="0"/>
          <a:ext cx="0" cy="0"/>
          <a:chOff x="0" y="0"/>
          <a:chExt cx="0" cy="0"/>
        </a:xfrm>
      </p:grpSpPr>
      <p:sp>
        <p:nvSpPr>
          <p:cNvPr id="863" name="Google Shape;863;p64"/>
          <p:cNvSpPr>
            <a:spLocks noGrp="1"/>
          </p:cNvSpPr>
          <p:nvPr>
            <p:ph type="pic" idx="3"/>
          </p:nvPr>
        </p:nvSpPr>
        <p:spPr>
          <a:xfrm>
            <a:off x="2973025" y="3747525"/>
            <a:ext cx="1335000" cy="1335000"/>
          </a:xfrm>
          <a:prstGeom prst="rect">
            <a:avLst/>
          </a:prstGeom>
        </p:spPr>
        <p:txBody>
          <a:bodyPr/>
          <a:lstStyle/>
          <a:p>
            <a:endParaRPr lang="en-US"/>
          </a:p>
        </p:txBody>
      </p:sp>
      <p:sp>
        <p:nvSpPr>
          <p:cNvPr id="864" name="Google Shape;864;p64"/>
          <p:cNvSpPr txBox="1">
            <a:spLocks noGrp="1"/>
          </p:cNvSpPr>
          <p:nvPr>
            <p:ph type="subTitle" idx="1"/>
          </p:nvPr>
        </p:nvSpPr>
        <p:spPr>
          <a:xfrm>
            <a:off x="0" y="1118700"/>
            <a:ext cx="2652600" cy="4764600"/>
          </a:xfrm>
          <a:prstGeom prst="rect">
            <a:avLst/>
          </a:prstGeom>
        </p:spPr>
        <p:txBody>
          <a:bodyPr spcFirstLastPara="1" wrap="square" lIns="228600" tIns="182875" rIns="228600" bIns="182875" anchor="t" anchorCtr="0">
            <a:noAutofit/>
          </a:bodyPr>
          <a:lstStyle/>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Career Areas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Biomechanics </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Movement Rehabilitation</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Robotics</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Neuroscience </a:t>
            </a:r>
            <a:endParaRPr b="0" i="1">
              <a:solidFill>
                <a:srgbClr val="202020"/>
              </a:solidFill>
            </a:endParaRPr>
          </a:p>
          <a:p>
            <a:pPr marL="0" lvl="0" indent="0" algn="l" rtl="0">
              <a:lnSpc>
                <a:spcPct val="100000"/>
              </a:lnSpc>
              <a:spcBef>
                <a:spcPts val="0"/>
              </a:spcBef>
              <a:spcAft>
                <a:spcPts val="0"/>
              </a:spcAft>
              <a:buClr>
                <a:schemeClr val="dk1"/>
              </a:buClr>
              <a:buFont typeface="Arial"/>
              <a:buNone/>
            </a:pPr>
            <a:endParaRPr b="0" i="1">
              <a:solidFill>
                <a:srgbClr val="202020"/>
              </a:solidFill>
            </a:endParaRPr>
          </a:p>
          <a:p>
            <a:pPr marL="0" lvl="0" indent="0" algn="l" rtl="0">
              <a:lnSpc>
                <a:spcPct val="100000"/>
              </a:lnSpc>
              <a:spcBef>
                <a:spcPts val="0"/>
              </a:spcBef>
              <a:spcAft>
                <a:spcPts val="0"/>
              </a:spcAft>
              <a:buClr>
                <a:schemeClr val="dk1"/>
              </a:buClr>
              <a:buFont typeface="Arial"/>
              <a:buNone/>
            </a:pPr>
            <a:r>
              <a:rPr lang="en-US" i="1">
                <a:solidFill>
                  <a:srgbClr val="202020"/>
                </a:solidFill>
              </a:rPr>
              <a:t>Specializations</a:t>
            </a:r>
            <a:endParaRPr i="1">
              <a:solidFill>
                <a:srgbClr val="202020"/>
              </a:solidFill>
            </a:endParaRPr>
          </a:p>
          <a:p>
            <a:pPr marL="0" lvl="0" indent="0" algn="l" rtl="0">
              <a:lnSpc>
                <a:spcPct val="100000"/>
              </a:lnSpc>
              <a:spcBef>
                <a:spcPts val="0"/>
              </a:spcBef>
              <a:spcAft>
                <a:spcPts val="0"/>
              </a:spcAft>
              <a:buClr>
                <a:schemeClr val="dk1"/>
              </a:buClr>
              <a:buFont typeface="Arial"/>
              <a:buNone/>
            </a:pPr>
            <a:r>
              <a:rPr lang="en-US" b="0" i="1">
                <a:solidFill>
                  <a:srgbClr val="202020"/>
                </a:solidFill>
              </a:rPr>
              <a:t>BS Biomedical Option</a:t>
            </a:r>
            <a:endParaRPr b="0" i="1">
              <a:solidFill>
                <a:srgbClr val="202020"/>
              </a:solidFill>
            </a:endParaRPr>
          </a:p>
          <a:p>
            <a:pPr marL="0" lvl="0" indent="0" algn="l" rtl="0">
              <a:lnSpc>
                <a:spcPct val="100000"/>
              </a:lnSpc>
              <a:spcBef>
                <a:spcPts val="0"/>
              </a:spcBef>
              <a:spcAft>
                <a:spcPts val="0"/>
              </a:spcAft>
              <a:buClr>
                <a:schemeClr val="dk1"/>
              </a:buClr>
              <a:buFont typeface="Arial"/>
              <a:buNone/>
            </a:pPr>
            <a:r>
              <a:rPr lang="en-US" b="0" i="1">
                <a:solidFill>
                  <a:srgbClr val="202020"/>
                </a:solidFill>
              </a:rPr>
              <a:t>BS Biomedical Minor</a:t>
            </a:r>
            <a:endParaRPr b="0" i="1">
              <a:solidFill>
                <a:srgbClr val="202020"/>
              </a:solidFill>
            </a:endParaRPr>
          </a:p>
          <a:p>
            <a:pPr marL="0" lvl="0" indent="0" algn="l" rtl="0">
              <a:lnSpc>
                <a:spcPct val="100000"/>
              </a:lnSpc>
              <a:spcBef>
                <a:spcPts val="0"/>
              </a:spcBef>
              <a:spcAft>
                <a:spcPts val="0"/>
              </a:spcAft>
              <a:buClr>
                <a:schemeClr val="dk1"/>
              </a:buClr>
              <a:buFont typeface="Arial"/>
              <a:buNone/>
            </a:pPr>
            <a:endParaRPr b="0" i="1">
              <a:solidFill>
                <a:srgbClr val="202020"/>
              </a:solidFill>
            </a:endParaRPr>
          </a:p>
          <a:p>
            <a:pPr marL="0" lvl="0" indent="0" algn="l" rtl="0">
              <a:lnSpc>
                <a:spcPct val="100000"/>
              </a:lnSpc>
              <a:spcBef>
                <a:spcPts val="0"/>
              </a:spcBef>
              <a:spcAft>
                <a:spcPts val="0"/>
              </a:spcAft>
              <a:buClr>
                <a:schemeClr val="dk1"/>
              </a:buClr>
              <a:buFont typeface="Arial"/>
              <a:buNone/>
            </a:pPr>
            <a:r>
              <a:rPr lang="en-US" i="1">
                <a:solidFill>
                  <a:srgbClr val="202020"/>
                </a:solidFill>
              </a:rPr>
              <a:t>Prerequisites</a:t>
            </a:r>
            <a:endParaRPr i="1">
              <a:solidFill>
                <a:srgbClr val="202020"/>
              </a:solidFill>
            </a:endParaRPr>
          </a:p>
          <a:p>
            <a:pPr marL="0" lvl="0" indent="0" algn="l" rtl="0">
              <a:lnSpc>
                <a:spcPct val="100000"/>
              </a:lnSpc>
              <a:spcBef>
                <a:spcPts val="0"/>
              </a:spcBef>
              <a:spcAft>
                <a:spcPts val="0"/>
              </a:spcAft>
              <a:buClr>
                <a:schemeClr val="dk1"/>
              </a:buClr>
              <a:buFont typeface="Arial"/>
              <a:buNone/>
            </a:pPr>
            <a:r>
              <a:rPr lang="en-US" b="0" i="1">
                <a:solidFill>
                  <a:srgbClr val="202020"/>
                </a:solidFill>
              </a:rPr>
              <a:t>None</a:t>
            </a:r>
            <a:endParaRPr b="0" i="1">
              <a:solidFill>
                <a:srgbClr val="202020"/>
              </a:solidFill>
            </a:endParaRPr>
          </a:p>
          <a:p>
            <a:pPr marL="0" lvl="0" indent="0" algn="l" rtl="0">
              <a:lnSpc>
                <a:spcPct val="100000"/>
              </a:lnSpc>
              <a:spcBef>
                <a:spcPts val="0"/>
              </a:spcBef>
              <a:spcAft>
                <a:spcPts val="0"/>
              </a:spcAft>
              <a:buClr>
                <a:schemeClr val="dk1"/>
              </a:buClr>
              <a:buFont typeface="Arial"/>
              <a:buNone/>
            </a:pPr>
            <a:endParaRPr b="0" i="1">
              <a:solidFill>
                <a:srgbClr val="202020"/>
              </a:solidFill>
            </a:endParaRPr>
          </a:p>
          <a:p>
            <a:pPr marL="0" lvl="0" indent="0" algn="l" rtl="0">
              <a:lnSpc>
                <a:spcPct val="100000"/>
              </a:lnSpc>
              <a:spcBef>
                <a:spcPts val="0"/>
              </a:spcBef>
              <a:spcAft>
                <a:spcPts val="0"/>
              </a:spcAft>
              <a:buClr>
                <a:schemeClr val="dk1"/>
              </a:buClr>
              <a:buFont typeface="Arial"/>
              <a:buNone/>
            </a:pPr>
            <a:r>
              <a:rPr lang="en-US" i="1">
                <a:solidFill>
                  <a:srgbClr val="202020"/>
                </a:solidFill>
              </a:rPr>
              <a:t>Pre or Corequisites</a:t>
            </a:r>
            <a:endParaRPr i="1">
              <a:solidFill>
                <a:srgbClr val="202020"/>
              </a:solidFill>
            </a:endParaRPr>
          </a:p>
          <a:p>
            <a:pPr marL="0" lvl="0" indent="0" algn="l" rtl="0">
              <a:lnSpc>
                <a:spcPct val="100000"/>
              </a:lnSpc>
              <a:spcBef>
                <a:spcPts val="0"/>
              </a:spcBef>
              <a:spcAft>
                <a:spcPts val="0"/>
              </a:spcAft>
              <a:buClr>
                <a:schemeClr val="dk1"/>
              </a:buClr>
              <a:buFont typeface="Arial"/>
              <a:buNone/>
            </a:pPr>
            <a:r>
              <a:rPr lang="en-US" b="0" i="1">
                <a:solidFill>
                  <a:srgbClr val="202020"/>
                </a:solidFill>
              </a:rPr>
              <a:t>None</a:t>
            </a:r>
            <a:endParaRPr/>
          </a:p>
        </p:txBody>
      </p:sp>
      <p:sp>
        <p:nvSpPr>
          <p:cNvPr id="865" name="Google Shape;865;p64"/>
          <p:cNvSpPr txBox="1">
            <a:spLocks noGrp="1"/>
          </p:cNvSpPr>
          <p:nvPr>
            <p:ph type="subTitle" idx="5"/>
          </p:nvPr>
        </p:nvSpPr>
        <p:spPr>
          <a:xfrm>
            <a:off x="2652475" y="1118700"/>
            <a:ext cx="5316000" cy="2370300"/>
          </a:xfrm>
          <a:prstGeom prst="rect">
            <a:avLst/>
          </a:prstGeom>
        </p:spPr>
        <p:txBody>
          <a:bodyPr spcFirstLastPara="1" wrap="square" lIns="228600" tIns="182875" rIns="228600" bIns="182875" anchor="t" anchorCtr="0">
            <a:spAutoFit/>
          </a:bodyPr>
          <a:lstStyle/>
          <a:p>
            <a:pPr marL="0" lvl="0" indent="0" algn="l" rtl="0">
              <a:lnSpc>
                <a:spcPct val="100000"/>
              </a:lnSpc>
              <a:spcBef>
                <a:spcPts val="0"/>
              </a:spcBef>
              <a:spcAft>
                <a:spcPts val="0"/>
              </a:spcAft>
              <a:buClr>
                <a:schemeClr val="dk1"/>
              </a:buClr>
              <a:buSzPts val="1100"/>
              <a:buFont typeface="Arial"/>
              <a:buNone/>
            </a:pPr>
            <a:r>
              <a:rPr lang="en-US" sz="1300" i="0"/>
              <a:t>Human movement analysis is used in a wide range of applications, from physical rehabilitation to sport training, human-robot interaction and animation. The course will provide a systematic overview of human movement on multiple levels of analysis, with an emphasis on the phenomenology amenable to computational modeling. Topics will include muscle physiology, movement-related brain areas, musculoskeletal mechanics, forward and inverse dynamics, optimal control and Bayesian inference, learning and adaptation. The focus will be on reaching and locomotion as representative human movements.</a:t>
            </a:r>
            <a:endParaRPr sz="1300"/>
          </a:p>
        </p:txBody>
      </p:sp>
      <p:sp>
        <p:nvSpPr>
          <p:cNvPr id="866" name="Google Shape;866;p64"/>
          <p:cNvSpPr txBox="1">
            <a:spLocks noGrp="1"/>
          </p:cNvSpPr>
          <p:nvPr>
            <p:ph type="subTitle" idx="6"/>
          </p:nvPr>
        </p:nvSpPr>
        <p:spPr>
          <a:xfrm>
            <a:off x="2820625" y="5017675"/>
            <a:ext cx="1637100" cy="409800"/>
          </a:xfrm>
          <a:prstGeom prst="rect">
            <a:avLst/>
          </a:prstGeom>
        </p:spPr>
        <p:txBody>
          <a:bodyPr spcFirstLastPara="1" wrap="square" lIns="27425" tIns="0" rIns="27425" bIns="0" anchor="ctr" anchorCtr="0">
            <a:noAutofit/>
          </a:bodyPr>
          <a:lstStyle/>
          <a:p>
            <a:pPr marL="0" lvl="0" indent="0" algn="ctr" rtl="0">
              <a:lnSpc>
                <a:spcPct val="100000"/>
              </a:lnSpc>
              <a:spcBef>
                <a:spcPts val="0"/>
              </a:spcBef>
              <a:spcAft>
                <a:spcPts val="0"/>
              </a:spcAft>
              <a:buClr>
                <a:schemeClr val="dk1"/>
              </a:buClr>
              <a:buSzPts val="1100"/>
              <a:buFont typeface="Arial"/>
              <a:buNone/>
            </a:pPr>
            <a:r>
              <a:rPr lang="en-US">
                <a:solidFill>
                  <a:schemeClr val="hlink"/>
                </a:solidFill>
                <a:uFill>
                  <a:noFill/>
                </a:uFill>
                <a:hlinkClick r:id="rId3"/>
              </a:rPr>
              <a:t>Alaa Ahmed</a:t>
            </a:r>
            <a:endParaRPr/>
          </a:p>
        </p:txBody>
      </p:sp>
      <p:sp>
        <p:nvSpPr>
          <p:cNvPr id="867" name="Google Shape;867;p64"/>
          <p:cNvSpPr txBox="1">
            <a:spLocks noGrp="1"/>
          </p:cNvSpPr>
          <p:nvPr>
            <p:ph type="subTitle" idx="8"/>
          </p:nvPr>
        </p:nvSpPr>
        <p:spPr>
          <a:xfrm>
            <a:off x="2651733" y="5522975"/>
            <a:ext cx="9348900" cy="838200"/>
          </a:xfrm>
          <a:prstGeom prst="rect">
            <a:avLst/>
          </a:prstGeom>
        </p:spPr>
        <p:txBody>
          <a:bodyPr spcFirstLastPara="1" wrap="square" lIns="274300" tIns="45700" rIns="274300" bIns="45700" anchor="t" anchorCtr="0">
            <a:noAutofit/>
          </a:bodyPr>
          <a:lstStyle/>
          <a:p>
            <a:pPr marL="0" lvl="0" indent="0" algn="l" rtl="0">
              <a:lnSpc>
                <a:spcPct val="100000"/>
              </a:lnSpc>
              <a:spcBef>
                <a:spcPts val="0"/>
              </a:spcBef>
              <a:spcAft>
                <a:spcPts val="0"/>
              </a:spcAft>
              <a:buNone/>
            </a:pPr>
            <a:r>
              <a:rPr lang="en-US"/>
              <a:t>Teaching schedule:</a:t>
            </a:r>
            <a:r>
              <a:rPr lang="en-US" b="0"/>
              <a:t> Generally offered once a year. Availability may vary based on instructor schedule.</a:t>
            </a:r>
            <a:endParaRPr/>
          </a:p>
        </p:txBody>
      </p:sp>
      <p:sp>
        <p:nvSpPr>
          <p:cNvPr id="868" name="Google Shape;868;p64"/>
          <p:cNvSpPr txBox="1">
            <a:spLocks noGrp="1"/>
          </p:cNvSpPr>
          <p:nvPr>
            <p:ph type="title"/>
          </p:nvPr>
        </p:nvSpPr>
        <p:spPr>
          <a:xfrm>
            <a:off x="190500" y="0"/>
            <a:ext cx="11810100" cy="1118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2800"/>
              <a:t>MCEN 4157/5157: Modeling of Human Movement</a:t>
            </a:r>
            <a:endParaRPr sz="2800"/>
          </a:p>
        </p:txBody>
      </p:sp>
      <p:pic>
        <p:nvPicPr>
          <p:cNvPr id="869" name="Google Shape;869;p64"/>
          <p:cNvPicPr preferRelativeResize="0"/>
          <p:nvPr/>
        </p:nvPicPr>
        <p:blipFill rotWithShape="1">
          <a:blip r:embed="rId4">
            <a:alphaModFix/>
          </a:blip>
          <a:srcRect b="25991"/>
          <a:stretch/>
        </p:blipFill>
        <p:spPr>
          <a:xfrm>
            <a:off x="3008375" y="3747524"/>
            <a:ext cx="1296881" cy="1335024"/>
          </a:xfrm>
          <a:prstGeom prst="rect">
            <a:avLst/>
          </a:prstGeom>
          <a:noFill/>
          <a:ln>
            <a:noFill/>
          </a:ln>
        </p:spPr>
      </p:pic>
      <p:pic>
        <p:nvPicPr>
          <p:cNvPr id="870" name="Google Shape;870;p64"/>
          <p:cNvPicPr preferRelativeResize="0"/>
          <p:nvPr/>
        </p:nvPicPr>
        <p:blipFill>
          <a:blip r:embed="rId5">
            <a:alphaModFix/>
          </a:blip>
          <a:stretch>
            <a:fillRect/>
          </a:stretch>
        </p:blipFill>
        <p:spPr>
          <a:xfrm>
            <a:off x="7968475" y="1329850"/>
            <a:ext cx="3446475" cy="301730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875"/>
        <p:cNvGrpSpPr/>
        <p:nvPr/>
      </p:nvGrpSpPr>
      <p:grpSpPr>
        <a:xfrm>
          <a:off x="0" y="0"/>
          <a:ext cx="0" cy="0"/>
          <a:chOff x="0" y="0"/>
          <a:chExt cx="0" cy="0"/>
        </a:xfrm>
      </p:grpSpPr>
      <p:sp>
        <p:nvSpPr>
          <p:cNvPr id="876" name="Google Shape;876;p65"/>
          <p:cNvSpPr>
            <a:spLocks noGrp="1"/>
          </p:cNvSpPr>
          <p:nvPr>
            <p:ph type="pic" idx="3"/>
          </p:nvPr>
        </p:nvSpPr>
        <p:spPr>
          <a:xfrm>
            <a:off x="2973025" y="3747525"/>
            <a:ext cx="1335000" cy="1335000"/>
          </a:xfrm>
          <a:prstGeom prst="rect">
            <a:avLst/>
          </a:prstGeom>
        </p:spPr>
        <p:txBody>
          <a:bodyPr/>
          <a:lstStyle/>
          <a:p>
            <a:endParaRPr lang="en-US"/>
          </a:p>
        </p:txBody>
      </p:sp>
      <p:sp>
        <p:nvSpPr>
          <p:cNvPr id="877" name="Google Shape;877;p65"/>
          <p:cNvSpPr txBox="1">
            <a:spLocks noGrp="1"/>
          </p:cNvSpPr>
          <p:nvPr>
            <p:ph type="subTitle" idx="1"/>
          </p:nvPr>
        </p:nvSpPr>
        <p:spPr>
          <a:xfrm>
            <a:off x="0" y="1118700"/>
            <a:ext cx="2652600" cy="4764600"/>
          </a:xfrm>
          <a:prstGeom prst="rect">
            <a:avLst/>
          </a:prstGeom>
        </p:spPr>
        <p:txBody>
          <a:bodyPr spcFirstLastPara="1" wrap="square" lIns="228600" tIns="182875" rIns="228600" bIns="182875" anchor="t" anchorCtr="0">
            <a:noAutofit/>
          </a:bodyPr>
          <a:lstStyle/>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Career Areas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Healthcare</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Biomedical Engineering </a:t>
            </a:r>
            <a:endParaRPr b="0" i="1">
              <a:solidFill>
                <a:srgbClr val="202020"/>
              </a:solidFill>
            </a:endParaRPr>
          </a:p>
          <a:p>
            <a:pPr marL="0" lvl="0" indent="0" algn="l" rtl="0">
              <a:lnSpc>
                <a:spcPct val="100000"/>
              </a:lnSpc>
              <a:spcBef>
                <a:spcPts val="0"/>
              </a:spcBef>
              <a:spcAft>
                <a:spcPts val="0"/>
              </a:spcAft>
              <a:buClr>
                <a:schemeClr val="dk1"/>
              </a:buClr>
              <a:buFont typeface="Arial"/>
              <a:buNone/>
            </a:pPr>
            <a:endParaRPr b="0" i="1">
              <a:solidFill>
                <a:srgbClr val="202020"/>
              </a:solidFill>
            </a:endParaRPr>
          </a:p>
          <a:p>
            <a:pPr marL="0" lvl="0" indent="0" algn="l" rtl="0">
              <a:lnSpc>
                <a:spcPct val="100000"/>
              </a:lnSpc>
              <a:spcBef>
                <a:spcPts val="0"/>
              </a:spcBef>
              <a:spcAft>
                <a:spcPts val="0"/>
              </a:spcAft>
              <a:buClr>
                <a:schemeClr val="dk1"/>
              </a:buClr>
              <a:buFont typeface="Arial"/>
              <a:buNone/>
            </a:pPr>
            <a:r>
              <a:rPr lang="en-US" i="1">
                <a:solidFill>
                  <a:srgbClr val="202020"/>
                </a:solidFill>
              </a:rPr>
              <a:t>Specializations</a:t>
            </a:r>
            <a:endParaRPr i="1">
              <a:solidFill>
                <a:srgbClr val="202020"/>
              </a:solidFill>
            </a:endParaRPr>
          </a:p>
          <a:p>
            <a:pPr marL="0" lvl="0" indent="0" algn="l" rtl="0">
              <a:lnSpc>
                <a:spcPct val="100000"/>
              </a:lnSpc>
              <a:spcBef>
                <a:spcPts val="0"/>
              </a:spcBef>
              <a:spcAft>
                <a:spcPts val="0"/>
              </a:spcAft>
              <a:buClr>
                <a:schemeClr val="dk1"/>
              </a:buClr>
              <a:buFont typeface="Arial"/>
              <a:buNone/>
            </a:pPr>
            <a:r>
              <a:rPr lang="en-US" b="0" i="1">
                <a:solidFill>
                  <a:srgbClr val="202020"/>
                </a:solidFill>
              </a:rPr>
              <a:t>None</a:t>
            </a:r>
            <a:endParaRPr b="0" i="1">
              <a:solidFill>
                <a:srgbClr val="202020"/>
              </a:solidFill>
            </a:endParaRPr>
          </a:p>
          <a:p>
            <a:pPr marL="0" lvl="0" indent="0" algn="l" rtl="0">
              <a:lnSpc>
                <a:spcPct val="100000"/>
              </a:lnSpc>
              <a:spcBef>
                <a:spcPts val="0"/>
              </a:spcBef>
              <a:spcAft>
                <a:spcPts val="0"/>
              </a:spcAft>
              <a:buClr>
                <a:schemeClr val="dk1"/>
              </a:buClr>
              <a:buFont typeface="Arial"/>
              <a:buNone/>
            </a:pPr>
            <a:endParaRPr b="0" i="1">
              <a:solidFill>
                <a:srgbClr val="202020"/>
              </a:solidFill>
            </a:endParaRPr>
          </a:p>
          <a:p>
            <a:pPr marL="0" lvl="0" indent="0" algn="l" rtl="0">
              <a:lnSpc>
                <a:spcPct val="100000"/>
              </a:lnSpc>
              <a:spcBef>
                <a:spcPts val="0"/>
              </a:spcBef>
              <a:spcAft>
                <a:spcPts val="0"/>
              </a:spcAft>
              <a:buClr>
                <a:schemeClr val="dk1"/>
              </a:buClr>
              <a:buFont typeface="Arial"/>
              <a:buNone/>
            </a:pPr>
            <a:r>
              <a:rPr lang="en-US" i="1">
                <a:solidFill>
                  <a:srgbClr val="202020"/>
                </a:solidFill>
              </a:rPr>
              <a:t>Prerequisites</a:t>
            </a:r>
            <a:endParaRPr i="1">
              <a:solidFill>
                <a:srgbClr val="202020"/>
              </a:solidFill>
            </a:endParaRPr>
          </a:p>
          <a:p>
            <a:pPr marL="0" lvl="0" indent="0" algn="l" rtl="0">
              <a:lnSpc>
                <a:spcPct val="100000"/>
              </a:lnSpc>
              <a:spcBef>
                <a:spcPts val="0"/>
              </a:spcBef>
              <a:spcAft>
                <a:spcPts val="0"/>
              </a:spcAft>
              <a:buClr>
                <a:schemeClr val="dk1"/>
              </a:buClr>
              <a:buFont typeface="Arial"/>
              <a:buNone/>
            </a:pPr>
            <a:r>
              <a:rPr lang="en-US" b="0" i="1">
                <a:solidFill>
                  <a:srgbClr val="202020"/>
                </a:solidFill>
              </a:rPr>
              <a:t>None</a:t>
            </a:r>
            <a:endParaRPr b="0" i="1">
              <a:solidFill>
                <a:srgbClr val="202020"/>
              </a:solidFill>
            </a:endParaRPr>
          </a:p>
          <a:p>
            <a:pPr marL="0" lvl="0" indent="0" algn="l" rtl="0">
              <a:lnSpc>
                <a:spcPct val="100000"/>
              </a:lnSpc>
              <a:spcBef>
                <a:spcPts val="0"/>
              </a:spcBef>
              <a:spcAft>
                <a:spcPts val="0"/>
              </a:spcAft>
              <a:buClr>
                <a:schemeClr val="dk1"/>
              </a:buClr>
              <a:buFont typeface="Arial"/>
              <a:buNone/>
            </a:pPr>
            <a:endParaRPr b="0" i="1">
              <a:solidFill>
                <a:srgbClr val="202020"/>
              </a:solidFill>
            </a:endParaRPr>
          </a:p>
          <a:p>
            <a:pPr marL="0" lvl="0" indent="0" algn="l" rtl="0">
              <a:lnSpc>
                <a:spcPct val="100000"/>
              </a:lnSpc>
              <a:spcBef>
                <a:spcPts val="0"/>
              </a:spcBef>
              <a:spcAft>
                <a:spcPts val="0"/>
              </a:spcAft>
              <a:buClr>
                <a:schemeClr val="dk1"/>
              </a:buClr>
              <a:buFont typeface="Arial"/>
              <a:buNone/>
            </a:pPr>
            <a:r>
              <a:rPr lang="en-US" i="1">
                <a:solidFill>
                  <a:srgbClr val="202020"/>
                </a:solidFill>
              </a:rPr>
              <a:t>Pre or Corequisites</a:t>
            </a:r>
            <a:endParaRPr i="1">
              <a:solidFill>
                <a:srgbClr val="202020"/>
              </a:solidFill>
            </a:endParaRPr>
          </a:p>
          <a:p>
            <a:pPr marL="0" lvl="0" indent="0" algn="l" rtl="0">
              <a:lnSpc>
                <a:spcPct val="100000"/>
              </a:lnSpc>
              <a:spcBef>
                <a:spcPts val="0"/>
              </a:spcBef>
              <a:spcAft>
                <a:spcPts val="0"/>
              </a:spcAft>
              <a:buClr>
                <a:schemeClr val="dk1"/>
              </a:buClr>
              <a:buFont typeface="Arial"/>
              <a:buNone/>
            </a:pPr>
            <a:r>
              <a:rPr lang="en-US" b="0" i="1">
                <a:solidFill>
                  <a:srgbClr val="202020"/>
                </a:solidFill>
              </a:rPr>
              <a:t>None</a:t>
            </a:r>
            <a:endParaRPr/>
          </a:p>
        </p:txBody>
      </p:sp>
      <p:sp>
        <p:nvSpPr>
          <p:cNvPr id="878" name="Google Shape;878;p65"/>
          <p:cNvSpPr txBox="1">
            <a:spLocks noGrp="1"/>
          </p:cNvSpPr>
          <p:nvPr>
            <p:ph type="subTitle" idx="5"/>
          </p:nvPr>
        </p:nvSpPr>
        <p:spPr>
          <a:xfrm>
            <a:off x="2652475" y="1118700"/>
            <a:ext cx="5316000" cy="2401200"/>
          </a:xfrm>
          <a:prstGeom prst="rect">
            <a:avLst/>
          </a:prstGeom>
        </p:spPr>
        <p:txBody>
          <a:bodyPr spcFirstLastPara="1" wrap="square" lIns="228600" tIns="182875" rIns="228600" bIns="182875" anchor="t" anchorCtr="0">
            <a:spAutoFit/>
          </a:bodyPr>
          <a:lstStyle/>
          <a:p>
            <a:pPr marL="0" lvl="0" indent="0" algn="l" rtl="0">
              <a:lnSpc>
                <a:spcPct val="100000"/>
              </a:lnSpc>
              <a:spcBef>
                <a:spcPts val="0"/>
              </a:spcBef>
              <a:spcAft>
                <a:spcPts val="0"/>
              </a:spcAft>
              <a:buClr>
                <a:schemeClr val="dk1"/>
              </a:buClr>
              <a:buSzPts val="1100"/>
              <a:buFont typeface="Arial"/>
              <a:buNone/>
            </a:pPr>
            <a:r>
              <a:rPr lang="en-US" sz="1200" i="0"/>
              <a:t>This course will cover the biological aspects behind the regeneration/repair and the utilization of engineering strategies to restore functionality of tissues compromised by injury and disease. A range of tissues, including epidermal, neural, digestive, respiratory, digestive, musculoskeletal and cardiovascular, will be discussed based on student interest. Key topics critical for understanding the biological underpinnings of tissue regeneration (e.g. immune response, cell-matrix interactions) will be emphasized. Students will be required to read and present on the primary literature and over the course of the semester will develop a mini-proposal that will address an unsolved problem in regenerative medicine/engineering.</a:t>
            </a:r>
            <a:endParaRPr sz="1200"/>
          </a:p>
        </p:txBody>
      </p:sp>
      <p:sp>
        <p:nvSpPr>
          <p:cNvPr id="879" name="Google Shape;879;p65"/>
          <p:cNvSpPr txBox="1">
            <a:spLocks noGrp="1"/>
          </p:cNvSpPr>
          <p:nvPr>
            <p:ph type="subTitle" idx="6"/>
          </p:nvPr>
        </p:nvSpPr>
        <p:spPr>
          <a:xfrm>
            <a:off x="2820625" y="5017675"/>
            <a:ext cx="1637100" cy="409800"/>
          </a:xfrm>
          <a:prstGeom prst="rect">
            <a:avLst/>
          </a:prstGeom>
        </p:spPr>
        <p:txBody>
          <a:bodyPr spcFirstLastPara="1" wrap="square" lIns="27425" tIns="0" rIns="27425" bIns="0" anchor="ctr" anchorCtr="0">
            <a:noAutofit/>
          </a:bodyPr>
          <a:lstStyle/>
          <a:p>
            <a:pPr marL="0" lvl="0" indent="0" algn="ctr" rtl="0">
              <a:lnSpc>
                <a:spcPct val="100000"/>
              </a:lnSpc>
              <a:spcBef>
                <a:spcPts val="0"/>
              </a:spcBef>
              <a:spcAft>
                <a:spcPts val="0"/>
              </a:spcAft>
              <a:buClr>
                <a:schemeClr val="dk1"/>
              </a:buClr>
              <a:buSzPts val="1100"/>
              <a:buFont typeface="Arial"/>
              <a:buNone/>
            </a:pPr>
            <a:r>
              <a:rPr lang="en-US">
                <a:solidFill>
                  <a:schemeClr val="hlink"/>
                </a:solidFill>
                <a:uFill>
                  <a:noFill/>
                </a:uFill>
                <a:hlinkClick r:id="rId3"/>
              </a:rPr>
              <a:t>Sarah Calve</a:t>
            </a:r>
            <a:endParaRPr/>
          </a:p>
        </p:txBody>
      </p:sp>
      <p:sp>
        <p:nvSpPr>
          <p:cNvPr id="880" name="Google Shape;880;p65"/>
          <p:cNvSpPr txBox="1">
            <a:spLocks noGrp="1"/>
          </p:cNvSpPr>
          <p:nvPr>
            <p:ph type="subTitle" idx="8"/>
          </p:nvPr>
        </p:nvSpPr>
        <p:spPr>
          <a:xfrm>
            <a:off x="2651733" y="5522975"/>
            <a:ext cx="9348900" cy="838200"/>
          </a:xfrm>
          <a:prstGeom prst="rect">
            <a:avLst/>
          </a:prstGeom>
        </p:spPr>
        <p:txBody>
          <a:bodyPr spcFirstLastPara="1" wrap="square" lIns="274300" tIns="45700" rIns="274300" bIns="45700" anchor="t" anchorCtr="0">
            <a:noAutofit/>
          </a:bodyPr>
          <a:lstStyle/>
          <a:p>
            <a:pPr marL="0" lvl="0" indent="0" algn="l" rtl="0">
              <a:lnSpc>
                <a:spcPct val="100000"/>
              </a:lnSpc>
              <a:spcBef>
                <a:spcPts val="0"/>
              </a:spcBef>
              <a:spcAft>
                <a:spcPts val="0"/>
              </a:spcAft>
              <a:buNone/>
            </a:pPr>
            <a:r>
              <a:rPr lang="en-US"/>
              <a:t>Teaching schedule:</a:t>
            </a:r>
            <a:r>
              <a:rPr lang="en-US" b="0"/>
              <a:t> Generally offered once a year. Availability may vary based on instructor schedule.</a:t>
            </a:r>
            <a:endParaRPr/>
          </a:p>
        </p:txBody>
      </p:sp>
      <p:sp>
        <p:nvSpPr>
          <p:cNvPr id="881" name="Google Shape;881;p65"/>
          <p:cNvSpPr txBox="1">
            <a:spLocks noGrp="1"/>
          </p:cNvSpPr>
          <p:nvPr>
            <p:ph type="title"/>
          </p:nvPr>
        </p:nvSpPr>
        <p:spPr>
          <a:xfrm>
            <a:off x="190500" y="0"/>
            <a:ext cx="11810100" cy="1118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2800"/>
              <a:t>MCEN 4110/5110: Regenerative Biology and Tissue Repair</a:t>
            </a:r>
            <a:endParaRPr sz="2800"/>
          </a:p>
        </p:txBody>
      </p:sp>
      <p:pic>
        <p:nvPicPr>
          <p:cNvPr id="882" name="Google Shape;882;p65"/>
          <p:cNvPicPr preferRelativeResize="0"/>
          <p:nvPr/>
        </p:nvPicPr>
        <p:blipFill rotWithShape="1">
          <a:blip r:embed="rId4">
            <a:alphaModFix/>
          </a:blip>
          <a:srcRect b="25345"/>
          <a:stretch/>
        </p:blipFill>
        <p:spPr>
          <a:xfrm>
            <a:off x="3008376" y="3747512"/>
            <a:ext cx="1335024" cy="1335024"/>
          </a:xfrm>
          <a:prstGeom prst="rect">
            <a:avLst/>
          </a:prstGeom>
          <a:noFill/>
          <a:ln>
            <a:noFill/>
          </a:ln>
        </p:spPr>
      </p:pic>
      <p:pic>
        <p:nvPicPr>
          <p:cNvPr id="883" name="Google Shape;883;p65"/>
          <p:cNvPicPr preferRelativeResize="0"/>
          <p:nvPr/>
        </p:nvPicPr>
        <p:blipFill rotWithShape="1">
          <a:blip r:embed="rId5">
            <a:alphaModFix/>
          </a:blip>
          <a:srcRect r="30848"/>
          <a:stretch/>
        </p:blipFill>
        <p:spPr>
          <a:xfrm>
            <a:off x="7968475" y="1329850"/>
            <a:ext cx="3649200" cy="2783605"/>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888"/>
        <p:cNvGrpSpPr/>
        <p:nvPr/>
      </p:nvGrpSpPr>
      <p:grpSpPr>
        <a:xfrm>
          <a:off x="0" y="0"/>
          <a:ext cx="0" cy="0"/>
          <a:chOff x="0" y="0"/>
          <a:chExt cx="0" cy="0"/>
        </a:xfrm>
      </p:grpSpPr>
      <p:pic>
        <p:nvPicPr>
          <p:cNvPr id="889" name="Google Shape;889;p66"/>
          <p:cNvPicPr preferRelativeResize="0">
            <a:picLocks noGrp="1"/>
          </p:cNvPicPr>
          <p:nvPr>
            <p:ph type="pic" idx="3"/>
          </p:nvPr>
        </p:nvPicPr>
        <p:blipFill rotWithShape="1">
          <a:blip r:embed="rId3">
            <a:alphaModFix/>
          </a:blip>
          <a:srcRect/>
          <a:stretch/>
        </p:blipFill>
        <p:spPr>
          <a:xfrm>
            <a:off x="2973025" y="3747525"/>
            <a:ext cx="1335000" cy="1335000"/>
          </a:xfrm>
          <a:prstGeom prst="rect">
            <a:avLst/>
          </a:prstGeom>
        </p:spPr>
      </p:pic>
      <p:sp>
        <p:nvSpPr>
          <p:cNvPr id="890" name="Google Shape;890;p66"/>
          <p:cNvSpPr txBox="1">
            <a:spLocks noGrp="1"/>
          </p:cNvSpPr>
          <p:nvPr>
            <p:ph type="subTitle" idx="1"/>
          </p:nvPr>
        </p:nvSpPr>
        <p:spPr>
          <a:xfrm>
            <a:off x="0" y="1118700"/>
            <a:ext cx="2652600" cy="4764600"/>
          </a:xfrm>
          <a:prstGeom prst="rect">
            <a:avLst/>
          </a:prstGeom>
        </p:spPr>
        <p:txBody>
          <a:bodyPr spcFirstLastPara="1" wrap="square" lIns="228600" tIns="182875" rIns="228600" bIns="182875" anchor="t" anchorCtr="0">
            <a:noAutofit/>
          </a:bodyPr>
          <a:lstStyle/>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Career Areas</a:t>
            </a:r>
            <a:endParaRPr b="0" i="1"/>
          </a:p>
          <a:p>
            <a:pPr marL="0" lvl="0" indent="0" algn="l" rtl="0">
              <a:lnSpc>
                <a:spcPct val="100000"/>
              </a:lnSpc>
              <a:spcBef>
                <a:spcPts val="0"/>
              </a:spcBef>
              <a:spcAft>
                <a:spcPts val="0"/>
              </a:spcAft>
              <a:buClr>
                <a:schemeClr val="dk1"/>
              </a:buClr>
              <a:buSzPts val="1100"/>
              <a:buFont typeface="Arial"/>
              <a:buNone/>
            </a:pPr>
            <a:r>
              <a:rPr lang="en-US" b="0" i="1"/>
              <a:t>System Test/Diagnosis</a:t>
            </a:r>
            <a:endParaRPr b="0" i="1"/>
          </a:p>
          <a:p>
            <a:pPr marL="0" lvl="0" indent="0" algn="l" rtl="0">
              <a:lnSpc>
                <a:spcPct val="100000"/>
              </a:lnSpc>
              <a:spcBef>
                <a:spcPts val="0"/>
              </a:spcBef>
              <a:spcAft>
                <a:spcPts val="0"/>
              </a:spcAft>
              <a:buClr>
                <a:schemeClr val="dk1"/>
              </a:buClr>
              <a:buSzPts val="1100"/>
              <a:buFont typeface="Arial"/>
              <a:buNone/>
            </a:pPr>
            <a:r>
              <a:rPr lang="en-US" b="0" i="1"/>
              <a:t>Nanotech Manufacturing</a:t>
            </a:r>
            <a:endParaRPr b="0" i="1"/>
          </a:p>
          <a:p>
            <a:pPr marL="0" lvl="0" indent="0" algn="l" rtl="0">
              <a:lnSpc>
                <a:spcPct val="100000"/>
              </a:lnSpc>
              <a:spcBef>
                <a:spcPts val="0"/>
              </a:spcBef>
              <a:spcAft>
                <a:spcPts val="0"/>
              </a:spcAft>
              <a:buClr>
                <a:schemeClr val="dk1"/>
              </a:buClr>
              <a:buSzPts val="1100"/>
              <a:buFont typeface="Arial"/>
              <a:buNone/>
            </a:pPr>
            <a:r>
              <a:rPr lang="en-US" b="0" i="1"/>
              <a:t>Microelectronics</a:t>
            </a:r>
            <a:endParaRPr b="0" i="1"/>
          </a:p>
          <a:p>
            <a:pPr marL="0" lvl="0" indent="0" algn="l" rtl="0">
              <a:lnSpc>
                <a:spcPct val="100000"/>
              </a:lnSpc>
              <a:spcBef>
                <a:spcPts val="0"/>
              </a:spcBef>
              <a:spcAft>
                <a:spcPts val="0"/>
              </a:spcAft>
              <a:buClr>
                <a:schemeClr val="dk1"/>
              </a:buClr>
              <a:buSzPts val="1100"/>
              <a:buFont typeface="Arial"/>
              <a:buNone/>
            </a:pPr>
            <a:r>
              <a:rPr lang="en-US" b="0" i="1"/>
              <a:t>Nano-Optics</a:t>
            </a:r>
            <a:endParaRPr b="0" i="1"/>
          </a:p>
          <a:p>
            <a:pPr marL="0" lvl="0" indent="0" algn="l" rtl="0">
              <a:lnSpc>
                <a:spcPct val="100000"/>
              </a:lnSpc>
              <a:spcBef>
                <a:spcPts val="0"/>
              </a:spcBef>
              <a:spcAft>
                <a:spcPts val="0"/>
              </a:spcAft>
              <a:buClr>
                <a:schemeClr val="dk1"/>
              </a:buClr>
              <a:buSzPts val="1100"/>
              <a:buFont typeface="Arial"/>
              <a:buNone/>
            </a:pPr>
            <a:r>
              <a:rPr lang="en-US" b="0" i="1"/>
              <a:t>Quantum Technologies</a:t>
            </a:r>
            <a:endParaRPr b="0" i="1"/>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Specializations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None</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Prerequisites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None</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Pre or Corequisites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None</a:t>
            </a:r>
            <a:endParaRPr/>
          </a:p>
        </p:txBody>
      </p:sp>
      <p:sp>
        <p:nvSpPr>
          <p:cNvPr id="891" name="Google Shape;891;p66"/>
          <p:cNvSpPr txBox="1">
            <a:spLocks noGrp="1"/>
          </p:cNvSpPr>
          <p:nvPr>
            <p:ph type="subTitle" idx="5"/>
          </p:nvPr>
        </p:nvSpPr>
        <p:spPr>
          <a:xfrm>
            <a:off x="2652475" y="1118700"/>
            <a:ext cx="5316000" cy="2170200"/>
          </a:xfrm>
          <a:prstGeom prst="rect">
            <a:avLst/>
          </a:prstGeom>
        </p:spPr>
        <p:txBody>
          <a:bodyPr spcFirstLastPara="1" wrap="square" lIns="228600" tIns="182875" rIns="228600" bIns="182875" anchor="t" anchorCtr="0">
            <a:spAutoFit/>
          </a:bodyPr>
          <a:lstStyle/>
          <a:p>
            <a:pPr marL="0" lvl="0" indent="0" algn="l" rtl="0">
              <a:lnSpc>
                <a:spcPct val="100000"/>
              </a:lnSpc>
              <a:spcBef>
                <a:spcPts val="0"/>
              </a:spcBef>
              <a:spcAft>
                <a:spcPts val="0"/>
              </a:spcAft>
              <a:buClr>
                <a:schemeClr val="dk1"/>
              </a:buClr>
              <a:buSzPts val="1100"/>
              <a:buFont typeface="Arial"/>
              <a:buNone/>
            </a:pPr>
            <a:r>
              <a:rPr lang="en-US" sz="1300" i="0"/>
              <a:t>This course covers the basic concepts and methods to understand nanoscale transport phenomena that are ubiquitous in microelectronics, nano-enabled renewable energy technology, heat transfer, nano-optics, Micro/Nano-Electro-Mechanical- Systems (MEMS/NEMS), as well as emerging quantum technologies. Relevant laboratory and real-world applications and examples will be discussed.Topics include basics of solid-state physics and quantum mechanics, nano-electronic transport, nanoscale heat transfer, and more.</a:t>
            </a:r>
            <a:endParaRPr sz="1300"/>
          </a:p>
        </p:txBody>
      </p:sp>
      <p:sp>
        <p:nvSpPr>
          <p:cNvPr id="892" name="Google Shape;892;p66"/>
          <p:cNvSpPr txBox="1">
            <a:spLocks noGrp="1"/>
          </p:cNvSpPr>
          <p:nvPr>
            <p:ph type="subTitle" idx="6"/>
          </p:nvPr>
        </p:nvSpPr>
        <p:spPr>
          <a:xfrm>
            <a:off x="2820625" y="5017675"/>
            <a:ext cx="1637100" cy="409800"/>
          </a:xfrm>
          <a:prstGeom prst="rect">
            <a:avLst/>
          </a:prstGeom>
        </p:spPr>
        <p:txBody>
          <a:bodyPr spcFirstLastPara="1" wrap="square" lIns="27425" tIns="0" rIns="27425" bIns="0" anchor="ctr" anchorCtr="0">
            <a:noAutofit/>
          </a:bodyPr>
          <a:lstStyle/>
          <a:p>
            <a:pPr marL="0" lvl="0" indent="0" algn="ctr" rtl="0">
              <a:spcBef>
                <a:spcPts val="1000"/>
              </a:spcBef>
              <a:spcAft>
                <a:spcPts val="0"/>
              </a:spcAft>
              <a:buNone/>
            </a:pPr>
            <a:r>
              <a:rPr lang="en-US">
                <a:solidFill>
                  <a:schemeClr val="hlink"/>
                </a:solidFill>
                <a:uFill>
                  <a:noFill/>
                </a:uFill>
                <a:hlinkClick r:id="rId4"/>
              </a:rPr>
              <a:t>Longji Cui</a:t>
            </a:r>
            <a:endParaRPr/>
          </a:p>
        </p:txBody>
      </p:sp>
      <p:sp>
        <p:nvSpPr>
          <p:cNvPr id="893" name="Google Shape;893;p66"/>
          <p:cNvSpPr txBox="1">
            <a:spLocks noGrp="1"/>
          </p:cNvSpPr>
          <p:nvPr>
            <p:ph type="subTitle" idx="8"/>
          </p:nvPr>
        </p:nvSpPr>
        <p:spPr>
          <a:xfrm>
            <a:off x="2651733" y="5522975"/>
            <a:ext cx="9348900" cy="838200"/>
          </a:xfrm>
          <a:prstGeom prst="rect">
            <a:avLst/>
          </a:prstGeom>
        </p:spPr>
        <p:txBody>
          <a:bodyPr spcFirstLastPara="1" wrap="square" lIns="274300" tIns="45700" rIns="274300"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a:t>Teaching schedule: </a:t>
            </a:r>
            <a:r>
              <a:rPr lang="en-US" b="0"/>
              <a:t>Availability varies. Offered as instructor schedules allow.</a:t>
            </a:r>
            <a:endParaRPr/>
          </a:p>
          <a:p>
            <a:pPr marL="0" lvl="0" indent="0" algn="l" rtl="0">
              <a:spcBef>
                <a:spcPts val="1000"/>
              </a:spcBef>
              <a:spcAft>
                <a:spcPts val="0"/>
              </a:spcAft>
              <a:buNone/>
            </a:pPr>
            <a:endParaRPr/>
          </a:p>
        </p:txBody>
      </p:sp>
      <p:sp>
        <p:nvSpPr>
          <p:cNvPr id="894" name="Google Shape;894;p66"/>
          <p:cNvSpPr txBox="1">
            <a:spLocks noGrp="1"/>
          </p:cNvSpPr>
          <p:nvPr>
            <p:ph type="title"/>
          </p:nvPr>
        </p:nvSpPr>
        <p:spPr>
          <a:xfrm>
            <a:off x="190500" y="0"/>
            <a:ext cx="11810100" cy="1118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2800"/>
              <a:t>MCEN 4228/5228: Introduction to Nanoscale Transport</a:t>
            </a:r>
            <a:endParaRPr sz="2800"/>
          </a:p>
        </p:txBody>
      </p:sp>
      <p:pic>
        <p:nvPicPr>
          <p:cNvPr id="895" name="Google Shape;895;p66"/>
          <p:cNvPicPr preferRelativeResize="0">
            <a:picLocks noGrp="1"/>
          </p:cNvPicPr>
          <p:nvPr>
            <p:ph type="pic" idx="2"/>
          </p:nvPr>
        </p:nvPicPr>
        <p:blipFill rotWithShape="1">
          <a:blip r:embed="rId5">
            <a:alphaModFix/>
          </a:blip>
          <a:srcRect/>
          <a:stretch/>
        </p:blipFill>
        <p:spPr>
          <a:xfrm>
            <a:off x="7968475" y="1329850"/>
            <a:ext cx="3649199" cy="2573100"/>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888">
          <a:extLst>
            <a:ext uri="{FF2B5EF4-FFF2-40B4-BE49-F238E27FC236}">
              <a16:creationId xmlns:a16="http://schemas.microsoft.com/office/drawing/2014/main" id="{114AAD9D-527C-9AC3-0B24-11F57F7ADDE2}"/>
            </a:ext>
          </a:extLst>
        </p:cNvPr>
        <p:cNvGrpSpPr/>
        <p:nvPr/>
      </p:nvGrpSpPr>
      <p:grpSpPr>
        <a:xfrm>
          <a:off x="0" y="0"/>
          <a:ext cx="0" cy="0"/>
          <a:chOff x="0" y="0"/>
          <a:chExt cx="0" cy="0"/>
        </a:xfrm>
      </p:grpSpPr>
      <p:sp>
        <p:nvSpPr>
          <p:cNvPr id="890" name="Google Shape;890;p66">
            <a:extLst>
              <a:ext uri="{FF2B5EF4-FFF2-40B4-BE49-F238E27FC236}">
                <a16:creationId xmlns:a16="http://schemas.microsoft.com/office/drawing/2014/main" id="{AB0A9C7A-27FD-8353-0382-D0D4659A7510}"/>
              </a:ext>
            </a:extLst>
          </p:cNvPr>
          <p:cNvSpPr txBox="1">
            <a:spLocks noGrp="1"/>
          </p:cNvSpPr>
          <p:nvPr>
            <p:ph type="subTitle" idx="1"/>
          </p:nvPr>
        </p:nvSpPr>
        <p:spPr>
          <a:xfrm>
            <a:off x="0" y="1118700"/>
            <a:ext cx="2652600" cy="4764600"/>
          </a:xfrm>
          <a:prstGeom prst="rect">
            <a:avLst/>
          </a:prstGeom>
        </p:spPr>
        <p:txBody>
          <a:bodyPr spcFirstLastPara="1" wrap="square" lIns="228600" tIns="182875" rIns="228600" bIns="182875" anchor="t" anchorCtr="0">
            <a:noAutofit/>
          </a:bodyPr>
          <a:lstStyle/>
          <a:p>
            <a:pPr marL="0" lvl="0" indent="0" algn="l" rtl="0">
              <a:lnSpc>
                <a:spcPct val="100000"/>
              </a:lnSpc>
              <a:spcBef>
                <a:spcPts val="0"/>
              </a:spcBef>
              <a:spcAft>
                <a:spcPts val="0"/>
              </a:spcAft>
              <a:buClr>
                <a:schemeClr val="dk1"/>
              </a:buClr>
              <a:buSzPts val="1100"/>
              <a:buFont typeface="Arial"/>
              <a:buNone/>
            </a:pPr>
            <a:r>
              <a:rPr lang="en-US" i="1" dirty="0">
                <a:solidFill>
                  <a:srgbClr val="202020"/>
                </a:solidFill>
              </a:rPr>
              <a:t>Career Areas</a:t>
            </a:r>
            <a:endParaRPr b="0" i="1" dirty="0"/>
          </a:p>
          <a:p>
            <a:pPr marL="0" lvl="0" indent="0" algn="l" rtl="0">
              <a:lnSpc>
                <a:spcPct val="100000"/>
              </a:lnSpc>
              <a:spcBef>
                <a:spcPts val="0"/>
              </a:spcBef>
              <a:spcAft>
                <a:spcPts val="0"/>
              </a:spcAft>
              <a:buClr>
                <a:schemeClr val="dk1"/>
              </a:buClr>
              <a:buSzPts val="1100"/>
              <a:buFont typeface="Arial"/>
              <a:buNone/>
            </a:pPr>
            <a:r>
              <a:rPr lang="en-US" b="0" i="1" dirty="0"/>
              <a:t>Design</a:t>
            </a:r>
            <a:endParaRPr b="0" i="1" dirty="0"/>
          </a:p>
          <a:p>
            <a:pPr marL="0" lvl="0" indent="0" algn="l" rtl="0">
              <a:lnSpc>
                <a:spcPct val="100000"/>
              </a:lnSpc>
              <a:spcBef>
                <a:spcPts val="0"/>
              </a:spcBef>
              <a:spcAft>
                <a:spcPts val="0"/>
              </a:spcAft>
              <a:buClr>
                <a:schemeClr val="dk1"/>
              </a:buClr>
              <a:buSzPts val="1100"/>
              <a:buFont typeface="Arial"/>
              <a:buNone/>
            </a:pPr>
            <a:endParaRPr b="0" i="1" dirty="0">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dirty="0">
                <a:solidFill>
                  <a:srgbClr val="202020"/>
                </a:solidFill>
              </a:rPr>
              <a:t>Specializations</a:t>
            </a:r>
            <a:endParaRPr i="1" dirty="0">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dirty="0">
                <a:solidFill>
                  <a:srgbClr val="202020"/>
                </a:solidFill>
              </a:rPr>
              <a:t>None</a:t>
            </a:r>
            <a:endParaRPr b="0" i="1" dirty="0">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dirty="0">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dirty="0">
                <a:solidFill>
                  <a:srgbClr val="202020"/>
                </a:solidFill>
              </a:rPr>
              <a:t>Prerequisites</a:t>
            </a:r>
            <a:endParaRPr i="1" dirty="0">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dirty="0">
                <a:solidFill>
                  <a:srgbClr val="202020"/>
                </a:solidFill>
              </a:rPr>
              <a:t>None</a:t>
            </a:r>
            <a:endParaRPr b="0" i="1" dirty="0">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dirty="0">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dirty="0">
                <a:solidFill>
                  <a:srgbClr val="202020"/>
                </a:solidFill>
              </a:rPr>
              <a:t>Pre or Corequisites</a:t>
            </a:r>
            <a:endParaRPr i="1" dirty="0">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dirty="0">
                <a:solidFill>
                  <a:srgbClr val="202020"/>
                </a:solidFill>
              </a:rPr>
              <a:t>None</a:t>
            </a:r>
            <a:endParaRPr dirty="0"/>
          </a:p>
        </p:txBody>
      </p:sp>
      <p:sp>
        <p:nvSpPr>
          <p:cNvPr id="891" name="Google Shape;891;p66">
            <a:extLst>
              <a:ext uri="{FF2B5EF4-FFF2-40B4-BE49-F238E27FC236}">
                <a16:creationId xmlns:a16="http://schemas.microsoft.com/office/drawing/2014/main" id="{C82F67CD-1021-97E7-07B4-7913AD38B7AF}"/>
              </a:ext>
            </a:extLst>
          </p:cNvPr>
          <p:cNvSpPr txBox="1">
            <a:spLocks noGrp="1"/>
          </p:cNvSpPr>
          <p:nvPr>
            <p:ph type="subTitle" idx="5"/>
          </p:nvPr>
        </p:nvSpPr>
        <p:spPr>
          <a:xfrm>
            <a:off x="2652475" y="1118700"/>
            <a:ext cx="5316000" cy="2569924"/>
          </a:xfrm>
          <a:prstGeom prst="rect">
            <a:avLst/>
          </a:prstGeom>
        </p:spPr>
        <p:txBody>
          <a:bodyPr spcFirstLastPara="1" wrap="square" lIns="228600" tIns="182875" rIns="228600" bIns="182875" anchor="t" anchorCtr="0">
            <a:spAutoFit/>
          </a:bodyPr>
          <a:lstStyle/>
          <a:p>
            <a:pPr marL="0" lvl="0" indent="0" algn="l" rtl="0">
              <a:lnSpc>
                <a:spcPct val="100000"/>
              </a:lnSpc>
              <a:spcBef>
                <a:spcPts val="0"/>
              </a:spcBef>
              <a:spcAft>
                <a:spcPts val="0"/>
              </a:spcAft>
              <a:buClr>
                <a:schemeClr val="dk1"/>
              </a:buClr>
              <a:buSzPts val="1100"/>
              <a:buFont typeface="Arial"/>
              <a:buNone/>
            </a:pPr>
            <a:r>
              <a:rPr lang="en-US" sz="1300" i="0" dirty="0"/>
              <a:t>Provides an in-depth introduction to design science research, focusing on the scientific study of how people develop new products, systems, and services. Students will explore design practices, methodologies, and techniques that enhance design outcomes. The course emphasizes a comprehensive understanding of the artifacts, people, and institutions involved in design, while also covering the evaluation of design practices and the assessment of the broader societal impacts of engineered solutions. Students will develop skills to systematically and critically analyze and improve the processes of innovation and creation.</a:t>
            </a:r>
            <a:endParaRPr sz="1300" dirty="0"/>
          </a:p>
        </p:txBody>
      </p:sp>
      <p:sp>
        <p:nvSpPr>
          <p:cNvPr id="892" name="Google Shape;892;p66">
            <a:extLst>
              <a:ext uri="{FF2B5EF4-FFF2-40B4-BE49-F238E27FC236}">
                <a16:creationId xmlns:a16="http://schemas.microsoft.com/office/drawing/2014/main" id="{A5369216-D756-82A7-D1F4-E798582F2393}"/>
              </a:ext>
            </a:extLst>
          </p:cNvPr>
          <p:cNvSpPr txBox="1">
            <a:spLocks noGrp="1"/>
          </p:cNvSpPr>
          <p:nvPr>
            <p:ph type="subTitle" idx="6"/>
          </p:nvPr>
        </p:nvSpPr>
        <p:spPr>
          <a:xfrm>
            <a:off x="2820625" y="5017675"/>
            <a:ext cx="1637100" cy="409800"/>
          </a:xfrm>
          <a:prstGeom prst="rect">
            <a:avLst/>
          </a:prstGeom>
        </p:spPr>
        <p:txBody>
          <a:bodyPr spcFirstLastPara="1" wrap="square" lIns="27425" tIns="0" rIns="27425" bIns="0" anchor="ctr" anchorCtr="0">
            <a:noAutofit/>
          </a:bodyPr>
          <a:lstStyle/>
          <a:p>
            <a:pPr marL="0" lvl="0" indent="0" algn="ctr" rtl="0">
              <a:spcBef>
                <a:spcPts val="1000"/>
              </a:spcBef>
              <a:spcAft>
                <a:spcPts val="0"/>
              </a:spcAft>
              <a:buNone/>
            </a:pPr>
            <a:r>
              <a:rPr lang="en-US" dirty="0">
                <a:solidFill>
                  <a:schemeClr val="hlink"/>
                </a:solidFill>
                <a:uFill>
                  <a:noFill/>
                </a:uFill>
                <a:hlinkClick r:id="rId3"/>
              </a:rPr>
              <a:t>Grace Burleson</a:t>
            </a:r>
            <a:endParaRPr dirty="0"/>
          </a:p>
        </p:txBody>
      </p:sp>
      <p:sp>
        <p:nvSpPr>
          <p:cNvPr id="893" name="Google Shape;893;p66">
            <a:extLst>
              <a:ext uri="{FF2B5EF4-FFF2-40B4-BE49-F238E27FC236}">
                <a16:creationId xmlns:a16="http://schemas.microsoft.com/office/drawing/2014/main" id="{2AC8C932-E03C-D44A-A522-21754E41FE4B}"/>
              </a:ext>
            </a:extLst>
          </p:cNvPr>
          <p:cNvSpPr txBox="1">
            <a:spLocks noGrp="1"/>
          </p:cNvSpPr>
          <p:nvPr>
            <p:ph type="subTitle" idx="8"/>
          </p:nvPr>
        </p:nvSpPr>
        <p:spPr>
          <a:xfrm>
            <a:off x="2651733" y="5522975"/>
            <a:ext cx="9348900" cy="838200"/>
          </a:xfrm>
          <a:prstGeom prst="rect">
            <a:avLst/>
          </a:prstGeom>
        </p:spPr>
        <p:txBody>
          <a:bodyPr spcFirstLastPara="1" wrap="square" lIns="274300" tIns="45700" rIns="274300"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a:t>Teaching schedule: </a:t>
            </a:r>
            <a:r>
              <a:rPr lang="en-US" b="0"/>
              <a:t>Availability varies. Offered as instructor schedules allow.</a:t>
            </a:r>
            <a:endParaRPr/>
          </a:p>
          <a:p>
            <a:pPr marL="0" lvl="0" indent="0" algn="l" rtl="0">
              <a:spcBef>
                <a:spcPts val="1000"/>
              </a:spcBef>
              <a:spcAft>
                <a:spcPts val="0"/>
              </a:spcAft>
              <a:buNone/>
            </a:pPr>
            <a:endParaRPr/>
          </a:p>
        </p:txBody>
      </p:sp>
      <p:sp>
        <p:nvSpPr>
          <p:cNvPr id="894" name="Google Shape;894;p66">
            <a:extLst>
              <a:ext uri="{FF2B5EF4-FFF2-40B4-BE49-F238E27FC236}">
                <a16:creationId xmlns:a16="http://schemas.microsoft.com/office/drawing/2014/main" id="{8C86DF0E-139E-54B6-4BCC-653011709BDF}"/>
              </a:ext>
            </a:extLst>
          </p:cNvPr>
          <p:cNvSpPr txBox="1">
            <a:spLocks noGrp="1"/>
          </p:cNvSpPr>
          <p:nvPr>
            <p:ph type="title"/>
          </p:nvPr>
        </p:nvSpPr>
        <p:spPr>
          <a:xfrm>
            <a:off x="190500" y="0"/>
            <a:ext cx="11810100" cy="1118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2800" dirty="0"/>
              <a:t>MCEN 4228/5228: Design Research Theory and Methods</a:t>
            </a:r>
            <a:endParaRPr sz="2800" dirty="0"/>
          </a:p>
        </p:txBody>
      </p:sp>
      <p:sp>
        <p:nvSpPr>
          <p:cNvPr id="3" name="Picture Placeholder 2">
            <a:extLst>
              <a:ext uri="{FF2B5EF4-FFF2-40B4-BE49-F238E27FC236}">
                <a16:creationId xmlns:a16="http://schemas.microsoft.com/office/drawing/2014/main" id="{C25756FD-FE40-2B20-E4DD-2BA33FD9BD00}"/>
              </a:ext>
            </a:extLst>
          </p:cNvPr>
          <p:cNvSpPr>
            <a:spLocks noGrp="1"/>
          </p:cNvSpPr>
          <p:nvPr>
            <p:ph type="pic" idx="2"/>
          </p:nvPr>
        </p:nvSpPr>
        <p:spPr/>
        <p:txBody>
          <a:bodyPr/>
          <a:lstStyle/>
          <a:p>
            <a:endParaRPr lang="en-US"/>
          </a:p>
        </p:txBody>
      </p:sp>
      <p:pic>
        <p:nvPicPr>
          <p:cNvPr id="2050" name="Picture 2" descr="Grace Burleson">
            <a:extLst>
              <a:ext uri="{FF2B5EF4-FFF2-40B4-BE49-F238E27FC236}">
                <a16:creationId xmlns:a16="http://schemas.microsoft.com/office/drawing/2014/main" id="{ED175C74-2B07-71D5-1CAE-E2A0A6DB8B9D}"/>
              </a:ext>
            </a:extLst>
          </p:cNvPr>
          <p:cNvPicPr>
            <a:picLocks noGrp="1" noChangeAspect="1" noChangeArrowheads="1"/>
          </p:cNvPicPr>
          <p:nvPr>
            <p:ph type="pic" idx="3"/>
          </p:nvPr>
        </p:nvPicPr>
        <p:blipFill>
          <a:blip r:embed="rId4">
            <a:extLst>
              <a:ext uri="{28A0092B-C50C-407E-A947-70E740481C1C}">
                <a14:useLocalDpi xmlns:a14="http://schemas.microsoft.com/office/drawing/2010/main" val="0"/>
              </a:ext>
            </a:extLst>
          </a:blip>
          <a:srcRect/>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254228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900"/>
        <p:cNvGrpSpPr/>
        <p:nvPr/>
      </p:nvGrpSpPr>
      <p:grpSpPr>
        <a:xfrm>
          <a:off x="0" y="0"/>
          <a:ext cx="0" cy="0"/>
          <a:chOff x="0" y="0"/>
          <a:chExt cx="0" cy="0"/>
        </a:xfrm>
      </p:grpSpPr>
      <p:sp>
        <p:nvSpPr>
          <p:cNvPr id="901" name="Google Shape;901;p67"/>
          <p:cNvSpPr txBox="1">
            <a:spLocks noGrp="1"/>
          </p:cNvSpPr>
          <p:nvPr>
            <p:ph type="subTitle" idx="1"/>
          </p:nvPr>
        </p:nvSpPr>
        <p:spPr>
          <a:xfrm>
            <a:off x="0" y="1118700"/>
            <a:ext cx="2652600" cy="4764600"/>
          </a:xfrm>
          <a:prstGeom prst="rect">
            <a:avLst/>
          </a:prstGeom>
        </p:spPr>
        <p:txBody>
          <a:bodyPr spcFirstLastPara="1" wrap="square" lIns="228600" tIns="182875" rIns="228600" bIns="182875" anchor="t" anchorCtr="0">
            <a:noAutofit/>
          </a:bodyPr>
          <a:lstStyle/>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Career Areas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Robotics</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Controls</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Automated Systems</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Integrated Systems</a:t>
            </a:r>
            <a:endParaRPr b="0" i="1">
              <a:solidFill>
                <a:srgbClr val="202020"/>
              </a:solidFill>
            </a:endParaRPr>
          </a:p>
          <a:p>
            <a:pPr marL="0" lvl="0" indent="0" algn="l" rtl="0">
              <a:lnSpc>
                <a:spcPct val="100000"/>
              </a:lnSpc>
              <a:spcBef>
                <a:spcPts val="0"/>
              </a:spcBef>
              <a:spcAft>
                <a:spcPts val="0"/>
              </a:spcAft>
              <a:buClr>
                <a:schemeClr val="dk1"/>
              </a:buClr>
              <a:buFont typeface="Arial"/>
              <a:buNone/>
            </a:pPr>
            <a:endParaRPr b="0" i="1">
              <a:solidFill>
                <a:srgbClr val="202020"/>
              </a:solidFill>
            </a:endParaRPr>
          </a:p>
          <a:p>
            <a:pPr marL="0" lvl="0" indent="0" algn="l" rtl="0">
              <a:lnSpc>
                <a:spcPct val="100000"/>
              </a:lnSpc>
              <a:spcBef>
                <a:spcPts val="0"/>
              </a:spcBef>
              <a:spcAft>
                <a:spcPts val="0"/>
              </a:spcAft>
              <a:buClr>
                <a:schemeClr val="dk1"/>
              </a:buClr>
              <a:buFont typeface="Arial"/>
              <a:buNone/>
            </a:pPr>
            <a:r>
              <a:rPr lang="en-US" i="1">
                <a:solidFill>
                  <a:srgbClr val="202020"/>
                </a:solidFill>
              </a:rPr>
              <a:t>Specializations</a:t>
            </a:r>
            <a:endParaRPr i="1">
              <a:solidFill>
                <a:srgbClr val="202020"/>
              </a:solidFill>
            </a:endParaRPr>
          </a:p>
          <a:p>
            <a:pPr marL="0" lvl="0" indent="0" algn="l" rtl="0">
              <a:lnSpc>
                <a:spcPct val="100000"/>
              </a:lnSpc>
              <a:spcBef>
                <a:spcPts val="0"/>
              </a:spcBef>
              <a:spcAft>
                <a:spcPts val="0"/>
              </a:spcAft>
              <a:buClr>
                <a:schemeClr val="dk1"/>
              </a:buClr>
              <a:buFont typeface="Arial"/>
              <a:buNone/>
            </a:pPr>
            <a:r>
              <a:rPr lang="en-US" b="0" i="1">
                <a:solidFill>
                  <a:srgbClr val="202020"/>
                </a:solidFill>
              </a:rPr>
              <a:t>None</a:t>
            </a:r>
            <a:endParaRPr b="0" i="1">
              <a:solidFill>
                <a:srgbClr val="202020"/>
              </a:solidFill>
            </a:endParaRPr>
          </a:p>
          <a:p>
            <a:pPr marL="0" lvl="0" indent="0" algn="l" rtl="0">
              <a:lnSpc>
                <a:spcPct val="100000"/>
              </a:lnSpc>
              <a:spcBef>
                <a:spcPts val="0"/>
              </a:spcBef>
              <a:spcAft>
                <a:spcPts val="0"/>
              </a:spcAft>
              <a:buClr>
                <a:schemeClr val="dk1"/>
              </a:buClr>
              <a:buFont typeface="Arial"/>
              <a:buNone/>
            </a:pPr>
            <a:endParaRPr b="0" i="1">
              <a:solidFill>
                <a:srgbClr val="202020"/>
              </a:solidFill>
            </a:endParaRPr>
          </a:p>
          <a:p>
            <a:pPr marL="0" lvl="0" indent="0" algn="l" rtl="0">
              <a:lnSpc>
                <a:spcPct val="100000"/>
              </a:lnSpc>
              <a:spcBef>
                <a:spcPts val="0"/>
              </a:spcBef>
              <a:spcAft>
                <a:spcPts val="0"/>
              </a:spcAft>
              <a:buClr>
                <a:schemeClr val="dk1"/>
              </a:buClr>
              <a:buFont typeface="Arial"/>
              <a:buNone/>
            </a:pPr>
            <a:r>
              <a:rPr lang="en-US" i="1">
                <a:solidFill>
                  <a:srgbClr val="202020"/>
                </a:solidFill>
              </a:rPr>
              <a:t>Prerequisites</a:t>
            </a:r>
            <a:endParaRPr i="1">
              <a:solidFill>
                <a:srgbClr val="202020"/>
              </a:solidFill>
            </a:endParaRPr>
          </a:p>
          <a:p>
            <a:pPr marL="0" lvl="0" indent="0" algn="l" rtl="0">
              <a:lnSpc>
                <a:spcPct val="100000"/>
              </a:lnSpc>
              <a:spcBef>
                <a:spcPts val="0"/>
              </a:spcBef>
              <a:spcAft>
                <a:spcPts val="0"/>
              </a:spcAft>
              <a:buNone/>
            </a:pPr>
            <a:r>
              <a:rPr lang="en-US" b="0" i="1">
                <a:solidFill>
                  <a:srgbClr val="202020"/>
                </a:solidFill>
              </a:rPr>
              <a:t>MCEN 4115/5115: Mechatronics 1 (or)</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Instructor Permission</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Pre or Corequisites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None</a:t>
            </a:r>
            <a:endParaRPr/>
          </a:p>
        </p:txBody>
      </p:sp>
      <p:sp>
        <p:nvSpPr>
          <p:cNvPr id="902" name="Google Shape;902;p67"/>
          <p:cNvSpPr txBox="1">
            <a:spLocks noGrp="1"/>
          </p:cNvSpPr>
          <p:nvPr>
            <p:ph type="subTitle" idx="5"/>
          </p:nvPr>
        </p:nvSpPr>
        <p:spPr>
          <a:xfrm>
            <a:off x="2652475" y="1118700"/>
            <a:ext cx="5316000" cy="2216400"/>
          </a:xfrm>
          <a:prstGeom prst="rect">
            <a:avLst/>
          </a:prstGeom>
        </p:spPr>
        <p:txBody>
          <a:bodyPr spcFirstLastPara="1" wrap="square" lIns="228600" tIns="182875" rIns="228600" bIns="182875" anchor="t" anchorCtr="0">
            <a:spAutoFit/>
          </a:bodyPr>
          <a:lstStyle/>
          <a:p>
            <a:pPr marL="0" lvl="0" indent="0" algn="l" rtl="0">
              <a:lnSpc>
                <a:spcPct val="100000"/>
              </a:lnSpc>
              <a:spcBef>
                <a:spcPts val="0"/>
              </a:spcBef>
              <a:spcAft>
                <a:spcPts val="0"/>
              </a:spcAft>
              <a:buClr>
                <a:schemeClr val="dk1"/>
              </a:buClr>
              <a:buSzPts val="1100"/>
              <a:buFont typeface="Arial"/>
              <a:buNone/>
            </a:pPr>
            <a:r>
              <a:rPr lang="en-US" sz="1200" i="0"/>
              <a:t>Continuation of MCEN 4115/5115. Focuses on design and construction of advanced microprocessor-controlled electro-mechanical systems. Lectures explore computer vision, machine learning, feedback control, multi-processor coordination and other advanced topics in mechatronics and robotics. Lab work reinforces lectures and allows hands-on experience with mechatronic design. Team-based design project integrates content into class-chosen design challenge. Robots from Mechatronics 1 can be adapted or refined for use in the new design challenge. Mechatronics 1 and 2 do not have to be taken in the same year</a:t>
            </a:r>
            <a:r>
              <a:rPr lang="en-US" sz="1200" i="0">
                <a:solidFill>
                  <a:srgbClr val="111111"/>
                </a:solidFill>
                <a:highlight>
                  <a:srgbClr val="FFFFFF"/>
                </a:highlight>
              </a:rPr>
              <a:t>.</a:t>
            </a:r>
            <a:endParaRPr sz="1200"/>
          </a:p>
        </p:txBody>
      </p:sp>
      <p:sp>
        <p:nvSpPr>
          <p:cNvPr id="903" name="Google Shape;903;p67"/>
          <p:cNvSpPr txBox="1">
            <a:spLocks noGrp="1"/>
          </p:cNvSpPr>
          <p:nvPr>
            <p:ph type="subTitle" idx="8"/>
          </p:nvPr>
        </p:nvSpPr>
        <p:spPr>
          <a:xfrm>
            <a:off x="2651733" y="5522975"/>
            <a:ext cx="9348900" cy="838200"/>
          </a:xfrm>
          <a:prstGeom prst="rect">
            <a:avLst/>
          </a:prstGeom>
        </p:spPr>
        <p:txBody>
          <a:bodyPr spcFirstLastPara="1" wrap="square" lIns="274300" tIns="45700" rIns="274300" bIns="45700" anchor="t" anchorCtr="0">
            <a:noAutofit/>
          </a:bodyPr>
          <a:lstStyle/>
          <a:p>
            <a:pPr marL="0" lvl="0" indent="0" algn="l" rtl="0">
              <a:lnSpc>
                <a:spcPct val="100000"/>
              </a:lnSpc>
              <a:spcBef>
                <a:spcPts val="0"/>
              </a:spcBef>
              <a:spcAft>
                <a:spcPts val="0"/>
              </a:spcAft>
              <a:buNone/>
            </a:pPr>
            <a:r>
              <a:rPr lang="en-US"/>
              <a:t>Teaching schedule: </a:t>
            </a:r>
            <a:r>
              <a:rPr lang="en-US" b="0"/>
              <a:t>Availability varies. Offered as instructor schedules allow.</a:t>
            </a:r>
            <a:endParaRPr/>
          </a:p>
        </p:txBody>
      </p:sp>
      <p:sp>
        <p:nvSpPr>
          <p:cNvPr id="904" name="Google Shape;904;p67"/>
          <p:cNvSpPr txBox="1">
            <a:spLocks noGrp="1"/>
          </p:cNvSpPr>
          <p:nvPr>
            <p:ph type="title"/>
          </p:nvPr>
        </p:nvSpPr>
        <p:spPr>
          <a:xfrm>
            <a:off x="190500" y="0"/>
            <a:ext cx="11810100" cy="1118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2800"/>
              <a:t>MCEN 4228/5228: Mechatronics and Robotics 2</a:t>
            </a:r>
            <a:endParaRPr sz="2800"/>
          </a:p>
        </p:txBody>
      </p:sp>
      <p:sp>
        <p:nvSpPr>
          <p:cNvPr id="905" name="Google Shape;905;p67"/>
          <p:cNvSpPr txBox="1">
            <a:spLocks noGrp="1"/>
          </p:cNvSpPr>
          <p:nvPr>
            <p:ph type="subTitle" idx="6"/>
          </p:nvPr>
        </p:nvSpPr>
        <p:spPr>
          <a:xfrm>
            <a:off x="2820625" y="5017675"/>
            <a:ext cx="1637100" cy="409800"/>
          </a:xfrm>
          <a:prstGeom prst="rect">
            <a:avLst/>
          </a:prstGeom>
        </p:spPr>
        <p:txBody>
          <a:bodyPr spcFirstLastPara="1" wrap="square" lIns="27425" tIns="0" rIns="27425" bIns="0" anchor="ctr" anchorCtr="0">
            <a:noAutofit/>
          </a:bodyPr>
          <a:lstStyle/>
          <a:p>
            <a:pPr marL="0" lvl="0" indent="0" algn="ctr" rtl="0">
              <a:lnSpc>
                <a:spcPct val="100000"/>
              </a:lnSpc>
              <a:spcBef>
                <a:spcPts val="0"/>
              </a:spcBef>
              <a:spcAft>
                <a:spcPts val="0"/>
              </a:spcAft>
              <a:buClr>
                <a:schemeClr val="dk1"/>
              </a:buClr>
              <a:buSzPts val="1100"/>
              <a:buFont typeface="Arial"/>
              <a:buNone/>
            </a:pPr>
            <a:r>
              <a:rPr lang="en-US">
                <a:solidFill>
                  <a:schemeClr val="hlink"/>
                </a:solidFill>
                <a:uFill>
                  <a:noFill/>
                </a:uFill>
                <a:hlinkClick r:id="rId3"/>
              </a:rPr>
              <a:t>Derek Reamon</a:t>
            </a:r>
            <a:r>
              <a:rPr lang="en-US">
                <a:solidFill>
                  <a:schemeClr val="hlink"/>
                </a:solidFill>
                <a:uFill>
                  <a:noFill/>
                </a:uFill>
                <a:hlinkClick r:id="rId4"/>
              </a:rPr>
              <a:t> </a:t>
            </a:r>
            <a:endParaRPr/>
          </a:p>
        </p:txBody>
      </p:sp>
      <p:pic>
        <p:nvPicPr>
          <p:cNvPr id="906" name="Google Shape;906;p67"/>
          <p:cNvPicPr preferRelativeResize="0"/>
          <p:nvPr/>
        </p:nvPicPr>
        <p:blipFill>
          <a:blip r:embed="rId5">
            <a:alphaModFix/>
          </a:blip>
          <a:stretch>
            <a:fillRect/>
          </a:stretch>
        </p:blipFill>
        <p:spPr>
          <a:xfrm>
            <a:off x="7968475" y="1329850"/>
            <a:ext cx="3649199" cy="2258484"/>
          </a:xfrm>
          <a:prstGeom prst="rect">
            <a:avLst/>
          </a:prstGeom>
          <a:noFill/>
          <a:ln>
            <a:noFill/>
          </a:ln>
        </p:spPr>
      </p:pic>
      <p:pic>
        <p:nvPicPr>
          <p:cNvPr id="907" name="Google Shape;907;p67"/>
          <p:cNvPicPr preferRelativeResize="0"/>
          <p:nvPr/>
        </p:nvPicPr>
        <p:blipFill>
          <a:blip r:embed="rId6">
            <a:alphaModFix/>
          </a:blip>
          <a:stretch>
            <a:fillRect/>
          </a:stretch>
        </p:blipFill>
        <p:spPr>
          <a:xfrm>
            <a:off x="2952600" y="3742463"/>
            <a:ext cx="1373150" cy="137315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912"/>
        <p:cNvGrpSpPr/>
        <p:nvPr/>
      </p:nvGrpSpPr>
      <p:grpSpPr>
        <a:xfrm>
          <a:off x="0" y="0"/>
          <a:ext cx="0" cy="0"/>
          <a:chOff x="0" y="0"/>
          <a:chExt cx="0" cy="0"/>
        </a:xfrm>
      </p:grpSpPr>
      <p:pic>
        <p:nvPicPr>
          <p:cNvPr id="913" name="Google Shape;913;p68"/>
          <p:cNvPicPr preferRelativeResize="0">
            <a:picLocks noGrp="1"/>
          </p:cNvPicPr>
          <p:nvPr>
            <p:ph type="pic" idx="3"/>
          </p:nvPr>
        </p:nvPicPr>
        <p:blipFill rotWithShape="1">
          <a:blip r:embed="rId3">
            <a:alphaModFix/>
          </a:blip>
          <a:srcRect/>
          <a:stretch/>
        </p:blipFill>
        <p:spPr>
          <a:xfrm>
            <a:off x="2973025" y="3747525"/>
            <a:ext cx="1335000" cy="1335000"/>
          </a:xfrm>
          <a:prstGeom prst="rect">
            <a:avLst/>
          </a:prstGeom>
        </p:spPr>
      </p:pic>
      <p:sp>
        <p:nvSpPr>
          <p:cNvPr id="914" name="Google Shape;914;p68"/>
          <p:cNvSpPr txBox="1">
            <a:spLocks noGrp="1"/>
          </p:cNvSpPr>
          <p:nvPr>
            <p:ph type="subTitle" idx="1"/>
          </p:nvPr>
        </p:nvSpPr>
        <p:spPr>
          <a:xfrm>
            <a:off x="0" y="1118700"/>
            <a:ext cx="2652600" cy="4764600"/>
          </a:xfrm>
          <a:prstGeom prst="rect">
            <a:avLst/>
          </a:prstGeom>
        </p:spPr>
        <p:txBody>
          <a:bodyPr spcFirstLastPara="1" wrap="square" lIns="228600" tIns="182875" rIns="228600" bIns="182875" anchor="t" anchorCtr="0">
            <a:noAutofit/>
          </a:bodyPr>
          <a:lstStyle/>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Career Areas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t>Robotics</a:t>
            </a:r>
            <a:endParaRPr b="0" i="1"/>
          </a:p>
          <a:p>
            <a:pPr marL="0" lvl="0" indent="0" algn="l" rtl="0">
              <a:lnSpc>
                <a:spcPct val="100000"/>
              </a:lnSpc>
              <a:spcBef>
                <a:spcPts val="0"/>
              </a:spcBef>
              <a:spcAft>
                <a:spcPts val="0"/>
              </a:spcAft>
              <a:buClr>
                <a:schemeClr val="dk1"/>
              </a:buClr>
              <a:buSzPts val="1100"/>
              <a:buFont typeface="Arial"/>
              <a:buNone/>
            </a:pPr>
            <a:r>
              <a:rPr lang="en-US" b="0" i="1"/>
              <a:t>Controls</a:t>
            </a:r>
            <a:endParaRPr b="0" i="1"/>
          </a:p>
          <a:p>
            <a:pPr marL="0" lvl="0" indent="0" algn="l" rtl="0">
              <a:lnSpc>
                <a:spcPct val="100000"/>
              </a:lnSpc>
              <a:spcBef>
                <a:spcPts val="0"/>
              </a:spcBef>
              <a:spcAft>
                <a:spcPts val="0"/>
              </a:spcAft>
              <a:buClr>
                <a:schemeClr val="dk1"/>
              </a:buClr>
              <a:buSzPts val="1100"/>
              <a:buFont typeface="Arial"/>
              <a:buNone/>
            </a:pPr>
            <a:r>
              <a:rPr lang="en-US" b="0" i="1"/>
              <a:t>Modeling </a:t>
            </a:r>
            <a:endParaRPr b="0" i="1"/>
          </a:p>
          <a:p>
            <a:pPr marL="0" lvl="0" indent="0" algn="l" rtl="0">
              <a:lnSpc>
                <a:spcPct val="100000"/>
              </a:lnSpc>
              <a:spcBef>
                <a:spcPts val="0"/>
              </a:spcBef>
              <a:spcAft>
                <a:spcPts val="0"/>
              </a:spcAft>
              <a:buClr>
                <a:schemeClr val="dk1"/>
              </a:buClr>
              <a:buSzPts val="1100"/>
              <a:buFont typeface="Arial"/>
              <a:buNone/>
            </a:pPr>
            <a:r>
              <a:rPr lang="en-US" b="0" i="1"/>
              <a:t>Dynamic Systems</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Specializations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None</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Prerequisites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None</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Pre or Corequisites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None</a:t>
            </a:r>
            <a:endParaRPr/>
          </a:p>
        </p:txBody>
      </p:sp>
      <p:sp>
        <p:nvSpPr>
          <p:cNvPr id="915" name="Google Shape;915;p68"/>
          <p:cNvSpPr txBox="1">
            <a:spLocks noGrp="1"/>
          </p:cNvSpPr>
          <p:nvPr>
            <p:ph type="subTitle" idx="5"/>
          </p:nvPr>
        </p:nvSpPr>
        <p:spPr>
          <a:xfrm>
            <a:off x="2652475" y="1118700"/>
            <a:ext cx="5316000" cy="1446900"/>
          </a:xfrm>
          <a:prstGeom prst="rect">
            <a:avLst/>
          </a:prstGeom>
        </p:spPr>
        <p:txBody>
          <a:bodyPr spcFirstLastPara="1" wrap="square" lIns="228600" tIns="182875" rIns="228600" bIns="182875" anchor="t" anchorCtr="0">
            <a:spAutoFit/>
          </a:bodyPr>
          <a:lstStyle/>
          <a:p>
            <a:pPr marL="0" lvl="0" indent="0" algn="l" rtl="0">
              <a:lnSpc>
                <a:spcPct val="100000"/>
              </a:lnSpc>
              <a:spcBef>
                <a:spcPts val="0"/>
              </a:spcBef>
              <a:spcAft>
                <a:spcPts val="0"/>
              </a:spcAft>
              <a:buClr>
                <a:schemeClr val="dk1"/>
              </a:buClr>
              <a:buSzPts val="1100"/>
              <a:buFont typeface="Arial"/>
              <a:buNone/>
            </a:pPr>
            <a:r>
              <a:rPr lang="en-US" i="0"/>
              <a:t>This course covers advanced theory for formulating and analyzing dynamical systems, including Newtonian, Lagrangian and Hamiltonian methods. Additional topics include equilibria, stability, Lyapunov functions, limit cycles, conservation laws and basic bifurcation theory.</a:t>
            </a:r>
            <a:endParaRPr/>
          </a:p>
        </p:txBody>
      </p:sp>
      <p:sp>
        <p:nvSpPr>
          <p:cNvPr id="916" name="Google Shape;916;p68"/>
          <p:cNvSpPr txBox="1">
            <a:spLocks noGrp="1"/>
          </p:cNvSpPr>
          <p:nvPr>
            <p:ph type="subTitle" idx="6"/>
          </p:nvPr>
        </p:nvSpPr>
        <p:spPr>
          <a:xfrm>
            <a:off x="2820625" y="5017675"/>
            <a:ext cx="1637100" cy="409800"/>
          </a:xfrm>
          <a:prstGeom prst="rect">
            <a:avLst/>
          </a:prstGeom>
        </p:spPr>
        <p:txBody>
          <a:bodyPr spcFirstLastPara="1" wrap="square" lIns="27425" tIns="0" rIns="27425" bIns="0" anchor="ctr" anchorCtr="0">
            <a:noAutofit/>
          </a:bodyPr>
          <a:lstStyle/>
          <a:p>
            <a:pPr marL="0" lvl="0" indent="0" algn="ctr" rtl="0">
              <a:spcBef>
                <a:spcPts val="1000"/>
              </a:spcBef>
              <a:spcAft>
                <a:spcPts val="0"/>
              </a:spcAft>
              <a:buNone/>
            </a:pPr>
            <a:r>
              <a:rPr lang="en-US">
                <a:solidFill>
                  <a:schemeClr val="hlink"/>
                </a:solidFill>
                <a:uFill>
                  <a:noFill/>
                </a:uFill>
                <a:hlinkClick r:id="rId4"/>
              </a:rPr>
              <a:t>Sean Humbert</a:t>
            </a:r>
            <a:endParaRPr/>
          </a:p>
        </p:txBody>
      </p:sp>
      <p:sp>
        <p:nvSpPr>
          <p:cNvPr id="917" name="Google Shape;917;p68"/>
          <p:cNvSpPr txBox="1">
            <a:spLocks noGrp="1"/>
          </p:cNvSpPr>
          <p:nvPr>
            <p:ph type="subTitle" idx="8"/>
          </p:nvPr>
        </p:nvSpPr>
        <p:spPr>
          <a:xfrm>
            <a:off x="2651733" y="5522975"/>
            <a:ext cx="9348900" cy="838200"/>
          </a:xfrm>
          <a:prstGeom prst="rect">
            <a:avLst/>
          </a:prstGeom>
        </p:spPr>
        <p:txBody>
          <a:bodyPr spcFirstLastPara="1" wrap="square" lIns="274300" tIns="45700" rIns="274300" bIns="45700" anchor="t" anchorCtr="0">
            <a:noAutofit/>
          </a:bodyPr>
          <a:lstStyle/>
          <a:p>
            <a:pPr marL="0" lvl="0" indent="0" algn="l" rtl="0">
              <a:lnSpc>
                <a:spcPct val="100000"/>
              </a:lnSpc>
              <a:spcBef>
                <a:spcPts val="0"/>
              </a:spcBef>
              <a:spcAft>
                <a:spcPts val="0"/>
              </a:spcAft>
              <a:buNone/>
            </a:pPr>
            <a:r>
              <a:rPr lang="en-US"/>
              <a:t>Teaching schedule: </a:t>
            </a:r>
            <a:r>
              <a:rPr lang="en-US" b="0"/>
              <a:t>Availability varies. Offered as instructor schedules allow.</a:t>
            </a:r>
            <a:endParaRPr/>
          </a:p>
        </p:txBody>
      </p:sp>
      <p:sp>
        <p:nvSpPr>
          <p:cNvPr id="918" name="Google Shape;918;p68"/>
          <p:cNvSpPr txBox="1">
            <a:spLocks noGrp="1"/>
          </p:cNvSpPr>
          <p:nvPr>
            <p:ph type="title"/>
          </p:nvPr>
        </p:nvSpPr>
        <p:spPr>
          <a:xfrm>
            <a:off x="190500" y="0"/>
            <a:ext cx="11810100" cy="1118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2800"/>
              <a:t>MCEN 5228: Advanced Dynamics</a:t>
            </a:r>
            <a:endParaRPr sz="2800"/>
          </a:p>
        </p:txBody>
      </p:sp>
      <p:pic>
        <p:nvPicPr>
          <p:cNvPr id="919" name="Google Shape;919;p68"/>
          <p:cNvPicPr preferRelativeResize="0"/>
          <p:nvPr/>
        </p:nvPicPr>
        <p:blipFill>
          <a:blip r:embed="rId5">
            <a:alphaModFix/>
          </a:blip>
          <a:stretch>
            <a:fillRect/>
          </a:stretch>
        </p:blipFill>
        <p:spPr>
          <a:xfrm>
            <a:off x="7968475" y="1329850"/>
            <a:ext cx="3853400" cy="3359374"/>
          </a:xfrm>
          <a:prstGeom prst="rect">
            <a:avLst/>
          </a:prstGeom>
          <a:noFill/>
          <a:ln>
            <a:noFill/>
          </a:ln>
        </p:spPr>
      </p:pic>
      <p:sp>
        <p:nvSpPr>
          <p:cNvPr id="920" name="Google Shape;920;p68"/>
          <p:cNvSpPr txBox="1"/>
          <p:nvPr/>
        </p:nvSpPr>
        <p:spPr>
          <a:xfrm>
            <a:off x="9484575" y="4521850"/>
            <a:ext cx="20343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600">
                <a:latin typeface="Helvetica Neue"/>
                <a:ea typeface="Helvetica Neue"/>
                <a:cs typeface="Helvetica Neue"/>
                <a:sym typeface="Helvetica Neue"/>
              </a:rPr>
              <a:t>https://math24.net/method-lyapunov-functions.html</a:t>
            </a:r>
            <a:endParaRPr sz="600">
              <a:latin typeface="Helvetica Neue"/>
              <a:ea typeface="Helvetica Neue"/>
              <a:cs typeface="Helvetica Neue"/>
              <a:sym typeface="Helvetica Neue"/>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937"/>
        <p:cNvGrpSpPr/>
        <p:nvPr/>
      </p:nvGrpSpPr>
      <p:grpSpPr>
        <a:xfrm>
          <a:off x="0" y="0"/>
          <a:ext cx="0" cy="0"/>
          <a:chOff x="0" y="0"/>
          <a:chExt cx="0" cy="0"/>
        </a:xfrm>
      </p:grpSpPr>
      <p:pic>
        <p:nvPicPr>
          <p:cNvPr id="938" name="Google Shape;938;p70"/>
          <p:cNvPicPr preferRelativeResize="0">
            <a:picLocks noGrp="1"/>
          </p:cNvPicPr>
          <p:nvPr>
            <p:ph type="pic" idx="3"/>
          </p:nvPr>
        </p:nvPicPr>
        <p:blipFill rotWithShape="1">
          <a:blip r:embed="rId3">
            <a:alphaModFix/>
          </a:blip>
          <a:srcRect/>
          <a:stretch/>
        </p:blipFill>
        <p:spPr>
          <a:xfrm>
            <a:off x="2973025" y="3747525"/>
            <a:ext cx="1335000" cy="1335000"/>
          </a:xfrm>
          <a:prstGeom prst="rect">
            <a:avLst/>
          </a:prstGeom>
        </p:spPr>
      </p:pic>
      <p:sp>
        <p:nvSpPr>
          <p:cNvPr id="939" name="Google Shape;939;p70"/>
          <p:cNvSpPr txBox="1">
            <a:spLocks noGrp="1"/>
          </p:cNvSpPr>
          <p:nvPr>
            <p:ph type="subTitle" idx="1"/>
          </p:nvPr>
        </p:nvSpPr>
        <p:spPr>
          <a:xfrm>
            <a:off x="0" y="1118700"/>
            <a:ext cx="2652600" cy="4764600"/>
          </a:xfrm>
          <a:prstGeom prst="rect">
            <a:avLst/>
          </a:prstGeom>
        </p:spPr>
        <p:txBody>
          <a:bodyPr spcFirstLastPara="1" wrap="square" lIns="228600" tIns="182875" rIns="228600" bIns="182875" anchor="t" anchorCtr="0">
            <a:noAutofit/>
          </a:bodyPr>
          <a:lstStyle/>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Career Areas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Smart Electronics</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Materials Science</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Engineering Design</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Specializations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None</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Prerequisites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MCEN 2063: Solids*</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Pre or Corequisites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None</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*Or equivalent.</a:t>
            </a:r>
            <a:endParaRPr b="0" i="1">
              <a:solidFill>
                <a:srgbClr val="202020"/>
              </a:solidFill>
            </a:endParaRPr>
          </a:p>
        </p:txBody>
      </p:sp>
      <p:sp>
        <p:nvSpPr>
          <p:cNvPr id="940" name="Google Shape;940;p70"/>
          <p:cNvSpPr txBox="1">
            <a:spLocks noGrp="1"/>
          </p:cNvSpPr>
          <p:nvPr>
            <p:ph type="subTitle" idx="5"/>
          </p:nvPr>
        </p:nvSpPr>
        <p:spPr>
          <a:xfrm>
            <a:off x="2652475" y="1118700"/>
            <a:ext cx="5316000" cy="2180700"/>
          </a:xfrm>
          <a:prstGeom prst="rect">
            <a:avLst/>
          </a:prstGeom>
        </p:spPr>
        <p:txBody>
          <a:bodyPr spcFirstLastPara="1" wrap="square" lIns="228600" tIns="182875" rIns="228600" bIns="182875" anchor="t" anchorCtr="0">
            <a:spAutoFit/>
          </a:bodyPr>
          <a:lstStyle/>
          <a:p>
            <a:pPr marL="13143" marR="65675" lvl="0" indent="0" algn="l" rtl="0">
              <a:lnSpc>
                <a:spcPct val="100654"/>
              </a:lnSpc>
              <a:spcBef>
                <a:spcPts val="40"/>
              </a:spcBef>
              <a:spcAft>
                <a:spcPts val="0"/>
              </a:spcAft>
              <a:buClr>
                <a:schemeClr val="dk1"/>
              </a:buClr>
              <a:buSzPts val="1100"/>
              <a:buFont typeface="Arial"/>
              <a:buNone/>
            </a:pPr>
            <a:r>
              <a:rPr lang="en-US" sz="1300" i="0"/>
              <a:t>This course provides an introduction to flexible/stretchable electronics. It will cover  almost all aspects of flexible electronics, including design, fabrication and application.  Specifically, we will discuss: (1) Deposition and processing of thin film materials for  flexible electronics, (2) Design and mechanics of flexible/stretchable electronics, (3)  Transfer printing for flexible electronics fabrication, (4) Application of  flexible/stretchable electronics, and (5) Recent advances in smart electronics, transient electronics and self-healable electronics.</a:t>
            </a:r>
            <a:endParaRPr sz="1300"/>
          </a:p>
        </p:txBody>
      </p:sp>
      <p:sp>
        <p:nvSpPr>
          <p:cNvPr id="941" name="Google Shape;941;p70"/>
          <p:cNvSpPr txBox="1">
            <a:spLocks noGrp="1"/>
          </p:cNvSpPr>
          <p:nvPr>
            <p:ph type="subTitle" idx="6"/>
          </p:nvPr>
        </p:nvSpPr>
        <p:spPr>
          <a:xfrm>
            <a:off x="2820625" y="5017675"/>
            <a:ext cx="1637100" cy="409800"/>
          </a:xfrm>
          <a:prstGeom prst="rect">
            <a:avLst/>
          </a:prstGeom>
        </p:spPr>
        <p:txBody>
          <a:bodyPr spcFirstLastPara="1" wrap="square" lIns="27425" tIns="0" rIns="27425" bIns="0" anchor="ctr" anchorCtr="0">
            <a:noAutofit/>
          </a:bodyPr>
          <a:lstStyle/>
          <a:p>
            <a:pPr marL="0" lvl="0" indent="0" algn="ctr" rtl="0">
              <a:spcBef>
                <a:spcPts val="1000"/>
              </a:spcBef>
              <a:spcAft>
                <a:spcPts val="0"/>
              </a:spcAft>
              <a:buNone/>
            </a:pPr>
            <a:r>
              <a:rPr lang="en-US">
                <a:solidFill>
                  <a:schemeClr val="hlink"/>
                </a:solidFill>
                <a:uFill>
                  <a:noFill/>
                </a:uFill>
                <a:hlinkClick r:id="rId4"/>
              </a:rPr>
              <a:t>Jianliang Xiao</a:t>
            </a:r>
            <a:endParaRPr/>
          </a:p>
        </p:txBody>
      </p:sp>
      <p:sp>
        <p:nvSpPr>
          <p:cNvPr id="942" name="Google Shape;942;p70"/>
          <p:cNvSpPr txBox="1">
            <a:spLocks noGrp="1"/>
          </p:cNvSpPr>
          <p:nvPr>
            <p:ph type="subTitle" idx="8"/>
          </p:nvPr>
        </p:nvSpPr>
        <p:spPr>
          <a:xfrm>
            <a:off x="2651733" y="5522975"/>
            <a:ext cx="9348900" cy="838200"/>
          </a:xfrm>
          <a:prstGeom prst="rect">
            <a:avLst/>
          </a:prstGeom>
        </p:spPr>
        <p:txBody>
          <a:bodyPr spcFirstLastPara="1" wrap="square" lIns="274300" tIns="45700" rIns="274300"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a:t>Teaching schedule: </a:t>
            </a:r>
            <a:r>
              <a:rPr lang="en-US" b="0"/>
              <a:t>Availability varies. Offered as instructor schedules allow.</a:t>
            </a:r>
            <a:endParaRPr/>
          </a:p>
          <a:p>
            <a:pPr marL="0" lvl="0" indent="0" algn="l" rtl="0">
              <a:spcBef>
                <a:spcPts val="1000"/>
              </a:spcBef>
              <a:spcAft>
                <a:spcPts val="0"/>
              </a:spcAft>
              <a:buNone/>
            </a:pPr>
            <a:endParaRPr/>
          </a:p>
        </p:txBody>
      </p:sp>
      <p:sp>
        <p:nvSpPr>
          <p:cNvPr id="943" name="Google Shape;943;p70"/>
          <p:cNvSpPr txBox="1">
            <a:spLocks noGrp="1"/>
          </p:cNvSpPr>
          <p:nvPr>
            <p:ph type="title"/>
          </p:nvPr>
        </p:nvSpPr>
        <p:spPr>
          <a:xfrm>
            <a:off x="190500" y="0"/>
            <a:ext cx="11810100" cy="1118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2800"/>
              <a:t>MCEN 5228: Flexible Electronics</a:t>
            </a:r>
            <a:endParaRPr sz="2800"/>
          </a:p>
        </p:txBody>
      </p:sp>
      <p:pic>
        <p:nvPicPr>
          <p:cNvPr id="944" name="Google Shape;944;p70"/>
          <p:cNvPicPr preferRelativeResize="0"/>
          <p:nvPr/>
        </p:nvPicPr>
        <p:blipFill>
          <a:blip r:embed="rId5">
            <a:alphaModFix/>
          </a:blip>
          <a:stretch>
            <a:fillRect/>
          </a:stretch>
        </p:blipFill>
        <p:spPr>
          <a:xfrm>
            <a:off x="7968475" y="1329850"/>
            <a:ext cx="3649199" cy="264566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10"/>
          <p:cNvSpPr>
            <a:spLocks noGrp="1"/>
          </p:cNvSpPr>
          <p:nvPr>
            <p:ph type="pic" idx="3"/>
          </p:nvPr>
        </p:nvSpPr>
        <p:spPr>
          <a:xfrm>
            <a:off x="2973025" y="3747525"/>
            <a:ext cx="1335000" cy="1335000"/>
          </a:xfrm>
          <a:prstGeom prst="rect">
            <a:avLst/>
          </a:prstGeom>
        </p:spPr>
        <p:txBody>
          <a:bodyPr/>
          <a:lstStyle/>
          <a:p>
            <a:endParaRPr lang="en-US"/>
          </a:p>
        </p:txBody>
      </p:sp>
      <p:sp>
        <p:nvSpPr>
          <p:cNvPr id="123" name="Google Shape;123;p10"/>
          <p:cNvSpPr txBox="1">
            <a:spLocks noGrp="1"/>
          </p:cNvSpPr>
          <p:nvPr>
            <p:ph type="subTitle" idx="1"/>
          </p:nvPr>
        </p:nvSpPr>
        <p:spPr>
          <a:xfrm>
            <a:off x="0" y="1118700"/>
            <a:ext cx="2652600" cy="4764600"/>
          </a:xfrm>
          <a:prstGeom prst="rect">
            <a:avLst/>
          </a:prstGeom>
        </p:spPr>
        <p:txBody>
          <a:bodyPr spcFirstLastPara="1" wrap="square" lIns="228600" tIns="182875" rIns="228600" bIns="182875" anchor="t" anchorCtr="0">
            <a:noAutofit/>
          </a:bodyPr>
          <a:lstStyle/>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Career Areas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t>Power Generation</a:t>
            </a:r>
            <a:endParaRPr b="0" i="1"/>
          </a:p>
          <a:p>
            <a:pPr marL="0" lvl="0" indent="0" algn="l" rtl="0">
              <a:lnSpc>
                <a:spcPct val="100000"/>
              </a:lnSpc>
              <a:spcBef>
                <a:spcPts val="0"/>
              </a:spcBef>
              <a:spcAft>
                <a:spcPts val="0"/>
              </a:spcAft>
              <a:buClr>
                <a:schemeClr val="dk1"/>
              </a:buClr>
              <a:buSzPts val="1100"/>
              <a:buFont typeface="Arial"/>
              <a:buNone/>
            </a:pPr>
            <a:r>
              <a:rPr lang="en-US" b="0" i="1"/>
              <a:t>Renewable Energy</a:t>
            </a:r>
            <a:endParaRPr b="0" i="1"/>
          </a:p>
          <a:p>
            <a:pPr marL="0" lvl="0" indent="0" algn="l" rtl="0">
              <a:lnSpc>
                <a:spcPct val="100000"/>
              </a:lnSpc>
              <a:spcBef>
                <a:spcPts val="0"/>
              </a:spcBef>
              <a:spcAft>
                <a:spcPts val="0"/>
              </a:spcAft>
              <a:buClr>
                <a:schemeClr val="dk1"/>
              </a:buClr>
              <a:buSzPts val="1100"/>
              <a:buFont typeface="Arial"/>
              <a:buNone/>
            </a:pPr>
            <a:r>
              <a:rPr lang="en-US" b="0" i="1"/>
              <a:t>Aviation/Space Exploration</a:t>
            </a:r>
            <a:endParaRPr b="0" i="1"/>
          </a:p>
          <a:p>
            <a:pPr marL="0" lvl="0" indent="0" algn="l" rtl="0">
              <a:lnSpc>
                <a:spcPct val="100000"/>
              </a:lnSpc>
              <a:spcBef>
                <a:spcPts val="0"/>
              </a:spcBef>
              <a:spcAft>
                <a:spcPts val="0"/>
              </a:spcAft>
              <a:buClr>
                <a:schemeClr val="dk1"/>
              </a:buClr>
              <a:buSzPts val="1100"/>
              <a:buFont typeface="Arial"/>
              <a:buNone/>
            </a:pPr>
            <a:r>
              <a:rPr lang="en-US" b="0" i="1"/>
              <a:t>Transportation</a:t>
            </a:r>
            <a:endParaRPr b="0" i="1"/>
          </a:p>
          <a:p>
            <a:pPr marL="0" lvl="0" indent="0" algn="l" rtl="0">
              <a:lnSpc>
                <a:spcPct val="100000"/>
              </a:lnSpc>
              <a:spcBef>
                <a:spcPts val="0"/>
              </a:spcBef>
              <a:spcAft>
                <a:spcPts val="0"/>
              </a:spcAft>
              <a:buClr>
                <a:schemeClr val="dk1"/>
              </a:buClr>
              <a:buSzPts val="1100"/>
              <a:buFont typeface="Arial"/>
              <a:buNone/>
            </a:pPr>
            <a:r>
              <a:rPr lang="en-US" b="0" i="1"/>
              <a:t>Biomedical Engineering</a:t>
            </a:r>
            <a:endParaRPr b="0" i="1"/>
          </a:p>
          <a:p>
            <a:pPr marL="0" lvl="0" indent="0" algn="l" rtl="0">
              <a:lnSpc>
                <a:spcPct val="100000"/>
              </a:lnSpc>
              <a:spcBef>
                <a:spcPts val="0"/>
              </a:spcBef>
              <a:spcAft>
                <a:spcPts val="0"/>
              </a:spcAft>
              <a:buClr>
                <a:schemeClr val="dk1"/>
              </a:buClr>
              <a:buSzPts val="1100"/>
              <a:buFont typeface="Arial"/>
              <a:buNone/>
            </a:pPr>
            <a:r>
              <a:rPr lang="en-US" b="0" i="1"/>
              <a:t>Manufacturing</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Specializations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None</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Prerequisites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None</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Pre or Corequisites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None</a:t>
            </a:r>
            <a:endParaRPr/>
          </a:p>
        </p:txBody>
      </p:sp>
      <p:sp>
        <p:nvSpPr>
          <p:cNvPr id="124" name="Google Shape;124;p10"/>
          <p:cNvSpPr txBox="1">
            <a:spLocks noGrp="1"/>
          </p:cNvSpPr>
          <p:nvPr>
            <p:ph type="subTitle" idx="5"/>
          </p:nvPr>
        </p:nvSpPr>
        <p:spPr>
          <a:xfrm>
            <a:off x="2652475" y="1118700"/>
            <a:ext cx="5316000" cy="1231500"/>
          </a:xfrm>
          <a:prstGeom prst="rect">
            <a:avLst/>
          </a:prstGeom>
        </p:spPr>
        <p:txBody>
          <a:bodyPr spcFirstLastPara="1" wrap="square" lIns="228600" tIns="182875" rIns="228600" bIns="182875" anchor="t" anchorCtr="0">
            <a:spAutoFit/>
          </a:bodyPr>
          <a:lstStyle/>
          <a:p>
            <a:pPr marL="0" lvl="0" indent="0" algn="l" rtl="0">
              <a:lnSpc>
                <a:spcPct val="100000"/>
              </a:lnSpc>
              <a:spcBef>
                <a:spcPts val="0"/>
              </a:spcBef>
              <a:spcAft>
                <a:spcPts val="0"/>
              </a:spcAft>
              <a:buClr>
                <a:schemeClr val="dk1"/>
              </a:buClr>
              <a:buSzPts val="1100"/>
              <a:buFont typeface="Arial"/>
              <a:buNone/>
            </a:pPr>
            <a:r>
              <a:rPr lang="en-US" i="0"/>
              <a:t>First and second laws of thermodynamics. Entropy and availability. Cycle analysis. Thermodynamic properties of pure substances and mixtures. Property relations. Chemical reactions and chemical availability. Energy systems analysis.</a:t>
            </a:r>
            <a:endParaRPr/>
          </a:p>
        </p:txBody>
      </p:sp>
      <p:sp>
        <p:nvSpPr>
          <p:cNvPr id="125" name="Google Shape;125;p10"/>
          <p:cNvSpPr txBox="1">
            <a:spLocks noGrp="1"/>
          </p:cNvSpPr>
          <p:nvPr>
            <p:ph type="subTitle" idx="6"/>
          </p:nvPr>
        </p:nvSpPr>
        <p:spPr>
          <a:xfrm>
            <a:off x="2820625" y="5017675"/>
            <a:ext cx="1637100" cy="409800"/>
          </a:xfrm>
          <a:prstGeom prst="rect">
            <a:avLst/>
          </a:prstGeom>
        </p:spPr>
        <p:txBody>
          <a:bodyPr spcFirstLastPara="1" wrap="square" lIns="27425" tIns="0" rIns="27425" bIns="0" anchor="ctr" anchorCtr="0">
            <a:noAutofit/>
          </a:bodyPr>
          <a:lstStyle/>
          <a:p>
            <a:pPr marL="0" lvl="0" indent="0" algn="ctr" rtl="0">
              <a:spcBef>
                <a:spcPts val="1000"/>
              </a:spcBef>
              <a:spcAft>
                <a:spcPts val="0"/>
              </a:spcAft>
              <a:buNone/>
            </a:pPr>
            <a:r>
              <a:rPr lang="en-US">
                <a:solidFill>
                  <a:schemeClr val="hlink"/>
                </a:solidFill>
                <a:uFill>
                  <a:noFill/>
                </a:uFill>
                <a:hlinkClick r:id="rId3"/>
              </a:rPr>
              <a:t>Jeremy Koch</a:t>
            </a:r>
            <a:endParaRPr/>
          </a:p>
        </p:txBody>
      </p:sp>
      <p:sp>
        <p:nvSpPr>
          <p:cNvPr id="126" name="Google Shape;126;p10"/>
          <p:cNvSpPr txBox="1">
            <a:spLocks noGrp="1"/>
          </p:cNvSpPr>
          <p:nvPr>
            <p:ph type="subTitle" idx="8"/>
          </p:nvPr>
        </p:nvSpPr>
        <p:spPr>
          <a:xfrm>
            <a:off x="2651733" y="5522975"/>
            <a:ext cx="9348900" cy="838200"/>
          </a:xfrm>
          <a:prstGeom prst="rect">
            <a:avLst/>
          </a:prstGeom>
        </p:spPr>
        <p:txBody>
          <a:bodyPr spcFirstLastPara="1" wrap="square" lIns="274300" tIns="45700" rIns="274300" bIns="45700" anchor="t" anchorCtr="0">
            <a:noAutofit/>
          </a:bodyPr>
          <a:lstStyle/>
          <a:p>
            <a:pPr marL="0" lvl="0" indent="0" algn="l" rtl="0">
              <a:spcBef>
                <a:spcPts val="1000"/>
              </a:spcBef>
              <a:spcAft>
                <a:spcPts val="0"/>
              </a:spcAft>
              <a:buClr>
                <a:schemeClr val="dk1"/>
              </a:buClr>
              <a:buSzPts val="1100"/>
              <a:buFont typeface="Arial"/>
              <a:buNone/>
            </a:pPr>
            <a:r>
              <a:rPr lang="en-US"/>
              <a:t>Teaching schedule: </a:t>
            </a:r>
            <a:r>
              <a:rPr lang="en-US" b="0"/>
              <a:t>Offered every spring semester. </a:t>
            </a:r>
            <a:endParaRPr/>
          </a:p>
        </p:txBody>
      </p:sp>
      <p:sp>
        <p:nvSpPr>
          <p:cNvPr id="127" name="Google Shape;127;p10"/>
          <p:cNvSpPr txBox="1">
            <a:spLocks noGrp="1"/>
          </p:cNvSpPr>
          <p:nvPr>
            <p:ph type="title"/>
          </p:nvPr>
        </p:nvSpPr>
        <p:spPr>
          <a:xfrm>
            <a:off x="190500" y="0"/>
            <a:ext cx="11810100" cy="1118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2800"/>
              <a:t>MCEN 5022: Classical Thermodynamics</a:t>
            </a:r>
            <a:endParaRPr sz="2800"/>
          </a:p>
        </p:txBody>
      </p:sp>
      <p:sp>
        <p:nvSpPr>
          <p:cNvPr id="128" name="Google Shape;128;p10"/>
          <p:cNvSpPr txBox="1">
            <a:spLocks noGrp="1"/>
          </p:cNvSpPr>
          <p:nvPr>
            <p:ph type="subTitle" idx="6"/>
          </p:nvPr>
        </p:nvSpPr>
        <p:spPr>
          <a:xfrm>
            <a:off x="4308025" y="5047800"/>
            <a:ext cx="1637100" cy="409800"/>
          </a:xfrm>
          <a:prstGeom prst="rect">
            <a:avLst/>
          </a:prstGeom>
        </p:spPr>
        <p:txBody>
          <a:bodyPr spcFirstLastPara="1" wrap="square" lIns="27425" tIns="0" rIns="27425" bIns="0" anchor="ctr" anchorCtr="0">
            <a:noAutofit/>
          </a:bodyPr>
          <a:lstStyle/>
          <a:p>
            <a:pPr marL="0" lvl="0" indent="0" algn="ctr" rtl="0">
              <a:lnSpc>
                <a:spcPct val="100000"/>
              </a:lnSpc>
              <a:spcBef>
                <a:spcPts val="0"/>
              </a:spcBef>
              <a:spcAft>
                <a:spcPts val="0"/>
              </a:spcAft>
              <a:buClr>
                <a:schemeClr val="dk1"/>
              </a:buClr>
              <a:buSzPts val="1100"/>
              <a:buFont typeface="Arial"/>
              <a:buNone/>
            </a:pPr>
            <a:r>
              <a:rPr lang="en-US">
                <a:solidFill>
                  <a:schemeClr val="hlink"/>
                </a:solidFill>
                <a:uFill>
                  <a:noFill/>
                </a:uFill>
                <a:hlinkClick r:id="rId4"/>
              </a:rPr>
              <a:t>Nicole Labbe</a:t>
            </a:r>
            <a:endParaRPr/>
          </a:p>
        </p:txBody>
      </p:sp>
      <p:pic>
        <p:nvPicPr>
          <p:cNvPr id="129" name="Google Shape;129;p10"/>
          <p:cNvPicPr preferRelativeResize="0"/>
          <p:nvPr/>
        </p:nvPicPr>
        <p:blipFill>
          <a:blip r:embed="rId5">
            <a:alphaModFix/>
          </a:blip>
          <a:stretch>
            <a:fillRect/>
          </a:stretch>
        </p:blipFill>
        <p:spPr>
          <a:xfrm>
            <a:off x="4514924" y="3747536"/>
            <a:ext cx="1277809" cy="1335024"/>
          </a:xfrm>
          <a:prstGeom prst="rect">
            <a:avLst/>
          </a:prstGeom>
          <a:noFill/>
          <a:ln>
            <a:noFill/>
          </a:ln>
        </p:spPr>
      </p:pic>
      <p:pic>
        <p:nvPicPr>
          <p:cNvPr id="130" name="Google Shape;130;p10"/>
          <p:cNvPicPr preferRelativeResize="0"/>
          <p:nvPr/>
        </p:nvPicPr>
        <p:blipFill>
          <a:blip r:embed="rId6">
            <a:alphaModFix/>
          </a:blip>
          <a:stretch>
            <a:fillRect/>
          </a:stretch>
        </p:blipFill>
        <p:spPr>
          <a:xfrm>
            <a:off x="2973032" y="3747525"/>
            <a:ext cx="1335024" cy="1335024"/>
          </a:xfrm>
          <a:prstGeom prst="rect">
            <a:avLst/>
          </a:prstGeom>
          <a:noFill/>
          <a:ln>
            <a:noFill/>
          </a:ln>
        </p:spPr>
      </p:pic>
      <p:pic>
        <p:nvPicPr>
          <p:cNvPr id="131" name="Google Shape;131;p10"/>
          <p:cNvPicPr preferRelativeResize="0"/>
          <p:nvPr/>
        </p:nvPicPr>
        <p:blipFill rotWithShape="1">
          <a:blip r:embed="rId7">
            <a:alphaModFix/>
          </a:blip>
          <a:srcRect l="3358" t="6985" r="3600" b="7088"/>
          <a:stretch/>
        </p:blipFill>
        <p:spPr>
          <a:xfrm>
            <a:off x="8091250" y="1455100"/>
            <a:ext cx="3395250" cy="1543300"/>
          </a:xfrm>
          <a:prstGeom prst="rect">
            <a:avLst/>
          </a:prstGeom>
          <a:noFill/>
          <a:ln>
            <a:noFill/>
          </a:ln>
        </p:spPr>
      </p:pic>
      <p:sp>
        <p:nvSpPr>
          <p:cNvPr id="132" name="Google Shape;132;p10"/>
          <p:cNvSpPr txBox="1">
            <a:spLocks noGrp="1"/>
          </p:cNvSpPr>
          <p:nvPr>
            <p:ph type="subTitle" idx="7"/>
          </p:nvPr>
        </p:nvSpPr>
        <p:spPr>
          <a:xfrm>
            <a:off x="5792725" y="5017675"/>
            <a:ext cx="1637100" cy="409800"/>
          </a:xfrm>
          <a:prstGeom prst="rect">
            <a:avLst/>
          </a:prstGeom>
        </p:spPr>
        <p:txBody>
          <a:bodyPr spcFirstLastPara="1" wrap="square" lIns="27425" tIns="0" rIns="27425" bIns="0" anchor="ctr" anchorCtr="0">
            <a:noAutofit/>
          </a:bodyPr>
          <a:lstStyle/>
          <a:p>
            <a:pPr marL="0" lvl="0" indent="0" algn="ctr" rtl="0">
              <a:lnSpc>
                <a:spcPct val="100000"/>
              </a:lnSpc>
              <a:spcBef>
                <a:spcPts val="0"/>
              </a:spcBef>
              <a:spcAft>
                <a:spcPts val="0"/>
              </a:spcAft>
              <a:buClr>
                <a:schemeClr val="dk1"/>
              </a:buClr>
              <a:buSzPts val="1100"/>
              <a:buFont typeface="Arial"/>
              <a:buNone/>
            </a:pPr>
            <a:r>
              <a:rPr lang="en-US">
                <a:solidFill>
                  <a:schemeClr val="hlink"/>
                </a:solidFill>
                <a:uFill>
                  <a:noFill/>
                </a:uFill>
                <a:hlinkClick r:id="rId8"/>
              </a:rPr>
              <a:t>Mike Walker</a:t>
            </a:r>
            <a:endParaRPr/>
          </a:p>
        </p:txBody>
      </p:sp>
      <p:pic>
        <p:nvPicPr>
          <p:cNvPr id="133" name="Google Shape;133;p10"/>
          <p:cNvPicPr preferRelativeResize="0"/>
          <p:nvPr/>
        </p:nvPicPr>
        <p:blipFill>
          <a:blip r:embed="rId9">
            <a:alphaModFix/>
          </a:blip>
          <a:stretch>
            <a:fillRect/>
          </a:stretch>
        </p:blipFill>
        <p:spPr>
          <a:xfrm>
            <a:off x="5999600" y="3747513"/>
            <a:ext cx="1349200" cy="1335024"/>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949"/>
        <p:cNvGrpSpPr/>
        <p:nvPr/>
      </p:nvGrpSpPr>
      <p:grpSpPr>
        <a:xfrm>
          <a:off x="0" y="0"/>
          <a:ext cx="0" cy="0"/>
          <a:chOff x="0" y="0"/>
          <a:chExt cx="0" cy="0"/>
        </a:xfrm>
      </p:grpSpPr>
      <p:pic>
        <p:nvPicPr>
          <p:cNvPr id="950" name="Google Shape;950;p71"/>
          <p:cNvPicPr preferRelativeResize="0">
            <a:picLocks noGrp="1"/>
          </p:cNvPicPr>
          <p:nvPr>
            <p:ph type="pic" idx="3"/>
          </p:nvPr>
        </p:nvPicPr>
        <p:blipFill rotWithShape="1">
          <a:blip r:embed="rId3">
            <a:alphaModFix/>
          </a:blip>
          <a:srcRect/>
          <a:stretch/>
        </p:blipFill>
        <p:spPr>
          <a:xfrm>
            <a:off x="2973025" y="3747525"/>
            <a:ext cx="1335000" cy="1335000"/>
          </a:xfrm>
          <a:prstGeom prst="rect">
            <a:avLst/>
          </a:prstGeom>
        </p:spPr>
      </p:pic>
      <p:sp>
        <p:nvSpPr>
          <p:cNvPr id="951" name="Google Shape;951;p71"/>
          <p:cNvSpPr txBox="1">
            <a:spLocks noGrp="1"/>
          </p:cNvSpPr>
          <p:nvPr>
            <p:ph type="subTitle" idx="1"/>
          </p:nvPr>
        </p:nvSpPr>
        <p:spPr>
          <a:xfrm>
            <a:off x="0" y="1118700"/>
            <a:ext cx="2652600" cy="4764600"/>
          </a:xfrm>
          <a:prstGeom prst="rect">
            <a:avLst/>
          </a:prstGeom>
        </p:spPr>
        <p:txBody>
          <a:bodyPr spcFirstLastPara="1" wrap="square" lIns="228600" tIns="182875" rIns="228600" bIns="182875" anchor="t" anchorCtr="0">
            <a:noAutofit/>
          </a:bodyPr>
          <a:lstStyle/>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Career Areas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t>Product Design</a:t>
            </a:r>
            <a:endParaRPr b="0" i="1"/>
          </a:p>
          <a:p>
            <a:pPr marL="0" lvl="0" indent="0" algn="l" rtl="0">
              <a:lnSpc>
                <a:spcPct val="100000"/>
              </a:lnSpc>
              <a:spcBef>
                <a:spcPts val="0"/>
              </a:spcBef>
              <a:spcAft>
                <a:spcPts val="0"/>
              </a:spcAft>
              <a:buClr>
                <a:schemeClr val="dk1"/>
              </a:buClr>
              <a:buSzPts val="1100"/>
              <a:buFont typeface="Arial"/>
              <a:buNone/>
            </a:pPr>
            <a:r>
              <a:rPr lang="en-US" b="0" i="1"/>
              <a:t>Failure Analysis</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Specializations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None</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Prerequisites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None</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Pre or Corequisites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None</a:t>
            </a:r>
            <a:endParaRPr/>
          </a:p>
        </p:txBody>
      </p:sp>
      <p:sp>
        <p:nvSpPr>
          <p:cNvPr id="952" name="Google Shape;952;p71"/>
          <p:cNvSpPr txBox="1">
            <a:spLocks noGrp="1"/>
          </p:cNvSpPr>
          <p:nvPr>
            <p:ph type="subTitle" idx="5"/>
          </p:nvPr>
        </p:nvSpPr>
        <p:spPr>
          <a:xfrm>
            <a:off x="2652475" y="1118700"/>
            <a:ext cx="5316000" cy="2093400"/>
          </a:xfrm>
          <a:prstGeom prst="rect">
            <a:avLst/>
          </a:prstGeom>
        </p:spPr>
        <p:txBody>
          <a:bodyPr spcFirstLastPara="1" wrap="square" lIns="228600" tIns="182875" rIns="228600" bIns="182875" anchor="t" anchorCtr="0">
            <a:spAutoFit/>
          </a:bodyPr>
          <a:lstStyle/>
          <a:p>
            <a:pPr marL="0" lvl="0" indent="0" algn="l" rtl="0">
              <a:lnSpc>
                <a:spcPct val="100000"/>
              </a:lnSpc>
              <a:spcBef>
                <a:spcPts val="0"/>
              </a:spcBef>
              <a:spcAft>
                <a:spcPts val="0"/>
              </a:spcAft>
              <a:buClr>
                <a:schemeClr val="dk1"/>
              </a:buClr>
              <a:buSzPts val="1100"/>
              <a:buFont typeface="Arial"/>
              <a:buNone/>
            </a:pPr>
            <a:r>
              <a:rPr lang="en-US" i="0"/>
              <a:t>This course will introduce fundamental concepts, analytical approaches, and experimental methods to characterize the fracture of solid materials. Topics to be discussed include: linear elastic analysis of 2D cracks, energy flows and criteria for elastic fracture, experimental methods for elastic fracture, application of fracture mechanics in adhesion, introduction to elastic plastic fracture, and nonlinear fracture mechanics of soft materials.</a:t>
            </a:r>
            <a:endParaRPr/>
          </a:p>
        </p:txBody>
      </p:sp>
      <p:sp>
        <p:nvSpPr>
          <p:cNvPr id="953" name="Google Shape;953;p71"/>
          <p:cNvSpPr txBox="1">
            <a:spLocks noGrp="1"/>
          </p:cNvSpPr>
          <p:nvPr>
            <p:ph type="subTitle" idx="6"/>
          </p:nvPr>
        </p:nvSpPr>
        <p:spPr>
          <a:xfrm>
            <a:off x="2820625" y="5017675"/>
            <a:ext cx="1637100" cy="409800"/>
          </a:xfrm>
          <a:prstGeom prst="rect">
            <a:avLst/>
          </a:prstGeom>
        </p:spPr>
        <p:txBody>
          <a:bodyPr spcFirstLastPara="1" wrap="square" lIns="27425" tIns="0" rIns="27425" bIns="0" anchor="ctr" anchorCtr="0">
            <a:noAutofit/>
          </a:bodyPr>
          <a:lstStyle/>
          <a:p>
            <a:pPr marL="0" lvl="0" indent="0" algn="ctr" rtl="0">
              <a:spcBef>
                <a:spcPts val="1000"/>
              </a:spcBef>
              <a:spcAft>
                <a:spcPts val="0"/>
              </a:spcAft>
              <a:buNone/>
            </a:pPr>
            <a:r>
              <a:rPr lang="en-US">
                <a:solidFill>
                  <a:schemeClr val="hlink"/>
                </a:solidFill>
                <a:uFill>
                  <a:noFill/>
                </a:uFill>
                <a:hlinkClick r:id="rId4"/>
              </a:rPr>
              <a:t>Rong Long</a:t>
            </a:r>
            <a:endParaRPr/>
          </a:p>
        </p:txBody>
      </p:sp>
      <p:sp>
        <p:nvSpPr>
          <p:cNvPr id="954" name="Google Shape;954;p71"/>
          <p:cNvSpPr txBox="1">
            <a:spLocks noGrp="1"/>
          </p:cNvSpPr>
          <p:nvPr>
            <p:ph type="subTitle" idx="8"/>
          </p:nvPr>
        </p:nvSpPr>
        <p:spPr>
          <a:xfrm>
            <a:off x="2651733" y="5522975"/>
            <a:ext cx="9348900" cy="838200"/>
          </a:xfrm>
          <a:prstGeom prst="rect">
            <a:avLst/>
          </a:prstGeom>
        </p:spPr>
        <p:txBody>
          <a:bodyPr spcFirstLastPara="1" wrap="square" lIns="274300" tIns="45700" rIns="274300"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a:t>Teaching schedule: </a:t>
            </a:r>
            <a:r>
              <a:rPr lang="en-US" b="0"/>
              <a:t>Availability varies. Offered as instructor schedules allow.</a:t>
            </a:r>
            <a:endParaRPr/>
          </a:p>
          <a:p>
            <a:pPr marL="0" lvl="0" indent="0" algn="l" rtl="0">
              <a:spcBef>
                <a:spcPts val="1000"/>
              </a:spcBef>
              <a:spcAft>
                <a:spcPts val="0"/>
              </a:spcAft>
              <a:buNone/>
            </a:pPr>
            <a:endParaRPr/>
          </a:p>
        </p:txBody>
      </p:sp>
      <p:sp>
        <p:nvSpPr>
          <p:cNvPr id="955" name="Google Shape;955;p71"/>
          <p:cNvSpPr txBox="1">
            <a:spLocks noGrp="1"/>
          </p:cNvSpPr>
          <p:nvPr>
            <p:ph type="title"/>
          </p:nvPr>
        </p:nvSpPr>
        <p:spPr>
          <a:xfrm>
            <a:off x="190500" y="0"/>
            <a:ext cx="11810100" cy="1118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2800"/>
              <a:t>MCEN 5228: Fracture Mechanics</a:t>
            </a:r>
            <a:endParaRPr sz="2800"/>
          </a:p>
        </p:txBody>
      </p:sp>
      <p:pic>
        <p:nvPicPr>
          <p:cNvPr id="956" name="Google Shape;956;p71"/>
          <p:cNvPicPr preferRelativeResize="0"/>
          <p:nvPr/>
        </p:nvPicPr>
        <p:blipFill rotWithShape="1">
          <a:blip r:embed="rId5">
            <a:alphaModFix/>
          </a:blip>
          <a:srcRect l="73168" t="52870"/>
          <a:stretch/>
        </p:blipFill>
        <p:spPr>
          <a:xfrm>
            <a:off x="7968475" y="1295125"/>
            <a:ext cx="3419724" cy="3422975"/>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961"/>
        <p:cNvGrpSpPr/>
        <p:nvPr/>
      </p:nvGrpSpPr>
      <p:grpSpPr>
        <a:xfrm>
          <a:off x="0" y="0"/>
          <a:ext cx="0" cy="0"/>
          <a:chOff x="0" y="0"/>
          <a:chExt cx="0" cy="0"/>
        </a:xfrm>
      </p:grpSpPr>
      <p:sp>
        <p:nvSpPr>
          <p:cNvPr id="962" name="Google Shape;962;p72"/>
          <p:cNvSpPr txBox="1">
            <a:spLocks noGrp="1"/>
          </p:cNvSpPr>
          <p:nvPr>
            <p:ph type="subTitle" idx="1"/>
          </p:nvPr>
        </p:nvSpPr>
        <p:spPr>
          <a:xfrm>
            <a:off x="0" y="1118700"/>
            <a:ext cx="2652600" cy="4764600"/>
          </a:xfrm>
          <a:prstGeom prst="rect">
            <a:avLst/>
          </a:prstGeom>
        </p:spPr>
        <p:txBody>
          <a:bodyPr spcFirstLastPara="1" wrap="square" lIns="228600" tIns="182875" rIns="228600" bIns="182875" anchor="t" anchorCtr="0">
            <a:noAutofit/>
          </a:bodyPr>
          <a:lstStyle/>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Career Areas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t>Laser Diagnostics</a:t>
            </a:r>
            <a:endParaRPr b="0" i="1"/>
          </a:p>
          <a:p>
            <a:pPr marL="0" lvl="0" indent="0" algn="l" rtl="0">
              <a:lnSpc>
                <a:spcPct val="100000"/>
              </a:lnSpc>
              <a:spcBef>
                <a:spcPts val="0"/>
              </a:spcBef>
              <a:spcAft>
                <a:spcPts val="0"/>
              </a:spcAft>
              <a:buClr>
                <a:schemeClr val="dk1"/>
              </a:buClr>
              <a:buSzPts val="1100"/>
              <a:buFont typeface="Arial"/>
              <a:buNone/>
            </a:pPr>
            <a:r>
              <a:rPr lang="en-US" b="0" i="1"/>
              <a:t>Energy/Environment</a:t>
            </a:r>
            <a:endParaRPr b="0" i="1"/>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Specializations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None</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Prerequisites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TBD</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Pre or Corequisites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TBD</a:t>
            </a:r>
            <a:endParaRPr/>
          </a:p>
        </p:txBody>
      </p:sp>
      <p:sp>
        <p:nvSpPr>
          <p:cNvPr id="963" name="Google Shape;963;p72"/>
          <p:cNvSpPr txBox="1">
            <a:spLocks noGrp="1"/>
          </p:cNvSpPr>
          <p:nvPr>
            <p:ph type="subTitle" idx="5"/>
          </p:nvPr>
        </p:nvSpPr>
        <p:spPr>
          <a:xfrm>
            <a:off x="2652475" y="1118700"/>
            <a:ext cx="5316000" cy="2350500"/>
          </a:xfrm>
          <a:prstGeom prst="rect">
            <a:avLst/>
          </a:prstGeom>
        </p:spPr>
        <p:txBody>
          <a:bodyPr spcFirstLastPara="1" wrap="square" lIns="228600" tIns="182875" rIns="228600" bIns="182875" anchor="t" anchorCtr="0">
            <a:spAutoFit/>
          </a:bodyPr>
          <a:lstStyle/>
          <a:p>
            <a:pPr marL="0" lvl="0" indent="0" algn="l" rtl="0">
              <a:spcBef>
                <a:spcPts val="1000"/>
              </a:spcBef>
              <a:spcAft>
                <a:spcPts val="0"/>
              </a:spcAft>
              <a:buNone/>
            </a:pPr>
            <a:r>
              <a:rPr lang="en-US" sz="1300" i="0"/>
              <a:t>Introduces the fundamentals of optical sensing derived from principles of quantum mechanics and presents practical optical sensing techniques and their applications. Topics include quantized energy levels of molecules, molecular absorption and emission processes, spectral lineshapes, laser-absorption spectroscopy, laser-induced fluorescence, emission spectroscopy, and imaging. Includes practical optical sensing applications from laboratory laser experiments to satellite remote sensing in atmospheric, environmental, and combustion science. The course will include laboratory demonstrations and students will analyze experimental data.</a:t>
            </a:r>
            <a:endParaRPr sz="1600" i="0"/>
          </a:p>
        </p:txBody>
      </p:sp>
      <p:sp>
        <p:nvSpPr>
          <p:cNvPr id="964" name="Google Shape;964;p72"/>
          <p:cNvSpPr txBox="1">
            <a:spLocks noGrp="1"/>
          </p:cNvSpPr>
          <p:nvPr>
            <p:ph type="subTitle" idx="8"/>
          </p:nvPr>
        </p:nvSpPr>
        <p:spPr>
          <a:xfrm>
            <a:off x="2651733" y="5522975"/>
            <a:ext cx="9348900" cy="838200"/>
          </a:xfrm>
          <a:prstGeom prst="rect">
            <a:avLst/>
          </a:prstGeom>
        </p:spPr>
        <p:txBody>
          <a:bodyPr spcFirstLastPara="1" wrap="square" lIns="274300" tIns="45700" rIns="274300" bIns="45700" anchor="t" anchorCtr="0">
            <a:noAutofit/>
          </a:bodyPr>
          <a:lstStyle/>
          <a:p>
            <a:pPr marL="0" lvl="0" indent="0" algn="l" rtl="0">
              <a:lnSpc>
                <a:spcPct val="100000"/>
              </a:lnSpc>
              <a:spcBef>
                <a:spcPts val="0"/>
              </a:spcBef>
              <a:spcAft>
                <a:spcPts val="0"/>
              </a:spcAft>
              <a:buNone/>
            </a:pPr>
            <a:r>
              <a:rPr lang="en-US"/>
              <a:t>Teaching schedule: </a:t>
            </a:r>
            <a:r>
              <a:rPr lang="en-US" b="0"/>
              <a:t>Availability varies. Offered as instructor schedules allow.</a:t>
            </a:r>
            <a:endParaRPr/>
          </a:p>
        </p:txBody>
      </p:sp>
      <p:sp>
        <p:nvSpPr>
          <p:cNvPr id="965" name="Google Shape;965;p72"/>
          <p:cNvSpPr txBox="1">
            <a:spLocks noGrp="1"/>
          </p:cNvSpPr>
          <p:nvPr>
            <p:ph type="title"/>
          </p:nvPr>
        </p:nvSpPr>
        <p:spPr>
          <a:xfrm>
            <a:off x="190500" y="0"/>
            <a:ext cx="11810100" cy="1118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2800"/>
              <a:t>MCEN 5228: Optical Sensing</a:t>
            </a:r>
            <a:endParaRPr sz="2800"/>
          </a:p>
        </p:txBody>
      </p:sp>
      <p:pic>
        <p:nvPicPr>
          <p:cNvPr id="966" name="Google Shape;966;p72"/>
          <p:cNvPicPr preferRelativeResize="0">
            <a:picLocks noGrp="1"/>
          </p:cNvPicPr>
          <p:nvPr>
            <p:ph type="pic" idx="4"/>
          </p:nvPr>
        </p:nvPicPr>
        <p:blipFill rotWithShape="1">
          <a:blip r:embed="rId3">
            <a:alphaModFix/>
          </a:blip>
          <a:srcRect/>
          <a:stretch/>
        </p:blipFill>
        <p:spPr>
          <a:xfrm>
            <a:off x="2971675" y="3747525"/>
            <a:ext cx="1335000" cy="1335000"/>
          </a:xfrm>
          <a:prstGeom prst="rect">
            <a:avLst/>
          </a:prstGeom>
        </p:spPr>
      </p:pic>
      <p:sp>
        <p:nvSpPr>
          <p:cNvPr id="967" name="Google Shape;967;p72"/>
          <p:cNvSpPr txBox="1">
            <a:spLocks noGrp="1"/>
          </p:cNvSpPr>
          <p:nvPr>
            <p:ph type="subTitle" idx="7"/>
          </p:nvPr>
        </p:nvSpPr>
        <p:spPr>
          <a:xfrm>
            <a:off x="2821975" y="5022475"/>
            <a:ext cx="1637100" cy="409800"/>
          </a:xfrm>
          <a:prstGeom prst="rect">
            <a:avLst/>
          </a:prstGeom>
        </p:spPr>
        <p:txBody>
          <a:bodyPr spcFirstLastPara="1" wrap="square" lIns="27425" tIns="0" rIns="27425" bIns="0" anchor="ctr" anchorCtr="0">
            <a:noAutofit/>
          </a:bodyPr>
          <a:lstStyle/>
          <a:p>
            <a:pPr marL="0" lvl="0" indent="0" algn="ctr" rtl="0">
              <a:spcBef>
                <a:spcPts val="1000"/>
              </a:spcBef>
              <a:spcAft>
                <a:spcPts val="0"/>
              </a:spcAft>
              <a:buNone/>
            </a:pPr>
            <a:r>
              <a:rPr lang="en-US">
                <a:solidFill>
                  <a:schemeClr val="hlink"/>
                </a:solidFill>
                <a:uFill>
                  <a:noFill/>
                </a:uFill>
                <a:hlinkClick r:id="rId4"/>
              </a:rPr>
              <a:t>Greg Rieker</a:t>
            </a:r>
            <a:endParaRPr/>
          </a:p>
        </p:txBody>
      </p:sp>
      <p:pic>
        <p:nvPicPr>
          <p:cNvPr id="968" name="Google Shape;968;p72"/>
          <p:cNvPicPr preferRelativeResize="0"/>
          <p:nvPr/>
        </p:nvPicPr>
        <p:blipFill>
          <a:blip r:embed="rId5">
            <a:alphaModFix/>
          </a:blip>
          <a:stretch>
            <a:fillRect/>
          </a:stretch>
        </p:blipFill>
        <p:spPr>
          <a:xfrm>
            <a:off x="7968475" y="1329850"/>
            <a:ext cx="3649200" cy="1685074"/>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973"/>
        <p:cNvGrpSpPr/>
        <p:nvPr/>
      </p:nvGrpSpPr>
      <p:grpSpPr>
        <a:xfrm>
          <a:off x="0" y="0"/>
          <a:ext cx="0" cy="0"/>
          <a:chOff x="0" y="0"/>
          <a:chExt cx="0" cy="0"/>
        </a:xfrm>
      </p:grpSpPr>
      <p:sp>
        <p:nvSpPr>
          <p:cNvPr id="974" name="Google Shape;974;p73"/>
          <p:cNvSpPr txBox="1">
            <a:spLocks noGrp="1"/>
          </p:cNvSpPr>
          <p:nvPr>
            <p:ph type="subTitle" idx="1"/>
          </p:nvPr>
        </p:nvSpPr>
        <p:spPr>
          <a:xfrm>
            <a:off x="0" y="1118700"/>
            <a:ext cx="2652600" cy="4764600"/>
          </a:xfrm>
          <a:prstGeom prst="rect">
            <a:avLst/>
          </a:prstGeom>
        </p:spPr>
        <p:txBody>
          <a:bodyPr spcFirstLastPara="1" wrap="square" lIns="228600" tIns="182875" rIns="228600" bIns="182875" anchor="t" anchorCtr="0">
            <a:noAutofit/>
          </a:bodyPr>
          <a:lstStyle/>
          <a:p>
            <a:pPr marL="0" lvl="0" indent="0" algn="l" rtl="0">
              <a:lnSpc>
                <a:spcPct val="100000"/>
              </a:lnSpc>
              <a:spcBef>
                <a:spcPts val="0"/>
              </a:spcBef>
              <a:spcAft>
                <a:spcPts val="0"/>
              </a:spcAft>
              <a:buNone/>
            </a:pPr>
            <a:r>
              <a:rPr lang="en-US" i="1">
                <a:solidFill>
                  <a:srgbClr val="202020"/>
                </a:solidFill>
              </a:rPr>
              <a:t>Career Areas</a:t>
            </a:r>
            <a:endParaRPr i="1">
              <a:solidFill>
                <a:srgbClr val="202020"/>
              </a:solidFill>
            </a:endParaRPr>
          </a:p>
          <a:p>
            <a:pPr marL="0" lvl="0" indent="0" algn="l" rtl="0">
              <a:lnSpc>
                <a:spcPct val="100000"/>
              </a:lnSpc>
              <a:spcBef>
                <a:spcPts val="0"/>
              </a:spcBef>
              <a:spcAft>
                <a:spcPts val="0"/>
              </a:spcAft>
              <a:buNone/>
            </a:pPr>
            <a:r>
              <a:rPr lang="en-US" b="0" i="1">
                <a:solidFill>
                  <a:srgbClr val="202020"/>
                </a:solidFill>
              </a:rPr>
              <a:t>Product Design</a:t>
            </a:r>
            <a:endParaRPr b="0" i="1">
              <a:solidFill>
                <a:srgbClr val="202020"/>
              </a:solidFill>
            </a:endParaRPr>
          </a:p>
          <a:p>
            <a:pPr marL="0" lvl="0" indent="0" algn="l" rtl="0">
              <a:lnSpc>
                <a:spcPct val="100000"/>
              </a:lnSpc>
              <a:spcBef>
                <a:spcPts val="0"/>
              </a:spcBef>
              <a:spcAft>
                <a:spcPts val="0"/>
              </a:spcAft>
              <a:buNone/>
            </a:pPr>
            <a:r>
              <a:rPr lang="en-US" b="0" i="1">
                <a:solidFill>
                  <a:srgbClr val="202020"/>
                </a:solidFill>
              </a:rPr>
              <a:t>Project Management</a:t>
            </a:r>
            <a:endParaRPr b="0" i="1">
              <a:solidFill>
                <a:srgbClr val="202020"/>
              </a:solidFill>
            </a:endParaRPr>
          </a:p>
          <a:p>
            <a:pPr marL="0" lvl="0" indent="0" algn="l" rtl="0">
              <a:lnSpc>
                <a:spcPct val="100000"/>
              </a:lnSpc>
              <a:spcBef>
                <a:spcPts val="0"/>
              </a:spcBef>
              <a:spcAft>
                <a:spcPts val="0"/>
              </a:spcAft>
              <a:buNone/>
            </a:pPr>
            <a:r>
              <a:rPr lang="en-US" b="0" i="1">
                <a:solidFill>
                  <a:srgbClr val="202020"/>
                </a:solidFill>
              </a:rPr>
              <a:t>Engineering Consulting</a:t>
            </a:r>
            <a:endParaRPr b="0" i="1">
              <a:solidFill>
                <a:srgbClr val="202020"/>
              </a:solidFill>
            </a:endParaRPr>
          </a:p>
          <a:p>
            <a:pPr marL="0" lvl="0" indent="0" algn="l" rtl="0">
              <a:lnSpc>
                <a:spcPct val="100000"/>
              </a:lnSpc>
              <a:spcBef>
                <a:spcPts val="0"/>
              </a:spcBef>
              <a:spcAft>
                <a:spcPts val="0"/>
              </a:spcAft>
              <a:buNone/>
            </a:pPr>
            <a:endParaRPr b="0" i="1">
              <a:solidFill>
                <a:srgbClr val="202020"/>
              </a:solidFill>
            </a:endParaRPr>
          </a:p>
          <a:p>
            <a:pPr marL="0" lvl="0" indent="0" algn="l" rtl="0">
              <a:lnSpc>
                <a:spcPct val="100000"/>
              </a:lnSpc>
              <a:spcBef>
                <a:spcPts val="0"/>
              </a:spcBef>
              <a:spcAft>
                <a:spcPts val="0"/>
              </a:spcAft>
              <a:buNone/>
            </a:pPr>
            <a:r>
              <a:rPr lang="en-US" i="1">
                <a:solidFill>
                  <a:srgbClr val="202020"/>
                </a:solidFill>
              </a:rPr>
              <a:t>Specializations</a:t>
            </a:r>
            <a:endParaRPr i="1">
              <a:solidFill>
                <a:srgbClr val="202020"/>
              </a:solidFill>
            </a:endParaRPr>
          </a:p>
          <a:p>
            <a:pPr marL="0" lvl="0" indent="0" algn="l" rtl="0">
              <a:lnSpc>
                <a:spcPct val="100000"/>
              </a:lnSpc>
              <a:spcBef>
                <a:spcPts val="0"/>
              </a:spcBef>
              <a:spcAft>
                <a:spcPts val="0"/>
              </a:spcAft>
              <a:buNone/>
            </a:pPr>
            <a:r>
              <a:rPr lang="en-US" b="0" i="1">
                <a:solidFill>
                  <a:srgbClr val="202020"/>
                </a:solidFill>
              </a:rPr>
              <a:t>None</a:t>
            </a:r>
            <a:endParaRPr b="0" i="1">
              <a:solidFill>
                <a:srgbClr val="202020"/>
              </a:solidFill>
            </a:endParaRPr>
          </a:p>
          <a:p>
            <a:pPr marL="0" lvl="0" indent="0" algn="l" rtl="0">
              <a:lnSpc>
                <a:spcPct val="100000"/>
              </a:lnSpc>
              <a:spcBef>
                <a:spcPts val="0"/>
              </a:spcBef>
              <a:spcAft>
                <a:spcPts val="0"/>
              </a:spcAft>
              <a:buNone/>
            </a:pPr>
            <a:endParaRPr b="0" i="1">
              <a:solidFill>
                <a:srgbClr val="202020"/>
              </a:solidFill>
            </a:endParaRPr>
          </a:p>
          <a:p>
            <a:pPr marL="0" lvl="0" indent="0" algn="l" rtl="0">
              <a:lnSpc>
                <a:spcPct val="100000"/>
              </a:lnSpc>
              <a:spcBef>
                <a:spcPts val="0"/>
              </a:spcBef>
              <a:spcAft>
                <a:spcPts val="0"/>
              </a:spcAft>
              <a:buNone/>
            </a:pPr>
            <a:r>
              <a:rPr lang="en-US" i="1">
                <a:solidFill>
                  <a:srgbClr val="202020"/>
                </a:solidFill>
              </a:rPr>
              <a:t>Prerequisites</a:t>
            </a:r>
            <a:endParaRPr i="1">
              <a:solidFill>
                <a:srgbClr val="202020"/>
              </a:solidFill>
            </a:endParaRPr>
          </a:p>
          <a:p>
            <a:pPr marL="0" lvl="0" indent="0" algn="l" rtl="0">
              <a:lnSpc>
                <a:spcPct val="100000"/>
              </a:lnSpc>
              <a:spcBef>
                <a:spcPts val="0"/>
              </a:spcBef>
              <a:spcAft>
                <a:spcPts val="0"/>
              </a:spcAft>
              <a:buNone/>
            </a:pPr>
            <a:r>
              <a:rPr lang="en-US" b="0" i="1">
                <a:solidFill>
                  <a:srgbClr val="202020"/>
                </a:solidFill>
              </a:rPr>
              <a:t>None</a:t>
            </a:r>
            <a:endParaRPr b="0" i="1">
              <a:solidFill>
                <a:srgbClr val="202020"/>
              </a:solidFill>
            </a:endParaRPr>
          </a:p>
          <a:p>
            <a:pPr marL="0" lvl="0" indent="0" algn="l" rtl="0">
              <a:lnSpc>
                <a:spcPct val="100000"/>
              </a:lnSpc>
              <a:spcBef>
                <a:spcPts val="0"/>
              </a:spcBef>
              <a:spcAft>
                <a:spcPts val="0"/>
              </a:spcAft>
              <a:buNone/>
            </a:pPr>
            <a:endParaRPr b="0" i="1">
              <a:solidFill>
                <a:srgbClr val="202020"/>
              </a:solidFill>
            </a:endParaRPr>
          </a:p>
          <a:p>
            <a:pPr marL="0" lvl="0" indent="0" algn="l" rtl="0">
              <a:lnSpc>
                <a:spcPct val="100000"/>
              </a:lnSpc>
              <a:spcBef>
                <a:spcPts val="0"/>
              </a:spcBef>
              <a:spcAft>
                <a:spcPts val="0"/>
              </a:spcAft>
              <a:buNone/>
            </a:pPr>
            <a:r>
              <a:rPr lang="en-US" i="1">
                <a:solidFill>
                  <a:srgbClr val="202020"/>
                </a:solidFill>
              </a:rPr>
              <a:t>Pre or Corequisites</a:t>
            </a:r>
            <a:endParaRPr i="1">
              <a:solidFill>
                <a:srgbClr val="202020"/>
              </a:solidFill>
            </a:endParaRPr>
          </a:p>
          <a:p>
            <a:pPr marL="0" lvl="0" indent="0" algn="l" rtl="0">
              <a:lnSpc>
                <a:spcPct val="100000"/>
              </a:lnSpc>
              <a:spcBef>
                <a:spcPts val="0"/>
              </a:spcBef>
              <a:spcAft>
                <a:spcPts val="0"/>
              </a:spcAft>
              <a:buNone/>
            </a:pPr>
            <a:r>
              <a:rPr lang="en-US" b="0" i="1">
                <a:solidFill>
                  <a:srgbClr val="202020"/>
                </a:solidFill>
              </a:rPr>
              <a:t>None</a:t>
            </a:r>
            <a:endParaRPr/>
          </a:p>
        </p:txBody>
      </p:sp>
      <p:sp>
        <p:nvSpPr>
          <p:cNvPr id="975" name="Google Shape;975;p73"/>
          <p:cNvSpPr txBox="1">
            <a:spLocks noGrp="1"/>
          </p:cNvSpPr>
          <p:nvPr>
            <p:ph type="subTitle" idx="5"/>
          </p:nvPr>
        </p:nvSpPr>
        <p:spPr>
          <a:xfrm>
            <a:off x="2652475" y="1118700"/>
            <a:ext cx="5316000" cy="2170200"/>
          </a:xfrm>
          <a:prstGeom prst="rect">
            <a:avLst/>
          </a:prstGeom>
        </p:spPr>
        <p:txBody>
          <a:bodyPr spcFirstLastPara="1" wrap="square" lIns="228600" tIns="182875" rIns="228600" bIns="182875" anchor="t" anchorCtr="0">
            <a:spAutoFit/>
          </a:bodyPr>
          <a:lstStyle/>
          <a:p>
            <a:pPr marL="0" lvl="0" indent="0" algn="l" rtl="0">
              <a:lnSpc>
                <a:spcPct val="100000"/>
              </a:lnSpc>
              <a:spcBef>
                <a:spcPts val="0"/>
              </a:spcBef>
              <a:spcAft>
                <a:spcPts val="0"/>
              </a:spcAft>
              <a:buNone/>
            </a:pPr>
            <a:r>
              <a:rPr lang="en-US" sz="1300" i="0"/>
              <a:t>Design for Community (D4C) will provide engineering students with practical experience in consulting while offering valuable engineering services to University and industry clients. Focuses on preparing students for the practice of engineering by acting as a consultancy for clients' engineering-related design and fabrication needs. Students may be expected to work in teams or individually under the supervision of project directors, depending on project scope. Each student or team will assist several clients during the semester.</a:t>
            </a:r>
            <a:endParaRPr sz="1300"/>
          </a:p>
        </p:txBody>
      </p:sp>
      <p:sp>
        <p:nvSpPr>
          <p:cNvPr id="976" name="Google Shape;976;p73"/>
          <p:cNvSpPr txBox="1">
            <a:spLocks noGrp="1"/>
          </p:cNvSpPr>
          <p:nvPr>
            <p:ph type="subTitle" idx="6"/>
          </p:nvPr>
        </p:nvSpPr>
        <p:spPr>
          <a:xfrm>
            <a:off x="2820625" y="5017675"/>
            <a:ext cx="1637100" cy="409800"/>
          </a:xfrm>
          <a:prstGeom prst="rect">
            <a:avLst/>
          </a:prstGeom>
        </p:spPr>
        <p:txBody>
          <a:bodyPr spcFirstLastPara="1" wrap="square" lIns="27425" tIns="0" rIns="27425" bIns="0" anchor="ctr" anchorCtr="0">
            <a:noAutofit/>
          </a:bodyPr>
          <a:lstStyle/>
          <a:p>
            <a:pPr marL="0" lvl="0" indent="0" algn="ctr" rtl="0">
              <a:lnSpc>
                <a:spcPct val="100000"/>
              </a:lnSpc>
              <a:spcBef>
                <a:spcPts val="0"/>
              </a:spcBef>
              <a:spcAft>
                <a:spcPts val="0"/>
              </a:spcAft>
              <a:buNone/>
            </a:pPr>
            <a:r>
              <a:rPr lang="en-US">
                <a:solidFill>
                  <a:schemeClr val="hlink"/>
                </a:solidFill>
                <a:uFill>
                  <a:noFill/>
                </a:uFill>
                <a:hlinkClick r:id="rId3"/>
              </a:rPr>
              <a:t>Dan Riffell</a:t>
            </a:r>
            <a:endParaRPr/>
          </a:p>
        </p:txBody>
      </p:sp>
      <p:sp>
        <p:nvSpPr>
          <p:cNvPr id="977" name="Google Shape;977;p73"/>
          <p:cNvSpPr txBox="1">
            <a:spLocks noGrp="1"/>
          </p:cNvSpPr>
          <p:nvPr>
            <p:ph type="subTitle" idx="8"/>
          </p:nvPr>
        </p:nvSpPr>
        <p:spPr>
          <a:xfrm>
            <a:off x="2651733" y="5522975"/>
            <a:ext cx="9348900" cy="838200"/>
          </a:xfrm>
          <a:prstGeom prst="rect">
            <a:avLst/>
          </a:prstGeom>
        </p:spPr>
        <p:txBody>
          <a:bodyPr spcFirstLastPara="1" wrap="square" lIns="274300" tIns="45700" rIns="274300" bIns="45700" anchor="t" anchorCtr="0">
            <a:noAutofit/>
          </a:bodyPr>
          <a:lstStyle/>
          <a:p>
            <a:pPr marL="0" lvl="0" indent="0" algn="l" rtl="0">
              <a:lnSpc>
                <a:spcPct val="100000"/>
              </a:lnSpc>
              <a:spcBef>
                <a:spcPts val="0"/>
              </a:spcBef>
              <a:spcAft>
                <a:spcPts val="0"/>
              </a:spcAft>
              <a:buNone/>
            </a:pPr>
            <a:r>
              <a:rPr lang="en-US"/>
              <a:t>Teaching schedule:</a:t>
            </a:r>
            <a:r>
              <a:rPr lang="en-US" b="0"/>
              <a:t> Offered both fall and spring semester.</a:t>
            </a:r>
            <a:endParaRPr/>
          </a:p>
        </p:txBody>
      </p:sp>
      <p:sp>
        <p:nvSpPr>
          <p:cNvPr id="978" name="Google Shape;978;p73"/>
          <p:cNvSpPr txBox="1">
            <a:spLocks noGrp="1"/>
          </p:cNvSpPr>
          <p:nvPr>
            <p:ph type="title"/>
          </p:nvPr>
        </p:nvSpPr>
        <p:spPr>
          <a:xfrm>
            <a:off x="190500" y="0"/>
            <a:ext cx="11810100" cy="1118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2800"/>
              <a:t>MCEN 4238: Design for Community</a:t>
            </a:r>
            <a:endParaRPr sz="2800"/>
          </a:p>
        </p:txBody>
      </p:sp>
      <p:pic>
        <p:nvPicPr>
          <p:cNvPr id="979" name="Google Shape;979;p73"/>
          <p:cNvPicPr preferRelativeResize="0"/>
          <p:nvPr/>
        </p:nvPicPr>
        <p:blipFill>
          <a:blip r:embed="rId4">
            <a:alphaModFix/>
          </a:blip>
          <a:stretch>
            <a:fillRect/>
          </a:stretch>
        </p:blipFill>
        <p:spPr>
          <a:xfrm>
            <a:off x="7968475" y="1329850"/>
            <a:ext cx="3649200" cy="4081009"/>
          </a:xfrm>
          <a:prstGeom prst="rect">
            <a:avLst/>
          </a:prstGeom>
          <a:noFill/>
          <a:ln>
            <a:noFill/>
          </a:ln>
        </p:spPr>
      </p:pic>
      <p:pic>
        <p:nvPicPr>
          <p:cNvPr id="980" name="Google Shape;980;p73"/>
          <p:cNvPicPr preferRelativeResize="0"/>
          <p:nvPr/>
        </p:nvPicPr>
        <p:blipFill>
          <a:blip r:embed="rId5">
            <a:alphaModFix/>
          </a:blip>
          <a:stretch>
            <a:fillRect/>
          </a:stretch>
        </p:blipFill>
        <p:spPr>
          <a:xfrm>
            <a:off x="2973025" y="3747525"/>
            <a:ext cx="1335000" cy="1335000"/>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985"/>
        <p:cNvGrpSpPr/>
        <p:nvPr/>
      </p:nvGrpSpPr>
      <p:grpSpPr>
        <a:xfrm>
          <a:off x="0" y="0"/>
          <a:ext cx="0" cy="0"/>
          <a:chOff x="0" y="0"/>
          <a:chExt cx="0" cy="0"/>
        </a:xfrm>
      </p:grpSpPr>
      <p:pic>
        <p:nvPicPr>
          <p:cNvPr id="986" name="Google Shape;986;p74"/>
          <p:cNvPicPr preferRelativeResize="0"/>
          <p:nvPr/>
        </p:nvPicPr>
        <p:blipFill rotWithShape="1">
          <a:blip r:embed="rId3">
            <a:alphaModFix/>
          </a:blip>
          <a:srcRect t="18064" b="24749"/>
          <a:stretch/>
        </p:blipFill>
        <p:spPr>
          <a:xfrm>
            <a:off x="9155900" y="2691400"/>
            <a:ext cx="2461724" cy="1877023"/>
          </a:xfrm>
          <a:prstGeom prst="rect">
            <a:avLst/>
          </a:prstGeom>
          <a:noFill/>
          <a:ln>
            <a:noFill/>
          </a:ln>
        </p:spPr>
      </p:pic>
      <p:sp>
        <p:nvSpPr>
          <p:cNvPr id="987" name="Google Shape;987;p74"/>
          <p:cNvSpPr txBox="1">
            <a:spLocks noGrp="1"/>
          </p:cNvSpPr>
          <p:nvPr>
            <p:ph type="subTitle" idx="1"/>
          </p:nvPr>
        </p:nvSpPr>
        <p:spPr>
          <a:xfrm>
            <a:off x="0" y="1118700"/>
            <a:ext cx="2652600" cy="4764600"/>
          </a:xfrm>
          <a:prstGeom prst="rect">
            <a:avLst/>
          </a:prstGeom>
        </p:spPr>
        <p:txBody>
          <a:bodyPr spcFirstLastPara="1" wrap="square" lIns="228600" tIns="182875" rIns="228600" bIns="182875" anchor="t" anchorCtr="0">
            <a:noAutofit/>
          </a:bodyPr>
          <a:lstStyle/>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Career Areas</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Industrial Design</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Design for the Arts</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Upcycling</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Specializations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None</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Prerequisites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None</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Pre or Corequisites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None</a:t>
            </a:r>
            <a:endParaRPr/>
          </a:p>
        </p:txBody>
      </p:sp>
      <p:sp>
        <p:nvSpPr>
          <p:cNvPr id="988" name="Google Shape;988;p74"/>
          <p:cNvSpPr txBox="1">
            <a:spLocks noGrp="1"/>
          </p:cNvSpPr>
          <p:nvPr>
            <p:ph type="subTitle" idx="5"/>
          </p:nvPr>
        </p:nvSpPr>
        <p:spPr>
          <a:xfrm>
            <a:off x="2652475" y="1118700"/>
            <a:ext cx="5316000" cy="2093400"/>
          </a:xfrm>
          <a:prstGeom prst="rect">
            <a:avLst/>
          </a:prstGeom>
        </p:spPr>
        <p:txBody>
          <a:bodyPr spcFirstLastPara="1" wrap="square" lIns="228600" tIns="182875" rIns="228600" bIns="182875" anchor="t" anchorCtr="0">
            <a:spAutoFit/>
          </a:bodyPr>
          <a:lstStyle/>
          <a:p>
            <a:pPr marL="0" lvl="0" indent="0" algn="l" rtl="0">
              <a:lnSpc>
                <a:spcPct val="100000"/>
              </a:lnSpc>
              <a:spcBef>
                <a:spcPts val="0"/>
              </a:spcBef>
              <a:spcAft>
                <a:spcPts val="0"/>
              </a:spcAft>
              <a:buClr>
                <a:schemeClr val="dk1"/>
              </a:buClr>
              <a:buSzPts val="1100"/>
              <a:buFont typeface="Arial"/>
              <a:buNone/>
            </a:pPr>
            <a:r>
              <a:rPr lang="en-US" i="0"/>
              <a:t>Focuses on aesthetic aspects of design via hands-on design-build experiences. Students individually create dynamic artifacts of their own choice with the assistance of teammates. Content includes major design movements since 1900, constructive critique practice, hand sketching techniques and other selected industrial design topics. Students publish their design work on an archival public blog which provides a professional portfolio element.</a:t>
            </a:r>
            <a:endParaRPr/>
          </a:p>
        </p:txBody>
      </p:sp>
      <p:sp>
        <p:nvSpPr>
          <p:cNvPr id="989" name="Google Shape;989;p74"/>
          <p:cNvSpPr txBox="1">
            <a:spLocks noGrp="1"/>
          </p:cNvSpPr>
          <p:nvPr>
            <p:ph type="subTitle" idx="8"/>
          </p:nvPr>
        </p:nvSpPr>
        <p:spPr>
          <a:xfrm>
            <a:off x="2651733" y="5522975"/>
            <a:ext cx="9348900" cy="838200"/>
          </a:xfrm>
          <a:prstGeom prst="rect">
            <a:avLst/>
          </a:prstGeom>
        </p:spPr>
        <p:txBody>
          <a:bodyPr spcFirstLastPara="1" wrap="square" lIns="274300" tIns="45700" rIns="274300"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a:t>Teaching schedule:</a:t>
            </a:r>
            <a:r>
              <a:rPr lang="en-US" b="0"/>
              <a:t> Generally offered once a year. Availability may vary based on instructor schedule.</a:t>
            </a:r>
            <a:endParaRPr/>
          </a:p>
          <a:p>
            <a:pPr marL="0" lvl="0" indent="0" algn="l" rtl="0">
              <a:spcBef>
                <a:spcPts val="1000"/>
              </a:spcBef>
              <a:spcAft>
                <a:spcPts val="0"/>
              </a:spcAft>
              <a:buNone/>
            </a:pPr>
            <a:endParaRPr/>
          </a:p>
        </p:txBody>
      </p:sp>
      <p:sp>
        <p:nvSpPr>
          <p:cNvPr id="990" name="Google Shape;990;p74"/>
          <p:cNvSpPr txBox="1">
            <a:spLocks noGrp="1"/>
          </p:cNvSpPr>
          <p:nvPr>
            <p:ph type="title"/>
          </p:nvPr>
        </p:nvSpPr>
        <p:spPr>
          <a:xfrm>
            <a:off x="190500" y="0"/>
            <a:ext cx="11810100" cy="1118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2800"/>
              <a:t>MCEN 4279/5279: Aesthetics of Design</a:t>
            </a:r>
            <a:endParaRPr sz="2800"/>
          </a:p>
        </p:txBody>
      </p:sp>
      <p:sp>
        <p:nvSpPr>
          <p:cNvPr id="991" name="Google Shape;991;p74"/>
          <p:cNvSpPr txBox="1">
            <a:spLocks noGrp="1"/>
          </p:cNvSpPr>
          <p:nvPr>
            <p:ph type="subTitle" idx="6"/>
          </p:nvPr>
        </p:nvSpPr>
        <p:spPr>
          <a:xfrm>
            <a:off x="2820625" y="5017675"/>
            <a:ext cx="1637100" cy="409800"/>
          </a:xfrm>
          <a:prstGeom prst="rect">
            <a:avLst/>
          </a:prstGeom>
        </p:spPr>
        <p:txBody>
          <a:bodyPr spcFirstLastPara="1" wrap="square" lIns="27425" tIns="0" rIns="27425" bIns="0" anchor="ctr" anchorCtr="0">
            <a:noAutofit/>
          </a:bodyPr>
          <a:lstStyle/>
          <a:p>
            <a:pPr marL="0" lvl="0" indent="0" algn="ctr" rtl="0">
              <a:lnSpc>
                <a:spcPct val="100000"/>
              </a:lnSpc>
              <a:spcBef>
                <a:spcPts val="0"/>
              </a:spcBef>
              <a:spcAft>
                <a:spcPts val="0"/>
              </a:spcAft>
              <a:buClr>
                <a:schemeClr val="dk1"/>
              </a:buClr>
              <a:buSzPts val="1100"/>
              <a:buFont typeface="Arial"/>
              <a:buNone/>
            </a:pPr>
            <a:r>
              <a:rPr lang="en-US">
                <a:solidFill>
                  <a:schemeClr val="hlink"/>
                </a:solidFill>
                <a:uFill>
                  <a:noFill/>
                </a:uFill>
                <a:hlinkClick r:id="rId4"/>
              </a:rPr>
              <a:t>Jean Hertzberg</a:t>
            </a:r>
            <a:endParaRPr/>
          </a:p>
        </p:txBody>
      </p:sp>
      <p:pic>
        <p:nvPicPr>
          <p:cNvPr id="992" name="Google Shape;992;p74"/>
          <p:cNvPicPr preferRelativeResize="0"/>
          <p:nvPr/>
        </p:nvPicPr>
        <p:blipFill rotWithShape="1">
          <a:blip r:embed="rId5">
            <a:alphaModFix/>
          </a:blip>
          <a:srcRect b="27651"/>
          <a:stretch/>
        </p:blipFill>
        <p:spPr>
          <a:xfrm>
            <a:off x="2996250" y="3738975"/>
            <a:ext cx="1317225" cy="1334125"/>
          </a:xfrm>
          <a:prstGeom prst="rect">
            <a:avLst/>
          </a:prstGeom>
          <a:noFill/>
          <a:ln>
            <a:noFill/>
          </a:ln>
        </p:spPr>
      </p:pic>
      <p:pic>
        <p:nvPicPr>
          <p:cNvPr id="993" name="Google Shape;993;p74"/>
          <p:cNvPicPr preferRelativeResize="0"/>
          <p:nvPr/>
        </p:nvPicPr>
        <p:blipFill rotWithShape="1">
          <a:blip r:embed="rId6">
            <a:alphaModFix/>
          </a:blip>
          <a:srcRect l="5399" t="14266" r="14606"/>
          <a:stretch/>
        </p:blipFill>
        <p:spPr>
          <a:xfrm>
            <a:off x="7968425" y="1329850"/>
            <a:ext cx="2077699" cy="1719950"/>
          </a:xfrm>
          <a:prstGeom prst="rect">
            <a:avLst/>
          </a:prstGeom>
          <a:noFill/>
          <a:ln>
            <a:noFill/>
          </a:ln>
        </p:spPr>
      </p:pic>
      <p:sp>
        <p:nvSpPr>
          <p:cNvPr id="994" name="Google Shape;994;p74"/>
          <p:cNvSpPr txBox="1"/>
          <p:nvPr/>
        </p:nvSpPr>
        <p:spPr>
          <a:xfrm>
            <a:off x="7968475" y="2772900"/>
            <a:ext cx="8184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600">
                <a:latin typeface="Helvetica Neue"/>
                <a:ea typeface="Helvetica Neue"/>
                <a:cs typeface="Helvetica Neue"/>
                <a:sym typeface="Helvetica Neue"/>
              </a:rPr>
              <a:t>Stephen Chamot</a:t>
            </a:r>
            <a:endParaRPr sz="600">
              <a:latin typeface="Helvetica Neue"/>
              <a:ea typeface="Helvetica Neue"/>
              <a:cs typeface="Helvetica Neue"/>
              <a:sym typeface="Helvetica Neue"/>
            </a:endParaRPr>
          </a:p>
        </p:txBody>
      </p:sp>
      <p:sp>
        <p:nvSpPr>
          <p:cNvPr id="995" name="Google Shape;995;p74"/>
          <p:cNvSpPr txBox="1"/>
          <p:nvPr/>
        </p:nvSpPr>
        <p:spPr>
          <a:xfrm>
            <a:off x="11072400" y="2615200"/>
            <a:ext cx="8184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600">
                <a:solidFill>
                  <a:schemeClr val="lt1"/>
                </a:solidFill>
                <a:latin typeface="Helvetica Neue"/>
                <a:ea typeface="Helvetica Neue"/>
                <a:cs typeface="Helvetica Neue"/>
                <a:sym typeface="Helvetica Neue"/>
              </a:rPr>
              <a:t>Maya Rudd</a:t>
            </a:r>
            <a:endParaRPr sz="600">
              <a:solidFill>
                <a:schemeClr val="lt1"/>
              </a:solidFill>
              <a:latin typeface="Helvetica Neue"/>
              <a:ea typeface="Helvetica Neue"/>
              <a:cs typeface="Helvetica Neue"/>
              <a:sym typeface="Helvetica Neue"/>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000"/>
        <p:cNvGrpSpPr/>
        <p:nvPr/>
      </p:nvGrpSpPr>
      <p:grpSpPr>
        <a:xfrm>
          <a:off x="0" y="0"/>
          <a:ext cx="0" cy="0"/>
          <a:chOff x="0" y="0"/>
          <a:chExt cx="0" cy="0"/>
        </a:xfrm>
      </p:grpSpPr>
      <p:sp>
        <p:nvSpPr>
          <p:cNvPr id="1001" name="Google Shape;1001;p75"/>
          <p:cNvSpPr>
            <a:spLocks noGrp="1"/>
          </p:cNvSpPr>
          <p:nvPr>
            <p:ph type="pic" idx="3"/>
          </p:nvPr>
        </p:nvSpPr>
        <p:spPr>
          <a:xfrm>
            <a:off x="2973025" y="3747525"/>
            <a:ext cx="1335000" cy="1335000"/>
          </a:xfrm>
          <a:prstGeom prst="rect">
            <a:avLst/>
          </a:prstGeom>
        </p:spPr>
        <p:txBody>
          <a:bodyPr/>
          <a:lstStyle/>
          <a:p>
            <a:endParaRPr lang="en-US"/>
          </a:p>
        </p:txBody>
      </p:sp>
      <p:sp>
        <p:nvSpPr>
          <p:cNvPr id="1002" name="Google Shape;1002;p75"/>
          <p:cNvSpPr txBox="1">
            <a:spLocks noGrp="1"/>
          </p:cNvSpPr>
          <p:nvPr>
            <p:ph type="subTitle" idx="1"/>
          </p:nvPr>
        </p:nvSpPr>
        <p:spPr>
          <a:xfrm>
            <a:off x="0" y="1118700"/>
            <a:ext cx="2652600" cy="4764600"/>
          </a:xfrm>
          <a:prstGeom prst="rect">
            <a:avLst/>
          </a:prstGeom>
        </p:spPr>
        <p:txBody>
          <a:bodyPr spcFirstLastPara="1" wrap="square" lIns="228600" tIns="182875" rIns="228600" bIns="182875" anchor="t" anchorCtr="0">
            <a:noAutofit/>
          </a:bodyPr>
          <a:lstStyle/>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Career Areas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Education</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Environmental Monitoring  </a:t>
            </a:r>
            <a:endParaRPr b="0" i="1">
              <a:solidFill>
                <a:srgbClr val="202020"/>
              </a:solidFill>
            </a:endParaRPr>
          </a:p>
          <a:p>
            <a:pPr marL="0" lvl="0" indent="0" algn="l" rtl="0">
              <a:lnSpc>
                <a:spcPct val="100000"/>
              </a:lnSpc>
              <a:spcBef>
                <a:spcPts val="0"/>
              </a:spcBef>
              <a:spcAft>
                <a:spcPts val="0"/>
              </a:spcAft>
              <a:buClr>
                <a:schemeClr val="dk1"/>
              </a:buClr>
              <a:buFont typeface="Arial"/>
              <a:buNone/>
            </a:pPr>
            <a:endParaRPr b="0" i="1">
              <a:solidFill>
                <a:srgbClr val="202020"/>
              </a:solidFill>
            </a:endParaRPr>
          </a:p>
          <a:p>
            <a:pPr marL="0" lvl="0" indent="0" algn="l" rtl="0">
              <a:lnSpc>
                <a:spcPct val="100000"/>
              </a:lnSpc>
              <a:spcBef>
                <a:spcPts val="0"/>
              </a:spcBef>
              <a:spcAft>
                <a:spcPts val="0"/>
              </a:spcAft>
              <a:buClr>
                <a:schemeClr val="dk1"/>
              </a:buClr>
              <a:buFont typeface="Arial"/>
              <a:buNone/>
            </a:pPr>
            <a:r>
              <a:rPr lang="en-US" i="1">
                <a:solidFill>
                  <a:srgbClr val="202020"/>
                </a:solidFill>
              </a:rPr>
              <a:t>Specializations</a:t>
            </a:r>
            <a:endParaRPr i="1">
              <a:solidFill>
                <a:srgbClr val="202020"/>
              </a:solidFill>
            </a:endParaRPr>
          </a:p>
          <a:p>
            <a:pPr marL="0" lvl="0" indent="0" algn="l" rtl="0">
              <a:lnSpc>
                <a:spcPct val="100000"/>
              </a:lnSpc>
              <a:spcBef>
                <a:spcPts val="0"/>
              </a:spcBef>
              <a:spcAft>
                <a:spcPts val="0"/>
              </a:spcAft>
              <a:buClr>
                <a:schemeClr val="dk1"/>
              </a:buClr>
              <a:buFont typeface="Arial"/>
              <a:buNone/>
            </a:pPr>
            <a:r>
              <a:rPr lang="en-US" b="0" i="1">
                <a:solidFill>
                  <a:srgbClr val="202020"/>
                </a:solidFill>
              </a:rPr>
              <a:t>BS Environmental Option</a:t>
            </a:r>
            <a:endParaRPr b="0" i="1">
              <a:solidFill>
                <a:srgbClr val="202020"/>
              </a:solidFill>
            </a:endParaRPr>
          </a:p>
          <a:p>
            <a:pPr marL="0" lvl="0" indent="0" algn="l" rtl="0">
              <a:lnSpc>
                <a:spcPct val="100000"/>
              </a:lnSpc>
              <a:spcBef>
                <a:spcPts val="0"/>
              </a:spcBef>
              <a:spcAft>
                <a:spcPts val="0"/>
              </a:spcAft>
              <a:buClr>
                <a:schemeClr val="dk1"/>
              </a:buClr>
              <a:buFont typeface="Arial"/>
              <a:buNone/>
            </a:pPr>
            <a:endParaRPr b="0" i="1">
              <a:solidFill>
                <a:srgbClr val="202020"/>
              </a:solidFill>
            </a:endParaRPr>
          </a:p>
          <a:p>
            <a:pPr marL="0" lvl="0" indent="0" algn="l" rtl="0">
              <a:lnSpc>
                <a:spcPct val="100000"/>
              </a:lnSpc>
              <a:spcBef>
                <a:spcPts val="0"/>
              </a:spcBef>
              <a:spcAft>
                <a:spcPts val="0"/>
              </a:spcAft>
              <a:buClr>
                <a:schemeClr val="dk1"/>
              </a:buClr>
              <a:buFont typeface="Arial"/>
              <a:buNone/>
            </a:pPr>
            <a:r>
              <a:rPr lang="en-US" i="1">
                <a:solidFill>
                  <a:srgbClr val="202020"/>
                </a:solidFill>
              </a:rPr>
              <a:t>Prerequisites</a:t>
            </a:r>
            <a:endParaRPr i="1">
              <a:solidFill>
                <a:srgbClr val="202020"/>
              </a:solidFill>
            </a:endParaRPr>
          </a:p>
          <a:p>
            <a:pPr marL="0" lvl="0" indent="0" algn="l" rtl="0">
              <a:lnSpc>
                <a:spcPct val="100000"/>
              </a:lnSpc>
              <a:spcBef>
                <a:spcPts val="0"/>
              </a:spcBef>
              <a:spcAft>
                <a:spcPts val="0"/>
              </a:spcAft>
              <a:buClr>
                <a:schemeClr val="dk1"/>
              </a:buClr>
              <a:buFont typeface="Arial"/>
              <a:buNone/>
            </a:pPr>
            <a:r>
              <a:rPr lang="en-US" b="0" i="1">
                <a:solidFill>
                  <a:srgbClr val="202020"/>
                </a:solidFill>
              </a:rPr>
              <a:t>None</a:t>
            </a:r>
            <a:endParaRPr b="0" i="1">
              <a:solidFill>
                <a:srgbClr val="202020"/>
              </a:solidFill>
            </a:endParaRPr>
          </a:p>
          <a:p>
            <a:pPr marL="0" lvl="0" indent="0" algn="l" rtl="0">
              <a:lnSpc>
                <a:spcPct val="100000"/>
              </a:lnSpc>
              <a:spcBef>
                <a:spcPts val="0"/>
              </a:spcBef>
              <a:spcAft>
                <a:spcPts val="0"/>
              </a:spcAft>
              <a:buClr>
                <a:schemeClr val="dk1"/>
              </a:buClr>
              <a:buFont typeface="Arial"/>
              <a:buNone/>
            </a:pPr>
            <a:endParaRPr b="0" i="1">
              <a:solidFill>
                <a:srgbClr val="202020"/>
              </a:solidFill>
            </a:endParaRPr>
          </a:p>
          <a:p>
            <a:pPr marL="0" lvl="0" indent="0" algn="l" rtl="0">
              <a:lnSpc>
                <a:spcPct val="100000"/>
              </a:lnSpc>
              <a:spcBef>
                <a:spcPts val="0"/>
              </a:spcBef>
              <a:spcAft>
                <a:spcPts val="0"/>
              </a:spcAft>
              <a:buClr>
                <a:schemeClr val="dk1"/>
              </a:buClr>
              <a:buFont typeface="Arial"/>
              <a:buNone/>
            </a:pPr>
            <a:r>
              <a:rPr lang="en-US" i="1">
                <a:solidFill>
                  <a:srgbClr val="202020"/>
                </a:solidFill>
              </a:rPr>
              <a:t>Pre or Corequisites</a:t>
            </a:r>
            <a:endParaRPr i="1">
              <a:solidFill>
                <a:srgbClr val="202020"/>
              </a:solidFill>
            </a:endParaRPr>
          </a:p>
          <a:p>
            <a:pPr marL="0" lvl="0" indent="0" algn="l" rtl="0">
              <a:lnSpc>
                <a:spcPct val="100000"/>
              </a:lnSpc>
              <a:spcBef>
                <a:spcPts val="0"/>
              </a:spcBef>
              <a:spcAft>
                <a:spcPts val="0"/>
              </a:spcAft>
              <a:buClr>
                <a:schemeClr val="dk1"/>
              </a:buClr>
              <a:buFont typeface="Arial"/>
              <a:buNone/>
            </a:pPr>
            <a:r>
              <a:rPr lang="en-US" b="0" i="1">
                <a:solidFill>
                  <a:srgbClr val="202020"/>
                </a:solidFill>
              </a:rPr>
              <a:t>None</a:t>
            </a:r>
            <a:endParaRPr/>
          </a:p>
        </p:txBody>
      </p:sp>
      <p:sp>
        <p:nvSpPr>
          <p:cNvPr id="1003" name="Google Shape;1003;p75"/>
          <p:cNvSpPr txBox="1">
            <a:spLocks noGrp="1"/>
          </p:cNvSpPr>
          <p:nvPr>
            <p:ph type="subTitle" idx="5"/>
          </p:nvPr>
        </p:nvSpPr>
        <p:spPr>
          <a:xfrm>
            <a:off x="2652475" y="1118700"/>
            <a:ext cx="5316000" cy="2538600"/>
          </a:xfrm>
          <a:prstGeom prst="rect">
            <a:avLst/>
          </a:prstGeom>
        </p:spPr>
        <p:txBody>
          <a:bodyPr spcFirstLastPara="1" wrap="square" lIns="228600" tIns="182875" rIns="228600" bIns="182875" anchor="t" anchorCtr="0">
            <a:spAutoFit/>
          </a:bodyPr>
          <a:lstStyle/>
          <a:p>
            <a:pPr marL="0" lvl="0" indent="0" algn="l" rtl="0">
              <a:lnSpc>
                <a:spcPct val="100000"/>
              </a:lnSpc>
              <a:spcBef>
                <a:spcPts val="0"/>
              </a:spcBef>
              <a:spcAft>
                <a:spcPts val="0"/>
              </a:spcAft>
              <a:buClr>
                <a:schemeClr val="dk1"/>
              </a:buClr>
              <a:buSzPts val="1100"/>
              <a:buFont typeface="Arial"/>
              <a:buNone/>
            </a:pPr>
            <a:r>
              <a:rPr lang="en-US" sz="1200" i="0"/>
              <a:t>Focuses on the use of low cost air quality monitoring tools, dubbed Pods, to implement PBL curriculum in high school environmental science classes in rural communities in Colorado.  Each student will be paired with a high school class and will serve as curriculum and technology advisors as well as science experts.  During the fall semester, students will be trained to effectively work in those roles and will also travel to their schools to be introduced.  During the spring semester, students will support high school teachers in implementing an existing PBL air quality curriculum with the Pods.  This will include monthly visits to schools in the spring and reporting back to the class. </a:t>
            </a:r>
            <a:endParaRPr sz="1200" i="0"/>
          </a:p>
          <a:p>
            <a:pPr marL="0" lvl="0" indent="0" algn="l" rtl="0">
              <a:spcBef>
                <a:spcPts val="1000"/>
              </a:spcBef>
              <a:spcAft>
                <a:spcPts val="0"/>
              </a:spcAft>
              <a:buNone/>
            </a:pPr>
            <a:endParaRPr/>
          </a:p>
        </p:txBody>
      </p:sp>
      <p:sp>
        <p:nvSpPr>
          <p:cNvPr id="1004" name="Google Shape;1004;p75"/>
          <p:cNvSpPr txBox="1">
            <a:spLocks noGrp="1"/>
          </p:cNvSpPr>
          <p:nvPr>
            <p:ph type="subTitle" idx="6"/>
          </p:nvPr>
        </p:nvSpPr>
        <p:spPr>
          <a:xfrm>
            <a:off x="2820625" y="5017675"/>
            <a:ext cx="1637100" cy="409800"/>
          </a:xfrm>
          <a:prstGeom prst="rect">
            <a:avLst/>
          </a:prstGeom>
        </p:spPr>
        <p:txBody>
          <a:bodyPr spcFirstLastPara="1" wrap="square" lIns="27425" tIns="0" rIns="27425" bIns="0" anchor="ctr" anchorCtr="0">
            <a:noAutofit/>
          </a:bodyPr>
          <a:lstStyle/>
          <a:p>
            <a:pPr marL="0" lvl="0" indent="0" algn="ctr" rtl="0">
              <a:lnSpc>
                <a:spcPct val="100000"/>
              </a:lnSpc>
              <a:spcBef>
                <a:spcPts val="0"/>
              </a:spcBef>
              <a:spcAft>
                <a:spcPts val="0"/>
              </a:spcAft>
              <a:buNone/>
            </a:pPr>
            <a:r>
              <a:rPr lang="en-US">
                <a:solidFill>
                  <a:schemeClr val="hlink"/>
                </a:solidFill>
                <a:uFill>
                  <a:noFill/>
                </a:uFill>
                <a:hlinkClick r:id="rId3"/>
              </a:rPr>
              <a:t>Daniel Knight</a:t>
            </a:r>
            <a:endParaRPr/>
          </a:p>
        </p:txBody>
      </p:sp>
      <p:sp>
        <p:nvSpPr>
          <p:cNvPr id="1005" name="Google Shape;1005;p75"/>
          <p:cNvSpPr txBox="1">
            <a:spLocks noGrp="1"/>
          </p:cNvSpPr>
          <p:nvPr>
            <p:ph type="subTitle" idx="8"/>
          </p:nvPr>
        </p:nvSpPr>
        <p:spPr>
          <a:xfrm>
            <a:off x="2651733" y="5522975"/>
            <a:ext cx="9348900" cy="838200"/>
          </a:xfrm>
          <a:prstGeom prst="rect">
            <a:avLst/>
          </a:prstGeom>
        </p:spPr>
        <p:txBody>
          <a:bodyPr spcFirstLastPara="1" wrap="square" lIns="274300" tIns="45700" rIns="274300" bIns="45700" anchor="t" anchorCtr="0">
            <a:noAutofit/>
          </a:bodyPr>
          <a:lstStyle/>
          <a:p>
            <a:pPr marL="0" lvl="0" indent="0" algn="l" rtl="0">
              <a:lnSpc>
                <a:spcPct val="100000"/>
              </a:lnSpc>
              <a:spcBef>
                <a:spcPts val="0"/>
              </a:spcBef>
              <a:spcAft>
                <a:spcPts val="0"/>
              </a:spcAft>
              <a:buNone/>
            </a:pPr>
            <a:r>
              <a:rPr lang="en-US"/>
              <a:t>Teaching schedule:</a:t>
            </a:r>
            <a:r>
              <a:rPr lang="en-US" b="0"/>
              <a:t> Full year course starting in the fall semester. Offered every year.</a:t>
            </a:r>
            <a:endParaRPr/>
          </a:p>
        </p:txBody>
      </p:sp>
      <p:sp>
        <p:nvSpPr>
          <p:cNvPr id="1006" name="Google Shape;1006;p75"/>
          <p:cNvSpPr txBox="1">
            <a:spLocks noGrp="1"/>
          </p:cNvSpPr>
          <p:nvPr>
            <p:ph type="title"/>
          </p:nvPr>
        </p:nvSpPr>
        <p:spPr>
          <a:xfrm>
            <a:off x="190500" y="0"/>
            <a:ext cx="11810100" cy="1118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2800"/>
              <a:t>MCEN 4291/5291: Project Based Learning in Rural Schools</a:t>
            </a:r>
            <a:endParaRPr sz="2800"/>
          </a:p>
        </p:txBody>
      </p:sp>
      <p:pic>
        <p:nvPicPr>
          <p:cNvPr id="1007" name="Google Shape;1007;p75"/>
          <p:cNvPicPr preferRelativeResize="0"/>
          <p:nvPr/>
        </p:nvPicPr>
        <p:blipFill rotWithShape="1">
          <a:blip r:embed="rId4">
            <a:alphaModFix/>
          </a:blip>
          <a:srcRect l="4159" t="6941" b="28304"/>
          <a:stretch/>
        </p:blipFill>
        <p:spPr>
          <a:xfrm>
            <a:off x="3008376" y="3747513"/>
            <a:ext cx="1316000" cy="1335025"/>
          </a:xfrm>
          <a:prstGeom prst="rect">
            <a:avLst/>
          </a:prstGeom>
          <a:noFill/>
          <a:ln>
            <a:noFill/>
          </a:ln>
        </p:spPr>
      </p:pic>
      <p:pic>
        <p:nvPicPr>
          <p:cNvPr id="1008" name="Google Shape;1008;p75"/>
          <p:cNvPicPr preferRelativeResize="0"/>
          <p:nvPr/>
        </p:nvPicPr>
        <p:blipFill rotWithShape="1">
          <a:blip r:embed="rId5">
            <a:alphaModFix/>
          </a:blip>
          <a:srcRect t="6079" b="27409"/>
          <a:stretch/>
        </p:blipFill>
        <p:spPr>
          <a:xfrm>
            <a:off x="4527113" y="3747525"/>
            <a:ext cx="1335024" cy="1335024"/>
          </a:xfrm>
          <a:prstGeom prst="rect">
            <a:avLst/>
          </a:prstGeom>
          <a:noFill/>
          <a:ln>
            <a:noFill/>
          </a:ln>
        </p:spPr>
      </p:pic>
      <p:sp>
        <p:nvSpPr>
          <p:cNvPr id="1009" name="Google Shape;1009;p75"/>
          <p:cNvSpPr txBox="1">
            <a:spLocks noGrp="1"/>
          </p:cNvSpPr>
          <p:nvPr>
            <p:ph type="subTitle" idx="6"/>
          </p:nvPr>
        </p:nvSpPr>
        <p:spPr>
          <a:xfrm>
            <a:off x="4376075" y="5017675"/>
            <a:ext cx="1637100" cy="409800"/>
          </a:xfrm>
          <a:prstGeom prst="rect">
            <a:avLst/>
          </a:prstGeom>
        </p:spPr>
        <p:txBody>
          <a:bodyPr spcFirstLastPara="1" wrap="square" lIns="27425" tIns="0" rIns="27425" bIns="0" anchor="ctr" anchorCtr="0">
            <a:noAutofit/>
          </a:bodyPr>
          <a:lstStyle/>
          <a:p>
            <a:pPr marL="0" lvl="0" indent="0" algn="ctr" rtl="0">
              <a:lnSpc>
                <a:spcPct val="100000"/>
              </a:lnSpc>
              <a:spcBef>
                <a:spcPts val="0"/>
              </a:spcBef>
              <a:spcAft>
                <a:spcPts val="0"/>
              </a:spcAft>
              <a:buNone/>
            </a:pPr>
            <a:r>
              <a:rPr lang="en-US">
                <a:solidFill>
                  <a:schemeClr val="hlink"/>
                </a:solidFill>
                <a:uFill>
                  <a:noFill/>
                </a:uFill>
                <a:hlinkClick r:id="rId6"/>
              </a:rPr>
              <a:t>Michael Hannigan</a:t>
            </a:r>
            <a:endParaRPr/>
          </a:p>
        </p:txBody>
      </p:sp>
      <p:pic>
        <p:nvPicPr>
          <p:cNvPr id="1010" name="Google Shape;1010;p75"/>
          <p:cNvPicPr preferRelativeResize="0"/>
          <p:nvPr/>
        </p:nvPicPr>
        <p:blipFill>
          <a:blip r:embed="rId7">
            <a:alphaModFix/>
          </a:blip>
          <a:stretch>
            <a:fillRect/>
          </a:stretch>
        </p:blipFill>
        <p:spPr>
          <a:xfrm>
            <a:off x="7968475" y="1329850"/>
            <a:ext cx="3649200" cy="2705129"/>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015"/>
        <p:cNvGrpSpPr/>
        <p:nvPr/>
      </p:nvGrpSpPr>
      <p:grpSpPr>
        <a:xfrm>
          <a:off x="0" y="0"/>
          <a:ext cx="0" cy="0"/>
          <a:chOff x="0" y="0"/>
          <a:chExt cx="0" cy="0"/>
        </a:xfrm>
      </p:grpSpPr>
      <p:sp>
        <p:nvSpPr>
          <p:cNvPr id="1016" name="Google Shape;1016;p76"/>
          <p:cNvSpPr txBox="1">
            <a:spLocks noGrp="1"/>
          </p:cNvSpPr>
          <p:nvPr>
            <p:ph type="subTitle" idx="1"/>
          </p:nvPr>
        </p:nvSpPr>
        <p:spPr>
          <a:xfrm>
            <a:off x="0" y="1118700"/>
            <a:ext cx="2652600" cy="4764600"/>
          </a:xfrm>
          <a:prstGeom prst="rect">
            <a:avLst/>
          </a:prstGeom>
        </p:spPr>
        <p:txBody>
          <a:bodyPr spcFirstLastPara="1" wrap="square" lIns="228600" tIns="182875" rIns="228600" bIns="182875" anchor="t" anchorCtr="0">
            <a:noAutofit/>
          </a:bodyPr>
          <a:lstStyle/>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Career Areas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Biomedical Engineering</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Materials Science</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Medical Device Design</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Specializations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BS Biomedical Option</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BS Biomedical Minor</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Prerequisites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MCEN 2024: Materials*</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MCEN 4117/5117: A&amp;P</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Pre or Corequisites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None</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*Or equivalent.</a:t>
            </a:r>
            <a:endParaRPr b="0" i="1">
              <a:solidFill>
                <a:srgbClr val="202020"/>
              </a:solidFill>
            </a:endParaRPr>
          </a:p>
        </p:txBody>
      </p:sp>
      <p:sp>
        <p:nvSpPr>
          <p:cNvPr id="1017" name="Google Shape;1017;p76"/>
          <p:cNvSpPr txBox="1">
            <a:spLocks noGrp="1"/>
          </p:cNvSpPr>
          <p:nvPr>
            <p:ph type="subTitle" idx="5"/>
          </p:nvPr>
        </p:nvSpPr>
        <p:spPr>
          <a:xfrm>
            <a:off x="2652475" y="1118700"/>
            <a:ext cx="8958000" cy="2093400"/>
          </a:xfrm>
          <a:prstGeom prst="rect">
            <a:avLst/>
          </a:prstGeom>
        </p:spPr>
        <p:txBody>
          <a:bodyPr spcFirstLastPara="1" wrap="square" lIns="228600" tIns="182875" rIns="228600" bIns="182875" anchor="t" anchorCtr="0">
            <a:spAutoFit/>
          </a:bodyPr>
          <a:lstStyle/>
          <a:p>
            <a:pPr marL="0" lvl="0" indent="0" algn="l" rtl="0">
              <a:lnSpc>
                <a:spcPct val="100000"/>
              </a:lnSpc>
              <a:spcBef>
                <a:spcPts val="0"/>
              </a:spcBef>
              <a:spcAft>
                <a:spcPts val="0"/>
              </a:spcAft>
              <a:buClr>
                <a:schemeClr val="dk1"/>
              </a:buClr>
              <a:buSzPts val="1100"/>
              <a:buFont typeface="Arial"/>
              <a:buNone/>
            </a:pPr>
            <a:r>
              <a:rPr lang="en-US" i="0"/>
              <a:t>The main objective of this course is to provide a broad survey of biomaterials and their use in medical devices for restoring or replacing the functions of injured, diseased, or aged human tissues and organs. The topics to be covered include: evolution in the medical device industry, an introduction to the materials used in medicine, discovery of medical problems, potential impacts of treatment innovations, existing devices and design considerations, materials interaction with the human body, basic mechanisms of wound healing, biocompatibility issues, testing methods, biofunctionalities for specific applications, as well as state-of-the-art approaches for the development of new regenerative materials targeting cellular mechanisms.</a:t>
            </a:r>
            <a:endParaRPr/>
          </a:p>
        </p:txBody>
      </p:sp>
      <p:sp>
        <p:nvSpPr>
          <p:cNvPr id="1018" name="Google Shape;1018;p76"/>
          <p:cNvSpPr txBox="1">
            <a:spLocks noGrp="1"/>
          </p:cNvSpPr>
          <p:nvPr>
            <p:ph type="subTitle" idx="8"/>
          </p:nvPr>
        </p:nvSpPr>
        <p:spPr>
          <a:xfrm>
            <a:off x="2651733" y="5522975"/>
            <a:ext cx="9348900" cy="838200"/>
          </a:xfrm>
          <a:prstGeom prst="rect">
            <a:avLst/>
          </a:prstGeom>
        </p:spPr>
        <p:txBody>
          <a:bodyPr spcFirstLastPara="1" wrap="square" lIns="274300" tIns="45700" rIns="274300" bIns="45700" anchor="t" anchorCtr="0">
            <a:noAutofit/>
          </a:bodyPr>
          <a:lstStyle/>
          <a:p>
            <a:pPr marL="0" lvl="0" indent="0" algn="l" rtl="0">
              <a:lnSpc>
                <a:spcPct val="100000"/>
              </a:lnSpc>
              <a:spcBef>
                <a:spcPts val="0"/>
              </a:spcBef>
              <a:spcAft>
                <a:spcPts val="0"/>
              </a:spcAft>
              <a:buNone/>
            </a:pPr>
            <a:r>
              <a:rPr lang="en-US"/>
              <a:t>Teaching schedule:</a:t>
            </a:r>
            <a:r>
              <a:rPr lang="en-US" b="0"/>
              <a:t> Generally offered once a year. Availability may vary based on instructor schedule.</a:t>
            </a:r>
            <a:endParaRPr/>
          </a:p>
        </p:txBody>
      </p:sp>
      <p:sp>
        <p:nvSpPr>
          <p:cNvPr id="1019" name="Google Shape;1019;p76"/>
          <p:cNvSpPr txBox="1">
            <a:spLocks noGrp="1"/>
          </p:cNvSpPr>
          <p:nvPr>
            <p:ph type="title"/>
          </p:nvPr>
        </p:nvSpPr>
        <p:spPr>
          <a:xfrm>
            <a:off x="190500" y="0"/>
            <a:ext cx="11810100" cy="1118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2800"/>
              <a:t>MCEN 4292/5292: Materials and Devices in Medicine</a:t>
            </a:r>
            <a:endParaRPr sz="2800"/>
          </a:p>
        </p:txBody>
      </p:sp>
      <p:sp>
        <p:nvSpPr>
          <p:cNvPr id="1020" name="Google Shape;1020;p76"/>
          <p:cNvSpPr txBox="1">
            <a:spLocks noGrp="1"/>
          </p:cNvSpPr>
          <p:nvPr>
            <p:ph type="subTitle" idx="6"/>
          </p:nvPr>
        </p:nvSpPr>
        <p:spPr>
          <a:xfrm>
            <a:off x="2820625" y="5017675"/>
            <a:ext cx="1637100" cy="409800"/>
          </a:xfrm>
          <a:prstGeom prst="rect">
            <a:avLst/>
          </a:prstGeom>
        </p:spPr>
        <p:txBody>
          <a:bodyPr spcFirstLastPara="1" wrap="square" lIns="27425" tIns="0" rIns="27425" bIns="0" anchor="ctr" anchorCtr="0">
            <a:noAutofit/>
          </a:bodyPr>
          <a:lstStyle/>
          <a:p>
            <a:pPr marL="0" lvl="0" indent="0" algn="ctr" rtl="0">
              <a:lnSpc>
                <a:spcPct val="100000"/>
              </a:lnSpc>
              <a:spcBef>
                <a:spcPts val="0"/>
              </a:spcBef>
              <a:spcAft>
                <a:spcPts val="0"/>
              </a:spcAft>
              <a:buClr>
                <a:schemeClr val="dk1"/>
              </a:buClr>
              <a:buSzPts val="1100"/>
              <a:buFont typeface="Arial"/>
              <a:buNone/>
            </a:pPr>
            <a:r>
              <a:rPr lang="en-US">
                <a:solidFill>
                  <a:schemeClr val="hlink"/>
                </a:solidFill>
                <a:uFill>
                  <a:noFill/>
                </a:uFill>
                <a:hlinkClick r:id="rId3"/>
              </a:rPr>
              <a:t> Wei Tan</a:t>
            </a:r>
            <a:endParaRPr/>
          </a:p>
        </p:txBody>
      </p:sp>
      <p:pic>
        <p:nvPicPr>
          <p:cNvPr id="1021" name="Google Shape;1021;p76"/>
          <p:cNvPicPr preferRelativeResize="0"/>
          <p:nvPr/>
        </p:nvPicPr>
        <p:blipFill rotWithShape="1">
          <a:blip r:embed="rId4">
            <a:alphaModFix/>
          </a:blip>
          <a:srcRect t="6842" b="24248"/>
          <a:stretch/>
        </p:blipFill>
        <p:spPr>
          <a:xfrm>
            <a:off x="2996850" y="3747513"/>
            <a:ext cx="1287345" cy="1335024"/>
          </a:xfrm>
          <a:prstGeom prst="rect">
            <a:avLst/>
          </a:prstGeom>
          <a:noFill/>
          <a:ln>
            <a:noFill/>
          </a:ln>
        </p:spPr>
      </p:pic>
      <p:pic>
        <p:nvPicPr>
          <p:cNvPr id="1022" name="Google Shape;1022;p76"/>
          <p:cNvPicPr preferRelativeResize="0"/>
          <p:nvPr/>
        </p:nvPicPr>
        <p:blipFill rotWithShape="1">
          <a:blip r:embed="rId5">
            <a:alphaModFix/>
          </a:blip>
          <a:srcRect l="2120" t="8707" r="2767" b="9533"/>
          <a:stretch/>
        </p:blipFill>
        <p:spPr>
          <a:xfrm>
            <a:off x="5778025" y="3014500"/>
            <a:ext cx="5232925" cy="2412975"/>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027"/>
        <p:cNvGrpSpPr/>
        <p:nvPr/>
      </p:nvGrpSpPr>
      <p:grpSpPr>
        <a:xfrm>
          <a:off x="0" y="0"/>
          <a:ext cx="0" cy="0"/>
          <a:chOff x="0" y="0"/>
          <a:chExt cx="0" cy="0"/>
        </a:xfrm>
      </p:grpSpPr>
      <p:sp>
        <p:nvSpPr>
          <p:cNvPr id="1028" name="Google Shape;1028;p77"/>
          <p:cNvSpPr txBox="1">
            <a:spLocks noGrp="1"/>
          </p:cNvSpPr>
          <p:nvPr>
            <p:ph type="subTitle" idx="1"/>
          </p:nvPr>
        </p:nvSpPr>
        <p:spPr>
          <a:xfrm>
            <a:off x="0" y="1118700"/>
            <a:ext cx="2652600" cy="4764600"/>
          </a:xfrm>
          <a:prstGeom prst="rect">
            <a:avLst/>
          </a:prstGeom>
        </p:spPr>
        <p:txBody>
          <a:bodyPr spcFirstLastPara="1" wrap="square" lIns="228600" tIns="182875" rIns="228600" bIns="182875" anchor="t" anchorCtr="0">
            <a:noAutofit/>
          </a:bodyPr>
          <a:lstStyle/>
          <a:p>
            <a:pPr marL="0" lvl="0" indent="0" algn="l" rtl="0">
              <a:lnSpc>
                <a:spcPct val="100000"/>
              </a:lnSpc>
              <a:spcBef>
                <a:spcPts val="0"/>
              </a:spcBef>
              <a:spcAft>
                <a:spcPts val="0"/>
              </a:spcAft>
              <a:buNone/>
            </a:pPr>
            <a:r>
              <a:rPr lang="en-US" i="1">
                <a:solidFill>
                  <a:srgbClr val="202020"/>
                </a:solidFill>
              </a:rPr>
              <a:t>Career Areas</a:t>
            </a:r>
            <a:endParaRPr i="1">
              <a:solidFill>
                <a:srgbClr val="202020"/>
              </a:solidFill>
            </a:endParaRPr>
          </a:p>
          <a:p>
            <a:pPr marL="0" lvl="0" indent="0" algn="l" rtl="0">
              <a:lnSpc>
                <a:spcPct val="100000"/>
              </a:lnSpc>
              <a:spcBef>
                <a:spcPts val="0"/>
              </a:spcBef>
              <a:spcAft>
                <a:spcPts val="0"/>
              </a:spcAft>
              <a:buNone/>
            </a:pPr>
            <a:r>
              <a:rPr lang="en-US" b="0" i="1">
                <a:solidFill>
                  <a:srgbClr val="202020"/>
                </a:solidFill>
              </a:rPr>
              <a:t>Biomaterials</a:t>
            </a:r>
            <a:endParaRPr b="0" i="1">
              <a:solidFill>
                <a:srgbClr val="202020"/>
              </a:solidFill>
            </a:endParaRPr>
          </a:p>
          <a:p>
            <a:pPr marL="0" lvl="0" indent="0" algn="l" rtl="0">
              <a:lnSpc>
                <a:spcPct val="100000"/>
              </a:lnSpc>
              <a:spcBef>
                <a:spcPts val="0"/>
              </a:spcBef>
              <a:spcAft>
                <a:spcPts val="0"/>
              </a:spcAft>
              <a:buNone/>
            </a:pPr>
            <a:r>
              <a:rPr lang="en-US" b="0" i="1">
                <a:solidFill>
                  <a:srgbClr val="202020"/>
                </a:solidFill>
              </a:rPr>
              <a:t>Biomedical Engineering</a:t>
            </a:r>
            <a:endParaRPr b="0" i="1">
              <a:solidFill>
                <a:srgbClr val="202020"/>
              </a:solidFill>
            </a:endParaRPr>
          </a:p>
          <a:p>
            <a:pPr marL="0" lvl="0" indent="0" algn="l" rtl="0">
              <a:lnSpc>
                <a:spcPct val="100000"/>
              </a:lnSpc>
              <a:spcBef>
                <a:spcPts val="0"/>
              </a:spcBef>
              <a:spcAft>
                <a:spcPts val="0"/>
              </a:spcAft>
              <a:buNone/>
            </a:pPr>
            <a:r>
              <a:rPr lang="en-US" b="0" i="1">
                <a:solidFill>
                  <a:srgbClr val="202020"/>
                </a:solidFill>
              </a:rPr>
              <a:t>Smart Materials</a:t>
            </a:r>
            <a:endParaRPr b="0" i="1">
              <a:solidFill>
                <a:srgbClr val="202020"/>
              </a:solidFill>
            </a:endParaRPr>
          </a:p>
          <a:p>
            <a:pPr marL="0" lvl="0" indent="0" algn="l" rtl="0">
              <a:lnSpc>
                <a:spcPct val="100000"/>
              </a:lnSpc>
              <a:spcBef>
                <a:spcPts val="0"/>
              </a:spcBef>
              <a:spcAft>
                <a:spcPts val="0"/>
              </a:spcAft>
              <a:buNone/>
            </a:pPr>
            <a:endParaRPr b="0" i="1">
              <a:solidFill>
                <a:srgbClr val="202020"/>
              </a:solidFill>
            </a:endParaRPr>
          </a:p>
          <a:p>
            <a:pPr marL="0" lvl="0" indent="0" algn="l" rtl="0">
              <a:lnSpc>
                <a:spcPct val="100000"/>
              </a:lnSpc>
              <a:spcBef>
                <a:spcPts val="0"/>
              </a:spcBef>
              <a:spcAft>
                <a:spcPts val="0"/>
              </a:spcAft>
              <a:buNone/>
            </a:pPr>
            <a:r>
              <a:rPr lang="en-US" i="1">
                <a:solidFill>
                  <a:srgbClr val="202020"/>
                </a:solidFill>
              </a:rPr>
              <a:t>Specializations</a:t>
            </a:r>
            <a:endParaRPr i="1">
              <a:solidFill>
                <a:srgbClr val="202020"/>
              </a:solidFill>
            </a:endParaRPr>
          </a:p>
          <a:p>
            <a:pPr marL="0" lvl="0" indent="0" algn="l" rtl="0">
              <a:lnSpc>
                <a:spcPct val="100000"/>
              </a:lnSpc>
              <a:spcBef>
                <a:spcPts val="0"/>
              </a:spcBef>
              <a:spcAft>
                <a:spcPts val="0"/>
              </a:spcAft>
              <a:buNone/>
            </a:pPr>
            <a:r>
              <a:rPr lang="en-US" b="0" i="1">
                <a:solidFill>
                  <a:srgbClr val="202020"/>
                </a:solidFill>
              </a:rPr>
              <a:t>BS Biomedical Option</a:t>
            </a:r>
            <a:endParaRPr b="0" i="1">
              <a:solidFill>
                <a:srgbClr val="202020"/>
              </a:solidFill>
            </a:endParaRPr>
          </a:p>
          <a:p>
            <a:pPr marL="0" lvl="0" indent="0" algn="l" rtl="0">
              <a:lnSpc>
                <a:spcPct val="100000"/>
              </a:lnSpc>
              <a:spcBef>
                <a:spcPts val="0"/>
              </a:spcBef>
              <a:spcAft>
                <a:spcPts val="0"/>
              </a:spcAft>
              <a:buNone/>
            </a:pPr>
            <a:r>
              <a:rPr lang="en-US" b="0" i="1">
                <a:solidFill>
                  <a:srgbClr val="202020"/>
                </a:solidFill>
              </a:rPr>
              <a:t>BS Biomedical Minor</a:t>
            </a:r>
            <a:endParaRPr b="0" i="1">
              <a:solidFill>
                <a:srgbClr val="202020"/>
              </a:solidFill>
            </a:endParaRPr>
          </a:p>
          <a:p>
            <a:pPr marL="0" lvl="0" indent="0" algn="l" rtl="0">
              <a:lnSpc>
                <a:spcPct val="100000"/>
              </a:lnSpc>
              <a:spcBef>
                <a:spcPts val="0"/>
              </a:spcBef>
              <a:spcAft>
                <a:spcPts val="0"/>
              </a:spcAft>
              <a:buNone/>
            </a:pPr>
            <a:endParaRPr b="0" i="1">
              <a:solidFill>
                <a:srgbClr val="202020"/>
              </a:solidFill>
            </a:endParaRPr>
          </a:p>
          <a:p>
            <a:pPr marL="0" lvl="0" indent="0" algn="l" rtl="0">
              <a:lnSpc>
                <a:spcPct val="100000"/>
              </a:lnSpc>
              <a:spcBef>
                <a:spcPts val="0"/>
              </a:spcBef>
              <a:spcAft>
                <a:spcPts val="0"/>
              </a:spcAft>
              <a:buNone/>
            </a:pPr>
            <a:r>
              <a:rPr lang="en-US" i="1">
                <a:solidFill>
                  <a:srgbClr val="202020"/>
                </a:solidFill>
              </a:rPr>
              <a:t>Prerequisites</a:t>
            </a:r>
            <a:endParaRPr i="1">
              <a:solidFill>
                <a:srgbClr val="202020"/>
              </a:solidFill>
            </a:endParaRPr>
          </a:p>
          <a:p>
            <a:pPr marL="0" lvl="0" indent="0" algn="l" rtl="0">
              <a:lnSpc>
                <a:spcPct val="100000"/>
              </a:lnSpc>
              <a:spcBef>
                <a:spcPts val="0"/>
              </a:spcBef>
              <a:spcAft>
                <a:spcPts val="0"/>
              </a:spcAft>
              <a:buNone/>
            </a:pPr>
            <a:r>
              <a:rPr lang="en-US" b="0" i="1">
                <a:solidFill>
                  <a:srgbClr val="202020"/>
                </a:solidFill>
              </a:rPr>
              <a:t>MCEN 2063: Solids*</a:t>
            </a:r>
            <a:endParaRPr b="0" i="1">
              <a:solidFill>
                <a:srgbClr val="202020"/>
              </a:solidFill>
            </a:endParaRPr>
          </a:p>
          <a:p>
            <a:pPr marL="0" lvl="0" indent="0" algn="l" rtl="0">
              <a:lnSpc>
                <a:spcPct val="100000"/>
              </a:lnSpc>
              <a:spcBef>
                <a:spcPts val="0"/>
              </a:spcBef>
              <a:spcAft>
                <a:spcPts val="0"/>
              </a:spcAft>
              <a:buNone/>
            </a:pPr>
            <a:endParaRPr b="0" i="1">
              <a:solidFill>
                <a:srgbClr val="202020"/>
              </a:solidFill>
            </a:endParaRPr>
          </a:p>
          <a:p>
            <a:pPr marL="0" lvl="0" indent="0" algn="l" rtl="0">
              <a:lnSpc>
                <a:spcPct val="100000"/>
              </a:lnSpc>
              <a:spcBef>
                <a:spcPts val="0"/>
              </a:spcBef>
              <a:spcAft>
                <a:spcPts val="0"/>
              </a:spcAft>
              <a:buNone/>
            </a:pPr>
            <a:r>
              <a:rPr lang="en-US" i="1">
                <a:solidFill>
                  <a:srgbClr val="202020"/>
                </a:solidFill>
              </a:rPr>
              <a:t>Pre or Corequisites</a:t>
            </a:r>
            <a:endParaRPr i="1">
              <a:solidFill>
                <a:srgbClr val="202020"/>
              </a:solidFill>
            </a:endParaRPr>
          </a:p>
          <a:p>
            <a:pPr marL="0" lvl="0" indent="0" algn="l" rtl="0">
              <a:lnSpc>
                <a:spcPct val="100000"/>
              </a:lnSpc>
              <a:spcBef>
                <a:spcPts val="0"/>
              </a:spcBef>
              <a:spcAft>
                <a:spcPts val="0"/>
              </a:spcAft>
              <a:buNone/>
            </a:pPr>
            <a:r>
              <a:rPr lang="en-US" b="0" i="1">
                <a:solidFill>
                  <a:srgbClr val="202020"/>
                </a:solidFill>
              </a:rPr>
              <a:t>None</a:t>
            </a:r>
            <a:endParaRPr b="0" i="1">
              <a:solidFill>
                <a:srgbClr val="202020"/>
              </a:solidFill>
            </a:endParaRPr>
          </a:p>
          <a:p>
            <a:pPr marL="0" lvl="0" indent="0" algn="l" rtl="0">
              <a:lnSpc>
                <a:spcPct val="100000"/>
              </a:lnSpc>
              <a:spcBef>
                <a:spcPts val="0"/>
              </a:spcBef>
              <a:spcAft>
                <a:spcPts val="0"/>
              </a:spcAft>
              <a:buNone/>
            </a:pPr>
            <a:endParaRPr b="0" i="1">
              <a:solidFill>
                <a:srgbClr val="202020"/>
              </a:solidFill>
            </a:endParaRPr>
          </a:p>
          <a:p>
            <a:pPr marL="0" lvl="0" indent="0" algn="l" rtl="0">
              <a:lnSpc>
                <a:spcPct val="100000"/>
              </a:lnSpc>
              <a:spcBef>
                <a:spcPts val="0"/>
              </a:spcBef>
              <a:spcAft>
                <a:spcPts val="0"/>
              </a:spcAft>
              <a:buNone/>
            </a:pPr>
            <a:r>
              <a:rPr lang="en-US" b="0" i="1">
                <a:solidFill>
                  <a:srgbClr val="202020"/>
                </a:solidFill>
              </a:rPr>
              <a:t>*Or equivalent.</a:t>
            </a:r>
            <a:endParaRPr b="0" i="1">
              <a:solidFill>
                <a:srgbClr val="202020"/>
              </a:solidFill>
            </a:endParaRPr>
          </a:p>
        </p:txBody>
      </p:sp>
      <p:sp>
        <p:nvSpPr>
          <p:cNvPr id="1029" name="Google Shape;1029;p77"/>
          <p:cNvSpPr txBox="1">
            <a:spLocks noGrp="1"/>
          </p:cNvSpPr>
          <p:nvPr>
            <p:ph type="subTitle" idx="5"/>
          </p:nvPr>
        </p:nvSpPr>
        <p:spPr>
          <a:xfrm>
            <a:off x="2652475" y="1118700"/>
            <a:ext cx="5316000" cy="2692500"/>
          </a:xfrm>
          <a:prstGeom prst="rect">
            <a:avLst/>
          </a:prstGeom>
        </p:spPr>
        <p:txBody>
          <a:bodyPr spcFirstLastPara="1" wrap="square" lIns="228600" tIns="182875" rIns="228600" bIns="182875" anchor="t" anchorCtr="0">
            <a:spAutoFit/>
          </a:bodyPr>
          <a:lstStyle/>
          <a:p>
            <a:pPr marL="0" lvl="0" indent="0" algn="l" rtl="0">
              <a:lnSpc>
                <a:spcPct val="100000"/>
              </a:lnSpc>
              <a:spcBef>
                <a:spcPts val="0"/>
              </a:spcBef>
              <a:spcAft>
                <a:spcPts val="0"/>
              </a:spcAft>
              <a:buNone/>
            </a:pPr>
            <a:r>
              <a:rPr lang="en-US" sz="1300" i="0"/>
              <a:t>This class will provide a general overview of fundamental concepts behind the mechanical behavior of soft matter. The term soft matter (which includes polymers, colloids, liquid crystals and surfactants, to name a few) is typically used to describe classes of materials whose structural unit is much larger than atoms, making their response more complex and often richer that of traditional solids. The objective of this class is to understand how chemical and mechanical forces between these small units yield macroscopic behaviors that one can observe in everyday life. Key engineering applications will also be discussed.</a:t>
            </a:r>
            <a:endParaRPr sz="1300" i="0"/>
          </a:p>
          <a:p>
            <a:pPr marL="0" lvl="0" indent="0" algn="l" rtl="0">
              <a:spcBef>
                <a:spcPts val="1000"/>
              </a:spcBef>
              <a:spcAft>
                <a:spcPts val="0"/>
              </a:spcAft>
              <a:buNone/>
            </a:pPr>
            <a:endParaRPr/>
          </a:p>
        </p:txBody>
      </p:sp>
      <p:sp>
        <p:nvSpPr>
          <p:cNvPr id="1030" name="Google Shape;1030;p77"/>
          <p:cNvSpPr txBox="1">
            <a:spLocks noGrp="1"/>
          </p:cNvSpPr>
          <p:nvPr>
            <p:ph type="subTitle" idx="6"/>
          </p:nvPr>
        </p:nvSpPr>
        <p:spPr>
          <a:xfrm>
            <a:off x="2820625" y="5017675"/>
            <a:ext cx="1637100" cy="409800"/>
          </a:xfrm>
          <a:prstGeom prst="rect">
            <a:avLst/>
          </a:prstGeom>
        </p:spPr>
        <p:txBody>
          <a:bodyPr spcFirstLastPara="1" wrap="square" lIns="27425" tIns="0" rIns="27425" bIns="0" anchor="ctr" anchorCtr="0">
            <a:noAutofit/>
          </a:bodyPr>
          <a:lstStyle/>
          <a:p>
            <a:pPr marL="0" lvl="0" indent="0" algn="ctr" rtl="0">
              <a:lnSpc>
                <a:spcPct val="100000"/>
              </a:lnSpc>
              <a:spcBef>
                <a:spcPts val="0"/>
              </a:spcBef>
              <a:spcAft>
                <a:spcPts val="0"/>
              </a:spcAft>
              <a:buNone/>
            </a:pPr>
            <a:r>
              <a:rPr lang="en-US">
                <a:solidFill>
                  <a:schemeClr val="hlink"/>
                </a:solidFill>
                <a:uFill>
                  <a:noFill/>
                </a:uFill>
                <a:hlinkClick r:id="rId3"/>
              </a:rPr>
              <a:t>Franck Vernerey</a:t>
            </a:r>
            <a:endParaRPr/>
          </a:p>
        </p:txBody>
      </p:sp>
      <p:sp>
        <p:nvSpPr>
          <p:cNvPr id="1031" name="Google Shape;1031;p77"/>
          <p:cNvSpPr txBox="1">
            <a:spLocks noGrp="1"/>
          </p:cNvSpPr>
          <p:nvPr>
            <p:ph type="subTitle" idx="8"/>
          </p:nvPr>
        </p:nvSpPr>
        <p:spPr>
          <a:xfrm>
            <a:off x="2651733" y="5522975"/>
            <a:ext cx="9348900" cy="838200"/>
          </a:xfrm>
          <a:prstGeom prst="rect">
            <a:avLst/>
          </a:prstGeom>
        </p:spPr>
        <p:txBody>
          <a:bodyPr spcFirstLastPara="1" wrap="square" lIns="274300" tIns="45700" rIns="274300" bIns="45700" anchor="t" anchorCtr="0">
            <a:noAutofit/>
          </a:bodyPr>
          <a:lstStyle/>
          <a:p>
            <a:pPr marL="0" lvl="0" indent="0" algn="l" rtl="0">
              <a:lnSpc>
                <a:spcPct val="100000"/>
              </a:lnSpc>
              <a:spcBef>
                <a:spcPts val="0"/>
              </a:spcBef>
              <a:spcAft>
                <a:spcPts val="0"/>
              </a:spcAft>
              <a:buNone/>
            </a:pPr>
            <a:r>
              <a:rPr lang="en-US"/>
              <a:t>Teaching schedule:</a:t>
            </a:r>
            <a:r>
              <a:rPr lang="en-US" b="0"/>
              <a:t> Generally offered once a year. Availability may vary based on instructor schedule.</a:t>
            </a:r>
            <a:endParaRPr/>
          </a:p>
        </p:txBody>
      </p:sp>
      <p:sp>
        <p:nvSpPr>
          <p:cNvPr id="1032" name="Google Shape;1032;p77"/>
          <p:cNvSpPr txBox="1">
            <a:spLocks noGrp="1"/>
          </p:cNvSpPr>
          <p:nvPr>
            <p:ph type="title"/>
          </p:nvPr>
        </p:nvSpPr>
        <p:spPr>
          <a:xfrm>
            <a:off x="190500" y="0"/>
            <a:ext cx="11810100" cy="1118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2800"/>
              <a:t>MCEN 4293/5293: Mechanics of Soft Matter</a:t>
            </a:r>
            <a:endParaRPr sz="2800"/>
          </a:p>
        </p:txBody>
      </p:sp>
      <p:pic>
        <p:nvPicPr>
          <p:cNvPr id="1033" name="Google Shape;1033;p77"/>
          <p:cNvPicPr preferRelativeResize="0"/>
          <p:nvPr/>
        </p:nvPicPr>
        <p:blipFill rotWithShape="1">
          <a:blip r:embed="rId4">
            <a:alphaModFix/>
          </a:blip>
          <a:srcRect l="23889" r="11719"/>
          <a:stretch/>
        </p:blipFill>
        <p:spPr>
          <a:xfrm>
            <a:off x="3008376" y="3747513"/>
            <a:ext cx="1277809" cy="1335024"/>
          </a:xfrm>
          <a:prstGeom prst="rect">
            <a:avLst/>
          </a:prstGeom>
          <a:noFill/>
          <a:ln>
            <a:noFill/>
          </a:ln>
        </p:spPr>
      </p:pic>
      <p:pic>
        <p:nvPicPr>
          <p:cNvPr id="1034" name="Google Shape;1034;p77"/>
          <p:cNvPicPr preferRelativeResize="0"/>
          <p:nvPr/>
        </p:nvPicPr>
        <p:blipFill rotWithShape="1">
          <a:blip r:embed="rId5">
            <a:alphaModFix/>
          </a:blip>
          <a:srcRect l="39829" r="27525"/>
          <a:stretch/>
        </p:blipFill>
        <p:spPr>
          <a:xfrm>
            <a:off x="7968426" y="1329852"/>
            <a:ext cx="3649200" cy="2607067"/>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039"/>
        <p:cNvGrpSpPr/>
        <p:nvPr/>
      </p:nvGrpSpPr>
      <p:grpSpPr>
        <a:xfrm>
          <a:off x="0" y="0"/>
          <a:ext cx="0" cy="0"/>
          <a:chOff x="0" y="0"/>
          <a:chExt cx="0" cy="0"/>
        </a:xfrm>
      </p:grpSpPr>
      <p:pic>
        <p:nvPicPr>
          <p:cNvPr id="1040" name="Google Shape;1040;p78"/>
          <p:cNvPicPr preferRelativeResize="0">
            <a:picLocks noGrp="1"/>
          </p:cNvPicPr>
          <p:nvPr>
            <p:ph type="pic" idx="3"/>
          </p:nvPr>
        </p:nvPicPr>
        <p:blipFill rotWithShape="1">
          <a:blip r:embed="rId3">
            <a:alphaModFix/>
          </a:blip>
          <a:srcRect/>
          <a:stretch/>
        </p:blipFill>
        <p:spPr>
          <a:xfrm>
            <a:off x="2973025" y="3747525"/>
            <a:ext cx="1335000" cy="1335000"/>
          </a:xfrm>
          <a:prstGeom prst="rect">
            <a:avLst/>
          </a:prstGeom>
        </p:spPr>
      </p:pic>
      <p:sp>
        <p:nvSpPr>
          <p:cNvPr id="1041" name="Google Shape;1041;p78"/>
          <p:cNvSpPr txBox="1">
            <a:spLocks noGrp="1"/>
          </p:cNvSpPr>
          <p:nvPr>
            <p:ph type="subTitle" idx="1"/>
          </p:nvPr>
        </p:nvSpPr>
        <p:spPr>
          <a:xfrm>
            <a:off x="0" y="1118700"/>
            <a:ext cx="2652600" cy="4764600"/>
          </a:xfrm>
          <a:prstGeom prst="rect">
            <a:avLst/>
          </a:prstGeom>
        </p:spPr>
        <p:txBody>
          <a:bodyPr spcFirstLastPara="1" wrap="square" lIns="228600" tIns="182875" rIns="228600" bIns="182875" anchor="t" anchorCtr="0">
            <a:noAutofit/>
          </a:bodyPr>
          <a:lstStyle/>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Career Areas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t>Design and Manufacturing Plastic Industry</a:t>
            </a:r>
            <a:endParaRPr b="0" i="1"/>
          </a:p>
          <a:p>
            <a:pPr marL="0" lvl="0" indent="0" algn="l" rtl="0">
              <a:lnSpc>
                <a:spcPct val="100000"/>
              </a:lnSpc>
              <a:spcBef>
                <a:spcPts val="0"/>
              </a:spcBef>
              <a:spcAft>
                <a:spcPts val="0"/>
              </a:spcAft>
              <a:buClr>
                <a:schemeClr val="dk1"/>
              </a:buClr>
              <a:buSzPts val="1100"/>
              <a:buFont typeface="Arial"/>
              <a:buNone/>
            </a:pPr>
            <a:r>
              <a:rPr lang="en-US" b="0" i="1"/>
              <a:t>Chemical Industry</a:t>
            </a:r>
            <a:endParaRPr b="0" i="1"/>
          </a:p>
          <a:p>
            <a:pPr marL="0" lvl="0" indent="0" algn="l" rtl="0">
              <a:lnSpc>
                <a:spcPct val="100000"/>
              </a:lnSpc>
              <a:spcBef>
                <a:spcPts val="0"/>
              </a:spcBef>
              <a:spcAft>
                <a:spcPts val="0"/>
              </a:spcAft>
              <a:buClr>
                <a:schemeClr val="dk1"/>
              </a:buClr>
              <a:buSzPts val="1100"/>
              <a:buFont typeface="Arial"/>
              <a:buNone/>
            </a:pPr>
            <a:r>
              <a:rPr lang="en-US" b="0" i="1"/>
              <a:t>Energy Engineering</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Specializations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None</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Prerequisites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a:t>MCEN 2024: Materials*</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Pre or Corequisites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None</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*Or equivalent.</a:t>
            </a:r>
            <a:endParaRPr b="0" i="1">
              <a:solidFill>
                <a:srgbClr val="202020"/>
              </a:solidFill>
            </a:endParaRPr>
          </a:p>
        </p:txBody>
      </p:sp>
      <p:sp>
        <p:nvSpPr>
          <p:cNvPr id="1042" name="Google Shape;1042;p78"/>
          <p:cNvSpPr txBox="1">
            <a:spLocks noGrp="1"/>
          </p:cNvSpPr>
          <p:nvPr>
            <p:ph type="subTitle" idx="5"/>
          </p:nvPr>
        </p:nvSpPr>
        <p:spPr>
          <a:xfrm>
            <a:off x="2652475" y="1118700"/>
            <a:ext cx="5316000" cy="1970100"/>
          </a:xfrm>
          <a:prstGeom prst="rect">
            <a:avLst/>
          </a:prstGeom>
        </p:spPr>
        <p:txBody>
          <a:bodyPr spcFirstLastPara="1" wrap="square" lIns="228600" tIns="182875" rIns="228600" bIns="182875" anchor="t" anchorCtr="0">
            <a:spAutoFit/>
          </a:bodyPr>
          <a:lstStyle/>
          <a:p>
            <a:pPr marL="0" lvl="0" indent="0" algn="l" rtl="0">
              <a:lnSpc>
                <a:spcPct val="100000"/>
              </a:lnSpc>
              <a:spcBef>
                <a:spcPts val="0"/>
              </a:spcBef>
              <a:spcAft>
                <a:spcPts val="0"/>
              </a:spcAft>
              <a:buClr>
                <a:schemeClr val="dk1"/>
              </a:buClr>
              <a:buSzPts val="1100"/>
              <a:buFont typeface="Arial"/>
              <a:buNone/>
            </a:pPr>
            <a:r>
              <a:rPr lang="en-US" sz="1300" i="0"/>
              <a:t>Polymers represent a major class of engineering materials that are used by mechanical engineers.  Yet, very little is covered in current ME curriculum.  In this class, we will discuss the most fundamental concepts regarding polymeric materials.  Topics include synthesis/ manufacturing and chemical properties of polymers, statistical properties of polymer chains, multiphase polymers including polymer solutions and polymer blends, crystallization and glass transition of polymers, and viscoelastic properties of polymers. </a:t>
            </a:r>
            <a:endParaRPr sz="1300"/>
          </a:p>
        </p:txBody>
      </p:sp>
      <p:sp>
        <p:nvSpPr>
          <p:cNvPr id="1043" name="Google Shape;1043;p78"/>
          <p:cNvSpPr txBox="1">
            <a:spLocks noGrp="1"/>
          </p:cNvSpPr>
          <p:nvPr>
            <p:ph type="subTitle" idx="6"/>
          </p:nvPr>
        </p:nvSpPr>
        <p:spPr>
          <a:xfrm>
            <a:off x="2820625" y="5017675"/>
            <a:ext cx="1637100" cy="409800"/>
          </a:xfrm>
          <a:prstGeom prst="rect">
            <a:avLst/>
          </a:prstGeom>
        </p:spPr>
        <p:txBody>
          <a:bodyPr spcFirstLastPara="1" wrap="square" lIns="27425" tIns="0" rIns="27425" bIns="0" anchor="ctr" anchorCtr="0">
            <a:noAutofit/>
          </a:bodyPr>
          <a:lstStyle/>
          <a:p>
            <a:pPr marL="0" lvl="0" indent="0" algn="ctr" rtl="0">
              <a:spcBef>
                <a:spcPts val="1000"/>
              </a:spcBef>
              <a:spcAft>
                <a:spcPts val="0"/>
              </a:spcAft>
              <a:buNone/>
            </a:pPr>
            <a:r>
              <a:rPr lang="en-US">
                <a:solidFill>
                  <a:schemeClr val="hlink"/>
                </a:solidFill>
                <a:uFill>
                  <a:noFill/>
                </a:uFill>
                <a:hlinkClick r:id="rId4"/>
              </a:rPr>
              <a:t>Yifu Ding</a:t>
            </a:r>
            <a:endParaRPr/>
          </a:p>
        </p:txBody>
      </p:sp>
      <p:sp>
        <p:nvSpPr>
          <p:cNvPr id="1044" name="Google Shape;1044;p78"/>
          <p:cNvSpPr txBox="1">
            <a:spLocks noGrp="1"/>
          </p:cNvSpPr>
          <p:nvPr>
            <p:ph type="subTitle" idx="8"/>
          </p:nvPr>
        </p:nvSpPr>
        <p:spPr>
          <a:xfrm>
            <a:off x="2651733" y="5522975"/>
            <a:ext cx="9348900" cy="838200"/>
          </a:xfrm>
          <a:prstGeom prst="rect">
            <a:avLst/>
          </a:prstGeom>
        </p:spPr>
        <p:txBody>
          <a:bodyPr spcFirstLastPara="1" wrap="square" lIns="274300" tIns="45700" rIns="274300" bIns="45700" anchor="t" anchorCtr="0">
            <a:noAutofit/>
          </a:bodyPr>
          <a:lstStyle/>
          <a:p>
            <a:pPr marL="0" lvl="0" indent="0" algn="l" rtl="0">
              <a:lnSpc>
                <a:spcPct val="100000"/>
              </a:lnSpc>
              <a:spcBef>
                <a:spcPts val="0"/>
              </a:spcBef>
              <a:spcAft>
                <a:spcPts val="0"/>
              </a:spcAft>
              <a:buNone/>
            </a:pPr>
            <a:r>
              <a:rPr lang="en-US"/>
              <a:t>Teaching schedule: </a:t>
            </a:r>
            <a:r>
              <a:rPr lang="en-US" b="0"/>
              <a:t>Generally offered once every two years.</a:t>
            </a:r>
            <a:endParaRPr/>
          </a:p>
        </p:txBody>
      </p:sp>
      <p:sp>
        <p:nvSpPr>
          <p:cNvPr id="1045" name="Google Shape;1045;p78"/>
          <p:cNvSpPr txBox="1">
            <a:spLocks noGrp="1"/>
          </p:cNvSpPr>
          <p:nvPr>
            <p:ph type="title"/>
          </p:nvPr>
        </p:nvSpPr>
        <p:spPr>
          <a:xfrm>
            <a:off x="190500" y="0"/>
            <a:ext cx="11810100" cy="1118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2800"/>
              <a:t>MCEN 4298/5298: Introduction to Polymers</a:t>
            </a:r>
            <a:endParaRPr sz="2800"/>
          </a:p>
        </p:txBody>
      </p:sp>
      <p:pic>
        <p:nvPicPr>
          <p:cNvPr id="1046" name="Google Shape;1046;p78"/>
          <p:cNvPicPr preferRelativeResize="0">
            <a:picLocks noGrp="1"/>
          </p:cNvPicPr>
          <p:nvPr>
            <p:ph type="pic" idx="2"/>
          </p:nvPr>
        </p:nvPicPr>
        <p:blipFill rotWithShape="1">
          <a:blip r:embed="rId5">
            <a:alphaModFix/>
          </a:blip>
          <a:srcRect l="2979" r="25906"/>
          <a:stretch/>
        </p:blipFill>
        <p:spPr>
          <a:xfrm>
            <a:off x="7968475" y="1329850"/>
            <a:ext cx="3756674" cy="2092775"/>
          </a:xfrm>
          <a:prstGeom prst="rect">
            <a:avLst/>
          </a:prstGeom>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051"/>
        <p:cNvGrpSpPr/>
        <p:nvPr/>
      </p:nvGrpSpPr>
      <p:grpSpPr>
        <a:xfrm>
          <a:off x="0" y="0"/>
          <a:ext cx="0" cy="0"/>
          <a:chOff x="0" y="0"/>
          <a:chExt cx="0" cy="0"/>
        </a:xfrm>
      </p:grpSpPr>
      <p:sp>
        <p:nvSpPr>
          <p:cNvPr id="1052" name="Google Shape;1052;p79"/>
          <p:cNvSpPr txBox="1">
            <a:spLocks noGrp="1"/>
          </p:cNvSpPr>
          <p:nvPr>
            <p:ph type="subTitle" idx="1"/>
          </p:nvPr>
        </p:nvSpPr>
        <p:spPr>
          <a:xfrm>
            <a:off x="0" y="1118700"/>
            <a:ext cx="2652600" cy="4764600"/>
          </a:xfrm>
          <a:prstGeom prst="rect">
            <a:avLst/>
          </a:prstGeom>
        </p:spPr>
        <p:txBody>
          <a:bodyPr spcFirstLastPara="1" wrap="square" lIns="228600" tIns="182875" rIns="228600" bIns="182875" anchor="t" anchorCtr="0">
            <a:noAutofit/>
          </a:bodyPr>
          <a:lstStyle/>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Career Areas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t>Global Engineering</a:t>
            </a:r>
            <a:endParaRPr b="0" i="1"/>
          </a:p>
          <a:p>
            <a:pPr marL="0" lvl="0" indent="0" algn="l" rtl="0">
              <a:lnSpc>
                <a:spcPct val="100000"/>
              </a:lnSpc>
              <a:spcBef>
                <a:spcPts val="0"/>
              </a:spcBef>
              <a:spcAft>
                <a:spcPts val="0"/>
              </a:spcAft>
              <a:buClr>
                <a:schemeClr val="dk1"/>
              </a:buClr>
              <a:buSzPts val="1100"/>
              <a:buFont typeface="Arial"/>
              <a:buNone/>
            </a:pPr>
            <a:r>
              <a:rPr lang="en-US" b="0" i="1"/>
              <a:t>Air Quality</a:t>
            </a:r>
            <a:endParaRPr b="0" i="1"/>
          </a:p>
          <a:p>
            <a:pPr marL="0" lvl="0" indent="0" algn="l" rtl="0">
              <a:lnSpc>
                <a:spcPct val="100000"/>
              </a:lnSpc>
              <a:spcBef>
                <a:spcPts val="0"/>
              </a:spcBef>
              <a:spcAft>
                <a:spcPts val="0"/>
              </a:spcAft>
              <a:buClr>
                <a:schemeClr val="dk1"/>
              </a:buClr>
              <a:buSzPts val="1100"/>
              <a:buFont typeface="Arial"/>
              <a:buNone/>
            </a:pPr>
            <a:r>
              <a:rPr lang="en-US" b="0" i="1"/>
              <a:t>Biofuels</a:t>
            </a:r>
            <a:endParaRPr b="0" i="1"/>
          </a:p>
          <a:p>
            <a:pPr marL="0" lvl="0" indent="0" algn="l" rtl="0">
              <a:lnSpc>
                <a:spcPct val="100000"/>
              </a:lnSpc>
              <a:spcBef>
                <a:spcPts val="0"/>
              </a:spcBef>
              <a:spcAft>
                <a:spcPts val="0"/>
              </a:spcAft>
              <a:buClr>
                <a:schemeClr val="dk1"/>
              </a:buClr>
              <a:buSzPts val="1100"/>
              <a:buFont typeface="Arial"/>
              <a:buNone/>
            </a:pPr>
            <a:r>
              <a:rPr lang="en-US" b="0" i="1"/>
              <a:t>Energy Efficiency</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Specializations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BS Environmental Option</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BS Energy Minor</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Prerequisites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None</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Pre or Corequisites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MCEN 3022: Heat Transfer*</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*Or equivalent.</a:t>
            </a:r>
            <a:endParaRPr b="0" i="1">
              <a:solidFill>
                <a:srgbClr val="202020"/>
              </a:solidFill>
            </a:endParaRPr>
          </a:p>
        </p:txBody>
      </p:sp>
      <p:sp>
        <p:nvSpPr>
          <p:cNvPr id="1053" name="Google Shape;1053;p79"/>
          <p:cNvSpPr txBox="1">
            <a:spLocks noGrp="1"/>
          </p:cNvSpPr>
          <p:nvPr>
            <p:ph type="subTitle" idx="5"/>
          </p:nvPr>
        </p:nvSpPr>
        <p:spPr>
          <a:xfrm>
            <a:off x="2652475" y="1118700"/>
            <a:ext cx="5316000" cy="2170200"/>
          </a:xfrm>
          <a:prstGeom prst="rect">
            <a:avLst/>
          </a:prstGeom>
        </p:spPr>
        <p:txBody>
          <a:bodyPr spcFirstLastPara="1" wrap="square" lIns="228600" tIns="182875" rIns="228600" bIns="182875" anchor="t" anchorCtr="0">
            <a:spAutoFit/>
          </a:bodyPr>
          <a:lstStyle/>
          <a:p>
            <a:pPr marL="0" lvl="0" indent="0" algn="l" rtl="0">
              <a:lnSpc>
                <a:spcPct val="100000"/>
              </a:lnSpc>
              <a:spcBef>
                <a:spcPts val="0"/>
              </a:spcBef>
              <a:spcAft>
                <a:spcPts val="0"/>
              </a:spcAft>
              <a:buClr>
                <a:schemeClr val="dk1"/>
              </a:buClr>
              <a:buSzPts val="1100"/>
              <a:buFont typeface="Arial"/>
              <a:buNone/>
            </a:pPr>
            <a:r>
              <a:rPr lang="en-US" sz="1300" i="0"/>
              <a:t>Cooking, heating and lighting in the developing world often involves inefficient and incomplete combustion of solid or liquid fuels. The Global Burden of Disease Study in 2010, ranked this combustion as the 4th largest risk factor, causing 4 million premature deaths per year. There is a strong societal need to tackle this problem. Students leaving this course will be able to meet this need as they will have the skills to assess existing and new technology used in the developing world for cooking, heating and lighting.</a:t>
            </a:r>
            <a:endParaRPr sz="1300"/>
          </a:p>
        </p:txBody>
      </p:sp>
      <p:sp>
        <p:nvSpPr>
          <p:cNvPr id="1054" name="Google Shape;1054;p79"/>
          <p:cNvSpPr txBox="1">
            <a:spLocks noGrp="1"/>
          </p:cNvSpPr>
          <p:nvPr>
            <p:ph type="subTitle" idx="6"/>
          </p:nvPr>
        </p:nvSpPr>
        <p:spPr>
          <a:xfrm>
            <a:off x="2820625" y="5017675"/>
            <a:ext cx="1637100" cy="409800"/>
          </a:xfrm>
          <a:prstGeom prst="rect">
            <a:avLst/>
          </a:prstGeom>
        </p:spPr>
        <p:txBody>
          <a:bodyPr spcFirstLastPara="1" wrap="square" lIns="27425" tIns="0" rIns="27425" bIns="0" anchor="ctr" anchorCtr="0">
            <a:noAutofit/>
          </a:bodyPr>
          <a:lstStyle/>
          <a:p>
            <a:pPr marL="0" lvl="0" indent="0" algn="ctr" rtl="0">
              <a:spcBef>
                <a:spcPts val="1000"/>
              </a:spcBef>
              <a:spcAft>
                <a:spcPts val="0"/>
              </a:spcAft>
              <a:buNone/>
            </a:pPr>
            <a:r>
              <a:rPr lang="en-US">
                <a:solidFill>
                  <a:schemeClr val="hlink"/>
                </a:solidFill>
                <a:uFill>
                  <a:noFill/>
                </a:uFill>
                <a:hlinkClick r:id="rId3"/>
              </a:rPr>
              <a:t>Mike Hannigan</a:t>
            </a:r>
            <a:endParaRPr/>
          </a:p>
        </p:txBody>
      </p:sp>
      <p:sp>
        <p:nvSpPr>
          <p:cNvPr id="1055" name="Google Shape;1055;p79"/>
          <p:cNvSpPr txBox="1">
            <a:spLocks noGrp="1"/>
          </p:cNvSpPr>
          <p:nvPr>
            <p:ph type="subTitle" idx="8"/>
          </p:nvPr>
        </p:nvSpPr>
        <p:spPr>
          <a:xfrm>
            <a:off x="2651733" y="5522975"/>
            <a:ext cx="9348900" cy="838200"/>
          </a:xfrm>
          <a:prstGeom prst="rect">
            <a:avLst/>
          </a:prstGeom>
        </p:spPr>
        <p:txBody>
          <a:bodyPr spcFirstLastPara="1" wrap="square" lIns="274300" tIns="45700" rIns="274300" bIns="45700" anchor="t" anchorCtr="0">
            <a:noAutofit/>
          </a:bodyPr>
          <a:lstStyle/>
          <a:p>
            <a:pPr marL="0" lvl="0" indent="0" algn="l" rtl="0">
              <a:lnSpc>
                <a:spcPct val="100000"/>
              </a:lnSpc>
              <a:spcBef>
                <a:spcPts val="0"/>
              </a:spcBef>
              <a:spcAft>
                <a:spcPts val="0"/>
              </a:spcAft>
              <a:buNone/>
            </a:pPr>
            <a:r>
              <a:rPr lang="en-US"/>
              <a:t>Teaching schedule: </a:t>
            </a:r>
            <a:r>
              <a:rPr lang="en-US" b="0"/>
              <a:t>Availability varies. Offered as instructor schedules allow.</a:t>
            </a:r>
            <a:endParaRPr/>
          </a:p>
        </p:txBody>
      </p:sp>
      <p:sp>
        <p:nvSpPr>
          <p:cNvPr id="1056" name="Google Shape;1056;p79"/>
          <p:cNvSpPr txBox="1">
            <a:spLocks noGrp="1"/>
          </p:cNvSpPr>
          <p:nvPr>
            <p:ph type="title"/>
          </p:nvPr>
        </p:nvSpPr>
        <p:spPr>
          <a:xfrm>
            <a:off x="190500" y="0"/>
            <a:ext cx="11810100" cy="1118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2800"/>
              <a:t>MCEN 4299/5299: Household Energy Systems</a:t>
            </a:r>
            <a:endParaRPr sz="2800"/>
          </a:p>
        </p:txBody>
      </p:sp>
      <p:pic>
        <p:nvPicPr>
          <p:cNvPr id="1057" name="Google Shape;1057;p79"/>
          <p:cNvPicPr preferRelativeResize="0">
            <a:picLocks noGrp="1"/>
          </p:cNvPicPr>
          <p:nvPr>
            <p:ph type="pic" idx="2"/>
          </p:nvPr>
        </p:nvPicPr>
        <p:blipFill rotWithShape="1">
          <a:blip r:embed="rId4">
            <a:alphaModFix/>
          </a:blip>
          <a:srcRect b="5033"/>
          <a:stretch/>
        </p:blipFill>
        <p:spPr>
          <a:xfrm>
            <a:off x="7968475" y="1329850"/>
            <a:ext cx="2876250" cy="3669375"/>
          </a:xfrm>
          <a:prstGeom prst="rect">
            <a:avLst/>
          </a:prstGeom>
        </p:spPr>
      </p:pic>
      <p:pic>
        <p:nvPicPr>
          <p:cNvPr id="1058" name="Google Shape;1058;p79"/>
          <p:cNvPicPr preferRelativeResize="0"/>
          <p:nvPr/>
        </p:nvPicPr>
        <p:blipFill rotWithShape="1">
          <a:blip r:embed="rId5">
            <a:alphaModFix/>
          </a:blip>
          <a:srcRect t="6079" b="27409"/>
          <a:stretch/>
        </p:blipFill>
        <p:spPr>
          <a:xfrm>
            <a:off x="2971662" y="3738425"/>
            <a:ext cx="1335024" cy="1335024"/>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063"/>
        <p:cNvGrpSpPr/>
        <p:nvPr/>
      </p:nvGrpSpPr>
      <p:grpSpPr>
        <a:xfrm>
          <a:off x="0" y="0"/>
          <a:ext cx="0" cy="0"/>
          <a:chOff x="0" y="0"/>
          <a:chExt cx="0" cy="0"/>
        </a:xfrm>
      </p:grpSpPr>
      <p:pic>
        <p:nvPicPr>
          <p:cNvPr id="1064" name="Google Shape;1064;p80"/>
          <p:cNvPicPr preferRelativeResize="0">
            <a:picLocks noGrp="1"/>
          </p:cNvPicPr>
          <p:nvPr>
            <p:ph type="pic" idx="3"/>
          </p:nvPr>
        </p:nvPicPr>
        <p:blipFill rotWithShape="1">
          <a:blip r:embed="rId3">
            <a:alphaModFix/>
          </a:blip>
          <a:srcRect/>
          <a:stretch/>
        </p:blipFill>
        <p:spPr>
          <a:xfrm>
            <a:off x="2973025" y="3747525"/>
            <a:ext cx="1335000" cy="1335000"/>
          </a:xfrm>
          <a:prstGeom prst="rect">
            <a:avLst/>
          </a:prstGeom>
        </p:spPr>
      </p:pic>
      <p:pic>
        <p:nvPicPr>
          <p:cNvPr id="1065" name="Google Shape;1065;p80"/>
          <p:cNvPicPr preferRelativeResize="0">
            <a:picLocks noGrp="1"/>
          </p:cNvPicPr>
          <p:nvPr>
            <p:ph type="pic" idx="4"/>
          </p:nvPr>
        </p:nvPicPr>
        <p:blipFill rotWithShape="1">
          <a:blip r:embed="rId4">
            <a:alphaModFix/>
          </a:blip>
          <a:srcRect/>
          <a:stretch/>
        </p:blipFill>
        <p:spPr>
          <a:xfrm>
            <a:off x="4525775" y="3747525"/>
            <a:ext cx="1335000" cy="1335000"/>
          </a:xfrm>
          <a:prstGeom prst="rect">
            <a:avLst/>
          </a:prstGeom>
        </p:spPr>
      </p:pic>
      <p:sp>
        <p:nvSpPr>
          <p:cNvPr id="1066" name="Google Shape;1066;p80"/>
          <p:cNvSpPr txBox="1">
            <a:spLocks noGrp="1"/>
          </p:cNvSpPr>
          <p:nvPr>
            <p:ph type="subTitle" idx="1"/>
          </p:nvPr>
        </p:nvSpPr>
        <p:spPr>
          <a:xfrm>
            <a:off x="0" y="1118700"/>
            <a:ext cx="2652600" cy="4764600"/>
          </a:xfrm>
          <a:prstGeom prst="rect">
            <a:avLst/>
          </a:prstGeom>
        </p:spPr>
        <p:txBody>
          <a:bodyPr spcFirstLastPara="1" wrap="square" lIns="228600" tIns="182875" rIns="228600" bIns="182875" anchor="t" anchorCtr="0">
            <a:noAutofit/>
          </a:bodyPr>
          <a:lstStyle/>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Career Areas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t>Robotics</a:t>
            </a:r>
            <a:endParaRPr b="0" i="1"/>
          </a:p>
          <a:p>
            <a:pPr marL="0" lvl="0" indent="0" algn="l" rtl="0">
              <a:lnSpc>
                <a:spcPct val="100000"/>
              </a:lnSpc>
              <a:spcBef>
                <a:spcPts val="0"/>
              </a:spcBef>
              <a:spcAft>
                <a:spcPts val="0"/>
              </a:spcAft>
              <a:buClr>
                <a:schemeClr val="dk1"/>
              </a:buClr>
              <a:buSzPts val="1100"/>
              <a:buFont typeface="Arial"/>
              <a:buNone/>
            </a:pPr>
            <a:r>
              <a:rPr lang="en-US" b="0" i="1"/>
              <a:t>Controls</a:t>
            </a:r>
            <a:endParaRPr b="0" i="1"/>
          </a:p>
          <a:p>
            <a:pPr marL="0" lvl="0" indent="0" algn="l" rtl="0">
              <a:lnSpc>
                <a:spcPct val="100000"/>
              </a:lnSpc>
              <a:spcBef>
                <a:spcPts val="0"/>
              </a:spcBef>
              <a:spcAft>
                <a:spcPts val="0"/>
              </a:spcAft>
              <a:buClr>
                <a:schemeClr val="dk1"/>
              </a:buClr>
              <a:buSzPts val="1100"/>
              <a:buFont typeface="Arial"/>
              <a:buNone/>
            </a:pPr>
            <a:r>
              <a:rPr lang="en-US" b="0" i="1"/>
              <a:t>Modeling </a:t>
            </a:r>
            <a:endParaRPr b="0" i="1"/>
          </a:p>
          <a:p>
            <a:pPr marL="0" lvl="0" indent="0" algn="l" rtl="0">
              <a:lnSpc>
                <a:spcPct val="100000"/>
              </a:lnSpc>
              <a:spcBef>
                <a:spcPts val="0"/>
              </a:spcBef>
              <a:spcAft>
                <a:spcPts val="0"/>
              </a:spcAft>
              <a:buClr>
                <a:schemeClr val="dk1"/>
              </a:buClr>
              <a:buSzPts val="1100"/>
              <a:buFont typeface="Arial"/>
              <a:buNone/>
            </a:pPr>
            <a:r>
              <a:rPr lang="en-US" b="0" i="1"/>
              <a:t>Dynamic Systems</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Specializations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None</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Prerequisites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APPM 2360: Diff Eq*</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Pre or Corequisites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None</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*Or equivalent.</a:t>
            </a:r>
            <a:endParaRPr b="0" i="1">
              <a:solidFill>
                <a:srgbClr val="202020"/>
              </a:solidFill>
            </a:endParaRPr>
          </a:p>
        </p:txBody>
      </p:sp>
      <p:sp>
        <p:nvSpPr>
          <p:cNvPr id="1067" name="Google Shape;1067;p80"/>
          <p:cNvSpPr txBox="1">
            <a:spLocks noGrp="1"/>
          </p:cNvSpPr>
          <p:nvPr>
            <p:ph type="subTitle" idx="5"/>
          </p:nvPr>
        </p:nvSpPr>
        <p:spPr>
          <a:xfrm>
            <a:off x="2652475" y="1118700"/>
            <a:ext cx="5316000" cy="1446900"/>
          </a:xfrm>
          <a:prstGeom prst="rect">
            <a:avLst/>
          </a:prstGeom>
        </p:spPr>
        <p:txBody>
          <a:bodyPr spcFirstLastPara="1" wrap="square" lIns="228600" tIns="182875" rIns="228600" bIns="182875" anchor="t" anchorCtr="0">
            <a:spAutoFit/>
          </a:bodyPr>
          <a:lstStyle/>
          <a:p>
            <a:pPr marL="0" lvl="0" indent="0" algn="l" rtl="0">
              <a:lnSpc>
                <a:spcPct val="100000"/>
              </a:lnSpc>
              <a:spcBef>
                <a:spcPts val="0"/>
              </a:spcBef>
              <a:spcAft>
                <a:spcPts val="0"/>
              </a:spcAft>
              <a:buClr>
                <a:schemeClr val="dk1"/>
              </a:buClr>
              <a:buSzPts val="1100"/>
              <a:buFont typeface="Arial"/>
              <a:buNone/>
            </a:pPr>
            <a:r>
              <a:rPr lang="en-US" i="0"/>
              <a:t>Introduces the theory of linear systems, including vector spaces, linear mappings, structure of linear operators, state space descriptions of dynamic systems, stability, controllability, observability, state variable estimation and feedback control methods.</a:t>
            </a:r>
            <a:endParaRPr/>
          </a:p>
        </p:txBody>
      </p:sp>
      <p:sp>
        <p:nvSpPr>
          <p:cNvPr id="1068" name="Google Shape;1068;p80"/>
          <p:cNvSpPr txBox="1">
            <a:spLocks noGrp="1"/>
          </p:cNvSpPr>
          <p:nvPr>
            <p:ph type="subTitle" idx="6"/>
          </p:nvPr>
        </p:nvSpPr>
        <p:spPr>
          <a:xfrm>
            <a:off x="2820625" y="5017675"/>
            <a:ext cx="1637100" cy="409800"/>
          </a:xfrm>
          <a:prstGeom prst="rect">
            <a:avLst/>
          </a:prstGeom>
        </p:spPr>
        <p:txBody>
          <a:bodyPr spcFirstLastPara="1" wrap="square" lIns="27425" tIns="0" rIns="27425" bIns="0" anchor="ctr" anchorCtr="0">
            <a:noAutofit/>
          </a:bodyPr>
          <a:lstStyle/>
          <a:p>
            <a:pPr marL="0" lvl="0" indent="0" algn="ctr" rtl="0">
              <a:spcBef>
                <a:spcPts val="1000"/>
              </a:spcBef>
              <a:spcAft>
                <a:spcPts val="0"/>
              </a:spcAft>
              <a:buNone/>
            </a:pPr>
            <a:r>
              <a:rPr lang="en-US">
                <a:solidFill>
                  <a:schemeClr val="hlink"/>
                </a:solidFill>
                <a:uFill>
                  <a:noFill/>
                </a:uFill>
                <a:hlinkClick r:id="rId5"/>
              </a:rPr>
              <a:t>Sean Humbert</a:t>
            </a:r>
            <a:endParaRPr/>
          </a:p>
        </p:txBody>
      </p:sp>
      <p:sp>
        <p:nvSpPr>
          <p:cNvPr id="1069" name="Google Shape;1069;p80"/>
          <p:cNvSpPr txBox="1">
            <a:spLocks noGrp="1"/>
          </p:cNvSpPr>
          <p:nvPr>
            <p:ph type="subTitle" idx="7"/>
          </p:nvPr>
        </p:nvSpPr>
        <p:spPr>
          <a:xfrm>
            <a:off x="4376075" y="5022475"/>
            <a:ext cx="1637100" cy="409800"/>
          </a:xfrm>
          <a:prstGeom prst="rect">
            <a:avLst/>
          </a:prstGeom>
        </p:spPr>
        <p:txBody>
          <a:bodyPr spcFirstLastPara="1" wrap="square" lIns="27425" tIns="0" rIns="27425" bIns="0" anchor="ctr" anchorCtr="0">
            <a:noAutofit/>
          </a:bodyPr>
          <a:lstStyle/>
          <a:p>
            <a:pPr marL="0" lvl="0" indent="0" algn="ctr" rtl="0">
              <a:spcBef>
                <a:spcPts val="1000"/>
              </a:spcBef>
              <a:spcAft>
                <a:spcPts val="0"/>
              </a:spcAft>
              <a:buNone/>
            </a:pPr>
            <a:r>
              <a:rPr lang="en-US">
                <a:solidFill>
                  <a:schemeClr val="hlink"/>
                </a:solidFill>
                <a:uFill>
                  <a:noFill/>
                </a:uFill>
                <a:hlinkClick r:id="rId6"/>
              </a:rPr>
              <a:t>Xudong Chen</a:t>
            </a:r>
            <a:endParaRPr/>
          </a:p>
        </p:txBody>
      </p:sp>
      <p:sp>
        <p:nvSpPr>
          <p:cNvPr id="1070" name="Google Shape;1070;p80"/>
          <p:cNvSpPr txBox="1">
            <a:spLocks noGrp="1"/>
          </p:cNvSpPr>
          <p:nvPr>
            <p:ph type="subTitle" idx="8"/>
          </p:nvPr>
        </p:nvSpPr>
        <p:spPr>
          <a:xfrm>
            <a:off x="2651733" y="5522975"/>
            <a:ext cx="9348900" cy="838200"/>
          </a:xfrm>
          <a:prstGeom prst="rect">
            <a:avLst/>
          </a:prstGeom>
        </p:spPr>
        <p:txBody>
          <a:bodyPr spcFirstLastPara="1" wrap="square" lIns="274300" tIns="45700" rIns="274300" bIns="45700" anchor="t" anchorCtr="0">
            <a:noAutofit/>
          </a:bodyPr>
          <a:lstStyle/>
          <a:p>
            <a:pPr marL="0" lvl="0" indent="0" algn="l" rtl="0">
              <a:lnSpc>
                <a:spcPct val="100000"/>
              </a:lnSpc>
              <a:spcBef>
                <a:spcPts val="0"/>
              </a:spcBef>
              <a:spcAft>
                <a:spcPts val="0"/>
              </a:spcAft>
              <a:buNone/>
            </a:pPr>
            <a:r>
              <a:rPr lang="en-US"/>
              <a:t>Teaching schedule: </a:t>
            </a:r>
            <a:r>
              <a:rPr lang="en-US" b="0"/>
              <a:t>Offered every fall semester. Taught in alternating years with ECEN.</a:t>
            </a:r>
            <a:endParaRPr/>
          </a:p>
        </p:txBody>
      </p:sp>
      <p:sp>
        <p:nvSpPr>
          <p:cNvPr id="1071" name="Google Shape;1071;p80"/>
          <p:cNvSpPr txBox="1">
            <a:spLocks noGrp="1"/>
          </p:cNvSpPr>
          <p:nvPr>
            <p:ph type="title"/>
          </p:nvPr>
        </p:nvSpPr>
        <p:spPr>
          <a:xfrm>
            <a:off x="190500" y="0"/>
            <a:ext cx="11810100" cy="1118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2800"/>
              <a:t>MCEN 5448: Linear Systems</a:t>
            </a:r>
            <a:endParaRPr sz="2800"/>
          </a:p>
        </p:txBody>
      </p:sp>
      <p:pic>
        <p:nvPicPr>
          <p:cNvPr id="1072" name="Google Shape;1072;p80"/>
          <p:cNvPicPr preferRelativeResize="0">
            <a:picLocks noGrp="1"/>
          </p:cNvPicPr>
          <p:nvPr>
            <p:ph type="pic" idx="2"/>
          </p:nvPr>
        </p:nvPicPr>
        <p:blipFill rotWithShape="1">
          <a:blip r:embed="rId7">
            <a:alphaModFix/>
          </a:blip>
          <a:srcRect/>
          <a:stretch/>
        </p:blipFill>
        <p:spPr>
          <a:xfrm>
            <a:off x="7968425" y="1329850"/>
            <a:ext cx="3649200" cy="17154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pic>
        <p:nvPicPr>
          <p:cNvPr id="139" name="Google Shape;139;p11"/>
          <p:cNvPicPr preferRelativeResize="0">
            <a:picLocks noGrp="1"/>
          </p:cNvPicPr>
          <p:nvPr>
            <p:ph type="pic" idx="3"/>
          </p:nvPr>
        </p:nvPicPr>
        <p:blipFill rotWithShape="1">
          <a:blip r:embed="rId3">
            <a:alphaModFix/>
          </a:blip>
          <a:srcRect/>
          <a:stretch/>
        </p:blipFill>
        <p:spPr>
          <a:xfrm>
            <a:off x="2973025" y="3747525"/>
            <a:ext cx="1335000" cy="1335000"/>
          </a:xfrm>
          <a:prstGeom prst="rect">
            <a:avLst/>
          </a:prstGeom>
        </p:spPr>
      </p:pic>
      <p:sp>
        <p:nvSpPr>
          <p:cNvPr id="140" name="Google Shape;140;p11"/>
          <p:cNvSpPr txBox="1">
            <a:spLocks noGrp="1"/>
          </p:cNvSpPr>
          <p:nvPr>
            <p:ph type="subTitle" idx="1"/>
          </p:nvPr>
        </p:nvSpPr>
        <p:spPr>
          <a:xfrm>
            <a:off x="0" y="1118700"/>
            <a:ext cx="2652600" cy="4764600"/>
          </a:xfrm>
          <a:prstGeom prst="rect">
            <a:avLst/>
          </a:prstGeom>
        </p:spPr>
        <p:txBody>
          <a:bodyPr spcFirstLastPara="1" wrap="square" lIns="228600" tIns="182875" rIns="228600" bIns="182875" anchor="t" anchorCtr="0">
            <a:noAutofit/>
          </a:bodyPr>
          <a:lstStyle/>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Career Areas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Engineering Design</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Structural Engineering</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Failure Analysis</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…and many more!</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Specializations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None</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Prerequisites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None</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Pre or Corequisites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MCEN 5020: MEA</a:t>
            </a:r>
            <a:endParaRPr/>
          </a:p>
        </p:txBody>
      </p:sp>
      <p:sp>
        <p:nvSpPr>
          <p:cNvPr id="141" name="Google Shape;141;p11"/>
          <p:cNvSpPr txBox="1">
            <a:spLocks noGrp="1"/>
          </p:cNvSpPr>
          <p:nvPr>
            <p:ph type="subTitle" idx="5"/>
          </p:nvPr>
        </p:nvSpPr>
        <p:spPr>
          <a:xfrm>
            <a:off x="2652475" y="1118700"/>
            <a:ext cx="5316000" cy="1231500"/>
          </a:xfrm>
          <a:prstGeom prst="rect">
            <a:avLst/>
          </a:prstGeom>
        </p:spPr>
        <p:txBody>
          <a:bodyPr spcFirstLastPara="1" wrap="square" lIns="228600" tIns="182875" rIns="228600" bIns="182875" anchor="t" anchorCtr="0">
            <a:spAutoFit/>
          </a:bodyPr>
          <a:lstStyle/>
          <a:p>
            <a:pPr marL="0" lvl="0" indent="0" algn="l" rtl="0">
              <a:lnSpc>
                <a:spcPct val="100000"/>
              </a:lnSpc>
              <a:spcBef>
                <a:spcPts val="0"/>
              </a:spcBef>
              <a:spcAft>
                <a:spcPts val="0"/>
              </a:spcAft>
              <a:buClr>
                <a:schemeClr val="dk1"/>
              </a:buClr>
              <a:buSzPts val="1100"/>
              <a:buFont typeface="Arial"/>
              <a:buNone/>
            </a:pPr>
            <a:r>
              <a:rPr lang="en-US" i="0"/>
              <a:t>Introduces stress, strain and motion of a continuous system. Discusses material derivative; fundamental laws of mass, momentum, energy and entropy; constitutive equations and applications to elastic and plastic materials.</a:t>
            </a:r>
            <a:endParaRPr/>
          </a:p>
        </p:txBody>
      </p:sp>
      <p:sp>
        <p:nvSpPr>
          <p:cNvPr id="142" name="Google Shape;142;p11"/>
          <p:cNvSpPr txBox="1">
            <a:spLocks noGrp="1"/>
          </p:cNvSpPr>
          <p:nvPr>
            <p:ph type="subTitle" idx="6"/>
          </p:nvPr>
        </p:nvSpPr>
        <p:spPr>
          <a:xfrm>
            <a:off x="2820625" y="5017675"/>
            <a:ext cx="1637100" cy="409800"/>
          </a:xfrm>
          <a:prstGeom prst="rect">
            <a:avLst/>
          </a:prstGeom>
        </p:spPr>
        <p:txBody>
          <a:bodyPr spcFirstLastPara="1" wrap="square" lIns="27425" tIns="0" rIns="27425" bIns="0" anchor="ctr" anchorCtr="0">
            <a:noAutofit/>
          </a:bodyPr>
          <a:lstStyle/>
          <a:p>
            <a:pPr marL="0" lvl="0" indent="0" algn="ctr" rtl="0">
              <a:spcBef>
                <a:spcPts val="1000"/>
              </a:spcBef>
              <a:spcAft>
                <a:spcPts val="0"/>
              </a:spcAft>
              <a:buNone/>
            </a:pPr>
            <a:r>
              <a:rPr lang="en-US">
                <a:solidFill>
                  <a:schemeClr val="hlink"/>
                </a:solidFill>
                <a:uFill>
                  <a:noFill/>
                </a:uFill>
                <a:hlinkClick r:id="rId4"/>
              </a:rPr>
              <a:t>Francois Barthelat</a:t>
            </a:r>
            <a:endParaRPr/>
          </a:p>
        </p:txBody>
      </p:sp>
      <p:sp>
        <p:nvSpPr>
          <p:cNvPr id="143" name="Google Shape;143;p11"/>
          <p:cNvSpPr txBox="1">
            <a:spLocks noGrp="1"/>
          </p:cNvSpPr>
          <p:nvPr>
            <p:ph type="subTitle" idx="8"/>
          </p:nvPr>
        </p:nvSpPr>
        <p:spPr>
          <a:xfrm>
            <a:off x="2651733" y="5522975"/>
            <a:ext cx="9348900" cy="838200"/>
          </a:xfrm>
          <a:prstGeom prst="rect">
            <a:avLst/>
          </a:prstGeom>
        </p:spPr>
        <p:txBody>
          <a:bodyPr spcFirstLastPara="1" wrap="square" lIns="274300" tIns="45700" rIns="274300" bIns="45700" anchor="t" anchorCtr="0">
            <a:noAutofit/>
          </a:bodyPr>
          <a:lstStyle/>
          <a:p>
            <a:pPr marL="0" lvl="0" indent="0" algn="l" rtl="0">
              <a:spcBef>
                <a:spcPts val="1000"/>
              </a:spcBef>
              <a:spcAft>
                <a:spcPts val="0"/>
              </a:spcAft>
              <a:buClr>
                <a:schemeClr val="dk1"/>
              </a:buClr>
              <a:buSzPts val="1100"/>
              <a:buFont typeface="Arial"/>
              <a:buNone/>
            </a:pPr>
            <a:r>
              <a:rPr lang="en-US"/>
              <a:t>Teaching schedule: </a:t>
            </a:r>
            <a:r>
              <a:rPr lang="en-US" b="0"/>
              <a:t>Offered every fall semester. </a:t>
            </a:r>
            <a:endParaRPr/>
          </a:p>
        </p:txBody>
      </p:sp>
      <p:sp>
        <p:nvSpPr>
          <p:cNvPr id="144" name="Google Shape;144;p11"/>
          <p:cNvSpPr txBox="1">
            <a:spLocks noGrp="1"/>
          </p:cNvSpPr>
          <p:nvPr>
            <p:ph type="title"/>
          </p:nvPr>
        </p:nvSpPr>
        <p:spPr>
          <a:xfrm>
            <a:off x="190500" y="0"/>
            <a:ext cx="11810100" cy="1118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2800"/>
              <a:t>MCEN 5023: Solid Mechanics</a:t>
            </a:r>
            <a:endParaRPr sz="2800"/>
          </a:p>
        </p:txBody>
      </p:sp>
      <p:pic>
        <p:nvPicPr>
          <p:cNvPr id="145" name="Google Shape;145;p11"/>
          <p:cNvPicPr preferRelativeResize="0"/>
          <p:nvPr/>
        </p:nvPicPr>
        <p:blipFill rotWithShape="1">
          <a:blip r:embed="rId5">
            <a:alphaModFix/>
          </a:blip>
          <a:srcRect l="30843"/>
          <a:stretch/>
        </p:blipFill>
        <p:spPr>
          <a:xfrm>
            <a:off x="7663675" y="3006650"/>
            <a:ext cx="4194949" cy="2005283"/>
          </a:xfrm>
          <a:prstGeom prst="rect">
            <a:avLst/>
          </a:prstGeom>
          <a:noFill/>
          <a:ln>
            <a:noFill/>
          </a:ln>
        </p:spPr>
      </p:pic>
      <p:sp>
        <p:nvSpPr>
          <p:cNvPr id="146" name="Google Shape;146;p11"/>
          <p:cNvSpPr txBox="1"/>
          <p:nvPr/>
        </p:nvSpPr>
        <p:spPr>
          <a:xfrm>
            <a:off x="10086250" y="4814950"/>
            <a:ext cx="15492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600"/>
              <a:t>dnicolasespinoza.github.io/node16.html</a:t>
            </a:r>
            <a:endParaRPr sz="600"/>
          </a:p>
        </p:txBody>
      </p:sp>
      <p:pic>
        <p:nvPicPr>
          <p:cNvPr id="147" name="Google Shape;147;p11"/>
          <p:cNvPicPr preferRelativeResize="0"/>
          <p:nvPr/>
        </p:nvPicPr>
        <p:blipFill rotWithShape="1">
          <a:blip r:embed="rId5">
            <a:alphaModFix/>
          </a:blip>
          <a:srcRect r="68946"/>
          <a:stretch/>
        </p:blipFill>
        <p:spPr>
          <a:xfrm>
            <a:off x="8622675" y="1280150"/>
            <a:ext cx="1883674" cy="2005275"/>
          </a:xfrm>
          <a:prstGeom prst="rect">
            <a:avLst/>
          </a:prstGeom>
          <a:noFill/>
          <a:ln>
            <a:noFill/>
          </a:ln>
        </p:spPr>
      </p:pic>
      <p:pic>
        <p:nvPicPr>
          <p:cNvPr id="148" name="Google Shape;148;p11"/>
          <p:cNvPicPr preferRelativeResize="0">
            <a:picLocks noGrp="1"/>
          </p:cNvPicPr>
          <p:nvPr>
            <p:ph type="pic" idx="3"/>
          </p:nvPr>
        </p:nvPicPr>
        <p:blipFill rotWithShape="1">
          <a:blip r:embed="rId6">
            <a:alphaModFix/>
          </a:blip>
          <a:srcRect/>
          <a:stretch/>
        </p:blipFill>
        <p:spPr>
          <a:xfrm>
            <a:off x="4460425" y="3747525"/>
            <a:ext cx="1335000" cy="1335000"/>
          </a:xfrm>
          <a:prstGeom prst="rect">
            <a:avLst/>
          </a:prstGeom>
        </p:spPr>
      </p:pic>
      <p:sp>
        <p:nvSpPr>
          <p:cNvPr id="149" name="Google Shape;149;p11"/>
          <p:cNvSpPr txBox="1">
            <a:spLocks noGrp="1"/>
          </p:cNvSpPr>
          <p:nvPr>
            <p:ph type="subTitle" idx="6"/>
          </p:nvPr>
        </p:nvSpPr>
        <p:spPr>
          <a:xfrm>
            <a:off x="4308025" y="5017675"/>
            <a:ext cx="1637100" cy="409800"/>
          </a:xfrm>
          <a:prstGeom prst="rect">
            <a:avLst/>
          </a:prstGeom>
        </p:spPr>
        <p:txBody>
          <a:bodyPr spcFirstLastPara="1" wrap="square" lIns="27425" tIns="0" rIns="27425" bIns="0" anchor="ctr" anchorCtr="0">
            <a:noAutofit/>
          </a:bodyPr>
          <a:lstStyle/>
          <a:p>
            <a:pPr marL="0" lvl="0" indent="0" algn="ctr" rtl="0">
              <a:spcBef>
                <a:spcPts val="1000"/>
              </a:spcBef>
              <a:spcAft>
                <a:spcPts val="0"/>
              </a:spcAft>
              <a:buNone/>
            </a:pPr>
            <a:r>
              <a:rPr lang="en-US">
                <a:solidFill>
                  <a:schemeClr val="hlink"/>
                </a:solidFill>
                <a:uFill>
                  <a:noFill/>
                </a:uFill>
                <a:hlinkClick r:id="rId7"/>
              </a:rPr>
              <a:t>Jianliang Xiao</a:t>
            </a:r>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077"/>
        <p:cNvGrpSpPr/>
        <p:nvPr/>
      </p:nvGrpSpPr>
      <p:grpSpPr>
        <a:xfrm>
          <a:off x="0" y="0"/>
          <a:ext cx="0" cy="0"/>
          <a:chOff x="0" y="0"/>
          <a:chExt cx="0" cy="0"/>
        </a:xfrm>
      </p:grpSpPr>
      <p:pic>
        <p:nvPicPr>
          <p:cNvPr id="1078" name="Google Shape;1078;p81"/>
          <p:cNvPicPr preferRelativeResize="0">
            <a:picLocks noGrp="1"/>
          </p:cNvPicPr>
          <p:nvPr>
            <p:ph type="pic" idx="2"/>
          </p:nvPr>
        </p:nvPicPr>
        <p:blipFill rotWithShape="1">
          <a:blip r:embed="rId3">
            <a:alphaModFix/>
          </a:blip>
          <a:srcRect t="7891" b="7883"/>
          <a:stretch/>
        </p:blipFill>
        <p:spPr>
          <a:xfrm>
            <a:off x="7968425" y="1329850"/>
            <a:ext cx="3649200" cy="3000000"/>
          </a:xfrm>
          <a:prstGeom prst="rect">
            <a:avLst/>
          </a:prstGeom>
        </p:spPr>
      </p:pic>
      <p:pic>
        <p:nvPicPr>
          <p:cNvPr id="1079" name="Google Shape;1079;p81"/>
          <p:cNvPicPr preferRelativeResize="0">
            <a:picLocks noGrp="1"/>
          </p:cNvPicPr>
          <p:nvPr>
            <p:ph type="pic" idx="3"/>
          </p:nvPr>
        </p:nvPicPr>
        <p:blipFill rotWithShape="1">
          <a:blip r:embed="rId4">
            <a:alphaModFix/>
          </a:blip>
          <a:srcRect/>
          <a:stretch/>
        </p:blipFill>
        <p:spPr>
          <a:xfrm>
            <a:off x="2973025" y="3747525"/>
            <a:ext cx="1335000" cy="1335000"/>
          </a:xfrm>
          <a:prstGeom prst="rect">
            <a:avLst/>
          </a:prstGeom>
        </p:spPr>
      </p:pic>
      <p:sp>
        <p:nvSpPr>
          <p:cNvPr id="1080" name="Google Shape;1080;p81"/>
          <p:cNvSpPr txBox="1">
            <a:spLocks noGrp="1"/>
          </p:cNvSpPr>
          <p:nvPr>
            <p:ph type="subTitle" idx="1"/>
          </p:nvPr>
        </p:nvSpPr>
        <p:spPr>
          <a:xfrm>
            <a:off x="0" y="1118700"/>
            <a:ext cx="2652600" cy="4764600"/>
          </a:xfrm>
          <a:prstGeom prst="rect">
            <a:avLst/>
          </a:prstGeom>
        </p:spPr>
        <p:txBody>
          <a:bodyPr spcFirstLastPara="1" wrap="square" lIns="228600" tIns="182875" rIns="228600" bIns="182875" anchor="t" anchorCtr="0">
            <a:noAutofit/>
          </a:bodyPr>
          <a:lstStyle/>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Career Areas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t>Software Development Electronics Manufacturing Biomedical Engineering</a:t>
            </a:r>
            <a:endParaRPr b="0" i="1"/>
          </a:p>
          <a:p>
            <a:pPr marL="0" lvl="0" indent="0" algn="l" rtl="0">
              <a:lnSpc>
                <a:spcPct val="100000"/>
              </a:lnSpc>
              <a:spcBef>
                <a:spcPts val="0"/>
              </a:spcBef>
              <a:spcAft>
                <a:spcPts val="0"/>
              </a:spcAft>
              <a:buClr>
                <a:schemeClr val="dk1"/>
              </a:buClr>
              <a:buSzPts val="1100"/>
              <a:buFont typeface="Arial"/>
              <a:buNone/>
            </a:pPr>
            <a:r>
              <a:rPr lang="en-US" b="0" i="1"/>
              <a:t>Robotics/Sensors</a:t>
            </a:r>
            <a:endParaRPr b="0" i="1"/>
          </a:p>
          <a:p>
            <a:pPr marL="0" lvl="0" indent="0" algn="l" rtl="0">
              <a:lnSpc>
                <a:spcPct val="100000"/>
              </a:lnSpc>
              <a:spcBef>
                <a:spcPts val="0"/>
              </a:spcBef>
              <a:spcAft>
                <a:spcPts val="0"/>
              </a:spcAft>
              <a:buClr>
                <a:schemeClr val="dk1"/>
              </a:buClr>
              <a:buSzPts val="1100"/>
              <a:buFont typeface="Arial"/>
              <a:buNone/>
            </a:pPr>
            <a:r>
              <a:rPr lang="en-US" b="0" i="1"/>
              <a:t>Communication Systems</a:t>
            </a:r>
            <a:endParaRPr b="0" i="1"/>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Specializations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None</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Prerequisites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t>ECEN 3010: Circuits*</a:t>
            </a:r>
            <a:endParaRPr b="0" i="1"/>
          </a:p>
          <a:p>
            <a:pPr marL="0" lvl="0" indent="0" algn="l" rtl="0">
              <a:lnSpc>
                <a:spcPct val="100000"/>
              </a:lnSpc>
              <a:spcBef>
                <a:spcPts val="0"/>
              </a:spcBef>
              <a:spcAft>
                <a:spcPts val="0"/>
              </a:spcAft>
              <a:buClr>
                <a:schemeClr val="dk1"/>
              </a:buClr>
              <a:buSzPts val="1100"/>
              <a:buFont typeface="Arial"/>
              <a:buNone/>
            </a:pPr>
            <a:r>
              <a:rPr lang="en-US" b="0" i="1"/>
              <a:t>MCEN 4043: System Dynamics*</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Pre or Corequisites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None</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*Or equivalent.</a:t>
            </a:r>
            <a:endParaRPr b="0" i="1">
              <a:solidFill>
                <a:srgbClr val="202020"/>
              </a:solidFill>
            </a:endParaRPr>
          </a:p>
        </p:txBody>
      </p:sp>
      <p:sp>
        <p:nvSpPr>
          <p:cNvPr id="1081" name="Google Shape;1081;p81"/>
          <p:cNvSpPr txBox="1">
            <a:spLocks noGrp="1"/>
          </p:cNvSpPr>
          <p:nvPr>
            <p:ph type="subTitle" idx="5"/>
          </p:nvPr>
        </p:nvSpPr>
        <p:spPr>
          <a:xfrm>
            <a:off x="2652475" y="1118700"/>
            <a:ext cx="5316000" cy="1446900"/>
          </a:xfrm>
          <a:prstGeom prst="rect">
            <a:avLst/>
          </a:prstGeom>
        </p:spPr>
        <p:txBody>
          <a:bodyPr spcFirstLastPara="1" wrap="square" lIns="228600" tIns="182875" rIns="228600" bIns="182875" anchor="t" anchorCtr="0">
            <a:spAutoFit/>
          </a:bodyPr>
          <a:lstStyle/>
          <a:p>
            <a:pPr marL="0" lvl="0" indent="0" algn="l" rtl="0">
              <a:lnSpc>
                <a:spcPct val="100000"/>
              </a:lnSpc>
              <a:spcBef>
                <a:spcPts val="0"/>
              </a:spcBef>
              <a:spcAft>
                <a:spcPts val="0"/>
              </a:spcAft>
              <a:buClr>
                <a:schemeClr val="dk1"/>
              </a:buClr>
              <a:buSzPts val="1100"/>
              <a:buFont typeface="Arial"/>
              <a:buNone/>
            </a:pPr>
            <a:r>
              <a:rPr lang="en-US" i="0"/>
              <a:t>Addresses micro-electro-mechanical systems (MEMS) modeling, design, and fabrication. Focus is on MEMS sensors and actuators due to significance of these devices in optics, medical instruments, navigation components, communications, and robotics.</a:t>
            </a:r>
            <a:endParaRPr/>
          </a:p>
        </p:txBody>
      </p:sp>
      <p:sp>
        <p:nvSpPr>
          <p:cNvPr id="1082" name="Google Shape;1082;p81"/>
          <p:cNvSpPr txBox="1">
            <a:spLocks noGrp="1"/>
          </p:cNvSpPr>
          <p:nvPr>
            <p:ph type="subTitle" idx="6"/>
          </p:nvPr>
        </p:nvSpPr>
        <p:spPr>
          <a:xfrm>
            <a:off x="2820625" y="5017675"/>
            <a:ext cx="1637100" cy="409800"/>
          </a:xfrm>
          <a:prstGeom prst="rect">
            <a:avLst/>
          </a:prstGeom>
        </p:spPr>
        <p:txBody>
          <a:bodyPr spcFirstLastPara="1" wrap="square" lIns="27425" tIns="0" rIns="27425" bIns="0" anchor="ctr" anchorCtr="0">
            <a:noAutofit/>
          </a:bodyPr>
          <a:lstStyle/>
          <a:p>
            <a:pPr marL="0" lvl="0" indent="0" algn="ctr" rtl="0">
              <a:spcBef>
                <a:spcPts val="1000"/>
              </a:spcBef>
              <a:spcAft>
                <a:spcPts val="0"/>
              </a:spcAft>
              <a:buNone/>
            </a:pPr>
            <a:r>
              <a:rPr lang="en-US">
                <a:solidFill>
                  <a:schemeClr val="hlink"/>
                </a:solidFill>
                <a:uFill>
                  <a:noFill/>
                </a:uFill>
                <a:hlinkClick r:id="rId5"/>
              </a:rPr>
              <a:t>Victor Bright</a:t>
            </a:r>
            <a:endParaRPr/>
          </a:p>
        </p:txBody>
      </p:sp>
      <p:sp>
        <p:nvSpPr>
          <p:cNvPr id="1083" name="Google Shape;1083;p81"/>
          <p:cNvSpPr txBox="1">
            <a:spLocks noGrp="1"/>
          </p:cNvSpPr>
          <p:nvPr>
            <p:ph type="subTitle" idx="8"/>
          </p:nvPr>
        </p:nvSpPr>
        <p:spPr>
          <a:xfrm>
            <a:off x="2651733" y="5522975"/>
            <a:ext cx="9348900" cy="838200"/>
          </a:xfrm>
          <a:prstGeom prst="rect">
            <a:avLst/>
          </a:prstGeom>
        </p:spPr>
        <p:txBody>
          <a:bodyPr spcFirstLastPara="1" wrap="square" lIns="274300" tIns="45700" rIns="274300"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a:t>Teaching schedule:</a:t>
            </a:r>
            <a:r>
              <a:rPr lang="en-US" b="0"/>
              <a:t> Generally offered fall semester. Availability may vary based on instructor schedule.</a:t>
            </a:r>
            <a:endParaRPr/>
          </a:p>
          <a:p>
            <a:pPr marL="0" lvl="0" indent="0" algn="l" rtl="0">
              <a:spcBef>
                <a:spcPts val="1000"/>
              </a:spcBef>
              <a:spcAft>
                <a:spcPts val="0"/>
              </a:spcAft>
              <a:buNone/>
            </a:pPr>
            <a:endParaRPr/>
          </a:p>
        </p:txBody>
      </p:sp>
      <p:sp>
        <p:nvSpPr>
          <p:cNvPr id="1084" name="Google Shape;1084;p81"/>
          <p:cNvSpPr txBox="1">
            <a:spLocks noGrp="1"/>
          </p:cNvSpPr>
          <p:nvPr>
            <p:ph type="title"/>
          </p:nvPr>
        </p:nvSpPr>
        <p:spPr>
          <a:xfrm>
            <a:off x="190500" y="0"/>
            <a:ext cx="11810100" cy="1118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2800"/>
              <a:t>MCEN 5636: Micro-Electro-Mechanical Systems</a:t>
            </a:r>
            <a:endParaRPr sz="280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089"/>
        <p:cNvGrpSpPr/>
        <p:nvPr/>
      </p:nvGrpSpPr>
      <p:grpSpPr>
        <a:xfrm>
          <a:off x="0" y="0"/>
          <a:ext cx="0" cy="0"/>
          <a:chOff x="0" y="0"/>
          <a:chExt cx="0" cy="0"/>
        </a:xfrm>
      </p:grpSpPr>
      <p:pic>
        <p:nvPicPr>
          <p:cNvPr id="1090" name="Google Shape;1090;p82"/>
          <p:cNvPicPr preferRelativeResize="0">
            <a:picLocks noGrp="1"/>
          </p:cNvPicPr>
          <p:nvPr>
            <p:ph type="pic" idx="2"/>
          </p:nvPr>
        </p:nvPicPr>
        <p:blipFill rotWithShape="1">
          <a:blip r:embed="rId3">
            <a:alphaModFix/>
          </a:blip>
          <a:srcRect l="4913" r="4922"/>
          <a:stretch/>
        </p:blipFill>
        <p:spPr>
          <a:xfrm>
            <a:off x="7968425" y="1329850"/>
            <a:ext cx="3649200" cy="3000000"/>
          </a:xfrm>
          <a:prstGeom prst="rect">
            <a:avLst/>
          </a:prstGeom>
        </p:spPr>
      </p:pic>
      <p:pic>
        <p:nvPicPr>
          <p:cNvPr id="1091" name="Google Shape;1091;p82"/>
          <p:cNvPicPr preferRelativeResize="0">
            <a:picLocks noGrp="1"/>
          </p:cNvPicPr>
          <p:nvPr>
            <p:ph type="pic" idx="3"/>
          </p:nvPr>
        </p:nvPicPr>
        <p:blipFill rotWithShape="1">
          <a:blip r:embed="rId4">
            <a:alphaModFix/>
          </a:blip>
          <a:srcRect/>
          <a:stretch/>
        </p:blipFill>
        <p:spPr>
          <a:xfrm>
            <a:off x="2973025" y="3747525"/>
            <a:ext cx="1335000" cy="1335000"/>
          </a:xfrm>
          <a:prstGeom prst="rect">
            <a:avLst/>
          </a:prstGeom>
        </p:spPr>
      </p:pic>
      <p:sp>
        <p:nvSpPr>
          <p:cNvPr id="1092" name="Google Shape;1092;p82"/>
          <p:cNvSpPr txBox="1">
            <a:spLocks noGrp="1"/>
          </p:cNvSpPr>
          <p:nvPr>
            <p:ph type="subTitle" idx="1"/>
          </p:nvPr>
        </p:nvSpPr>
        <p:spPr>
          <a:xfrm>
            <a:off x="0" y="1118700"/>
            <a:ext cx="2652600" cy="4764600"/>
          </a:xfrm>
          <a:prstGeom prst="rect">
            <a:avLst/>
          </a:prstGeom>
        </p:spPr>
        <p:txBody>
          <a:bodyPr spcFirstLastPara="1" wrap="square" lIns="228600" tIns="182875" rIns="228600" bIns="182875" anchor="t" anchorCtr="0">
            <a:noAutofit/>
          </a:bodyPr>
          <a:lstStyle/>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Career Areas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t>Combustion Engines</a:t>
            </a:r>
            <a:endParaRPr b="0" i="1"/>
          </a:p>
          <a:p>
            <a:pPr marL="0" lvl="0" indent="0" algn="l" rtl="0">
              <a:lnSpc>
                <a:spcPct val="100000"/>
              </a:lnSpc>
              <a:spcBef>
                <a:spcPts val="0"/>
              </a:spcBef>
              <a:spcAft>
                <a:spcPts val="0"/>
              </a:spcAft>
              <a:buClr>
                <a:schemeClr val="dk1"/>
              </a:buClr>
              <a:buSzPts val="1100"/>
              <a:buFont typeface="Arial"/>
              <a:buNone/>
            </a:pPr>
            <a:r>
              <a:rPr lang="en-US" b="0" i="1"/>
              <a:t>Gas Turbine Engines Aerospace Propulsion</a:t>
            </a:r>
            <a:endParaRPr b="0" i="1"/>
          </a:p>
          <a:p>
            <a:pPr marL="0" lvl="0" indent="0" algn="l" rtl="0">
              <a:lnSpc>
                <a:spcPct val="100000"/>
              </a:lnSpc>
              <a:spcBef>
                <a:spcPts val="0"/>
              </a:spcBef>
              <a:spcAft>
                <a:spcPts val="0"/>
              </a:spcAft>
              <a:buClr>
                <a:schemeClr val="dk1"/>
              </a:buClr>
              <a:buSzPts val="1100"/>
              <a:buFont typeface="Arial"/>
              <a:buNone/>
            </a:pPr>
            <a:r>
              <a:rPr lang="en-US" b="0" i="1"/>
              <a:t>Fire Safety</a:t>
            </a:r>
            <a:endParaRPr b="0" i="1"/>
          </a:p>
          <a:p>
            <a:pPr marL="0" lvl="0" indent="0" algn="l" rtl="0">
              <a:lnSpc>
                <a:spcPct val="100000"/>
              </a:lnSpc>
              <a:spcBef>
                <a:spcPts val="0"/>
              </a:spcBef>
              <a:spcAft>
                <a:spcPts val="0"/>
              </a:spcAft>
              <a:buClr>
                <a:schemeClr val="dk1"/>
              </a:buClr>
              <a:buSzPts val="1100"/>
              <a:buFont typeface="Arial"/>
              <a:buNone/>
            </a:pPr>
            <a:r>
              <a:rPr lang="en-US" b="0" i="1"/>
              <a:t>Wildland Fire Modeling</a:t>
            </a:r>
            <a:endParaRPr b="0" i="1"/>
          </a:p>
          <a:p>
            <a:pPr marL="0" lvl="0" indent="0" algn="l" rtl="0">
              <a:lnSpc>
                <a:spcPct val="100000"/>
              </a:lnSpc>
              <a:spcBef>
                <a:spcPts val="0"/>
              </a:spcBef>
              <a:spcAft>
                <a:spcPts val="0"/>
              </a:spcAft>
              <a:buClr>
                <a:schemeClr val="dk1"/>
              </a:buClr>
              <a:buSzPts val="1100"/>
              <a:buFont typeface="Arial"/>
              <a:buNone/>
            </a:pPr>
            <a:r>
              <a:rPr lang="en-US" b="0" i="1"/>
              <a:t>Clean Combustion Biofuels</a:t>
            </a:r>
            <a:endParaRPr b="0" i="1"/>
          </a:p>
          <a:p>
            <a:pPr marL="0" lvl="0" indent="0" algn="l" rtl="0">
              <a:lnSpc>
                <a:spcPct val="100000"/>
              </a:lnSpc>
              <a:spcBef>
                <a:spcPts val="0"/>
              </a:spcBef>
              <a:spcAft>
                <a:spcPts val="0"/>
              </a:spcAft>
              <a:buClr>
                <a:schemeClr val="dk1"/>
              </a:buClr>
              <a:buSzPts val="1100"/>
              <a:buFont typeface="Arial"/>
              <a:buNone/>
            </a:pPr>
            <a:r>
              <a:rPr lang="en-US" b="0" i="1"/>
              <a:t>Emissions Mitigation</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Specializations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None</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Prerequisites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t>MCEN 5021: Fluids</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Pre or Corequisites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None</a:t>
            </a:r>
            <a:endParaRPr/>
          </a:p>
        </p:txBody>
      </p:sp>
      <p:sp>
        <p:nvSpPr>
          <p:cNvPr id="1093" name="Google Shape;1093;p82"/>
          <p:cNvSpPr txBox="1">
            <a:spLocks noGrp="1"/>
          </p:cNvSpPr>
          <p:nvPr>
            <p:ph type="subTitle" idx="5"/>
          </p:nvPr>
        </p:nvSpPr>
        <p:spPr>
          <a:xfrm>
            <a:off x="2652475" y="1118700"/>
            <a:ext cx="5316000" cy="2308800"/>
          </a:xfrm>
          <a:prstGeom prst="rect">
            <a:avLst/>
          </a:prstGeom>
        </p:spPr>
        <p:txBody>
          <a:bodyPr spcFirstLastPara="1" wrap="square" lIns="228600" tIns="182875" rIns="228600" bIns="182875" anchor="t" anchorCtr="0">
            <a:spAutoFit/>
          </a:bodyPr>
          <a:lstStyle/>
          <a:p>
            <a:pPr marL="0" lvl="0" indent="0" algn="l" rtl="0">
              <a:lnSpc>
                <a:spcPct val="100000"/>
              </a:lnSpc>
              <a:spcBef>
                <a:spcPts val="0"/>
              </a:spcBef>
              <a:spcAft>
                <a:spcPts val="0"/>
              </a:spcAft>
              <a:buClr>
                <a:schemeClr val="dk1"/>
              </a:buClr>
              <a:buSzPts val="1100"/>
              <a:buFont typeface="Arial"/>
              <a:buNone/>
            </a:pPr>
            <a:r>
              <a:rPr lang="en-US" i="0"/>
              <a:t>Provides an introduction to reacting flows and combustion. Covers chemical kinetics, including global and detailed mechanisms and the variable density flow equations are derived. Relevant non-dimensional parameters and limiting behaviors are discussed. The Rankine-Hugoniot relations are presented and various aspects of diffusion, kinetically dominated and balanced combustion are outlined. Flame structures are discussed, including laminar and turbulent flames, and the Burke-Schumann solution is outlined.</a:t>
            </a:r>
            <a:endParaRPr/>
          </a:p>
        </p:txBody>
      </p:sp>
      <p:sp>
        <p:nvSpPr>
          <p:cNvPr id="1094" name="Google Shape;1094;p82"/>
          <p:cNvSpPr txBox="1">
            <a:spLocks noGrp="1"/>
          </p:cNvSpPr>
          <p:nvPr>
            <p:ph type="subTitle" idx="6"/>
          </p:nvPr>
        </p:nvSpPr>
        <p:spPr>
          <a:xfrm>
            <a:off x="2820625" y="5017675"/>
            <a:ext cx="1637100" cy="409800"/>
          </a:xfrm>
          <a:prstGeom prst="rect">
            <a:avLst/>
          </a:prstGeom>
        </p:spPr>
        <p:txBody>
          <a:bodyPr spcFirstLastPara="1" wrap="square" lIns="27425" tIns="0" rIns="27425" bIns="0" anchor="ctr" anchorCtr="0">
            <a:noAutofit/>
          </a:bodyPr>
          <a:lstStyle/>
          <a:p>
            <a:pPr marL="0" lvl="0" indent="0" algn="ctr" rtl="0">
              <a:spcBef>
                <a:spcPts val="1000"/>
              </a:spcBef>
              <a:spcAft>
                <a:spcPts val="0"/>
              </a:spcAft>
              <a:buNone/>
            </a:pPr>
            <a:r>
              <a:rPr lang="en-US">
                <a:solidFill>
                  <a:schemeClr val="hlink"/>
                </a:solidFill>
                <a:uFill>
                  <a:noFill/>
                </a:uFill>
                <a:hlinkClick r:id="rId5"/>
              </a:rPr>
              <a:t>Peter Hamlington</a:t>
            </a:r>
            <a:endParaRPr/>
          </a:p>
        </p:txBody>
      </p:sp>
      <p:sp>
        <p:nvSpPr>
          <p:cNvPr id="1095" name="Google Shape;1095;p82"/>
          <p:cNvSpPr txBox="1">
            <a:spLocks noGrp="1"/>
          </p:cNvSpPr>
          <p:nvPr>
            <p:ph type="subTitle" idx="8"/>
          </p:nvPr>
        </p:nvSpPr>
        <p:spPr>
          <a:xfrm>
            <a:off x="2651733" y="5522975"/>
            <a:ext cx="9348900" cy="838200"/>
          </a:xfrm>
          <a:prstGeom prst="rect">
            <a:avLst/>
          </a:prstGeom>
        </p:spPr>
        <p:txBody>
          <a:bodyPr spcFirstLastPara="1" wrap="square" lIns="274300" tIns="45700" rIns="274300"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a:t>Teaching schedule: </a:t>
            </a:r>
            <a:r>
              <a:rPr lang="en-US" b="0"/>
              <a:t>Availability varies. Offered as instructor schedules allow.</a:t>
            </a:r>
            <a:endParaRPr/>
          </a:p>
          <a:p>
            <a:pPr marL="0" lvl="0" indent="0" algn="l" rtl="0">
              <a:spcBef>
                <a:spcPts val="1000"/>
              </a:spcBef>
              <a:spcAft>
                <a:spcPts val="0"/>
              </a:spcAft>
              <a:buNone/>
            </a:pPr>
            <a:endParaRPr/>
          </a:p>
        </p:txBody>
      </p:sp>
      <p:sp>
        <p:nvSpPr>
          <p:cNvPr id="1096" name="Google Shape;1096;p82"/>
          <p:cNvSpPr txBox="1">
            <a:spLocks noGrp="1"/>
          </p:cNvSpPr>
          <p:nvPr>
            <p:ph type="title"/>
          </p:nvPr>
        </p:nvSpPr>
        <p:spPr>
          <a:xfrm>
            <a:off x="190500" y="0"/>
            <a:ext cx="11810100" cy="1118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2800"/>
              <a:t>MCEN 6001: Reacting Flows</a:t>
            </a:r>
            <a:endParaRPr sz="280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101"/>
        <p:cNvGrpSpPr/>
        <p:nvPr/>
      </p:nvGrpSpPr>
      <p:grpSpPr>
        <a:xfrm>
          <a:off x="0" y="0"/>
          <a:ext cx="0" cy="0"/>
          <a:chOff x="0" y="0"/>
          <a:chExt cx="0" cy="0"/>
        </a:xfrm>
      </p:grpSpPr>
      <p:pic>
        <p:nvPicPr>
          <p:cNvPr id="1102" name="Google Shape;1102;p83"/>
          <p:cNvPicPr preferRelativeResize="0">
            <a:picLocks noGrp="1"/>
          </p:cNvPicPr>
          <p:nvPr>
            <p:ph type="pic" idx="2"/>
          </p:nvPr>
        </p:nvPicPr>
        <p:blipFill rotWithShape="1">
          <a:blip r:embed="rId3">
            <a:alphaModFix/>
          </a:blip>
          <a:srcRect l="4388" r="4379"/>
          <a:stretch/>
        </p:blipFill>
        <p:spPr>
          <a:xfrm>
            <a:off x="7968425" y="1329850"/>
            <a:ext cx="3649200" cy="3000000"/>
          </a:xfrm>
          <a:prstGeom prst="rect">
            <a:avLst/>
          </a:prstGeom>
        </p:spPr>
      </p:pic>
      <p:pic>
        <p:nvPicPr>
          <p:cNvPr id="1103" name="Google Shape;1103;p83"/>
          <p:cNvPicPr preferRelativeResize="0">
            <a:picLocks noGrp="1"/>
          </p:cNvPicPr>
          <p:nvPr>
            <p:ph type="pic" idx="3"/>
          </p:nvPr>
        </p:nvPicPr>
        <p:blipFill rotWithShape="1">
          <a:blip r:embed="rId4">
            <a:alphaModFix/>
          </a:blip>
          <a:srcRect/>
          <a:stretch/>
        </p:blipFill>
        <p:spPr>
          <a:xfrm>
            <a:off x="2973025" y="3747525"/>
            <a:ext cx="1335000" cy="1335000"/>
          </a:xfrm>
          <a:prstGeom prst="rect">
            <a:avLst/>
          </a:prstGeom>
        </p:spPr>
      </p:pic>
      <p:sp>
        <p:nvSpPr>
          <p:cNvPr id="1104" name="Google Shape;1104;p83"/>
          <p:cNvSpPr txBox="1">
            <a:spLocks noGrp="1"/>
          </p:cNvSpPr>
          <p:nvPr>
            <p:ph type="subTitle" idx="1"/>
          </p:nvPr>
        </p:nvSpPr>
        <p:spPr>
          <a:xfrm>
            <a:off x="0" y="1118700"/>
            <a:ext cx="2652600" cy="4764600"/>
          </a:xfrm>
          <a:prstGeom prst="rect">
            <a:avLst/>
          </a:prstGeom>
        </p:spPr>
        <p:txBody>
          <a:bodyPr spcFirstLastPara="1" wrap="square" lIns="228600" tIns="182875" rIns="228600" bIns="182875" anchor="t" anchorCtr="0">
            <a:noAutofit/>
          </a:bodyPr>
          <a:lstStyle/>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Career Areas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Materials Science</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Specializations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None</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Prerequisites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None</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Pre or Corequisites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None</a:t>
            </a:r>
            <a:endParaRPr/>
          </a:p>
        </p:txBody>
      </p:sp>
      <p:sp>
        <p:nvSpPr>
          <p:cNvPr id="1105" name="Google Shape;1105;p83"/>
          <p:cNvSpPr txBox="1">
            <a:spLocks noGrp="1"/>
          </p:cNvSpPr>
          <p:nvPr>
            <p:ph type="subTitle" idx="5"/>
          </p:nvPr>
        </p:nvSpPr>
        <p:spPr>
          <a:xfrm>
            <a:off x="2652475" y="1118700"/>
            <a:ext cx="5316000" cy="1878000"/>
          </a:xfrm>
          <a:prstGeom prst="rect">
            <a:avLst/>
          </a:prstGeom>
        </p:spPr>
        <p:txBody>
          <a:bodyPr spcFirstLastPara="1" wrap="square" lIns="228600" tIns="182875" rIns="228600" bIns="182875" anchor="t" anchorCtr="0">
            <a:spAutoFit/>
          </a:bodyPr>
          <a:lstStyle/>
          <a:p>
            <a:pPr marL="0" lvl="0" indent="0" algn="l" rtl="0">
              <a:lnSpc>
                <a:spcPct val="100000"/>
              </a:lnSpc>
              <a:spcBef>
                <a:spcPts val="0"/>
              </a:spcBef>
              <a:spcAft>
                <a:spcPts val="0"/>
              </a:spcAft>
              <a:buClr>
                <a:schemeClr val="dk1"/>
              </a:buClr>
              <a:buSzPts val="1100"/>
              <a:buFont typeface="Arial"/>
              <a:buNone/>
            </a:pPr>
            <a:r>
              <a:rPr lang="en-US" i="0"/>
              <a:t>Emphasizes the relationship between molecular structure and macroscopic properties. Structural aspects include chain conformation, configuration, and the crystalline and amorphous states. Discusses physical and mechanical properties with a focus on solution and phase behavior, transitions of bulk polymers, and rubber and viscoelastic behavior. </a:t>
            </a:r>
            <a:endParaRPr/>
          </a:p>
        </p:txBody>
      </p:sp>
      <p:sp>
        <p:nvSpPr>
          <p:cNvPr id="1106" name="Google Shape;1106;p83"/>
          <p:cNvSpPr txBox="1">
            <a:spLocks noGrp="1"/>
          </p:cNvSpPr>
          <p:nvPr>
            <p:ph type="subTitle" idx="6"/>
          </p:nvPr>
        </p:nvSpPr>
        <p:spPr>
          <a:xfrm>
            <a:off x="2820625" y="5017675"/>
            <a:ext cx="1637100" cy="409800"/>
          </a:xfrm>
          <a:prstGeom prst="rect">
            <a:avLst/>
          </a:prstGeom>
        </p:spPr>
        <p:txBody>
          <a:bodyPr spcFirstLastPara="1" wrap="square" lIns="27425" tIns="0" rIns="27425" bIns="0" anchor="ctr" anchorCtr="0">
            <a:noAutofit/>
          </a:bodyPr>
          <a:lstStyle/>
          <a:p>
            <a:pPr marL="0" lvl="0" indent="0" algn="ctr" rtl="0">
              <a:spcBef>
                <a:spcPts val="1000"/>
              </a:spcBef>
              <a:spcAft>
                <a:spcPts val="0"/>
              </a:spcAft>
              <a:buNone/>
            </a:pPr>
            <a:r>
              <a:rPr lang="en-US">
                <a:solidFill>
                  <a:schemeClr val="hlink"/>
                </a:solidFill>
                <a:uFill>
                  <a:noFill/>
                </a:uFill>
                <a:hlinkClick r:id="rId5"/>
              </a:rPr>
              <a:t>Yifu Ding</a:t>
            </a:r>
            <a:endParaRPr/>
          </a:p>
        </p:txBody>
      </p:sp>
      <p:sp>
        <p:nvSpPr>
          <p:cNvPr id="1107" name="Google Shape;1107;p83"/>
          <p:cNvSpPr txBox="1">
            <a:spLocks noGrp="1"/>
          </p:cNvSpPr>
          <p:nvPr>
            <p:ph type="subTitle" idx="8"/>
          </p:nvPr>
        </p:nvSpPr>
        <p:spPr>
          <a:xfrm>
            <a:off x="2651733" y="5522975"/>
            <a:ext cx="9348900" cy="838200"/>
          </a:xfrm>
          <a:prstGeom prst="rect">
            <a:avLst/>
          </a:prstGeom>
        </p:spPr>
        <p:txBody>
          <a:bodyPr spcFirstLastPara="1" wrap="square" lIns="274300" tIns="45700" rIns="274300"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a:t>Teaching schedule: </a:t>
            </a:r>
            <a:r>
              <a:rPr lang="en-US" b="0"/>
              <a:t>Generally offered once every two years.</a:t>
            </a:r>
            <a:endParaRPr/>
          </a:p>
          <a:p>
            <a:pPr marL="0" lvl="0" indent="0" algn="l" rtl="0">
              <a:spcBef>
                <a:spcPts val="1000"/>
              </a:spcBef>
              <a:spcAft>
                <a:spcPts val="0"/>
              </a:spcAft>
              <a:buNone/>
            </a:pPr>
            <a:endParaRPr/>
          </a:p>
        </p:txBody>
      </p:sp>
      <p:sp>
        <p:nvSpPr>
          <p:cNvPr id="1108" name="Google Shape;1108;p83"/>
          <p:cNvSpPr txBox="1">
            <a:spLocks noGrp="1"/>
          </p:cNvSpPr>
          <p:nvPr>
            <p:ph type="title"/>
          </p:nvPr>
        </p:nvSpPr>
        <p:spPr>
          <a:xfrm>
            <a:off x="190500" y="0"/>
            <a:ext cx="11810100" cy="1118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2800"/>
              <a:t>MCEN 6184: Structures and Properties of Polymers</a:t>
            </a:r>
            <a:endParaRPr sz="280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113"/>
        <p:cNvGrpSpPr/>
        <p:nvPr/>
      </p:nvGrpSpPr>
      <p:grpSpPr>
        <a:xfrm>
          <a:off x="0" y="0"/>
          <a:ext cx="0" cy="0"/>
          <a:chOff x="0" y="0"/>
          <a:chExt cx="0" cy="0"/>
        </a:xfrm>
      </p:grpSpPr>
      <p:pic>
        <p:nvPicPr>
          <p:cNvPr id="1114" name="Google Shape;1114;p84"/>
          <p:cNvPicPr preferRelativeResize="0">
            <a:picLocks noGrp="1"/>
          </p:cNvPicPr>
          <p:nvPr>
            <p:ph type="pic" idx="3"/>
          </p:nvPr>
        </p:nvPicPr>
        <p:blipFill rotWithShape="1">
          <a:blip r:embed="rId3">
            <a:alphaModFix/>
          </a:blip>
          <a:srcRect/>
          <a:stretch/>
        </p:blipFill>
        <p:spPr>
          <a:xfrm>
            <a:off x="2973025" y="3747525"/>
            <a:ext cx="1335000" cy="1335000"/>
          </a:xfrm>
          <a:prstGeom prst="rect">
            <a:avLst/>
          </a:prstGeom>
        </p:spPr>
      </p:pic>
      <p:pic>
        <p:nvPicPr>
          <p:cNvPr id="1115" name="Google Shape;1115;p84"/>
          <p:cNvPicPr preferRelativeResize="0">
            <a:picLocks noGrp="1"/>
          </p:cNvPicPr>
          <p:nvPr>
            <p:ph type="pic" idx="4"/>
          </p:nvPr>
        </p:nvPicPr>
        <p:blipFill rotWithShape="1">
          <a:blip r:embed="rId4">
            <a:alphaModFix/>
          </a:blip>
          <a:srcRect/>
          <a:stretch/>
        </p:blipFill>
        <p:spPr>
          <a:xfrm>
            <a:off x="4525775" y="3747525"/>
            <a:ext cx="1335000" cy="1335000"/>
          </a:xfrm>
          <a:prstGeom prst="rect">
            <a:avLst/>
          </a:prstGeom>
        </p:spPr>
      </p:pic>
      <p:sp>
        <p:nvSpPr>
          <p:cNvPr id="1116" name="Google Shape;1116;p84"/>
          <p:cNvSpPr txBox="1">
            <a:spLocks noGrp="1"/>
          </p:cNvSpPr>
          <p:nvPr>
            <p:ph type="subTitle" idx="1"/>
          </p:nvPr>
        </p:nvSpPr>
        <p:spPr>
          <a:xfrm>
            <a:off x="0" y="1118700"/>
            <a:ext cx="2652600" cy="4764600"/>
          </a:xfrm>
          <a:prstGeom prst="rect">
            <a:avLst/>
          </a:prstGeom>
        </p:spPr>
        <p:txBody>
          <a:bodyPr spcFirstLastPara="1" wrap="square" lIns="228600" tIns="182875" rIns="228600" bIns="182875" anchor="t" anchorCtr="0">
            <a:noAutofit/>
          </a:bodyPr>
          <a:lstStyle/>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Career Areas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t>Advanced Mechanics</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Specializations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None</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Prerequisites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MCEN 5023: Solids</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Pre or Corequisites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None</a:t>
            </a:r>
            <a:endParaRPr/>
          </a:p>
        </p:txBody>
      </p:sp>
      <p:sp>
        <p:nvSpPr>
          <p:cNvPr id="1117" name="Google Shape;1117;p84"/>
          <p:cNvSpPr txBox="1">
            <a:spLocks noGrp="1"/>
          </p:cNvSpPr>
          <p:nvPr>
            <p:ph type="subTitle" idx="5"/>
          </p:nvPr>
        </p:nvSpPr>
        <p:spPr>
          <a:xfrm>
            <a:off x="2652475" y="1118700"/>
            <a:ext cx="5316000" cy="2308800"/>
          </a:xfrm>
          <a:prstGeom prst="rect">
            <a:avLst/>
          </a:prstGeom>
        </p:spPr>
        <p:txBody>
          <a:bodyPr spcFirstLastPara="1" wrap="square" lIns="228600" tIns="182875" rIns="228600" bIns="182875" anchor="t" anchorCtr="0">
            <a:spAutoFit/>
          </a:bodyPr>
          <a:lstStyle/>
          <a:p>
            <a:pPr marL="0" lvl="0" indent="0" algn="l" rtl="0">
              <a:lnSpc>
                <a:spcPct val="100000"/>
              </a:lnSpc>
              <a:spcBef>
                <a:spcPts val="0"/>
              </a:spcBef>
              <a:spcAft>
                <a:spcPts val="0"/>
              </a:spcAft>
              <a:buClr>
                <a:schemeClr val="dk1"/>
              </a:buClr>
              <a:buSzPts val="1100"/>
              <a:buFont typeface="Arial"/>
              <a:buNone/>
            </a:pPr>
            <a:r>
              <a:rPr lang="en-US" i="0"/>
              <a:t>This class will treat of the nonlinear mechanical response of a variety of engineering, biological and bio-inspired materials. We will start by redefining key concepts of solid mechanics in the context of finite deformation and further explore the response of elastic and inelastic solids. In this context, we will discuss the relationship between the micromechanics occurring at the level of a material’s structure and the emerging mechanical response during elasticity, viscoelasticity, plasticity, damage and fracture.</a:t>
            </a:r>
            <a:endParaRPr/>
          </a:p>
        </p:txBody>
      </p:sp>
      <p:sp>
        <p:nvSpPr>
          <p:cNvPr id="1118" name="Google Shape;1118;p84"/>
          <p:cNvSpPr txBox="1">
            <a:spLocks noGrp="1"/>
          </p:cNvSpPr>
          <p:nvPr>
            <p:ph type="subTitle" idx="6"/>
          </p:nvPr>
        </p:nvSpPr>
        <p:spPr>
          <a:xfrm>
            <a:off x="2820625" y="5017675"/>
            <a:ext cx="1637100" cy="409800"/>
          </a:xfrm>
          <a:prstGeom prst="rect">
            <a:avLst/>
          </a:prstGeom>
        </p:spPr>
        <p:txBody>
          <a:bodyPr spcFirstLastPara="1" wrap="square" lIns="27425" tIns="0" rIns="27425" bIns="0" anchor="ctr" anchorCtr="0">
            <a:noAutofit/>
          </a:bodyPr>
          <a:lstStyle/>
          <a:p>
            <a:pPr marL="0" lvl="0" indent="0" algn="ctr" rtl="0">
              <a:spcBef>
                <a:spcPts val="1000"/>
              </a:spcBef>
              <a:spcAft>
                <a:spcPts val="0"/>
              </a:spcAft>
              <a:buNone/>
            </a:pPr>
            <a:r>
              <a:rPr lang="en-US">
                <a:solidFill>
                  <a:schemeClr val="hlink"/>
                </a:solidFill>
                <a:uFill>
                  <a:noFill/>
                </a:uFill>
                <a:hlinkClick r:id="rId5"/>
              </a:rPr>
              <a:t>Francois Barthelat </a:t>
            </a:r>
            <a:endParaRPr/>
          </a:p>
        </p:txBody>
      </p:sp>
      <p:sp>
        <p:nvSpPr>
          <p:cNvPr id="1119" name="Google Shape;1119;p84"/>
          <p:cNvSpPr txBox="1">
            <a:spLocks noGrp="1"/>
          </p:cNvSpPr>
          <p:nvPr>
            <p:ph type="subTitle" idx="7"/>
          </p:nvPr>
        </p:nvSpPr>
        <p:spPr>
          <a:xfrm>
            <a:off x="4376075" y="5022475"/>
            <a:ext cx="1637100" cy="409800"/>
          </a:xfrm>
          <a:prstGeom prst="rect">
            <a:avLst/>
          </a:prstGeom>
        </p:spPr>
        <p:txBody>
          <a:bodyPr spcFirstLastPara="1" wrap="square" lIns="27425" tIns="0" rIns="27425" bIns="0" anchor="ctr" anchorCtr="0">
            <a:noAutofit/>
          </a:bodyPr>
          <a:lstStyle/>
          <a:p>
            <a:pPr marL="0" lvl="0" indent="0" algn="ctr" rtl="0">
              <a:spcBef>
                <a:spcPts val="1000"/>
              </a:spcBef>
              <a:spcAft>
                <a:spcPts val="0"/>
              </a:spcAft>
              <a:buNone/>
            </a:pPr>
            <a:r>
              <a:rPr lang="en-US">
                <a:solidFill>
                  <a:schemeClr val="hlink"/>
                </a:solidFill>
                <a:uFill>
                  <a:noFill/>
                </a:uFill>
                <a:hlinkClick r:id="rId6"/>
              </a:rPr>
              <a:t>Franck Vernerey</a:t>
            </a:r>
            <a:endParaRPr/>
          </a:p>
        </p:txBody>
      </p:sp>
      <p:sp>
        <p:nvSpPr>
          <p:cNvPr id="1120" name="Google Shape;1120;p84"/>
          <p:cNvSpPr txBox="1">
            <a:spLocks noGrp="1"/>
          </p:cNvSpPr>
          <p:nvPr>
            <p:ph type="subTitle" idx="8"/>
          </p:nvPr>
        </p:nvSpPr>
        <p:spPr>
          <a:xfrm>
            <a:off x="2651733" y="5522975"/>
            <a:ext cx="9348900" cy="838200"/>
          </a:xfrm>
          <a:prstGeom prst="rect">
            <a:avLst/>
          </a:prstGeom>
        </p:spPr>
        <p:txBody>
          <a:bodyPr spcFirstLastPara="1" wrap="square" lIns="274300" tIns="45700" rIns="274300" bIns="45700" anchor="t" anchorCtr="0">
            <a:noAutofit/>
          </a:bodyPr>
          <a:lstStyle/>
          <a:p>
            <a:pPr marL="0" lvl="0" indent="0" algn="l" rtl="0">
              <a:lnSpc>
                <a:spcPct val="100000"/>
              </a:lnSpc>
              <a:spcBef>
                <a:spcPts val="0"/>
              </a:spcBef>
              <a:spcAft>
                <a:spcPts val="0"/>
              </a:spcAft>
              <a:buNone/>
            </a:pPr>
            <a:r>
              <a:rPr lang="en-US"/>
              <a:t>Teaching schedule: </a:t>
            </a:r>
            <a:r>
              <a:rPr lang="en-US" b="0"/>
              <a:t>Availability varies. Offered as instructor schedules allow.</a:t>
            </a:r>
            <a:endParaRPr/>
          </a:p>
        </p:txBody>
      </p:sp>
      <p:sp>
        <p:nvSpPr>
          <p:cNvPr id="1121" name="Google Shape;1121;p84"/>
          <p:cNvSpPr txBox="1">
            <a:spLocks noGrp="1"/>
          </p:cNvSpPr>
          <p:nvPr>
            <p:ph type="title"/>
          </p:nvPr>
        </p:nvSpPr>
        <p:spPr>
          <a:xfrm>
            <a:off x="190500" y="0"/>
            <a:ext cx="11810100" cy="1118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2800"/>
              <a:t>MCEN 6228: Continuum Mechanics</a:t>
            </a:r>
            <a:endParaRPr sz="2800"/>
          </a:p>
        </p:txBody>
      </p:sp>
      <p:pic>
        <p:nvPicPr>
          <p:cNvPr id="1122" name="Google Shape;1122;p84"/>
          <p:cNvPicPr preferRelativeResize="0"/>
          <p:nvPr/>
        </p:nvPicPr>
        <p:blipFill>
          <a:blip r:embed="rId7">
            <a:alphaModFix/>
          </a:blip>
          <a:stretch>
            <a:fillRect/>
          </a:stretch>
        </p:blipFill>
        <p:spPr>
          <a:xfrm>
            <a:off x="7968475" y="1412250"/>
            <a:ext cx="3649200" cy="2535890"/>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127"/>
        <p:cNvGrpSpPr/>
        <p:nvPr/>
      </p:nvGrpSpPr>
      <p:grpSpPr>
        <a:xfrm>
          <a:off x="0" y="0"/>
          <a:ext cx="0" cy="0"/>
          <a:chOff x="0" y="0"/>
          <a:chExt cx="0" cy="0"/>
        </a:xfrm>
      </p:grpSpPr>
      <p:pic>
        <p:nvPicPr>
          <p:cNvPr id="1128" name="Google Shape;1128;p85"/>
          <p:cNvPicPr preferRelativeResize="0">
            <a:picLocks noGrp="1"/>
          </p:cNvPicPr>
          <p:nvPr>
            <p:ph type="pic" idx="3"/>
          </p:nvPr>
        </p:nvPicPr>
        <p:blipFill rotWithShape="1">
          <a:blip r:embed="rId3">
            <a:alphaModFix/>
          </a:blip>
          <a:srcRect/>
          <a:stretch/>
        </p:blipFill>
        <p:spPr>
          <a:xfrm>
            <a:off x="2973025" y="3747525"/>
            <a:ext cx="1335000" cy="1335000"/>
          </a:xfrm>
          <a:prstGeom prst="rect">
            <a:avLst/>
          </a:prstGeom>
        </p:spPr>
      </p:pic>
      <p:sp>
        <p:nvSpPr>
          <p:cNvPr id="1129" name="Google Shape;1129;p85"/>
          <p:cNvSpPr txBox="1">
            <a:spLocks noGrp="1"/>
          </p:cNvSpPr>
          <p:nvPr>
            <p:ph type="subTitle" idx="1"/>
          </p:nvPr>
        </p:nvSpPr>
        <p:spPr>
          <a:xfrm>
            <a:off x="0" y="1118700"/>
            <a:ext cx="2652600" cy="4764600"/>
          </a:xfrm>
          <a:prstGeom prst="rect">
            <a:avLst/>
          </a:prstGeom>
        </p:spPr>
        <p:txBody>
          <a:bodyPr spcFirstLastPara="1" wrap="square" lIns="228600" tIns="182875" rIns="228600" bIns="182875" anchor="t" anchorCtr="0">
            <a:noAutofit/>
          </a:bodyPr>
          <a:lstStyle/>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Career Areas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t>Combustion</a:t>
            </a:r>
            <a:endParaRPr b="0" i="1"/>
          </a:p>
          <a:p>
            <a:pPr marL="0" lvl="0" indent="0" algn="l" rtl="0">
              <a:lnSpc>
                <a:spcPct val="100000"/>
              </a:lnSpc>
              <a:spcBef>
                <a:spcPts val="0"/>
              </a:spcBef>
              <a:spcAft>
                <a:spcPts val="0"/>
              </a:spcAft>
              <a:buClr>
                <a:schemeClr val="dk1"/>
              </a:buClr>
              <a:buSzPts val="1100"/>
              <a:buFont typeface="Arial"/>
              <a:buNone/>
            </a:pPr>
            <a:r>
              <a:rPr lang="en-US" b="0" i="1"/>
              <a:t>Pollution Control</a:t>
            </a:r>
            <a:endParaRPr b="0" i="1"/>
          </a:p>
          <a:p>
            <a:pPr marL="0" lvl="0" indent="0" algn="l" rtl="0">
              <a:lnSpc>
                <a:spcPct val="100000"/>
              </a:lnSpc>
              <a:spcBef>
                <a:spcPts val="0"/>
              </a:spcBef>
              <a:spcAft>
                <a:spcPts val="0"/>
              </a:spcAft>
              <a:buClr>
                <a:schemeClr val="dk1"/>
              </a:buClr>
              <a:buSzPts val="1100"/>
              <a:buFont typeface="Arial"/>
              <a:buNone/>
            </a:pPr>
            <a:r>
              <a:rPr lang="en-US" b="0" i="1"/>
              <a:t>Aviation</a:t>
            </a:r>
            <a:endParaRPr b="0" i="1"/>
          </a:p>
          <a:p>
            <a:pPr marL="0" lvl="0" indent="0" algn="l" rtl="0">
              <a:lnSpc>
                <a:spcPct val="100000"/>
              </a:lnSpc>
              <a:spcBef>
                <a:spcPts val="0"/>
              </a:spcBef>
              <a:spcAft>
                <a:spcPts val="0"/>
              </a:spcAft>
              <a:buClr>
                <a:schemeClr val="dk1"/>
              </a:buClr>
              <a:buSzPts val="1100"/>
              <a:buFont typeface="Arial"/>
              <a:buNone/>
            </a:pPr>
            <a:r>
              <a:rPr lang="en-US" b="0" i="1"/>
              <a:t>Chemistry</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Specializations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None</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Prerequisites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MCEN 5022: Classical Thermo</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Pre or Corequisites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None</a:t>
            </a:r>
            <a:endParaRPr/>
          </a:p>
        </p:txBody>
      </p:sp>
      <p:sp>
        <p:nvSpPr>
          <p:cNvPr id="1130" name="Google Shape;1130;p85"/>
          <p:cNvSpPr txBox="1">
            <a:spLocks noGrp="1"/>
          </p:cNvSpPr>
          <p:nvPr>
            <p:ph type="subTitle" idx="5"/>
          </p:nvPr>
        </p:nvSpPr>
        <p:spPr>
          <a:xfrm>
            <a:off x="2652475" y="1118700"/>
            <a:ext cx="5316000" cy="2170200"/>
          </a:xfrm>
          <a:prstGeom prst="rect">
            <a:avLst/>
          </a:prstGeom>
        </p:spPr>
        <p:txBody>
          <a:bodyPr spcFirstLastPara="1" wrap="square" lIns="228600" tIns="182875" rIns="228600" bIns="182875" anchor="t" anchorCtr="0">
            <a:spAutoFit/>
          </a:bodyPr>
          <a:lstStyle/>
          <a:p>
            <a:pPr marL="0" lvl="0" indent="0" algn="l" rtl="0">
              <a:lnSpc>
                <a:spcPct val="100000"/>
              </a:lnSpc>
              <a:spcBef>
                <a:spcPts val="0"/>
              </a:spcBef>
              <a:spcAft>
                <a:spcPts val="0"/>
              </a:spcAft>
              <a:buClr>
                <a:schemeClr val="dk1"/>
              </a:buClr>
              <a:buSzPts val="1100"/>
              <a:buFont typeface="Arial"/>
              <a:buNone/>
            </a:pPr>
            <a:r>
              <a:rPr lang="en-US" sz="1300" i="0"/>
              <a:t>Develop an advanced understanding of chemical kinetics in relation to applications for  combustion, atmospheric sciences, and catalysis. Understand concepts of molecular  bonding as it pertains to chemical reactivity and properties. Learn kinetic theory  (transition state theory, master equation theory) and the dependence of reactions on  pressure and temperature. Model reacting systems using chemical mechanisms to  explore the chemistry of low pressure oxidation, high pressure flame propagation, and  molecular growth pathways.</a:t>
            </a:r>
            <a:endParaRPr sz="1300"/>
          </a:p>
        </p:txBody>
      </p:sp>
      <p:sp>
        <p:nvSpPr>
          <p:cNvPr id="1131" name="Google Shape;1131;p85"/>
          <p:cNvSpPr txBox="1">
            <a:spLocks noGrp="1"/>
          </p:cNvSpPr>
          <p:nvPr>
            <p:ph type="subTitle" idx="6"/>
          </p:nvPr>
        </p:nvSpPr>
        <p:spPr>
          <a:xfrm>
            <a:off x="2820625" y="5017675"/>
            <a:ext cx="1637100" cy="409800"/>
          </a:xfrm>
          <a:prstGeom prst="rect">
            <a:avLst/>
          </a:prstGeom>
        </p:spPr>
        <p:txBody>
          <a:bodyPr spcFirstLastPara="1" wrap="square" lIns="27425" tIns="0" rIns="27425" bIns="0" anchor="ctr" anchorCtr="0">
            <a:noAutofit/>
          </a:bodyPr>
          <a:lstStyle/>
          <a:p>
            <a:pPr marL="0" lvl="0" indent="0" algn="ctr" rtl="0">
              <a:spcBef>
                <a:spcPts val="1000"/>
              </a:spcBef>
              <a:spcAft>
                <a:spcPts val="0"/>
              </a:spcAft>
              <a:buNone/>
            </a:pPr>
            <a:r>
              <a:rPr lang="en-US">
                <a:solidFill>
                  <a:schemeClr val="hlink"/>
                </a:solidFill>
                <a:uFill>
                  <a:noFill/>
                </a:uFill>
                <a:hlinkClick r:id="rId4"/>
              </a:rPr>
              <a:t>Nicole Labbe</a:t>
            </a:r>
            <a:endParaRPr/>
          </a:p>
        </p:txBody>
      </p:sp>
      <p:sp>
        <p:nvSpPr>
          <p:cNvPr id="1132" name="Google Shape;1132;p85"/>
          <p:cNvSpPr txBox="1">
            <a:spLocks noGrp="1"/>
          </p:cNvSpPr>
          <p:nvPr>
            <p:ph type="subTitle" idx="8"/>
          </p:nvPr>
        </p:nvSpPr>
        <p:spPr>
          <a:xfrm>
            <a:off x="2651733" y="5522975"/>
            <a:ext cx="9348900" cy="838200"/>
          </a:xfrm>
          <a:prstGeom prst="rect">
            <a:avLst/>
          </a:prstGeom>
        </p:spPr>
        <p:txBody>
          <a:bodyPr spcFirstLastPara="1" wrap="square" lIns="274300" tIns="45700" rIns="274300"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a:t>Teaching schedule: </a:t>
            </a:r>
            <a:r>
              <a:rPr lang="en-US" b="0"/>
              <a:t>Availability varies. Offered as instructor schedules allow.</a:t>
            </a:r>
            <a:endParaRPr/>
          </a:p>
          <a:p>
            <a:pPr marL="0" lvl="0" indent="0" algn="l" rtl="0">
              <a:spcBef>
                <a:spcPts val="1000"/>
              </a:spcBef>
              <a:spcAft>
                <a:spcPts val="0"/>
              </a:spcAft>
              <a:buNone/>
            </a:pPr>
            <a:endParaRPr/>
          </a:p>
        </p:txBody>
      </p:sp>
      <p:sp>
        <p:nvSpPr>
          <p:cNvPr id="1133" name="Google Shape;1133;p85"/>
          <p:cNvSpPr txBox="1">
            <a:spLocks noGrp="1"/>
          </p:cNvSpPr>
          <p:nvPr>
            <p:ph type="title"/>
          </p:nvPr>
        </p:nvSpPr>
        <p:spPr>
          <a:xfrm>
            <a:off x="190500" y="0"/>
            <a:ext cx="11810100" cy="1118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2800"/>
              <a:t>MCEN 6228: Kinetics of Chemical Systems</a:t>
            </a:r>
            <a:endParaRPr sz="2800"/>
          </a:p>
        </p:txBody>
      </p:sp>
      <p:pic>
        <p:nvPicPr>
          <p:cNvPr id="1134" name="Google Shape;1134;p85"/>
          <p:cNvPicPr preferRelativeResize="0">
            <a:picLocks noGrp="1"/>
          </p:cNvPicPr>
          <p:nvPr>
            <p:ph type="pic" idx="2"/>
          </p:nvPr>
        </p:nvPicPr>
        <p:blipFill rotWithShape="1">
          <a:blip r:embed="rId5">
            <a:alphaModFix/>
          </a:blip>
          <a:srcRect/>
          <a:stretch/>
        </p:blipFill>
        <p:spPr>
          <a:xfrm>
            <a:off x="7968475" y="1412250"/>
            <a:ext cx="3605425" cy="3605425"/>
          </a:xfrm>
          <a:prstGeom prst="rect">
            <a:avLst/>
          </a:prstGeom>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139"/>
        <p:cNvGrpSpPr/>
        <p:nvPr/>
      </p:nvGrpSpPr>
      <p:grpSpPr>
        <a:xfrm>
          <a:off x="0" y="0"/>
          <a:ext cx="0" cy="0"/>
          <a:chOff x="0" y="0"/>
          <a:chExt cx="0" cy="0"/>
        </a:xfrm>
      </p:grpSpPr>
      <p:pic>
        <p:nvPicPr>
          <p:cNvPr id="1140" name="Google Shape;1140;p86"/>
          <p:cNvPicPr preferRelativeResize="0">
            <a:picLocks noGrp="1"/>
          </p:cNvPicPr>
          <p:nvPr>
            <p:ph type="pic" idx="3"/>
          </p:nvPr>
        </p:nvPicPr>
        <p:blipFill rotWithShape="1">
          <a:blip r:embed="rId3">
            <a:alphaModFix/>
          </a:blip>
          <a:srcRect/>
          <a:stretch/>
        </p:blipFill>
        <p:spPr>
          <a:xfrm>
            <a:off x="2973025" y="3747525"/>
            <a:ext cx="1335000" cy="1335000"/>
          </a:xfrm>
          <a:prstGeom prst="rect">
            <a:avLst/>
          </a:prstGeom>
        </p:spPr>
      </p:pic>
      <p:sp>
        <p:nvSpPr>
          <p:cNvPr id="1141" name="Google Shape;1141;p86"/>
          <p:cNvSpPr txBox="1">
            <a:spLocks noGrp="1"/>
          </p:cNvSpPr>
          <p:nvPr>
            <p:ph type="subTitle" idx="1"/>
          </p:nvPr>
        </p:nvSpPr>
        <p:spPr>
          <a:xfrm>
            <a:off x="0" y="1118700"/>
            <a:ext cx="2652600" cy="4764600"/>
          </a:xfrm>
          <a:prstGeom prst="rect">
            <a:avLst/>
          </a:prstGeom>
        </p:spPr>
        <p:txBody>
          <a:bodyPr spcFirstLastPara="1" wrap="square" lIns="228600" tIns="182875" rIns="228600" bIns="182875" anchor="t" anchorCtr="0">
            <a:noAutofit/>
          </a:bodyPr>
          <a:lstStyle/>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Career Areas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Controls</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Specializations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None</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Prerequisites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Graduate Level Knowledge of Controls</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Pre or Corequisites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None</a:t>
            </a:r>
            <a:endParaRPr/>
          </a:p>
        </p:txBody>
      </p:sp>
      <p:sp>
        <p:nvSpPr>
          <p:cNvPr id="1142" name="Google Shape;1142;p86"/>
          <p:cNvSpPr txBox="1">
            <a:spLocks noGrp="1"/>
          </p:cNvSpPr>
          <p:nvPr>
            <p:ph type="subTitle" idx="5"/>
          </p:nvPr>
        </p:nvSpPr>
        <p:spPr>
          <a:xfrm>
            <a:off x="2652475" y="1118700"/>
            <a:ext cx="5316000" cy="2170200"/>
          </a:xfrm>
          <a:prstGeom prst="rect">
            <a:avLst/>
          </a:prstGeom>
        </p:spPr>
        <p:txBody>
          <a:bodyPr spcFirstLastPara="1" wrap="square" lIns="228600" tIns="182875" rIns="228600" bIns="182875" anchor="t" anchorCtr="0">
            <a:spAutoFit/>
          </a:bodyPr>
          <a:lstStyle/>
          <a:p>
            <a:pPr marL="0" lvl="0" indent="0" algn="l" rtl="0">
              <a:lnSpc>
                <a:spcPct val="100000"/>
              </a:lnSpc>
              <a:spcBef>
                <a:spcPts val="0"/>
              </a:spcBef>
              <a:spcAft>
                <a:spcPts val="0"/>
              </a:spcAft>
              <a:buClr>
                <a:schemeClr val="dk1"/>
              </a:buClr>
              <a:buSzPts val="1100"/>
              <a:buFont typeface="Arial"/>
              <a:buNone/>
            </a:pPr>
            <a:r>
              <a:rPr lang="en-US" sz="1300" i="0"/>
              <a:t>Mathematical framework for analysis and synthesis of robust controllers for multivariate, uncertain systems. Singular values, matrix norms, signal and system norms in the time and frequency domain. Loopshaping and generalization of Bode design principles. Uncertainty modeling, linear fractional transformations (LFTs), and the structured singular value. Robust stability and performance, limitations on achievable performance due to uncertainty. Modern synthesis techniques including H- infinity mixed sensitivity and loopshaping design, and mu-synthesis.</a:t>
            </a:r>
            <a:endParaRPr sz="1300"/>
          </a:p>
        </p:txBody>
      </p:sp>
      <p:sp>
        <p:nvSpPr>
          <p:cNvPr id="1143" name="Google Shape;1143;p86"/>
          <p:cNvSpPr txBox="1">
            <a:spLocks noGrp="1"/>
          </p:cNvSpPr>
          <p:nvPr>
            <p:ph type="subTitle" idx="6"/>
          </p:nvPr>
        </p:nvSpPr>
        <p:spPr>
          <a:xfrm>
            <a:off x="2820625" y="5017675"/>
            <a:ext cx="1637100" cy="409800"/>
          </a:xfrm>
          <a:prstGeom prst="rect">
            <a:avLst/>
          </a:prstGeom>
        </p:spPr>
        <p:txBody>
          <a:bodyPr spcFirstLastPara="1" wrap="square" lIns="27425" tIns="0" rIns="27425" bIns="0" anchor="ctr" anchorCtr="0">
            <a:noAutofit/>
          </a:bodyPr>
          <a:lstStyle/>
          <a:p>
            <a:pPr marL="0" lvl="0" indent="0" algn="ctr" rtl="0">
              <a:spcBef>
                <a:spcPts val="1000"/>
              </a:spcBef>
              <a:spcAft>
                <a:spcPts val="0"/>
              </a:spcAft>
              <a:buNone/>
            </a:pPr>
            <a:r>
              <a:rPr lang="en-US">
                <a:solidFill>
                  <a:schemeClr val="hlink"/>
                </a:solidFill>
                <a:uFill>
                  <a:noFill/>
                </a:uFill>
                <a:hlinkClick r:id="rId4"/>
              </a:rPr>
              <a:t>Sean Humbert</a:t>
            </a:r>
            <a:endParaRPr/>
          </a:p>
        </p:txBody>
      </p:sp>
      <p:sp>
        <p:nvSpPr>
          <p:cNvPr id="1144" name="Google Shape;1144;p86"/>
          <p:cNvSpPr txBox="1">
            <a:spLocks noGrp="1"/>
          </p:cNvSpPr>
          <p:nvPr>
            <p:ph type="subTitle" idx="8"/>
          </p:nvPr>
        </p:nvSpPr>
        <p:spPr>
          <a:xfrm>
            <a:off x="2651733" y="5522975"/>
            <a:ext cx="9348900" cy="838200"/>
          </a:xfrm>
          <a:prstGeom prst="rect">
            <a:avLst/>
          </a:prstGeom>
        </p:spPr>
        <p:txBody>
          <a:bodyPr spcFirstLastPara="1" wrap="square" lIns="274300" tIns="45700" rIns="274300"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a:t>Teaching schedule: </a:t>
            </a:r>
            <a:r>
              <a:rPr lang="en-US" b="0"/>
              <a:t>Availability varies. Offered as instructor schedules allow.</a:t>
            </a:r>
            <a:endParaRPr/>
          </a:p>
          <a:p>
            <a:pPr marL="0" lvl="0" indent="0" algn="l" rtl="0">
              <a:spcBef>
                <a:spcPts val="1000"/>
              </a:spcBef>
              <a:spcAft>
                <a:spcPts val="0"/>
              </a:spcAft>
              <a:buNone/>
            </a:pPr>
            <a:endParaRPr/>
          </a:p>
        </p:txBody>
      </p:sp>
      <p:sp>
        <p:nvSpPr>
          <p:cNvPr id="1145" name="Google Shape;1145;p86"/>
          <p:cNvSpPr txBox="1">
            <a:spLocks noGrp="1"/>
          </p:cNvSpPr>
          <p:nvPr>
            <p:ph type="title"/>
          </p:nvPr>
        </p:nvSpPr>
        <p:spPr>
          <a:xfrm>
            <a:off x="190500" y="0"/>
            <a:ext cx="11810100" cy="1118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2800"/>
              <a:t>MCEN 6228: Robust Multivariable Control</a:t>
            </a:r>
            <a:endParaRPr sz="2800"/>
          </a:p>
        </p:txBody>
      </p:sp>
      <p:pic>
        <p:nvPicPr>
          <p:cNvPr id="1146" name="Google Shape;1146;p86"/>
          <p:cNvPicPr preferRelativeResize="0">
            <a:picLocks noGrp="1"/>
          </p:cNvPicPr>
          <p:nvPr>
            <p:ph type="pic" idx="2"/>
          </p:nvPr>
        </p:nvPicPr>
        <p:blipFill rotWithShape="1">
          <a:blip r:embed="rId5">
            <a:alphaModFix/>
          </a:blip>
          <a:srcRect l="3232" t="-2560" b="2559"/>
          <a:stretch/>
        </p:blipFill>
        <p:spPr>
          <a:xfrm>
            <a:off x="7968475" y="1336050"/>
            <a:ext cx="3605424" cy="3220016"/>
          </a:xfrm>
          <a:prstGeom prst="rect">
            <a:avLst/>
          </a:prstGeom>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151"/>
        <p:cNvGrpSpPr/>
        <p:nvPr/>
      </p:nvGrpSpPr>
      <p:grpSpPr>
        <a:xfrm>
          <a:off x="0" y="0"/>
          <a:ext cx="0" cy="0"/>
          <a:chOff x="0" y="0"/>
          <a:chExt cx="0" cy="0"/>
        </a:xfrm>
      </p:grpSpPr>
      <p:pic>
        <p:nvPicPr>
          <p:cNvPr id="1152" name="Google Shape;1152;p87"/>
          <p:cNvPicPr preferRelativeResize="0">
            <a:picLocks noGrp="1"/>
          </p:cNvPicPr>
          <p:nvPr>
            <p:ph type="pic" idx="3"/>
          </p:nvPr>
        </p:nvPicPr>
        <p:blipFill rotWithShape="1">
          <a:blip r:embed="rId3">
            <a:alphaModFix/>
          </a:blip>
          <a:srcRect/>
          <a:stretch/>
        </p:blipFill>
        <p:spPr>
          <a:xfrm>
            <a:off x="2973025" y="3747525"/>
            <a:ext cx="1335000" cy="1335000"/>
          </a:xfrm>
          <a:prstGeom prst="rect">
            <a:avLst/>
          </a:prstGeom>
        </p:spPr>
      </p:pic>
      <p:sp>
        <p:nvSpPr>
          <p:cNvPr id="1153" name="Google Shape;1153;p87"/>
          <p:cNvSpPr txBox="1">
            <a:spLocks noGrp="1"/>
          </p:cNvSpPr>
          <p:nvPr>
            <p:ph type="subTitle" idx="1"/>
          </p:nvPr>
        </p:nvSpPr>
        <p:spPr>
          <a:xfrm>
            <a:off x="0" y="1118700"/>
            <a:ext cx="2652600" cy="4764600"/>
          </a:xfrm>
          <a:prstGeom prst="rect">
            <a:avLst/>
          </a:prstGeom>
        </p:spPr>
        <p:txBody>
          <a:bodyPr spcFirstLastPara="1" wrap="square" lIns="228600" tIns="182875" rIns="228600" bIns="182875" anchor="t" anchorCtr="0">
            <a:noAutofit/>
          </a:bodyPr>
          <a:lstStyle/>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Career Areas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t>Materials Science Nanoscale/Microscale Project Management</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Specializations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None</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Prerequisites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None</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Pre or Corequisites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None</a:t>
            </a:r>
            <a:endParaRPr/>
          </a:p>
        </p:txBody>
      </p:sp>
      <p:sp>
        <p:nvSpPr>
          <p:cNvPr id="1154" name="Google Shape;1154;p87"/>
          <p:cNvSpPr txBox="1">
            <a:spLocks noGrp="1"/>
          </p:cNvSpPr>
          <p:nvPr>
            <p:ph type="subTitle" idx="5"/>
          </p:nvPr>
        </p:nvSpPr>
        <p:spPr>
          <a:xfrm>
            <a:off x="2652475" y="1118700"/>
            <a:ext cx="5316000" cy="2170200"/>
          </a:xfrm>
          <a:prstGeom prst="rect">
            <a:avLst/>
          </a:prstGeom>
        </p:spPr>
        <p:txBody>
          <a:bodyPr spcFirstLastPara="1" wrap="square" lIns="228600" tIns="182875" rIns="228600" bIns="182875" anchor="t" anchorCtr="0">
            <a:spAutoFit/>
          </a:bodyPr>
          <a:lstStyle/>
          <a:p>
            <a:pPr marL="0" lvl="0" indent="0" algn="l" rtl="0">
              <a:lnSpc>
                <a:spcPct val="100000"/>
              </a:lnSpc>
              <a:spcBef>
                <a:spcPts val="0"/>
              </a:spcBef>
              <a:spcAft>
                <a:spcPts val="0"/>
              </a:spcAft>
              <a:buNone/>
            </a:pPr>
            <a:r>
              <a:rPr lang="en-US" sz="1300" i="0"/>
              <a:t>The nano- and microtechnologies that underpin biology (proteins, organelles, and cells) build themselves through “bottom-up” processes of self-assembly and self-organization, in contrast with the “top-down” strategies that characterize engineered nano- and micro-technologies. This course examines both bio-inspired and synthetic approaches to building materials that self-assemble from the bottom up across length scales. Critical review of the current literature in this area will be explored through a combination of discussions, presentations, and proposals.</a:t>
            </a:r>
            <a:endParaRPr sz="1300"/>
          </a:p>
        </p:txBody>
      </p:sp>
      <p:sp>
        <p:nvSpPr>
          <p:cNvPr id="1155" name="Google Shape;1155;p87"/>
          <p:cNvSpPr txBox="1">
            <a:spLocks noGrp="1"/>
          </p:cNvSpPr>
          <p:nvPr>
            <p:ph type="subTitle" idx="6"/>
          </p:nvPr>
        </p:nvSpPr>
        <p:spPr>
          <a:xfrm>
            <a:off x="2820625" y="5017675"/>
            <a:ext cx="1637100" cy="409800"/>
          </a:xfrm>
          <a:prstGeom prst="rect">
            <a:avLst/>
          </a:prstGeom>
        </p:spPr>
        <p:txBody>
          <a:bodyPr spcFirstLastPara="1" wrap="square" lIns="27425" tIns="0" rIns="27425" bIns="0" anchor="ctr" anchorCtr="0">
            <a:noAutofit/>
          </a:bodyPr>
          <a:lstStyle/>
          <a:p>
            <a:pPr marL="0" lvl="0" indent="0" algn="ctr" rtl="0">
              <a:spcBef>
                <a:spcPts val="1000"/>
              </a:spcBef>
              <a:spcAft>
                <a:spcPts val="0"/>
              </a:spcAft>
              <a:buNone/>
            </a:pPr>
            <a:r>
              <a:rPr lang="en-US">
                <a:solidFill>
                  <a:schemeClr val="hlink"/>
                </a:solidFill>
                <a:uFill>
                  <a:noFill/>
                </a:uFill>
                <a:hlinkClick r:id="rId4"/>
              </a:rPr>
              <a:t>Carson Bruns</a:t>
            </a:r>
            <a:endParaRPr/>
          </a:p>
        </p:txBody>
      </p:sp>
      <p:sp>
        <p:nvSpPr>
          <p:cNvPr id="1156" name="Google Shape;1156;p87"/>
          <p:cNvSpPr txBox="1">
            <a:spLocks noGrp="1"/>
          </p:cNvSpPr>
          <p:nvPr>
            <p:ph type="subTitle" idx="8"/>
          </p:nvPr>
        </p:nvSpPr>
        <p:spPr>
          <a:xfrm>
            <a:off x="2651733" y="5522975"/>
            <a:ext cx="9348900" cy="838200"/>
          </a:xfrm>
          <a:prstGeom prst="rect">
            <a:avLst/>
          </a:prstGeom>
        </p:spPr>
        <p:txBody>
          <a:bodyPr spcFirstLastPara="1" wrap="square" lIns="274300" tIns="45700" rIns="274300"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a:t>Teaching schedule: </a:t>
            </a:r>
            <a:r>
              <a:rPr lang="en-US" b="0"/>
              <a:t>Availability varies. Offered as instructor schedules allow.</a:t>
            </a:r>
            <a:endParaRPr/>
          </a:p>
          <a:p>
            <a:pPr marL="0" lvl="0" indent="0" algn="l" rtl="0">
              <a:spcBef>
                <a:spcPts val="1000"/>
              </a:spcBef>
              <a:spcAft>
                <a:spcPts val="0"/>
              </a:spcAft>
              <a:buNone/>
            </a:pPr>
            <a:endParaRPr/>
          </a:p>
        </p:txBody>
      </p:sp>
      <p:sp>
        <p:nvSpPr>
          <p:cNvPr id="1157" name="Google Shape;1157;p87"/>
          <p:cNvSpPr txBox="1">
            <a:spLocks noGrp="1"/>
          </p:cNvSpPr>
          <p:nvPr>
            <p:ph type="title"/>
          </p:nvPr>
        </p:nvSpPr>
        <p:spPr>
          <a:xfrm>
            <a:off x="190500" y="0"/>
            <a:ext cx="11810100" cy="1118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2800"/>
              <a:t>MCEN 6228: Self-Assembling Materials</a:t>
            </a:r>
            <a:endParaRPr sz="2800"/>
          </a:p>
        </p:txBody>
      </p:sp>
      <p:pic>
        <p:nvPicPr>
          <p:cNvPr id="1158" name="Google Shape;1158;p87"/>
          <p:cNvPicPr preferRelativeResize="0">
            <a:picLocks noGrp="1"/>
          </p:cNvPicPr>
          <p:nvPr>
            <p:ph type="pic" idx="2"/>
          </p:nvPr>
        </p:nvPicPr>
        <p:blipFill rotWithShape="1">
          <a:blip r:embed="rId5">
            <a:alphaModFix/>
          </a:blip>
          <a:srcRect r="57388"/>
          <a:stretch/>
        </p:blipFill>
        <p:spPr>
          <a:xfrm>
            <a:off x="7946608" y="1412250"/>
            <a:ext cx="3396000" cy="2623375"/>
          </a:xfrm>
          <a:prstGeom prst="rect">
            <a:avLst/>
          </a:prstGeom>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163"/>
        <p:cNvGrpSpPr/>
        <p:nvPr/>
      </p:nvGrpSpPr>
      <p:grpSpPr>
        <a:xfrm>
          <a:off x="0" y="0"/>
          <a:ext cx="0" cy="0"/>
          <a:chOff x="0" y="0"/>
          <a:chExt cx="0" cy="0"/>
        </a:xfrm>
      </p:grpSpPr>
      <p:pic>
        <p:nvPicPr>
          <p:cNvPr id="1164" name="Google Shape;1164;p88"/>
          <p:cNvPicPr preferRelativeResize="0">
            <a:picLocks noGrp="1"/>
          </p:cNvPicPr>
          <p:nvPr>
            <p:ph type="pic" idx="2"/>
          </p:nvPr>
        </p:nvPicPr>
        <p:blipFill rotWithShape="1">
          <a:blip r:embed="rId3">
            <a:alphaModFix/>
          </a:blip>
          <a:srcRect l="1276" r="1266"/>
          <a:stretch/>
        </p:blipFill>
        <p:spPr>
          <a:xfrm>
            <a:off x="7968425" y="1329850"/>
            <a:ext cx="3649200" cy="3000000"/>
          </a:xfrm>
          <a:prstGeom prst="rect">
            <a:avLst/>
          </a:prstGeom>
        </p:spPr>
      </p:pic>
      <p:pic>
        <p:nvPicPr>
          <p:cNvPr id="1165" name="Google Shape;1165;p88"/>
          <p:cNvPicPr preferRelativeResize="0">
            <a:picLocks noGrp="1"/>
          </p:cNvPicPr>
          <p:nvPr>
            <p:ph type="pic" idx="3"/>
          </p:nvPr>
        </p:nvPicPr>
        <p:blipFill rotWithShape="1">
          <a:blip r:embed="rId4">
            <a:alphaModFix/>
          </a:blip>
          <a:srcRect/>
          <a:stretch/>
        </p:blipFill>
        <p:spPr>
          <a:xfrm>
            <a:off x="2973025" y="3747525"/>
            <a:ext cx="1335000" cy="1335000"/>
          </a:xfrm>
          <a:prstGeom prst="rect">
            <a:avLst/>
          </a:prstGeom>
        </p:spPr>
      </p:pic>
      <p:pic>
        <p:nvPicPr>
          <p:cNvPr id="1166" name="Google Shape;1166;p88"/>
          <p:cNvPicPr preferRelativeResize="0">
            <a:picLocks noGrp="1"/>
          </p:cNvPicPr>
          <p:nvPr>
            <p:ph type="pic" idx="4"/>
          </p:nvPr>
        </p:nvPicPr>
        <p:blipFill rotWithShape="1">
          <a:blip r:embed="rId5">
            <a:alphaModFix/>
          </a:blip>
          <a:srcRect/>
          <a:stretch/>
        </p:blipFill>
        <p:spPr>
          <a:xfrm>
            <a:off x="4525775" y="3747525"/>
            <a:ext cx="1335000" cy="1335000"/>
          </a:xfrm>
          <a:prstGeom prst="rect">
            <a:avLst/>
          </a:prstGeom>
        </p:spPr>
      </p:pic>
      <p:sp>
        <p:nvSpPr>
          <p:cNvPr id="1167" name="Google Shape;1167;p88"/>
          <p:cNvSpPr txBox="1">
            <a:spLocks noGrp="1"/>
          </p:cNvSpPr>
          <p:nvPr>
            <p:ph type="subTitle" idx="1"/>
          </p:nvPr>
        </p:nvSpPr>
        <p:spPr>
          <a:xfrm>
            <a:off x="0" y="1118700"/>
            <a:ext cx="2652600" cy="4764600"/>
          </a:xfrm>
          <a:prstGeom prst="rect">
            <a:avLst/>
          </a:prstGeom>
        </p:spPr>
        <p:txBody>
          <a:bodyPr spcFirstLastPara="1" wrap="square" lIns="228600" tIns="182875" rIns="228600" bIns="182875" anchor="t" anchorCtr="0">
            <a:noAutofit/>
          </a:bodyPr>
          <a:lstStyle/>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Career Areas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t>Surface Engineering Thin-Film Processing Manufacturing</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Specializations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None</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Prerequisites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None</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Pre or Corequisites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None</a:t>
            </a:r>
            <a:endParaRPr/>
          </a:p>
        </p:txBody>
      </p:sp>
      <p:sp>
        <p:nvSpPr>
          <p:cNvPr id="1168" name="Google Shape;1168;p88"/>
          <p:cNvSpPr txBox="1">
            <a:spLocks noGrp="1"/>
          </p:cNvSpPr>
          <p:nvPr>
            <p:ph type="subTitle" idx="5"/>
          </p:nvPr>
        </p:nvSpPr>
        <p:spPr>
          <a:xfrm>
            <a:off x="2652475" y="1118700"/>
            <a:ext cx="5316000" cy="2093400"/>
          </a:xfrm>
          <a:prstGeom prst="rect">
            <a:avLst/>
          </a:prstGeom>
        </p:spPr>
        <p:txBody>
          <a:bodyPr spcFirstLastPara="1" wrap="square" lIns="228600" tIns="182875" rIns="228600" bIns="182875" anchor="t" anchorCtr="0">
            <a:spAutoFit/>
          </a:bodyPr>
          <a:lstStyle/>
          <a:p>
            <a:pPr marL="0" lvl="0" indent="0" algn="l" rtl="0">
              <a:lnSpc>
                <a:spcPct val="100000"/>
              </a:lnSpc>
              <a:spcBef>
                <a:spcPts val="0"/>
              </a:spcBef>
              <a:spcAft>
                <a:spcPts val="0"/>
              </a:spcAft>
              <a:buClr>
                <a:schemeClr val="dk1"/>
              </a:buClr>
              <a:buSzPts val="1100"/>
              <a:buFont typeface="Arial"/>
              <a:buNone/>
            </a:pPr>
            <a:r>
              <a:rPr lang="en-US" i="0"/>
              <a:t>This course aims to discuss fundamentals of liquid wetting of a solid surface, adhesion and friction between two contacting surfaces.  These interfacial interactions are critical across a broad spectrum of applications from traditional field of rubber tire to emerging areas of designing anti-icing surfaces. The course will examine theories and findings for both conventional materials such as metal and ceramics and more complex soft materials. </a:t>
            </a:r>
            <a:endParaRPr/>
          </a:p>
        </p:txBody>
      </p:sp>
      <p:sp>
        <p:nvSpPr>
          <p:cNvPr id="1169" name="Google Shape;1169;p88"/>
          <p:cNvSpPr txBox="1">
            <a:spLocks noGrp="1"/>
          </p:cNvSpPr>
          <p:nvPr>
            <p:ph type="subTitle" idx="6"/>
          </p:nvPr>
        </p:nvSpPr>
        <p:spPr>
          <a:xfrm>
            <a:off x="2820625" y="5017675"/>
            <a:ext cx="1637100" cy="409800"/>
          </a:xfrm>
          <a:prstGeom prst="rect">
            <a:avLst/>
          </a:prstGeom>
        </p:spPr>
        <p:txBody>
          <a:bodyPr spcFirstLastPara="1" wrap="square" lIns="27425" tIns="0" rIns="27425" bIns="0" anchor="ctr" anchorCtr="0">
            <a:noAutofit/>
          </a:bodyPr>
          <a:lstStyle/>
          <a:p>
            <a:pPr marL="0" lvl="0" indent="0" algn="ctr" rtl="0">
              <a:spcBef>
                <a:spcPts val="1000"/>
              </a:spcBef>
              <a:spcAft>
                <a:spcPts val="0"/>
              </a:spcAft>
              <a:buNone/>
            </a:pPr>
            <a:r>
              <a:rPr lang="en-US">
                <a:solidFill>
                  <a:schemeClr val="hlink"/>
                </a:solidFill>
                <a:uFill>
                  <a:noFill/>
                </a:uFill>
                <a:hlinkClick r:id="rId6"/>
              </a:rPr>
              <a:t>Rong Long</a:t>
            </a:r>
            <a:endParaRPr/>
          </a:p>
        </p:txBody>
      </p:sp>
      <p:sp>
        <p:nvSpPr>
          <p:cNvPr id="1170" name="Google Shape;1170;p88"/>
          <p:cNvSpPr txBox="1">
            <a:spLocks noGrp="1"/>
          </p:cNvSpPr>
          <p:nvPr>
            <p:ph type="subTitle" idx="7"/>
          </p:nvPr>
        </p:nvSpPr>
        <p:spPr>
          <a:xfrm>
            <a:off x="4376075" y="5022475"/>
            <a:ext cx="1637100" cy="409800"/>
          </a:xfrm>
          <a:prstGeom prst="rect">
            <a:avLst/>
          </a:prstGeom>
        </p:spPr>
        <p:txBody>
          <a:bodyPr spcFirstLastPara="1" wrap="square" lIns="27425" tIns="0" rIns="27425" bIns="0" anchor="ctr" anchorCtr="0">
            <a:noAutofit/>
          </a:bodyPr>
          <a:lstStyle/>
          <a:p>
            <a:pPr marL="0" lvl="0" indent="0" algn="ctr" rtl="0">
              <a:spcBef>
                <a:spcPts val="1000"/>
              </a:spcBef>
              <a:spcAft>
                <a:spcPts val="0"/>
              </a:spcAft>
              <a:buNone/>
            </a:pPr>
            <a:r>
              <a:rPr lang="en-US">
                <a:solidFill>
                  <a:schemeClr val="hlink"/>
                </a:solidFill>
                <a:uFill>
                  <a:noFill/>
                </a:uFill>
                <a:hlinkClick r:id="rId7"/>
              </a:rPr>
              <a:t>Yifu Ding</a:t>
            </a:r>
            <a:endParaRPr/>
          </a:p>
        </p:txBody>
      </p:sp>
      <p:sp>
        <p:nvSpPr>
          <p:cNvPr id="1171" name="Google Shape;1171;p88"/>
          <p:cNvSpPr txBox="1">
            <a:spLocks noGrp="1"/>
          </p:cNvSpPr>
          <p:nvPr>
            <p:ph type="subTitle" idx="8"/>
          </p:nvPr>
        </p:nvSpPr>
        <p:spPr>
          <a:xfrm>
            <a:off x="2651733" y="5522975"/>
            <a:ext cx="9348900" cy="838200"/>
          </a:xfrm>
          <a:prstGeom prst="rect">
            <a:avLst/>
          </a:prstGeom>
        </p:spPr>
        <p:txBody>
          <a:bodyPr spcFirstLastPara="1" wrap="square" lIns="274300" tIns="45700" rIns="274300"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a:t>Teaching schedule: </a:t>
            </a:r>
            <a:r>
              <a:rPr lang="en-US" b="0"/>
              <a:t>Availability varies. Offered as instructor schedules allow.</a:t>
            </a:r>
            <a:endParaRPr/>
          </a:p>
          <a:p>
            <a:pPr marL="0" lvl="0" indent="0" algn="l" rtl="0">
              <a:spcBef>
                <a:spcPts val="1000"/>
              </a:spcBef>
              <a:spcAft>
                <a:spcPts val="0"/>
              </a:spcAft>
              <a:buNone/>
            </a:pPr>
            <a:endParaRPr/>
          </a:p>
        </p:txBody>
      </p:sp>
      <p:sp>
        <p:nvSpPr>
          <p:cNvPr id="1172" name="Google Shape;1172;p88"/>
          <p:cNvSpPr txBox="1">
            <a:spLocks noGrp="1"/>
          </p:cNvSpPr>
          <p:nvPr>
            <p:ph type="title"/>
          </p:nvPr>
        </p:nvSpPr>
        <p:spPr>
          <a:xfrm>
            <a:off x="190500" y="0"/>
            <a:ext cx="11810100" cy="1118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2800"/>
              <a:t>MCEN 6228: Wetting, Adhesion and Friction</a:t>
            </a:r>
            <a:endParaRPr sz="280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177"/>
        <p:cNvGrpSpPr/>
        <p:nvPr/>
      </p:nvGrpSpPr>
      <p:grpSpPr>
        <a:xfrm>
          <a:off x="0" y="0"/>
          <a:ext cx="0" cy="0"/>
          <a:chOff x="0" y="0"/>
          <a:chExt cx="0" cy="0"/>
        </a:xfrm>
      </p:grpSpPr>
      <p:pic>
        <p:nvPicPr>
          <p:cNvPr id="1178" name="Google Shape;1178;p89"/>
          <p:cNvPicPr preferRelativeResize="0">
            <a:picLocks noGrp="1"/>
          </p:cNvPicPr>
          <p:nvPr>
            <p:ph type="pic" idx="3"/>
          </p:nvPr>
        </p:nvPicPr>
        <p:blipFill rotWithShape="1">
          <a:blip r:embed="rId3">
            <a:alphaModFix/>
          </a:blip>
          <a:srcRect/>
          <a:stretch/>
        </p:blipFill>
        <p:spPr>
          <a:xfrm>
            <a:off x="2973025" y="3747525"/>
            <a:ext cx="1335000" cy="1335000"/>
          </a:xfrm>
          <a:prstGeom prst="rect">
            <a:avLst/>
          </a:prstGeom>
        </p:spPr>
      </p:pic>
      <p:sp>
        <p:nvSpPr>
          <p:cNvPr id="1179" name="Google Shape;1179;p89"/>
          <p:cNvSpPr txBox="1">
            <a:spLocks noGrp="1"/>
          </p:cNvSpPr>
          <p:nvPr>
            <p:ph type="subTitle" idx="1"/>
          </p:nvPr>
        </p:nvSpPr>
        <p:spPr>
          <a:xfrm>
            <a:off x="0" y="1118700"/>
            <a:ext cx="2652600" cy="4764600"/>
          </a:xfrm>
          <a:prstGeom prst="rect">
            <a:avLst/>
          </a:prstGeom>
        </p:spPr>
        <p:txBody>
          <a:bodyPr spcFirstLastPara="1" wrap="square" lIns="228600" tIns="182875" rIns="228600" bIns="182875" anchor="t" anchorCtr="0">
            <a:noAutofit/>
          </a:bodyPr>
          <a:lstStyle/>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Career Areas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t>CFD</a:t>
            </a:r>
            <a:endParaRPr b="0" i="1"/>
          </a:p>
          <a:p>
            <a:pPr marL="0" lvl="0" indent="0" algn="l" rtl="0">
              <a:lnSpc>
                <a:spcPct val="100000"/>
              </a:lnSpc>
              <a:spcBef>
                <a:spcPts val="0"/>
              </a:spcBef>
              <a:spcAft>
                <a:spcPts val="0"/>
              </a:spcAft>
              <a:buClr>
                <a:schemeClr val="dk1"/>
              </a:buClr>
              <a:buSzPts val="1100"/>
              <a:buFont typeface="Arial"/>
              <a:buNone/>
            </a:pPr>
            <a:r>
              <a:rPr lang="en-US" b="0" i="1"/>
              <a:t>Renewable Energy</a:t>
            </a:r>
            <a:endParaRPr b="0" i="1"/>
          </a:p>
          <a:p>
            <a:pPr marL="0" lvl="0" indent="0" algn="l" rtl="0">
              <a:lnSpc>
                <a:spcPct val="100000"/>
              </a:lnSpc>
              <a:spcBef>
                <a:spcPts val="0"/>
              </a:spcBef>
              <a:spcAft>
                <a:spcPts val="0"/>
              </a:spcAft>
              <a:buClr>
                <a:schemeClr val="dk1"/>
              </a:buClr>
              <a:buSzPts val="1100"/>
              <a:buFont typeface="Arial"/>
              <a:buNone/>
            </a:pPr>
            <a:r>
              <a:rPr lang="en-US" b="0" i="1"/>
              <a:t>Combustion</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Specializations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None</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Prerequisites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None</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Pre or Corequisites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None</a:t>
            </a:r>
            <a:endParaRPr/>
          </a:p>
        </p:txBody>
      </p:sp>
      <p:sp>
        <p:nvSpPr>
          <p:cNvPr id="1180" name="Google Shape;1180;p89"/>
          <p:cNvSpPr txBox="1">
            <a:spLocks noGrp="1"/>
          </p:cNvSpPr>
          <p:nvPr>
            <p:ph type="subTitle" idx="5"/>
          </p:nvPr>
        </p:nvSpPr>
        <p:spPr>
          <a:xfrm>
            <a:off x="2652475" y="1118700"/>
            <a:ext cx="5316000" cy="2370300"/>
          </a:xfrm>
          <a:prstGeom prst="rect">
            <a:avLst/>
          </a:prstGeom>
        </p:spPr>
        <p:txBody>
          <a:bodyPr spcFirstLastPara="1" wrap="square" lIns="228600" tIns="182875" rIns="228600" bIns="182875" anchor="t" anchorCtr="0">
            <a:spAutoFit/>
          </a:bodyPr>
          <a:lstStyle/>
          <a:p>
            <a:pPr marL="0" lvl="0" indent="0" algn="l" rtl="0">
              <a:lnSpc>
                <a:spcPct val="100000"/>
              </a:lnSpc>
              <a:spcBef>
                <a:spcPts val="0"/>
              </a:spcBef>
              <a:spcAft>
                <a:spcPts val="0"/>
              </a:spcAft>
              <a:buClr>
                <a:schemeClr val="dk1"/>
              </a:buClr>
              <a:buSzPts val="1100"/>
              <a:buFont typeface="Arial"/>
              <a:buNone/>
            </a:pPr>
            <a:r>
              <a:rPr lang="en-US" sz="1300" i="0"/>
              <a:t>The material covered in this class includes </a:t>
            </a:r>
            <a:r>
              <a:rPr lang="en-US" sz="1300"/>
              <a:t>(i)</a:t>
            </a:r>
            <a:r>
              <a:rPr lang="en-US" sz="1300" i="0"/>
              <a:t> the foundations of high Reynolds number flows and their implications for universal structure in turbulence, </a:t>
            </a:r>
            <a:r>
              <a:rPr lang="en-US" sz="1300"/>
              <a:t>(ii)</a:t>
            </a:r>
            <a:r>
              <a:rPr lang="en-US" sz="1300" i="0"/>
              <a:t> the motivations behind a statistical description of turbulent flows, </a:t>
            </a:r>
            <a:r>
              <a:rPr lang="en-US" sz="1300"/>
              <a:t>(iii)</a:t>
            </a:r>
            <a:r>
              <a:rPr lang="en-US" sz="1300" i="0"/>
              <a:t> statistical concepts relevant to turbulent flows, focusing on probability density functions, characteristic functions, and correlations, </a:t>
            </a:r>
            <a:r>
              <a:rPr lang="en-US" sz="1300"/>
              <a:t>(iv)</a:t>
            </a:r>
            <a:r>
              <a:rPr lang="en-US" sz="1300" i="0"/>
              <a:t> a description of the structure and dynamics of homogeneous, isotropic turbulence, focusing on multi-point statistics, energy-transfer concepts, and their application to the classical problems of turbulence decay and more.</a:t>
            </a:r>
            <a:endParaRPr sz="1300"/>
          </a:p>
        </p:txBody>
      </p:sp>
      <p:sp>
        <p:nvSpPr>
          <p:cNvPr id="1181" name="Google Shape;1181;p89"/>
          <p:cNvSpPr txBox="1">
            <a:spLocks noGrp="1"/>
          </p:cNvSpPr>
          <p:nvPr>
            <p:ph type="subTitle" idx="6"/>
          </p:nvPr>
        </p:nvSpPr>
        <p:spPr>
          <a:xfrm>
            <a:off x="2820625" y="5017675"/>
            <a:ext cx="1637100" cy="409800"/>
          </a:xfrm>
          <a:prstGeom prst="rect">
            <a:avLst/>
          </a:prstGeom>
        </p:spPr>
        <p:txBody>
          <a:bodyPr spcFirstLastPara="1" wrap="square" lIns="27425" tIns="0" rIns="27425" bIns="0" anchor="ctr" anchorCtr="0">
            <a:noAutofit/>
          </a:bodyPr>
          <a:lstStyle/>
          <a:p>
            <a:pPr marL="0" lvl="0" indent="0" algn="ctr" rtl="0">
              <a:spcBef>
                <a:spcPts val="1000"/>
              </a:spcBef>
              <a:spcAft>
                <a:spcPts val="0"/>
              </a:spcAft>
              <a:buNone/>
            </a:pPr>
            <a:r>
              <a:rPr lang="en-US">
                <a:solidFill>
                  <a:schemeClr val="hlink"/>
                </a:solidFill>
                <a:uFill>
                  <a:noFill/>
                </a:uFill>
                <a:hlinkClick r:id="rId4"/>
              </a:rPr>
              <a:t>Peter Hamlington</a:t>
            </a:r>
            <a:endParaRPr/>
          </a:p>
        </p:txBody>
      </p:sp>
      <p:sp>
        <p:nvSpPr>
          <p:cNvPr id="1182" name="Google Shape;1182;p89"/>
          <p:cNvSpPr txBox="1">
            <a:spLocks noGrp="1"/>
          </p:cNvSpPr>
          <p:nvPr>
            <p:ph type="subTitle" idx="8"/>
          </p:nvPr>
        </p:nvSpPr>
        <p:spPr>
          <a:xfrm>
            <a:off x="2651733" y="5522975"/>
            <a:ext cx="9348900" cy="838200"/>
          </a:xfrm>
          <a:prstGeom prst="rect">
            <a:avLst/>
          </a:prstGeom>
        </p:spPr>
        <p:txBody>
          <a:bodyPr spcFirstLastPara="1" wrap="square" lIns="274300" tIns="45700" rIns="274300"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a:t>Teaching schedule: </a:t>
            </a:r>
            <a:r>
              <a:rPr lang="en-US" b="0"/>
              <a:t>Availability varies. Offered as instructor schedules allow.</a:t>
            </a:r>
            <a:endParaRPr/>
          </a:p>
          <a:p>
            <a:pPr marL="0" lvl="0" indent="0" algn="l" rtl="0">
              <a:spcBef>
                <a:spcPts val="1000"/>
              </a:spcBef>
              <a:spcAft>
                <a:spcPts val="0"/>
              </a:spcAft>
              <a:buNone/>
            </a:pPr>
            <a:endParaRPr/>
          </a:p>
        </p:txBody>
      </p:sp>
      <p:sp>
        <p:nvSpPr>
          <p:cNvPr id="1183" name="Google Shape;1183;p89"/>
          <p:cNvSpPr txBox="1">
            <a:spLocks noGrp="1"/>
          </p:cNvSpPr>
          <p:nvPr>
            <p:ph type="title"/>
          </p:nvPr>
        </p:nvSpPr>
        <p:spPr>
          <a:xfrm>
            <a:off x="190500" y="0"/>
            <a:ext cx="11810100" cy="1118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2800"/>
              <a:t>MCEN 7221: Turbulence</a:t>
            </a:r>
            <a:endParaRPr sz="2800"/>
          </a:p>
        </p:txBody>
      </p:sp>
      <p:pic>
        <p:nvPicPr>
          <p:cNvPr id="1184" name="Google Shape;1184;p89"/>
          <p:cNvPicPr preferRelativeResize="0">
            <a:picLocks noGrp="1"/>
          </p:cNvPicPr>
          <p:nvPr>
            <p:ph type="pic" idx="2"/>
          </p:nvPr>
        </p:nvPicPr>
        <p:blipFill rotWithShape="1">
          <a:blip r:embed="rId5">
            <a:alphaModFix/>
          </a:blip>
          <a:srcRect t="3595" r="28992"/>
          <a:stretch/>
        </p:blipFill>
        <p:spPr>
          <a:xfrm>
            <a:off x="7968475" y="1359225"/>
            <a:ext cx="3542400" cy="282832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12"/>
          <p:cNvSpPr>
            <a:spLocks noGrp="1"/>
          </p:cNvSpPr>
          <p:nvPr>
            <p:ph type="pic" idx="3"/>
          </p:nvPr>
        </p:nvSpPr>
        <p:spPr>
          <a:xfrm>
            <a:off x="2973025" y="3747525"/>
            <a:ext cx="1335000" cy="1335000"/>
          </a:xfrm>
          <a:prstGeom prst="rect">
            <a:avLst/>
          </a:prstGeom>
        </p:spPr>
        <p:txBody>
          <a:bodyPr/>
          <a:lstStyle/>
          <a:p>
            <a:endParaRPr lang="en-US"/>
          </a:p>
        </p:txBody>
      </p:sp>
      <p:sp>
        <p:nvSpPr>
          <p:cNvPr id="156" name="Google Shape;156;p12"/>
          <p:cNvSpPr txBox="1">
            <a:spLocks noGrp="1"/>
          </p:cNvSpPr>
          <p:nvPr>
            <p:ph type="subTitle" idx="1"/>
          </p:nvPr>
        </p:nvSpPr>
        <p:spPr>
          <a:xfrm>
            <a:off x="0" y="1118700"/>
            <a:ext cx="2652600" cy="4764600"/>
          </a:xfrm>
          <a:prstGeom prst="rect">
            <a:avLst/>
          </a:prstGeom>
        </p:spPr>
        <p:txBody>
          <a:bodyPr spcFirstLastPara="1" wrap="square" lIns="228600" tIns="182875" rIns="228600" bIns="182875" anchor="t" anchorCtr="0">
            <a:noAutofit/>
          </a:bodyPr>
          <a:lstStyle/>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Career Areas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Materials Science</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Semiconductors</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Energy Storage</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Biomedical Applications</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Manufacturing</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Specializations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None</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Prerequisites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None</a:t>
            </a: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endParaRPr b="0"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202020"/>
                </a:solidFill>
              </a:rPr>
              <a:t>Pre or Corequisites</a:t>
            </a:r>
            <a:endParaRPr i="1">
              <a:solidFill>
                <a:srgbClr val="202020"/>
              </a:solidFill>
            </a:endParaRPr>
          </a:p>
          <a:p>
            <a:pPr marL="0" lvl="0" indent="0" algn="l" rtl="0">
              <a:lnSpc>
                <a:spcPct val="100000"/>
              </a:lnSpc>
              <a:spcBef>
                <a:spcPts val="0"/>
              </a:spcBef>
              <a:spcAft>
                <a:spcPts val="0"/>
              </a:spcAft>
              <a:buClr>
                <a:schemeClr val="dk1"/>
              </a:buClr>
              <a:buSzPts val="1100"/>
              <a:buFont typeface="Arial"/>
              <a:buNone/>
            </a:pPr>
            <a:r>
              <a:rPr lang="en-US" b="0" i="1">
                <a:solidFill>
                  <a:srgbClr val="202020"/>
                </a:solidFill>
              </a:rPr>
              <a:t>None</a:t>
            </a:r>
            <a:endParaRPr/>
          </a:p>
        </p:txBody>
      </p:sp>
      <p:sp>
        <p:nvSpPr>
          <p:cNvPr id="157" name="Google Shape;157;p12"/>
          <p:cNvSpPr txBox="1">
            <a:spLocks noGrp="1"/>
          </p:cNvSpPr>
          <p:nvPr>
            <p:ph type="subTitle" idx="5"/>
          </p:nvPr>
        </p:nvSpPr>
        <p:spPr>
          <a:xfrm>
            <a:off x="2652475" y="1118700"/>
            <a:ext cx="5316000" cy="1878000"/>
          </a:xfrm>
          <a:prstGeom prst="rect">
            <a:avLst/>
          </a:prstGeom>
        </p:spPr>
        <p:txBody>
          <a:bodyPr spcFirstLastPara="1" wrap="square" lIns="228600" tIns="182875" rIns="228600" bIns="182875" anchor="t" anchorCtr="0">
            <a:spAutoFit/>
          </a:bodyPr>
          <a:lstStyle/>
          <a:p>
            <a:pPr marL="0" lvl="0" indent="0" algn="l" rtl="0">
              <a:lnSpc>
                <a:spcPct val="100000"/>
              </a:lnSpc>
              <a:spcBef>
                <a:spcPts val="0"/>
              </a:spcBef>
              <a:spcAft>
                <a:spcPts val="0"/>
              </a:spcAft>
              <a:buClr>
                <a:schemeClr val="dk1"/>
              </a:buClr>
              <a:buSzPts val="1100"/>
              <a:buFont typeface="Arial"/>
              <a:buNone/>
            </a:pPr>
            <a:r>
              <a:rPr lang="en-US" i="0"/>
              <a:t>Provides graduate level students with a comprehensive overview of the chemistry and structure of material systems, with a focus on chemical bonding, the resulting material structures and their properties. Course topics include: bonding in solids, crystalline and amorphous states, basic group theory, diffraction, metals and alloys, ceramics, and an intro to materials characterization.</a:t>
            </a:r>
            <a:endParaRPr/>
          </a:p>
        </p:txBody>
      </p:sp>
      <p:sp>
        <p:nvSpPr>
          <p:cNvPr id="158" name="Google Shape;158;p12"/>
          <p:cNvSpPr txBox="1">
            <a:spLocks noGrp="1"/>
          </p:cNvSpPr>
          <p:nvPr>
            <p:ph type="subTitle" idx="6"/>
          </p:nvPr>
        </p:nvSpPr>
        <p:spPr>
          <a:xfrm>
            <a:off x="2820625" y="5017675"/>
            <a:ext cx="1637100" cy="409800"/>
          </a:xfrm>
          <a:prstGeom prst="rect">
            <a:avLst/>
          </a:prstGeom>
        </p:spPr>
        <p:txBody>
          <a:bodyPr spcFirstLastPara="1" wrap="square" lIns="27425" tIns="0" rIns="27425" bIns="0" anchor="ctr" anchorCtr="0">
            <a:noAutofit/>
          </a:bodyPr>
          <a:lstStyle/>
          <a:p>
            <a:pPr marL="0" lvl="0" indent="0" algn="ctr" rtl="0">
              <a:spcBef>
                <a:spcPts val="1000"/>
              </a:spcBef>
              <a:spcAft>
                <a:spcPts val="0"/>
              </a:spcAft>
              <a:buNone/>
            </a:pPr>
            <a:r>
              <a:rPr lang="en-US">
                <a:solidFill>
                  <a:schemeClr val="hlink"/>
                </a:solidFill>
                <a:uFill>
                  <a:noFill/>
                </a:uFill>
                <a:hlinkClick r:id="rId3"/>
              </a:rPr>
              <a:t>Yifu Ding</a:t>
            </a:r>
            <a:endParaRPr/>
          </a:p>
        </p:txBody>
      </p:sp>
      <p:sp>
        <p:nvSpPr>
          <p:cNvPr id="159" name="Google Shape;159;p12"/>
          <p:cNvSpPr txBox="1">
            <a:spLocks noGrp="1"/>
          </p:cNvSpPr>
          <p:nvPr>
            <p:ph type="subTitle" idx="7"/>
          </p:nvPr>
        </p:nvSpPr>
        <p:spPr>
          <a:xfrm>
            <a:off x="8803025" y="3408850"/>
            <a:ext cx="1637100" cy="409800"/>
          </a:xfrm>
          <a:prstGeom prst="rect">
            <a:avLst/>
          </a:prstGeom>
        </p:spPr>
        <p:txBody>
          <a:bodyPr spcFirstLastPara="1" wrap="square" lIns="27425" tIns="0" rIns="27425" bIns="0" anchor="ctr" anchorCtr="0">
            <a:noAutofit/>
          </a:bodyPr>
          <a:lstStyle/>
          <a:p>
            <a:pPr marL="0" lvl="0" indent="0" algn="ctr" rtl="0">
              <a:spcBef>
                <a:spcPts val="1000"/>
              </a:spcBef>
              <a:spcAft>
                <a:spcPts val="0"/>
              </a:spcAft>
              <a:buNone/>
            </a:pPr>
            <a:endParaRPr/>
          </a:p>
        </p:txBody>
      </p:sp>
      <p:sp>
        <p:nvSpPr>
          <p:cNvPr id="160" name="Google Shape;160;p12"/>
          <p:cNvSpPr txBox="1">
            <a:spLocks noGrp="1"/>
          </p:cNvSpPr>
          <p:nvPr>
            <p:ph type="subTitle" idx="8"/>
          </p:nvPr>
        </p:nvSpPr>
        <p:spPr>
          <a:xfrm>
            <a:off x="2730983" y="5427475"/>
            <a:ext cx="9348900" cy="838200"/>
          </a:xfrm>
          <a:prstGeom prst="rect">
            <a:avLst/>
          </a:prstGeom>
        </p:spPr>
        <p:txBody>
          <a:bodyPr spcFirstLastPara="1" wrap="square" lIns="274300" tIns="45700" rIns="274300" bIns="45700" anchor="t" anchorCtr="0">
            <a:noAutofit/>
          </a:bodyPr>
          <a:lstStyle/>
          <a:p>
            <a:pPr marL="0" lvl="0" indent="0" algn="l" rtl="0">
              <a:spcBef>
                <a:spcPts val="1000"/>
              </a:spcBef>
              <a:spcAft>
                <a:spcPts val="0"/>
              </a:spcAft>
              <a:buClr>
                <a:schemeClr val="dk1"/>
              </a:buClr>
              <a:buSzPts val="1100"/>
              <a:buFont typeface="Arial"/>
              <a:buNone/>
            </a:pPr>
            <a:r>
              <a:rPr lang="en-US"/>
              <a:t>Teaching schedule: </a:t>
            </a:r>
            <a:r>
              <a:rPr lang="en-US" b="0"/>
              <a:t>Offered every spring semester. </a:t>
            </a:r>
            <a:endParaRPr/>
          </a:p>
        </p:txBody>
      </p:sp>
      <p:sp>
        <p:nvSpPr>
          <p:cNvPr id="161" name="Google Shape;161;p12"/>
          <p:cNvSpPr txBox="1">
            <a:spLocks noGrp="1"/>
          </p:cNvSpPr>
          <p:nvPr>
            <p:ph type="title"/>
          </p:nvPr>
        </p:nvSpPr>
        <p:spPr>
          <a:xfrm>
            <a:off x="190500" y="0"/>
            <a:ext cx="11810100" cy="1118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2800"/>
              <a:t>MCEN 5024: Materials Chemistry and Structures</a:t>
            </a:r>
            <a:endParaRPr sz="2800"/>
          </a:p>
        </p:txBody>
      </p:sp>
      <p:pic>
        <p:nvPicPr>
          <p:cNvPr id="162" name="Google Shape;162;p12"/>
          <p:cNvPicPr preferRelativeResize="0"/>
          <p:nvPr/>
        </p:nvPicPr>
        <p:blipFill>
          <a:blip r:embed="rId4">
            <a:alphaModFix/>
          </a:blip>
          <a:stretch>
            <a:fillRect/>
          </a:stretch>
        </p:blipFill>
        <p:spPr>
          <a:xfrm>
            <a:off x="7968475" y="1329850"/>
            <a:ext cx="3999994" cy="3000000"/>
          </a:xfrm>
          <a:prstGeom prst="rect">
            <a:avLst/>
          </a:prstGeom>
          <a:noFill/>
          <a:ln>
            <a:noFill/>
          </a:ln>
        </p:spPr>
      </p:pic>
      <p:sp>
        <p:nvSpPr>
          <p:cNvPr id="163" name="Google Shape;163;p12"/>
          <p:cNvSpPr txBox="1"/>
          <p:nvPr/>
        </p:nvSpPr>
        <p:spPr>
          <a:xfrm>
            <a:off x="8968475" y="4210125"/>
            <a:ext cx="3000000" cy="2769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600">
                <a:latin typeface="Helvetica Neue"/>
                <a:ea typeface="Helvetica Neue"/>
                <a:cs typeface="Helvetica Neue"/>
                <a:sym typeface="Helvetica Neue"/>
              </a:rPr>
              <a:t>www.thoughtco.com/definition-of-bonds-in-chemistry-604392</a:t>
            </a:r>
            <a:endParaRPr sz="600">
              <a:latin typeface="Helvetica Neue"/>
              <a:ea typeface="Helvetica Neue"/>
              <a:cs typeface="Helvetica Neue"/>
              <a:sym typeface="Helvetica Neue"/>
            </a:endParaRPr>
          </a:p>
        </p:txBody>
      </p:sp>
      <p:pic>
        <p:nvPicPr>
          <p:cNvPr id="164" name="Google Shape;164;p12"/>
          <p:cNvPicPr preferRelativeResize="0"/>
          <p:nvPr/>
        </p:nvPicPr>
        <p:blipFill rotWithShape="1">
          <a:blip r:embed="rId5">
            <a:alphaModFix/>
          </a:blip>
          <a:srcRect b="28652"/>
          <a:stretch/>
        </p:blipFill>
        <p:spPr>
          <a:xfrm>
            <a:off x="2955050" y="3747524"/>
            <a:ext cx="1335024" cy="1335024"/>
          </a:xfrm>
          <a:prstGeom prst="rect">
            <a:avLst/>
          </a:prstGeom>
          <a:noFill/>
          <a:ln>
            <a:noFill/>
          </a:ln>
        </p:spPr>
      </p:pic>
      <p:pic>
        <p:nvPicPr>
          <p:cNvPr id="165" name="Google Shape;165;p12"/>
          <p:cNvPicPr preferRelativeResize="0">
            <a:picLocks noGrp="1"/>
          </p:cNvPicPr>
          <p:nvPr>
            <p:ph type="pic" idx="3"/>
          </p:nvPr>
        </p:nvPicPr>
        <p:blipFill rotWithShape="1">
          <a:blip r:embed="rId6">
            <a:alphaModFix/>
          </a:blip>
          <a:srcRect/>
          <a:stretch/>
        </p:blipFill>
        <p:spPr>
          <a:xfrm>
            <a:off x="4700813" y="3778175"/>
            <a:ext cx="1335000" cy="1335000"/>
          </a:xfrm>
          <a:prstGeom prst="rect">
            <a:avLst/>
          </a:prstGeom>
        </p:spPr>
      </p:pic>
      <p:sp>
        <p:nvSpPr>
          <p:cNvPr id="166" name="Google Shape;166;p12"/>
          <p:cNvSpPr txBox="1">
            <a:spLocks noGrp="1"/>
          </p:cNvSpPr>
          <p:nvPr>
            <p:ph type="subTitle" idx="6"/>
          </p:nvPr>
        </p:nvSpPr>
        <p:spPr>
          <a:xfrm>
            <a:off x="4491913" y="5082550"/>
            <a:ext cx="1637100" cy="409800"/>
          </a:xfrm>
          <a:prstGeom prst="rect">
            <a:avLst/>
          </a:prstGeom>
        </p:spPr>
        <p:txBody>
          <a:bodyPr spcFirstLastPara="1" wrap="square" lIns="27425" tIns="0" rIns="27425" bIns="0" anchor="ctr" anchorCtr="0">
            <a:noAutofit/>
          </a:bodyPr>
          <a:lstStyle/>
          <a:p>
            <a:pPr marL="0" lvl="0" indent="0" algn="ctr" rtl="0">
              <a:spcBef>
                <a:spcPts val="1000"/>
              </a:spcBef>
              <a:spcAft>
                <a:spcPts val="0"/>
              </a:spcAft>
              <a:buNone/>
            </a:pPr>
            <a:r>
              <a:rPr lang="en-US">
                <a:solidFill>
                  <a:schemeClr val="hlink"/>
                </a:solidFill>
                <a:uFill>
                  <a:noFill/>
                </a:uFill>
                <a:hlinkClick r:id="rId7"/>
              </a:rPr>
              <a:t>Se-Hee Lee</a:t>
            </a:r>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11189</Words>
  <Application>Microsoft Macintosh PowerPoint</Application>
  <PresentationFormat>Widescreen</PresentationFormat>
  <Paragraphs>1797</Paragraphs>
  <Slides>88</Slides>
  <Notes>88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88</vt:i4>
      </vt:variant>
    </vt:vector>
  </HeadingPairs>
  <TitlesOfParts>
    <vt:vector size="93" baseType="lpstr">
      <vt:lpstr>Helvetica Neue</vt:lpstr>
      <vt:lpstr>Arial</vt:lpstr>
      <vt:lpstr>Open Sans</vt:lpstr>
      <vt:lpstr>Calibri</vt:lpstr>
      <vt:lpstr>Office Theme</vt:lpstr>
      <vt:lpstr>PowerPoint Presentation</vt:lpstr>
      <vt:lpstr>PowerPoint Presentation</vt:lpstr>
      <vt:lpstr>PowerPoint Presentation</vt:lpstr>
      <vt:lpstr>PowerPoint Presentation</vt:lpstr>
      <vt:lpstr>MCEN 5020: Methods of Engineering Analysis</vt:lpstr>
      <vt:lpstr>MCEN 5021: Introduction to Fluid Dynamics</vt:lpstr>
      <vt:lpstr>MCEN 5022: Classical Thermodynamics</vt:lpstr>
      <vt:lpstr>MCEN 5023: Solid Mechanics</vt:lpstr>
      <vt:lpstr>MCEN 5024: Materials Chemistry and Structures</vt:lpstr>
      <vt:lpstr>MCEN 4032/5032: Sustainable Energy</vt:lpstr>
      <vt:lpstr>MCEN 5042: Heat Transfer</vt:lpstr>
      <vt:lpstr>MCEN 5044: Mechanical Behavior of Materials</vt:lpstr>
      <vt:lpstr>MCEN 5045: Design for Manufacturability</vt:lpstr>
      <vt:lpstr>MCEN 5055: Advanced Product Design</vt:lpstr>
      <vt:lpstr>MCEN 5065: Graduate Product Design 1</vt:lpstr>
      <vt:lpstr>MCEN 5075: Graduate Product Design 2</vt:lpstr>
      <vt:lpstr>MCEN 4115/5115: Mechatronics and Robotics 1</vt:lpstr>
      <vt:lpstr>MCEN 4117/5117: Anatomy and Physiology for Engineers I</vt:lpstr>
      <vt:lpstr>MCEN 4125/5125: Optimal Design</vt:lpstr>
      <vt:lpstr>MCEN 4127/5127: Biomedical Ultrasound</vt:lpstr>
      <vt:lpstr>MCEN 4131/5131: Air Pollution Control Engineering</vt:lpstr>
      <vt:lpstr>MCEN 4133/5133: Introduction to Tissue Biomechanics</vt:lpstr>
      <vt:lpstr>MCEN 4135/5135: Wind Energy</vt:lpstr>
      <vt:lpstr>MCEN 4141/5141: Indoor Air Pollution</vt:lpstr>
      <vt:lpstr>MCEN 5147: Mechanobiology</vt:lpstr>
      <vt:lpstr>MCEN 4151/5151: Flow Visualization</vt:lpstr>
      <vt:lpstr>MCEN 4152/5152: Introduction to Combustion</vt:lpstr>
      <vt:lpstr>MCEN 5161: Aerosols</vt:lpstr>
      <vt:lpstr>MCEN 4173/5173: Finite Element Analysis</vt:lpstr>
      <vt:lpstr>MCEN 4174/5174: Failure of Engineering Materials</vt:lpstr>
      <vt:lpstr>MCEN 4183/5183: Mechanics of Composite Materials</vt:lpstr>
      <vt:lpstr>MCEN 4194/5194: Energy Conversion and Storage</vt:lpstr>
      <vt:lpstr>MCEN 5208: Introduction to Research</vt:lpstr>
      <vt:lpstr>MCEN 5000 Sociotechnical Industry Skills</vt:lpstr>
      <vt:lpstr>MCEN 4228/5228: Thermofluids Lab</vt:lpstr>
      <vt:lpstr>4228/5228 Surface Forces in Biology</vt:lpstr>
      <vt:lpstr>4228/5228 Machine Learning in Mechanical Engineering</vt:lpstr>
      <vt:lpstr>4228/5228 Thermal Systems Analysis and Innovation</vt:lpstr>
      <vt:lpstr>4228/5228 Membrane Technologies</vt:lpstr>
      <vt:lpstr>4228/5228 Design of Beer</vt:lpstr>
      <vt:lpstr>4228/5228 Mechanics of Biological/Bioinspired Materials</vt:lpstr>
      <vt:lpstr>MCEN 4155/5155: Automated Mechanical Design</vt:lpstr>
      <vt:lpstr>MCEN 4171/5171: Biofluids on the Micro Scale</vt:lpstr>
      <vt:lpstr>MCEN 4228/5228: Nano Science and Engineering</vt:lpstr>
      <vt:lpstr>MCEN 4231/5231: Computational Fluid Dynamics</vt:lpstr>
      <vt:lpstr>MCEN 4215/5215: Design for Inclusion</vt:lpstr>
      <vt:lpstr>MCEN 4228/5228: Industrial Automation</vt:lpstr>
      <vt:lpstr>MCEN 4012/5012: Renewable Fuels, Fuel Cells, and Internal Combustion Engines</vt:lpstr>
      <vt:lpstr>MCEN 4228/5228: Inverse Methods</vt:lpstr>
      <vt:lpstr>MCEN 4228/5228: Biohybrid Robotics</vt:lpstr>
      <vt:lpstr>MCEN 4036: Lean Six Sigma Manufacturing</vt:lpstr>
      <vt:lpstr>MCEN 4113/5113: Mechanics of Cancer</vt:lpstr>
      <vt:lpstr>MCEN 4228/5228: Thin Film Materials</vt:lpstr>
      <vt:lpstr>MCEN 4228/5228: Vibrations</vt:lpstr>
      <vt:lpstr>MCEN 4228/5228: Mechanics of Snow</vt:lpstr>
      <vt:lpstr>MCEN 4228/5228: Climate Engineering</vt:lpstr>
      <vt:lpstr>MCEN 4228/5228: Advanced Biotransport</vt:lpstr>
      <vt:lpstr>MCEN 4195/5195: Bioinspired Robotics</vt:lpstr>
      <vt:lpstr>MCEN 4228/5228: Fluid Mechanics in the Human Body</vt:lpstr>
      <vt:lpstr>MCEN 4193/5193: Design of Coffee</vt:lpstr>
      <vt:lpstr>MCEN 4138/5138: Feedback Control</vt:lpstr>
      <vt:lpstr>MCEN 4111/5111: Introduction to Microfluidics</vt:lpstr>
      <vt:lpstr>MCEN 4157/5157: Modeling of Human Movement</vt:lpstr>
      <vt:lpstr>MCEN 4110/5110: Regenerative Biology and Tissue Repair</vt:lpstr>
      <vt:lpstr>MCEN 4228/5228: Introduction to Nanoscale Transport</vt:lpstr>
      <vt:lpstr>MCEN 4228/5228: Design Research Theory and Methods</vt:lpstr>
      <vt:lpstr>MCEN 4228/5228: Mechatronics and Robotics 2</vt:lpstr>
      <vt:lpstr>MCEN 5228: Advanced Dynamics</vt:lpstr>
      <vt:lpstr>MCEN 5228: Flexible Electronics</vt:lpstr>
      <vt:lpstr>MCEN 5228: Fracture Mechanics</vt:lpstr>
      <vt:lpstr>MCEN 5228: Optical Sensing</vt:lpstr>
      <vt:lpstr>MCEN 4238: Design for Community</vt:lpstr>
      <vt:lpstr>MCEN 4279/5279: Aesthetics of Design</vt:lpstr>
      <vt:lpstr>MCEN 4291/5291: Project Based Learning in Rural Schools</vt:lpstr>
      <vt:lpstr>MCEN 4292/5292: Materials and Devices in Medicine</vt:lpstr>
      <vt:lpstr>MCEN 4293/5293: Mechanics of Soft Matter</vt:lpstr>
      <vt:lpstr>MCEN 4298/5298: Introduction to Polymers</vt:lpstr>
      <vt:lpstr>MCEN 4299/5299: Household Energy Systems</vt:lpstr>
      <vt:lpstr>MCEN 5448: Linear Systems</vt:lpstr>
      <vt:lpstr>MCEN 5636: Micro-Electro-Mechanical Systems</vt:lpstr>
      <vt:lpstr>MCEN 6001: Reacting Flows</vt:lpstr>
      <vt:lpstr>MCEN 6184: Structures and Properties of Polymers</vt:lpstr>
      <vt:lpstr>MCEN 6228: Continuum Mechanics</vt:lpstr>
      <vt:lpstr>MCEN 6228: Kinetics of Chemical Systems</vt:lpstr>
      <vt:lpstr>MCEN 6228: Robust Multivariable Control</vt:lpstr>
      <vt:lpstr>MCEN 6228: Self-Assembling Materials</vt:lpstr>
      <vt:lpstr>MCEN 6228: Wetting, Adhesion and Friction</vt:lpstr>
      <vt:lpstr>MCEN 7221: Turbulence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Elizabeth Diener</cp:lastModifiedBy>
  <cp:revision>1</cp:revision>
  <dcterms:modified xsi:type="dcterms:W3CDTF">2024-10-11T21:08:19Z</dcterms:modified>
</cp:coreProperties>
</file>