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Helvetica Neue"/>
      <p:regular r:id="rId11"/>
      <p:bold r:id="rId12"/>
      <p:italic r:id="rId13"/>
      <p:boldItalic r:id="rId14"/>
    </p:embeddedFont>
    <p:embeddedFont>
      <p:font typeface="Kreon"/>
      <p:regular r:id="rId15"/>
      <p:bold r:id="rId16"/>
    </p:embeddedFont>
    <p:embeddedFont>
      <p:font typeface="Helvetica Neue Light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Light-boldItalic.fntdata"/><Relationship Id="rId11" Type="http://schemas.openxmlformats.org/officeDocument/2006/relationships/font" Target="fonts/HelveticaNeue-regular.fntdata"/><Relationship Id="rId10" Type="http://schemas.openxmlformats.org/officeDocument/2006/relationships/slide" Target="slides/slide6.xml"/><Relationship Id="rId13" Type="http://schemas.openxmlformats.org/officeDocument/2006/relationships/font" Target="fonts/HelveticaNeue-italic.fntdata"/><Relationship Id="rId12" Type="http://schemas.openxmlformats.org/officeDocument/2006/relationships/font" Target="fonts/HelveticaNeue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Kreon-regular.fntdata"/><Relationship Id="rId14" Type="http://schemas.openxmlformats.org/officeDocument/2006/relationships/font" Target="fonts/HelveticaNeue-boldItalic.fntdata"/><Relationship Id="rId17" Type="http://schemas.openxmlformats.org/officeDocument/2006/relationships/font" Target="fonts/HelveticaNeueLight-regular.fntdata"/><Relationship Id="rId16" Type="http://schemas.openxmlformats.org/officeDocument/2006/relationships/font" Target="fonts/Kreon-bold.fntdata"/><Relationship Id="rId5" Type="http://schemas.openxmlformats.org/officeDocument/2006/relationships/slide" Target="slides/slide1.xml"/><Relationship Id="rId19" Type="http://schemas.openxmlformats.org/officeDocument/2006/relationships/font" Target="fonts/HelveticaNeueLight-italic.fntdata"/><Relationship Id="rId6" Type="http://schemas.openxmlformats.org/officeDocument/2006/relationships/slide" Target="slides/slide2.xml"/><Relationship Id="rId18" Type="http://schemas.openxmlformats.org/officeDocument/2006/relationships/font" Target="fonts/HelveticaNeueLigh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Spatial Visualization lesson 3/workshop 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 The slides are animated so a mouse or keyboard click brings up the next image, text or slide.</a:t>
            </a:r>
            <a:endParaRPr/>
          </a:p>
        </p:txBody>
      </p:sp>
      <p:sp>
        <p:nvSpPr>
          <p:cNvPr id="87" name="Google Shape;87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 = B: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middle gray object in the last row is rotated 90 degrees about the z-axis—just like the white object in the top row.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///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source: 2015 Jacob L. Segil, College of Engineering and Applied Science, University of Colorado Boulder</a:t>
            </a:r>
            <a:endParaRPr/>
          </a:p>
        </p:txBody>
      </p:sp>
      <p:sp>
        <p:nvSpPr>
          <p:cNvPr id="94" name="Google Shape;94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///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source: (x, y, z axes)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2016 Jacob L. Segil, College of Engineering and Applied Science, University of Colorado Boulder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right-hand rule is a mnemonic—which is a learning tool that helps us remember something.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///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sources: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(x, y, z axes) 2016 Jacob L. Segil, College of Engineering and Applied Science, University of Colorado Boulder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(drawing with hand) 2009 Schorschi2 and 2011 Das steinerne Herz, Wikimedia Commons {PD} https://en.wikipedia.org/wiki/File:Right-hand_grip_rule.svg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Leave this slide up so students know what to accomplish at each station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595081" y="2712775"/>
            <a:ext cx="10968600" cy="20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Workshop 3</a:t>
            </a:r>
            <a:endParaRPr sz="36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One-Axis Rotations</a:t>
            </a:r>
            <a:endParaRPr sz="18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/>
        </p:nvSpPr>
        <p:spPr>
          <a:xfrm>
            <a:off x="379575" y="2971800"/>
            <a:ext cx="4765800" cy="19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Can you find the rotation of the </a:t>
            </a:r>
            <a:r>
              <a:rPr b="1" lang="en-US" sz="2800">
                <a:latin typeface="Helvetica Neue"/>
                <a:ea typeface="Helvetica Neue"/>
                <a:cs typeface="Helvetica Neue"/>
                <a:sym typeface="Helvetica Neue"/>
              </a:rPr>
              <a:t>gray object</a:t>
            </a: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 that is analogous to the rotation of the </a:t>
            </a:r>
            <a:r>
              <a:rPr b="1" lang="en-US" sz="2800">
                <a:latin typeface="Helvetica Neue"/>
                <a:ea typeface="Helvetica Neue"/>
                <a:cs typeface="Helvetica Neue"/>
                <a:sym typeface="Helvetica Neue"/>
              </a:rPr>
              <a:t>white object</a:t>
            </a: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?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6606552" y="3387900"/>
            <a:ext cx="2800685" cy="5712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rotated to: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6606551" y="1537856"/>
            <a:ext cx="2800685" cy="57126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rotated to ➔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97775" y="1367975"/>
            <a:ext cx="6086925" cy="529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2192000" cy="123138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315827" y="1392052"/>
            <a:ext cx="5938500" cy="7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One-Axis Rotations</a:t>
            </a:r>
            <a:endParaRPr b="1" sz="3000">
              <a:solidFill>
                <a:srgbClr val="CFB87C"/>
              </a:solidFill>
              <a:latin typeface="Kreon"/>
              <a:ea typeface="Kreon"/>
              <a:cs typeface="Kreon"/>
              <a:sym typeface="Kreo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4155" l="2070" r="3366" t="5697"/>
          <a:stretch/>
        </p:blipFill>
        <p:spPr>
          <a:xfrm>
            <a:off x="5145850" y="1622875"/>
            <a:ext cx="6780300" cy="49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5"/>
          <p:cNvSpPr txBox="1"/>
          <p:nvPr/>
        </p:nvSpPr>
        <p:spPr>
          <a:xfrm>
            <a:off x="392025" y="2642775"/>
            <a:ext cx="5044800" cy="28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CC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positive axes, x, y and z: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C0099"/>
                </a:solidFill>
                <a:latin typeface="Calibri"/>
                <a:ea typeface="Calibri"/>
                <a:cs typeface="Calibri"/>
                <a:sym typeface="Calibri"/>
              </a:rPr>
              <a:t>X = horizontal axis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Y = vertical axis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Z = axis coming towards us</a:t>
            </a:r>
            <a:endParaRPr sz="3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 rot="743783">
            <a:off x="8628291" y="4839092"/>
            <a:ext cx="2463740" cy="686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CC009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horizontal axis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 rot="-1445043">
            <a:off x="5955651" y="5079757"/>
            <a:ext cx="1249031" cy="686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depth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 rot="-5400000">
            <a:off x="6972335" y="2936125"/>
            <a:ext cx="1545600" cy="6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66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vertical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112" name="Google Shape;11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2192000" cy="123138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5"/>
          <p:cNvSpPr txBox="1"/>
          <p:nvPr/>
        </p:nvSpPr>
        <p:spPr>
          <a:xfrm>
            <a:off x="315827" y="1392052"/>
            <a:ext cx="5938500" cy="7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One-Axis Rotations</a:t>
            </a:r>
            <a:endParaRPr b="1" sz="3000">
              <a:solidFill>
                <a:srgbClr val="CFB87C"/>
              </a:solidFill>
              <a:latin typeface="Kreon"/>
              <a:ea typeface="Kreon"/>
              <a:cs typeface="Kreon"/>
              <a:sym typeface="Kreo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05350" y="1388301"/>
            <a:ext cx="3437825" cy="2628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:Right-hand grip rule.svg" id="120" name="Google Shape;120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54750" y="2314825"/>
            <a:ext cx="4262150" cy="42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6"/>
          <p:cNvSpPr txBox="1"/>
          <p:nvPr/>
        </p:nvSpPr>
        <p:spPr>
          <a:xfrm>
            <a:off x="307200" y="2560172"/>
            <a:ext cx="6753000" cy="31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to do the right-hand rule:</a:t>
            </a:r>
            <a:endParaRPr b="1" sz="2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984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Char char="•"/>
            </a:pP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Point your thumb parallel to </a:t>
            </a:r>
            <a:b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the axis you are rotating about </a:t>
            </a:r>
            <a:b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and curve your fingers naturally </a:t>
            </a:r>
            <a:b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towards the palm of your hand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2984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Char char="•"/>
            </a:pP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Your fingers will move in the same </a:t>
            </a:r>
            <a:b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way that the object will move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122" name="Google Shape;12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0"/>
            <a:ext cx="12192000" cy="123138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 txBox="1"/>
          <p:nvPr/>
        </p:nvSpPr>
        <p:spPr>
          <a:xfrm>
            <a:off x="315827" y="1392052"/>
            <a:ext cx="5938500" cy="7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One-Axis Rotations</a:t>
            </a:r>
            <a:endParaRPr b="1" sz="3000">
              <a:solidFill>
                <a:srgbClr val="CFB87C"/>
              </a:solidFill>
              <a:latin typeface="Kreon"/>
              <a:ea typeface="Kreon"/>
              <a:cs typeface="Kreon"/>
              <a:sym typeface="Kreo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7960" y="2056162"/>
            <a:ext cx="10369452" cy="2847852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7"/>
          <p:cNvSpPr/>
          <p:nvPr/>
        </p:nvSpPr>
        <p:spPr>
          <a:xfrm>
            <a:off x="5943600" y="2341900"/>
            <a:ext cx="2302200" cy="23001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1" name="Google Shape;131;p17"/>
          <p:cNvGrpSpPr/>
          <p:nvPr/>
        </p:nvGrpSpPr>
        <p:grpSpPr>
          <a:xfrm>
            <a:off x="8629571" y="2490477"/>
            <a:ext cx="2443843" cy="3012663"/>
            <a:chOff x="7859486" y="1780654"/>
            <a:chExt cx="2443843" cy="2432117"/>
          </a:xfrm>
        </p:grpSpPr>
        <p:sp>
          <p:nvSpPr>
            <p:cNvPr id="132" name="Google Shape;132;p17"/>
            <p:cNvSpPr/>
            <p:nvPr/>
          </p:nvSpPr>
          <p:spPr>
            <a:xfrm>
              <a:off x="7859486" y="1780654"/>
              <a:ext cx="2313214" cy="2432117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7"/>
            <p:cNvSpPr/>
            <p:nvPr/>
          </p:nvSpPr>
          <p:spPr>
            <a:xfrm>
              <a:off x="9201151" y="3543300"/>
              <a:ext cx="1102178" cy="669471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34" name="Google Shape;13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2192000" cy="123138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7"/>
          <p:cNvSpPr txBox="1"/>
          <p:nvPr/>
        </p:nvSpPr>
        <p:spPr>
          <a:xfrm>
            <a:off x="315827" y="1392052"/>
            <a:ext cx="5938500" cy="7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One-Axis Rotations</a:t>
            </a:r>
            <a:endParaRPr b="1" sz="3000">
              <a:solidFill>
                <a:srgbClr val="CFB87C"/>
              </a:solidFill>
              <a:latin typeface="Kreon"/>
              <a:ea typeface="Kreon"/>
              <a:cs typeface="Kreon"/>
              <a:sym typeface="Kreon"/>
            </a:endParaRPr>
          </a:p>
        </p:txBody>
      </p:sp>
      <p:sp>
        <p:nvSpPr>
          <p:cNvPr id="136" name="Google Shape;136;p17"/>
          <p:cNvSpPr txBox="1"/>
          <p:nvPr/>
        </p:nvSpPr>
        <p:spPr>
          <a:xfrm>
            <a:off x="391874" y="4451000"/>
            <a:ext cx="11800200" cy="22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Tips: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Char char="•"/>
            </a:pP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Right-hand rule!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Char char="•"/>
            </a:pP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Clockwise </a:t>
            </a:r>
            <a:r>
              <a:rPr b="1" lang="en-US" sz="2800">
                <a:latin typeface="Helvetica Neue"/>
                <a:ea typeface="Helvetica Neue"/>
                <a:cs typeface="Helvetica Neue"/>
                <a:sym typeface="Helvetica Neue"/>
              </a:rPr>
              <a:t>= negative rotation</a:t>
            </a: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; counter-clockwise </a:t>
            </a:r>
            <a:r>
              <a:rPr b="1" lang="en-US" sz="2800">
                <a:latin typeface="Helvetica Neue"/>
                <a:ea typeface="Helvetica Neue"/>
                <a:cs typeface="Helvetica Neue"/>
                <a:sym typeface="Helvetica Neue"/>
              </a:rPr>
              <a:t>= positive rotation</a:t>
            </a:r>
            <a:endParaRPr b="1" sz="28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Char char="•"/>
            </a:pP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90°, 180°, 270° rotations only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Helvetica Neue Light"/>
              <a:buChar char="•"/>
            </a:pPr>
            <a:r>
              <a:rPr lang="en-US" sz="2800">
                <a:latin typeface="Helvetica Neue Light"/>
                <a:ea typeface="Helvetica Neue Light"/>
                <a:cs typeface="Helvetica Neue Light"/>
                <a:sym typeface="Helvetica Neue Light"/>
              </a:rPr>
              <a:t>“Flag around a flagpole”</a:t>
            </a:r>
            <a:endParaRPr sz="28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123138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8"/>
          <p:cNvSpPr txBox="1"/>
          <p:nvPr/>
        </p:nvSpPr>
        <p:spPr>
          <a:xfrm>
            <a:off x="315827" y="1392052"/>
            <a:ext cx="5938500" cy="76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CFB87C"/>
                </a:solidFill>
                <a:latin typeface="Kreon"/>
                <a:ea typeface="Kreon"/>
                <a:cs typeface="Kreon"/>
                <a:sym typeface="Kreon"/>
              </a:rPr>
              <a:t>Workshop 3 Stations</a:t>
            </a:r>
            <a:endParaRPr b="1" sz="3000">
              <a:solidFill>
                <a:srgbClr val="CFB87C"/>
              </a:solidFill>
              <a:latin typeface="Kreon"/>
              <a:ea typeface="Kreon"/>
              <a:cs typeface="Kreon"/>
              <a:sym typeface="Kreon"/>
            </a:endParaRPr>
          </a:p>
        </p:txBody>
      </p:sp>
      <p:sp>
        <p:nvSpPr>
          <p:cNvPr id="144" name="Google Shape;144;p18"/>
          <p:cNvSpPr txBox="1"/>
          <p:nvPr>
            <p:ph idx="1" type="body"/>
          </p:nvPr>
        </p:nvSpPr>
        <p:spPr>
          <a:xfrm>
            <a:off x="376225" y="2247900"/>
            <a:ext cx="5186400" cy="46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-US">
                <a:solidFill>
                  <a:srgbClr val="0070C0"/>
                </a:solidFill>
                <a:latin typeface="Kreon"/>
                <a:ea typeface="Kreon"/>
                <a:cs typeface="Kreon"/>
                <a:sym typeface="Kreon"/>
              </a:rPr>
              <a:t>Station 1: Block Relay</a:t>
            </a:r>
            <a:endParaRPr b="1">
              <a:solidFill>
                <a:srgbClr val="0070C0"/>
              </a:solidFill>
              <a:latin typeface="Kreon"/>
              <a:ea typeface="Kreon"/>
              <a:cs typeface="Kreon"/>
              <a:sym typeface="Kreon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Build an object with 6 blocks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Define the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axes</a:t>
            </a:r>
            <a:r>
              <a:rPr lang="en-US" sz="1800">
                <a:solidFill>
                  <a:srgbClr val="FF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and a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one-axis rotation</a:t>
            </a:r>
            <a:endParaRPr b="1" sz="1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Draw the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isometric views</a:t>
            </a:r>
            <a:r>
              <a:rPr lang="en-US" sz="1800">
                <a:solidFill>
                  <a:srgbClr val="FF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before </a:t>
            </a:r>
            <a:b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and after rotation</a:t>
            </a:r>
            <a:endParaRPr i="1"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Then pass the object to a neighbor </a:t>
            </a:r>
            <a:b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and repeat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Check drawings for accuracy with neighbor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rPr b="1" lang="en-US">
                <a:solidFill>
                  <a:srgbClr val="0070C0"/>
                </a:solidFill>
                <a:latin typeface="Kreon"/>
                <a:ea typeface="Kreon"/>
                <a:cs typeface="Kreon"/>
                <a:sym typeface="Kreon"/>
              </a:rPr>
              <a:t>Station 2: Workbook Drill</a:t>
            </a:r>
            <a:endParaRPr b="1">
              <a:solidFill>
                <a:srgbClr val="0070C0"/>
              </a:solidFill>
              <a:latin typeface="Kreon"/>
              <a:ea typeface="Kreon"/>
              <a:cs typeface="Kreon"/>
              <a:sym typeface="Kreon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Individually, answer questions on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ODD</a:t>
            </a:r>
            <a:r>
              <a:rPr b="1" i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pages rot1-5 to rot1-17 on scrap paper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Check your answers with the answer key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45" name="Google Shape;145;p18"/>
          <p:cNvSpPr txBox="1"/>
          <p:nvPr>
            <p:ph idx="1" type="body"/>
          </p:nvPr>
        </p:nvSpPr>
        <p:spPr>
          <a:xfrm>
            <a:off x="5634025" y="2247900"/>
            <a:ext cx="6254100" cy="41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rPr b="1" lang="en-US">
                <a:solidFill>
                  <a:srgbClr val="0070C0"/>
                </a:solidFill>
                <a:latin typeface="Kreon"/>
                <a:ea typeface="Kreon"/>
                <a:cs typeface="Kreon"/>
                <a:sym typeface="Kreon"/>
              </a:rPr>
              <a:t>Station 3: </a:t>
            </a:r>
            <a:r>
              <a:rPr b="1" lang="en-US">
                <a:solidFill>
                  <a:srgbClr val="0070C0"/>
                </a:solidFill>
                <a:latin typeface="Kreon"/>
                <a:ea typeface="Kreon"/>
                <a:cs typeface="Kreon"/>
                <a:sym typeface="Kreon"/>
              </a:rPr>
              <a:t>Frozen</a:t>
            </a:r>
            <a:endParaRPr b="1">
              <a:solidFill>
                <a:srgbClr val="0070C0"/>
              </a:solidFill>
              <a:latin typeface="Kreon"/>
              <a:ea typeface="Kreon"/>
              <a:cs typeface="Kreon"/>
              <a:sym typeface="Kreon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In pairs, build an object of any size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Define the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axes</a:t>
            </a:r>
            <a:r>
              <a:rPr lang="en-US" sz="1800">
                <a:solidFill>
                  <a:srgbClr val="FF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and a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one-axis rotation</a:t>
            </a:r>
            <a:endParaRPr b="1" sz="18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Switch objects with partner and draw the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isometric</a:t>
            </a:r>
            <a:r>
              <a:rPr b="1" i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view</a:t>
            </a:r>
            <a:r>
              <a:rPr i="1" lang="en-US" sz="1800">
                <a:solidFill>
                  <a:srgbClr val="FF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before and after rotation without moving the object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it’s frozen!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Compare drawings with partner and repeat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>
                <a:solidFill>
                  <a:srgbClr val="0070C0"/>
                </a:solidFill>
                <a:latin typeface="Kreon"/>
                <a:ea typeface="Kreon"/>
                <a:cs typeface="Kreon"/>
                <a:sym typeface="Kreon"/>
              </a:rPr>
              <a:t>Station 4: Computer-Aided Visualization</a:t>
            </a:r>
            <a:endParaRPr b="1">
              <a:solidFill>
                <a:srgbClr val="0070C0"/>
              </a:solidFill>
              <a:latin typeface="Kreon"/>
              <a:ea typeface="Kreon"/>
              <a:cs typeface="Kreon"/>
              <a:sym typeface="Kreon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Read </a:t>
            </a:r>
            <a:r>
              <a:rPr i="1"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Module 7 – Rotations about a Single Axis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Helvetica Neue Light"/>
              <a:buChar char="•"/>
            </a:pP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Complete the </a:t>
            </a:r>
            <a:r>
              <a:rPr b="1" lang="en-US"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rotations about a single axis</a:t>
            </a:r>
            <a:r>
              <a:rPr lang="en-US" sz="1800">
                <a:latin typeface="Helvetica Neue Light"/>
                <a:ea typeface="Helvetica Neue Light"/>
                <a:cs typeface="Helvetica Neue Light"/>
                <a:sym typeface="Helvetica Neue Light"/>
              </a:rPr>
              <a:t> exercises</a:t>
            </a:r>
            <a:endParaRPr sz="18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