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  <p:embeddedFont>
      <p:font typeface="Kreon"/>
      <p:regular r:id="rId13"/>
      <p:bold r:id="rId14"/>
    </p:embeddedFont>
    <p:embeddedFont>
      <p:font typeface="Helvetica Neue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3" Type="http://schemas.openxmlformats.org/officeDocument/2006/relationships/font" Target="fonts/Kreon-regular.fntdata"/><Relationship Id="rId12" Type="http://schemas.openxmlformats.org/officeDocument/2006/relationships/font" Target="fonts/HelveticaNeue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regular.fntdata"/><Relationship Id="rId15" Type="http://schemas.openxmlformats.org/officeDocument/2006/relationships/font" Target="fonts/HelveticaNeueLight-regular.fntdata"/><Relationship Id="rId14" Type="http://schemas.openxmlformats.org/officeDocument/2006/relationships/font" Target="fonts/Kreon-bold.fntdata"/><Relationship Id="rId17" Type="http://schemas.openxmlformats.org/officeDocument/2006/relationships/font" Target="fonts/HelveticaNeueLight-italic.fntdata"/><Relationship Id="rId16" Type="http://schemas.openxmlformats.org/officeDocument/2006/relationships/font" Target="fonts/HelveticaNeue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HelveticaNeueLigh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Spatial Visualization lesson 4/workshop 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The slides are animated so a mouse or keyboard click brings up the next image, text or slide.</a:t>
            </a:r>
            <a:endParaRPr/>
          </a:p>
        </p:txBody>
      </p:sp>
      <p:sp>
        <p:nvSpPr>
          <p:cNvPr id="87" name="Google Shape;87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 = A: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far left gray object in the last row is rotated 90 degrees about the negative y-axis and 90 degrees about the negative z-axis—just like the white object in the top row.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///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source: 2015 Jacob L. Segil, College of Engineering and Applied Science, University of Colorado Boulder</a:t>
            </a:r>
            <a:endParaRPr/>
          </a:p>
        </p:txBody>
      </p:sp>
      <p:sp>
        <p:nvSpPr>
          <p:cNvPr id="94" name="Google Shape;94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 this slide up so students know what to accomplish at each station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95081" y="2712775"/>
            <a:ext cx="10968600" cy="20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Workshop 4</a:t>
            </a:r>
            <a:endParaRPr sz="36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Two</a:t>
            </a:r>
            <a:r>
              <a:rPr b="1" lang="en-US" sz="60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-Axis Rotations</a:t>
            </a:r>
            <a:endParaRPr sz="1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/>
        </p:nvSpPr>
        <p:spPr>
          <a:xfrm>
            <a:off x="379575" y="2971800"/>
            <a:ext cx="4765800" cy="19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Can you find the rotation of the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gray object</a:t>
            </a: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 that is analogous to the rotation of the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white object</a:t>
            </a: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?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Two-Axis Rotations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94000" y="1539616"/>
            <a:ext cx="6086925" cy="51908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2714" y="1447800"/>
            <a:ext cx="4565286" cy="489137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6711043" y="3669950"/>
            <a:ext cx="2139000" cy="1892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9829800" y="3893488"/>
            <a:ext cx="1748100" cy="1669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8598150" y="4349412"/>
            <a:ext cx="1320300" cy="828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Two-Axis Rotations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391878" y="2757902"/>
            <a:ext cx="7204500" cy="35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Tips: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Right-hand rule!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Clockwise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= negative rotation</a:t>
            </a: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; </a:t>
            </a:r>
            <a:b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counter-clockwise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= positive rotation</a:t>
            </a:r>
            <a:endParaRPr b="1" sz="2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Two-axis rotation is NOT </a:t>
            </a:r>
            <a:b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commutative (order matters!)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376225" y="2247900"/>
            <a:ext cx="5186400" cy="46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1: Block Relay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Build an object with 6 blocks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Define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axes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a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two-axis rotation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Draw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isometric</a:t>
            </a:r>
            <a:r>
              <a:rPr b="1" i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views</a:t>
            </a:r>
            <a:r>
              <a:rPr i="1"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before </a:t>
            </a:r>
            <a:b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after rotations</a:t>
            </a:r>
            <a:endParaRPr i="1"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Then pass the object to a neighbor </a:t>
            </a:r>
            <a:b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repeat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Check drawings for accuracy with neighbor</a:t>
            </a:r>
            <a:endParaRPr sz="1800">
              <a:solidFill>
                <a:srgbClr val="0070C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70C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2: Workbook Drill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Individually, answer questions on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ODD</a:t>
            </a:r>
            <a:r>
              <a:rPr i="1"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pages rot2-5 to rot2-17 on scrap paper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Check your answers with the answer key</a:t>
            </a:r>
            <a:endParaRPr sz="1800">
              <a:solidFill>
                <a:srgbClr val="0070C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Workshop 4 Stations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5634025" y="2247900"/>
            <a:ext cx="6254100" cy="41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3: Frozen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In pairs, build an object of any size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Define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axes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a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two-axis rotation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Switch objects with partner and draw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isometric</a:t>
            </a:r>
            <a:r>
              <a:rPr b="1" i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</a:t>
            </a:r>
            <a:r>
              <a:rPr i="1"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before and after rotation without moving the object </a:t>
            </a:r>
            <a:r>
              <a:rPr b="1" i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it’s</a:t>
            </a:r>
            <a:r>
              <a:rPr b="1" i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frozen! 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Compare drawings with partner and repeat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4: Computer-Aided Visualization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Read </a:t>
            </a:r>
            <a:r>
              <a:rPr i="1"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Module 8 – Rotations about Two Axes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Complete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rotations about two axes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exercises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